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footnotes.xml" ContentType="application/vnd.openxmlformats-officedocument.wordprocessingml.footnotes+xml"/>
  <Override PartName="/word/footer1.xml" ContentType="application/vnd.openxmlformats-officedocument.wordprocessingml.footer+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fontTable.xml" ContentType="application/vnd.openxmlformats-officedocument.wordprocessingml.fontTable+xml"/>
  <Override PartName="/word/numbering.xml" ContentType="application/vnd.openxmlformats-officedocument.wordprocessingml.number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people.xml" ContentType="application/vnd.openxmlformats-officedocument.wordprocessingml.people+xml"/>
  <Override PartName="/word/styles.xml" ContentType="application/vnd.openxmlformats-officedocument.wordprocessingml.styles+xml"/>
  <Override PartName="/customXml/itemProps2.xml" ContentType="application/vnd.openxmlformats-officedocument.customXml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FD6B839" w14:textId="77777777" w:rsidR="001F5085" w:rsidRPr="000F790A" w:rsidRDefault="001F5085" w:rsidP="001F5085">
      <w:pPr>
        <w:widowControl w:val="0"/>
        <w:pBdr>
          <w:top w:val="single" w:sz="4" w:space="1" w:color="auto"/>
          <w:left w:val="single" w:sz="4" w:space="4" w:color="auto"/>
          <w:bottom w:val="single" w:sz="4" w:space="1" w:color="auto"/>
          <w:right w:val="single" w:sz="4" w:space="4" w:color="auto"/>
        </w:pBdr>
        <w:tabs>
          <w:tab w:val="clear" w:pos="567"/>
        </w:tabs>
      </w:pPr>
      <w:r w:rsidRPr="000F790A">
        <w:t xml:space="preserve">Detta </w:t>
      </w:r>
      <w:proofErr w:type="spellStart"/>
      <w:r w:rsidRPr="000F790A">
        <w:t>dokument</w:t>
      </w:r>
      <w:proofErr w:type="spellEnd"/>
      <w:r w:rsidRPr="000F790A">
        <w:t xml:space="preserve"> </w:t>
      </w:r>
      <w:proofErr w:type="spellStart"/>
      <w:r w:rsidRPr="000F790A">
        <w:t>är</w:t>
      </w:r>
      <w:proofErr w:type="spellEnd"/>
      <w:r w:rsidRPr="000F790A">
        <w:t xml:space="preserve"> den </w:t>
      </w:r>
      <w:proofErr w:type="spellStart"/>
      <w:r w:rsidRPr="000F790A">
        <w:t>godkända</w:t>
      </w:r>
      <w:proofErr w:type="spellEnd"/>
      <w:r w:rsidRPr="000F790A">
        <w:t xml:space="preserve"> </w:t>
      </w:r>
      <w:proofErr w:type="spellStart"/>
      <w:r w:rsidRPr="000F790A">
        <w:t>produktinformationen</w:t>
      </w:r>
      <w:proofErr w:type="spellEnd"/>
      <w:r w:rsidRPr="000F790A">
        <w:t xml:space="preserve"> för Atectura Breezhaler. De </w:t>
      </w:r>
      <w:proofErr w:type="spellStart"/>
      <w:r w:rsidRPr="000F790A">
        <w:t>ändringar</w:t>
      </w:r>
      <w:proofErr w:type="spellEnd"/>
      <w:r w:rsidRPr="000F790A">
        <w:t xml:space="preserve"> </w:t>
      </w:r>
      <w:proofErr w:type="spellStart"/>
      <w:r w:rsidRPr="000F790A">
        <w:t>som</w:t>
      </w:r>
      <w:proofErr w:type="spellEnd"/>
      <w:r w:rsidRPr="000F790A">
        <w:t xml:space="preserve"> </w:t>
      </w:r>
      <w:r w:rsidRPr="000F790A">
        <w:rPr>
          <w:lang w:val="sv-SE"/>
        </w:rPr>
        <w:t xml:space="preserve">har </w:t>
      </w:r>
      <w:proofErr w:type="spellStart"/>
      <w:r w:rsidRPr="000F790A">
        <w:t>gjorts</w:t>
      </w:r>
      <w:proofErr w:type="spellEnd"/>
      <w:r w:rsidRPr="000F790A">
        <w:t xml:space="preserve"> sedan </w:t>
      </w:r>
      <w:proofErr w:type="spellStart"/>
      <w:r w:rsidRPr="000F790A">
        <w:t>tidigare</w:t>
      </w:r>
      <w:proofErr w:type="spellEnd"/>
      <w:r w:rsidRPr="000F790A">
        <w:t xml:space="preserve"> </w:t>
      </w:r>
      <w:r w:rsidRPr="000F790A">
        <w:rPr>
          <w:lang w:val="sv-SE"/>
        </w:rPr>
        <w:t>procedur</w:t>
      </w:r>
      <w:r w:rsidRPr="000F790A">
        <w:t xml:space="preserve"> </w:t>
      </w:r>
      <w:proofErr w:type="spellStart"/>
      <w:r w:rsidRPr="000F790A">
        <w:t>och</w:t>
      </w:r>
      <w:proofErr w:type="spellEnd"/>
      <w:r w:rsidRPr="000F790A">
        <w:t xml:space="preserve"> </w:t>
      </w:r>
      <w:proofErr w:type="spellStart"/>
      <w:r w:rsidRPr="000F790A">
        <w:t>som</w:t>
      </w:r>
      <w:proofErr w:type="spellEnd"/>
      <w:r w:rsidRPr="000F790A">
        <w:t xml:space="preserve"> </w:t>
      </w:r>
      <w:proofErr w:type="spellStart"/>
      <w:r w:rsidRPr="000F790A">
        <w:t>rör</w:t>
      </w:r>
      <w:proofErr w:type="spellEnd"/>
      <w:r w:rsidRPr="000F790A">
        <w:t xml:space="preserve"> </w:t>
      </w:r>
      <w:proofErr w:type="spellStart"/>
      <w:r w:rsidRPr="000F790A">
        <w:t>produktinformationen</w:t>
      </w:r>
      <w:proofErr w:type="spellEnd"/>
      <w:r w:rsidRPr="000F790A">
        <w:t xml:space="preserve"> (EMA/VR/0000303597) </w:t>
      </w:r>
      <w:proofErr w:type="spellStart"/>
      <w:r w:rsidRPr="000F790A">
        <w:t>har</w:t>
      </w:r>
      <w:proofErr w:type="spellEnd"/>
      <w:r w:rsidRPr="000F790A">
        <w:t xml:space="preserve"> </w:t>
      </w:r>
      <w:proofErr w:type="spellStart"/>
      <w:r w:rsidRPr="000F790A">
        <w:t>markerats</w:t>
      </w:r>
      <w:proofErr w:type="spellEnd"/>
      <w:r w:rsidRPr="000F790A">
        <w:t>.</w:t>
      </w:r>
    </w:p>
    <w:p w14:paraId="5B663068" w14:textId="77777777" w:rsidR="001F5085" w:rsidRPr="000F790A" w:rsidRDefault="001F5085" w:rsidP="001F5085">
      <w:pPr>
        <w:widowControl w:val="0"/>
        <w:pBdr>
          <w:top w:val="single" w:sz="4" w:space="1" w:color="auto"/>
          <w:left w:val="single" w:sz="4" w:space="4" w:color="auto"/>
          <w:bottom w:val="single" w:sz="4" w:space="1" w:color="auto"/>
          <w:right w:val="single" w:sz="4" w:space="4" w:color="auto"/>
        </w:pBdr>
        <w:tabs>
          <w:tab w:val="clear" w:pos="567"/>
        </w:tabs>
      </w:pPr>
    </w:p>
    <w:p w14:paraId="68709ACC" w14:textId="7A5BED7B" w:rsidR="000B0DF3" w:rsidRPr="001A430D" w:rsidRDefault="001F5085" w:rsidP="001F5085">
      <w:pPr>
        <w:pBdr>
          <w:top w:val="single" w:sz="4" w:space="1" w:color="auto"/>
          <w:left w:val="single" w:sz="4" w:space="4" w:color="auto"/>
          <w:bottom w:val="single" w:sz="4" w:space="1" w:color="auto"/>
          <w:right w:val="single" w:sz="4" w:space="4" w:color="auto"/>
        </w:pBdr>
        <w:tabs>
          <w:tab w:val="clear" w:pos="567"/>
        </w:tabs>
        <w:spacing w:line="240" w:lineRule="auto"/>
        <w:rPr>
          <w:szCs w:val="22"/>
          <w:lang w:val="sv-SE"/>
        </w:rPr>
      </w:pPr>
      <w:r w:rsidRPr="000F790A">
        <w:t xml:space="preserve">Mer information </w:t>
      </w:r>
      <w:proofErr w:type="spellStart"/>
      <w:r w:rsidRPr="000F790A">
        <w:t>finns</w:t>
      </w:r>
      <w:proofErr w:type="spellEnd"/>
      <w:r w:rsidRPr="000F790A">
        <w:t xml:space="preserve"> </w:t>
      </w:r>
      <w:proofErr w:type="spellStart"/>
      <w:r w:rsidRPr="000F790A">
        <w:t>på</w:t>
      </w:r>
      <w:proofErr w:type="spellEnd"/>
      <w:r w:rsidRPr="000F790A">
        <w:t xml:space="preserve"> </w:t>
      </w:r>
      <w:proofErr w:type="spellStart"/>
      <w:r w:rsidRPr="000F790A">
        <w:t>Europeiska</w:t>
      </w:r>
      <w:proofErr w:type="spellEnd"/>
      <w:r w:rsidRPr="000F790A">
        <w:t xml:space="preserve"> </w:t>
      </w:r>
      <w:proofErr w:type="spellStart"/>
      <w:r w:rsidRPr="000F790A">
        <w:t>läkemedelsmyndighetens</w:t>
      </w:r>
      <w:proofErr w:type="spellEnd"/>
      <w:r w:rsidRPr="000F790A">
        <w:t xml:space="preserve"> </w:t>
      </w:r>
      <w:proofErr w:type="spellStart"/>
      <w:r w:rsidRPr="000F790A">
        <w:t>webbplats</w:t>
      </w:r>
      <w:proofErr w:type="spellEnd"/>
      <w:r w:rsidRPr="000F790A">
        <w:t xml:space="preserve">: </w:t>
      </w:r>
      <w:hyperlink r:id="rId9" w:history="1">
        <w:r w:rsidRPr="000F790A">
          <w:rPr>
            <w:rStyle w:val="Hyperlink"/>
          </w:rPr>
          <w:t>https://www.ema.europa.eu/en/medicines/human/EPAR/atectura</w:t>
        </w:r>
        <w:r w:rsidRPr="000F790A">
          <w:rPr>
            <w:rStyle w:val="Hyperlink"/>
            <w:lang w:val="de-CH"/>
          </w:rPr>
          <w:t>-</w:t>
        </w:r>
        <w:proofErr w:type="spellStart"/>
        <w:r w:rsidRPr="000F790A">
          <w:rPr>
            <w:rStyle w:val="Hyperlink"/>
          </w:rPr>
          <w:t>breezhaler</w:t>
        </w:r>
        <w:proofErr w:type="spellEnd"/>
      </w:hyperlink>
    </w:p>
    <w:p w14:paraId="42EF6FB5" w14:textId="77777777" w:rsidR="000B0DF3" w:rsidRPr="001A430D" w:rsidRDefault="000B0DF3" w:rsidP="00B56A01">
      <w:pPr>
        <w:tabs>
          <w:tab w:val="clear" w:pos="567"/>
        </w:tabs>
        <w:spacing w:line="240" w:lineRule="auto"/>
        <w:rPr>
          <w:szCs w:val="22"/>
          <w:lang w:val="sv-SE"/>
        </w:rPr>
      </w:pPr>
    </w:p>
    <w:p w14:paraId="769D464C" w14:textId="77777777" w:rsidR="000B0DF3" w:rsidRPr="001A430D" w:rsidRDefault="000B0DF3" w:rsidP="00B56A01">
      <w:pPr>
        <w:tabs>
          <w:tab w:val="clear" w:pos="567"/>
        </w:tabs>
        <w:spacing w:line="240" w:lineRule="auto"/>
        <w:rPr>
          <w:szCs w:val="22"/>
          <w:lang w:val="sv-SE"/>
        </w:rPr>
      </w:pPr>
    </w:p>
    <w:p w14:paraId="0A9EBFC2" w14:textId="77777777" w:rsidR="000B0DF3" w:rsidRPr="001A430D" w:rsidRDefault="000B0DF3" w:rsidP="00B56A01">
      <w:pPr>
        <w:tabs>
          <w:tab w:val="clear" w:pos="567"/>
        </w:tabs>
        <w:spacing w:line="240" w:lineRule="auto"/>
        <w:rPr>
          <w:szCs w:val="22"/>
          <w:lang w:val="sv-SE"/>
        </w:rPr>
      </w:pPr>
    </w:p>
    <w:p w14:paraId="072F298E" w14:textId="77777777" w:rsidR="000B0DF3" w:rsidRPr="001A430D" w:rsidRDefault="000B0DF3" w:rsidP="00B56A01">
      <w:pPr>
        <w:tabs>
          <w:tab w:val="clear" w:pos="567"/>
        </w:tabs>
        <w:spacing w:line="240" w:lineRule="auto"/>
        <w:rPr>
          <w:szCs w:val="22"/>
          <w:lang w:val="sv-SE"/>
        </w:rPr>
      </w:pPr>
    </w:p>
    <w:p w14:paraId="3759E947" w14:textId="77777777" w:rsidR="000B0DF3" w:rsidRPr="001A430D" w:rsidRDefault="000B0DF3" w:rsidP="00B56A01">
      <w:pPr>
        <w:tabs>
          <w:tab w:val="clear" w:pos="567"/>
        </w:tabs>
        <w:spacing w:line="240" w:lineRule="auto"/>
        <w:rPr>
          <w:szCs w:val="22"/>
          <w:lang w:val="sv-SE"/>
        </w:rPr>
      </w:pPr>
    </w:p>
    <w:p w14:paraId="0F572795" w14:textId="77777777" w:rsidR="000B0DF3" w:rsidRPr="001A430D" w:rsidRDefault="000B0DF3" w:rsidP="00B56A01">
      <w:pPr>
        <w:tabs>
          <w:tab w:val="clear" w:pos="567"/>
        </w:tabs>
        <w:spacing w:line="240" w:lineRule="auto"/>
        <w:rPr>
          <w:szCs w:val="22"/>
          <w:lang w:val="sv-SE"/>
        </w:rPr>
      </w:pPr>
    </w:p>
    <w:p w14:paraId="1D9629FE" w14:textId="77777777" w:rsidR="000B0DF3" w:rsidRPr="001A430D" w:rsidRDefault="000B0DF3" w:rsidP="00B56A01">
      <w:pPr>
        <w:tabs>
          <w:tab w:val="clear" w:pos="567"/>
        </w:tabs>
        <w:spacing w:line="240" w:lineRule="auto"/>
        <w:rPr>
          <w:szCs w:val="22"/>
          <w:lang w:val="sv-SE"/>
        </w:rPr>
      </w:pPr>
    </w:p>
    <w:p w14:paraId="24D5A4DB" w14:textId="77777777" w:rsidR="000B0DF3" w:rsidRPr="001A430D" w:rsidRDefault="000B0DF3" w:rsidP="00B56A01">
      <w:pPr>
        <w:tabs>
          <w:tab w:val="clear" w:pos="567"/>
        </w:tabs>
        <w:spacing w:line="240" w:lineRule="auto"/>
        <w:rPr>
          <w:szCs w:val="22"/>
          <w:lang w:val="sv-SE"/>
        </w:rPr>
      </w:pPr>
    </w:p>
    <w:p w14:paraId="33222626" w14:textId="77777777" w:rsidR="000B0DF3" w:rsidRPr="001A430D" w:rsidRDefault="000B0DF3" w:rsidP="00B56A01">
      <w:pPr>
        <w:tabs>
          <w:tab w:val="clear" w:pos="567"/>
        </w:tabs>
        <w:spacing w:line="240" w:lineRule="auto"/>
        <w:rPr>
          <w:szCs w:val="22"/>
          <w:lang w:val="sv-SE"/>
        </w:rPr>
      </w:pPr>
    </w:p>
    <w:p w14:paraId="401E494F" w14:textId="77777777" w:rsidR="000B0DF3" w:rsidRPr="001A430D" w:rsidRDefault="000B0DF3" w:rsidP="00B56A01">
      <w:pPr>
        <w:tabs>
          <w:tab w:val="clear" w:pos="567"/>
        </w:tabs>
        <w:spacing w:line="240" w:lineRule="auto"/>
        <w:rPr>
          <w:szCs w:val="22"/>
          <w:lang w:val="sv-SE"/>
        </w:rPr>
      </w:pPr>
    </w:p>
    <w:p w14:paraId="64EF3CCE" w14:textId="77777777" w:rsidR="000B0DF3" w:rsidRPr="001A430D" w:rsidRDefault="000B0DF3" w:rsidP="00B56A01">
      <w:pPr>
        <w:tabs>
          <w:tab w:val="clear" w:pos="567"/>
        </w:tabs>
        <w:spacing w:line="240" w:lineRule="auto"/>
        <w:rPr>
          <w:szCs w:val="22"/>
          <w:lang w:val="sv-SE"/>
        </w:rPr>
      </w:pPr>
    </w:p>
    <w:p w14:paraId="48FC9443" w14:textId="77777777" w:rsidR="000B0DF3" w:rsidRPr="001A430D" w:rsidRDefault="000B0DF3" w:rsidP="00B56A01">
      <w:pPr>
        <w:tabs>
          <w:tab w:val="clear" w:pos="567"/>
        </w:tabs>
        <w:spacing w:line="240" w:lineRule="auto"/>
        <w:rPr>
          <w:szCs w:val="22"/>
          <w:lang w:val="sv-SE"/>
        </w:rPr>
      </w:pPr>
    </w:p>
    <w:p w14:paraId="1CD0979F" w14:textId="77777777" w:rsidR="000B0DF3" w:rsidRPr="001A430D" w:rsidRDefault="000B0DF3" w:rsidP="00B56A01">
      <w:pPr>
        <w:tabs>
          <w:tab w:val="clear" w:pos="567"/>
        </w:tabs>
        <w:spacing w:line="240" w:lineRule="auto"/>
        <w:rPr>
          <w:lang w:val="sv-SE"/>
        </w:rPr>
      </w:pPr>
    </w:p>
    <w:p w14:paraId="09557AF8" w14:textId="77777777" w:rsidR="000B0DF3" w:rsidRPr="001A430D" w:rsidRDefault="000B0DF3" w:rsidP="00B56A01">
      <w:pPr>
        <w:tabs>
          <w:tab w:val="clear" w:pos="567"/>
        </w:tabs>
        <w:spacing w:line="240" w:lineRule="auto"/>
        <w:rPr>
          <w:lang w:val="sv-SE"/>
        </w:rPr>
      </w:pPr>
    </w:p>
    <w:p w14:paraId="2F5B2528" w14:textId="77777777" w:rsidR="000B0DF3" w:rsidRPr="001A430D" w:rsidRDefault="000B0DF3" w:rsidP="00B56A01">
      <w:pPr>
        <w:tabs>
          <w:tab w:val="clear" w:pos="567"/>
        </w:tabs>
        <w:spacing w:line="240" w:lineRule="auto"/>
        <w:rPr>
          <w:lang w:val="sv-SE"/>
        </w:rPr>
      </w:pPr>
    </w:p>
    <w:p w14:paraId="56AD37B0" w14:textId="77777777" w:rsidR="000B0DF3" w:rsidRPr="001A430D" w:rsidRDefault="000B0DF3" w:rsidP="00B56A01">
      <w:pPr>
        <w:tabs>
          <w:tab w:val="clear" w:pos="567"/>
        </w:tabs>
        <w:spacing w:line="240" w:lineRule="auto"/>
        <w:rPr>
          <w:lang w:val="sv-SE"/>
        </w:rPr>
      </w:pPr>
    </w:p>
    <w:p w14:paraId="4E3E31B4" w14:textId="77777777" w:rsidR="000B0DF3" w:rsidRPr="001A430D" w:rsidRDefault="000B0DF3" w:rsidP="00B56A01">
      <w:pPr>
        <w:tabs>
          <w:tab w:val="clear" w:pos="567"/>
        </w:tabs>
        <w:spacing w:line="240" w:lineRule="auto"/>
        <w:rPr>
          <w:lang w:val="sv-SE"/>
        </w:rPr>
      </w:pPr>
    </w:p>
    <w:p w14:paraId="4305AD44" w14:textId="2949D102" w:rsidR="000B0DF3" w:rsidRPr="008A5B1A" w:rsidRDefault="000418C1" w:rsidP="00B56A01">
      <w:pPr>
        <w:tabs>
          <w:tab w:val="clear" w:pos="567"/>
        </w:tabs>
        <w:spacing w:line="240" w:lineRule="auto"/>
        <w:jc w:val="center"/>
        <w:rPr>
          <w:lang w:val="sv-SE"/>
        </w:rPr>
      </w:pPr>
      <w:r w:rsidRPr="008A5B1A">
        <w:rPr>
          <w:b/>
          <w:lang w:val="sv-SE"/>
        </w:rPr>
        <w:t>BILAGA I</w:t>
      </w:r>
    </w:p>
    <w:p w14:paraId="4BD4F29A" w14:textId="77777777" w:rsidR="000B0DF3" w:rsidRPr="008A5B1A" w:rsidRDefault="000B0DF3" w:rsidP="00B56A01">
      <w:pPr>
        <w:tabs>
          <w:tab w:val="clear" w:pos="567"/>
        </w:tabs>
        <w:spacing w:line="240" w:lineRule="auto"/>
        <w:jc w:val="center"/>
        <w:rPr>
          <w:lang w:val="sv-SE"/>
        </w:rPr>
      </w:pPr>
    </w:p>
    <w:p w14:paraId="436BE32C" w14:textId="53B1BE1C" w:rsidR="000B0DF3" w:rsidRPr="008A5B1A" w:rsidRDefault="000418C1" w:rsidP="00B56A01">
      <w:pPr>
        <w:tabs>
          <w:tab w:val="clear" w:pos="567"/>
        </w:tabs>
        <w:spacing w:line="240" w:lineRule="auto"/>
        <w:jc w:val="center"/>
        <w:outlineLvl w:val="0"/>
        <w:rPr>
          <w:lang w:val="sv-SE"/>
        </w:rPr>
      </w:pPr>
      <w:r w:rsidRPr="008A5B1A">
        <w:rPr>
          <w:b/>
          <w:lang w:val="sv-SE"/>
        </w:rPr>
        <w:t>PRODUKTRESUMÉ</w:t>
      </w:r>
    </w:p>
    <w:p w14:paraId="1CF6F809" w14:textId="14ACA1B5" w:rsidR="000B0DF3" w:rsidRPr="008A5B1A" w:rsidRDefault="00017285" w:rsidP="00B56A01">
      <w:pPr>
        <w:tabs>
          <w:tab w:val="clear" w:pos="567"/>
        </w:tabs>
        <w:spacing w:line="240" w:lineRule="auto"/>
        <w:rPr>
          <w:szCs w:val="22"/>
          <w:lang w:val="sv-SE"/>
        </w:rPr>
      </w:pPr>
      <w:r w:rsidRPr="008A5B1A">
        <w:rPr>
          <w:color w:val="008000"/>
          <w:lang w:val="sv-SE"/>
        </w:rPr>
        <w:br w:type="page"/>
      </w:r>
      <w:r w:rsidRPr="008A5B1A">
        <w:rPr>
          <w:b/>
          <w:szCs w:val="22"/>
          <w:lang w:val="sv-SE"/>
        </w:rPr>
        <w:lastRenderedPageBreak/>
        <w:t>1.</w:t>
      </w:r>
      <w:r w:rsidRPr="008A5B1A">
        <w:rPr>
          <w:b/>
          <w:szCs w:val="22"/>
          <w:lang w:val="sv-SE"/>
        </w:rPr>
        <w:tab/>
      </w:r>
      <w:r w:rsidR="00904849" w:rsidRPr="008A5B1A">
        <w:rPr>
          <w:b/>
          <w:szCs w:val="22"/>
          <w:lang w:val="sv-SE"/>
        </w:rPr>
        <w:t>LÄKEMEDLETS NAMN</w:t>
      </w:r>
    </w:p>
    <w:p w14:paraId="49963E12" w14:textId="77777777" w:rsidR="000B0DF3" w:rsidRPr="008A5B1A" w:rsidRDefault="000B0DF3" w:rsidP="00B56A01">
      <w:pPr>
        <w:tabs>
          <w:tab w:val="clear" w:pos="567"/>
        </w:tabs>
        <w:spacing w:line="240" w:lineRule="auto"/>
        <w:rPr>
          <w:iCs/>
          <w:szCs w:val="22"/>
          <w:lang w:val="sv-SE"/>
        </w:rPr>
      </w:pPr>
    </w:p>
    <w:p w14:paraId="23D81959" w14:textId="2AAECE83" w:rsidR="000B0DF3" w:rsidRPr="008A5B1A" w:rsidRDefault="00017285" w:rsidP="00B56A01">
      <w:pPr>
        <w:tabs>
          <w:tab w:val="clear" w:pos="567"/>
        </w:tabs>
        <w:spacing w:line="240" w:lineRule="auto"/>
        <w:rPr>
          <w:szCs w:val="22"/>
          <w:lang w:val="sv-SE"/>
        </w:rPr>
      </w:pPr>
      <w:r w:rsidRPr="008A5B1A">
        <w:rPr>
          <w:szCs w:val="22"/>
          <w:lang w:val="sv-SE"/>
        </w:rPr>
        <w:t>Atectura Breezhaler 125 mi</w:t>
      </w:r>
      <w:r w:rsidR="00904849" w:rsidRPr="008A5B1A">
        <w:rPr>
          <w:szCs w:val="22"/>
          <w:lang w:val="sv-SE"/>
        </w:rPr>
        <w:t>k</w:t>
      </w:r>
      <w:r w:rsidRPr="008A5B1A">
        <w:rPr>
          <w:szCs w:val="22"/>
          <w:lang w:val="sv-SE"/>
        </w:rPr>
        <w:t>rogram/62</w:t>
      </w:r>
      <w:r w:rsidR="00904849" w:rsidRPr="008A5B1A">
        <w:rPr>
          <w:szCs w:val="22"/>
          <w:lang w:val="sv-SE"/>
        </w:rPr>
        <w:t>,</w:t>
      </w:r>
      <w:r w:rsidRPr="008A5B1A">
        <w:rPr>
          <w:szCs w:val="22"/>
          <w:lang w:val="sv-SE"/>
        </w:rPr>
        <w:t>5 mi</w:t>
      </w:r>
      <w:r w:rsidR="00904849" w:rsidRPr="008A5B1A">
        <w:rPr>
          <w:szCs w:val="22"/>
          <w:lang w:val="sv-SE"/>
        </w:rPr>
        <w:t>krogram inhalationspulver, hårda kapslar</w:t>
      </w:r>
    </w:p>
    <w:p w14:paraId="345138E2" w14:textId="7917ABE6" w:rsidR="000B0DF3" w:rsidRPr="008A5B1A" w:rsidRDefault="00017285" w:rsidP="00B56A01">
      <w:pPr>
        <w:tabs>
          <w:tab w:val="clear" w:pos="567"/>
        </w:tabs>
        <w:spacing w:line="240" w:lineRule="auto"/>
        <w:rPr>
          <w:szCs w:val="22"/>
          <w:lang w:val="sv-SE"/>
        </w:rPr>
      </w:pPr>
      <w:r w:rsidRPr="008A5B1A">
        <w:rPr>
          <w:szCs w:val="22"/>
          <w:lang w:val="sv-SE"/>
        </w:rPr>
        <w:t>Atectura Breezhaler 125 </w:t>
      </w:r>
      <w:r w:rsidR="00904849" w:rsidRPr="008A5B1A">
        <w:rPr>
          <w:szCs w:val="22"/>
          <w:lang w:val="sv-SE"/>
        </w:rPr>
        <w:t>mikrogram/127,5 mikrogram inhalationspulver, hårda kapslar</w:t>
      </w:r>
    </w:p>
    <w:p w14:paraId="2B000FDE" w14:textId="3EAEE23B" w:rsidR="000B0DF3" w:rsidRPr="008A5B1A" w:rsidRDefault="00017285" w:rsidP="00B56A01">
      <w:pPr>
        <w:tabs>
          <w:tab w:val="clear" w:pos="567"/>
        </w:tabs>
        <w:spacing w:line="240" w:lineRule="auto"/>
        <w:rPr>
          <w:iCs/>
          <w:szCs w:val="22"/>
          <w:lang w:val="sv-SE"/>
        </w:rPr>
      </w:pPr>
      <w:r w:rsidRPr="008A5B1A">
        <w:rPr>
          <w:szCs w:val="22"/>
          <w:lang w:val="sv-SE"/>
        </w:rPr>
        <w:t>Atectura Breezhaler 125 </w:t>
      </w:r>
      <w:r w:rsidR="00904849" w:rsidRPr="008A5B1A">
        <w:rPr>
          <w:szCs w:val="22"/>
          <w:lang w:val="sv-SE"/>
        </w:rPr>
        <w:t>mikrogram/260 mikrogram inhalationspulver, hårda kapslar</w:t>
      </w:r>
    </w:p>
    <w:p w14:paraId="3C6D825A" w14:textId="77777777" w:rsidR="000B0DF3" w:rsidRPr="008A5B1A" w:rsidRDefault="000B0DF3" w:rsidP="00B56A01">
      <w:pPr>
        <w:tabs>
          <w:tab w:val="clear" w:pos="567"/>
        </w:tabs>
        <w:spacing w:line="240" w:lineRule="auto"/>
        <w:rPr>
          <w:iCs/>
          <w:szCs w:val="22"/>
          <w:lang w:val="sv-SE"/>
        </w:rPr>
      </w:pPr>
    </w:p>
    <w:p w14:paraId="502E9435" w14:textId="77777777" w:rsidR="000B0DF3" w:rsidRPr="008A5B1A" w:rsidRDefault="000B0DF3" w:rsidP="00B56A01">
      <w:pPr>
        <w:tabs>
          <w:tab w:val="clear" w:pos="567"/>
        </w:tabs>
        <w:spacing w:line="240" w:lineRule="auto"/>
        <w:rPr>
          <w:iCs/>
          <w:szCs w:val="22"/>
          <w:lang w:val="sv-SE"/>
        </w:rPr>
      </w:pPr>
    </w:p>
    <w:p w14:paraId="25F8831B" w14:textId="39068920" w:rsidR="000B0DF3" w:rsidRPr="008A5B1A" w:rsidRDefault="00017285" w:rsidP="00B56A01">
      <w:pPr>
        <w:keepNext/>
        <w:tabs>
          <w:tab w:val="clear" w:pos="567"/>
        </w:tabs>
        <w:suppressAutoHyphens/>
        <w:spacing w:line="240" w:lineRule="auto"/>
        <w:ind w:left="567" w:hanging="567"/>
        <w:rPr>
          <w:szCs w:val="22"/>
          <w:lang w:val="sv-SE"/>
        </w:rPr>
      </w:pPr>
      <w:r w:rsidRPr="008A5B1A">
        <w:rPr>
          <w:b/>
          <w:szCs w:val="22"/>
          <w:lang w:val="sv-SE"/>
        </w:rPr>
        <w:t>2.</w:t>
      </w:r>
      <w:r w:rsidRPr="008A5B1A">
        <w:rPr>
          <w:b/>
          <w:szCs w:val="22"/>
          <w:lang w:val="sv-SE"/>
        </w:rPr>
        <w:tab/>
      </w:r>
      <w:r w:rsidR="00904849" w:rsidRPr="008A5B1A">
        <w:rPr>
          <w:b/>
          <w:szCs w:val="22"/>
          <w:lang w:val="sv-SE"/>
        </w:rPr>
        <w:t>KVALITATIV OCH KVANTITATIV SAMMANSÄTTNING</w:t>
      </w:r>
    </w:p>
    <w:p w14:paraId="49CA7215" w14:textId="77777777" w:rsidR="000B0DF3" w:rsidRPr="008A5B1A" w:rsidRDefault="000B0DF3" w:rsidP="00B56A01">
      <w:pPr>
        <w:keepNext/>
        <w:tabs>
          <w:tab w:val="clear" w:pos="567"/>
        </w:tabs>
        <w:spacing w:line="240" w:lineRule="auto"/>
        <w:rPr>
          <w:iCs/>
          <w:szCs w:val="22"/>
          <w:lang w:val="sv-SE"/>
        </w:rPr>
      </w:pPr>
    </w:p>
    <w:p w14:paraId="44E8A6A0" w14:textId="10BC1B1E" w:rsidR="000B0DF3" w:rsidRPr="008A5B1A" w:rsidRDefault="00904849" w:rsidP="00B56A01">
      <w:pPr>
        <w:keepNext/>
        <w:tabs>
          <w:tab w:val="clear" w:pos="567"/>
        </w:tabs>
        <w:spacing w:line="240" w:lineRule="auto"/>
        <w:rPr>
          <w:szCs w:val="22"/>
          <w:u w:val="single"/>
          <w:lang w:val="sv-SE"/>
        </w:rPr>
      </w:pPr>
      <w:r w:rsidRPr="008A5B1A">
        <w:rPr>
          <w:szCs w:val="22"/>
          <w:u w:val="single"/>
          <w:lang w:val="sv-SE"/>
        </w:rPr>
        <w:t>Atectura Breezhaler 125 mikrogram/62,5 mikrogram inhalationspulver, hårda kapslar</w:t>
      </w:r>
    </w:p>
    <w:p w14:paraId="1B691289" w14:textId="77777777" w:rsidR="00904849" w:rsidRPr="008A5B1A" w:rsidRDefault="00904849" w:rsidP="00B56A01">
      <w:pPr>
        <w:keepNext/>
        <w:tabs>
          <w:tab w:val="clear" w:pos="567"/>
        </w:tabs>
        <w:spacing w:line="240" w:lineRule="auto"/>
        <w:rPr>
          <w:szCs w:val="22"/>
          <w:lang w:val="sv-SE"/>
        </w:rPr>
      </w:pPr>
    </w:p>
    <w:p w14:paraId="2C4D2E41" w14:textId="3BF0E9BE" w:rsidR="000B0DF3" w:rsidRPr="008A5B1A" w:rsidRDefault="00904849" w:rsidP="00B56A01">
      <w:pPr>
        <w:tabs>
          <w:tab w:val="clear" w:pos="567"/>
        </w:tabs>
        <w:spacing w:line="240" w:lineRule="auto"/>
        <w:rPr>
          <w:iCs/>
          <w:szCs w:val="22"/>
          <w:lang w:val="sv-SE"/>
        </w:rPr>
      </w:pPr>
      <w:r w:rsidRPr="008A5B1A">
        <w:rPr>
          <w:iCs/>
          <w:szCs w:val="22"/>
          <w:lang w:val="sv-SE"/>
        </w:rPr>
        <w:t>Varje kapsel innehåller</w:t>
      </w:r>
      <w:r w:rsidR="00017285" w:rsidRPr="008A5B1A">
        <w:rPr>
          <w:iCs/>
          <w:szCs w:val="22"/>
          <w:lang w:val="sv-SE"/>
        </w:rPr>
        <w:t xml:space="preserve"> 150 </w:t>
      </w:r>
      <w:r w:rsidRPr="008A5B1A">
        <w:rPr>
          <w:iCs/>
          <w:szCs w:val="22"/>
          <w:lang w:val="sv-SE"/>
        </w:rPr>
        <w:t>mikrogram indak</w:t>
      </w:r>
      <w:r w:rsidR="00017285" w:rsidRPr="008A5B1A">
        <w:rPr>
          <w:iCs/>
          <w:szCs w:val="22"/>
          <w:lang w:val="sv-SE"/>
        </w:rPr>
        <w:t>aterol (</w:t>
      </w:r>
      <w:r w:rsidRPr="008A5B1A">
        <w:rPr>
          <w:iCs/>
          <w:szCs w:val="22"/>
          <w:lang w:val="sv-SE"/>
        </w:rPr>
        <w:t>som acetat) och 80 mikrogram mometasonfuroat</w:t>
      </w:r>
      <w:r w:rsidR="009A0417" w:rsidRPr="008A5B1A">
        <w:rPr>
          <w:iCs/>
          <w:szCs w:val="22"/>
          <w:lang w:val="sv-SE"/>
        </w:rPr>
        <w:t xml:space="preserve"> (indacaterol./mometason. Fur.)</w:t>
      </w:r>
      <w:r w:rsidR="00017285" w:rsidRPr="008A5B1A">
        <w:rPr>
          <w:iCs/>
          <w:szCs w:val="22"/>
          <w:lang w:val="sv-SE"/>
        </w:rPr>
        <w:t>.</w:t>
      </w:r>
    </w:p>
    <w:p w14:paraId="27F43D32" w14:textId="77777777" w:rsidR="000B0DF3" w:rsidRPr="008A5B1A" w:rsidRDefault="000B0DF3" w:rsidP="00B56A01">
      <w:pPr>
        <w:tabs>
          <w:tab w:val="clear" w:pos="567"/>
        </w:tabs>
        <w:spacing w:line="240" w:lineRule="auto"/>
        <w:rPr>
          <w:iCs/>
          <w:szCs w:val="22"/>
          <w:lang w:val="sv-SE"/>
        </w:rPr>
      </w:pPr>
    </w:p>
    <w:p w14:paraId="5FDC68E0" w14:textId="2D703D41" w:rsidR="000B0DF3" w:rsidRPr="008A5B1A" w:rsidRDefault="00904849" w:rsidP="00B56A01">
      <w:pPr>
        <w:tabs>
          <w:tab w:val="clear" w:pos="567"/>
        </w:tabs>
        <w:spacing w:line="240" w:lineRule="auto"/>
        <w:rPr>
          <w:iCs/>
          <w:szCs w:val="22"/>
          <w:lang w:val="sv-SE"/>
        </w:rPr>
      </w:pPr>
      <w:r w:rsidRPr="008A5B1A">
        <w:rPr>
          <w:lang w:val="sv-SE"/>
        </w:rPr>
        <w:t xml:space="preserve">Varje avgiven dos (den dos som lämnar inhalatorns munstycke) innehåller </w:t>
      </w:r>
      <w:r w:rsidR="00017285" w:rsidRPr="008A5B1A">
        <w:rPr>
          <w:iCs/>
          <w:szCs w:val="22"/>
          <w:lang w:val="sv-SE"/>
        </w:rPr>
        <w:t>125 </w:t>
      </w:r>
      <w:r w:rsidRPr="008A5B1A">
        <w:rPr>
          <w:iCs/>
          <w:szCs w:val="22"/>
          <w:lang w:val="sv-SE"/>
        </w:rPr>
        <w:t>mikrogram indakaterol (som acetat) och 62,5 mikrogram mometasonfuroat</w:t>
      </w:r>
      <w:r w:rsidR="00017285" w:rsidRPr="008A5B1A">
        <w:rPr>
          <w:iCs/>
          <w:szCs w:val="22"/>
          <w:lang w:val="sv-SE"/>
        </w:rPr>
        <w:t>.</w:t>
      </w:r>
    </w:p>
    <w:p w14:paraId="25B03EAE" w14:textId="77777777" w:rsidR="000B0DF3" w:rsidRPr="008A5B1A" w:rsidRDefault="000B0DF3" w:rsidP="00B56A01">
      <w:pPr>
        <w:tabs>
          <w:tab w:val="clear" w:pos="567"/>
        </w:tabs>
        <w:spacing w:line="240" w:lineRule="auto"/>
        <w:rPr>
          <w:iCs/>
          <w:szCs w:val="22"/>
          <w:lang w:val="sv-SE"/>
        </w:rPr>
      </w:pPr>
    </w:p>
    <w:p w14:paraId="756162DD" w14:textId="6B37444C" w:rsidR="000B0DF3" w:rsidRPr="008A5B1A" w:rsidRDefault="00017285" w:rsidP="00B56A01">
      <w:pPr>
        <w:keepNext/>
        <w:tabs>
          <w:tab w:val="clear" w:pos="567"/>
        </w:tabs>
        <w:spacing w:line="240" w:lineRule="auto"/>
        <w:rPr>
          <w:iCs/>
          <w:szCs w:val="22"/>
          <w:lang w:val="sv-SE"/>
        </w:rPr>
      </w:pPr>
      <w:r w:rsidRPr="008A5B1A">
        <w:rPr>
          <w:szCs w:val="22"/>
          <w:u w:val="single"/>
          <w:lang w:val="sv-SE"/>
        </w:rPr>
        <w:t>Atectura Breezhaler 125 mi</w:t>
      </w:r>
      <w:r w:rsidR="00904849" w:rsidRPr="008A5B1A">
        <w:rPr>
          <w:szCs w:val="22"/>
          <w:u w:val="single"/>
          <w:lang w:val="sv-SE"/>
        </w:rPr>
        <w:t>krogram</w:t>
      </w:r>
      <w:r w:rsidRPr="008A5B1A">
        <w:rPr>
          <w:szCs w:val="22"/>
          <w:u w:val="single"/>
          <w:lang w:val="sv-SE"/>
        </w:rPr>
        <w:t>/127</w:t>
      </w:r>
      <w:r w:rsidR="00904849" w:rsidRPr="008A5B1A">
        <w:rPr>
          <w:szCs w:val="22"/>
          <w:u w:val="single"/>
          <w:lang w:val="sv-SE"/>
        </w:rPr>
        <w:t>,</w:t>
      </w:r>
      <w:r w:rsidRPr="008A5B1A">
        <w:rPr>
          <w:szCs w:val="22"/>
          <w:u w:val="single"/>
          <w:lang w:val="sv-SE"/>
        </w:rPr>
        <w:t>5 mi</w:t>
      </w:r>
      <w:r w:rsidR="00904849" w:rsidRPr="008A5B1A">
        <w:rPr>
          <w:szCs w:val="22"/>
          <w:u w:val="single"/>
          <w:lang w:val="sv-SE"/>
        </w:rPr>
        <w:t>krogram inhalationspulver, hårda kapslar</w:t>
      </w:r>
    </w:p>
    <w:p w14:paraId="341AA754" w14:textId="77777777" w:rsidR="000B0DF3" w:rsidRPr="008A5B1A" w:rsidRDefault="000B0DF3" w:rsidP="00B56A01">
      <w:pPr>
        <w:keepNext/>
        <w:tabs>
          <w:tab w:val="clear" w:pos="567"/>
        </w:tabs>
        <w:spacing w:line="240" w:lineRule="auto"/>
        <w:rPr>
          <w:szCs w:val="22"/>
          <w:lang w:val="sv-SE"/>
        </w:rPr>
      </w:pPr>
    </w:p>
    <w:p w14:paraId="7D9222D8" w14:textId="3F60E8FF" w:rsidR="000B0DF3" w:rsidRPr="008A5B1A" w:rsidRDefault="00904849" w:rsidP="00B56A01">
      <w:pPr>
        <w:tabs>
          <w:tab w:val="clear" w:pos="567"/>
        </w:tabs>
        <w:spacing w:line="240" w:lineRule="auto"/>
        <w:rPr>
          <w:iCs/>
          <w:szCs w:val="22"/>
          <w:lang w:val="sv-SE"/>
        </w:rPr>
      </w:pPr>
      <w:r w:rsidRPr="008A5B1A">
        <w:rPr>
          <w:iCs/>
          <w:szCs w:val="22"/>
          <w:lang w:val="sv-SE"/>
        </w:rPr>
        <w:t>Varje kapsel innehåller 150 mikrogram indakaterol (som acetat) och</w:t>
      </w:r>
      <w:r w:rsidR="00017285" w:rsidRPr="008A5B1A">
        <w:rPr>
          <w:iCs/>
          <w:szCs w:val="22"/>
          <w:lang w:val="sv-SE"/>
        </w:rPr>
        <w:t xml:space="preserve"> 160 </w:t>
      </w:r>
      <w:r w:rsidRPr="008A5B1A">
        <w:rPr>
          <w:iCs/>
          <w:szCs w:val="22"/>
          <w:lang w:val="sv-SE"/>
        </w:rPr>
        <w:t>mikrogram mometasonfuroat</w:t>
      </w:r>
      <w:r w:rsidR="00017285" w:rsidRPr="008A5B1A">
        <w:rPr>
          <w:iCs/>
          <w:szCs w:val="22"/>
          <w:lang w:val="sv-SE"/>
        </w:rPr>
        <w:t>.</w:t>
      </w:r>
    </w:p>
    <w:p w14:paraId="6A4FB6CC" w14:textId="77777777" w:rsidR="000B0DF3" w:rsidRPr="008A5B1A" w:rsidRDefault="000B0DF3" w:rsidP="00B56A01">
      <w:pPr>
        <w:tabs>
          <w:tab w:val="clear" w:pos="567"/>
        </w:tabs>
        <w:spacing w:line="240" w:lineRule="auto"/>
        <w:rPr>
          <w:iCs/>
          <w:szCs w:val="22"/>
          <w:lang w:val="sv-SE"/>
        </w:rPr>
      </w:pPr>
    </w:p>
    <w:p w14:paraId="0F24938B" w14:textId="344342EC" w:rsidR="000B0DF3" w:rsidRPr="008A5B1A" w:rsidRDefault="00904849" w:rsidP="00B56A01">
      <w:pPr>
        <w:tabs>
          <w:tab w:val="clear" w:pos="567"/>
        </w:tabs>
        <w:spacing w:line="240" w:lineRule="auto"/>
        <w:rPr>
          <w:iCs/>
          <w:szCs w:val="22"/>
          <w:lang w:val="sv-SE"/>
        </w:rPr>
      </w:pPr>
      <w:r w:rsidRPr="008A5B1A">
        <w:rPr>
          <w:lang w:val="sv-SE"/>
        </w:rPr>
        <w:t xml:space="preserve">Varje avgiven dos (den dos som lämnar inhalatorns munstycke) innehåller </w:t>
      </w:r>
      <w:r w:rsidR="00017285" w:rsidRPr="008A5B1A">
        <w:rPr>
          <w:iCs/>
          <w:szCs w:val="22"/>
          <w:lang w:val="sv-SE"/>
        </w:rPr>
        <w:t>125 </w:t>
      </w:r>
      <w:r w:rsidRPr="008A5B1A">
        <w:rPr>
          <w:iCs/>
          <w:szCs w:val="22"/>
          <w:lang w:val="sv-SE"/>
        </w:rPr>
        <w:t>mikrogram indakaterol (som acetat) och</w:t>
      </w:r>
      <w:r w:rsidR="00017285" w:rsidRPr="008A5B1A">
        <w:rPr>
          <w:iCs/>
          <w:szCs w:val="22"/>
          <w:lang w:val="sv-SE"/>
        </w:rPr>
        <w:t xml:space="preserve"> 127</w:t>
      </w:r>
      <w:r w:rsidRPr="008A5B1A">
        <w:rPr>
          <w:iCs/>
          <w:szCs w:val="22"/>
          <w:lang w:val="sv-SE"/>
        </w:rPr>
        <w:t>,</w:t>
      </w:r>
      <w:r w:rsidR="00017285" w:rsidRPr="008A5B1A">
        <w:rPr>
          <w:iCs/>
          <w:szCs w:val="22"/>
          <w:lang w:val="sv-SE"/>
        </w:rPr>
        <w:t>5 </w:t>
      </w:r>
      <w:r w:rsidRPr="008A5B1A">
        <w:rPr>
          <w:iCs/>
          <w:szCs w:val="22"/>
          <w:lang w:val="sv-SE"/>
        </w:rPr>
        <w:t>mikrogram mometasonfuroat</w:t>
      </w:r>
      <w:r w:rsidR="00017285" w:rsidRPr="008A5B1A">
        <w:rPr>
          <w:iCs/>
          <w:szCs w:val="22"/>
          <w:lang w:val="sv-SE"/>
        </w:rPr>
        <w:t>.</w:t>
      </w:r>
    </w:p>
    <w:p w14:paraId="093CF066" w14:textId="77777777" w:rsidR="000B0DF3" w:rsidRPr="008A5B1A" w:rsidRDefault="000B0DF3" w:rsidP="00B56A01">
      <w:pPr>
        <w:tabs>
          <w:tab w:val="clear" w:pos="567"/>
        </w:tabs>
        <w:spacing w:line="240" w:lineRule="auto"/>
        <w:rPr>
          <w:szCs w:val="22"/>
          <w:lang w:val="sv-SE"/>
        </w:rPr>
      </w:pPr>
    </w:p>
    <w:p w14:paraId="01DF35AD" w14:textId="56A745FA" w:rsidR="000B0DF3" w:rsidRPr="008A5B1A" w:rsidRDefault="00017285" w:rsidP="00B56A01">
      <w:pPr>
        <w:keepNext/>
        <w:tabs>
          <w:tab w:val="clear" w:pos="567"/>
        </w:tabs>
        <w:spacing w:line="240" w:lineRule="auto"/>
        <w:rPr>
          <w:iCs/>
          <w:szCs w:val="22"/>
          <w:lang w:val="sv-SE"/>
        </w:rPr>
      </w:pPr>
      <w:r w:rsidRPr="008A5B1A">
        <w:rPr>
          <w:szCs w:val="22"/>
          <w:u w:val="single"/>
          <w:lang w:val="sv-SE"/>
        </w:rPr>
        <w:t>Atectura Breezhaler 125 mi</w:t>
      </w:r>
      <w:r w:rsidR="00904849" w:rsidRPr="008A5B1A">
        <w:rPr>
          <w:szCs w:val="22"/>
          <w:u w:val="single"/>
          <w:lang w:val="sv-SE"/>
        </w:rPr>
        <w:t>krogram</w:t>
      </w:r>
      <w:r w:rsidRPr="008A5B1A">
        <w:rPr>
          <w:szCs w:val="22"/>
          <w:u w:val="single"/>
          <w:lang w:val="sv-SE"/>
        </w:rPr>
        <w:t>/260 mi</w:t>
      </w:r>
      <w:r w:rsidR="00904849" w:rsidRPr="008A5B1A">
        <w:rPr>
          <w:szCs w:val="22"/>
          <w:u w:val="single"/>
          <w:lang w:val="sv-SE"/>
        </w:rPr>
        <w:t>krogram inhalationspulver, hårda kapslar</w:t>
      </w:r>
    </w:p>
    <w:p w14:paraId="6B1ADF4C" w14:textId="77777777" w:rsidR="000B0DF3" w:rsidRPr="008A5B1A" w:rsidRDefault="000B0DF3" w:rsidP="00B56A01">
      <w:pPr>
        <w:keepNext/>
        <w:tabs>
          <w:tab w:val="clear" w:pos="567"/>
        </w:tabs>
        <w:spacing w:line="240" w:lineRule="auto"/>
        <w:rPr>
          <w:szCs w:val="22"/>
          <w:lang w:val="sv-SE"/>
        </w:rPr>
      </w:pPr>
    </w:p>
    <w:p w14:paraId="00F56253" w14:textId="3E9B0A0D" w:rsidR="000B0DF3" w:rsidRPr="008A5B1A" w:rsidRDefault="00904849" w:rsidP="00B56A01">
      <w:pPr>
        <w:tabs>
          <w:tab w:val="clear" w:pos="567"/>
        </w:tabs>
        <w:spacing w:line="240" w:lineRule="auto"/>
        <w:rPr>
          <w:iCs/>
          <w:szCs w:val="22"/>
          <w:lang w:val="sv-SE"/>
        </w:rPr>
      </w:pPr>
      <w:r w:rsidRPr="008A5B1A">
        <w:rPr>
          <w:iCs/>
          <w:szCs w:val="22"/>
          <w:lang w:val="sv-SE"/>
        </w:rPr>
        <w:t>Varje kapsel innehåller</w:t>
      </w:r>
      <w:r w:rsidR="00017285" w:rsidRPr="008A5B1A">
        <w:rPr>
          <w:iCs/>
          <w:szCs w:val="22"/>
          <w:lang w:val="sv-SE"/>
        </w:rPr>
        <w:t xml:space="preserve"> 150 </w:t>
      </w:r>
      <w:r w:rsidRPr="008A5B1A">
        <w:rPr>
          <w:iCs/>
          <w:szCs w:val="22"/>
          <w:lang w:val="sv-SE"/>
        </w:rPr>
        <w:t>mikrogram indakaterol (som acetat) och 320 mikrogram mometasonfuroat</w:t>
      </w:r>
      <w:r w:rsidR="00017285" w:rsidRPr="008A5B1A">
        <w:rPr>
          <w:iCs/>
          <w:szCs w:val="22"/>
          <w:lang w:val="sv-SE"/>
        </w:rPr>
        <w:t>.</w:t>
      </w:r>
    </w:p>
    <w:p w14:paraId="60C9A9FF" w14:textId="77777777" w:rsidR="000B0DF3" w:rsidRPr="008A5B1A" w:rsidRDefault="000B0DF3" w:rsidP="00B56A01">
      <w:pPr>
        <w:tabs>
          <w:tab w:val="clear" w:pos="567"/>
        </w:tabs>
        <w:spacing w:line="240" w:lineRule="auto"/>
        <w:rPr>
          <w:iCs/>
          <w:szCs w:val="22"/>
          <w:lang w:val="sv-SE"/>
        </w:rPr>
      </w:pPr>
    </w:p>
    <w:p w14:paraId="338B7D0C" w14:textId="0BAF8A70" w:rsidR="000B0DF3" w:rsidRPr="008A5B1A" w:rsidRDefault="00904849" w:rsidP="00B56A01">
      <w:pPr>
        <w:tabs>
          <w:tab w:val="clear" w:pos="567"/>
        </w:tabs>
        <w:spacing w:line="240" w:lineRule="auto"/>
        <w:rPr>
          <w:iCs/>
          <w:szCs w:val="22"/>
          <w:lang w:val="sv-SE"/>
        </w:rPr>
      </w:pPr>
      <w:r w:rsidRPr="008A5B1A">
        <w:rPr>
          <w:lang w:val="sv-SE"/>
        </w:rPr>
        <w:t xml:space="preserve">Varje avgiven dos (den dos som lämnar inhalatorns munstycke) innehåller </w:t>
      </w:r>
      <w:r w:rsidRPr="008A5B1A">
        <w:rPr>
          <w:iCs/>
          <w:szCs w:val="22"/>
          <w:lang w:val="sv-SE"/>
        </w:rPr>
        <w:t>125 mikrogram indakaterol (som acetat) och 260 mikrogram mometasonfuroat</w:t>
      </w:r>
      <w:r w:rsidR="00017285" w:rsidRPr="008A5B1A">
        <w:rPr>
          <w:iCs/>
          <w:szCs w:val="22"/>
          <w:lang w:val="sv-SE"/>
        </w:rPr>
        <w:t>.</w:t>
      </w:r>
    </w:p>
    <w:p w14:paraId="0948F966" w14:textId="77777777" w:rsidR="000B0DF3" w:rsidRPr="008A5B1A" w:rsidRDefault="000B0DF3" w:rsidP="00B56A01">
      <w:pPr>
        <w:tabs>
          <w:tab w:val="clear" w:pos="567"/>
        </w:tabs>
        <w:spacing w:line="240" w:lineRule="auto"/>
        <w:rPr>
          <w:iCs/>
          <w:szCs w:val="22"/>
          <w:lang w:val="sv-SE"/>
        </w:rPr>
      </w:pPr>
    </w:p>
    <w:p w14:paraId="21E40BDC" w14:textId="6161D8C6" w:rsidR="00904849" w:rsidRPr="008A5B1A" w:rsidRDefault="00904849" w:rsidP="00B56A01">
      <w:pPr>
        <w:pStyle w:val="EMEAEnBodyText"/>
        <w:keepNext/>
        <w:autoSpaceDE w:val="0"/>
        <w:autoSpaceDN w:val="0"/>
        <w:adjustRightInd w:val="0"/>
        <w:spacing w:before="0" w:after="0"/>
        <w:jc w:val="left"/>
        <w:rPr>
          <w:szCs w:val="22"/>
          <w:lang w:val="sv-SE"/>
        </w:rPr>
      </w:pPr>
      <w:r w:rsidRPr="008A5B1A">
        <w:rPr>
          <w:szCs w:val="22"/>
          <w:u w:val="single"/>
          <w:lang w:val="sv-SE"/>
        </w:rPr>
        <w:t>Hjälpämne med känd effekt</w:t>
      </w:r>
    </w:p>
    <w:p w14:paraId="0C6CC4BD" w14:textId="77777777" w:rsidR="000B0DF3" w:rsidRPr="008A5B1A" w:rsidRDefault="000B0DF3" w:rsidP="00B56A01">
      <w:pPr>
        <w:keepNext/>
        <w:tabs>
          <w:tab w:val="clear" w:pos="567"/>
        </w:tabs>
        <w:spacing w:line="240" w:lineRule="auto"/>
        <w:rPr>
          <w:szCs w:val="22"/>
          <w:lang w:val="sv-SE"/>
        </w:rPr>
      </w:pPr>
    </w:p>
    <w:p w14:paraId="43C43497" w14:textId="01C60365" w:rsidR="000B0DF3" w:rsidRPr="008A5B1A" w:rsidRDefault="00904849" w:rsidP="00B56A01">
      <w:pPr>
        <w:tabs>
          <w:tab w:val="clear" w:pos="567"/>
        </w:tabs>
        <w:spacing w:line="240" w:lineRule="auto"/>
        <w:rPr>
          <w:szCs w:val="24"/>
          <w:lang w:val="sv-SE"/>
        </w:rPr>
      </w:pPr>
      <w:r w:rsidRPr="008A5B1A">
        <w:rPr>
          <w:szCs w:val="24"/>
          <w:lang w:val="sv-SE"/>
        </w:rPr>
        <w:t>Varje kapsel innehåller cirka 2</w:t>
      </w:r>
      <w:r w:rsidR="00ED41CD">
        <w:rPr>
          <w:szCs w:val="24"/>
          <w:lang w:val="sv-SE"/>
        </w:rPr>
        <w:t>4</w:t>
      </w:r>
      <w:r w:rsidRPr="008A5B1A">
        <w:rPr>
          <w:szCs w:val="24"/>
          <w:lang w:val="sv-SE"/>
        </w:rPr>
        <w:t> mg laktos</w:t>
      </w:r>
      <w:r w:rsidR="0064126F">
        <w:rPr>
          <w:szCs w:val="24"/>
          <w:lang w:val="sv-SE"/>
        </w:rPr>
        <w:t xml:space="preserve"> (som </w:t>
      </w:r>
      <w:r w:rsidR="00312EEF" w:rsidRPr="008A5B1A">
        <w:rPr>
          <w:szCs w:val="24"/>
          <w:lang w:val="sv-SE"/>
        </w:rPr>
        <w:t>monohydrat</w:t>
      </w:r>
      <w:r w:rsidR="0064126F">
        <w:rPr>
          <w:szCs w:val="24"/>
          <w:lang w:val="sv-SE"/>
        </w:rPr>
        <w:t>)</w:t>
      </w:r>
      <w:r w:rsidR="00017285" w:rsidRPr="008A5B1A">
        <w:rPr>
          <w:szCs w:val="24"/>
          <w:lang w:val="sv-SE"/>
        </w:rPr>
        <w:t>.</w:t>
      </w:r>
    </w:p>
    <w:p w14:paraId="59226BF5" w14:textId="77777777" w:rsidR="000B0DF3" w:rsidRPr="008A5B1A" w:rsidRDefault="000B0DF3" w:rsidP="00B56A01">
      <w:pPr>
        <w:tabs>
          <w:tab w:val="clear" w:pos="567"/>
        </w:tabs>
        <w:spacing w:line="240" w:lineRule="auto"/>
        <w:rPr>
          <w:lang w:val="sv-SE"/>
        </w:rPr>
      </w:pPr>
    </w:p>
    <w:p w14:paraId="18946D73" w14:textId="7B5965A7" w:rsidR="000B0DF3" w:rsidRPr="008A5B1A" w:rsidRDefault="00904849" w:rsidP="00B56A01">
      <w:pPr>
        <w:tabs>
          <w:tab w:val="clear" w:pos="567"/>
        </w:tabs>
        <w:spacing w:line="240" w:lineRule="auto"/>
        <w:rPr>
          <w:szCs w:val="22"/>
          <w:lang w:val="sv-SE"/>
        </w:rPr>
      </w:pPr>
      <w:r w:rsidRPr="008A5B1A">
        <w:rPr>
          <w:szCs w:val="22"/>
          <w:lang w:val="sv-SE"/>
        </w:rPr>
        <w:t>För fullständig förteckning över hjälpämnen, se avsnitt 6.1</w:t>
      </w:r>
      <w:r w:rsidR="00017285" w:rsidRPr="008A5B1A">
        <w:rPr>
          <w:szCs w:val="22"/>
          <w:lang w:val="sv-SE"/>
        </w:rPr>
        <w:t>.</w:t>
      </w:r>
    </w:p>
    <w:p w14:paraId="11378748" w14:textId="77777777" w:rsidR="000B0DF3" w:rsidRPr="008A5B1A" w:rsidRDefault="000B0DF3" w:rsidP="00B56A01">
      <w:pPr>
        <w:tabs>
          <w:tab w:val="clear" w:pos="567"/>
        </w:tabs>
        <w:spacing w:line="240" w:lineRule="auto"/>
        <w:rPr>
          <w:szCs w:val="22"/>
          <w:lang w:val="sv-SE"/>
        </w:rPr>
      </w:pPr>
    </w:p>
    <w:p w14:paraId="1A4D98F8" w14:textId="77777777" w:rsidR="000B0DF3" w:rsidRPr="008A5B1A" w:rsidRDefault="000B0DF3" w:rsidP="00B56A01">
      <w:pPr>
        <w:tabs>
          <w:tab w:val="clear" w:pos="567"/>
        </w:tabs>
        <w:spacing w:line="240" w:lineRule="auto"/>
        <w:rPr>
          <w:szCs w:val="22"/>
          <w:lang w:val="sv-SE"/>
        </w:rPr>
      </w:pPr>
    </w:p>
    <w:p w14:paraId="2DF22455" w14:textId="3251993C" w:rsidR="000B0DF3" w:rsidRPr="008A5B1A" w:rsidRDefault="00017285" w:rsidP="00B56A01">
      <w:pPr>
        <w:keepNext/>
        <w:tabs>
          <w:tab w:val="clear" w:pos="567"/>
        </w:tabs>
        <w:suppressAutoHyphens/>
        <w:spacing w:line="240" w:lineRule="auto"/>
        <w:ind w:left="567" w:hanging="567"/>
        <w:rPr>
          <w:caps/>
          <w:szCs w:val="22"/>
          <w:lang w:val="sv-SE"/>
        </w:rPr>
      </w:pPr>
      <w:r w:rsidRPr="008A5B1A">
        <w:rPr>
          <w:b/>
          <w:szCs w:val="22"/>
          <w:lang w:val="sv-SE"/>
        </w:rPr>
        <w:t>3.</w:t>
      </w:r>
      <w:r w:rsidRPr="008A5B1A">
        <w:rPr>
          <w:b/>
          <w:szCs w:val="22"/>
          <w:lang w:val="sv-SE"/>
        </w:rPr>
        <w:tab/>
      </w:r>
      <w:r w:rsidR="00904849" w:rsidRPr="008A5B1A">
        <w:rPr>
          <w:b/>
          <w:szCs w:val="22"/>
          <w:lang w:val="sv-SE"/>
        </w:rPr>
        <w:t>LÄKEMEDELSFORM</w:t>
      </w:r>
    </w:p>
    <w:p w14:paraId="3D689A3C" w14:textId="77777777" w:rsidR="000B0DF3" w:rsidRPr="008A5B1A" w:rsidRDefault="000B0DF3" w:rsidP="00B56A01">
      <w:pPr>
        <w:keepNext/>
        <w:tabs>
          <w:tab w:val="clear" w:pos="567"/>
        </w:tabs>
        <w:spacing w:line="240" w:lineRule="auto"/>
        <w:rPr>
          <w:szCs w:val="22"/>
          <w:lang w:val="sv-SE"/>
        </w:rPr>
      </w:pPr>
    </w:p>
    <w:p w14:paraId="6DB0C412" w14:textId="247CED8B" w:rsidR="00904849" w:rsidRPr="008A5B1A" w:rsidRDefault="00904849" w:rsidP="00B56A01">
      <w:pPr>
        <w:keepNext/>
        <w:tabs>
          <w:tab w:val="clear" w:pos="567"/>
        </w:tabs>
        <w:spacing w:line="240" w:lineRule="auto"/>
        <w:rPr>
          <w:szCs w:val="22"/>
          <w:lang w:val="sv-SE"/>
        </w:rPr>
      </w:pPr>
      <w:r w:rsidRPr="008A5B1A">
        <w:rPr>
          <w:lang w:val="sv-SE"/>
        </w:rPr>
        <w:t>Inhalationspulver, hård kapsel (inhalationspulver)</w:t>
      </w:r>
    </w:p>
    <w:p w14:paraId="05D16F67" w14:textId="77777777" w:rsidR="000B0DF3" w:rsidRPr="008A5B1A" w:rsidRDefault="000B0DF3" w:rsidP="00B56A01">
      <w:pPr>
        <w:keepNext/>
        <w:tabs>
          <w:tab w:val="clear" w:pos="567"/>
        </w:tabs>
        <w:spacing w:line="240" w:lineRule="auto"/>
        <w:rPr>
          <w:szCs w:val="22"/>
          <w:lang w:val="sv-SE"/>
        </w:rPr>
      </w:pPr>
    </w:p>
    <w:p w14:paraId="5CC202F8" w14:textId="77777777" w:rsidR="00FE6577" w:rsidRPr="008A5B1A" w:rsidRDefault="00FE6577" w:rsidP="00B56A01">
      <w:pPr>
        <w:keepNext/>
        <w:tabs>
          <w:tab w:val="clear" w:pos="567"/>
        </w:tabs>
        <w:spacing w:line="240" w:lineRule="auto"/>
        <w:rPr>
          <w:szCs w:val="22"/>
          <w:u w:val="single"/>
          <w:lang w:val="sv-SE"/>
        </w:rPr>
      </w:pPr>
      <w:r w:rsidRPr="008A5B1A">
        <w:rPr>
          <w:szCs w:val="22"/>
          <w:u w:val="single"/>
          <w:lang w:val="sv-SE"/>
        </w:rPr>
        <w:t>Atectura Breezhaler 125 mikrogram/62,5 mikrogram inhalationspulver, hårda kapslar</w:t>
      </w:r>
    </w:p>
    <w:p w14:paraId="2041819C" w14:textId="77777777" w:rsidR="000B0DF3" w:rsidRPr="008A5B1A" w:rsidRDefault="000B0DF3" w:rsidP="00B56A01">
      <w:pPr>
        <w:keepNext/>
        <w:tabs>
          <w:tab w:val="clear" w:pos="567"/>
        </w:tabs>
        <w:spacing w:line="240" w:lineRule="auto"/>
        <w:rPr>
          <w:szCs w:val="22"/>
          <w:lang w:val="sv-SE"/>
        </w:rPr>
      </w:pPr>
    </w:p>
    <w:p w14:paraId="0C160BD3" w14:textId="38487EC0" w:rsidR="000B0DF3" w:rsidRPr="008A5B1A" w:rsidRDefault="004C6A02" w:rsidP="00B56A01">
      <w:pPr>
        <w:tabs>
          <w:tab w:val="clear" w:pos="567"/>
        </w:tabs>
        <w:spacing w:line="240" w:lineRule="auto"/>
        <w:rPr>
          <w:szCs w:val="22"/>
          <w:lang w:val="sv-SE"/>
        </w:rPr>
      </w:pPr>
      <w:r w:rsidRPr="008A5B1A">
        <w:rPr>
          <w:szCs w:val="22"/>
          <w:lang w:val="sv-SE"/>
        </w:rPr>
        <w:t>T</w:t>
      </w:r>
      <w:r w:rsidR="00017285" w:rsidRPr="008A5B1A">
        <w:rPr>
          <w:szCs w:val="22"/>
          <w:lang w:val="sv-SE"/>
        </w:rPr>
        <w:t>ransparent</w:t>
      </w:r>
      <w:r w:rsidR="00FE6577" w:rsidRPr="008A5B1A">
        <w:rPr>
          <w:szCs w:val="22"/>
          <w:lang w:val="sv-SE"/>
        </w:rPr>
        <w:t xml:space="preserve"> kaps</w:t>
      </w:r>
      <w:r w:rsidR="00134CD0">
        <w:rPr>
          <w:szCs w:val="22"/>
          <w:lang w:val="sv-SE"/>
        </w:rPr>
        <w:t>e</w:t>
      </w:r>
      <w:r w:rsidR="00FE6577" w:rsidRPr="008A5B1A">
        <w:rPr>
          <w:szCs w:val="22"/>
          <w:lang w:val="sv-SE"/>
        </w:rPr>
        <w:t>l innehållande ett vitt pulver, med produktkoden ”</w:t>
      </w:r>
      <w:r w:rsidR="00017285" w:rsidRPr="008A5B1A">
        <w:rPr>
          <w:szCs w:val="22"/>
          <w:lang w:val="sv-SE"/>
        </w:rPr>
        <w:t>IM150</w:t>
      </w:r>
      <w:r w:rsidR="00017285" w:rsidRPr="008A5B1A">
        <w:rPr>
          <w:szCs w:val="22"/>
          <w:lang w:val="sv-SE"/>
        </w:rPr>
        <w:noBreakHyphen/>
        <w:t xml:space="preserve">80” </w:t>
      </w:r>
      <w:r w:rsidR="00FE6577" w:rsidRPr="008A5B1A">
        <w:rPr>
          <w:szCs w:val="22"/>
          <w:lang w:val="sv-SE"/>
        </w:rPr>
        <w:t xml:space="preserve">tryckt med blått ovanför ett blått streck på underdelen och </w:t>
      </w:r>
      <w:r w:rsidR="00312EEF" w:rsidRPr="008A5B1A">
        <w:rPr>
          <w:szCs w:val="22"/>
          <w:lang w:val="sv-SE"/>
        </w:rPr>
        <w:t>produkt</w:t>
      </w:r>
      <w:r w:rsidR="00FE6577" w:rsidRPr="008A5B1A">
        <w:rPr>
          <w:szCs w:val="22"/>
          <w:lang w:val="sv-SE"/>
        </w:rPr>
        <w:t>logotyp</w:t>
      </w:r>
      <w:r w:rsidR="00312EEF" w:rsidRPr="008A5B1A">
        <w:rPr>
          <w:szCs w:val="22"/>
          <w:lang w:val="sv-SE"/>
        </w:rPr>
        <w:t>en</w:t>
      </w:r>
      <w:r w:rsidR="00FE6577" w:rsidRPr="008A5B1A">
        <w:rPr>
          <w:szCs w:val="22"/>
          <w:lang w:val="sv-SE"/>
        </w:rPr>
        <w:t xml:space="preserve"> tryckt med blått omgivet av två blå streck på överdelen.</w:t>
      </w:r>
    </w:p>
    <w:p w14:paraId="44D06270" w14:textId="77777777" w:rsidR="000B0DF3" w:rsidRPr="008A5B1A" w:rsidRDefault="000B0DF3" w:rsidP="00B56A01">
      <w:pPr>
        <w:tabs>
          <w:tab w:val="clear" w:pos="567"/>
        </w:tabs>
        <w:spacing w:line="240" w:lineRule="auto"/>
        <w:rPr>
          <w:szCs w:val="22"/>
          <w:lang w:val="sv-SE"/>
        </w:rPr>
      </w:pPr>
    </w:p>
    <w:p w14:paraId="4647B0C8" w14:textId="77777777" w:rsidR="00FE6577" w:rsidRPr="008A5B1A" w:rsidRDefault="00FE6577" w:rsidP="00B56A01">
      <w:pPr>
        <w:keepNext/>
        <w:tabs>
          <w:tab w:val="clear" w:pos="567"/>
        </w:tabs>
        <w:spacing w:line="240" w:lineRule="auto"/>
        <w:rPr>
          <w:iCs/>
          <w:szCs w:val="22"/>
          <w:lang w:val="sv-SE"/>
        </w:rPr>
      </w:pPr>
      <w:r w:rsidRPr="008A5B1A">
        <w:rPr>
          <w:szCs w:val="22"/>
          <w:u w:val="single"/>
          <w:lang w:val="sv-SE"/>
        </w:rPr>
        <w:t>Atectura Breezhaler 125 mikrogram/127,5 mikrogram inhalationspulver, hårda kapslar</w:t>
      </w:r>
    </w:p>
    <w:p w14:paraId="57722987" w14:textId="77777777" w:rsidR="000B0DF3" w:rsidRPr="008A5B1A" w:rsidRDefault="000B0DF3" w:rsidP="00B56A01">
      <w:pPr>
        <w:keepNext/>
        <w:tabs>
          <w:tab w:val="clear" w:pos="567"/>
        </w:tabs>
        <w:spacing w:line="240" w:lineRule="auto"/>
        <w:rPr>
          <w:szCs w:val="22"/>
          <w:lang w:val="sv-SE"/>
        </w:rPr>
      </w:pPr>
    </w:p>
    <w:p w14:paraId="51AFF815" w14:textId="125A2880" w:rsidR="000B0DF3" w:rsidRPr="008A5B1A" w:rsidRDefault="00FE6577" w:rsidP="00B56A01">
      <w:pPr>
        <w:tabs>
          <w:tab w:val="clear" w:pos="567"/>
        </w:tabs>
        <w:spacing w:line="240" w:lineRule="auto"/>
        <w:rPr>
          <w:szCs w:val="22"/>
          <w:lang w:val="sv-SE"/>
        </w:rPr>
      </w:pPr>
      <w:r w:rsidRPr="008A5B1A">
        <w:rPr>
          <w:szCs w:val="22"/>
          <w:lang w:val="sv-SE"/>
        </w:rPr>
        <w:t>Transparent kaps</w:t>
      </w:r>
      <w:r w:rsidR="00134CD0">
        <w:rPr>
          <w:szCs w:val="22"/>
          <w:lang w:val="sv-SE"/>
        </w:rPr>
        <w:t>e</w:t>
      </w:r>
      <w:r w:rsidRPr="008A5B1A">
        <w:rPr>
          <w:szCs w:val="22"/>
          <w:lang w:val="sv-SE"/>
        </w:rPr>
        <w:t>l innehållande ett vitt pulver, med produktkoden ”IM150</w:t>
      </w:r>
      <w:r w:rsidRPr="008A5B1A">
        <w:rPr>
          <w:szCs w:val="22"/>
          <w:lang w:val="sv-SE"/>
        </w:rPr>
        <w:noBreakHyphen/>
        <w:t>160” tryckt</w:t>
      </w:r>
      <w:r w:rsidR="00017285" w:rsidRPr="008A5B1A">
        <w:rPr>
          <w:szCs w:val="22"/>
          <w:lang w:val="sv-SE"/>
        </w:rPr>
        <w:t xml:space="preserve"> </w:t>
      </w:r>
      <w:r w:rsidRPr="008A5B1A">
        <w:rPr>
          <w:szCs w:val="22"/>
          <w:lang w:val="sv-SE"/>
        </w:rPr>
        <w:t xml:space="preserve">med grått på underdelen och </w:t>
      </w:r>
      <w:r w:rsidR="00312EEF" w:rsidRPr="008A5B1A">
        <w:rPr>
          <w:szCs w:val="22"/>
          <w:lang w:val="sv-SE"/>
        </w:rPr>
        <w:t>produkt</w:t>
      </w:r>
      <w:r w:rsidRPr="008A5B1A">
        <w:rPr>
          <w:szCs w:val="22"/>
          <w:lang w:val="sv-SE"/>
        </w:rPr>
        <w:t>logotyp</w:t>
      </w:r>
      <w:r w:rsidR="00312EEF" w:rsidRPr="008A5B1A">
        <w:rPr>
          <w:szCs w:val="22"/>
          <w:lang w:val="sv-SE"/>
        </w:rPr>
        <w:t>en</w:t>
      </w:r>
      <w:r w:rsidRPr="008A5B1A">
        <w:rPr>
          <w:szCs w:val="22"/>
          <w:lang w:val="sv-SE"/>
        </w:rPr>
        <w:t xml:space="preserve"> tryckt med grått på överdelen</w:t>
      </w:r>
      <w:r w:rsidR="00017285" w:rsidRPr="008A5B1A">
        <w:rPr>
          <w:szCs w:val="22"/>
          <w:lang w:val="sv-SE"/>
        </w:rPr>
        <w:t>.</w:t>
      </w:r>
    </w:p>
    <w:p w14:paraId="66CD27E0" w14:textId="77777777" w:rsidR="000B0DF3" w:rsidRPr="008A5B1A" w:rsidRDefault="000B0DF3" w:rsidP="00B56A01">
      <w:pPr>
        <w:tabs>
          <w:tab w:val="clear" w:pos="567"/>
        </w:tabs>
        <w:spacing w:line="240" w:lineRule="auto"/>
        <w:rPr>
          <w:szCs w:val="22"/>
          <w:lang w:val="sv-SE"/>
        </w:rPr>
      </w:pPr>
    </w:p>
    <w:p w14:paraId="40AE8CD3" w14:textId="77777777" w:rsidR="00FE6577" w:rsidRPr="008A5B1A" w:rsidRDefault="00FE6577" w:rsidP="00B56A01">
      <w:pPr>
        <w:keepNext/>
        <w:tabs>
          <w:tab w:val="clear" w:pos="567"/>
        </w:tabs>
        <w:spacing w:line="240" w:lineRule="auto"/>
        <w:rPr>
          <w:iCs/>
          <w:szCs w:val="22"/>
          <w:lang w:val="sv-SE"/>
        </w:rPr>
      </w:pPr>
      <w:r w:rsidRPr="008A5B1A">
        <w:rPr>
          <w:szCs w:val="22"/>
          <w:u w:val="single"/>
          <w:lang w:val="sv-SE"/>
        </w:rPr>
        <w:lastRenderedPageBreak/>
        <w:t>Atectura Breezhaler 125 mikrogram/260 mikrogram inhalationspulver, hårda kapslar</w:t>
      </w:r>
    </w:p>
    <w:p w14:paraId="27F42826" w14:textId="77777777" w:rsidR="000B0DF3" w:rsidRPr="008A5B1A" w:rsidRDefault="000B0DF3" w:rsidP="00B56A01">
      <w:pPr>
        <w:keepNext/>
        <w:tabs>
          <w:tab w:val="clear" w:pos="567"/>
        </w:tabs>
        <w:spacing w:line="240" w:lineRule="auto"/>
        <w:rPr>
          <w:szCs w:val="22"/>
          <w:lang w:val="sv-SE"/>
        </w:rPr>
      </w:pPr>
    </w:p>
    <w:p w14:paraId="5CB50D59" w14:textId="07200872" w:rsidR="000B0DF3" w:rsidRPr="008A5B1A" w:rsidRDefault="00FE6577" w:rsidP="00B56A01">
      <w:pPr>
        <w:tabs>
          <w:tab w:val="clear" w:pos="567"/>
        </w:tabs>
        <w:spacing w:line="240" w:lineRule="auto"/>
        <w:rPr>
          <w:szCs w:val="22"/>
          <w:lang w:val="sv-SE"/>
        </w:rPr>
      </w:pPr>
      <w:r w:rsidRPr="008A5B1A">
        <w:rPr>
          <w:szCs w:val="22"/>
          <w:lang w:val="sv-SE"/>
        </w:rPr>
        <w:t>Transparent kaps</w:t>
      </w:r>
      <w:r w:rsidR="00134CD0">
        <w:rPr>
          <w:szCs w:val="22"/>
          <w:lang w:val="sv-SE"/>
        </w:rPr>
        <w:t>e</w:t>
      </w:r>
      <w:r w:rsidRPr="008A5B1A">
        <w:rPr>
          <w:szCs w:val="22"/>
          <w:lang w:val="sv-SE"/>
        </w:rPr>
        <w:t>l innehållande ett vitt pulver, med produktkoden ”IM150</w:t>
      </w:r>
      <w:r w:rsidRPr="008A5B1A">
        <w:rPr>
          <w:szCs w:val="22"/>
          <w:lang w:val="sv-SE"/>
        </w:rPr>
        <w:noBreakHyphen/>
        <w:t>320” tryckt</w:t>
      </w:r>
      <w:r w:rsidR="00017285" w:rsidRPr="008A5B1A">
        <w:rPr>
          <w:szCs w:val="22"/>
          <w:lang w:val="sv-SE"/>
        </w:rPr>
        <w:t xml:space="preserve"> </w:t>
      </w:r>
      <w:r w:rsidRPr="008A5B1A">
        <w:rPr>
          <w:szCs w:val="22"/>
          <w:lang w:val="sv-SE"/>
        </w:rPr>
        <w:t xml:space="preserve">med svart ovanför två svarta streck på underdelen och </w:t>
      </w:r>
      <w:r w:rsidR="00312EEF" w:rsidRPr="008A5B1A">
        <w:rPr>
          <w:szCs w:val="22"/>
          <w:lang w:val="sv-SE"/>
        </w:rPr>
        <w:t>produkt</w:t>
      </w:r>
      <w:r w:rsidRPr="008A5B1A">
        <w:rPr>
          <w:szCs w:val="22"/>
          <w:lang w:val="sv-SE"/>
        </w:rPr>
        <w:t>logotyp</w:t>
      </w:r>
      <w:r w:rsidR="00312EEF" w:rsidRPr="008A5B1A">
        <w:rPr>
          <w:szCs w:val="22"/>
          <w:lang w:val="sv-SE"/>
        </w:rPr>
        <w:t>en</w:t>
      </w:r>
      <w:r w:rsidRPr="008A5B1A">
        <w:rPr>
          <w:szCs w:val="22"/>
          <w:lang w:val="sv-SE"/>
        </w:rPr>
        <w:t xml:space="preserve"> tryckt med svart omgivet av </w:t>
      </w:r>
      <w:r w:rsidR="005C203A" w:rsidRPr="008A5B1A">
        <w:rPr>
          <w:szCs w:val="22"/>
          <w:lang w:val="sv-SE"/>
        </w:rPr>
        <w:t xml:space="preserve">två </w:t>
      </w:r>
      <w:r w:rsidRPr="008A5B1A">
        <w:rPr>
          <w:szCs w:val="22"/>
          <w:lang w:val="sv-SE"/>
        </w:rPr>
        <w:t>svarta streck på överdelen</w:t>
      </w:r>
      <w:r w:rsidR="00017285" w:rsidRPr="008A5B1A">
        <w:rPr>
          <w:szCs w:val="22"/>
          <w:lang w:val="sv-SE"/>
        </w:rPr>
        <w:t>.</w:t>
      </w:r>
    </w:p>
    <w:p w14:paraId="28CDFD7A" w14:textId="77777777" w:rsidR="000B0DF3" w:rsidRPr="008A5B1A" w:rsidRDefault="000B0DF3" w:rsidP="00B56A01">
      <w:pPr>
        <w:tabs>
          <w:tab w:val="clear" w:pos="567"/>
        </w:tabs>
        <w:spacing w:line="240" w:lineRule="auto"/>
        <w:rPr>
          <w:szCs w:val="22"/>
          <w:lang w:val="sv-SE"/>
        </w:rPr>
      </w:pPr>
    </w:p>
    <w:p w14:paraId="01820B9D" w14:textId="77777777" w:rsidR="000B0DF3" w:rsidRPr="008A5B1A" w:rsidRDefault="000B0DF3" w:rsidP="00B56A01">
      <w:pPr>
        <w:tabs>
          <w:tab w:val="clear" w:pos="567"/>
        </w:tabs>
        <w:spacing w:line="240" w:lineRule="auto"/>
        <w:rPr>
          <w:szCs w:val="22"/>
          <w:lang w:val="sv-SE"/>
        </w:rPr>
      </w:pPr>
    </w:p>
    <w:p w14:paraId="750434CA" w14:textId="0F834D71" w:rsidR="000B0DF3" w:rsidRPr="008A5B1A" w:rsidRDefault="00017285" w:rsidP="00B56A01">
      <w:pPr>
        <w:keepNext/>
        <w:tabs>
          <w:tab w:val="clear" w:pos="567"/>
        </w:tabs>
        <w:suppressAutoHyphens/>
        <w:spacing w:line="240" w:lineRule="auto"/>
        <w:ind w:left="567" w:hanging="567"/>
        <w:rPr>
          <w:caps/>
          <w:szCs w:val="22"/>
          <w:lang w:val="sv-SE"/>
        </w:rPr>
      </w:pPr>
      <w:r w:rsidRPr="008A5B1A">
        <w:rPr>
          <w:b/>
          <w:caps/>
          <w:szCs w:val="22"/>
          <w:lang w:val="sv-SE"/>
        </w:rPr>
        <w:t>4.</w:t>
      </w:r>
      <w:r w:rsidRPr="008A5B1A">
        <w:rPr>
          <w:b/>
          <w:caps/>
          <w:szCs w:val="22"/>
          <w:lang w:val="sv-SE"/>
        </w:rPr>
        <w:tab/>
      </w:r>
      <w:r w:rsidR="00566339" w:rsidRPr="008A5B1A">
        <w:rPr>
          <w:b/>
          <w:szCs w:val="22"/>
          <w:lang w:val="sv-SE"/>
        </w:rPr>
        <w:t>KLINISKA UPPGIFTER</w:t>
      </w:r>
    </w:p>
    <w:p w14:paraId="3D6A1069" w14:textId="77777777" w:rsidR="000B0DF3" w:rsidRPr="008A5B1A" w:rsidRDefault="000B0DF3" w:rsidP="00B56A01">
      <w:pPr>
        <w:keepNext/>
        <w:tabs>
          <w:tab w:val="clear" w:pos="567"/>
        </w:tabs>
        <w:spacing w:line="240" w:lineRule="auto"/>
        <w:rPr>
          <w:szCs w:val="22"/>
          <w:lang w:val="sv-SE"/>
        </w:rPr>
      </w:pPr>
    </w:p>
    <w:p w14:paraId="2904683C" w14:textId="6FD49D29"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4.1</w:t>
      </w:r>
      <w:r w:rsidRPr="008A5B1A">
        <w:rPr>
          <w:b/>
          <w:szCs w:val="22"/>
          <w:lang w:val="sv-SE"/>
        </w:rPr>
        <w:tab/>
      </w:r>
      <w:r w:rsidR="00566339" w:rsidRPr="008A5B1A">
        <w:rPr>
          <w:b/>
          <w:szCs w:val="22"/>
          <w:lang w:val="sv-SE"/>
        </w:rPr>
        <w:t>Terapeutiska indikationer</w:t>
      </w:r>
    </w:p>
    <w:p w14:paraId="291F8257" w14:textId="77777777" w:rsidR="000B0DF3" w:rsidRPr="008A5B1A" w:rsidRDefault="000B0DF3" w:rsidP="00B56A01">
      <w:pPr>
        <w:keepNext/>
        <w:tabs>
          <w:tab w:val="clear" w:pos="567"/>
        </w:tabs>
        <w:spacing w:line="240" w:lineRule="auto"/>
        <w:rPr>
          <w:szCs w:val="22"/>
          <w:lang w:val="sv-SE"/>
        </w:rPr>
      </w:pPr>
    </w:p>
    <w:p w14:paraId="7878427C" w14:textId="46612B3E" w:rsidR="000B0DF3" w:rsidRPr="008A5B1A" w:rsidRDefault="00017285" w:rsidP="00B56A01">
      <w:pPr>
        <w:tabs>
          <w:tab w:val="clear" w:pos="567"/>
        </w:tabs>
        <w:spacing w:line="240" w:lineRule="auto"/>
        <w:rPr>
          <w:szCs w:val="22"/>
          <w:lang w:val="sv-SE"/>
        </w:rPr>
      </w:pPr>
      <w:r w:rsidRPr="008A5B1A">
        <w:rPr>
          <w:szCs w:val="22"/>
          <w:lang w:val="sv-SE"/>
        </w:rPr>
        <w:t xml:space="preserve">Atectura Breezhaler </w:t>
      </w:r>
      <w:r w:rsidR="00566339" w:rsidRPr="008A5B1A">
        <w:rPr>
          <w:szCs w:val="22"/>
          <w:lang w:val="sv-SE"/>
        </w:rPr>
        <w:t xml:space="preserve">är </w:t>
      </w:r>
      <w:r w:rsidR="00563BEE" w:rsidRPr="008A5B1A">
        <w:rPr>
          <w:szCs w:val="22"/>
          <w:lang w:val="sv-SE"/>
        </w:rPr>
        <w:t>indicera</w:t>
      </w:r>
      <w:r w:rsidR="002C4991" w:rsidRPr="008A5B1A">
        <w:rPr>
          <w:szCs w:val="22"/>
          <w:lang w:val="sv-SE"/>
        </w:rPr>
        <w:t>d</w:t>
      </w:r>
      <w:r w:rsidR="00566339" w:rsidRPr="008A5B1A">
        <w:rPr>
          <w:szCs w:val="22"/>
          <w:lang w:val="sv-SE"/>
        </w:rPr>
        <w:t xml:space="preserve"> som underhållsbehandling av astma hos vuxna och ungdomar från 12 års ålder </w:t>
      </w:r>
      <w:r w:rsidR="00D803B2" w:rsidRPr="008A5B1A">
        <w:rPr>
          <w:szCs w:val="22"/>
          <w:lang w:val="sv-SE"/>
        </w:rPr>
        <w:t xml:space="preserve">som inte </w:t>
      </w:r>
      <w:r w:rsidR="002C4991" w:rsidRPr="008A5B1A">
        <w:rPr>
          <w:szCs w:val="22"/>
          <w:lang w:val="sv-SE"/>
        </w:rPr>
        <w:t>uppnår adekvat symtomkontroll</w:t>
      </w:r>
      <w:r w:rsidR="00D803B2" w:rsidRPr="008A5B1A">
        <w:rPr>
          <w:szCs w:val="22"/>
          <w:lang w:val="sv-SE"/>
        </w:rPr>
        <w:t xml:space="preserve"> med inhalerade kortikosteroider och </w:t>
      </w:r>
      <w:r w:rsidR="00373A4C" w:rsidRPr="008A5B1A">
        <w:rPr>
          <w:szCs w:val="22"/>
          <w:lang w:val="sv-SE"/>
        </w:rPr>
        <w:t>inhalerade kortverkande</w:t>
      </w:r>
      <w:r w:rsidR="00566339" w:rsidRPr="008A5B1A">
        <w:rPr>
          <w:szCs w:val="22"/>
          <w:lang w:val="sv-SE"/>
        </w:rPr>
        <w:t xml:space="preserve"> beta</w:t>
      </w:r>
      <w:r w:rsidR="00566339" w:rsidRPr="008A5B1A">
        <w:rPr>
          <w:szCs w:val="22"/>
          <w:vertAlign w:val="subscript"/>
          <w:lang w:val="sv-SE"/>
        </w:rPr>
        <w:t>2</w:t>
      </w:r>
      <w:r w:rsidR="008B0A68" w:rsidRPr="008A5B1A">
        <w:rPr>
          <w:szCs w:val="22"/>
          <w:lang w:val="sv-SE"/>
        </w:rPr>
        <w:noBreakHyphen/>
      </w:r>
      <w:r w:rsidR="00566339" w:rsidRPr="008A5B1A">
        <w:rPr>
          <w:szCs w:val="22"/>
          <w:lang w:val="sv-SE"/>
        </w:rPr>
        <w:t>agonist</w:t>
      </w:r>
      <w:r w:rsidR="00373A4C" w:rsidRPr="008A5B1A">
        <w:rPr>
          <w:szCs w:val="22"/>
          <w:lang w:val="sv-SE"/>
        </w:rPr>
        <w:t>er.</w:t>
      </w:r>
    </w:p>
    <w:p w14:paraId="6FA595CA" w14:textId="77777777" w:rsidR="00373A4C" w:rsidRPr="008A5B1A" w:rsidRDefault="00373A4C" w:rsidP="00B56A01">
      <w:pPr>
        <w:tabs>
          <w:tab w:val="clear" w:pos="567"/>
        </w:tabs>
        <w:spacing w:line="240" w:lineRule="auto"/>
        <w:rPr>
          <w:szCs w:val="22"/>
          <w:lang w:val="sv-SE"/>
        </w:rPr>
      </w:pPr>
    </w:p>
    <w:p w14:paraId="389B92C6" w14:textId="41B9EFDA" w:rsidR="000B0DF3" w:rsidRPr="008A5B1A" w:rsidRDefault="00017285" w:rsidP="00B56A01">
      <w:pPr>
        <w:keepNext/>
        <w:tabs>
          <w:tab w:val="clear" w:pos="567"/>
        </w:tabs>
        <w:spacing w:line="240" w:lineRule="auto"/>
        <w:rPr>
          <w:szCs w:val="22"/>
          <w:lang w:val="sv-SE"/>
        </w:rPr>
      </w:pPr>
      <w:r w:rsidRPr="008A5B1A">
        <w:rPr>
          <w:b/>
          <w:szCs w:val="22"/>
          <w:lang w:val="sv-SE"/>
        </w:rPr>
        <w:t>4.2</w:t>
      </w:r>
      <w:r w:rsidRPr="008A5B1A">
        <w:rPr>
          <w:b/>
          <w:szCs w:val="22"/>
          <w:lang w:val="sv-SE"/>
        </w:rPr>
        <w:tab/>
      </w:r>
      <w:r w:rsidR="00566339" w:rsidRPr="008A5B1A">
        <w:rPr>
          <w:b/>
          <w:szCs w:val="22"/>
          <w:lang w:val="sv-SE"/>
        </w:rPr>
        <w:t>Dosering och administreringssätt</w:t>
      </w:r>
    </w:p>
    <w:p w14:paraId="435A75FE" w14:textId="77777777" w:rsidR="000B0DF3" w:rsidRPr="008A5B1A" w:rsidRDefault="000B0DF3" w:rsidP="00B56A01">
      <w:pPr>
        <w:keepNext/>
        <w:tabs>
          <w:tab w:val="clear" w:pos="567"/>
        </w:tabs>
        <w:spacing w:line="240" w:lineRule="auto"/>
        <w:rPr>
          <w:szCs w:val="22"/>
          <w:lang w:val="sv-SE"/>
        </w:rPr>
      </w:pPr>
    </w:p>
    <w:p w14:paraId="006D76BB" w14:textId="63C179BA" w:rsidR="000B0DF3" w:rsidRPr="008A5B1A" w:rsidRDefault="00566339" w:rsidP="00B56A01">
      <w:pPr>
        <w:keepNext/>
        <w:tabs>
          <w:tab w:val="clear" w:pos="567"/>
        </w:tabs>
        <w:spacing w:line="240" w:lineRule="auto"/>
        <w:rPr>
          <w:szCs w:val="22"/>
          <w:u w:val="single"/>
          <w:lang w:val="sv-SE"/>
        </w:rPr>
      </w:pPr>
      <w:r w:rsidRPr="008A5B1A">
        <w:rPr>
          <w:szCs w:val="22"/>
          <w:u w:val="single"/>
          <w:lang w:val="sv-SE"/>
        </w:rPr>
        <w:t>Dosering</w:t>
      </w:r>
    </w:p>
    <w:p w14:paraId="0270952A" w14:textId="77777777" w:rsidR="00A038DE" w:rsidRPr="008A5B1A" w:rsidRDefault="00A038DE" w:rsidP="00B56A01">
      <w:pPr>
        <w:keepNext/>
        <w:tabs>
          <w:tab w:val="clear" w:pos="567"/>
        </w:tabs>
        <w:spacing w:line="240" w:lineRule="auto"/>
        <w:rPr>
          <w:szCs w:val="22"/>
          <w:lang w:val="sv-SE"/>
        </w:rPr>
      </w:pPr>
    </w:p>
    <w:p w14:paraId="34172CB3" w14:textId="279908AB" w:rsidR="000B0DF3" w:rsidRPr="008A5B1A" w:rsidRDefault="00D76D80" w:rsidP="00B56A01">
      <w:pPr>
        <w:keepNext/>
        <w:tabs>
          <w:tab w:val="clear" w:pos="567"/>
        </w:tabs>
        <w:spacing w:line="240" w:lineRule="auto"/>
        <w:rPr>
          <w:szCs w:val="22"/>
          <w:u w:val="single"/>
          <w:lang w:val="sv-SE"/>
        </w:rPr>
      </w:pPr>
      <w:r w:rsidRPr="008A5B1A">
        <w:rPr>
          <w:rFonts w:eastAsia="SimSun"/>
          <w:i/>
          <w:iCs/>
          <w:szCs w:val="22"/>
          <w:u w:val="single"/>
          <w:lang w:val="sv-SE"/>
        </w:rPr>
        <w:t>Vuxna och ungdomar från 12 års ålder</w:t>
      </w:r>
    </w:p>
    <w:p w14:paraId="17CF667F" w14:textId="6381A71E" w:rsidR="0015456A" w:rsidRPr="008A5B1A" w:rsidRDefault="00D76D80" w:rsidP="00B56A01">
      <w:pPr>
        <w:tabs>
          <w:tab w:val="clear" w:pos="567"/>
        </w:tabs>
        <w:spacing w:line="240" w:lineRule="auto"/>
        <w:rPr>
          <w:lang w:val="sv-SE"/>
        </w:rPr>
      </w:pPr>
      <w:r w:rsidRPr="008A5B1A">
        <w:rPr>
          <w:lang w:val="sv-SE"/>
        </w:rPr>
        <w:t>Rekommenderad dos är inhalation av innehållet i en kapsel en gång dagligen.</w:t>
      </w:r>
    </w:p>
    <w:p w14:paraId="2EFCF7B7" w14:textId="3E050C11" w:rsidR="000B0DF3" w:rsidRPr="008A5B1A" w:rsidRDefault="000B0DF3" w:rsidP="00B56A01">
      <w:pPr>
        <w:tabs>
          <w:tab w:val="clear" w:pos="567"/>
        </w:tabs>
        <w:spacing w:line="240" w:lineRule="auto"/>
        <w:rPr>
          <w:lang w:val="sv-SE"/>
        </w:rPr>
      </w:pPr>
    </w:p>
    <w:p w14:paraId="56C0446A" w14:textId="67D19132" w:rsidR="00D803B2" w:rsidRPr="008A5B1A" w:rsidRDefault="002C4991" w:rsidP="00B56A01">
      <w:pPr>
        <w:tabs>
          <w:tab w:val="clear" w:pos="567"/>
        </w:tabs>
        <w:spacing w:line="240" w:lineRule="auto"/>
        <w:rPr>
          <w:lang w:val="sv-SE"/>
        </w:rPr>
      </w:pPr>
      <w:bookmarkStart w:id="0" w:name="_Hlk37772943"/>
      <w:r w:rsidRPr="008A5B1A">
        <w:rPr>
          <w:lang w:val="sv-SE"/>
        </w:rPr>
        <w:t>P</w:t>
      </w:r>
      <w:r w:rsidR="00D76D80" w:rsidRPr="008A5B1A">
        <w:rPr>
          <w:lang w:val="sv-SE"/>
        </w:rPr>
        <w:t>atient</w:t>
      </w:r>
      <w:r w:rsidRPr="008A5B1A">
        <w:rPr>
          <w:lang w:val="sv-SE"/>
        </w:rPr>
        <w:t>en</w:t>
      </w:r>
      <w:r w:rsidR="00D76D80" w:rsidRPr="008A5B1A">
        <w:rPr>
          <w:lang w:val="sv-SE"/>
        </w:rPr>
        <w:t xml:space="preserve"> ska få den styrka som innehåller </w:t>
      </w:r>
      <w:r w:rsidR="001F0BE5" w:rsidRPr="008A5B1A">
        <w:rPr>
          <w:lang w:val="sv-SE"/>
        </w:rPr>
        <w:t>lämplig</w:t>
      </w:r>
      <w:r w:rsidR="00D76D80" w:rsidRPr="008A5B1A">
        <w:rPr>
          <w:lang w:val="sv-SE"/>
        </w:rPr>
        <w:t xml:space="preserve"> dos mometasonfuroat </w:t>
      </w:r>
      <w:r w:rsidR="00563BEE" w:rsidRPr="008A5B1A">
        <w:rPr>
          <w:lang w:val="sv-SE"/>
        </w:rPr>
        <w:t>utifrån</w:t>
      </w:r>
      <w:r w:rsidR="00D76D80" w:rsidRPr="008A5B1A">
        <w:rPr>
          <w:lang w:val="sv-SE"/>
        </w:rPr>
        <w:t xml:space="preserve"> sjukdomens svårighetsgrad</w:t>
      </w:r>
      <w:r w:rsidR="00D803B2" w:rsidRPr="008A5B1A">
        <w:rPr>
          <w:lang w:val="sv-SE"/>
        </w:rPr>
        <w:t xml:space="preserve"> och ska regelbundet </w:t>
      </w:r>
      <w:r w:rsidRPr="008A5B1A">
        <w:rPr>
          <w:lang w:val="sv-SE"/>
        </w:rPr>
        <w:t>kontrolleras</w:t>
      </w:r>
      <w:r w:rsidR="00D803B2" w:rsidRPr="008A5B1A">
        <w:rPr>
          <w:lang w:val="sv-SE"/>
        </w:rPr>
        <w:t xml:space="preserve"> av sjukvårdspersonal.</w:t>
      </w:r>
    </w:p>
    <w:bookmarkEnd w:id="0"/>
    <w:p w14:paraId="2AC35E49" w14:textId="77777777" w:rsidR="003E3788" w:rsidRPr="008A5B1A" w:rsidRDefault="003E3788" w:rsidP="00B56A01">
      <w:pPr>
        <w:tabs>
          <w:tab w:val="clear" w:pos="567"/>
        </w:tabs>
        <w:spacing w:line="240" w:lineRule="auto"/>
        <w:rPr>
          <w:lang w:val="sv-SE"/>
        </w:rPr>
      </w:pPr>
    </w:p>
    <w:p w14:paraId="7A78E628" w14:textId="10A5ED94" w:rsidR="000B0DF3" w:rsidRPr="008A5B1A" w:rsidRDefault="00607344" w:rsidP="00B56A01">
      <w:pPr>
        <w:pStyle w:val="Text"/>
        <w:spacing w:before="0"/>
        <w:jc w:val="left"/>
        <w:rPr>
          <w:sz w:val="22"/>
          <w:szCs w:val="22"/>
          <w:lang w:val="sv-SE"/>
        </w:rPr>
      </w:pPr>
      <w:r w:rsidRPr="008A5B1A">
        <w:rPr>
          <w:sz w:val="22"/>
          <w:szCs w:val="22"/>
          <w:lang w:val="sv-SE"/>
        </w:rPr>
        <w:t>Maximal rekommenderad dos är</w:t>
      </w:r>
      <w:r w:rsidR="00017285" w:rsidRPr="008A5B1A">
        <w:rPr>
          <w:sz w:val="22"/>
          <w:szCs w:val="22"/>
          <w:lang w:val="sv-SE"/>
        </w:rPr>
        <w:t xml:space="preserve"> 125</w:t>
      </w:r>
      <w:r w:rsidR="00AB788E" w:rsidRPr="008A5B1A">
        <w:rPr>
          <w:sz w:val="22"/>
          <w:szCs w:val="22"/>
          <w:lang w:val="sv-SE"/>
        </w:rPr>
        <w:t> </w:t>
      </w:r>
      <w:r w:rsidRPr="008A5B1A">
        <w:rPr>
          <w:sz w:val="22"/>
          <w:szCs w:val="22"/>
          <w:lang w:val="sv-SE"/>
        </w:rPr>
        <w:t>mikrogram</w:t>
      </w:r>
      <w:r w:rsidR="00017285" w:rsidRPr="008A5B1A">
        <w:rPr>
          <w:sz w:val="22"/>
          <w:szCs w:val="22"/>
          <w:lang w:val="sv-SE"/>
        </w:rPr>
        <w:t>/260</w:t>
      </w:r>
      <w:r w:rsidR="00AB788E" w:rsidRPr="008A5B1A">
        <w:rPr>
          <w:sz w:val="22"/>
          <w:szCs w:val="22"/>
          <w:lang w:val="sv-SE"/>
        </w:rPr>
        <w:t> </w:t>
      </w:r>
      <w:r w:rsidRPr="008A5B1A">
        <w:rPr>
          <w:sz w:val="22"/>
          <w:szCs w:val="22"/>
          <w:lang w:val="sv-SE"/>
        </w:rPr>
        <w:t>mikrogram en gång dagligen</w:t>
      </w:r>
      <w:r w:rsidR="00017285" w:rsidRPr="008A5B1A">
        <w:rPr>
          <w:sz w:val="22"/>
          <w:szCs w:val="22"/>
          <w:lang w:val="sv-SE"/>
        </w:rPr>
        <w:t>.</w:t>
      </w:r>
    </w:p>
    <w:p w14:paraId="0B228911" w14:textId="77777777" w:rsidR="000B0DF3" w:rsidRPr="008A5B1A" w:rsidRDefault="000B0DF3" w:rsidP="00B56A01">
      <w:pPr>
        <w:tabs>
          <w:tab w:val="clear" w:pos="567"/>
        </w:tabs>
        <w:spacing w:line="240" w:lineRule="auto"/>
        <w:rPr>
          <w:szCs w:val="22"/>
          <w:lang w:val="sv-SE"/>
        </w:rPr>
      </w:pPr>
    </w:p>
    <w:p w14:paraId="46F10075" w14:textId="7E2B77DB" w:rsidR="000B0DF3" w:rsidRPr="008A5B1A" w:rsidRDefault="005C203A" w:rsidP="00B56A01">
      <w:pPr>
        <w:tabs>
          <w:tab w:val="clear" w:pos="567"/>
        </w:tabs>
        <w:spacing w:line="240" w:lineRule="auto"/>
        <w:rPr>
          <w:szCs w:val="22"/>
          <w:lang w:val="sv-SE"/>
        </w:rPr>
      </w:pPr>
      <w:r w:rsidRPr="008A5B1A">
        <w:rPr>
          <w:szCs w:val="22"/>
          <w:lang w:val="sv-SE"/>
        </w:rPr>
        <w:t>Behandling</w:t>
      </w:r>
      <w:r w:rsidR="003E538B" w:rsidRPr="008A5B1A">
        <w:rPr>
          <w:szCs w:val="22"/>
          <w:lang w:val="sv-SE"/>
        </w:rPr>
        <w:t>en</w:t>
      </w:r>
      <w:r w:rsidR="00017285" w:rsidRPr="008A5B1A">
        <w:rPr>
          <w:szCs w:val="22"/>
          <w:lang w:val="sv-SE"/>
        </w:rPr>
        <w:t xml:space="preserve"> </w:t>
      </w:r>
      <w:r w:rsidR="00607344" w:rsidRPr="008A5B1A">
        <w:rPr>
          <w:lang w:val="sv-SE"/>
        </w:rPr>
        <w:t xml:space="preserve">ska </w:t>
      </w:r>
      <w:r w:rsidR="008C5F1B" w:rsidRPr="008A5B1A">
        <w:rPr>
          <w:lang w:val="sv-SE"/>
        </w:rPr>
        <w:t>tas</w:t>
      </w:r>
      <w:r w:rsidRPr="008A5B1A">
        <w:rPr>
          <w:lang w:val="sv-SE"/>
        </w:rPr>
        <w:t xml:space="preserve"> </w:t>
      </w:r>
      <w:r w:rsidR="00607344" w:rsidRPr="008A5B1A">
        <w:rPr>
          <w:lang w:val="sv-SE"/>
        </w:rPr>
        <w:t xml:space="preserve">vid samma </w:t>
      </w:r>
      <w:r w:rsidR="004836F3" w:rsidRPr="008A5B1A">
        <w:rPr>
          <w:lang w:val="sv-SE"/>
        </w:rPr>
        <w:t>tidpunkt</w:t>
      </w:r>
      <w:r w:rsidR="00607344" w:rsidRPr="008A5B1A">
        <w:rPr>
          <w:lang w:val="sv-SE"/>
        </w:rPr>
        <w:t xml:space="preserve"> varje dag. De</w:t>
      </w:r>
      <w:r w:rsidR="002C4991" w:rsidRPr="008A5B1A">
        <w:rPr>
          <w:lang w:val="sv-SE"/>
        </w:rPr>
        <w:t>n</w:t>
      </w:r>
      <w:r w:rsidR="00607344" w:rsidRPr="008A5B1A">
        <w:rPr>
          <w:lang w:val="sv-SE"/>
        </w:rPr>
        <w:t xml:space="preserve"> kan tas oavsett tidpunkt på dygnet. Om en dos</w:t>
      </w:r>
      <w:r w:rsidR="004836F3" w:rsidRPr="008A5B1A">
        <w:rPr>
          <w:lang w:val="sv-SE"/>
        </w:rPr>
        <w:t xml:space="preserve"> glöms bort</w:t>
      </w:r>
      <w:r w:rsidR="003E538B" w:rsidRPr="008A5B1A">
        <w:rPr>
          <w:lang w:val="sv-SE"/>
        </w:rPr>
        <w:t>,</w:t>
      </w:r>
      <w:r w:rsidR="00607344" w:rsidRPr="008A5B1A">
        <w:rPr>
          <w:lang w:val="sv-SE"/>
        </w:rPr>
        <w:t xml:space="preserve"> ska </w:t>
      </w:r>
      <w:r w:rsidR="003E538B" w:rsidRPr="008A5B1A">
        <w:rPr>
          <w:lang w:val="sv-SE"/>
        </w:rPr>
        <w:t>den</w:t>
      </w:r>
      <w:r w:rsidR="00607344" w:rsidRPr="008A5B1A">
        <w:rPr>
          <w:lang w:val="sv-SE"/>
        </w:rPr>
        <w:t xml:space="preserve"> tas så snart som möjligt. Patienterna ska </w:t>
      </w:r>
      <w:r w:rsidR="004836F3" w:rsidRPr="008A5B1A">
        <w:rPr>
          <w:lang w:val="sv-SE"/>
        </w:rPr>
        <w:t>informeras</w:t>
      </w:r>
      <w:r w:rsidR="00607344" w:rsidRPr="008A5B1A">
        <w:rPr>
          <w:lang w:val="sv-SE"/>
        </w:rPr>
        <w:t xml:space="preserve"> </w:t>
      </w:r>
      <w:r w:rsidR="003E538B" w:rsidRPr="008A5B1A">
        <w:rPr>
          <w:lang w:val="sv-SE"/>
        </w:rPr>
        <w:t xml:space="preserve">om </w:t>
      </w:r>
      <w:r w:rsidR="00607344" w:rsidRPr="008A5B1A">
        <w:rPr>
          <w:lang w:val="sv-SE"/>
        </w:rPr>
        <w:t>att inte ta mer än en dos dagligen</w:t>
      </w:r>
      <w:r w:rsidR="00017285" w:rsidRPr="008A5B1A">
        <w:rPr>
          <w:szCs w:val="22"/>
          <w:lang w:val="sv-SE"/>
        </w:rPr>
        <w:t>.</w:t>
      </w:r>
    </w:p>
    <w:p w14:paraId="26AB5395" w14:textId="77777777" w:rsidR="000B0DF3" w:rsidRPr="008A5B1A" w:rsidRDefault="000B0DF3" w:rsidP="00B56A01">
      <w:pPr>
        <w:tabs>
          <w:tab w:val="clear" w:pos="567"/>
        </w:tabs>
        <w:spacing w:line="240" w:lineRule="auto"/>
        <w:rPr>
          <w:szCs w:val="22"/>
          <w:lang w:val="sv-SE"/>
        </w:rPr>
      </w:pPr>
    </w:p>
    <w:p w14:paraId="4276777F" w14:textId="768E22B9" w:rsidR="00A42FEC" w:rsidRPr="008A5B1A" w:rsidRDefault="00AB788E" w:rsidP="00B56A01">
      <w:pPr>
        <w:keepNext/>
        <w:tabs>
          <w:tab w:val="clear" w:pos="567"/>
        </w:tabs>
        <w:spacing w:line="240" w:lineRule="auto"/>
        <w:rPr>
          <w:lang w:val="sv-SE"/>
        </w:rPr>
      </w:pPr>
      <w:r w:rsidRPr="008A5B1A">
        <w:rPr>
          <w:i/>
          <w:u w:val="single"/>
          <w:lang w:val="sv-SE"/>
        </w:rPr>
        <w:t>S</w:t>
      </w:r>
      <w:r w:rsidR="00607344" w:rsidRPr="008A5B1A">
        <w:rPr>
          <w:i/>
          <w:u w:val="single"/>
          <w:lang w:val="sv-SE"/>
        </w:rPr>
        <w:t>ärskilda populationer</w:t>
      </w:r>
    </w:p>
    <w:p w14:paraId="5E79F64A" w14:textId="741CFB83" w:rsidR="00A42FEC" w:rsidRPr="008A5B1A" w:rsidRDefault="00607344" w:rsidP="00B56A01">
      <w:pPr>
        <w:keepNext/>
        <w:tabs>
          <w:tab w:val="clear" w:pos="567"/>
        </w:tabs>
        <w:spacing w:line="240" w:lineRule="auto"/>
        <w:rPr>
          <w:bCs/>
          <w:i/>
          <w:iCs/>
          <w:szCs w:val="22"/>
          <w:lang w:val="sv-SE"/>
        </w:rPr>
      </w:pPr>
      <w:r w:rsidRPr="008A5B1A">
        <w:rPr>
          <w:bCs/>
          <w:i/>
          <w:iCs/>
          <w:szCs w:val="22"/>
          <w:lang w:val="sv-SE"/>
        </w:rPr>
        <w:t>Äldre</w:t>
      </w:r>
    </w:p>
    <w:p w14:paraId="0268F0BF" w14:textId="64A1F89A" w:rsidR="00607344" w:rsidRPr="008A5B1A" w:rsidRDefault="003E538B" w:rsidP="00B56A01">
      <w:pPr>
        <w:tabs>
          <w:tab w:val="clear" w:pos="567"/>
        </w:tabs>
        <w:spacing w:line="240" w:lineRule="auto"/>
        <w:rPr>
          <w:szCs w:val="22"/>
          <w:lang w:val="sv-SE"/>
        </w:rPr>
      </w:pPr>
      <w:r w:rsidRPr="008A5B1A">
        <w:rPr>
          <w:lang w:val="sv-SE"/>
        </w:rPr>
        <w:t>Ingen dosjustering behövs</w:t>
      </w:r>
      <w:r w:rsidR="00607344" w:rsidRPr="008A5B1A">
        <w:rPr>
          <w:lang w:val="sv-SE"/>
        </w:rPr>
        <w:t xml:space="preserve"> för äldre patienter (från 65 år och uppåt) (se avsnitt 5.2).</w:t>
      </w:r>
    </w:p>
    <w:p w14:paraId="197EA876" w14:textId="77777777" w:rsidR="00A42FEC" w:rsidRPr="008A5B1A" w:rsidRDefault="00A42FEC" w:rsidP="00B56A01">
      <w:pPr>
        <w:tabs>
          <w:tab w:val="clear" w:pos="567"/>
        </w:tabs>
        <w:spacing w:line="240" w:lineRule="auto"/>
        <w:rPr>
          <w:bCs/>
          <w:iCs/>
          <w:szCs w:val="22"/>
          <w:lang w:val="sv-SE"/>
        </w:rPr>
      </w:pPr>
    </w:p>
    <w:p w14:paraId="75783F81" w14:textId="07C8D723" w:rsidR="000B0DF3" w:rsidRPr="008A5B1A" w:rsidRDefault="00607344" w:rsidP="00B56A01">
      <w:pPr>
        <w:keepNext/>
        <w:tabs>
          <w:tab w:val="clear" w:pos="567"/>
        </w:tabs>
        <w:spacing w:line="240" w:lineRule="auto"/>
        <w:rPr>
          <w:bCs/>
          <w:i/>
          <w:iCs/>
          <w:szCs w:val="22"/>
          <w:lang w:val="sv-SE"/>
        </w:rPr>
      </w:pPr>
      <w:bookmarkStart w:id="1" w:name="_nth_Renal_impairment8786"/>
      <w:bookmarkEnd w:id="1"/>
      <w:r w:rsidRPr="008A5B1A">
        <w:rPr>
          <w:bCs/>
          <w:i/>
          <w:iCs/>
          <w:szCs w:val="22"/>
          <w:lang w:val="sv-SE"/>
        </w:rPr>
        <w:t>Nedsatt njurfunktion</w:t>
      </w:r>
    </w:p>
    <w:p w14:paraId="21292F60" w14:textId="62A7CF8D" w:rsidR="000B0DF3" w:rsidRPr="008A5B1A" w:rsidRDefault="005E1E97" w:rsidP="00B56A01">
      <w:pPr>
        <w:tabs>
          <w:tab w:val="clear" w:pos="567"/>
        </w:tabs>
        <w:spacing w:line="240" w:lineRule="auto"/>
        <w:rPr>
          <w:bCs/>
          <w:iCs/>
          <w:szCs w:val="22"/>
          <w:lang w:val="sv-SE"/>
        </w:rPr>
      </w:pPr>
      <w:r w:rsidRPr="008A5B1A">
        <w:rPr>
          <w:lang w:val="sv-SE"/>
        </w:rPr>
        <w:t>Ingen dosjustering behövs för patient</w:t>
      </w:r>
      <w:r w:rsidR="004836F3" w:rsidRPr="008A5B1A">
        <w:rPr>
          <w:lang w:val="sv-SE"/>
        </w:rPr>
        <w:t>e</w:t>
      </w:r>
      <w:r w:rsidRPr="008A5B1A">
        <w:rPr>
          <w:lang w:val="sv-SE"/>
        </w:rPr>
        <w:t>r med nedsatt njurfunktion (se avsnitt </w:t>
      </w:r>
      <w:r w:rsidR="00A42FEC" w:rsidRPr="008A5B1A">
        <w:rPr>
          <w:lang w:val="sv-SE"/>
        </w:rPr>
        <w:t>5.2)</w:t>
      </w:r>
      <w:r w:rsidR="00017285" w:rsidRPr="008A5B1A">
        <w:rPr>
          <w:lang w:val="sv-SE"/>
        </w:rPr>
        <w:t>.</w:t>
      </w:r>
    </w:p>
    <w:p w14:paraId="440B44ED" w14:textId="77777777" w:rsidR="000B0DF3" w:rsidRPr="008A5B1A" w:rsidRDefault="000B0DF3" w:rsidP="00B56A01">
      <w:pPr>
        <w:tabs>
          <w:tab w:val="clear" w:pos="567"/>
        </w:tabs>
        <w:spacing w:line="240" w:lineRule="auto"/>
        <w:rPr>
          <w:bCs/>
          <w:iCs/>
          <w:szCs w:val="22"/>
          <w:lang w:val="sv-SE"/>
        </w:rPr>
      </w:pPr>
    </w:p>
    <w:p w14:paraId="7F6003C6" w14:textId="66FF9DA0" w:rsidR="000B0DF3" w:rsidRPr="008A5B1A" w:rsidRDefault="00835EA6" w:rsidP="00B56A01">
      <w:pPr>
        <w:keepNext/>
        <w:tabs>
          <w:tab w:val="clear" w:pos="567"/>
        </w:tabs>
        <w:spacing w:line="240" w:lineRule="auto"/>
        <w:rPr>
          <w:bCs/>
          <w:i/>
          <w:iCs/>
          <w:szCs w:val="22"/>
          <w:lang w:val="sv-SE"/>
        </w:rPr>
      </w:pPr>
      <w:bookmarkStart w:id="2" w:name="_nth_Hepatic_impairment9204"/>
      <w:bookmarkEnd w:id="2"/>
      <w:r w:rsidRPr="008A5B1A">
        <w:rPr>
          <w:bCs/>
          <w:i/>
          <w:iCs/>
          <w:szCs w:val="22"/>
          <w:lang w:val="sv-SE"/>
        </w:rPr>
        <w:t>Nedsatt leverfunktion</w:t>
      </w:r>
    </w:p>
    <w:p w14:paraId="217DAE4E" w14:textId="7D6E28BA" w:rsidR="000B0DF3" w:rsidRPr="008A5B1A" w:rsidRDefault="003001C0" w:rsidP="00B56A01">
      <w:pPr>
        <w:tabs>
          <w:tab w:val="clear" w:pos="567"/>
        </w:tabs>
        <w:spacing w:line="240" w:lineRule="auto"/>
        <w:rPr>
          <w:bCs/>
          <w:iCs/>
          <w:szCs w:val="22"/>
          <w:lang w:val="sv-SE"/>
        </w:rPr>
      </w:pPr>
      <w:r w:rsidRPr="008A5B1A">
        <w:rPr>
          <w:lang w:val="sv-SE"/>
        </w:rPr>
        <w:t>Ingen dosjustering behövs för patienter med lätt eller måttligt nedsatt leverfunktion</w:t>
      </w:r>
      <w:r w:rsidR="00017285" w:rsidRPr="008A5B1A">
        <w:rPr>
          <w:bCs/>
          <w:szCs w:val="22"/>
          <w:lang w:val="sv-SE"/>
        </w:rPr>
        <w:t xml:space="preserve">. </w:t>
      </w:r>
      <w:r w:rsidRPr="008A5B1A">
        <w:rPr>
          <w:lang w:val="sv-SE"/>
        </w:rPr>
        <w:t xml:space="preserve">Inga data finns tillgängliga om användning av </w:t>
      </w:r>
      <w:r w:rsidR="005C203A" w:rsidRPr="008A5B1A">
        <w:rPr>
          <w:lang w:val="sv-SE"/>
        </w:rPr>
        <w:t>läkemedlet</w:t>
      </w:r>
      <w:r w:rsidRPr="008A5B1A">
        <w:rPr>
          <w:lang w:val="sv-SE"/>
        </w:rPr>
        <w:t xml:space="preserve"> hos patienter med gravt nedsatt leverfunktion. </w:t>
      </w:r>
      <w:r w:rsidR="00D803B2" w:rsidRPr="008A5B1A">
        <w:rPr>
          <w:lang w:val="sv-SE"/>
        </w:rPr>
        <w:t xml:space="preserve">Därför bör </w:t>
      </w:r>
      <w:r w:rsidR="001059E9" w:rsidRPr="008A5B1A">
        <w:rPr>
          <w:lang w:val="sv-SE"/>
        </w:rPr>
        <w:t>användning</w:t>
      </w:r>
      <w:r w:rsidR="005C203A" w:rsidRPr="008A5B1A">
        <w:rPr>
          <w:lang w:val="sv-SE"/>
        </w:rPr>
        <w:t xml:space="preserve"> hos</w:t>
      </w:r>
      <w:r w:rsidR="00D803B2" w:rsidRPr="008A5B1A">
        <w:rPr>
          <w:lang w:val="sv-SE"/>
        </w:rPr>
        <w:t xml:space="preserve"> </w:t>
      </w:r>
      <w:r w:rsidRPr="008A5B1A">
        <w:rPr>
          <w:lang w:val="sv-SE"/>
        </w:rPr>
        <w:t xml:space="preserve">dessa patienter </w:t>
      </w:r>
      <w:r w:rsidR="001059E9" w:rsidRPr="008A5B1A">
        <w:rPr>
          <w:lang w:val="sv-SE"/>
        </w:rPr>
        <w:t xml:space="preserve">endast ske </w:t>
      </w:r>
      <w:r w:rsidR="005C203A" w:rsidRPr="008A5B1A">
        <w:rPr>
          <w:color w:val="222222"/>
          <w:lang w:val="sv-SE"/>
        </w:rPr>
        <w:t>om den förväntade nyttan uppväger den potentiella risken</w:t>
      </w:r>
      <w:r w:rsidR="005C203A" w:rsidRPr="008A5B1A">
        <w:rPr>
          <w:lang w:val="sv-SE"/>
        </w:rPr>
        <w:t xml:space="preserve"> </w:t>
      </w:r>
      <w:r w:rsidRPr="008A5B1A">
        <w:rPr>
          <w:lang w:val="sv-SE"/>
        </w:rPr>
        <w:t>(se avsnitt 5.2).</w:t>
      </w:r>
    </w:p>
    <w:p w14:paraId="6D94A50C" w14:textId="77777777" w:rsidR="000B0DF3" w:rsidRPr="008A5B1A" w:rsidRDefault="000B0DF3" w:rsidP="00B56A01">
      <w:pPr>
        <w:tabs>
          <w:tab w:val="clear" w:pos="567"/>
        </w:tabs>
        <w:spacing w:line="240" w:lineRule="auto"/>
        <w:rPr>
          <w:bCs/>
          <w:iCs/>
          <w:szCs w:val="22"/>
          <w:lang w:val="sv-SE"/>
        </w:rPr>
      </w:pPr>
    </w:p>
    <w:p w14:paraId="7A8CBED5" w14:textId="31A27A7F" w:rsidR="000B0DF3" w:rsidRPr="008A5B1A" w:rsidRDefault="00017285" w:rsidP="00B56A01">
      <w:pPr>
        <w:keepNext/>
        <w:tabs>
          <w:tab w:val="clear" w:pos="567"/>
        </w:tabs>
        <w:spacing w:line="240" w:lineRule="auto"/>
        <w:rPr>
          <w:bCs/>
          <w:i/>
          <w:iCs/>
          <w:szCs w:val="22"/>
          <w:lang w:val="sv-SE"/>
        </w:rPr>
      </w:pPr>
      <w:r w:rsidRPr="008A5B1A">
        <w:rPr>
          <w:bCs/>
          <w:i/>
          <w:iCs/>
          <w:szCs w:val="22"/>
          <w:lang w:val="sv-SE"/>
        </w:rPr>
        <w:t>P</w:t>
      </w:r>
      <w:r w:rsidR="006F21A8" w:rsidRPr="008A5B1A">
        <w:rPr>
          <w:bCs/>
          <w:i/>
          <w:iCs/>
          <w:szCs w:val="22"/>
          <w:lang w:val="sv-SE"/>
        </w:rPr>
        <w:t>ediatrisk</w:t>
      </w:r>
      <w:r w:rsidRPr="008A5B1A">
        <w:rPr>
          <w:bCs/>
          <w:i/>
          <w:iCs/>
          <w:szCs w:val="22"/>
          <w:lang w:val="sv-SE"/>
        </w:rPr>
        <w:t xml:space="preserve"> </w:t>
      </w:r>
      <w:bookmarkStart w:id="3" w:name="_nth_Pediatric_patients__be9479"/>
      <w:bookmarkEnd w:id="3"/>
      <w:r w:rsidRPr="008A5B1A">
        <w:rPr>
          <w:bCs/>
          <w:i/>
          <w:iCs/>
          <w:szCs w:val="22"/>
          <w:lang w:val="sv-SE"/>
        </w:rPr>
        <w:t>population</w:t>
      </w:r>
    </w:p>
    <w:p w14:paraId="5FB9681A" w14:textId="77777777" w:rsidR="0064126F" w:rsidRDefault="00132BA2" w:rsidP="00B56A01">
      <w:pPr>
        <w:tabs>
          <w:tab w:val="clear" w:pos="567"/>
        </w:tabs>
        <w:spacing w:line="240" w:lineRule="auto"/>
        <w:rPr>
          <w:lang w:val="sv-SE"/>
        </w:rPr>
      </w:pPr>
      <w:bookmarkStart w:id="4" w:name="_nth_Geriatric_patients__659667"/>
      <w:bookmarkEnd w:id="4"/>
      <w:r w:rsidRPr="008A5B1A">
        <w:rPr>
          <w:lang w:val="sv-SE"/>
        </w:rPr>
        <w:t>Dosen till barn från 12 års ålder är densamma som till vuxna</w:t>
      </w:r>
      <w:r w:rsidR="009076DD" w:rsidRPr="008A5B1A">
        <w:rPr>
          <w:lang w:val="sv-SE"/>
        </w:rPr>
        <w:t xml:space="preserve">. </w:t>
      </w:r>
    </w:p>
    <w:p w14:paraId="013CB2FB" w14:textId="77777777" w:rsidR="0064126F" w:rsidRDefault="0064126F" w:rsidP="00B56A01">
      <w:pPr>
        <w:tabs>
          <w:tab w:val="clear" w:pos="567"/>
        </w:tabs>
        <w:spacing w:line="240" w:lineRule="auto"/>
        <w:rPr>
          <w:lang w:val="sv-SE"/>
        </w:rPr>
      </w:pPr>
    </w:p>
    <w:p w14:paraId="0765BB28" w14:textId="08D57D83" w:rsidR="000B0DF3" w:rsidRPr="008A5B1A" w:rsidRDefault="00132BA2" w:rsidP="00B56A01">
      <w:pPr>
        <w:tabs>
          <w:tab w:val="clear" w:pos="567"/>
        </w:tabs>
        <w:spacing w:line="240" w:lineRule="auto"/>
        <w:rPr>
          <w:bCs/>
          <w:iCs/>
          <w:szCs w:val="22"/>
          <w:lang w:val="sv-SE"/>
        </w:rPr>
      </w:pPr>
      <w:r w:rsidRPr="008A5B1A">
        <w:rPr>
          <w:lang w:val="sv-SE"/>
        </w:rPr>
        <w:t>Säkerhet och effe</w:t>
      </w:r>
      <w:r w:rsidR="00E348AC" w:rsidRPr="008A5B1A">
        <w:rPr>
          <w:lang w:val="sv-SE"/>
        </w:rPr>
        <w:t>k</w:t>
      </w:r>
      <w:r w:rsidRPr="008A5B1A">
        <w:rPr>
          <w:lang w:val="sv-SE"/>
        </w:rPr>
        <w:t>t för barn under 12 år har inte fastställts. Inga data finns tillgängliga</w:t>
      </w:r>
      <w:r w:rsidR="003832C6" w:rsidRPr="008A5B1A">
        <w:rPr>
          <w:lang w:val="sv-SE"/>
        </w:rPr>
        <w:t>.</w:t>
      </w:r>
    </w:p>
    <w:p w14:paraId="66D3F4ED" w14:textId="77777777" w:rsidR="000B0DF3" w:rsidRPr="008A5B1A" w:rsidRDefault="000B0DF3" w:rsidP="00B56A01">
      <w:pPr>
        <w:tabs>
          <w:tab w:val="clear" w:pos="567"/>
        </w:tabs>
        <w:autoSpaceDE w:val="0"/>
        <w:autoSpaceDN w:val="0"/>
        <w:adjustRightInd w:val="0"/>
        <w:spacing w:line="240" w:lineRule="auto"/>
        <w:rPr>
          <w:lang w:val="sv-SE"/>
        </w:rPr>
      </w:pPr>
    </w:p>
    <w:p w14:paraId="6C68254D" w14:textId="730E3A43" w:rsidR="000B0DF3" w:rsidRPr="008A5B1A" w:rsidRDefault="00132BA2" w:rsidP="00B56A01">
      <w:pPr>
        <w:keepNext/>
        <w:tabs>
          <w:tab w:val="clear" w:pos="567"/>
        </w:tabs>
        <w:spacing w:line="240" w:lineRule="auto"/>
        <w:rPr>
          <w:szCs w:val="22"/>
          <w:u w:val="single"/>
          <w:lang w:val="sv-SE"/>
        </w:rPr>
      </w:pPr>
      <w:r w:rsidRPr="008A5B1A">
        <w:rPr>
          <w:szCs w:val="22"/>
          <w:u w:val="single"/>
          <w:lang w:val="sv-SE"/>
        </w:rPr>
        <w:t>Administreringssätt</w:t>
      </w:r>
    </w:p>
    <w:p w14:paraId="726BE8D1" w14:textId="77777777" w:rsidR="000B0DF3" w:rsidRPr="008A5B1A" w:rsidRDefault="000B0DF3" w:rsidP="00B56A01">
      <w:pPr>
        <w:keepNext/>
        <w:tabs>
          <w:tab w:val="clear" w:pos="567"/>
        </w:tabs>
        <w:spacing w:line="240" w:lineRule="auto"/>
        <w:rPr>
          <w:szCs w:val="22"/>
          <w:lang w:val="sv-SE"/>
        </w:rPr>
      </w:pPr>
    </w:p>
    <w:p w14:paraId="7F94B9D1" w14:textId="77777777" w:rsidR="00D15E6A" w:rsidRPr="008A5B1A" w:rsidRDefault="00D15E6A" w:rsidP="00B56A01">
      <w:pPr>
        <w:tabs>
          <w:tab w:val="clear" w:pos="567"/>
        </w:tabs>
        <w:spacing w:line="240" w:lineRule="auto"/>
        <w:rPr>
          <w:szCs w:val="24"/>
          <w:lang w:val="sv-SE"/>
        </w:rPr>
      </w:pPr>
      <w:r w:rsidRPr="008A5B1A">
        <w:rPr>
          <w:szCs w:val="24"/>
          <w:lang w:val="sv-SE"/>
        </w:rPr>
        <w:t>Endast för inhalation. Kapslarna får inte sväljas.</w:t>
      </w:r>
    </w:p>
    <w:p w14:paraId="234264D0" w14:textId="77777777" w:rsidR="000B0DF3" w:rsidRPr="008A5B1A" w:rsidRDefault="000B0DF3" w:rsidP="00B56A01">
      <w:pPr>
        <w:tabs>
          <w:tab w:val="clear" w:pos="567"/>
        </w:tabs>
        <w:spacing w:line="240" w:lineRule="auto"/>
        <w:rPr>
          <w:szCs w:val="22"/>
          <w:lang w:val="sv-SE"/>
        </w:rPr>
      </w:pPr>
    </w:p>
    <w:p w14:paraId="45223D74" w14:textId="3768D554" w:rsidR="000B0DF3" w:rsidRPr="008A5B1A" w:rsidRDefault="00CD6B4A" w:rsidP="00B56A01">
      <w:pPr>
        <w:tabs>
          <w:tab w:val="clear" w:pos="567"/>
        </w:tabs>
        <w:spacing w:line="240" w:lineRule="auto"/>
        <w:rPr>
          <w:szCs w:val="22"/>
          <w:lang w:val="sv-SE"/>
        </w:rPr>
      </w:pPr>
      <w:r w:rsidRPr="008A5B1A">
        <w:rPr>
          <w:lang w:val="sv-SE"/>
        </w:rPr>
        <w:t xml:space="preserve">Kapslarna får endast administreras med </w:t>
      </w:r>
      <w:r w:rsidR="00456D4E" w:rsidRPr="008A5B1A">
        <w:rPr>
          <w:lang w:val="sv-SE"/>
        </w:rPr>
        <w:t>i</w:t>
      </w:r>
      <w:r w:rsidRPr="008A5B1A">
        <w:rPr>
          <w:lang w:val="sv-SE"/>
        </w:rPr>
        <w:t xml:space="preserve">nhalatorn som medföljer varje </w:t>
      </w:r>
      <w:r w:rsidR="00F07A37" w:rsidRPr="008A5B1A">
        <w:rPr>
          <w:lang w:val="sv-SE"/>
        </w:rPr>
        <w:t>ny förpackning</w:t>
      </w:r>
      <w:r w:rsidRPr="008A5B1A">
        <w:rPr>
          <w:lang w:val="sv-SE"/>
        </w:rPr>
        <w:t xml:space="preserve"> </w:t>
      </w:r>
      <w:r w:rsidR="00456D4E" w:rsidRPr="008A5B1A">
        <w:rPr>
          <w:lang w:val="sv-SE"/>
        </w:rPr>
        <w:t>(se avsnitt 6.6).</w:t>
      </w:r>
    </w:p>
    <w:p w14:paraId="4D9C6654" w14:textId="77777777" w:rsidR="000B0DF3" w:rsidRPr="008A5B1A" w:rsidRDefault="000B0DF3" w:rsidP="00B56A01">
      <w:pPr>
        <w:tabs>
          <w:tab w:val="clear" w:pos="567"/>
        </w:tabs>
        <w:spacing w:line="240" w:lineRule="auto"/>
        <w:rPr>
          <w:szCs w:val="22"/>
          <w:lang w:val="sv-SE"/>
        </w:rPr>
      </w:pPr>
    </w:p>
    <w:p w14:paraId="4A935548" w14:textId="00E1990D" w:rsidR="00CD6B4A" w:rsidRPr="008A5B1A" w:rsidRDefault="00CD6B4A" w:rsidP="00B56A01">
      <w:pPr>
        <w:tabs>
          <w:tab w:val="clear" w:pos="567"/>
        </w:tabs>
        <w:spacing w:line="240" w:lineRule="auto"/>
        <w:rPr>
          <w:szCs w:val="22"/>
          <w:lang w:val="sv-SE"/>
        </w:rPr>
      </w:pPr>
      <w:r w:rsidRPr="008A5B1A">
        <w:rPr>
          <w:lang w:val="sv-SE"/>
        </w:rPr>
        <w:t xml:space="preserve">Patienterna ska informeras om hur läkemedlet administreras korrekt. Patienter </w:t>
      </w:r>
      <w:r w:rsidR="00CE5326" w:rsidRPr="008A5B1A">
        <w:rPr>
          <w:lang w:val="sv-SE"/>
        </w:rPr>
        <w:t>som</w:t>
      </w:r>
      <w:r w:rsidRPr="008A5B1A">
        <w:rPr>
          <w:lang w:val="sv-SE"/>
        </w:rPr>
        <w:t xml:space="preserve"> inte </w:t>
      </w:r>
      <w:r w:rsidR="00CE5326" w:rsidRPr="008A5B1A">
        <w:rPr>
          <w:lang w:val="sv-SE"/>
        </w:rPr>
        <w:t xml:space="preserve">upplever att andningen </w:t>
      </w:r>
      <w:r w:rsidRPr="008A5B1A">
        <w:rPr>
          <w:lang w:val="sv-SE"/>
        </w:rPr>
        <w:t>förbättras ska tillfrågas om de sväljer läkemedlet i stället för att inhalera det.</w:t>
      </w:r>
    </w:p>
    <w:p w14:paraId="3B6596FB" w14:textId="77777777" w:rsidR="000B0DF3" w:rsidRPr="008A5B1A" w:rsidRDefault="000B0DF3" w:rsidP="00B56A01">
      <w:pPr>
        <w:tabs>
          <w:tab w:val="clear" w:pos="567"/>
        </w:tabs>
        <w:spacing w:line="240" w:lineRule="auto"/>
        <w:rPr>
          <w:szCs w:val="22"/>
          <w:lang w:val="sv-SE"/>
        </w:rPr>
      </w:pPr>
    </w:p>
    <w:p w14:paraId="7196F952" w14:textId="77777777" w:rsidR="00CD6B4A" w:rsidRPr="008A5B1A" w:rsidRDefault="00CD6B4A" w:rsidP="00B56A01">
      <w:pPr>
        <w:tabs>
          <w:tab w:val="clear" w:pos="567"/>
        </w:tabs>
        <w:spacing w:line="240" w:lineRule="auto"/>
        <w:rPr>
          <w:szCs w:val="22"/>
          <w:lang w:val="sv-SE"/>
        </w:rPr>
      </w:pPr>
      <w:r w:rsidRPr="008A5B1A">
        <w:rPr>
          <w:lang w:val="sv-SE"/>
        </w:rPr>
        <w:t>Kapslarna får inte tas upp ur blistret förrän omedelbart före användningen.</w:t>
      </w:r>
    </w:p>
    <w:p w14:paraId="05D2E143" w14:textId="77777777" w:rsidR="000B0DF3" w:rsidRPr="008A5B1A" w:rsidRDefault="000B0DF3" w:rsidP="00B56A01">
      <w:pPr>
        <w:pStyle w:val="Text"/>
        <w:spacing w:before="0"/>
        <w:jc w:val="left"/>
        <w:rPr>
          <w:sz w:val="22"/>
          <w:szCs w:val="22"/>
          <w:lang w:val="sv-SE"/>
        </w:rPr>
      </w:pPr>
    </w:p>
    <w:p w14:paraId="54047DC2" w14:textId="4BCCBF12" w:rsidR="00CD6B4A" w:rsidRPr="008A5B1A" w:rsidRDefault="00CD6B4A" w:rsidP="00B56A01">
      <w:pPr>
        <w:tabs>
          <w:tab w:val="clear" w:pos="567"/>
        </w:tabs>
        <w:spacing w:line="240" w:lineRule="auto"/>
        <w:rPr>
          <w:szCs w:val="22"/>
          <w:lang w:val="sv-SE"/>
        </w:rPr>
      </w:pPr>
      <w:r w:rsidRPr="008A5B1A">
        <w:rPr>
          <w:lang w:val="sv-SE"/>
        </w:rPr>
        <w:t>Efter inhalation ska patienten skölja munnen med vatten utan att svälja</w:t>
      </w:r>
      <w:r w:rsidR="00456D4E" w:rsidRPr="008A5B1A">
        <w:rPr>
          <w:lang w:val="sv-SE"/>
        </w:rPr>
        <w:t xml:space="preserve"> (se avsnitt 4.4 och 6.6)</w:t>
      </w:r>
      <w:r w:rsidRPr="008A5B1A">
        <w:rPr>
          <w:lang w:val="sv-SE"/>
        </w:rPr>
        <w:t>.</w:t>
      </w:r>
    </w:p>
    <w:p w14:paraId="74015789" w14:textId="77777777" w:rsidR="000B0DF3" w:rsidRPr="008A5B1A" w:rsidRDefault="000B0DF3" w:rsidP="00B56A01">
      <w:pPr>
        <w:pStyle w:val="Text"/>
        <w:spacing w:before="0"/>
        <w:jc w:val="left"/>
        <w:rPr>
          <w:sz w:val="22"/>
          <w:szCs w:val="22"/>
          <w:lang w:val="sv-SE"/>
        </w:rPr>
      </w:pPr>
    </w:p>
    <w:p w14:paraId="29829BF5" w14:textId="77777777" w:rsidR="00CD6B4A" w:rsidRPr="008A5B1A" w:rsidRDefault="00CD6B4A" w:rsidP="00B56A01">
      <w:pPr>
        <w:tabs>
          <w:tab w:val="clear" w:pos="567"/>
        </w:tabs>
        <w:spacing w:line="240" w:lineRule="auto"/>
        <w:rPr>
          <w:szCs w:val="22"/>
          <w:lang w:val="sv-SE"/>
        </w:rPr>
      </w:pPr>
      <w:r w:rsidRPr="008A5B1A">
        <w:rPr>
          <w:lang w:val="sv-SE"/>
        </w:rPr>
        <w:t>Anvisningar om hantering av läkemedlet före administrering finns i avsnitt 6.6</w:t>
      </w:r>
      <w:r w:rsidRPr="008A5B1A">
        <w:rPr>
          <w:szCs w:val="22"/>
          <w:lang w:val="sv-SE"/>
        </w:rPr>
        <w:t>.</w:t>
      </w:r>
    </w:p>
    <w:p w14:paraId="696536CA" w14:textId="0F038136" w:rsidR="000B0DF3" w:rsidRPr="008A5B1A" w:rsidRDefault="000B0DF3" w:rsidP="00B56A01">
      <w:pPr>
        <w:tabs>
          <w:tab w:val="clear" w:pos="567"/>
        </w:tabs>
        <w:spacing w:line="240" w:lineRule="auto"/>
        <w:rPr>
          <w:szCs w:val="22"/>
          <w:lang w:val="sv-SE"/>
        </w:rPr>
      </w:pPr>
    </w:p>
    <w:p w14:paraId="6AF3CB9B" w14:textId="0DBD3768"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4.3</w:t>
      </w:r>
      <w:r w:rsidRPr="008A5B1A">
        <w:rPr>
          <w:b/>
          <w:szCs w:val="22"/>
          <w:lang w:val="sv-SE"/>
        </w:rPr>
        <w:tab/>
      </w:r>
      <w:r w:rsidR="00CD6B4A" w:rsidRPr="008A5B1A">
        <w:rPr>
          <w:b/>
          <w:szCs w:val="22"/>
          <w:lang w:val="sv-SE"/>
        </w:rPr>
        <w:t>Kontraindikationer</w:t>
      </w:r>
    </w:p>
    <w:p w14:paraId="25D6EC8D" w14:textId="77777777" w:rsidR="000B0DF3" w:rsidRPr="008A5B1A" w:rsidRDefault="000B0DF3" w:rsidP="00B56A01">
      <w:pPr>
        <w:keepNext/>
        <w:tabs>
          <w:tab w:val="clear" w:pos="567"/>
        </w:tabs>
        <w:spacing w:line="240" w:lineRule="auto"/>
        <w:rPr>
          <w:szCs w:val="22"/>
          <w:lang w:val="sv-SE"/>
        </w:rPr>
      </w:pPr>
    </w:p>
    <w:p w14:paraId="2AC8F060" w14:textId="77777777" w:rsidR="00CD6B4A" w:rsidRPr="008A5B1A" w:rsidRDefault="00CD6B4A" w:rsidP="00B56A01">
      <w:pPr>
        <w:tabs>
          <w:tab w:val="clear" w:pos="567"/>
        </w:tabs>
        <w:spacing w:line="240" w:lineRule="auto"/>
        <w:rPr>
          <w:szCs w:val="22"/>
          <w:lang w:val="sv-SE"/>
        </w:rPr>
      </w:pPr>
      <w:r w:rsidRPr="008A5B1A">
        <w:rPr>
          <w:szCs w:val="22"/>
          <w:lang w:val="sv-SE"/>
        </w:rPr>
        <w:t>Överkänslighet mot den aktiva substansen eller mot något hjälpämne som anges i avsnitt 6.1.</w:t>
      </w:r>
    </w:p>
    <w:p w14:paraId="74015C62" w14:textId="77777777" w:rsidR="000B0DF3" w:rsidRPr="008A5B1A" w:rsidRDefault="000B0DF3" w:rsidP="00B56A01">
      <w:pPr>
        <w:tabs>
          <w:tab w:val="clear" w:pos="567"/>
        </w:tabs>
        <w:spacing w:line="240" w:lineRule="auto"/>
        <w:rPr>
          <w:szCs w:val="22"/>
          <w:lang w:val="sv-SE"/>
        </w:rPr>
      </w:pPr>
    </w:p>
    <w:p w14:paraId="734213DC" w14:textId="7F84A862"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4.4</w:t>
      </w:r>
      <w:r w:rsidRPr="008A5B1A">
        <w:rPr>
          <w:b/>
          <w:szCs w:val="22"/>
          <w:lang w:val="sv-SE"/>
        </w:rPr>
        <w:tab/>
      </w:r>
      <w:r w:rsidR="00CD6B4A" w:rsidRPr="008A5B1A">
        <w:rPr>
          <w:b/>
          <w:szCs w:val="22"/>
          <w:lang w:val="sv-SE"/>
        </w:rPr>
        <w:t>Varningar och försiktighet</w:t>
      </w:r>
    </w:p>
    <w:p w14:paraId="4900CD4B" w14:textId="77777777" w:rsidR="000B0DF3" w:rsidRPr="008A5B1A" w:rsidRDefault="000B0DF3" w:rsidP="00B56A01">
      <w:pPr>
        <w:pStyle w:val="Text"/>
        <w:keepNext/>
        <w:spacing w:before="0"/>
        <w:jc w:val="left"/>
        <w:rPr>
          <w:sz w:val="22"/>
          <w:szCs w:val="22"/>
          <w:lang w:val="sv-SE"/>
        </w:rPr>
      </w:pPr>
    </w:p>
    <w:p w14:paraId="3ED07F27" w14:textId="36764AFB" w:rsidR="000B0DF3" w:rsidRPr="008A5B1A" w:rsidRDefault="009A6D4C" w:rsidP="00B56A01">
      <w:pPr>
        <w:pStyle w:val="Text"/>
        <w:keepNext/>
        <w:spacing w:before="0"/>
        <w:jc w:val="left"/>
        <w:rPr>
          <w:sz w:val="22"/>
          <w:szCs w:val="22"/>
          <w:lang w:val="sv-SE"/>
        </w:rPr>
      </w:pPr>
      <w:r w:rsidRPr="008A5B1A">
        <w:rPr>
          <w:sz w:val="22"/>
          <w:szCs w:val="22"/>
          <w:u w:val="single"/>
          <w:lang w:val="sv-SE"/>
        </w:rPr>
        <w:t>Försämring av sjukdomen</w:t>
      </w:r>
    </w:p>
    <w:p w14:paraId="5FAACAE4" w14:textId="77777777" w:rsidR="000B0DF3" w:rsidRPr="008A5B1A" w:rsidRDefault="000B0DF3" w:rsidP="00B56A01">
      <w:pPr>
        <w:keepNext/>
        <w:tabs>
          <w:tab w:val="clear" w:pos="567"/>
        </w:tabs>
        <w:spacing w:line="240" w:lineRule="auto"/>
        <w:ind w:left="567" w:hanging="567"/>
        <w:rPr>
          <w:szCs w:val="22"/>
          <w:lang w:val="sv-SE"/>
        </w:rPr>
      </w:pPr>
    </w:p>
    <w:p w14:paraId="61946E34" w14:textId="34CB2974" w:rsidR="000B0DF3" w:rsidRPr="008A5B1A" w:rsidRDefault="001059E9" w:rsidP="00B56A01">
      <w:pPr>
        <w:pStyle w:val="Text"/>
        <w:spacing w:before="0"/>
        <w:jc w:val="left"/>
        <w:rPr>
          <w:sz w:val="22"/>
          <w:szCs w:val="22"/>
          <w:lang w:val="sv-SE"/>
        </w:rPr>
      </w:pPr>
      <w:r w:rsidRPr="008A5B1A">
        <w:rPr>
          <w:sz w:val="22"/>
          <w:szCs w:val="22"/>
          <w:lang w:val="sv-SE"/>
        </w:rPr>
        <w:t>Detta läkemedel</w:t>
      </w:r>
      <w:r w:rsidR="00B63500" w:rsidRPr="008A5B1A">
        <w:rPr>
          <w:sz w:val="22"/>
          <w:szCs w:val="22"/>
          <w:lang w:val="sv-SE"/>
        </w:rPr>
        <w:t xml:space="preserve"> ska inte användas för att behandla akuta astmasymtom, t.ex. akuta episoder </w:t>
      </w:r>
      <w:r w:rsidR="00CE5326" w:rsidRPr="008A5B1A">
        <w:rPr>
          <w:sz w:val="22"/>
          <w:szCs w:val="22"/>
          <w:lang w:val="sv-SE"/>
        </w:rPr>
        <w:t>av</w:t>
      </w:r>
      <w:r w:rsidR="00B63500" w:rsidRPr="008A5B1A">
        <w:rPr>
          <w:sz w:val="22"/>
          <w:szCs w:val="22"/>
          <w:lang w:val="sv-SE"/>
        </w:rPr>
        <w:t xml:space="preserve"> bronkospasm. I</w:t>
      </w:r>
      <w:r w:rsidR="003E538B" w:rsidRPr="008A5B1A">
        <w:rPr>
          <w:sz w:val="22"/>
          <w:szCs w:val="22"/>
          <w:lang w:val="sv-SE"/>
        </w:rPr>
        <w:t>stället</w:t>
      </w:r>
      <w:r w:rsidR="00B63500" w:rsidRPr="008A5B1A">
        <w:rPr>
          <w:sz w:val="22"/>
          <w:szCs w:val="22"/>
          <w:lang w:val="sv-SE"/>
        </w:rPr>
        <w:t xml:space="preserve"> ska en kortverkande bronk</w:t>
      </w:r>
      <w:r w:rsidR="00F07A37" w:rsidRPr="008A5B1A">
        <w:rPr>
          <w:sz w:val="22"/>
          <w:szCs w:val="22"/>
          <w:lang w:val="sv-SE"/>
        </w:rPr>
        <w:t>dilaterare</w:t>
      </w:r>
      <w:r w:rsidR="00B63500" w:rsidRPr="008A5B1A">
        <w:rPr>
          <w:sz w:val="22"/>
          <w:szCs w:val="22"/>
          <w:lang w:val="sv-SE"/>
        </w:rPr>
        <w:t xml:space="preserve"> användas vid dessa tillfällen. Ökad användning av kortverkande bronk</w:t>
      </w:r>
      <w:r w:rsidR="00F07A37" w:rsidRPr="008A5B1A">
        <w:rPr>
          <w:sz w:val="22"/>
          <w:szCs w:val="22"/>
          <w:lang w:val="sv-SE"/>
        </w:rPr>
        <w:t>dilaterare</w:t>
      </w:r>
      <w:r w:rsidR="00B63500" w:rsidRPr="008A5B1A">
        <w:rPr>
          <w:sz w:val="22"/>
          <w:szCs w:val="22"/>
          <w:lang w:val="sv-SE"/>
        </w:rPr>
        <w:t xml:space="preserve"> för att lindra symtomen tyder på försämrad sjukdomskontroll och patienten ska </w:t>
      </w:r>
      <w:r w:rsidR="003E538B" w:rsidRPr="008A5B1A">
        <w:rPr>
          <w:sz w:val="22"/>
          <w:szCs w:val="22"/>
          <w:lang w:val="sv-SE"/>
        </w:rPr>
        <w:t xml:space="preserve">då </w:t>
      </w:r>
      <w:r w:rsidR="00B63500" w:rsidRPr="008A5B1A">
        <w:rPr>
          <w:sz w:val="22"/>
          <w:szCs w:val="22"/>
          <w:lang w:val="sv-SE"/>
        </w:rPr>
        <w:t>undersökas av läkare.</w:t>
      </w:r>
    </w:p>
    <w:p w14:paraId="1FC680B0" w14:textId="77777777" w:rsidR="00B63500" w:rsidRPr="008A5B1A" w:rsidRDefault="00B63500" w:rsidP="00B56A01">
      <w:pPr>
        <w:pStyle w:val="Text"/>
        <w:spacing w:before="0"/>
        <w:jc w:val="left"/>
        <w:rPr>
          <w:sz w:val="22"/>
          <w:szCs w:val="22"/>
          <w:lang w:val="sv-SE"/>
        </w:rPr>
      </w:pPr>
    </w:p>
    <w:p w14:paraId="1654A945" w14:textId="578A7EF4" w:rsidR="000B0DF3" w:rsidRPr="008A5B1A" w:rsidRDefault="00AC75CE" w:rsidP="00B56A01">
      <w:pPr>
        <w:pStyle w:val="Text"/>
        <w:spacing w:before="0"/>
        <w:jc w:val="left"/>
        <w:rPr>
          <w:sz w:val="22"/>
          <w:szCs w:val="22"/>
          <w:lang w:val="sv-SE"/>
        </w:rPr>
      </w:pPr>
      <w:r w:rsidRPr="008A5B1A">
        <w:rPr>
          <w:sz w:val="22"/>
          <w:szCs w:val="22"/>
          <w:lang w:val="sv-SE"/>
        </w:rPr>
        <w:t xml:space="preserve">Patienterna ska inte </w:t>
      </w:r>
      <w:r w:rsidR="00362578" w:rsidRPr="008A5B1A">
        <w:rPr>
          <w:sz w:val="22"/>
          <w:szCs w:val="22"/>
          <w:lang w:val="sv-SE"/>
        </w:rPr>
        <w:t>av</w:t>
      </w:r>
      <w:r w:rsidRPr="008A5B1A">
        <w:rPr>
          <w:sz w:val="22"/>
          <w:szCs w:val="22"/>
          <w:lang w:val="sv-SE"/>
        </w:rPr>
        <w:t xml:space="preserve">sluta </w:t>
      </w:r>
      <w:r w:rsidR="00362578" w:rsidRPr="008A5B1A">
        <w:rPr>
          <w:sz w:val="22"/>
          <w:szCs w:val="22"/>
          <w:lang w:val="sv-SE"/>
        </w:rPr>
        <w:t>behandling</w:t>
      </w:r>
      <w:r w:rsidR="009520CE" w:rsidRPr="008A5B1A">
        <w:rPr>
          <w:sz w:val="22"/>
          <w:szCs w:val="22"/>
          <w:lang w:val="sv-SE"/>
        </w:rPr>
        <w:t>en</w:t>
      </w:r>
      <w:r w:rsidRPr="008A5B1A">
        <w:rPr>
          <w:sz w:val="22"/>
          <w:szCs w:val="22"/>
          <w:lang w:val="sv-SE"/>
        </w:rPr>
        <w:t xml:space="preserve"> utan överinseende av läkare</w:t>
      </w:r>
      <w:r w:rsidR="009520CE" w:rsidRPr="008A5B1A">
        <w:rPr>
          <w:sz w:val="22"/>
          <w:szCs w:val="22"/>
          <w:lang w:val="sv-SE"/>
        </w:rPr>
        <w:t>,</w:t>
      </w:r>
      <w:r w:rsidRPr="008A5B1A">
        <w:rPr>
          <w:sz w:val="22"/>
          <w:szCs w:val="22"/>
          <w:lang w:val="sv-SE"/>
        </w:rPr>
        <w:t xml:space="preserve"> eftersom symtomen kan komma tillbaka efter behandlingsavbrott</w:t>
      </w:r>
      <w:r w:rsidR="00017285" w:rsidRPr="008A5B1A">
        <w:rPr>
          <w:sz w:val="22"/>
          <w:szCs w:val="22"/>
          <w:lang w:val="sv-SE"/>
        </w:rPr>
        <w:t>.</w:t>
      </w:r>
    </w:p>
    <w:p w14:paraId="48EE7084" w14:textId="77777777" w:rsidR="000B0DF3" w:rsidRPr="008A5B1A" w:rsidRDefault="000B0DF3" w:rsidP="00B56A01">
      <w:pPr>
        <w:pStyle w:val="Text"/>
        <w:spacing w:before="0"/>
        <w:jc w:val="left"/>
        <w:rPr>
          <w:sz w:val="22"/>
          <w:szCs w:val="22"/>
          <w:lang w:val="sv-SE"/>
        </w:rPr>
      </w:pPr>
    </w:p>
    <w:p w14:paraId="493FCE59" w14:textId="599B9D50" w:rsidR="00E770E0" w:rsidRPr="008A5B1A" w:rsidRDefault="00E770E0" w:rsidP="00B56A01">
      <w:pPr>
        <w:pStyle w:val="Text"/>
        <w:spacing w:before="0"/>
        <w:jc w:val="left"/>
        <w:rPr>
          <w:sz w:val="22"/>
          <w:szCs w:val="22"/>
          <w:lang w:val="sv-SE"/>
        </w:rPr>
      </w:pPr>
      <w:r w:rsidRPr="008A5B1A">
        <w:rPr>
          <w:sz w:val="22"/>
          <w:szCs w:val="22"/>
          <w:lang w:val="sv-SE"/>
        </w:rPr>
        <w:t xml:space="preserve">Behandling med läkemedlet bör inte avbrytas abrupt. Om patienter anser att behandlingen är ineffektiv, ska de fortsätta behandlingen men måste </w:t>
      </w:r>
      <w:r w:rsidR="009520CE" w:rsidRPr="008A5B1A">
        <w:rPr>
          <w:sz w:val="22"/>
          <w:szCs w:val="22"/>
          <w:lang w:val="sv-SE"/>
        </w:rPr>
        <w:t xml:space="preserve">också </w:t>
      </w:r>
      <w:r w:rsidRPr="008A5B1A">
        <w:rPr>
          <w:sz w:val="22"/>
          <w:szCs w:val="22"/>
          <w:lang w:val="sv-SE"/>
        </w:rPr>
        <w:t>uppsöka läkare.</w:t>
      </w:r>
      <w:r w:rsidR="006346C2" w:rsidRPr="008A5B1A">
        <w:rPr>
          <w:sz w:val="22"/>
          <w:szCs w:val="22"/>
          <w:lang w:val="sv-SE"/>
        </w:rPr>
        <w:t xml:space="preserve"> </w:t>
      </w:r>
      <w:r w:rsidRPr="008A5B1A">
        <w:rPr>
          <w:sz w:val="22"/>
          <w:szCs w:val="22"/>
          <w:lang w:val="sv-SE"/>
        </w:rPr>
        <w:t xml:space="preserve">Ökad användning av </w:t>
      </w:r>
      <w:r w:rsidR="00D4535D" w:rsidRPr="008A5B1A">
        <w:rPr>
          <w:sz w:val="22"/>
          <w:szCs w:val="22"/>
          <w:lang w:val="sv-SE"/>
        </w:rPr>
        <w:t>snabbverkande</w:t>
      </w:r>
      <w:r w:rsidRPr="008A5B1A">
        <w:rPr>
          <w:sz w:val="22"/>
          <w:szCs w:val="22"/>
          <w:lang w:val="sv-SE"/>
        </w:rPr>
        <w:t xml:space="preserve"> bronkdilaterare indikerar försämring av den underliggande sjukdomen och motiverar </w:t>
      </w:r>
      <w:r w:rsidR="009520CE" w:rsidRPr="008A5B1A">
        <w:rPr>
          <w:sz w:val="22"/>
          <w:szCs w:val="22"/>
          <w:lang w:val="sv-SE"/>
        </w:rPr>
        <w:t>förnyad ut</w:t>
      </w:r>
      <w:r w:rsidRPr="008A5B1A">
        <w:rPr>
          <w:sz w:val="22"/>
          <w:szCs w:val="22"/>
          <w:lang w:val="sv-SE"/>
        </w:rPr>
        <w:t xml:space="preserve">värdering av terapin. Plötslig och </w:t>
      </w:r>
      <w:r w:rsidR="009520CE" w:rsidRPr="008A5B1A">
        <w:rPr>
          <w:sz w:val="22"/>
          <w:szCs w:val="22"/>
          <w:lang w:val="sv-SE"/>
        </w:rPr>
        <w:t>tilltagande</w:t>
      </w:r>
      <w:r w:rsidRPr="008A5B1A">
        <w:rPr>
          <w:sz w:val="22"/>
          <w:szCs w:val="22"/>
          <w:lang w:val="sv-SE"/>
        </w:rPr>
        <w:t xml:space="preserve"> </w:t>
      </w:r>
      <w:r w:rsidRPr="008A5B1A">
        <w:rPr>
          <w:color w:val="222222"/>
          <w:sz w:val="22"/>
          <w:szCs w:val="22"/>
          <w:lang w:val="sv-SE"/>
        </w:rPr>
        <w:t xml:space="preserve">försämring av </w:t>
      </w:r>
      <w:r w:rsidR="009520CE" w:rsidRPr="008A5B1A">
        <w:rPr>
          <w:color w:val="222222"/>
          <w:sz w:val="22"/>
          <w:szCs w:val="22"/>
          <w:lang w:val="sv-SE"/>
        </w:rPr>
        <w:t>astma</w:t>
      </w:r>
      <w:r w:rsidRPr="008A5B1A">
        <w:rPr>
          <w:color w:val="222222"/>
          <w:sz w:val="22"/>
          <w:szCs w:val="22"/>
          <w:lang w:val="sv-SE"/>
        </w:rPr>
        <w:t>symptom är potentiellt livshotande och patienten bör genomgå akut medicinsk bedömning.</w:t>
      </w:r>
    </w:p>
    <w:p w14:paraId="2AAC2097" w14:textId="77777777" w:rsidR="000B0DF3" w:rsidRPr="008A5B1A" w:rsidRDefault="000B0DF3" w:rsidP="00B56A01">
      <w:pPr>
        <w:pStyle w:val="Text"/>
        <w:spacing w:before="0"/>
        <w:jc w:val="left"/>
        <w:rPr>
          <w:sz w:val="22"/>
          <w:szCs w:val="22"/>
          <w:lang w:val="sv-SE"/>
        </w:rPr>
      </w:pPr>
    </w:p>
    <w:p w14:paraId="286B141A" w14:textId="7EF202B0" w:rsidR="000B0DF3" w:rsidRPr="008A5B1A" w:rsidRDefault="00AC75CE" w:rsidP="00B56A01">
      <w:pPr>
        <w:pStyle w:val="Text"/>
        <w:keepNext/>
        <w:spacing w:before="0"/>
        <w:jc w:val="left"/>
        <w:rPr>
          <w:sz w:val="22"/>
          <w:szCs w:val="22"/>
          <w:u w:val="single"/>
          <w:lang w:val="sv-SE"/>
        </w:rPr>
      </w:pPr>
      <w:r w:rsidRPr="008A5B1A">
        <w:rPr>
          <w:sz w:val="22"/>
          <w:szCs w:val="22"/>
          <w:u w:val="single"/>
          <w:lang w:val="sv-SE"/>
        </w:rPr>
        <w:t>Överkänslighet</w:t>
      </w:r>
    </w:p>
    <w:p w14:paraId="2EEEFBB8" w14:textId="77777777" w:rsidR="000B0DF3" w:rsidRPr="008A5B1A" w:rsidRDefault="000B0DF3" w:rsidP="00B56A01">
      <w:pPr>
        <w:keepNext/>
        <w:tabs>
          <w:tab w:val="clear" w:pos="567"/>
        </w:tabs>
        <w:spacing w:line="240" w:lineRule="auto"/>
        <w:ind w:left="567" w:hanging="567"/>
        <w:rPr>
          <w:szCs w:val="22"/>
          <w:lang w:val="sv-SE"/>
        </w:rPr>
      </w:pPr>
    </w:p>
    <w:p w14:paraId="213B8641" w14:textId="756D5B85" w:rsidR="000B0DF3" w:rsidRPr="008A5B1A" w:rsidRDefault="00AC75CE" w:rsidP="00B56A01">
      <w:pPr>
        <w:pStyle w:val="Text"/>
        <w:spacing w:before="0"/>
        <w:jc w:val="left"/>
        <w:rPr>
          <w:sz w:val="22"/>
          <w:szCs w:val="22"/>
          <w:lang w:val="sv-SE" w:bidi="th-TH"/>
        </w:rPr>
      </w:pPr>
      <w:r w:rsidRPr="008A5B1A">
        <w:rPr>
          <w:sz w:val="22"/>
          <w:szCs w:val="22"/>
          <w:lang w:val="sv-SE"/>
        </w:rPr>
        <w:t xml:space="preserve">Akuta överkänslighetsreaktioner har observerats efter administrering av </w:t>
      </w:r>
      <w:r w:rsidR="00362578" w:rsidRPr="008A5B1A">
        <w:rPr>
          <w:sz w:val="22"/>
          <w:szCs w:val="22"/>
          <w:lang w:val="sv-SE"/>
        </w:rPr>
        <w:t>detta läkemedel</w:t>
      </w:r>
      <w:r w:rsidRPr="008A5B1A">
        <w:rPr>
          <w:sz w:val="22"/>
          <w:szCs w:val="22"/>
          <w:lang w:val="sv-SE"/>
        </w:rPr>
        <w:t>. Om tecken som tyder på allergiska reaktioner uppkommer</w:t>
      </w:r>
      <w:r w:rsidR="00E348AC" w:rsidRPr="008A5B1A">
        <w:rPr>
          <w:sz w:val="22"/>
          <w:szCs w:val="22"/>
          <w:lang w:val="sv-SE"/>
        </w:rPr>
        <w:t>, i synnerhet angioödem (</w:t>
      </w:r>
      <w:r w:rsidRPr="008A5B1A">
        <w:rPr>
          <w:sz w:val="22"/>
          <w:szCs w:val="22"/>
          <w:lang w:val="sv-SE"/>
        </w:rPr>
        <w:t xml:space="preserve">svårigheter att andas eller svälja, svullnad av tunga, läppar och ansikte), urtikaria eller hudutslag, ska </w:t>
      </w:r>
      <w:r w:rsidR="00362578" w:rsidRPr="008A5B1A">
        <w:rPr>
          <w:sz w:val="22"/>
          <w:szCs w:val="22"/>
          <w:lang w:val="sv-SE"/>
        </w:rPr>
        <w:t>behandling</w:t>
      </w:r>
      <w:r w:rsidRPr="008A5B1A">
        <w:rPr>
          <w:sz w:val="22"/>
          <w:szCs w:val="22"/>
          <w:lang w:val="sv-SE"/>
        </w:rPr>
        <w:t xml:space="preserve"> avbrytas omedelbart och alternativ behandling sättas in</w:t>
      </w:r>
      <w:r w:rsidR="00017285" w:rsidRPr="008A5B1A">
        <w:rPr>
          <w:sz w:val="22"/>
          <w:szCs w:val="22"/>
          <w:lang w:val="sv-SE" w:bidi="th-TH"/>
        </w:rPr>
        <w:t>.</w:t>
      </w:r>
    </w:p>
    <w:p w14:paraId="039A3F3D" w14:textId="77777777" w:rsidR="000B0DF3" w:rsidRPr="008A5B1A" w:rsidRDefault="000B0DF3" w:rsidP="00B56A01">
      <w:pPr>
        <w:pStyle w:val="Text"/>
        <w:spacing w:before="0"/>
        <w:jc w:val="left"/>
        <w:rPr>
          <w:sz w:val="22"/>
          <w:szCs w:val="22"/>
          <w:lang w:val="sv-SE" w:bidi="th-TH"/>
        </w:rPr>
      </w:pPr>
    </w:p>
    <w:p w14:paraId="4F78AF8C" w14:textId="06E42CCC" w:rsidR="000B0DF3" w:rsidRPr="008A5B1A" w:rsidRDefault="00017285" w:rsidP="00B56A01">
      <w:pPr>
        <w:pStyle w:val="Text"/>
        <w:keepNext/>
        <w:spacing w:before="0"/>
        <w:jc w:val="left"/>
        <w:rPr>
          <w:sz w:val="22"/>
          <w:szCs w:val="22"/>
          <w:u w:val="single"/>
          <w:lang w:val="sv-SE"/>
        </w:rPr>
      </w:pPr>
      <w:r w:rsidRPr="008A5B1A">
        <w:rPr>
          <w:sz w:val="22"/>
          <w:szCs w:val="22"/>
          <w:u w:val="single"/>
          <w:lang w:val="sv-SE"/>
        </w:rPr>
        <w:t>Paradox</w:t>
      </w:r>
      <w:r w:rsidR="00AC75CE" w:rsidRPr="008A5B1A">
        <w:rPr>
          <w:sz w:val="22"/>
          <w:szCs w:val="22"/>
          <w:u w:val="single"/>
          <w:lang w:val="sv-SE"/>
        </w:rPr>
        <w:t>al bronkospasm</w:t>
      </w:r>
    </w:p>
    <w:p w14:paraId="63F36406" w14:textId="77777777" w:rsidR="000B0DF3" w:rsidRPr="008A5B1A" w:rsidRDefault="000B0DF3" w:rsidP="00B56A01">
      <w:pPr>
        <w:keepNext/>
        <w:tabs>
          <w:tab w:val="clear" w:pos="567"/>
        </w:tabs>
        <w:spacing w:line="240" w:lineRule="auto"/>
        <w:ind w:left="567" w:hanging="567"/>
        <w:rPr>
          <w:szCs w:val="22"/>
          <w:lang w:val="sv-SE"/>
        </w:rPr>
      </w:pPr>
    </w:p>
    <w:p w14:paraId="205D352E" w14:textId="6EE8241F" w:rsidR="00EE486A" w:rsidRPr="008A5B1A" w:rsidRDefault="00EE486A" w:rsidP="00B56A01">
      <w:pPr>
        <w:pStyle w:val="Text"/>
        <w:spacing w:before="0"/>
        <w:jc w:val="left"/>
        <w:rPr>
          <w:sz w:val="22"/>
          <w:szCs w:val="22"/>
          <w:lang w:val="sv-SE"/>
        </w:rPr>
      </w:pPr>
      <w:r w:rsidRPr="008A5B1A">
        <w:rPr>
          <w:sz w:val="22"/>
          <w:szCs w:val="22"/>
          <w:lang w:val="sv-SE"/>
        </w:rPr>
        <w:t xml:space="preserve">Liksom vid annan inhalationsbehandling kan administrering av </w:t>
      </w:r>
      <w:r w:rsidR="00362578" w:rsidRPr="008A5B1A">
        <w:rPr>
          <w:sz w:val="22"/>
          <w:szCs w:val="22"/>
          <w:lang w:val="sv-SE"/>
        </w:rPr>
        <w:t>detta läkemedel</w:t>
      </w:r>
      <w:r w:rsidRPr="008A5B1A">
        <w:rPr>
          <w:sz w:val="22"/>
          <w:szCs w:val="22"/>
          <w:lang w:val="sv-SE"/>
        </w:rPr>
        <w:t xml:space="preserve"> leda till paradoxal bronkospasm som kan vara livshotande. Om detta händer</w:t>
      </w:r>
      <w:r w:rsidR="00695116" w:rsidRPr="008A5B1A">
        <w:rPr>
          <w:sz w:val="22"/>
          <w:szCs w:val="22"/>
          <w:lang w:val="sv-SE"/>
        </w:rPr>
        <w:t>,</w:t>
      </w:r>
      <w:r w:rsidRPr="008A5B1A">
        <w:rPr>
          <w:sz w:val="22"/>
          <w:szCs w:val="22"/>
          <w:lang w:val="sv-SE"/>
        </w:rPr>
        <w:t xml:space="preserve"> ska behandlingen omedelbart sättas ut och alternativ behandling inledas.</w:t>
      </w:r>
    </w:p>
    <w:p w14:paraId="4592DAC6" w14:textId="77777777" w:rsidR="000B0DF3" w:rsidRPr="008A5B1A" w:rsidRDefault="000B0DF3" w:rsidP="00B56A01">
      <w:pPr>
        <w:pStyle w:val="Text"/>
        <w:spacing w:before="0"/>
        <w:jc w:val="left"/>
        <w:rPr>
          <w:sz w:val="22"/>
          <w:szCs w:val="22"/>
          <w:lang w:val="sv-SE" w:bidi="th-TH"/>
        </w:rPr>
      </w:pPr>
    </w:p>
    <w:p w14:paraId="75A13A59" w14:textId="77777777" w:rsidR="00EE486A" w:rsidRPr="008A5B1A" w:rsidRDefault="00EE486A" w:rsidP="00B56A01">
      <w:pPr>
        <w:pStyle w:val="Text"/>
        <w:keepNext/>
        <w:spacing w:before="0"/>
        <w:jc w:val="left"/>
        <w:rPr>
          <w:sz w:val="22"/>
          <w:szCs w:val="22"/>
          <w:lang w:val="sv-SE"/>
        </w:rPr>
      </w:pPr>
      <w:r w:rsidRPr="008A5B1A">
        <w:rPr>
          <w:sz w:val="22"/>
          <w:szCs w:val="22"/>
          <w:u w:val="single"/>
          <w:lang w:val="sv-SE"/>
        </w:rPr>
        <w:t>Kardiovaskulära effekter av beta-agonister</w:t>
      </w:r>
    </w:p>
    <w:p w14:paraId="7BDBC3C0" w14:textId="77777777" w:rsidR="000B0DF3" w:rsidRPr="008A5B1A" w:rsidRDefault="000B0DF3" w:rsidP="00B56A01">
      <w:pPr>
        <w:keepNext/>
        <w:tabs>
          <w:tab w:val="clear" w:pos="567"/>
        </w:tabs>
        <w:spacing w:line="240" w:lineRule="auto"/>
        <w:ind w:left="567" w:hanging="567"/>
        <w:rPr>
          <w:szCs w:val="22"/>
          <w:lang w:val="sv-SE"/>
        </w:rPr>
      </w:pPr>
    </w:p>
    <w:p w14:paraId="0CDB361D" w14:textId="5DE930A2" w:rsidR="008E3A7D" w:rsidRPr="008A5B1A" w:rsidRDefault="008E3A7D" w:rsidP="00B56A01">
      <w:pPr>
        <w:pStyle w:val="Text"/>
        <w:spacing w:before="0"/>
        <w:jc w:val="left"/>
        <w:rPr>
          <w:sz w:val="22"/>
          <w:szCs w:val="22"/>
          <w:lang w:val="sv-SE"/>
        </w:rPr>
      </w:pPr>
      <w:r w:rsidRPr="008A5B1A">
        <w:rPr>
          <w:sz w:val="22"/>
          <w:szCs w:val="22"/>
          <w:lang w:val="sv-SE"/>
        </w:rPr>
        <w:t>I likhet med andra läkemedel som innehåller beta</w:t>
      </w:r>
      <w:r w:rsidRPr="008A5B1A">
        <w:rPr>
          <w:sz w:val="22"/>
          <w:szCs w:val="22"/>
          <w:vertAlign w:val="subscript"/>
          <w:lang w:val="sv-SE"/>
        </w:rPr>
        <w:t>2</w:t>
      </w:r>
      <w:r w:rsidRPr="008A5B1A">
        <w:rPr>
          <w:sz w:val="22"/>
          <w:szCs w:val="22"/>
          <w:lang w:val="sv-SE"/>
        </w:rPr>
        <w:noBreakHyphen/>
        <w:t xml:space="preserve">agonister kan </w:t>
      </w:r>
      <w:r w:rsidR="00362578" w:rsidRPr="008A5B1A">
        <w:rPr>
          <w:sz w:val="22"/>
          <w:szCs w:val="22"/>
          <w:lang w:val="sv-SE"/>
        </w:rPr>
        <w:t>detta läkemedel</w:t>
      </w:r>
      <w:r w:rsidRPr="008A5B1A">
        <w:rPr>
          <w:sz w:val="22"/>
          <w:szCs w:val="22"/>
          <w:lang w:val="sv-SE"/>
        </w:rPr>
        <w:t xml:space="preserve"> </w:t>
      </w:r>
      <w:r w:rsidR="00CE5326" w:rsidRPr="008A5B1A">
        <w:rPr>
          <w:sz w:val="22"/>
          <w:szCs w:val="22"/>
          <w:lang w:val="sv-SE"/>
        </w:rPr>
        <w:t>orsaka</w:t>
      </w:r>
      <w:r w:rsidRPr="008A5B1A">
        <w:rPr>
          <w:sz w:val="22"/>
          <w:szCs w:val="22"/>
          <w:lang w:val="sv-SE"/>
        </w:rPr>
        <w:t xml:space="preserve"> en kliniskt signifikant kardiovaskulär </w:t>
      </w:r>
      <w:r w:rsidR="00CE5326" w:rsidRPr="008A5B1A">
        <w:rPr>
          <w:sz w:val="22"/>
          <w:szCs w:val="22"/>
          <w:lang w:val="sv-SE"/>
        </w:rPr>
        <w:t>effekt</w:t>
      </w:r>
      <w:r w:rsidRPr="008A5B1A">
        <w:rPr>
          <w:sz w:val="22"/>
          <w:szCs w:val="22"/>
          <w:lang w:val="sv-SE"/>
        </w:rPr>
        <w:t xml:space="preserve"> hos vissa patienter, </w:t>
      </w:r>
      <w:r w:rsidR="00CE5326" w:rsidRPr="008A5B1A">
        <w:rPr>
          <w:sz w:val="22"/>
          <w:szCs w:val="22"/>
          <w:lang w:val="sv-SE"/>
        </w:rPr>
        <w:t>så</w:t>
      </w:r>
      <w:r w:rsidRPr="008A5B1A">
        <w:rPr>
          <w:sz w:val="22"/>
          <w:szCs w:val="22"/>
          <w:lang w:val="sv-SE"/>
        </w:rPr>
        <w:t>som ökad puls, ökat blodtryck och/eller förvärrade symtom. Om sådan</w:t>
      </w:r>
      <w:r w:rsidR="00A7743D" w:rsidRPr="008A5B1A">
        <w:rPr>
          <w:sz w:val="22"/>
          <w:szCs w:val="22"/>
          <w:lang w:val="sv-SE"/>
        </w:rPr>
        <w:t>a</w:t>
      </w:r>
      <w:r w:rsidRPr="008A5B1A">
        <w:rPr>
          <w:sz w:val="22"/>
          <w:szCs w:val="22"/>
          <w:lang w:val="sv-SE"/>
        </w:rPr>
        <w:t xml:space="preserve"> effekter uppträder kan det bli nödvändigt att avbryta behandlingen</w:t>
      </w:r>
      <w:r w:rsidRPr="008A5B1A">
        <w:rPr>
          <w:sz w:val="22"/>
          <w:szCs w:val="22"/>
          <w:lang w:val="sv-SE" w:bidi="th-TH"/>
        </w:rPr>
        <w:t>.</w:t>
      </w:r>
    </w:p>
    <w:p w14:paraId="50B7B420" w14:textId="77777777" w:rsidR="008E3A7D" w:rsidRPr="008A5B1A" w:rsidRDefault="008E3A7D" w:rsidP="00B56A01">
      <w:pPr>
        <w:pStyle w:val="Text"/>
        <w:spacing w:before="0"/>
        <w:jc w:val="left"/>
        <w:rPr>
          <w:sz w:val="22"/>
          <w:szCs w:val="22"/>
          <w:lang w:val="sv-SE" w:bidi="th-TH"/>
        </w:rPr>
      </w:pPr>
    </w:p>
    <w:p w14:paraId="3286154E" w14:textId="63EC3250" w:rsidR="008E3A7D" w:rsidRPr="008A5B1A" w:rsidRDefault="00AC5D7A" w:rsidP="00B56A01">
      <w:pPr>
        <w:pStyle w:val="Text"/>
        <w:spacing w:before="0"/>
        <w:jc w:val="left"/>
        <w:rPr>
          <w:sz w:val="22"/>
          <w:szCs w:val="22"/>
          <w:lang w:val="sv-SE"/>
        </w:rPr>
      </w:pPr>
      <w:r w:rsidRPr="008A5B1A">
        <w:rPr>
          <w:sz w:val="22"/>
          <w:szCs w:val="22"/>
          <w:lang w:val="sv-SE"/>
        </w:rPr>
        <w:t>Detta läkemedel</w:t>
      </w:r>
      <w:r w:rsidR="008E3A7D" w:rsidRPr="008A5B1A">
        <w:rPr>
          <w:sz w:val="22"/>
          <w:szCs w:val="22"/>
          <w:lang w:val="sv-SE"/>
        </w:rPr>
        <w:t xml:space="preserve"> ska användas med försiktighet </w:t>
      </w:r>
      <w:r w:rsidR="00A7743D" w:rsidRPr="008A5B1A">
        <w:rPr>
          <w:sz w:val="22"/>
          <w:szCs w:val="22"/>
          <w:lang w:val="sv-SE"/>
        </w:rPr>
        <w:t>hos</w:t>
      </w:r>
      <w:r w:rsidR="008E3A7D" w:rsidRPr="008A5B1A">
        <w:rPr>
          <w:sz w:val="22"/>
          <w:szCs w:val="22"/>
          <w:lang w:val="sv-SE"/>
        </w:rPr>
        <w:t xml:space="preserve"> patienter med kardiovaskulära sjukdomar (kranskärlssjukdom, akut hjärtinfarkt, hjärtarytmier eller hypertoni), krampsjukdomar eller tyreotoxikos, samt till patienter som </w:t>
      </w:r>
      <w:r w:rsidR="00143441" w:rsidRPr="008A5B1A">
        <w:rPr>
          <w:sz w:val="22"/>
          <w:szCs w:val="22"/>
          <w:lang w:val="sv-SE"/>
        </w:rPr>
        <w:t>svarar</w:t>
      </w:r>
      <w:r w:rsidR="008E3A7D" w:rsidRPr="008A5B1A">
        <w:rPr>
          <w:sz w:val="22"/>
          <w:szCs w:val="22"/>
          <w:lang w:val="sv-SE"/>
        </w:rPr>
        <w:t xml:space="preserve"> ovanligt kraftigt på beta</w:t>
      </w:r>
      <w:r w:rsidR="008E3A7D" w:rsidRPr="008A5B1A">
        <w:rPr>
          <w:sz w:val="22"/>
          <w:szCs w:val="22"/>
          <w:vertAlign w:val="subscript"/>
          <w:lang w:val="sv-SE"/>
        </w:rPr>
        <w:t>2</w:t>
      </w:r>
      <w:r w:rsidR="008E3A7D" w:rsidRPr="008A5B1A">
        <w:rPr>
          <w:sz w:val="22"/>
          <w:szCs w:val="22"/>
          <w:lang w:val="sv-SE"/>
        </w:rPr>
        <w:noBreakHyphen/>
        <w:t>agonister.</w:t>
      </w:r>
    </w:p>
    <w:p w14:paraId="285771CC" w14:textId="5951C549" w:rsidR="000B0DF3" w:rsidRPr="008A5B1A" w:rsidRDefault="000B0DF3" w:rsidP="00B56A01">
      <w:pPr>
        <w:pStyle w:val="Text"/>
        <w:spacing w:before="0"/>
        <w:jc w:val="left"/>
        <w:rPr>
          <w:sz w:val="22"/>
          <w:szCs w:val="22"/>
          <w:lang w:val="sv-SE" w:bidi="th-TH"/>
        </w:rPr>
      </w:pPr>
    </w:p>
    <w:p w14:paraId="601C49BB" w14:textId="77530565" w:rsidR="00617C5B" w:rsidRPr="008A5B1A" w:rsidRDefault="00617C5B" w:rsidP="00B56A01">
      <w:pPr>
        <w:pStyle w:val="Text"/>
        <w:spacing w:before="0"/>
        <w:jc w:val="left"/>
        <w:rPr>
          <w:sz w:val="22"/>
          <w:szCs w:val="22"/>
          <w:lang w:val="sv-SE"/>
        </w:rPr>
      </w:pPr>
      <w:r w:rsidRPr="008A5B1A">
        <w:rPr>
          <w:sz w:val="22"/>
          <w:szCs w:val="22"/>
          <w:lang w:val="sv-SE"/>
        </w:rPr>
        <w:t>Patienter med instabil ischemisk hjärtsjukdom, anamnes på hjärtinfarkt under det senaste året, vänsterkammar</w:t>
      </w:r>
      <w:r w:rsidR="00E348AC" w:rsidRPr="008A5B1A">
        <w:rPr>
          <w:sz w:val="22"/>
          <w:szCs w:val="22"/>
          <w:lang w:val="sv-SE"/>
        </w:rPr>
        <w:t>svikt</w:t>
      </w:r>
      <w:r w:rsidRPr="008A5B1A">
        <w:rPr>
          <w:sz w:val="22"/>
          <w:szCs w:val="22"/>
          <w:lang w:val="sv-SE"/>
        </w:rPr>
        <w:t xml:space="preserve"> av klass</w:t>
      </w:r>
      <w:r w:rsidR="00E348AC" w:rsidRPr="008A5B1A">
        <w:rPr>
          <w:sz w:val="22"/>
          <w:szCs w:val="22"/>
          <w:lang w:val="sv-SE"/>
        </w:rPr>
        <w:t> </w:t>
      </w:r>
      <w:r w:rsidRPr="008A5B1A">
        <w:rPr>
          <w:sz w:val="22"/>
          <w:szCs w:val="22"/>
          <w:lang w:val="sv-SE"/>
        </w:rPr>
        <w:t xml:space="preserve">III/IV enligt New York Heart Association (NYHA), arytmi, okontrollerad hypertoni, cerebrovaskulär sjukdom, anamnes på långt QT-syndrom samt patienter som behandlas med läkemedel som förlänger QTc </w:t>
      </w:r>
      <w:r w:rsidR="00143441" w:rsidRPr="008A5B1A">
        <w:rPr>
          <w:sz w:val="22"/>
          <w:szCs w:val="22"/>
          <w:lang w:val="sv-SE"/>
        </w:rPr>
        <w:t>exkluderades</w:t>
      </w:r>
      <w:r w:rsidRPr="008A5B1A">
        <w:rPr>
          <w:sz w:val="22"/>
          <w:szCs w:val="22"/>
          <w:lang w:val="sv-SE"/>
        </w:rPr>
        <w:t xml:space="preserve"> från studier av </w:t>
      </w:r>
      <w:r w:rsidR="001A2E93" w:rsidRPr="008A5B1A">
        <w:rPr>
          <w:iCs/>
          <w:sz w:val="22"/>
          <w:szCs w:val="22"/>
          <w:lang w:val="sv-SE"/>
        </w:rPr>
        <w:lastRenderedPageBreak/>
        <w:t>indakaterol/mometasonfuroat</w:t>
      </w:r>
      <w:r w:rsidR="001A2E93" w:rsidRPr="008A5B1A" w:rsidDel="001A2E93">
        <w:rPr>
          <w:sz w:val="22"/>
          <w:szCs w:val="22"/>
          <w:lang w:val="sv-SE"/>
        </w:rPr>
        <w:t xml:space="preserve"> </w:t>
      </w:r>
      <w:r w:rsidRPr="008A5B1A">
        <w:rPr>
          <w:sz w:val="22"/>
          <w:szCs w:val="22"/>
          <w:lang w:val="sv-SE"/>
        </w:rPr>
        <w:t>i det kliniska utvecklingsprogrammet. Säkerhetsutfallet i dessa populationer är därför okänt</w:t>
      </w:r>
      <w:r w:rsidRPr="008A5B1A">
        <w:rPr>
          <w:sz w:val="22"/>
          <w:szCs w:val="22"/>
          <w:lang w:val="sv-SE" w:bidi="th-TH"/>
        </w:rPr>
        <w:t>.</w:t>
      </w:r>
    </w:p>
    <w:p w14:paraId="31873D88" w14:textId="77777777" w:rsidR="003832C6" w:rsidRPr="008A5B1A" w:rsidRDefault="003832C6" w:rsidP="00B56A01">
      <w:pPr>
        <w:pStyle w:val="Text"/>
        <w:spacing w:before="0"/>
        <w:jc w:val="left"/>
        <w:rPr>
          <w:sz w:val="22"/>
          <w:szCs w:val="22"/>
          <w:lang w:val="sv-SE" w:bidi="th-TH"/>
        </w:rPr>
      </w:pPr>
    </w:p>
    <w:p w14:paraId="72C5F286" w14:textId="05650AE6" w:rsidR="00936556" w:rsidRPr="008A5B1A" w:rsidRDefault="00936556" w:rsidP="00B56A01">
      <w:pPr>
        <w:pStyle w:val="Text"/>
        <w:spacing w:before="0"/>
        <w:jc w:val="left"/>
        <w:rPr>
          <w:sz w:val="22"/>
          <w:szCs w:val="22"/>
          <w:lang w:val="sv-SE"/>
        </w:rPr>
      </w:pPr>
      <w:r w:rsidRPr="008A5B1A">
        <w:rPr>
          <w:sz w:val="22"/>
          <w:szCs w:val="22"/>
          <w:lang w:val="sv-SE"/>
        </w:rPr>
        <w:t>Det har förekommit rapporter om att beta</w:t>
      </w:r>
      <w:r w:rsidRPr="008A5B1A">
        <w:rPr>
          <w:sz w:val="22"/>
          <w:szCs w:val="22"/>
          <w:vertAlign w:val="subscript"/>
          <w:lang w:val="sv-SE"/>
        </w:rPr>
        <w:t>2</w:t>
      </w:r>
      <w:r w:rsidRPr="008A5B1A">
        <w:rPr>
          <w:sz w:val="22"/>
          <w:szCs w:val="22"/>
          <w:lang w:val="sv-SE"/>
        </w:rPr>
        <w:noBreakHyphen/>
        <w:t xml:space="preserve">agonister har orsakat </w:t>
      </w:r>
      <w:r w:rsidR="00143441" w:rsidRPr="008A5B1A">
        <w:rPr>
          <w:sz w:val="22"/>
          <w:szCs w:val="22"/>
          <w:lang w:val="sv-SE"/>
        </w:rPr>
        <w:t xml:space="preserve">elektrokardiografiska (EKG) </w:t>
      </w:r>
      <w:r w:rsidRPr="008A5B1A">
        <w:rPr>
          <w:sz w:val="22"/>
          <w:szCs w:val="22"/>
          <w:lang w:val="sv-SE"/>
        </w:rPr>
        <w:t>förändringar</w:t>
      </w:r>
      <w:r w:rsidR="00143441" w:rsidRPr="008A5B1A">
        <w:rPr>
          <w:sz w:val="22"/>
          <w:szCs w:val="22"/>
          <w:lang w:val="sv-SE"/>
        </w:rPr>
        <w:t>, såsom</w:t>
      </w:r>
      <w:r w:rsidRPr="008A5B1A">
        <w:rPr>
          <w:sz w:val="22"/>
          <w:szCs w:val="22"/>
          <w:lang w:val="sv-SE"/>
        </w:rPr>
        <w:t xml:space="preserve"> </w:t>
      </w:r>
      <w:r w:rsidR="00143441" w:rsidRPr="008A5B1A">
        <w:rPr>
          <w:sz w:val="22"/>
          <w:szCs w:val="22"/>
          <w:lang w:val="sv-SE"/>
        </w:rPr>
        <w:t>avflackning av</w:t>
      </w:r>
      <w:r w:rsidRPr="008A5B1A">
        <w:rPr>
          <w:sz w:val="22"/>
          <w:szCs w:val="22"/>
          <w:lang w:val="sv-SE"/>
        </w:rPr>
        <w:t xml:space="preserve"> T-våg</w:t>
      </w:r>
      <w:r w:rsidR="00143441" w:rsidRPr="008A5B1A">
        <w:rPr>
          <w:sz w:val="22"/>
          <w:szCs w:val="22"/>
          <w:lang w:val="sv-SE"/>
        </w:rPr>
        <w:t xml:space="preserve">en, </w:t>
      </w:r>
      <w:r w:rsidRPr="008A5B1A">
        <w:rPr>
          <w:sz w:val="22"/>
          <w:szCs w:val="22"/>
          <w:lang w:val="sv-SE"/>
        </w:rPr>
        <w:t>förlängning</w:t>
      </w:r>
      <w:r w:rsidR="00143441" w:rsidRPr="008A5B1A">
        <w:rPr>
          <w:sz w:val="22"/>
          <w:szCs w:val="22"/>
          <w:lang w:val="sv-SE"/>
        </w:rPr>
        <w:t xml:space="preserve"> av QT-intervallet</w:t>
      </w:r>
      <w:r w:rsidRPr="008A5B1A">
        <w:rPr>
          <w:sz w:val="22"/>
          <w:szCs w:val="22"/>
          <w:lang w:val="sv-SE"/>
        </w:rPr>
        <w:t xml:space="preserve"> och sänkning</w:t>
      </w:r>
      <w:r w:rsidR="00143441" w:rsidRPr="008A5B1A">
        <w:rPr>
          <w:sz w:val="22"/>
          <w:szCs w:val="22"/>
          <w:lang w:val="sv-SE"/>
        </w:rPr>
        <w:t xml:space="preserve"> av ST</w:t>
      </w:r>
      <w:r w:rsidR="00C3481E" w:rsidRPr="008A5B1A">
        <w:rPr>
          <w:sz w:val="22"/>
          <w:szCs w:val="22"/>
          <w:lang w:val="sv-SE"/>
        </w:rPr>
        <w:noBreakHyphen/>
      </w:r>
      <w:r w:rsidR="00143441" w:rsidRPr="008A5B1A">
        <w:rPr>
          <w:sz w:val="22"/>
          <w:szCs w:val="22"/>
          <w:lang w:val="sv-SE"/>
        </w:rPr>
        <w:t>segmentet</w:t>
      </w:r>
      <w:r w:rsidRPr="008A5B1A">
        <w:rPr>
          <w:sz w:val="22"/>
          <w:szCs w:val="22"/>
          <w:lang w:val="sv-SE"/>
        </w:rPr>
        <w:t>, men den kliniska betydelsen av dessa fynd är okänd.</w:t>
      </w:r>
    </w:p>
    <w:p w14:paraId="2EF5E868" w14:textId="77777777" w:rsidR="00936556" w:rsidRPr="008A5B1A" w:rsidRDefault="00936556" w:rsidP="00B56A01">
      <w:pPr>
        <w:pStyle w:val="Text"/>
        <w:spacing w:before="0"/>
        <w:jc w:val="left"/>
        <w:rPr>
          <w:sz w:val="22"/>
          <w:szCs w:val="22"/>
          <w:lang w:val="sv-SE" w:bidi="th-TH"/>
        </w:rPr>
      </w:pPr>
    </w:p>
    <w:p w14:paraId="23A97699" w14:textId="41EEEC7D" w:rsidR="001A2E93" w:rsidRPr="008A5B1A" w:rsidRDefault="001A2E93" w:rsidP="00B56A01">
      <w:pPr>
        <w:pStyle w:val="Text"/>
        <w:spacing w:before="0"/>
        <w:jc w:val="left"/>
        <w:rPr>
          <w:color w:val="222222"/>
          <w:sz w:val="22"/>
          <w:szCs w:val="22"/>
          <w:lang w:val="sv-SE"/>
        </w:rPr>
      </w:pPr>
      <w:r w:rsidRPr="008A5B1A">
        <w:rPr>
          <w:color w:val="222222"/>
          <w:sz w:val="22"/>
          <w:szCs w:val="22"/>
          <w:lang w:val="sv-SE"/>
        </w:rPr>
        <w:t>Långverkande beta</w:t>
      </w:r>
      <w:r w:rsidRPr="008A5B1A">
        <w:rPr>
          <w:sz w:val="22"/>
          <w:szCs w:val="22"/>
          <w:vertAlign w:val="subscript"/>
          <w:lang w:val="sv-SE" w:eastAsia="en-US"/>
        </w:rPr>
        <w:t>2</w:t>
      </w:r>
      <w:r w:rsidRPr="008A5B1A">
        <w:rPr>
          <w:color w:val="222222"/>
          <w:sz w:val="22"/>
          <w:szCs w:val="22"/>
          <w:lang w:val="sv-SE"/>
        </w:rPr>
        <w:t>-agonister (LABA) eller LABA</w:t>
      </w:r>
      <w:r w:rsidR="000066D4" w:rsidRPr="008A5B1A">
        <w:rPr>
          <w:color w:val="222222"/>
          <w:sz w:val="22"/>
          <w:szCs w:val="22"/>
          <w:lang w:val="sv-SE"/>
        </w:rPr>
        <w:t>-innehållande</w:t>
      </w:r>
      <w:r w:rsidRPr="008A5B1A">
        <w:rPr>
          <w:color w:val="222222"/>
          <w:sz w:val="22"/>
          <w:szCs w:val="22"/>
          <w:lang w:val="sv-SE"/>
        </w:rPr>
        <w:t xml:space="preserve"> kombinationsprodukter såsom </w:t>
      </w:r>
      <w:r w:rsidR="0022524F" w:rsidRPr="008A5B1A">
        <w:rPr>
          <w:color w:val="222222"/>
          <w:sz w:val="22"/>
          <w:szCs w:val="22"/>
          <w:lang w:val="sv-SE"/>
        </w:rPr>
        <w:t>Atectura</w:t>
      </w:r>
      <w:r w:rsidRPr="008A5B1A">
        <w:rPr>
          <w:color w:val="222222"/>
          <w:sz w:val="22"/>
          <w:szCs w:val="22"/>
          <w:lang w:val="sv-SE"/>
        </w:rPr>
        <w:t xml:space="preserve"> Breezhaler bör därför användas med försiktighet hos patienter med känd eller misstänkt förlängning av QT-intervallet eller som behandlas med läkemedel som påverkar QT-intervallet.</w:t>
      </w:r>
    </w:p>
    <w:p w14:paraId="2AED3D45" w14:textId="77777777" w:rsidR="000B0DF3" w:rsidRPr="008A5B1A" w:rsidRDefault="000B0DF3" w:rsidP="00B56A01">
      <w:pPr>
        <w:pStyle w:val="Text"/>
        <w:spacing w:before="0"/>
        <w:jc w:val="left"/>
        <w:rPr>
          <w:sz w:val="22"/>
          <w:szCs w:val="22"/>
          <w:lang w:val="sv-SE"/>
        </w:rPr>
      </w:pPr>
    </w:p>
    <w:p w14:paraId="6A54473F" w14:textId="04ADA549" w:rsidR="000B0DF3" w:rsidRPr="008A5B1A" w:rsidRDefault="003C4872" w:rsidP="00B56A01">
      <w:pPr>
        <w:pStyle w:val="Text"/>
        <w:keepNext/>
        <w:spacing w:before="0"/>
        <w:jc w:val="left"/>
        <w:rPr>
          <w:sz w:val="22"/>
          <w:szCs w:val="22"/>
          <w:lang w:val="sv-SE"/>
        </w:rPr>
      </w:pPr>
      <w:r w:rsidRPr="008A5B1A">
        <w:rPr>
          <w:sz w:val="22"/>
          <w:szCs w:val="22"/>
          <w:u w:val="single"/>
          <w:lang w:val="sv-SE"/>
        </w:rPr>
        <w:t>Hypokalemi med beta-agonister</w:t>
      </w:r>
    </w:p>
    <w:p w14:paraId="3E3E2B28" w14:textId="77777777" w:rsidR="000B0DF3" w:rsidRPr="008A5B1A" w:rsidRDefault="000B0DF3" w:rsidP="00B56A01">
      <w:pPr>
        <w:keepNext/>
        <w:tabs>
          <w:tab w:val="clear" w:pos="567"/>
        </w:tabs>
        <w:spacing w:line="240" w:lineRule="auto"/>
        <w:ind w:left="567" w:hanging="567"/>
        <w:rPr>
          <w:szCs w:val="22"/>
          <w:lang w:val="sv-SE"/>
        </w:rPr>
      </w:pPr>
    </w:p>
    <w:p w14:paraId="7FDD1AAA" w14:textId="105FDA25" w:rsidR="007C5698" w:rsidRPr="008A5B1A" w:rsidRDefault="007C5698" w:rsidP="00B56A01">
      <w:pPr>
        <w:pStyle w:val="Text"/>
        <w:spacing w:before="0"/>
        <w:jc w:val="left"/>
        <w:rPr>
          <w:sz w:val="22"/>
          <w:szCs w:val="22"/>
          <w:lang w:val="sv-SE"/>
        </w:rPr>
      </w:pPr>
      <w:r w:rsidRPr="008A5B1A">
        <w:rPr>
          <w:sz w:val="22"/>
          <w:szCs w:val="22"/>
          <w:lang w:val="sv-SE"/>
        </w:rPr>
        <w:t>Hos vissa patienter kan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agonister orsaka signifikant hypokalemi som kan ha ogynnsamma effekter på hjärtkärlsystemet. Sänkningen av serumkalium är vanlig</w:t>
      </w:r>
      <w:r w:rsidR="00A7743D" w:rsidRPr="008A5B1A">
        <w:rPr>
          <w:sz w:val="22"/>
          <w:szCs w:val="22"/>
          <w:lang w:val="sv-SE"/>
        </w:rPr>
        <w:t>tvis</w:t>
      </w:r>
      <w:r w:rsidRPr="008A5B1A">
        <w:rPr>
          <w:sz w:val="22"/>
          <w:szCs w:val="22"/>
          <w:lang w:val="sv-SE"/>
        </w:rPr>
        <w:t xml:space="preserve"> övergående och kräver inte substitution. Hos patienter med svår astma kan hypokalemi förstärkas av hypoxi och annan samtidig behandling, vilket kan leda till ökad benägenhet för hjärtarytmier (se avsnitt 4.5).</w:t>
      </w:r>
    </w:p>
    <w:p w14:paraId="150E3AA5" w14:textId="77777777" w:rsidR="000B0DF3" w:rsidRPr="008A5B1A" w:rsidRDefault="000B0DF3" w:rsidP="00B56A01">
      <w:pPr>
        <w:pStyle w:val="Text"/>
        <w:spacing w:before="0"/>
        <w:jc w:val="left"/>
        <w:rPr>
          <w:sz w:val="22"/>
          <w:szCs w:val="22"/>
          <w:lang w:val="sv-SE" w:bidi="th-TH"/>
        </w:rPr>
      </w:pPr>
    </w:p>
    <w:p w14:paraId="57B55CF4" w14:textId="7226402A" w:rsidR="000B0DF3" w:rsidRPr="008A5B1A" w:rsidRDefault="00C26D99" w:rsidP="00B56A01">
      <w:pPr>
        <w:pStyle w:val="Text"/>
        <w:spacing w:before="0"/>
        <w:jc w:val="left"/>
        <w:rPr>
          <w:sz w:val="22"/>
          <w:szCs w:val="22"/>
          <w:lang w:val="sv-SE"/>
        </w:rPr>
      </w:pPr>
      <w:r w:rsidRPr="008A5B1A">
        <w:rPr>
          <w:sz w:val="22"/>
          <w:szCs w:val="22"/>
          <w:lang w:val="sv-SE"/>
        </w:rPr>
        <w:t>Inga fall av k</w:t>
      </w:r>
      <w:r w:rsidR="007C5698" w:rsidRPr="008A5B1A">
        <w:rPr>
          <w:sz w:val="22"/>
          <w:szCs w:val="22"/>
          <w:lang w:val="sv-SE"/>
        </w:rPr>
        <w:t xml:space="preserve">liniskt relevant hypokalemi har observerats i kliniska studier av </w:t>
      </w:r>
      <w:r w:rsidR="001A2E93" w:rsidRPr="008A5B1A">
        <w:rPr>
          <w:iCs/>
          <w:sz w:val="22"/>
          <w:szCs w:val="22"/>
          <w:lang w:val="sv-SE"/>
        </w:rPr>
        <w:t>indakaterol/mometasonfuroat</w:t>
      </w:r>
      <w:r w:rsidR="001A2E93" w:rsidRPr="008A5B1A" w:rsidDel="001A2E93">
        <w:rPr>
          <w:sz w:val="22"/>
          <w:szCs w:val="22"/>
          <w:lang w:val="sv-SE"/>
        </w:rPr>
        <w:t xml:space="preserve"> </w:t>
      </w:r>
      <w:r w:rsidR="007C5698" w:rsidRPr="008A5B1A">
        <w:rPr>
          <w:sz w:val="22"/>
          <w:szCs w:val="22"/>
          <w:lang w:val="sv-SE"/>
        </w:rPr>
        <w:t xml:space="preserve">vid </w:t>
      </w:r>
      <w:r w:rsidR="000066D4" w:rsidRPr="008A5B1A">
        <w:rPr>
          <w:sz w:val="22"/>
          <w:szCs w:val="22"/>
          <w:lang w:val="sv-SE"/>
        </w:rPr>
        <w:t xml:space="preserve">den </w:t>
      </w:r>
      <w:r w:rsidR="007C5698" w:rsidRPr="008A5B1A">
        <w:rPr>
          <w:sz w:val="22"/>
          <w:szCs w:val="22"/>
          <w:lang w:val="sv-SE"/>
        </w:rPr>
        <w:t>rekommenderad</w:t>
      </w:r>
      <w:r w:rsidR="000066D4" w:rsidRPr="008A5B1A">
        <w:rPr>
          <w:sz w:val="22"/>
          <w:szCs w:val="22"/>
          <w:lang w:val="sv-SE"/>
        </w:rPr>
        <w:t>e</w:t>
      </w:r>
      <w:r w:rsidR="007C5698" w:rsidRPr="008A5B1A">
        <w:rPr>
          <w:sz w:val="22"/>
          <w:szCs w:val="22"/>
          <w:lang w:val="sv-SE"/>
        </w:rPr>
        <w:t xml:space="preserve"> terapeutiska dosen.</w:t>
      </w:r>
    </w:p>
    <w:p w14:paraId="1350F364" w14:textId="77777777" w:rsidR="007C5698" w:rsidRPr="008A5B1A" w:rsidRDefault="007C5698" w:rsidP="00B56A01">
      <w:pPr>
        <w:pStyle w:val="Text"/>
        <w:spacing w:before="0"/>
        <w:jc w:val="left"/>
        <w:rPr>
          <w:sz w:val="22"/>
          <w:szCs w:val="22"/>
          <w:lang w:val="sv-SE"/>
        </w:rPr>
      </w:pPr>
    </w:p>
    <w:p w14:paraId="63BBD355" w14:textId="7556D368" w:rsidR="000B0DF3" w:rsidRPr="008A5B1A" w:rsidRDefault="00017285" w:rsidP="00B56A01">
      <w:pPr>
        <w:pStyle w:val="Text"/>
        <w:keepNext/>
        <w:spacing w:before="0"/>
        <w:jc w:val="left"/>
        <w:rPr>
          <w:sz w:val="22"/>
          <w:szCs w:val="22"/>
          <w:u w:val="single"/>
          <w:lang w:val="sv-SE"/>
        </w:rPr>
      </w:pPr>
      <w:r w:rsidRPr="008A5B1A">
        <w:rPr>
          <w:sz w:val="22"/>
          <w:szCs w:val="22"/>
          <w:u w:val="single"/>
          <w:lang w:val="sv-SE"/>
        </w:rPr>
        <w:t>Hype</w:t>
      </w:r>
      <w:r w:rsidR="007C5698" w:rsidRPr="008A5B1A">
        <w:rPr>
          <w:sz w:val="22"/>
          <w:szCs w:val="22"/>
          <w:u w:val="single"/>
          <w:lang w:val="sv-SE"/>
        </w:rPr>
        <w:t>rglykemi</w:t>
      </w:r>
    </w:p>
    <w:p w14:paraId="37A743CA" w14:textId="77777777" w:rsidR="000B0DF3" w:rsidRPr="008A5B1A" w:rsidRDefault="000B0DF3" w:rsidP="00B56A01">
      <w:pPr>
        <w:keepNext/>
        <w:tabs>
          <w:tab w:val="clear" w:pos="567"/>
        </w:tabs>
        <w:spacing w:line="240" w:lineRule="auto"/>
        <w:ind w:left="567" w:hanging="567"/>
        <w:rPr>
          <w:szCs w:val="22"/>
          <w:lang w:val="sv-SE"/>
        </w:rPr>
      </w:pPr>
    </w:p>
    <w:p w14:paraId="25395377" w14:textId="025C6148" w:rsidR="00E302E5" w:rsidRPr="008A5B1A" w:rsidRDefault="00E302E5" w:rsidP="00B56A01">
      <w:pPr>
        <w:pStyle w:val="Text"/>
        <w:spacing w:before="0"/>
        <w:jc w:val="left"/>
        <w:rPr>
          <w:sz w:val="22"/>
          <w:szCs w:val="22"/>
          <w:lang w:val="sv-SE"/>
        </w:rPr>
      </w:pPr>
      <w:r w:rsidRPr="008A5B1A">
        <w:rPr>
          <w:bCs/>
          <w:sz w:val="22"/>
          <w:szCs w:val="22"/>
          <w:lang w:val="sv-SE"/>
        </w:rPr>
        <w:t>Inhalation av höga doser beta</w:t>
      </w:r>
      <w:r w:rsidRPr="008A5B1A">
        <w:rPr>
          <w:bCs/>
          <w:sz w:val="22"/>
          <w:szCs w:val="22"/>
          <w:vertAlign w:val="subscript"/>
          <w:lang w:val="sv-SE"/>
        </w:rPr>
        <w:t>2</w:t>
      </w:r>
      <w:r w:rsidR="008B0A68" w:rsidRPr="008A5B1A">
        <w:rPr>
          <w:bCs/>
          <w:sz w:val="22"/>
          <w:szCs w:val="22"/>
          <w:lang w:val="sv-SE"/>
        </w:rPr>
        <w:noBreakHyphen/>
      </w:r>
      <w:r w:rsidRPr="008A5B1A">
        <w:rPr>
          <w:bCs/>
          <w:sz w:val="22"/>
          <w:szCs w:val="22"/>
          <w:lang w:val="sv-SE"/>
        </w:rPr>
        <w:t xml:space="preserve">agonister och kortikosteroider kan höja glukoshalten i plasma. När </w:t>
      </w:r>
      <w:r w:rsidR="007D5CDD" w:rsidRPr="008A5B1A">
        <w:rPr>
          <w:bCs/>
          <w:sz w:val="22"/>
          <w:szCs w:val="22"/>
          <w:lang w:val="sv-SE"/>
        </w:rPr>
        <w:t xml:space="preserve">behandling </w:t>
      </w:r>
      <w:r w:rsidR="00DA095B" w:rsidRPr="008A5B1A">
        <w:rPr>
          <w:bCs/>
          <w:sz w:val="22"/>
          <w:szCs w:val="22"/>
          <w:lang w:val="sv-SE"/>
        </w:rPr>
        <w:t>inleds hos</w:t>
      </w:r>
      <w:r w:rsidR="007D5CDD" w:rsidRPr="008A5B1A">
        <w:rPr>
          <w:bCs/>
          <w:sz w:val="22"/>
          <w:szCs w:val="22"/>
          <w:lang w:val="sv-SE"/>
        </w:rPr>
        <w:t xml:space="preserve"> </w:t>
      </w:r>
      <w:r w:rsidRPr="008A5B1A">
        <w:rPr>
          <w:bCs/>
          <w:sz w:val="22"/>
          <w:szCs w:val="22"/>
          <w:lang w:val="sv-SE"/>
        </w:rPr>
        <w:t>diabetespatienter</w:t>
      </w:r>
      <w:r w:rsidR="00DA095B" w:rsidRPr="008A5B1A">
        <w:rPr>
          <w:bCs/>
          <w:sz w:val="22"/>
          <w:szCs w:val="22"/>
          <w:lang w:val="sv-SE"/>
        </w:rPr>
        <w:t>,</w:t>
      </w:r>
      <w:r w:rsidR="00247B81" w:rsidRPr="008A5B1A">
        <w:rPr>
          <w:bCs/>
          <w:sz w:val="22"/>
          <w:szCs w:val="22"/>
          <w:lang w:val="sv-SE"/>
        </w:rPr>
        <w:t xml:space="preserve"> </w:t>
      </w:r>
      <w:r w:rsidRPr="008A5B1A">
        <w:rPr>
          <w:bCs/>
          <w:sz w:val="22"/>
          <w:szCs w:val="22"/>
          <w:lang w:val="sv-SE"/>
        </w:rPr>
        <w:t xml:space="preserve">ska plasmaglukos kontrolleras </w:t>
      </w:r>
      <w:r w:rsidR="000066D4" w:rsidRPr="008A5B1A">
        <w:rPr>
          <w:bCs/>
          <w:sz w:val="22"/>
          <w:szCs w:val="22"/>
          <w:lang w:val="sv-SE"/>
        </w:rPr>
        <w:t>extra</w:t>
      </w:r>
      <w:r w:rsidRPr="008A5B1A">
        <w:rPr>
          <w:bCs/>
          <w:sz w:val="22"/>
          <w:szCs w:val="22"/>
          <w:lang w:val="sv-SE"/>
        </w:rPr>
        <w:t xml:space="preserve"> noggrant.</w:t>
      </w:r>
    </w:p>
    <w:p w14:paraId="1562B3FB" w14:textId="77777777" w:rsidR="00F95715" w:rsidRPr="008A5B1A" w:rsidRDefault="00F95715" w:rsidP="00B56A01">
      <w:pPr>
        <w:pStyle w:val="Text"/>
        <w:spacing w:before="0"/>
        <w:jc w:val="left"/>
        <w:rPr>
          <w:sz w:val="22"/>
          <w:szCs w:val="22"/>
          <w:lang w:val="sv-SE" w:bidi="th-TH"/>
        </w:rPr>
      </w:pPr>
    </w:p>
    <w:p w14:paraId="4D48E71B" w14:textId="213E0A6B" w:rsidR="00E302E5" w:rsidRPr="008A5B1A" w:rsidRDefault="001A2E93" w:rsidP="00B56A01">
      <w:pPr>
        <w:pStyle w:val="Text"/>
        <w:spacing w:before="0"/>
        <w:jc w:val="left"/>
        <w:rPr>
          <w:sz w:val="22"/>
          <w:szCs w:val="22"/>
          <w:lang w:val="sv-SE"/>
        </w:rPr>
      </w:pPr>
      <w:r w:rsidRPr="008A5B1A">
        <w:rPr>
          <w:sz w:val="22"/>
          <w:szCs w:val="22"/>
          <w:lang w:val="sv-SE"/>
        </w:rPr>
        <w:t>Detta läkemedel</w:t>
      </w:r>
      <w:r w:rsidR="00E302E5" w:rsidRPr="008A5B1A">
        <w:rPr>
          <w:sz w:val="22"/>
          <w:szCs w:val="22"/>
          <w:lang w:val="sv-SE"/>
        </w:rPr>
        <w:t xml:space="preserve"> har inte undersökts </w:t>
      </w:r>
      <w:r w:rsidR="00A7743D" w:rsidRPr="008A5B1A">
        <w:rPr>
          <w:sz w:val="22"/>
          <w:szCs w:val="22"/>
          <w:lang w:val="sv-SE"/>
        </w:rPr>
        <w:t>på</w:t>
      </w:r>
      <w:r w:rsidR="00E302E5" w:rsidRPr="008A5B1A">
        <w:rPr>
          <w:sz w:val="22"/>
          <w:szCs w:val="22"/>
          <w:lang w:val="sv-SE"/>
        </w:rPr>
        <w:t xml:space="preserve"> patienter med diabetes mellitus typ 1 eller med </w:t>
      </w:r>
      <w:r w:rsidR="00A7743D" w:rsidRPr="008A5B1A">
        <w:rPr>
          <w:sz w:val="22"/>
          <w:szCs w:val="22"/>
          <w:lang w:val="sv-SE"/>
        </w:rPr>
        <w:t>o</w:t>
      </w:r>
      <w:r w:rsidR="00E302E5" w:rsidRPr="008A5B1A">
        <w:rPr>
          <w:sz w:val="22"/>
          <w:szCs w:val="22"/>
          <w:lang w:val="sv-SE"/>
        </w:rPr>
        <w:t>kontrollerad diabetes mellitus typ 2</w:t>
      </w:r>
      <w:r w:rsidR="00DA095B" w:rsidRPr="008A5B1A">
        <w:rPr>
          <w:sz w:val="22"/>
          <w:szCs w:val="22"/>
          <w:lang w:val="sv-SE"/>
        </w:rPr>
        <w:t>.</w:t>
      </w:r>
    </w:p>
    <w:p w14:paraId="03431CE3" w14:textId="5A0E0E38" w:rsidR="008B0045" w:rsidRPr="008A5B1A" w:rsidRDefault="008B0045" w:rsidP="00B56A01">
      <w:pPr>
        <w:pStyle w:val="Text"/>
        <w:spacing w:before="0"/>
        <w:jc w:val="left"/>
        <w:rPr>
          <w:sz w:val="22"/>
          <w:szCs w:val="22"/>
          <w:lang w:val="sv-SE"/>
        </w:rPr>
      </w:pPr>
    </w:p>
    <w:p w14:paraId="68445275" w14:textId="01C00BED" w:rsidR="008B0045" w:rsidRPr="008A5B1A" w:rsidRDefault="008B0045" w:rsidP="00B56A01">
      <w:pPr>
        <w:pStyle w:val="Text"/>
        <w:keepNext/>
        <w:spacing w:before="0"/>
        <w:jc w:val="left"/>
        <w:rPr>
          <w:sz w:val="22"/>
          <w:szCs w:val="22"/>
          <w:u w:val="single"/>
          <w:lang w:val="sv-SE"/>
        </w:rPr>
      </w:pPr>
      <w:r w:rsidRPr="008A5B1A">
        <w:rPr>
          <w:color w:val="222222"/>
          <w:sz w:val="22"/>
          <w:szCs w:val="22"/>
          <w:u w:val="single"/>
          <w:lang w:val="sv-SE"/>
        </w:rPr>
        <w:t>Prevention av orofaryngeala infektioner</w:t>
      </w:r>
    </w:p>
    <w:p w14:paraId="22B83446" w14:textId="77777777" w:rsidR="008B0045" w:rsidRPr="008A5B1A" w:rsidRDefault="008B0045" w:rsidP="00B56A01">
      <w:pPr>
        <w:pStyle w:val="Text"/>
        <w:keepNext/>
        <w:spacing w:before="0"/>
        <w:jc w:val="left"/>
        <w:rPr>
          <w:sz w:val="22"/>
          <w:szCs w:val="22"/>
          <w:lang w:val="sv-SE"/>
        </w:rPr>
      </w:pPr>
    </w:p>
    <w:p w14:paraId="09445B7D" w14:textId="18C348E4" w:rsidR="000B0DF3" w:rsidRPr="008A5B1A" w:rsidRDefault="008B0045" w:rsidP="00B56A01">
      <w:pPr>
        <w:pStyle w:val="Text"/>
        <w:spacing w:before="0"/>
        <w:jc w:val="left"/>
        <w:rPr>
          <w:color w:val="222222"/>
          <w:sz w:val="22"/>
          <w:szCs w:val="22"/>
          <w:lang w:val="sv-SE"/>
        </w:rPr>
      </w:pPr>
      <w:r w:rsidRPr="008A5B1A">
        <w:rPr>
          <w:color w:val="222222"/>
          <w:sz w:val="22"/>
          <w:szCs w:val="22"/>
          <w:lang w:val="sv-SE"/>
        </w:rPr>
        <w:t>För att minska risken för orofaryngeal candida-infektion bör patienter rådas att skölja munnen eller gurgla med vatten utan att svälja</w:t>
      </w:r>
      <w:r w:rsidR="00DA095B" w:rsidRPr="008A5B1A">
        <w:rPr>
          <w:color w:val="222222"/>
          <w:sz w:val="22"/>
          <w:szCs w:val="22"/>
          <w:lang w:val="sv-SE"/>
        </w:rPr>
        <w:t>,</w:t>
      </w:r>
      <w:r w:rsidRPr="008A5B1A">
        <w:rPr>
          <w:color w:val="222222"/>
          <w:sz w:val="22"/>
          <w:szCs w:val="22"/>
          <w:lang w:val="sv-SE"/>
        </w:rPr>
        <w:t xml:space="preserve"> alternativt borsta tänderna</w:t>
      </w:r>
      <w:r w:rsidR="00DA095B" w:rsidRPr="008A5B1A">
        <w:rPr>
          <w:color w:val="222222"/>
          <w:sz w:val="22"/>
          <w:szCs w:val="22"/>
          <w:lang w:val="sv-SE"/>
        </w:rPr>
        <w:t>,</w:t>
      </w:r>
      <w:r w:rsidRPr="008A5B1A">
        <w:rPr>
          <w:color w:val="222222"/>
          <w:sz w:val="22"/>
          <w:szCs w:val="22"/>
          <w:lang w:val="sv-SE"/>
        </w:rPr>
        <w:t xml:space="preserve"> efter inhalering av den föreskrivna dosen.</w:t>
      </w:r>
    </w:p>
    <w:p w14:paraId="683023CA" w14:textId="77777777" w:rsidR="008B0045" w:rsidRPr="008A5B1A" w:rsidRDefault="008B0045" w:rsidP="00B56A01">
      <w:pPr>
        <w:pStyle w:val="Text"/>
        <w:spacing w:before="0"/>
        <w:jc w:val="left"/>
        <w:rPr>
          <w:sz w:val="22"/>
          <w:szCs w:val="22"/>
          <w:lang w:val="sv-SE" w:bidi="th-TH"/>
        </w:rPr>
      </w:pPr>
    </w:p>
    <w:p w14:paraId="71084ACC" w14:textId="77777777" w:rsidR="00E302E5" w:rsidRPr="008A5B1A" w:rsidRDefault="00E302E5" w:rsidP="00B56A01">
      <w:pPr>
        <w:pStyle w:val="Text"/>
        <w:keepNext/>
        <w:spacing w:before="0"/>
        <w:jc w:val="left"/>
        <w:rPr>
          <w:sz w:val="22"/>
          <w:szCs w:val="22"/>
          <w:lang w:val="sv-SE"/>
        </w:rPr>
      </w:pPr>
      <w:r w:rsidRPr="008A5B1A">
        <w:rPr>
          <w:sz w:val="22"/>
          <w:szCs w:val="22"/>
          <w:u w:val="single"/>
          <w:lang w:val="sv-SE"/>
        </w:rPr>
        <w:t>Systemiska effekter av kortikosteroider</w:t>
      </w:r>
    </w:p>
    <w:p w14:paraId="662A5524" w14:textId="77777777" w:rsidR="00E302E5" w:rsidRPr="008A5B1A" w:rsidRDefault="00E302E5" w:rsidP="00B56A01">
      <w:pPr>
        <w:pStyle w:val="Text"/>
        <w:keepNext/>
        <w:spacing w:before="0"/>
        <w:jc w:val="left"/>
        <w:rPr>
          <w:sz w:val="22"/>
          <w:szCs w:val="22"/>
          <w:lang w:val="sv-SE"/>
        </w:rPr>
      </w:pPr>
    </w:p>
    <w:p w14:paraId="4F11A7DD" w14:textId="5EB3AFC1" w:rsidR="00057FE4" w:rsidRPr="008A5B1A" w:rsidRDefault="00E302E5" w:rsidP="00B56A01">
      <w:pPr>
        <w:pStyle w:val="Text"/>
        <w:spacing w:before="0"/>
        <w:jc w:val="left"/>
        <w:rPr>
          <w:sz w:val="22"/>
          <w:szCs w:val="22"/>
          <w:lang w:val="sv-SE"/>
        </w:rPr>
      </w:pPr>
      <w:r w:rsidRPr="008A5B1A">
        <w:rPr>
          <w:sz w:val="22"/>
          <w:szCs w:val="22"/>
          <w:lang w:val="sv-SE"/>
        </w:rPr>
        <w:t xml:space="preserve">Inhalerade kortikosteroider kan ha systemiska effekter, särskilt </w:t>
      </w:r>
      <w:r w:rsidR="00DA095B" w:rsidRPr="008A5B1A">
        <w:rPr>
          <w:sz w:val="22"/>
          <w:szCs w:val="22"/>
          <w:lang w:val="sv-SE"/>
        </w:rPr>
        <w:t>vid användning av</w:t>
      </w:r>
      <w:r w:rsidRPr="008A5B1A">
        <w:rPr>
          <w:sz w:val="22"/>
          <w:szCs w:val="22"/>
          <w:lang w:val="sv-SE"/>
        </w:rPr>
        <w:t xml:space="preserve"> höga doser </w:t>
      </w:r>
      <w:r w:rsidR="00DA095B" w:rsidRPr="008A5B1A">
        <w:rPr>
          <w:sz w:val="22"/>
          <w:szCs w:val="22"/>
          <w:lang w:val="sv-SE"/>
        </w:rPr>
        <w:t>under</w:t>
      </w:r>
      <w:r w:rsidRPr="008A5B1A">
        <w:rPr>
          <w:sz w:val="22"/>
          <w:szCs w:val="22"/>
          <w:lang w:val="sv-SE"/>
        </w:rPr>
        <w:t xml:space="preserve"> längre tid. Sannolikheten för sådana effekter är mycket lägre än med orala kortikosteroider och kan variera såväl mellan patienter som mellan olika kortikosteroidpreparat.</w:t>
      </w:r>
    </w:p>
    <w:p w14:paraId="310D7796" w14:textId="77777777" w:rsidR="00057FE4" w:rsidRPr="008A5B1A" w:rsidRDefault="00057FE4" w:rsidP="00B56A01">
      <w:pPr>
        <w:pStyle w:val="Text"/>
        <w:spacing w:before="0"/>
        <w:jc w:val="left"/>
        <w:rPr>
          <w:sz w:val="22"/>
          <w:szCs w:val="22"/>
          <w:lang w:val="sv-SE"/>
        </w:rPr>
      </w:pPr>
    </w:p>
    <w:p w14:paraId="65E9519A" w14:textId="42E8C309" w:rsidR="00351BEF" w:rsidRPr="008A5B1A" w:rsidRDefault="00351BEF" w:rsidP="00B56A01">
      <w:pPr>
        <w:pStyle w:val="Text"/>
        <w:spacing w:before="0"/>
        <w:jc w:val="left"/>
        <w:rPr>
          <w:sz w:val="22"/>
          <w:szCs w:val="22"/>
          <w:lang w:val="sv-SE"/>
        </w:rPr>
      </w:pPr>
      <w:r w:rsidRPr="008A5B1A">
        <w:rPr>
          <w:sz w:val="22"/>
          <w:szCs w:val="22"/>
          <w:lang w:val="sv-SE"/>
        </w:rPr>
        <w:t>Möjliga systemiska effekter kan inkludera Cushings syndrom, Cushingoida drag, binjurehämning, tillväxthämning hos barn och ungdom</w:t>
      </w:r>
      <w:r w:rsidR="00DA095B" w:rsidRPr="008A5B1A">
        <w:rPr>
          <w:sz w:val="22"/>
          <w:szCs w:val="22"/>
          <w:lang w:val="sv-SE"/>
        </w:rPr>
        <w:t>ar</w:t>
      </w:r>
      <w:r w:rsidRPr="008A5B1A">
        <w:rPr>
          <w:sz w:val="22"/>
          <w:szCs w:val="22"/>
          <w:lang w:val="sv-SE"/>
        </w:rPr>
        <w:t xml:space="preserve">, minskad benmineraldensitet, </w:t>
      </w:r>
      <w:r w:rsidR="00DA095B" w:rsidRPr="008A5B1A">
        <w:rPr>
          <w:sz w:val="22"/>
          <w:szCs w:val="22"/>
          <w:lang w:val="sv-SE"/>
        </w:rPr>
        <w:t>katarakt</w:t>
      </w:r>
      <w:r w:rsidRPr="008A5B1A">
        <w:rPr>
          <w:sz w:val="22"/>
          <w:szCs w:val="22"/>
          <w:lang w:val="sv-SE"/>
        </w:rPr>
        <w:t>, glaukom och, mer sällan, en rad psykologiska eller beteendemässiga effekter inklusive psykomotorisk hyperaktivitet, sömnstörningar, ångest, depression eller aggression (särskilt hos barn). Det är därför viktigt att dosen av inhalerad kortikoster</w:t>
      </w:r>
      <w:r w:rsidR="00DA095B" w:rsidRPr="008A5B1A">
        <w:rPr>
          <w:sz w:val="22"/>
          <w:szCs w:val="22"/>
          <w:lang w:val="sv-SE"/>
        </w:rPr>
        <w:t>oid</w:t>
      </w:r>
      <w:r w:rsidRPr="008A5B1A">
        <w:rPr>
          <w:sz w:val="22"/>
          <w:szCs w:val="22"/>
          <w:lang w:val="sv-SE"/>
        </w:rPr>
        <w:t xml:space="preserve"> titreras till den lägsta dosen vid vilken effektiv kontroll av astma upprätthålls.</w:t>
      </w:r>
    </w:p>
    <w:p w14:paraId="42EC5C82" w14:textId="77777777" w:rsidR="00351BEF" w:rsidRPr="008A5B1A" w:rsidRDefault="00351BEF" w:rsidP="00B56A01">
      <w:pPr>
        <w:pStyle w:val="Text"/>
        <w:spacing w:before="0"/>
        <w:jc w:val="left"/>
        <w:rPr>
          <w:sz w:val="22"/>
          <w:szCs w:val="22"/>
          <w:lang w:val="sv-SE"/>
        </w:rPr>
      </w:pPr>
    </w:p>
    <w:p w14:paraId="00A5BFB9" w14:textId="40E28A0E" w:rsidR="00351BEF" w:rsidRPr="008A5B1A" w:rsidRDefault="00351BEF" w:rsidP="00B56A01">
      <w:pPr>
        <w:pStyle w:val="Text"/>
        <w:spacing w:before="0"/>
        <w:jc w:val="left"/>
        <w:rPr>
          <w:sz w:val="22"/>
          <w:szCs w:val="22"/>
          <w:lang w:val="sv-SE"/>
        </w:rPr>
      </w:pPr>
      <w:r w:rsidRPr="008A5B1A">
        <w:rPr>
          <w:sz w:val="22"/>
          <w:szCs w:val="22"/>
          <w:lang w:val="sv-SE"/>
        </w:rPr>
        <w:t xml:space="preserve">Synrubbningar kan </w:t>
      </w:r>
      <w:r w:rsidR="00587B54" w:rsidRPr="008A5B1A">
        <w:rPr>
          <w:sz w:val="22"/>
          <w:szCs w:val="22"/>
          <w:lang w:val="sv-SE"/>
        </w:rPr>
        <w:t>uppkomma</w:t>
      </w:r>
      <w:r w:rsidRPr="008A5B1A">
        <w:rPr>
          <w:sz w:val="22"/>
          <w:szCs w:val="22"/>
          <w:lang w:val="sv-SE"/>
        </w:rPr>
        <w:t xml:space="preserve"> vid systemisk och topi</w:t>
      </w:r>
      <w:r w:rsidR="00587B54" w:rsidRPr="008A5B1A">
        <w:rPr>
          <w:sz w:val="22"/>
          <w:szCs w:val="22"/>
          <w:lang w:val="sv-SE"/>
        </w:rPr>
        <w:t>kal</w:t>
      </w:r>
      <w:r w:rsidRPr="008A5B1A">
        <w:rPr>
          <w:sz w:val="22"/>
          <w:szCs w:val="22"/>
          <w:lang w:val="sv-SE"/>
        </w:rPr>
        <w:t xml:space="preserve"> (inklusive intranasal, inhalerad och intraokulär) användning av kortikosteroider. Om en patient inkommer med symtom såsom dimsyn eller andra synrubbningar bör man överväga att remittera patienten till en </w:t>
      </w:r>
      <w:r w:rsidR="00587B54" w:rsidRPr="008A5B1A">
        <w:rPr>
          <w:sz w:val="22"/>
          <w:szCs w:val="22"/>
          <w:lang w:val="sv-SE"/>
        </w:rPr>
        <w:t>ögonläkare</w:t>
      </w:r>
      <w:r w:rsidRPr="008A5B1A">
        <w:rPr>
          <w:sz w:val="22"/>
          <w:szCs w:val="22"/>
          <w:lang w:val="sv-SE"/>
        </w:rPr>
        <w:t xml:space="preserve"> för utredning av möjliga orsaker. Dessa kan innefatta katarakt, glaukom eller sällsynta sjukdomar såsom central serös korioretinopati (CSCR) som har rapporterats efter användning av systemiska och topi</w:t>
      </w:r>
      <w:r w:rsidR="00587B54" w:rsidRPr="008A5B1A">
        <w:rPr>
          <w:sz w:val="22"/>
          <w:szCs w:val="22"/>
          <w:lang w:val="sv-SE"/>
        </w:rPr>
        <w:t>kala</w:t>
      </w:r>
      <w:r w:rsidRPr="008A5B1A">
        <w:rPr>
          <w:sz w:val="22"/>
          <w:szCs w:val="22"/>
          <w:lang w:val="sv-SE"/>
        </w:rPr>
        <w:t xml:space="preserve"> kortikosteroider.</w:t>
      </w:r>
    </w:p>
    <w:p w14:paraId="0A4FBD0B" w14:textId="77777777" w:rsidR="00E302E5" w:rsidRPr="008A5B1A" w:rsidRDefault="00E302E5" w:rsidP="00B56A01">
      <w:pPr>
        <w:pStyle w:val="Text"/>
        <w:spacing w:before="0"/>
        <w:jc w:val="left"/>
        <w:rPr>
          <w:sz w:val="22"/>
          <w:szCs w:val="22"/>
          <w:lang w:val="sv-SE"/>
        </w:rPr>
      </w:pPr>
    </w:p>
    <w:p w14:paraId="301416B4" w14:textId="2364B425" w:rsidR="00E302E5" w:rsidRPr="008A5B1A" w:rsidRDefault="00057FE4" w:rsidP="00B56A01">
      <w:pPr>
        <w:tabs>
          <w:tab w:val="clear" w:pos="567"/>
        </w:tabs>
        <w:spacing w:line="240" w:lineRule="auto"/>
        <w:rPr>
          <w:szCs w:val="22"/>
          <w:lang w:val="sv-SE"/>
        </w:rPr>
      </w:pPr>
      <w:r w:rsidRPr="008A5B1A">
        <w:rPr>
          <w:szCs w:val="22"/>
          <w:lang w:val="sv-SE"/>
        </w:rPr>
        <w:t>Detta läkemedel</w:t>
      </w:r>
      <w:r w:rsidR="00E302E5" w:rsidRPr="008A5B1A">
        <w:rPr>
          <w:lang w:val="sv-SE"/>
        </w:rPr>
        <w:t xml:space="preserve"> ska användas med försiktighet av patienter med lungtuberkulos och patienter med kroniska eller obehandlade infektioner.</w:t>
      </w:r>
    </w:p>
    <w:p w14:paraId="0DB7D637" w14:textId="77777777" w:rsidR="00E302E5" w:rsidRPr="008A5B1A" w:rsidRDefault="00E302E5" w:rsidP="00B56A01">
      <w:pPr>
        <w:pStyle w:val="Text"/>
        <w:spacing w:before="0"/>
        <w:jc w:val="left"/>
        <w:rPr>
          <w:rFonts w:eastAsia="SimSun"/>
          <w:sz w:val="22"/>
          <w:szCs w:val="22"/>
          <w:lang w:val="sv-SE"/>
        </w:rPr>
      </w:pPr>
    </w:p>
    <w:p w14:paraId="60A1BD81" w14:textId="77777777" w:rsidR="00E302E5" w:rsidRPr="008A5B1A" w:rsidRDefault="00E302E5" w:rsidP="00B56A01">
      <w:pPr>
        <w:pStyle w:val="Text"/>
        <w:keepNext/>
        <w:spacing w:before="0"/>
        <w:jc w:val="left"/>
        <w:rPr>
          <w:rFonts w:eastAsia="SimSun"/>
          <w:sz w:val="22"/>
          <w:szCs w:val="22"/>
          <w:u w:val="single"/>
          <w:lang w:val="sv-SE"/>
        </w:rPr>
      </w:pPr>
      <w:r w:rsidRPr="008A5B1A">
        <w:rPr>
          <w:rFonts w:eastAsia="SimSun"/>
          <w:sz w:val="22"/>
          <w:szCs w:val="22"/>
          <w:u w:val="single"/>
          <w:lang w:val="sv-SE"/>
        </w:rPr>
        <w:lastRenderedPageBreak/>
        <w:t>Hjälpämnen</w:t>
      </w:r>
    </w:p>
    <w:p w14:paraId="37EFE4EE" w14:textId="77777777" w:rsidR="00E302E5" w:rsidRPr="008A5B1A" w:rsidRDefault="00E302E5" w:rsidP="00B56A01">
      <w:pPr>
        <w:keepNext/>
        <w:tabs>
          <w:tab w:val="clear" w:pos="567"/>
        </w:tabs>
        <w:autoSpaceDE w:val="0"/>
        <w:autoSpaceDN w:val="0"/>
        <w:adjustRightInd w:val="0"/>
        <w:spacing w:line="240" w:lineRule="auto"/>
        <w:rPr>
          <w:rFonts w:eastAsia="SimSun"/>
          <w:szCs w:val="22"/>
          <w:lang w:val="sv-SE"/>
        </w:rPr>
      </w:pPr>
    </w:p>
    <w:p w14:paraId="092E3F34" w14:textId="77777777" w:rsidR="00E302E5" w:rsidRPr="008A5B1A" w:rsidRDefault="00E302E5" w:rsidP="00B56A01">
      <w:pPr>
        <w:tabs>
          <w:tab w:val="clear" w:pos="567"/>
        </w:tabs>
        <w:autoSpaceDE w:val="0"/>
        <w:autoSpaceDN w:val="0"/>
        <w:adjustRightInd w:val="0"/>
        <w:spacing w:line="240" w:lineRule="auto"/>
        <w:rPr>
          <w:szCs w:val="22"/>
          <w:lang w:val="sv-SE"/>
        </w:rPr>
      </w:pPr>
      <w:r w:rsidRPr="008A5B1A">
        <w:rPr>
          <w:rFonts w:eastAsia="SimSun"/>
          <w:szCs w:val="22"/>
          <w:lang w:val="sv-SE"/>
        </w:rPr>
        <w:t>Detta läkemedel innehåller laktos. Patienter med något av följande sällsynta ärftliga tillstånd bör inte använda detta läkemedel: galaktosintolerans, total laktasbrist eller glukos-galaktosmalabsorption.</w:t>
      </w:r>
    </w:p>
    <w:p w14:paraId="04506CE2" w14:textId="77777777" w:rsidR="000B0DF3" w:rsidRPr="008A5B1A" w:rsidRDefault="000B0DF3" w:rsidP="00B56A01">
      <w:pPr>
        <w:tabs>
          <w:tab w:val="clear" w:pos="567"/>
        </w:tabs>
        <w:spacing w:line="240" w:lineRule="auto"/>
        <w:rPr>
          <w:szCs w:val="22"/>
          <w:lang w:val="sv-SE"/>
        </w:rPr>
      </w:pPr>
    </w:p>
    <w:p w14:paraId="1C6DC184" w14:textId="26FD3039"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4.5</w:t>
      </w:r>
      <w:r w:rsidRPr="008A5B1A">
        <w:rPr>
          <w:b/>
          <w:szCs w:val="22"/>
          <w:lang w:val="sv-SE"/>
        </w:rPr>
        <w:tab/>
        <w:t>Intera</w:t>
      </w:r>
      <w:r w:rsidR="00300466" w:rsidRPr="008A5B1A">
        <w:rPr>
          <w:b/>
          <w:szCs w:val="22"/>
          <w:lang w:val="sv-SE"/>
        </w:rPr>
        <w:t>ktioner med andra läkemedel och övriga interaktioner</w:t>
      </w:r>
    </w:p>
    <w:p w14:paraId="39A5AD42" w14:textId="77777777" w:rsidR="000B0DF3" w:rsidRPr="008A5B1A" w:rsidRDefault="000B0DF3" w:rsidP="00B56A01">
      <w:pPr>
        <w:keepNext/>
        <w:tabs>
          <w:tab w:val="clear" w:pos="567"/>
        </w:tabs>
        <w:spacing w:line="240" w:lineRule="auto"/>
        <w:ind w:left="567" w:hanging="567"/>
        <w:rPr>
          <w:szCs w:val="22"/>
          <w:lang w:val="sv-SE"/>
        </w:rPr>
      </w:pPr>
    </w:p>
    <w:p w14:paraId="361C7B60" w14:textId="13144A36" w:rsidR="005D0563" w:rsidRPr="008A5B1A" w:rsidRDefault="005D0563" w:rsidP="00B56A01">
      <w:pPr>
        <w:pStyle w:val="Text"/>
        <w:spacing w:before="0"/>
        <w:jc w:val="left"/>
        <w:rPr>
          <w:sz w:val="22"/>
          <w:szCs w:val="22"/>
          <w:lang w:val="sv-SE"/>
        </w:rPr>
      </w:pPr>
      <w:bookmarkStart w:id="5" w:name="_nth_Interactions_linked_to22483"/>
      <w:bookmarkEnd w:id="5"/>
      <w:r w:rsidRPr="008A5B1A">
        <w:rPr>
          <w:sz w:val="22"/>
          <w:szCs w:val="22"/>
          <w:lang w:val="sv-SE"/>
        </w:rPr>
        <w:t xml:space="preserve">Inga specifika interaktionsstudier har </w:t>
      </w:r>
      <w:r w:rsidR="00C26D99" w:rsidRPr="008A5B1A">
        <w:rPr>
          <w:sz w:val="22"/>
          <w:szCs w:val="22"/>
          <w:lang w:val="sv-SE"/>
        </w:rPr>
        <w:t>genomförts med</w:t>
      </w:r>
      <w:r w:rsidRPr="008A5B1A">
        <w:rPr>
          <w:sz w:val="22"/>
          <w:szCs w:val="22"/>
          <w:lang w:val="sv-SE"/>
        </w:rPr>
        <w:t xml:space="preserve"> </w:t>
      </w:r>
      <w:r w:rsidR="00351BEF" w:rsidRPr="008A5B1A">
        <w:rPr>
          <w:iCs/>
          <w:sz w:val="22"/>
          <w:szCs w:val="22"/>
          <w:lang w:val="sv-SE"/>
        </w:rPr>
        <w:t>indakaterol/mometasonfuroat</w:t>
      </w:r>
      <w:r w:rsidRPr="008A5B1A">
        <w:rPr>
          <w:sz w:val="22"/>
          <w:szCs w:val="22"/>
          <w:lang w:val="sv-SE"/>
        </w:rPr>
        <w:t xml:space="preserve">. </w:t>
      </w:r>
      <w:r w:rsidR="00C26D99" w:rsidRPr="008A5B1A">
        <w:rPr>
          <w:sz w:val="22"/>
          <w:szCs w:val="22"/>
          <w:lang w:val="sv-SE"/>
        </w:rPr>
        <w:t>Informationen</w:t>
      </w:r>
      <w:r w:rsidRPr="008A5B1A">
        <w:rPr>
          <w:sz w:val="22"/>
          <w:szCs w:val="22"/>
          <w:lang w:val="sv-SE"/>
        </w:rPr>
        <w:t xml:space="preserve"> om interaktioner </w:t>
      </w:r>
      <w:r w:rsidR="00C26D99" w:rsidRPr="008A5B1A">
        <w:rPr>
          <w:sz w:val="22"/>
          <w:szCs w:val="22"/>
          <w:lang w:val="sv-SE"/>
        </w:rPr>
        <w:t>bygger</w:t>
      </w:r>
      <w:r w:rsidRPr="008A5B1A">
        <w:rPr>
          <w:sz w:val="22"/>
          <w:szCs w:val="22"/>
          <w:lang w:val="sv-SE"/>
        </w:rPr>
        <w:t xml:space="preserve"> på risken för var och en av </w:t>
      </w:r>
      <w:r w:rsidR="00A7743D" w:rsidRPr="008A5B1A">
        <w:rPr>
          <w:sz w:val="22"/>
          <w:szCs w:val="22"/>
          <w:lang w:val="sv-SE"/>
        </w:rPr>
        <w:t>de aktiva substanserna</w:t>
      </w:r>
      <w:r w:rsidRPr="008A5B1A">
        <w:rPr>
          <w:sz w:val="22"/>
          <w:szCs w:val="22"/>
          <w:lang w:val="sv-SE"/>
        </w:rPr>
        <w:t>.</w:t>
      </w:r>
    </w:p>
    <w:p w14:paraId="3A308C02" w14:textId="77777777" w:rsidR="000B0DF3" w:rsidRPr="008A5B1A" w:rsidRDefault="000B0DF3" w:rsidP="00B56A01">
      <w:pPr>
        <w:pStyle w:val="Text"/>
        <w:spacing w:before="0"/>
        <w:jc w:val="left"/>
        <w:rPr>
          <w:sz w:val="22"/>
          <w:szCs w:val="22"/>
          <w:lang w:val="sv-SE"/>
        </w:rPr>
      </w:pPr>
    </w:p>
    <w:p w14:paraId="081BDC59" w14:textId="77777777" w:rsidR="003F6121" w:rsidRPr="008A5B1A" w:rsidRDefault="003F6121" w:rsidP="00B56A01">
      <w:pPr>
        <w:pStyle w:val="Text"/>
        <w:keepNext/>
        <w:spacing w:before="0"/>
        <w:jc w:val="left"/>
        <w:rPr>
          <w:sz w:val="22"/>
          <w:szCs w:val="22"/>
          <w:lang w:val="sv-SE"/>
        </w:rPr>
      </w:pPr>
      <w:r w:rsidRPr="008A5B1A">
        <w:rPr>
          <w:sz w:val="22"/>
          <w:szCs w:val="22"/>
          <w:u w:val="single"/>
          <w:lang w:val="sv-SE"/>
        </w:rPr>
        <w:t>Läkemedel som förlänger QTc-intervallet</w:t>
      </w:r>
    </w:p>
    <w:p w14:paraId="2FE101F3" w14:textId="77777777" w:rsidR="003F6121" w:rsidRPr="008A5B1A" w:rsidRDefault="003F6121" w:rsidP="00B56A01">
      <w:pPr>
        <w:pStyle w:val="Text"/>
        <w:keepNext/>
        <w:spacing w:before="0"/>
        <w:jc w:val="left"/>
        <w:rPr>
          <w:sz w:val="22"/>
          <w:szCs w:val="22"/>
          <w:lang w:val="sv-SE" w:bidi="th-TH"/>
        </w:rPr>
      </w:pPr>
    </w:p>
    <w:p w14:paraId="661482EB" w14:textId="6E04A77C" w:rsidR="003F6121" w:rsidRPr="008A5B1A" w:rsidRDefault="00057FE4" w:rsidP="00B56A01">
      <w:pPr>
        <w:pStyle w:val="Text"/>
        <w:spacing w:before="0"/>
        <w:jc w:val="left"/>
        <w:rPr>
          <w:sz w:val="22"/>
          <w:szCs w:val="22"/>
          <w:lang w:val="sv-SE"/>
        </w:rPr>
      </w:pPr>
      <w:r w:rsidRPr="008A5B1A">
        <w:rPr>
          <w:sz w:val="22"/>
          <w:szCs w:val="22"/>
          <w:lang w:val="sv-SE"/>
        </w:rPr>
        <w:t>L</w:t>
      </w:r>
      <w:r w:rsidR="003F6121" w:rsidRPr="008A5B1A">
        <w:rPr>
          <w:sz w:val="22"/>
          <w:szCs w:val="22"/>
          <w:lang w:val="sv-SE"/>
        </w:rPr>
        <w:t>iksom andra läkemedel som innehåller en beta</w:t>
      </w:r>
      <w:r w:rsidR="003F6121" w:rsidRPr="008A5B1A">
        <w:rPr>
          <w:sz w:val="22"/>
          <w:szCs w:val="22"/>
          <w:vertAlign w:val="subscript"/>
          <w:lang w:val="sv-SE"/>
        </w:rPr>
        <w:t>2</w:t>
      </w:r>
      <w:r w:rsidR="008B0A68" w:rsidRPr="008A5B1A">
        <w:rPr>
          <w:sz w:val="22"/>
          <w:szCs w:val="22"/>
          <w:lang w:val="sv-SE"/>
        </w:rPr>
        <w:noBreakHyphen/>
      </w:r>
      <w:r w:rsidR="003F6121" w:rsidRPr="008A5B1A">
        <w:rPr>
          <w:sz w:val="22"/>
          <w:szCs w:val="22"/>
          <w:lang w:val="sv-SE"/>
        </w:rPr>
        <w:t xml:space="preserve">agonist, </w:t>
      </w:r>
      <w:r w:rsidRPr="008A5B1A">
        <w:rPr>
          <w:sz w:val="22"/>
          <w:szCs w:val="22"/>
          <w:lang w:val="sv-SE"/>
        </w:rPr>
        <w:t xml:space="preserve">ska detta läkemedel </w:t>
      </w:r>
      <w:r w:rsidR="003F6121" w:rsidRPr="008A5B1A">
        <w:rPr>
          <w:sz w:val="22"/>
          <w:szCs w:val="22"/>
          <w:lang w:val="sv-SE"/>
        </w:rPr>
        <w:t>ges med försiktighet till patienter som behandlas med monoaminoxidashämmare, tricykliska antidepressiva, eller läkemedel som man vet förlänger QT-intervallet, eftersom deras effekt på QT-intervallet kan förstärkas. Läkemedel som förlänger QT-intervallet kan öka risken för kammararytmier (se avsnitt 4.4 och 5.1).</w:t>
      </w:r>
    </w:p>
    <w:p w14:paraId="45902FCE" w14:textId="77777777" w:rsidR="000B0DF3" w:rsidRPr="008A5B1A" w:rsidRDefault="000B0DF3" w:rsidP="00B56A01">
      <w:pPr>
        <w:pStyle w:val="Text"/>
        <w:spacing w:before="0"/>
        <w:jc w:val="left"/>
        <w:rPr>
          <w:sz w:val="22"/>
          <w:szCs w:val="22"/>
          <w:lang w:val="sv-SE"/>
        </w:rPr>
      </w:pPr>
    </w:p>
    <w:p w14:paraId="4786CF6C" w14:textId="7D96ECFF" w:rsidR="000B0DF3" w:rsidRPr="008A5B1A" w:rsidRDefault="003F6121" w:rsidP="00B56A01">
      <w:pPr>
        <w:pStyle w:val="Text"/>
        <w:keepNext/>
        <w:spacing w:before="0"/>
        <w:jc w:val="left"/>
        <w:rPr>
          <w:bCs/>
          <w:sz w:val="22"/>
          <w:szCs w:val="22"/>
          <w:lang w:val="sv-SE"/>
        </w:rPr>
      </w:pPr>
      <w:r w:rsidRPr="008A5B1A">
        <w:rPr>
          <w:sz w:val="22"/>
          <w:szCs w:val="22"/>
          <w:u w:val="single"/>
          <w:lang w:val="sv-SE"/>
        </w:rPr>
        <w:t>Behandling av hypokalemi</w:t>
      </w:r>
    </w:p>
    <w:p w14:paraId="19D0370E" w14:textId="77777777" w:rsidR="000B0DF3" w:rsidRPr="008A5B1A" w:rsidRDefault="000B0DF3" w:rsidP="00B56A01">
      <w:pPr>
        <w:keepNext/>
        <w:tabs>
          <w:tab w:val="clear" w:pos="567"/>
        </w:tabs>
        <w:spacing w:line="240" w:lineRule="auto"/>
        <w:ind w:left="567" w:hanging="567"/>
        <w:rPr>
          <w:szCs w:val="22"/>
          <w:lang w:val="sv-SE"/>
        </w:rPr>
      </w:pPr>
    </w:p>
    <w:p w14:paraId="01F0EE1D" w14:textId="67E7CB94" w:rsidR="00CF2BA6" w:rsidRPr="008A5B1A" w:rsidRDefault="00CF2BA6" w:rsidP="00B56A01">
      <w:pPr>
        <w:pStyle w:val="Text"/>
        <w:spacing w:before="0"/>
        <w:jc w:val="left"/>
        <w:rPr>
          <w:bCs/>
          <w:sz w:val="22"/>
          <w:szCs w:val="22"/>
          <w:lang w:val="sv-SE"/>
        </w:rPr>
      </w:pPr>
      <w:r w:rsidRPr="008A5B1A">
        <w:rPr>
          <w:sz w:val="22"/>
          <w:szCs w:val="22"/>
          <w:lang w:val="sv-SE"/>
        </w:rPr>
        <w:t>Samtidig behandling av hypokalemi med metylxantinderivat, steroider eller icke-kaliumsparande diuretika kan förstärka den potentiella hypokalemiska effekten av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agonister (se avsnitt 4.4).</w:t>
      </w:r>
    </w:p>
    <w:p w14:paraId="2B6D081E" w14:textId="77777777" w:rsidR="000B0DF3" w:rsidRPr="008A5B1A" w:rsidRDefault="000B0DF3" w:rsidP="00B56A01">
      <w:pPr>
        <w:pStyle w:val="Text"/>
        <w:spacing w:before="0"/>
        <w:jc w:val="left"/>
        <w:rPr>
          <w:sz w:val="22"/>
          <w:szCs w:val="22"/>
          <w:lang w:val="sv-SE"/>
        </w:rPr>
      </w:pPr>
    </w:p>
    <w:p w14:paraId="10DD4264" w14:textId="50ACFD44" w:rsidR="000B0DF3" w:rsidRPr="008A5B1A" w:rsidRDefault="00017285" w:rsidP="00B56A01">
      <w:pPr>
        <w:pStyle w:val="Text"/>
        <w:keepNext/>
        <w:spacing w:before="0"/>
        <w:jc w:val="left"/>
        <w:rPr>
          <w:bCs/>
          <w:sz w:val="22"/>
          <w:szCs w:val="22"/>
          <w:lang w:val="sv-SE"/>
        </w:rPr>
      </w:pPr>
      <w:r w:rsidRPr="008A5B1A">
        <w:rPr>
          <w:bCs/>
          <w:sz w:val="22"/>
          <w:szCs w:val="22"/>
          <w:u w:val="single"/>
          <w:lang w:val="sv-SE"/>
        </w:rPr>
        <w:t>Beta</w:t>
      </w:r>
      <w:r w:rsidR="00CF2BA6" w:rsidRPr="008A5B1A">
        <w:rPr>
          <w:sz w:val="22"/>
          <w:szCs w:val="22"/>
          <w:u w:val="single"/>
          <w:lang w:val="sv-SE"/>
        </w:rPr>
        <w:t>blockerare</w:t>
      </w:r>
    </w:p>
    <w:p w14:paraId="1348A17D" w14:textId="77777777" w:rsidR="000B0DF3" w:rsidRPr="008A5B1A" w:rsidRDefault="000B0DF3" w:rsidP="00B56A01">
      <w:pPr>
        <w:keepNext/>
        <w:tabs>
          <w:tab w:val="clear" w:pos="567"/>
        </w:tabs>
        <w:spacing w:line="240" w:lineRule="auto"/>
        <w:ind w:left="567" w:hanging="567"/>
        <w:rPr>
          <w:szCs w:val="22"/>
          <w:lang w:val="sv-SE"/>
        </w:rPr>
      </w:pPr>
    </w:p>
    <w:p w14:paraId="68E278FA" w14:textId="62233D89" w:rsidR="00E31217" w:rsidRPr="008A5B1A" w:rsidRDefault="00E31217" w:rsidP="00B56A01">
      <w:pPr>
        <w:pStyle w:val="Text"/>
        <w:tabs>
          <w:tab w:val="left" w:pos="5670"/>
        </w:tabs>
        <w:spacing w:before="0"/>
        <w:jc w:val="left"/>
        <w:rPr>
          <w:sz w:val="22"/>
          <w:szCs w:val="22"/>
          <w:lang w:val="sv-SE"/>
        </w:rPr>
      </w:pPr>
      <w:r w:rsidRPr="008A5B1A">
        <w:rPr>
          <w:sz w:val="22"/>
          <w:szCs w:val="22"/>
          <w:lang w:val="sv-SE"/>
        </w:rPr>
        <w:t>Betablockerare kan försvaga eller motverka effekten av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 xml:space="preserve">agonister. </w:t>
      </w:r>
      <w:r w:rsidR="00057FE4" w:rsidRPr="008A5B1A">
        <w:rPr>
          <w:sz w:val="22"/>
          <w:szCs w:val="22"/>
          <w:lang w:val="sv-SE"/>
        </w:rPr>
        <w:t>Detta läkemedel</w:t>
      </w:r>
      <w:r w:rsidRPr="008A5B1A">
        <w:rPr>
          <w:sz w:val="22"/>
          <w:szCs w:val="22"/>
          <w:lang w:val="sv-SE"/>
        </w:rPr>
        <w:t xml:space="preserve"> ska därför inte ges tillsammans med betablockerare om inte tvingande skäl föreligger. Om sådan behandling är nödvändig</w:t>
      </w:r>
      <w:r w:rsidR="00840B09" w:rsidRPr="008A5B1A">
        <w:rPr>
          <w:sz w:val="22"/>
          <w:szCs w:val="22"/>
          <w:lang w:val="sv-SE"/>
        </w:rPr>
        <w:t>,</w:t>
      </w:r>
      <w:r w:rsidRPr="008A5B1A">
        <w:rPr>
          <w:sz w:val="22"/>
          <w:szCs w:val="22"/>
          <w:lang w:val="sv-SE"/>
        </w:rPr>
        <w:t xml:space="preserve"> ska hjärtselektiva beta blockerare väljas i första hand och administreras med försiktighet.</w:t>
      </w:r>
    </w:p>
    <w:p w14:paraId="05690BC2" w14:textId="77777777" w:rsidR="000B0DF3" w:rsidRPr="008A5B1A" w:rsidRDefault="000B0DF3" w:rsidP="00B56A01">
      <w:pPr>
        <w:pStyle w:val="Text"/>
        <w:spacing w:before="0"/>
        <w:jc w:val="left"/>
        <w:rPr>
          <w:sz w:val="22"/>
          <w:szCs w:val="22"/>
          <w:lang w:val="sv-SE"/>
        </w:rPr>
      </w:pPr>
    </w:p>
    <w:p w14:paraId="29F4B61E" w14:textId="7CFCA189" w:rsidR="000B0DF3" w:rsidRPr="008A5B1A" w:rsidRDefault="00017285" w:rsidP="00B56A01">
      <w:pPr>
        <w:pStyle w:val="Text"/>
        <w:keepNext/>
        <w:spacing w:before="0"/>
        <w:jc w:val="left"/>
        <w:rPr>
          <w:bCs/>
          <w:sz w:val="22"/>
          <w:szCs w:val="22"/>
          <w:lang w:val="sv-SE"/>
        </w:rPr>
      </w:pPr>
      <w:r w:rsidRPr="008A5B1A">
        <w:rPr>
          <w:sz w:val="22"/>
          <w:szCs w:val="22"/>
          <w:u w:val="single"/>
          <w:lang w:val="sv-SE"/>
        </w:rPr>
        <w:t>Intera</w:t>
      </w:r>
      <w:r w:rsidR="00713B3B" w:rsidRPr="008A5B1A">
        <w:rPr>
          <w:sz w:val="22"/>
          <w:szCs w:val="22"/>
          <w:u w:val="single"/>
          <w:lang w:val="sv-SE"/>
        </w:rPr>
        <w:t>ktion med</w:t>
      </w:r>
      <w:r w:rsidRPr="008A5B1A">
        <w:rPr>
          <w:sz w:val="22"/>
          <w:szCs w:val="22"/>
          <w:u w:val="single"/>
          <w:lang w:val="sv-SE"/>
        </w:rPr>
        <w:t xml:space="preserve"> </w:t>
      </w:r>
      <w:r w:rsidR="00840B09" w:rsidRPr="008A5B1A">
        <w:rPr>
          <w:sz w:val="22"/>
          <w:szCs w:val="22"/>
          <w:u w:val="single"/>
          <w:lang w:val="sv-SE"/>
        </w:rPr>
        <w:t xml:space="preserve">hämmare av </w:t>
      </w:r>
      <w:r w:rsidRPr="008A5B1A">
        <w:rPr>
          <w:sz w:val="22"/>
          <w:szCs w:val="22"/>
          <w:u w:val="single"/>
          <w:lang w:val="sv-SE"/>
        </w:rPr>
        <w:t xml:space="preserve">CYP3A4 </w:t>
      </w:r>
      <w:r w:rsidR="00713B3B" w:rsidRPr="008A5B1A">
        <w:rPr>
          <w:sz w:val="22"/>
          <w:szCs w:val="22"/>
          <w:u w:val="single"/>
          <w:lang w:val="sv-SE"/>
        </w:rPr>
        <w:t>och</w:t>
      </w:r>
      <w:r w:rsidRPr="008A5B1A">
        <w:rPr>
          <w:sz w:val="22"/>
          <w:szCs w:val="22"/>
          <w:u w:val="single"/>
          <w:lang w:val="sv-SE"/>
        </w:rPr>
        <w:t xml:space="preserve"> P</w:t>
      </w:r>
      <w:r w:rsidRPr="008A5B1A">
        <w:rPr>
          <w:sz w:val="22"/>
          <w:szCs w:val="22"/>
          <w:u w:val="single"/>
          <w:lang w:val="sv-SE"/>
        </w:rPr>
        <w:noBreakHyphen/>
        <w:t>gly</w:t>
      </w:r>
      <w:r w:rsidR="00713B3B" w:rsidRPr="008A5B1A">
        <w:rPr>
          <w:sz w:val="22"/>
          <w:szCs w:val="22"/>
          <w:u w:val="single"/>
          <w:lang w:val="sv-SE"/>
        </w:rPr>
        <w:t>koprotein</w:t>
      </w:r>
    </w:p>
    <w:p w14:paraId="2BFB6FEC" w14:textId="77777777" w:rsidR="000B0DF3" w:rsidRPr="008A5B1A" w:rsidRDefault="000B0DF3" w:rsidP="00B56A01">
      <w:pPr>
        <w:keepNext/>
        <w:tabs>
          <w:tab w:val="clear" w:pos="567"/>
        </w:tabs>
        <w:spacing w:line="240" w:lineRule="auto"/>
        <w:ind w:left="567" w:hanging="567"/>
        <w:rPr>
          <w:szCs w:val="22"/>
          <w:lang w:val="sv-SE"/>
        </w:rPr>
      </w:pPr>
      <w:bookmarkStart w:id="6" w:name="_nth_Interactions_linked_to26290"/>
      <w:bookmarkEnd w:id="6"/>
    </w:p>
    <w:p w14:paraId="54F3454F" w14:textId="3C2EA8C3" w:rsidR="00EC0C7B" w:rsidRPr="008A5B1A" w:rsidDel="00CC799E" w:rsidRDefault="00EC0C7B" w:rsidP="00B56A01">
      <w:pPr>
        <w:pStyle w:val="Text"/>
        <w:spacing w:before="0"/>
        <w:jc w:val="left"/>
        <w:rPr>
          <w:sz w:val="22"/>
          <w:szCs w:val="22"/>
          <w:lang w:val="sv-SE"/>
        </w:rPr>
      </w:pPr>
      <w:r w:rsidRPr="008A5B1A">
        <w:rPr>
          <w:sz w:val="22"/>
          <w:szCs w:val="22"/>
          <w:lang w:val="sv-SE"/>
        </w:rPr>
        <w:t>Hämning av CYP3A4 och P</w:t>
      </w:r>
      <w:r w:rsidRPr="008A5B1A">
        <w:rPr>
          <w:sz w:val="22"/>
          <w:szCs w:val="22"/>
          <w:lang w:val="sv-SE"/>
        </w:rPr>
        <w:noBreakHyphen/>
        <w:t>glykoprotein (P</w:t>
      </w:r>
      <w:r w:rsidRPr="008A5B1A">
        <w:rPr>
          <w:sz w:val="22"/>
          <w:szCs w:val="22"/>
          <w:lang w:val="sv-SE"/>
        </w:rPr>
        <w:noBreakHyphen/>
        <w:t>gp) påverkar inte säkerheten vid terapeutiska doser av Atectura Breezhaler.</w:t>
      </w:r>
    </w:p>
    <w:p w14:paraId="13B6C9C9" w14:textId="77777777" w:rsidR="00EC0C7B" w:rsidRPr="008A5B1A" w:rsidRDefault="00EC0C7B" w:rsidP="00B56A01">
      <w:pPr>
        <w:pStyle w:val="Text"/>
        <w:spacing w:before="0"/>
        <w:jc w:val="left"/>
        <w:rPr>
          <w:sz w:val="22"/>
          <w:szCs w:val="22"/>
          <w:lang w:val="sv-SE"/>
        </w:rPr>
      </w:pPr>
    </w:p>
    <w:p w14:paraId="6667CE94" w14:textId="283794DA" w:rsidR="00EC0C7B" w:rsidRPr="008A5B1A" w:rsidRDefault="00EC0C7B" w:rsidP="00B56A01">
      <w:pPr>
        <w:pStyle w:val="Text"/>
        <w:spacing w:before="0"/>
        <w:jc w:val="left"/>
        <w:rPr>
          <w:sz w:val="22"/>
          <w:szCs w:val="22"/>
          <w:lang w:val="sv-SE"/>
        </w:rPr>
      </w:pPr>
      <w:r w:rsidRPr="008A5B1A">
        <w:rPr>
          <w:sz w:val="22"/>
          <w:szCs w:val="22"/>
          <w:lang w:val="sv-SE"/>
        </w:rPr>
        <w:t xml:space="preserve">Hämning av de </w:t>
      </w:r>
      <w:r w:rsidR="0079222F" w:rsidRPr="008A5B1A">
        <w:rPr>
          <w:sz w:val="22"/>
          <w:szCs w:val="22"/>
          <w:lang w:val="sv-SE"/>
        </w:rPr>
        <w:t>mekanismer</w:t>
      </w:r>
      <w:r w:rsidRPr="008A5B1A">
        <w:rPr>
          <w:sz w:val="22"/>
          <w:szCs w:val="22"/>
          <w:lang w:val="sv-SE"/>
        </w:rPr>
        <w:t xml:space="preserve"> som </w:t>
      </w:r>
      <w:r w:rsidR="0079222F" w:rsidRPr="008A5B1A">
        <w:rPr>
          <w:sz w:val="22"/>
          <w:szCs w:val="22"/>
          <w:lang w:val="sv-SE"/>
        </w:rPr>
        <w:t xml:space="preserve">framförallt </w:t>
      </w:r>
      <w:r w:rsidRPr="008A5B1A">
        <w:rPr>
          <w:sz w:val="22"/>
          <w:szCs w:val="22"/>
          <w:lang w:val="sv-SE"/>
        </w:rPr>
        <w:t>bidrar till clearance av indakaterol (CYP3A4 och P</w:t>
      </w:r>
      <w:r w:rsidRPr="008A5B1A">
        <w:rPr>
          <w:sz w:val="22"/>
          <w:szCs w:val="22"/>
          <w:lang w:val="sv-SE"/>
        </w:rPr>
        <w:noBreakHyphen/>
        <w:t xml:space="preserve">gp) eller mometasonfuroat (CYP3A4) ökar den systemiska exponeringen för indakaterol respektive mometasonfuroat med upp till </w:t>
      </w:r>
      <w:r w:rsidR="0079222F" w:rsidRPr="008A5B1A">
        <w:rPr>
          <w:sz w:val="22"/>
          <w:szCs w:val="22"/>
          <w:lang w:val="sv-SE"/>
        </w:rPr>
        <w:t>två gånger</w:t>
      </w:r>
      <w:r w:rsidRPr="008A5B1A">
        <w:rPr>
          <w:sz w:val="22"/>
          <w:szCs w:val="22"/>
          <w:lang w:val="sv-SE"/>
        </w:rPr>
        <w:t>.</w:t>
      </w:r>
    </w:p>
    <w:p w14:paraId="7FC360F3" w14:textId="77777777" w:rsidR="00EC0C7B" w:rsidRPr="008A5B1A" w:rsidRDefault="00EC0C7B" w:rsidP="00B56A01">
      <w:pPr>
        <w:pStyle w:val="Text"/>
        <w:spacing w:before="0"/>
        <w:jc w:val="left"/>
        <w:rPr>
          <w:sz w:val="22"/>
          <w:szCs w:val="22"/>
          <w:lang w:val="sv-SE"/>
        </w:rPr>
      </w:pPr>
    </w:p>
    <w:p w14:paraId="056B397A" w14:textId="7BCB1590" w:rsidR="00EC0C7B" w:rsidRPr="008A5B1A" w:rsidRDefault="00EC0C7B" w:rsidP="00B56A01">
      <w:pPr>
        <w:pStyle w:val="Text"/>
        <w:spacing w:before="0"/>
        <w:jc w:val="left"/>
        <w:rPr>
          <w:sz w:val="22"/>
          <w:szCs w:val="22"/>
          <w:lang w:val="sv-SE"/>
        </w:rPr>
      </w:pPr>
      <w:r w:rsidRPr="008A5B1A">
        <w:rPr>
          <w:bCs/>
          <w:sz w:val="22"/>
          <w:szCs w:val="22"/>
          <w:lang w:val="sv-SE"/>
        </w:rPr>
        <w:t>På grund av de mycket låga plasmakoncentrationerna efter inhalation är kliniskt signifikanta interaktioner med mometasonfuroat osannolika. Det kan dock finnas en potential för ökad systemisk exponering för mometasonfuroat när starka CYP3A4</w:t>
      </w:r>
      <w:r w:rsidR="008B0A68" w:rsidRPr="008A5B1A">
        <w:rPr>
          <w:bCs/>
          <w:sz w:val="22"/>
          <w:szCs w:val="22"/>
          <w:lang w:val="sv-SE"/>
        </w:rPr>
        <w:noBreakHyphen/>
      </w:r>
      <w:r w:rsidRPr="008A5B1A">
        <w:rPr>
          <w:bCs/>
          <w:sz w:val="22"/>
          <w:szCs w:val="22"/>
          <w:lang w:val="sv-SE"/>
        </w:rPr>
        <w:t>hämmare (t.ex. ketokonazol, itrakonazol, nelfinavir, ritonavir eller kobicistat) administreras samtidigt.</w:t>
      </w:r>
    </w:p>
    <w:p w14:paraId="450F39AF" w14:textId="77777777" w:rsidR="000B0DF3" w:rsidRPr="008A5B1A" w:rsidRDefault="000B0DF3" w:rsidP="00B56A01">
      <w:pPr>
        <w:pStyle w:val="Text"/>
        <w:spacing w:before="0"/>
        <w:jc w:val="left"/>
        <w:rPr>
          <w:sz w:val="22"/>
          <w:szCs w:val="22"/>
          <w:lang w:val="sv-SE"/>
        </w:rPr>
      </w:pPr>
    </w:p>
    <w:p w14:paraId="7424D7B2" w14:textId="45115FEE" w:rsidR="000B0DF3" w:rsidRPr="008A5B1A" w:rsidRDefault="008E066E" w:rsidP="00B56A01">
      <w:pPr>
        <w:pStyle w:val="Text"/>
        <w:keepNext/>
        <w:spacing w:before="0"/>
        <w:jc w:val="left"/>
        <w:rPr>
          <w:sz w:val="22"/>
          <w:szCs w:val="22"/>
          <w:lang w:val="sv-SE"/>
        </w:rPr>
      </w:pPr>
      <w:r w:rsidRPr="008A5B1A">
        <w:rPr>
          <w:sz w:val="22"/>
          <w:szCs w:val="22"/>
          <w:u w:val="single"/>
          <w:lang w:val="sv-SE"/>
        </w:rPr>
        <w:t>Andra långverkande b</w:t>
      </w:r>
      <w:r w:rsidR="00017285" w:rsidRPr="008A5B1A">
        <w:rPr>
          <w:sz w:val="22"/>
          <w:szCs w:val="22"/>
          <w:u w:val="single"/>
          <w:lang w:val="sv-SE"/>
        </w:rPr>
        <w:t>eta</w:t>
      </w:r>
      <w:r w:rsidR="00017285" w:rsidRPr="008A5B1A">
        <w:rPr>
          <w:sz w:val="22"/>
          <w:szCs w:val="22"/>
          <w:u w:val="single"/>
          <w:vertAlign w:val="subscript"/>
          <w:lang w:val="sv-SE"/>
        </w:rPr>
        <w:t>2</w:t>
      </w:r>
      <w:r w:rsidR="00017285" w:rsidRPr="008A5B1A">
        <w:rPr>
          <w:sz w:val="22"/>
          <w:szCs w:val="22"/>
          <w:u w:val="single"/>
          <w:lang w:val="sv-SE"/>
        </w:rPr>
        <w:noBreakHyphen/>
      </w:r>
      <w:r w:rsidRPr="008A5B1A">
        <w:rPr>
          <w:sz w:val="22"/>
          <w:szCs w:val="22"/>
          <w:u w:val="single"/>
          <w:lang w:val="sv-SE"/>
        </w:rPr>
        <w:t>agonister</w:t>
      </w:r>
    </w:p>
    <w:p w14:paraId="4473C1CC" w14:textId="77777777" w:rsidR="000B0DF3" w:rsidRPr="008A5B1A" w:rsidRDefault="000B0DF3" w:rsidP="00B56A01">
      <w:pPr>
        <w:keepNext/>
        <w:tabs>
          <w:tab w:val="clear" w:pos="567"/>
        </w:tabs>
        <w:spacing w:line="240" w:lineRule="auto"/>
        <w:ind w:left="567" w:hanging="567"/>
        <w:rPr>
          <w:szCs w:val="22"/>
          <w:lang w:val="sv-SE"/>
        </w:rPr>
      </w:pPr>
    </w:p>
    <w:p w14:paraId="27DE8BF3" w14:textId="6274F387" w:rsidR="000B0DF3" w:rsidRPr="008A5B1A" w:rsidRDefault="00D70D14" w:rsidP="00B56A01">
      <w:pPr>
        <w:pStyle w:val="Text"/>
        <w:spacing w:before="0"/>
        <w:jc w:val="left"/>
        <w:rPr>
          <w:sz w:val="22"/>
          <w:szCs w:val="22"/>
          <w:lang w:val="sv-SE"/>
        </w:rPr>
      </w:pPr>
      <w:r w:rsidRPr="008A5B1A">
        <w:rPr>
          <w:sz w:val="22"/>
          <w:szCs w:val="22"/>
          <w:lang w:val="sv-SE"/>
        </w:rPr>
        <w:t xml:space="preserve">Samtidig administrering av </w:t>
      </w:r>
      <w:r w:rsidR="00B745E1" w:rsidRPr="008A5B1A">
        <w:rPr>
          <w:sz w:val="22"/>
          <w:szCs w:val="22"/>
          <w:lang w:val="sv-SE"/>
        </w:rPr>
        <w:t>detta läkemedel</w:t>
      </w:r>
      <w:r w:rsidR="00017285" w:rsidRPr="008A5B1A">
        <w:rPr>
          <w:sz w:val="22"/>
          <w:szCs w:val="22"/>
          <w:lang w:val="sv-SE" w:bidi="th-TH"/>
        </w:rPr>
        <w:t xml:space="preserve"> </w:t>
      </w:r>
      <w:r w:rsidRPr="008A5B1A">
        <w:rPr>
          <w:sz w:val="22"/>
          <w:szCs w:val="22"/>
          <w:lang w:val="sv-SE" w:bidi="th-TH"/>
        </w:rPr>
        <w:t>och andra läkemedel som innehåller långverkande</w:t>
      </w:r>
      <w:r w:rsidR="00017285" w:rsidRPr="008A5B1A">
        <w:rPr>
          <w:sz w:val="22"/>
          <w:szCs w:val="22"/>
          <w:lang w:val="sv-SE"/>
        </w:rPr>
        <w:t xml:space="preserve"> beta</w:t>
      </w:r>
      <w:r w:rsidR="00017285" w:rsidRPr="008A5B1A">
        <w:rPr>
          <w:sz w:val="22"/>
          <w:szCs w:val="22"/>
          <w:vertAlign w:val="subscript"/>
          <w:lang w:val="sv-SE"/>
        </w:rPr>
        <w:t>2</w:t>
      </w:r>
      <w:r w:rsidR="00017285" w:rsidRPr="008A5B1A">
        <w:rPr>
          <w:sz w:val="22"/>
          <w:szCs w:val="22"/>
          <w:lang w:val="sv-SE"/>
        </w:rPr>
        <w:noBreakHyphen/>
      </w:r>
      <w:r w:rsidRPr="008A5B1A">
        <w:rPr>
          <w:sz w:val="22"/>
          <w:szCs w:val="22"/>
          <w:lang w:val="sv-SE"/>
        </w:rPr>
        <w:t xml:space="preserve">agonister har inte studerats och rekommenderas inte eftersom det kan leda till </w:t>
      </w:r>
      <w:r w:rsidR="006804FF" w:rsidRPr="008A5B1A">
        <w:rPr>
          <w:sz w:val="22"/>
          <w:szCs w:val="22"/>
          <w:lang w:val="sv-SE"/>
        </w:rPr>
        <w:t>svårare</w:t>
      </w:r>
      <w:r w:rsidRPr="008A5B1A">
        <w:rPr>
          <w:sz w:val="22"/>
          <w:szCs w:val="22"/>
          <w:lang w:val="sv-SE"/>
        </w:rPr>
        <w:t xml:space="preserve"> biverkningar</w:t>
      </w:r>
      <w:r w:rsidR="00017285" w:rsidRPr="008A5B1A">
        <w:rPr>
          <w:sz w:val="22"/>
          <w:szCs w:val="22"/>
          <w:lang w:val="sv-SE"/>
        </w:rPr>
        <w:t xml:space="preserve"> (se</w:t>
      </w:r>
      <w:r w:rsidRPr="008A5B1A">
        <w:rPr>
          <w:sz w:val="22"/>
          <w:szCs w:val="22"/>
          <w:lang w:val="sv-SE"/>
        </w:rPr>
        <w:t xml:space="preserve"> avsnitt </w:t>
      </w:r>
      <w:r w:rsidR="00017285" w:rsidRPr="008A5B1A">
        <w:rPr>
          <w:sz w:val="22"/>
          <w:szCs w:val="22"/>
          <w:lang w:val="sv-SE"/>
        </w:rPr>
        <w:t xml:space="preserve">4.8 </w:t>
      </w:r>
      <w:r w:rsidRPr="008A5B1A">
        <w:rPr>
          <w:sz w:val="22"/>
          <w:szCs w:val="22"/>
          <w:lang w:val="sv-SE"/>
        </w:rPr>
        <w:t>och</w:t>
      </w:r>
      <w:r w:rsidR="00017285" w:rsidRPr="008A5B1A">
        <w:rPr>
          <w:sz w:val="22"/>
          <w:szCs w:val="22"/>
          <w:lang w:val="sv-SE"/>
        </w:rPr>
        <w:t xml:space="preserve"> 4.9).</w:t>
      </w:r>
    </w:p>
    <w:p w14:paraId="1FAB9EC7" w14:textId="77777777" w:rsidR="000B0DF3" w:rsidRPr="008A5B1A" w:rsidRDefault="000B0DF3" w:rsidP="00B56A01">
      <w:pPr>
        <w:pStyle w:val="Text"/>
        <w:spacing w:before="0"/>
        <w:jc w:val="left"/>
        <w:rPr>
          <w:sz w:val="22"/>
          <w:szCs w:val="22"/>
          <w:lang w:val="sv-SE"/>
        </w:rPr>
      </w:pPr>
    </w:p>
    <w:p w14:paraId="55489CEF" w14:textId="77777777" w:rsidR="00660A83" w:rsidRPr="008A5B1A" w:rsidRDefault="00660A83" w:rsidP="00B56A01">
      <w:pPr>
        <w:keepNext/>
        <w:tabs>
          <w:tab w:val="clear" w:pos="567"/>
        </w:tabs>
        <w:spacing w:line="240" w:lineRule="auto"/>
        <w:ind w:left="567" w:hanging="567"/>
        <w:rPr>
          <w:szCs w:val="22"/>
          <w:lang w:val="sv-SE"/>
        </w:rPr>
      </w:pPr>
      <w:r w:rsidRPr="008A5B1A">
        <w:rPr>
          <w:b/>
          <w:szCs w:val="22"/>
          <w:lang w:val="sv-SE"/>
        </w:rPr>
        <w:t>4.6</w:t>
      </w:r>
      <w:r w:rsidRPr="008A5B1A">
        <w:rPr>
          <w:b/>
          <w:szCs w:val="22"/>
          <w:lang w:val="sv-SE"/>
        </w:rPr>
        <w:tab/>
      </w:r>
      <w:r w:rsidRPr="008A5B1A">
        <w:rPr>
          <w:b/>
          <w:bCs/>
          <w:szCs w:val="22"/>
          <w:lang w:val="sv-SE"/>
        </w:rPr>
        <w:t>Fertilitet, graviditet och amning</w:t>
      </w:r>
    </w:p>
    <w:p w14:paraId="40B94875" w14:textId="77777777" w:rsidR="000B0DF3" w:rsidRPr="008A5B1A" w:rsidRDefault="000B0DF3" w:rsidP="00B56A01">
      <w:pPr>
        <w:keepNext/>
        <w:tabs>
          <w:tab w:val="clear" w:pos="567"/>
        </w:tabs>
        <w:spacing w:line="240" w:lineRule="auto"/>
        <w:rPr>
          <w:szCs w:val="22"/>
          <w:lang w:val="sv-SE"/>
        </w:rPr>
      </w:pPr>
    </w:p>
    <w:p w14:paraId="1F1D88D9" w14:textId="49A09384" w:rsidR="000B0DF3" w:rsidRPr="008A5B1A" w:rsidRDefault="00660A83" w:rsidP="00B56A01">
      <w:pPr>
        <w:pStyle w:val="Text"/>
        <w:keepNext/>
        <w:spacing w:before="0"/>
        <w:jc w:val="left"/>
        <w:rPr>
          <w:sz w:val="22"/>
          <w:szCs w:val="22"/>
          <w:lang w:val="sv-SE"/>
        </w:rPr>
      </w:pPr>
      <w:r w:rsidRPr="008A5B1A">
        <w:rPr>
          <w:sz w:val="22"/>
          <w:szCs w:val="22"/>
          <w:u w:val="single"/>
          <w:lang w:val="sv-SE"/>
        </w:rPr>
        <w:t>Graviditet</w:t>
      </w:r>
    </w:p>
    <w:p w14:paraId="4B17A63A" w14:textId="77777777" w:rsidR="000B0DF3" w:rsidRPr="008A5B1A" w:rsidRDefault="000B0DF3" w:rsidP="00B56A01">
      <w:pPr>
        <w:keepNext/>
        <w:tabs>
          <w:tab w:val="clear" w:pos="567"/>
        </w:tabs>
        <w:spacing w:line="240" w:lineRule="auto"/>
        <w:ind w:left="567" w:hanging="567"/>
        <w:rPr>
          <w:szCs w:val="22"/>
          <w:lang w:val="sv-SE"/>
        </w:rPr>
      </w:pPr>
    </w:p>
    <w:p w14:paraId="6550DE27" w14:textId="5E280C24" w:rsidR="000B0DF3" w:rsidRPr="008A5B1A" w:rsidRDefault="0011167D" w:rsidP="00B56A01">
      <w:pPr>
        <w:tabs>
          <w:tab w:val="clear" w:pos="567"/>
        </w:tabs>
        <w:spacing w:line="240" w:lineRule="auto"/>
        <w:rPr>
          <w:szCs w:val="22"/>
          <w:lang w:val="sv-SE"/>
        </w:rPr>
      </w:pPr>
      <w:r w:rsidRPr="008A5B1A">
        <w:rPr>
          <w:lang w:val="sv-SE"/>
        </w:rPr>
        <w:t xml:space="preserve">Det finns inte tillräckligt med information om användning av Atectura Breezhaler eller dess ingående komponenter </w:t>
      </w:r>
      <w:r w:rsidR="00017285" w:rsidRPr="008A5B1A">
        <w:rPr>
          <w:szCs w:val="22"/>
          <w:lang w:val="sv-SE"/>
        </w:rPr>
        <w:t>(inda</w:t>
      </w:r>
      <w:r w:rsidRPr="008A5B1A">
        <w:rPr>
          <w:szCs w:val="22"/>
          <w:lang w:val="sv-SE"/>
        </w:rPr>
        <w:t>katerol och mometasonfuroat</w:t>
      </w:r>
      <w:r w:rsidR="00017285" w:rsidRPr="008A5B1A">
        <w:rPr>
          <w:szCs w:val="22"/>
          <w:lang w:val="sv-SE"/>
        </w:rPr>
        <w:t xml:space="preserve">) </w:t>
      </w:r>
      <w:r w:rsidRPr="008A5B1A">
        <w:rPr>
          <w:lang w:val="sv-SE"/>
        </w:rPr>
        <w:t>till gravida kvinnor för att kunna avgöra om någon risk föreligger</w:t>
      </w:r>
      <w:r w:rsidR="00017285" w:rsidRPr="008A5B1A">
        <w:rPr>
          <w:szCs w:val="22"/>
          <w:lang w:val="sv-SE"/>
        </w:rPr>
        <w:t>.</w:t>
      </w:r>
    </w:p>
    <w:p w14:paraId="6A676B43" w14:textId="77777777" w:rsidR="000B0DF3" w:rsidRPr="008A5B1A" w:rsidRDefault="000B0DF3" w:rsidP="00B56A01">
      <w:pPr>
        <w:tabs>
          <w:tab w:val="clear" w:pos="567"/>
        </w:tabs>
        <w:spacing w:line="240" w:lineRule="auto"/>
        <w:rPr>
          <w:szCs w:val="22"/>
          <w:lang w:val="sv-SE"/>
        </w:rPr>
      </w:pPr>
    </w:p>
    <w:p w14:paraId="1C8AD52A" w14:textId="12D4FA40" w:rsidR="000B0DF3" w:rsidRPr="008A5B1A" w:rsidRDefault="00017285" w:rsidP="00B56A01">
      <w:pPr>
        <w:pStyle w:val="Text"/>
        <w:spacing w:before="0"/>
        <w:jc w:val="left"/>
        <w:rPr>
          <w:sz w:val="22"/>
          <w:szCs w:val="22"/>
          <w:lang w:val="sv-SE" w:eastAsia="en-US"/>
        </w:rPr>
      </w:pPr>
      <w:r w:rsidRPr="008A5B1A">
        <w:rPr>
          <w:sz w:val="22"/>
          <w:szCs w:val="22"/>
          <w:lang w:val="sv-SE"/>
        </w:rPr>
        <w:lastRenderedPageBreak/>
        <w:t>Inda</w:t>
      </w:r>
      <w:r w:rsidR="00CC6040" w:rsidRPr="008A5B1A">
        <w:rPr>
          <w:sz w:val="22"/>
          <w:szCs w:val="22"/>
          <w:lang w:val="sv-SE"/>
        </w:rPr>
        <w:t>katerol var inte teratogent hos råtta och kanin efter subkutan administrering (se avsnitt</w:t>
      </w:r>
      <w:r w:rsidRPr="008A5B1A">
        <w:rPr>
          <w:sz w:val="22"/>
          <w:szCs w:val="22"/>
          <w:lang w:val="sv-SE"/>
        </w:rPr>
        <w:t xml:space="preserve"> 5.3). </w:t>
      </w:r>
      <w:r w:rsidR="00CC6040" w:rsidRPr="008A5B1A">
        <w:rPr>
          <w:sz w:val="22"/>
          <w:szCs w:val="22"/>
          <w:lang w:val="sv-SE"/>
        </w:rPr>
        <w:t>I reproduktionsstudier på dräktiga möss, råttor och kaniner gav mometasonfuroat upphov till ökade missbildningar samt minskad överlevnad och tillväxt hos fostren</w:t>
      </w:r>
      <w:r w:rsidRPr="008A5B1A">
        <w:rPr>
          <w:sz w:val="22"/>
          <w:szCs w:val="22"/>
          <w:lang w:val="sv-SE" w:eastAsia="en-US"/>
        </w:rPr>
        <w:t>.</w:t>
      </w:r>
    </w:p>
    <w:p w14:paraId="0D9B71F9" w14:textId="77777777" w:rsidR="00FD1D1B" w:rsidRPr="008A5B1A" w:rsidRDefault="00FD1D1B" w:rsidP="00B56A01">
      <w:pPr>
        <w:pStyle w:val="Text"/>
        <w:spacing w:before="0"/>
        <w:jc w:val="left"/>
        <w:rPr>
          <w:sz w:val="22"/>
          <w:szCs w:val="22"/>
          <w:lang w:val="sv-SE" w:eastAsia="en-US"/>
        </w:rPr>
      </w:pPr>
    </w:p>
    <w:p w14:paraId="2A0B9324" w14:textId="1262531A" w:rsidR="00CC6040" w:rsidRPr="008A5B1A" w:rsidRDefault="00CC6040" w:rsidP="00B56A01">
      <w:pPr>
        <w:pStyle w:val="Text"/>
        <w:spacing w:before="0"/>
        <w:jc w:val="left"/>
        <w:rPr>
          <w:sz w:val="22"/>
          <w:szCs w:val="22"/>
          <w:lang w:val="sv-SE"/>
        </w:rPr>
      </w:pPr>
      <w:r w:rsidRPr="008A5B1A">
        <w:rPr>
          <w:sz w:val="22"/>
          <w:szCs w:val="22"/>
          <w:lang w:val="sv-SE"/>
        </w:rPr>
        <w:t>I likhet med andra läkemedel som innehåller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agonister kan indakaterol hämma värkarbetet på grund av en relaxerande effekt på den glatta muskulaturen i livmodern.</w:t>
      </w:r>
    </w:p>
    <w:p w14:paraId="1918925D" w14:textId="77777777" w:rsidR="00CC6040" w:rsidRPr="008A5B1A" w:rsidRDefault="00CC6040" w:rsidP="00B56A01">
      <w:pPr>
        <w:tabs>
          <w:tab w:val="clear" w:pos="567"/>
        </w:tabs>
        <w:spacing w:line="240" w:lineRule="auto"/>
        <w:rPr>
          <w:szCs w:val="22"/>
          <w:lang w:val="sv-SE"/>
        </w:rPr>
      </w:pPr>
    </w:p>
    <w:p w14:paraId="5EB3BBCC" w14:textId="35CB86CF" w:rsidR="00CC6040" w:rsidRPr="008A5B1A" w:rsidRDefault="00351BEF" w:rsidP="00B56A01">
      <w:pPr>
        <w:tabs>
          <w:tab w:val="clear" w:pos="567"/>
        </w:tabs>
        <w:spacing w:line="240" w:lineRule="auto"/>
        <w:rPr>
          <w:szCs w:val="22"/>
          <w:lang w:val="sv-SE"/>
        </w:rPr>
      </w:pPr>
      <w:r w:rsidRPr="008A5B1A">
        <w:rPr>
          <w:lang w:val="sv-SE"/>
        </w:rPr>
        <w:t>Detta läkemedel</w:t>
      </w:r>
      <w:r w:rsidR="00CC6040" w:rsidRPr="008A5B1A">
        <w:rPr>
          <w:lang w:val="sv-SE"/>
        </w:rPr>
        <w:t xml:space="preserve"> ska endast användas under graviditet om den förväntade nyttan för patienten överväger den potentiella risken för fostret.</w:t>
      </w:r>
    </w:p>
    <w:p w14:paraId="6BD42C29" w14:textId="77777777" w:rsidR="000B0DF3" w:rsidRPr="008A5B1A" w:rsidRDefault="000B0DF3" w:rsidP="00B56A01">
      <w:pPr>
        <w:pStyle w:val="Text"/>
        <w:spacing w:before="0"/>
        <w:jc w:val="left"/>
        <w:rPr>
          <w:sz w:val="22"/>
          <w:szCs w:val="22"/>
          <w:lang w:val="sv-SE" w:eastAsia="en-US"/>
        </w:rPr>
      </w:pPr>
    </w:p>
    <w:p w14:paraId="45AF11D0" w14:textId="1FD6FF54" w:rsidR="000B0DF3" w:rsidRPr="008A5B1A" w:rsidRDefault="00CC6040" w:rsidP="00B56A01">
      <w:pPr>
        <w:pStyle w:val="Text"/>
        <w:keepNext/>
        <w:spacing w:before="0"/>
        <w:jc w:val="left"/>
        <w:rPr>
          <w:sz w:val="22"/>
          <w:szCs w:val="22"/>
          <w:lang w:val="sv-SE"/>
        </w:rPr>
      </w:pPr>
      <w:r w:rsidRPr="008A5B1A">
        <w:rPr>
          <w:sz w:val="22"/>
          <w:szCs w:val="22"/>
          <w:u w:val="single"/>
          <w:lang w:val="sv-SE"/>
        </w:rPr>
        <w:t>Amning</w:t>
      </w:r>
    </w:p>
    <w:p w14:paraId="684B2836" w14:textId="77777777" w:rsidR="000B0DF3" w:rsidRPr="008A5B1A" w:rsidRDefault="000B0DF3" w:rsidP="00B56A01">
      <w:pPr>
        <w:keepNext/>
        <w:tabs>
          <w:tab w:val="clear" w:pos="567"/>
        </w:tabs>
        <w:spacing w:line="240" w:lineRule="auto"/>
        <w:ind w:left="567" w:hanging="567"/>
        <w:rPr>
          <w:szCs w:val="22"/>
          <w:lang w:val="sv-SE"/>
        </w:rPr>
      </w:pPr>
    </w:p>
    <w:p w14:paraId="26527CAE" w14:textId="23AFB899" w:rsidR="000B0DF3" w:rsidRPr="008A5B1A" w:rsidRDefault="009F5AE4" w:rsidP="00B56A01">
      <w:pPr>
        <w:tabs>
          <w:tab w:val="clear" w:pos="567"/>
        </w:tabs>
        <w:spacing w:line="240" w:lineRule="auto"/>
        <w:rPr>
          <w:szCs w:val="22"/>
          <w:lang w:val="sv-SE"/>
        </w:rPr>
      </w:pPr>
      <w:r w:rsidRPr="008A5B1A">
        <w:rPr>
          <w:szCs w:val="22"/>
          <w:lang w:val="sv-SE"/>
        </w:rPr>
        <w:t>Det finns ingen information om huruv</w:t>
      </w:r>
      <w:r w:rsidR="00207DE4" w:rsidRPr="008A5B1A">
        <w:rPr>
          <w:szCs w:val="22"/>
          <w:lang w:val="sv-SE"/>
        </w:rPr>
        <w:t>i</w:t>
      </w:r>
      <w:r w:rsidRPr="008A5B1A">
        <w:rPr>
          <w:szCs w:val="22"/>
          <w:lang w:val="sv-SE"/>
        </w:rPr>
        <w:t>da indakaterol eller mometasonfuroat utsöndras i bröstmjölk, om effekten på spädbarn so</w:t>
      </w:r>
      <w:r w:rsidR="007E4FCF" w:rsidRPr="008A5B1A">
        <w:rPr>
          <w:szCs w:val="22"/>
          <w:lang w:val="sv-SE"/>
        </w:rPr>
        <w:t xml:space="preserve">m </w:t>
      </w:r>
      <w:r w:rsidRPr="008A5B1A">
        <w:rPr>
          <w:szCs w:val="22"/>
          <w:lang w:val="sv-SE"/>
        </w:rPr>
        <w:t>ammas, eller om effekterna på mjölkproduktionen</w:t>
      </w:r>
      <w:r w:rsidR="00017285" w:rsidRPr="008A5B1A">
        <w:rPr>
          <w:szCs w:val="22"/>
          <w:lang w:val="sv-SE"/>
        </w:rPr>
        <w:t xml:space="preserve">. </w:t>
      </w:r>
      <w:r w:rsidRPr="008A5B1A">
        <w:rPr>
          <w:lang w:val="sv-SE"/>
        </w:rPr>
        <w:t>Andra inhalerade kortikosteroider av liknande typ som mometasonfuroat överförs till bröstmjölken</w:t>
      </w:r>
      <w:r w:rsidR="00017285" w:rsidRPr="008A5B1A">
        <w:rPr>
          <w:szCs w:val="22"/>
          <w:lang w:val="sv-SE"/>
        </w:rPr>
        <w:t>. Inda</w:t>
      </w:r>
      <w:r w:rsidRPr="008A5B1A">
        <w:rPr>
          <w:szCs w:val="22"/>
          <w:lang w:val="sv-SE"/>
        </w:rPr>
        <w:t>k</w:t>
      </w:r>
      <w:r w:rsidR="00017285" w:rsidRPr="008A5B1A">
        <w:rPr>
          <w:szCs w:val="22"/>
          <w:lang w:val="sv-SE"/>
        </w:rPr>
        <w:t>aterol (</w:t>
      </w:r>
      <w:r w:rsidRPr="008A5B1A">
        <w:rPr>
          <w:szCs w:val="22"/>
          <w:lang w:val="sv-SE"/>
        </w:rPr>
        <w:t>och dess metaboliter</w:t>
      </w:r>
      <w:r w:rsidR="00017285" w:rsidRPr="008A5B1A">
        <w:rPr>
          <w:szCs w:val="22"/>
          <w:lang w:val="sv-SE"/>
        </w:rPr>
        <w:t xml:space="preserve">) </w:t>
      </w:r>
      <w:r w:rsidRPr="008A5B1A">
        <w:rPr>
          <w:szCs w:val="22"/>
          <w:lang w:val="sv-SE"/>
        </w:rPr>
        <w:t>och mometasonfuroat</w:t>
      </w:r>
      <w:r w:rsidR="00017285" w:rsidRPr="008A5B1A">
        <w:rPr>
          <w:szCs w:val="22"/>
          <w:lang w:val="sv-SE"/>
        </w:rPr>
        <w:t xml:space="preserve"> </w:t>
      </w:r>
      <w:r w:rsidRPr="008A5B1A">
        <w:rPr>
          <w:lang w:val="sv-SE"/>
        </w:rPr>
        <w:t>har detekterats i mjölken hos lakterande råttor</w:t>
      </w:r>
      <w:r w:rsidR="00017285" w:rsidRPr="008A5B1A">
        <w:rPr>
          <w:szCs w:val="22"/>
          <w:lang w:val="sv-SE"/>
        </w:rPr>
        <w:t>.</w:t>
      </w:r>
    </w:p>
    <w:p w14:paraId="4585E99D" w14:textId="77777777" w:rsidR="000B0DF3" w:rsidRPr="008A5B1A" w:rsidRDefault="000B0DF3" w:rsidP="00B56A01">
      <w:pPr>
        <w:tabs>
          <w:tab w:val="clear" w:pos="567"/>
        </w:tabs>
        <w:spacing w:line="240" w:lineRule="auto"/>
        <w:rPr>
          <w:szCs w:val="22"/>
          <w:lang w:val="sv-SE" w:eastAsia="zh-CN"/>
        </w:rPr>
      </w:pPr>
    </w:p>
    <w:p w14:paraId="722330FE" w14:textId="72F0B36F" w:rsidR="009F5AE4" w:rsidRPr="008A5B1A" w:rsidRDefault="009F5AE4" w:rsidP="00B56A01">
      <w:pPr>
        <w:tabs>
          <w:tab w:val="clear" w:pos="567"/>
        </w:tabs>
        <w:spacing w:line="240" w:lineRule="auto"/>
        <w:rPr>
          <w:szCs w:val="22"/>
          <w:lang w:val="sv-SE"/>
        </w:rPr>
      </w:pPr>
      <w:r w:rsidRPr="008A5B1A">
        <w:rPr>
          <w:lang w:val="sv-SE"/>
        </w:rPr>
        <w:t xml:space="preserve">Ett beslut måste fattas om man ska avbryta amningen eller avbryta/avstå från behandling efter att man tagit hänsyn till fördelen med amning för barnet och </w:t>
      </w:r>
      <w:r w:rsidR="00DB30F1">
        <w:rPr>
          <w:lang w:val="sv-SE"/>
        </w:rPr>
        <w:t>nyttan</w:t>
      </w:r>
      <w:r w:rsidRPr="008A5B1A">
        <w:rPr>
          <w:lang w:val="sv-SE"/>
        </w:rPr>
        <w:t xml:space="preserve"> med behandling för kvinnan</w:t>
      </w:r>
      <w:r w:rsidRPr="008A5B1A">
        <w:rPr>
          <w:szCs w:val="22"/>
          <w:lang w:val="sv-SE"/>
        </w:rPr>
        <w:t>.</w:t>
      </w:r>
    </w:p>
    <w:p w14:paraId="29ED7B9B" w14:textId="77777777" w:rsidR="000B0DF3" w:rsidRPr="008A5B1A" w:rsidRDefault="000B0DF3" w:rsidP="00B56A01">
      <w:pPr>
        <w:tabs>
          <w:tab w:val="clear" w:pos="567"/>
        </w:tabs>
        <w:spacing w:line="240" w:lineRule="auto"/>
        <w:rPr>
          <w:szCs w:val="22"/>
          <w:lang w:val="sv-SE"/>
        </w:rPr>
      </w:pPr>
    </w:p>
    <w:p w14:paraId="16ABB716" w14:textId="5F1A71C8" w:rsidR="000B0DF3" w:rsidRPr="008A5B1A" w:rsidRDefault="009F5AE4" w:rsidP="00B56A01">
      <w:pPr>
        <w:keepNext/>
        <w:tabs>
          <w:tab w:val="clear" w:pos="567"/>
        </w:tabs>
        <w:spacing w:line="240" w:lineRule="auto"/>
        <w:rPr>
          <w:szCs w:val="22"/>
          <w:lang w:val="sv-SE"/>
        </w:rPr>
      </w:pPr>
      <w:r w:rsidRPr="008A5B1A">
        <w:rPr>
          <w:szCs w:val="22"/>
          <w:u w:val="single"/>
          <w:lang w:val="sv-SE"/>
        </w:rPr>
        <w:t>Fertilitet</w:t>
      </w:r>
    </w:p>
    <w:p w14:paraId="549B8F4C" w14:textId="77777777" w:rsidR="000B0DF3" w:rsidRPr="008A5B1A" w:rsidRDefault="000B0DF3" w:rsidP="00B56A01">
      <w:pPr>
        <w:keepNext/>
        <w:tabs>
          <w:tab w:val="clear" w:pos="567"/>
        </w:tabs>
        <w:spacing w:line="240" w:lineRule="auto"/>
        <w:rPr>
          <w:szCs w:val="22"/>
          <w:lang w:val="sv-SE"/>
        </w:rPr>
      </w:pPr>
    </w:p>
    <w:p w14:paraId="52CF81CE" w14:textId="77777777" w:rsidR="00546877" w:rsidRPr="008A5B1A" w:rsidRDefault="00546877" w:rsidP="00B56A01">
      <w:pPr>
        <w:tabs>
          <w:tab w:val="clear" w:pos="567"/>
        </w:tabs>
        <w:spacing w:line="240" w:lineRule="auto"/>
        <w:rPr>
          <w:szCs w:val="22"/>
          <w:lang w:val="sv-SE"/>
        </w:rPr>
      </w:pPr>
      <w:r w:rsidRPr="008A5B1A">
        <w:rPr>
          <w:lang w:val="sv-SE"/>
        </w:rPr>
        <w:t>Reproduktionsstudier och andra data från djur tyder inte på någon påverkan på fertiliteten hos vare sig män eller kvinnor.</w:t>
      </w:r>
    </w:p>
    <w:p w14:paraId="05514AB3" w14:textId="77777777" w:rsidR="000B0DF3" w:rsidRPr="008A5B1A" w:rsidRDefault="000B0DF3" w:rsidP="00B56A01">
      <w:pPr>
        <w:tabs>
          <w:tab w:val="clear" w:pos="567"/>
        </w:tabs>
        <w:spacing w:line="240" w:lineRule="auto"/>
        <w:rPr>
          <w:szCs w:val="22"/>
          <w:lang w:val="sv-SE"/>
        </w:rPr>
      </w:pPr>
    </w:p>
    <w:p w14:paraId="1AAB7864" w14:textId="619CF719"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4.7</w:t>
      </w:r>
      <w:r w:rsidRPr="008A5B1A">
        <w:rPr>
          <w:b/>
          <w:szCs w:val="22"/>
          <w:lang w:val="sv-SE"/>
        </w:rPr>
        <w:tab/>
      </w:r>
      <w:r w:rsidR="00546877" w:rsidRPr="008A5B1A">
        <w:rPr>
          <w:b/>
          <w:szCs w:val="22"/>
          <w:lang w:val="sv-SE"/>
        </w:rPr>
        <w:t>Effekter på förmågan att framföra fordon och använda maskiner</w:t>
      </w:r>
    </w:p>
    <w:p w14:paraId="3F36531E" w14:textId="77777777" w:rsidR="000B0DF3" w:rsidRPr="008A5B1A" w:rsidRDefault="000B0DF3" w:rsidP="00B56A01">
      <w:pPr>
        <w:keepNext/>
        <w:tabs>
          <w:tab w:val="clear" w:pos="567"/>
        </w:tabs>
        <w:spacing w:line="240" w:lineRule="auto"/>
        <w:rPr>
          <w:szCs w:val="22"/>
          <w:lang w:val="sv-SE"/>
        </w:rPr>
      </w:pPr>
    </w:p>
    <w:p w14:paraId="3A59E8A0" w14:textId="77777777" w:rsidR="00546877" w:rsidRPr="008A5B1A" w:rsidRDefault="00546877" w:rsidP="00B56A01">
      <w:pPr>
        <w:tabs>
          <w:tab w:val="clear" w:pos="567"/>
        </w:tabs>
        <w:spacing w:line="240" w:lineRule="auto"/>
        <w:rPr>
          <w:szCs w:val="22"/>
          <w:lang w:val="sv-SE"/>
        </w:rPr>
      </w:pPr>
      <w:r w:rsidRPr="008A5B1A">
        <w:rPr>
          <w:szCs w:val="22"/>
          <w:lang w:val="sv-SE"/>
        </w:rPr>
        <w:t>Detta läkemedel har ingen eller försumbar effekt på förmågan att framföra fordon och använda maskiner.</w:t>
      </w:r>
    </w:p>
    <w:p w14:paraId="2EB0791C" w14:textId="77777777" w:rsidR="000B0DF3" w:rsidRPr="008A5B1A" w:rsidRDefault="000B0DF3" w:rsidP="00B56A01">
      <w:pPr>
        <w:tabs>
          <w:tab w:val="clear" w:pos="567"/>
        </w:tabs>
        <w:spacing w:line="240" w:lineRule="auto"/>
        <w:rPr>
          <w:szCs w:val="22"/>
          <w:lang w:val="sv-SE"/>
        </w:rPr>
      </w:pPr>
    </w:p>
    <w:p w14:paraId="4322E13E" w14:textId="5090E22B" w:rsidR="000B0DF3" w:rsidRPr="008A5B1A" w:rsidRDefault="00017285" w:rsidP="00B56A01">
      <w:pPr>
        <w:keepNext/>
        <w:tabs>
          <w:tab w:val="clear" w:pos="567"/>
        </w:tabs>
        <w:spacing w:line="240" w:lineRule="auto"/>
        <w:rPr>
          <w:szCs w:val="22"/>
          <w:lang w:val="sv-SE"/>
        </w:rPr>
      </w:pPr>
      <w:r w:rsidRPr="008A5B1A">
        <w:rPr>
          <w:b/>
          <w:szCs w:val="22"/>
          <w:lang w:val="sv-SE"/>
        </w:rPr>
        <w:t>4.8</w:t>
      </w:r>
      <w:r w:rsidRPr="008A5B1A">
        <w:rPr>
          <w:b/>
          <w:szCs w:val="22"/>
          <w:lang w:val="sv-SE"/>
        </w:rPr>
        <w:tab/>
      </w:r>
      <w:r w:rsidR="00546877" w:rsidRPr="008A5B1A">
        <w:rPr>
          <w:b/>
          <w:szCs w:val="22"/>
          <w:lang w:val="sv-SE"/>
        </w:rPr>
        <w:t>Biverkningar</w:t>
      </w:r>
    </w:p>
    <w:p w14:paraId="2C27D899"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0FAD2D97" w14:textId="41D2477C" w:rsidR="000B0DF3" w:rsidRPr="008A5B1A" w:rsidRDefault="00546877" w:rsidP="00B56A01">
      <w:pPr>
        <w:keepNext/>
        <w:tabs>
          <w:tab w:val="clear" w:pos="567"/>
        </w:tabs>
        <w:autoSpaceDE w:val="0"/>
        <w:autoSpaceDN w:val="0"/>
        <w:adjustRightInd w:val="0"/>
        <w:spacing w:line="240" w:lineRule="auto"/>
        <w:rPr>
          <w:szCs w:val="22"/>
          <w:u w:val="single"/>
          <w:lang w:val="sv-SE"/>
        </w:rPr>
      </w:pPr>
      <w:bookmarkStart w:id="7" w:name="_nth_Summary_of_the_safety_18962"/>
      <w:bookmarkEnd w:id="7"/>
      <w:r w:rsidRPr="008A5B1A">
        <w:rPr>
          <w:szCs w:val="22"/>
          <w:u w:val="single"/>
          <w:lang w:val="sv-SE"/>
        </w:rPr>
        <w:t>Sammanfattning av säkerhetsprofilen</w:t>
      </w:r>
    </w:p>
    <w:p w14:paraId="34E4265C" w14:textId="5E9DDD3C" w:rsidR="00946FA1" w:rsidRPr="008A5B1A" w:rsidRDefault="00946FA1" w:rsidP="00B56A01">
      <w:pPr>
        <w:keepNext/>
        <w:tabs>
          <w:tab w:val="clear" w:pos="567"/>
        </w:tabs>
        <w:autoSpaceDE w:val="0"/>
        <w:autoSpaceDN w:val="0"/>
        <w:adjustRightInd w:val="0"/>
        <w:spacing w:line="240" w:lineRule="auto"/>
        <w:rPr>
          <w:szCs w:val="22"/>
          <w:lang w:val="sv-SE"/>
        </w:rPr>
      </w:pPr>
    </w:p>
    <w:p w14:paraId="74CBA2B1" w14:textId="0C6235D0" w:rsidR="000B0DF3" w:rsidRPr="008A5B1A" w:rsidRDefault="0004129E" w:rsidP="00B56A01">
      <w:pPr>
        <w:pStyle w:val="Text"/>
        <w:spacing w:before="0"/>
        <w:jc w:val="left"/>
        <w:rPr>
          <w:sz w:val="22"/>
          <w:szCs w:val="22"/>
          <w:lang w:val="sv-SE"/>
        </w:rPr>
      </w:pPr>
      <w:bookmarkStart w:id="8" w:name="_Toc259713096"/>
      <w:r w:rsidRPr="008A5B1A">
        <w:rPr>
          <w:bCs/>
          <w:sz w:val="22"/>
          <w:szCs w:val="22"/>
          <w:lang w:val="sv-SE"/>
        </w:rPr>
        <w:t xml:space="preserve">De vanligaste </w:t>
      </w:r>
      <w:r w:rsidR="00547E4B" w:rsidRPr="008A5B1A">
        <w:rPr>
          <w:bCs/>
          <w:sz w:val="22"/>
          <w:szCs w:val="22"/>
          <w:lang w:val="sv-SE"/>
        </w:rPr>
        <w:t xml:space="preserve">biverkningarna över 52 veckor </w:t>
      </w:r>
      <w:r w:rsidRPr="008A5B1A">
        <w:rPr>
          <w:bCs/>
          <w:sz w:val="22"/>
          <w:szCs w:val="22"/>
          <w:lang w:val="sv-SE"/>
        </w:rPr>
        <w:t xml:space="preserve">var </w:t>
      </w:r>
      <w:r w:rsidR="00547E4B" w:rsidRPr="008A5B1A">
        <w:rPr>
          <w:bCs/>
          <w:sz w:val="22"/>
          <w:szCs w:val="22"/>
          <w:lang w:val="sv-SE"/>
        </w:rPr>
        <w:t xml:space="preserve">astma (exacerbation) (26,9%), </w:t>
      </w:r>
      <w:r w:rsidR="00547E4B" w:rsidRPr="008A5B1A">
        <w:rPr>
          <w:color w:val="222222"/>
          <w:sz w:val="22"/>
          <w:szCs w:val="22"/>
          <w:lang w:val="sv-SE"/>
        </w:rPr>
        <w:t>nasofaryngit</w:t>
      </w:r>
      <w:r w:rsidR="00547E4B" w:rsidRPr="008A5B1A">
        <w:rPr>
          <w:bCs/>
          <w:sz w:val="22"/>
          <w:szCs w:val="22"/>
          <w:lang w:val="sv-SE"/>
        </w:rPr>
        <w:t xml:space="preserve"> (12,9%), </w:t>
      </w:r>
      <w:r w:rsidR="00547E4B" w:rsidRPr="008A5B1A">
        <w:rPr>
          <w:color w:val="222222"/>
          <w:sz w:val="22"/>
          <w:szCs w:val="22"/>
          <w:lang w:val="sv-SE"/>
        </w:rPr>
        <w:t>övre luftvägsinfektion</w:t>
      </w:r>
      <w:r w:rsidR="00547E4B" w:rsidRPr="008A5B1A">
        <w:rPr>
          <w:bCs/>
          <w:sz w:val="22"/>
          <w:szCs w:val="22"/>
          <w:lang w:val="sv-SE"/>
        </w:rPr>
        <w:t xml:space="preserve"> (5,9%) samt </w:t>
      </w:r>
      <w:r w:rsidRPr="008A5B1A">
        <w:rPr>
          <w:bCs/>
          <w:sz w:val="22"/>
          <w:szCs w:val="22"/>
          <w:lang w:val="sv-SE"/>
        </w:rPr>
        <w:t>huvudvärk</w:t>
      </w:r>
      <w:r w:rsidR="00CF7CED" w:rsidRPr="008A5B1A">
        <w:rPr>
          <w:bCs/>
          <w:sz w:val="22"/>
          <w:szCs w:val="22"/>
          <w:lang w:val="sv-SE"/>
        </w:rPr>
        <w:t xml:space="preserve"> (</w:t>
      </w:r>
      <w:r w:rsidR="00547E4B" w:rsidRPr="008A5B1A">
        <w:rPr>
          <w:bCs/>
          <w:sz w:val="22"/>
          <w:szCs w:val="22"/>
          <w:lang w:val="sv-SE"/>
        </w:rPr>
        <w:t>5,8</w:t>
      </w:r>
      <w:r w:rsidR="00CF7CED" w:rsidRPr="008A5B1A">
        <w:rPr>
          <w:bCs/>
          <w:sz w:val="22"/>
          <w:szCs w:val="22"/>
          <w:lang w:val="sv-SE"/>
        </w:rPr>
        <w:t>%</w:t>
      </w:r>
      <w:r w:rsidR="00547E4B" w:rsidRPr="008A5B1A">
        <w:rPr>
          <w:bCs/>
          <w:sz w:val="22"/>
          <w:szCs w:val="22"/>
          <w:lang w:val="sv-SE"/>
        </w:rPr>
        <w:t>).</w:t>
      </w:r>
    </w:p>
    <w:p w14:paraId="432D4874" w14:textId="77777777" w:rsidR="000B0DF3" w:rsidRPr="008A5B1A" w:rsidRDefault="000B0DF3" w:rsidP="00B56A01">
      <w:pPr>
        <w:pStyle w:val="Text"/>
        <w:spacing w:before="0"/>
        <w:jc w:val="left"/>
        <w:rPr>
          <w:sz w:val="22"/>
          <w:szCs w:val="22"/>
          <w:lang w:val="sv-SE"/>
        </w:rPr>
      </w:pPr>
    </w:p>
    <w:p w14:paraId="194FD96E" w14:textId="77777777" w:rsidR="006804FF" w:rsidRPr="008A5B1A" w:rsidRDefault="006804FF" w:rsidP="00B56A01">
      <w:pPr>
        <w:keepNext/>
        <w:tabs>
          <w:tab w:val="clear" w:pos="567"/>
        </w:tabs>
        <w:autoSpaceDE w:val="0"/>
        <w:autoSpaceDN w:val="0"/>
        <w:adjustRightInd w:val="0"/>
        <w:spacing w:line="240" w:lineRule="auto"/>
        <w:rPr>
          <w:szCs w:val="22"/>
          <w:u w:val="single"/>
          <w:lang w:val="sv-SE"/>
        </w:rPr>
      </w:pPr>
      <w:bookmarkStart w:id="9" w:name="_nth_Adverse_drug_reactions19487"/>
      <w:bookmarkEnd w:id="8"/>
      <w:bookmarkEnd w:id="9"/>
      <w:r w:rsidRPr="008A5B1A">
        <w:rPr>
          <w:szCs w:val="22"/>
          <w:u w:val="single"/>
          <w:lang w:val="sv-SE"/>
        </w:rPr>
        <w:t>Sammanfattning av biverkningar i tabellform</w:t>
      </w:r>
    </w:p>
    <w:p w14:paraId="571E206C" w14:textId="77777777" w:rsidR="00A038DE" w:rsidRPr="008A5B1A" w:rsidRDefault="00A038DE" w:rsidP="00B56A01">
      <w:pPr>
        <w:pStyle w:val="Text"/>
        <w:keepNext/>
        <w:spacing w:before="0"/>
        <w:jc w:val="left"/>
        <w:rPr>
          <w:sz w:val="22"/>
          <w:szCs w:val="22"/>
          <w:lang w:val="sv-SE"/>
        </w:rPr>
      </w:pPr>
    </w:p>
    <w:p w14:paraId="4E62A0D7" w14:textId="31011FE7" w:rsidR="00D75817" w:rsidRPr="008A5B1A" w:rsidRDefault="002813AE" w:rsidP="00B56A01">
      <w:pPr>
        <w:pStyle w:val="Text"/>
        <w:spacing w:before="0"/>
        <w:jc w:val="left"/>
        <w:rPr>
          <w:sz w:val="22"/>
          <w:szCs w:val="22"/>
          <w:lang w:val="sv-SE"/>
        </w:rPr>
      </w:pPr>
      <w:r w:rsidRPr="008A5B1A">
        <w:rPr>
          <w:bCs/>
          <w:sz w:val="22"/>
          <w:szCs w:val="22"/>
          <w:lang w:val="sv-SE"/>
        </w:rPr>
        <w:t>Biverkningar redovisas enligt MedDRAs indelning av organsystem (tabell</w:t>
      </w:r>
      <w:r w:rsidR="00017285" w:rsidRPr="008A5B1A">
        <w:rPr>
          <w:bCs/>
          <w:sz w:val="22"/>
          <w:szCs w:val="22"/>
          <w:lang w:val="sv-SE"/>
        </w:rPr>
        <w:t> 1).</w:t>
      </w:r>
      <w:r w:rsidR="00FC4ABC" w:rsidRPr="008A5B1A">
        <w:rPr>
          <w:bCs/>
          <w:sz w:val="22"/>
          <w:szCs w:val="22"/>
          <w:lang w:val="sv-SE"/>
        </w:rPr>
        <w:t xml:space="preserve"> </w:t>
      </w:r>
      <w:r w:rsidRPr="008A5B1A">
        <w:rPr>
          <w:bCs/>
          <w:sz w:val="22"/>
          <w:szCs w:val="22"/>
          <w:lang w:val="sv-SE"/>
        </w:rPr>
        <w:t xml:space="preserve">Biverkningsfrekvensen bygger på </w:t>
      </w:r>
      <w:r w:rsidR="00580C23" w:rsidRPr="008A5B1A">
        <w:rPr>
          <w:bCs/>
          <w:sz w:val="22"/>
          <w:szCs w:val="22"/>
          <w:lang w:val="sv-SE"/>
        </w:rPr>
        <w:t>PALLADIUM</w:t>
      </w:r>
      <w:r w:rsidRPr="008A5B1A">
        <w:rPr>
          <w:bCs/>
          <w:sz w:val="22"/>
          <w:szCs w:val="22"/>
          <w:lang w:val="sv-SE"/>
        </w:rPr>
        <w:t>-studien.</w:t>
      </w:r>
      <w:r w:rsidR="00580C23" w:rsidRPr="008A5B1A">
        <w:rPr>
          <w:bCs/>
          <w:sz w:val="22"/>
          <w:szCs w:val="22"/>
          <w:lang w:val="sv-SE"/>
        </w:rPr>
        <w:t xml:space="preserve"> </w:t>
      </w:r>
      <w:r w:rsidR="00F53703" w:rsidRPr="008A5B1A">
        <w:rPr>
          <w:sz w:val="22"/>
          <w:szCs w:val="22"/>
          <w:lang w:val="sv-SE"/>
        </w:rPr>
        <w:t>Inom varje organsystem rangordnas biverkningarna efter frekvens med den oftast förekommande biverkningen först. Inom varje frekvenskategori presenteras biverkningarna efter fallande allvarlighetsgrad.</w:t>
      </w:r>
      <w:r w:rsidR="00017285" w:rsidRPr="008A5B1A">
        <w:rPr>
          <w:bCs/>
          <w:sz w:val="22"/>
          <w:szCs w:val="22"/>
          <w:lang w:val="sv-SE"/>
        </w:rPr>
        <w:t xml:space="preserve"> </w:t>
      </w:r>
    </w:p>
    <w:p w14:paraId="39CEBB5B" w14:textId="1331AEB3" w:rsidR="000B0DF3" w:rsidRPr="008A5B1A" w:rsidRDefault="00D75817" w:rsidP="00B56A01">
      <w:pPr>
        <w:pStyle w:val="Text"/>
        <w:spacing w:before="0"/>
        <w:jc w:val="left"/>
        <w:rPr>
          <w:sz w:val="22"/>
          <w:szCs w:val="22"/>
          <w:lang w:val="sv-SE"/>
        </w:rPr>
      </w:pPr>
      <w:r w:rsidRPr="008A5B1A">
        <w:rPr>
          <w:sz w:val="22"/>
          <w:szCs w:val="22"/>
          <w:lang w:val="sv-SE"/>
        </w:rPr>
        <w:t>F</w:t>
      </w:r>
      <w:r w:rsidR="00F53703" w:rsidRPr="008A5B1A">
        <w:rPr>
          <w:sz w:val="22"/>
          <w:szCs w:val="22"/>
          <w:lang w:val="sv-SE"/>
        </w:rPr>
        <w:t>rekvenskategori</w:t>
      </w:r>
      <w:r w:rsidRPr="008A5B1A">
        <w:rPr>
          <w:sz w:val="22"/>
          <w:szCs w:val="22"/>
          <w:lang w:val="sv-SE"/>
        </w:rPr>
        <w:t>erna</w:t>
      </w:r>
      <w:r w:rsidR="00F53703" w:rsidRPr="008A5B1A">
        <w:rPr>
          <w:sz w:val="22"/>
          <w:szCs w:val="22"/>
          <w:lang w:val="sv-SE"/>
        </w:rPr>
        <w:t xml:space="preserve"> baseras dessutom på följande princip (CIOMS III): mycket vanliga (≥1/10), vanliga (≥1/100, &lt;1/10), mindre vanliga (≥1/1 000, &lt;1/100), sällsynta (≥1/10 000, &lt;1/1 000) och mycket sällsynta (&lt;1/10 000).</w:t>
      </w:r>
    </w:p>
    <w:p w14:paraId="4AF67005" w14:textId="77777777" w:rsidR="000B0DF3" w:rsidRPr="008A5B1A" w:rsidRDefault="000B0DF3" w:rsidP="00B56A01">
      <w:pPr>
        <w:pStyle w:val="Text"/>
        <w:spacing w:before="0"/>
        <w:jc w:val="left"/>
        <w:rPr>
          <w:sz w:val="22"/>
          <w:szCs w:val="22"/>
          <w:lang w:val="sv-SE"/>
        </w:rPr>
      </w:pPr>
    </w:p>
    <w:p w14:paraId="6B34411C" w14:textId="57316948" w:rsidR="000B0DF3" w:rsidRPr="008A5B1A" w:rsidRDefault="00017285" w:rsidP="000F4C40">
      <w:pPr>
        <w:pStyle w:val="Text"/>
        <w:keepNext/>
        <w:spacing w:before="0"/>
        <w:ind w:left="1134" w:hanging="1134"/>
        <w:jc w:val="left"/>
        <w:rPr>
          <w:sz w:val="22"/>
          <w:szCs w:val="22"/>
          <w:lang w:val="sv-SE"/>
        </w:rPr>
      </w:pPr>
      <w:bookmarkStart w:id="10" w:name="_hd6_Table_7_1__Estimated_c20141"/>
      <w:bookmarkEnd w:id="10"/>
      <w:r w:rsidRPr="008A5B1A">
        <w:rPr>
          <w:b/>
          <w:sz w:val="22"/>
          <w:szCs w:val="22"/>
          <w:lang w:val="sv-SE"/>
        </w:rPr>
        <w:lastRenderedPageBreak/>
        <w:t>Tab</w:t>
      </w:r>
      <w:r w:rsidR="00F53703" w:rsidRPr="008A5B1A">
        <w:rPr>
          <w:b/>
          <w:sz w:val="22"/>
          <w:szCs w:val="22"/>
          <w:lang w:val="sv-SE"/>
        </w:rPr>
        <w:t>ell</w:t>
      </w:r>
      <w:r w:rsidRPr="008A5B1A">
        <w:rPr>
          <w:b/>
          <w:sz w:val="22"/>
          <w:szCs w:val="22"/>
          <w:lang w:val="sv-SE"/>
        </w:rPr>
        <w:t> 1</w:t>
      </w:r>
      <w:r w:rsidRPr="008A5B1A">
        <w:rPr>
          <w:b/>
          <w:sz w:val="22"/>
          <w:szCs w:val="22"/>
          <w:lang w:val="sv-SE"/>
        </w:rPr>
        <w:tab/>
      </w:r>
      <w:r w:rsidR="00F53703" w:rsidRPr="008A5B1A">
        <w:rPr>
          <w:b/>
          <w:sz w:val="22"/>
          <w:szCs w:val="22"/>
          <w:lang w:val="sv-SE"/>
        </w:rPr>
        <w:t>Biverkningar</w:t>
      </w:r>
    </w:p>
    <w:p w14:paraId="4EB2D272" w14:textId="77777777" w:rsidR="000B0DF3" w:rsidRPr="008A5B1A" w:rsidRDefault="000B0DF3" w:rsidP="00B56A01">
      <w:pPr>
        <w:pStyle w:val="Text"/>
        <w:keepNext/>
        <w:spacing w:before="0"/>
        <w:jc w:val="left"/>
        <w:rPr>
          <w:sz w:val="22"/>
          <w:szCs w:val="22"/>
          <w:lang w:val="sv-SE"/>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4673"/>
        <w:gridCol w:w="2693"/>
        <w:gridCol w:w="1701"/>
      </w:tblGrid>
      <w:tr w:rsidR="000B0DF3" w:rsidRPr="008A5B1A" w14:paraId="7D81BA33" w14:textId="77777777" w:rsidTr="005F1A36">
        <w:trPr>
          <w:cantSplit/>
        </w:trPr>
        <w:tc>
          <w:tcPr>
            <w:tcW w:w="4673" w:type="dxa"/>
          </w:tcPr>
          <w:p w14:paraId="3D40423F" w14:textId="6889C0E2"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b/>
                <w:sz w:val="22"/>
                <w:szCs w:val="22"/>
                <w:lang w:val="sv-SE"/>
              </w:rPr>
              <w:t>Organsystem</w:t>
            </w:r>
          </w:p>
        </w:tc>
        <w:tc>
          <w:tcPr>
            <w:tcW w:w="2693" w:type="dxa"/>
          </w:tcPr>
          <w:p w14:paraId="653A34C4" w14:textId="4DE33A86" w:rsidR="000B0DF3" w:rsidRPr="008A5B1A" w:rsidRDefault="00F53703"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b/>
                <w:sz w:val="22"/>
                <w:szCs w:val="22"/>
                <w:lang w:val="sv-SE"/>
              </w:rPr>
              <w:t>Biverkning</w:t>
            </w:r>
          </w:p>
        </w:tc>
        <w:tc>
          <w:tcPr>
            <w:tcW w:w="1701" w:type="dxa"/>
          </w:tcPr>
          <w:p w14:paraId="050720CB" w14:textId="46BB9691" w:rsidR="000B0DF3" w:rsidRPr="008A5B1A" w:rsidRDefault="00F53703"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b/>
                <w:sz w:val="22"/>
                <w:szCs w:val="22"/>
                <w:lang w:val="sv-SE"/>
              </w:rPr>
              <w:t>Frekvens-kategori</w:t>
            </w:r>
          </w:p>
        </w:tc>
      </w:tr>
      <w:tr w:rsidR="009F2F27" w:rsidRPr="008A5B1A" w14:paraId="3D0A4B0F" w14:textId="77777777" w:rsidTr="005F1A36">
        <w:trPr>
          <w:cantSplit/>
        </w:trPr>
        <w:tc>
          <w:tcPr>
            <w:tcW w:w="4673" w:type="dxa"/>
            <w:vMerge w:val="restart"/>
            <w:vAlign w:val="center"/>
          </w:tcPr>
          <w:p w14:paraId="21413DEF" w14:textId="2DAAD181" w:rsidR="009F2F27" w:rsidRPr="008A5B1A" w:rsidRDefault="009F2F27" w:rsidP="00B56A01">
            <w:pPr>
              <w:pStyle w:val="Table"/>
              <w:keepNext/>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Infektioner och infestationer</w:t>
            </w:r>
          </w:p>
        </w:tc>
        <w:tc>
          <w:tcPr>
            <w:tcW w:w="2693" w:type="dxa"/>
            <w:vAlign w:val="center"/>
          </w:tcPr>
          <w:p w14:paraId="5EF1BDEF" w14:textId="2E6BB1C2" w:rsidR="009F2F27" w:rsidRPr="008A5B1A" w:rsidRDefault="000F7F1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222222"/>
                <w:sz w:val="22"/>
                <w:szCs w:val="22"/>
                <w:lang w:val="sv-SE"/>
              </w:rPr>
              <w:t>Nasofaryngit</w:t>
            </w:r>
          </w:p>
        </w:tc>
        <w:tc>
          <w:tcPr>
            <w:tcW w:w="1701" w:type="dxa"/>
          </w:tcPr>
          <w:p w14:paraId="7B1057EE" w14:textId="29EF1829" w:rsidR="009F2F27" w:rsidRPr="008A5B1A" w:rsidRDefault="000F7F1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Mycket vanliga</w:t>
            </w:r>
          </w:p>
        </w:tc>
      </w:tr>
      <w:tr w:rsidR="009F2F27" w:rsidRPr="008A5B1A" w14:paraId="2AD88BD4" w14:textId="77777777" w:rsidTr="005F1A36">
        <w:trPr>
          <w:cantSplit/>
        </w:trPr>
        <w:tc>
          <w:tcPr>
            <w:tcW w:w="4673" w:type="dxa"/>
            <w:vMerge/>
            <w:vAlign w:val="center"/>
          </w:tcPr>
          <w:p w14:paraId="736CFF45" w14:textId="0724E67C" w:rsidR="009F2F27" w:rsidRPr="008A5B1A" w:rsidRDefault="009F2F27" w:rsidP="00B56A01">
            <w:pPr>
              <w:pStyle w:val="Table"/>
              <w:keepNext/>
              <w:spacing w:before="0" w:after="0"/>
              <w:rPr>
                <w:rFonts w:ascii="Times New Roman" w:hAnsi="Times New Roman" w:cs="Times New Roman"/>
                <w:sz w:val="22"/>
                <w:szCs w:val="22"/>
                <w:lang w:val="sv-SE"/>
              </w:rPr>
            </w:pPr>
          </w:p>
        </w:tc>
        <w:tc>
          <w:tcPr>
            <w:tcW w:w="2693" w:type="dxa"/>
            <w:vAlign w:val="center"/>
          </w:tcPr>
          <w:p w14:paraId="3789E451" w14:textId="6A85E58C" w:rsidR="009F2F27" w:rsidRPr="008A5B1A" w:rsidRDefault="000F7F1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222222"/>
                <w:sz w:val="22"/>
                <w:szCs w:val="22"/>
                <w:lang w:val="sv-SE"/>
              </w:rPr>
              <w:t>Övre luftvägsinfektion</w:t>
            </w:r>
          </w:p>
        </w:tc>
        <w:tc>
          <w:tcPr>
            <w:tcW w:w="1701" w:type="dxa"/>
          </w:tcPr>
          <w:p w14:paraId="4008C0C8" w14:textId="71BB742C" w:rsidR="009F2F27" w:rsidRPr="008A5B1A" w:rsidRDefault="000F7F1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Vanliga</w:t>
            </w:r>
          </w:p>
        </w:tc>
      </w:tr>
      <w:tr w:rsidR="009F2F27" w:rsidRPr="008A5B1A" w14:paraId="59024745" w14:textId="77777777" w:rsidTr="005F1A36">
        <w:trPr>
          <w:cantSplit/>
        </w:trPr>
        <w:tc>
          <w:tcPr>
            <w:tcW w:w="4673" w:type="dxa"/>
            <w:vMerge/>
            <w:vAlign w:val="center"/>
          </w:tcPr>
          <w:p w14:paraId="74D1280A" w14:textId="408718FE" w:rsidR="009F2F27" w:rsidRPr="008A5B1A" w:rsidRDefault="009F2F27"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16FA0F08" w14:textId="50F42A1D" w:rsidR="009F2F27" w:rsidRPr="008A5B1A" w:rsidRDefault="009F2F27"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color w:val="000000"/>
                <w:sz w:val="22"/>
                <w:szCs w:val="22"/>
                <w:lang w:val="sv-SE"/>
              </w:rPr>
              <w:t>Kandidos</w:t>
            </w:r>
            <w:r w:rsidRPr="008A5B1A">
              <w:rPr>
                <w:rFonts w:ascii="Times New Roman" w:hAnsi="Times New Roman" w:cs="Times New Roman"/>
                <w:color w:val="000000"/>
                <w:sz w:val="22"/>
                <w:szCs w:val="20"/>
                <w:lang w:val="sv-SE"/>
              </w:rPr>
              <w:t>*</w:t>
            </w:r>
            <w:r w:rsidRPr="008A5B1A">
              <w:rPr>
                <w:rFonts w:ascii="Times New Roman" w:hAnsi="Times New Roman" w:cs="Times New Roman"/>
                <w:color w:val="000000"/>
                <w:sz w:val="22"/>
                <w:szCs w:val="20"/>
                <w:vertAlign w:val="superscript"/>
                <w:lang w:val="sv-SE"/>
              </w:rPr>
              <w:t>1</w:t>
            </w:r>
          </w:p>
        </w:tc>
        <w:tc>
          <w:tcPr>
            <w:tcW w:w="1701" w:type="dxa"/>
          </w:tcPr>
          <w:p w14:paraId="121F6214" w14:textId="3B783D11" w:rsidR="009F2F27" w:rsidRPr="008A5B1A" w:rsidRDefault="009F2F27"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Mindre vanliga</w:t>
            </w:r>
          </w:p>
        </w:tc>
      </w:tr>
      <w:tr w:rsidR="000B0DF3" w:rsidRPr="008A5B1A" w14:paraId="1AF7FDF5" w14:textId="77777777" w:rsidTr="005F1A36">
        <w:trPr>
          <w:cantSplit/>
        </w:trPr>
        <w:tc>
          <w:tcPr>
            <w:tcW w:w="4673" w:type="dxa"/>
            <w:vMerge w:val="restart"/>
            <w:vAlign w:val="center"/>
          </w:tcPr>
          <w:p w14:paraId="47751023" w14:textId="4B855235" w:rsidR="000B0DF3" w:rsidRPr="008A5B1A" w:rsidRDefault="00017285"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color w:val="000000"/>
                <w:sz w:val="22"/>
                <w:szCs w:val="22"/>
                <w:shd w:val="clear" w:color="auto" w:fill="FFFFFF"/>
                <w:lang w:val="sv-SE"/>
              </w:rPr>
              <w:t>Immun</w:t>
            </w:r>
            <w:r w:rsidR="00F53703" w:rsidRPr="008A5B1A">
              <w:rPr>
                <w:rFonts w:ascii="Times New Roman" w:hAnsi="Times New Roman" w:cs="Times New Roman"/>
                <w:color w:val="000000"/>
                <w:sz w:val="22"/>
                <w:szCs w:val="22"/>
                <w:shd w:val="clear" w:color="auto" w:fill="FFFFFF"/>
                <w:lang w:val="sv-SE"/>
              </w:rPr>
              <w:t>systemet</w:t>
            </w:r>
          </w:p>
        </w:tc>
        <w:tc>
          <w:tcPr>
            <w:tcW w:w="2693" w:type="dxa"/>
            <w:vAlign w:val="center"/>
          </w:tcPr>
          <w:p w14:paraId="70F8E208" w14:textId="3619B2A5" w:rsidR="000B0DF3" w:rsidRPr="008A5B1A" w:rsidRDefault="00F53703" w:rsidP="00B56A01">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sv-SE"/>
              </w:rPr>
            </w:pPr>
            <w:r w:rsidRPr="008A5B1A">
              <w:rPr>
                <w:rFonts w:ascii="Times New Roman" w:hAnsi="Times New Roman" w:cs="Times New Roman"/>
                <w:color w:val="000000"/>
                <w:sz w:val="22"/>
                <w:szCs w:val="22"/>
                <w:lang w:val="sv-SE"/>
              </w:rPr>
              <w:t>Överkänslighet</w:t>
            </w:r>
            <w:r w:rsidR="00FD7DAC" w:rsidRPr="008A5B1A">
              <w:rPr>
                <w:rFonts w:ascii="Times New Roman" w:hAnsi="Times New Roman" w:cs="Times New Roman"/>
                <w:color w:val="000000"/>
                <w:sz w:val="22"/>
                <w:szCs w:val="20"/>
                <w:lang w:val="sv-SE"/>
              </w:rPr>
              <w:t>*</w:t>
            </w:r>
            <w:r w:rsidR="001A5562" w:rsidRPr="008A5B1A">
              <w:rPr>
                <w:rFonts w:ascii="Times New Roman" w:hAnsi="Times New Roman" w:cs="Times New Roman"/>
                <w:color w:val="000000"/>
                <w:sz w:val="22"/>
                <w:szCs w:val="20"/>
                <w:vertAlign w:val="superscript"/>
                <w:lang w:val="sv-SE"/>
              </w:rPr>
              <w:t>2</w:t>
            </w:r>
          </w:p>
        </w:tc>
        <w:tc>
          <w:tcPr>
            <w:tcW w:w="1701" w:type="dxa"/>
          </w:tcPr>
          <w:p w14:paraId="17044C83" w14:textId="191EC2B2"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shd w:val="clear" w:color="auto" w:fill="FFFFFF"/>
                <w:lang w:val="sv-SE"/>
              </w:rPr>
            </w:pPr>
            <w:r w:rsidRPr="008A5B1A">
              <w:rPr>
                <w:rFonts w:ascii="Times New Roman" w:hAnsi="Times New Roman" w:cs="Times New Roman"/>
                <w:color w:val="000000"/>
                <w:sz w:val="22"/>
                <w:szCs w:val="22"/>
                <w:shd w:val="clear" w:color="auto" w:fill="FFFFFF"/>
                <w:lang w:val="sv-SE"/>
              </w:rPr>
              <w:t>Vanliga</w:t>
            </w:r>
          </w:p>
        </w:tc>
      </w:tr>
      <w:tr w:rsidR="000B0DF3" w:rsidRPr="008A5B1A" w14:paraId="1D6EA80C" w14:textId="77777777" w:rsidTr="005F1A36">
        <w:trPr>
          <w:cantSplit/>
        </w:trPr>
        <w:tc>
          <w:tcPr>
            <w:tcW w:w="4673" w:type="dxa"/>
            <w:vMerge/>
            <w:vAlign w:val="center"/>
          </w:tcPr>
          <w:p w14:paraId="36D6549B" w14:textId="77777777" w:rsidR="000B0DF3" w:rsidRPr="008A5B1A" w:rsidRDefault="000B0DF3"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5778856A" w14:textId="2034093E" w:rsidR="000B0DF3" w:rsidRPr="008A5B1A" w:rsidRDefault="00017285"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Angio</w:t>
            </w:r>
            <w:r w:rsidR="00F53703" w:rsidRPr="008A5B1A">
              <w:rPr>
                <w:rFonts w:ascii="Times New Roman" w:hAnsi="Times New Roman" w:cs="Times New Roman"/>
                <w:color w:val="000000"/>
                <w:sz w:val="22"/>
                <w:szCs w:val="22"/>
                <w:lang w:val="sv-SE"/>
              </w:rPr>
              <w:t>ödem</w:t>
            </w:r>
            <w:r w:rsidR="00FD7DAC" w:rsidRPr="008A5B1A">
              <w:rPr>
                <w:rFonts w:ascii="Times New Roman" w:hAnsi="Times New Roman" w:cs="Times New Roman"/>
                <w:color w:val="000000"/>
                <w:sz w:val="22"/>
                <w:szCs w:val="20"/>
                <w:lang w:val="sv-SE"/>
              </w:rPr>
              <w:t>*</w:t>
            </w:r>
            <w:r w:rsidR="001A5562" w:rsidRPr="008A5B1A">
              <w:rPr>
                <w:rFonts w:ascii="Times New Roman" w:hAnsi="Times New Roman" w:cs="Times New Roman"/>
                <w:color w:val="000000"/>
                <w:sz w:val="22"/>
                <w:szCs w:val="20"/>
                <w:vertAlign w:val="superscript"/>
                <w:lang w:val="sv-SE"/>
              </w:rPr>
              <w:t>3</w:t>
            </w:r>
          </w:p>
        </w:tc>
        <w:tc>
          <w:tcPr>
            <w:tcW w:w="1701" w:type="dxa"/>
          </w:tcPr>
          <w:p w14:paraId="45A31BCF" w14:textId="60DF13BE"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Mindre vanliga</w:t>
            </w:r>
          </w:p>
        </w:tc>
      </w:tr>
      <w:tr w:rsidR="000B0DF3" w:rsidRPr="008A5B1A" w14:paraId="53B31D57" w14:textId="77777777" w:rsidTr="005F1A36">
        <w:trPr>
          <w:cantSplit/>
        </w:trPr>
        <w:tc>
          <w:tcPr>
            <w:tcW w:w="4673" w:type="dxa"/>
            <w:vAlign w:val="center"/>
          </w:tcPr>
          <w:p w14:paraId="393191A7" w14:textId="64B0D186" w:rsidR="000B0DF3" w:rsidRPr="008A5B1A" w:rsidRDefault="00017285"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color w:val="000000"/>
                <w:sz w:val="22"/>
                <w:szCs w:val="22"/>
                <w:shd w:val="clear" w:color="auto" w:fill="FFFFFF"/>
                <w:lang w:val="sv-SE"/>
              </w:rPr>
              <w:t xml:space="preserve">Metabolism </w:t>
            </w:r>
            <w:r w:rsidR="00F53703" w:rsidRPr="008A5B1A">
              <w:rPr>
                <w:rFonts w:ascii="Times New Roman" w:hAnsi="Times New Roman" w:cs="Times New Roman"/>
                <w:color w:val="000000"/>
                <w:sz w:val="22"/>
                <w:szCs w:val="22"/>
                <w:shd w:val="clear" w:color="auto" w:fill="FFFFFF"/>
                <w:lang w:val="sv-SE"/>
              </w:rPr>
              <w:t>och nutrition</w:t>
            </w:r>
          </w:p>
        </w:tc>
        <w:tc>
          <w:tcPr>
            <w:tcW w:w="2693" w:type="dxa"/>
          </w:tcPr>
          <w:p w14:paraId="3DAD7D79" w14:textId="70D94613" w:rsidR="000B0DF3" w:rsidRPr="008A5B1A" w:rsidRDefault="00017285" w:rsidP="00B56A01">
            <w:pPr>
              <w:pStyle w:val="Table"/>
              <w:keepNext/>
              <w:keepLines w:val="0"/>
              <w:tabs>
                <w:tab w:val="clear" w:pos="284"/>
              </w:tabs>
              <w:spacing w:before="0" w:after="0"/>
              <w:rPr>
                <w:rFonts w:ascii="Times New Roman" w:hAnsi="Times New Roman" w:cs="Times New Roman"/>
                <w:b/>
                <w:color w:val="000000"/>
                <w:sz w:val="22"/>
                <w:szCs w:val="22"/>
                <w:shd w:val="clear" w:color="auto" w:fill="FFFFFF"/>
                <w:lang w:val="sv-SE"/>
              </w:rPr>
            </w:pPr>
            <w:r w:rsidRPr="008A5B1A">
              <w:rPr>
                <w:rFonts w:ascii="Times New Roman" w:hAnsi="Times New Roman" w:cs="Times New Roman"/>
                <w:sz w:val="22"/>
                <w:szCs w:val="22"/>
                <w:lang w:val="sv-SE"/>
              </w:rPr>
              <w:t>Hypergly</w:t>
            </w:r>
            <w:r w:rsidR="00F53703" w:rsidRPr="008A5B1A">
              <w:rPr>
                <w:rFonts w:ascii="Times New Roman" w:hAnsi="Times New Roman" w:cs="Times New Roman"/>
                <w:sz w:val="22"/>
                <w:szCs w:val="22"/>
                <w:lang w:val="sv-SE"/>
              </w:rPr>
              <w:t>kemi</w:t>
            </w:r>
            <w:r w:rsidR="00FD7DAC" w:rsidRPr="008A5B1A">
              <w:rPr>
                <w:rFonts w:ascii="Times New Roman" w:hAnsi="Times New Roman" w:cs="Times New Roman"/>
                <w:sz w:val="22"/>
                <w:szCs w:val="20"/>
                <w:lang w:val="sv-SE"/>
              </w:rPr>
              <w:t>*</w:t>
            </w:r>
            <w:r w:rsidR="00B11E6B" w:rsidRPr="008A5B1A">
              <w:rPr>
                <w:rFonts w:ascii="Times New Roman" w:hAnsi="Times New Roman" w:cs="Times New Roman"/>
                <w:sz w:val="22"/>
                <w:szCs w:val="20"/>
                <w:vertAlign w:val="superscript"/>
                <w:lang w:val="sv-SE"/>
              </w:rPr>
              <w:t>4</w:t>
            </w:r>
          </w:p>
        </w:tc>
        <w:tc>
          <w:tcPr>
            <w:tcW w:w="1701" w:type="dxa"/>
          </w:tcPr>
          <w:p w14:paraId="43B36193" w14:textId="1B13848B"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shd w:val="clear" w:color="auto" w:fill="FFFFFF"/>
                <w:lang w:val="sv-SE"/>
              </w:rPr>
            </w:pPr>
            <w:r w:rsidRPr="008A5B1A">
              <w:rPr>
                <w:rFonts w:ascii="Times New Roman" w:hAnsi="Times New Roman" w:cs="Times New Roman"/>
                <w:color w:val="000000"/>
                <w:sz w:val="22"/>
                <w:szCs w:val="22"/>
                <w:shd w:val="clear" w:color="auto" w:fill="FFFFFF"/>
                <w:lang w:val="sv-SE"/>
              </w:rPr>
              <w:t>Mindre vanliga</w:t>
            </w:r>
          </w:p>
        </w:tc>
      </w:tr>
      <w:tr w:rsidR="000B0DF3" w:rsidRPr="008A5B1A" w14:paraId="6DF0D8E2" w14:textId="77777777" w:rsidTr="005F1A36">
        <w:trPr>
          <w:cantSplit/>
        </w:trPr>
        <w:tc>
          <w:tcPr>
            <w:tcW w:w="4673" w:type="dxa"/>
            <w:vAlign w:val="center"/>
          </w:tcPr>
          <w:p w14:paraId="197983C0" w14:textId="64BFBA82"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Centrala och perifera nervsystemet</w:t>
            </w:r>
          </w:p>
        </w:tc>
        <w:tc>
          <w:tcPr>
            <w:tcW w:w="2693" w:type="dxa"/>
          </w:tcPr>
          <w:p w14:paraId="65C01ADD" w14:textId="0AA6791D" w:rsidR="000B0DF3" w:rsidRPr="008A5B1A" w:rsidRDefault="00017285"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sz w:val="22"/>
                <w:szCs w:val="22"/>
                <w:lang w:val="sv-SE"/>
              </w:rPr>
              <w:t>H</w:t>
            </w:r>
            <w:r w:rsidR="00F53703" w:rsidRPr="008A5B1A">
              <w:rPr>
                <w:rFonts w:ascii="Times New Roman" w:hAnsi="Times New Roman" w:cs="Times New Roman"/>
                <w:sz w:val="22"/>
                <w:szCs w:val="22"/>
                <w:lang w:val="sv-SE"/>
              </w:rPr>
              <w:t>uvudvärk</w:t>
            </w:r>
            <w:r w:rsidR="00FD7DAC" w:rsidRPr="008A5B1A">
              <w:rPr>
                <w:rFonts w:ascii="Times New Roman" w:hAnsi="Times New Roman" w:cs="Times New Roman"/>
                <w:sz w:val="22"/>
                <w:szCs w:val="20"/>
                <w:lang w:val="sv-SE"/>
              </w:rPr>
              <w:t>*</w:t>
            </w:r>
            <w:r w:rsidR="00B11E6B" w:rsidRPr="008A5B1A">
              <w:rPr>
                <w:rFonts w:ascii="Times New Roman" w:hAnsi="Times New Roman" w:cs="Times New Roman"/>
                <w:sz w:val="22"/>
                <w:szCs w:val="20"/>
                <w:vertAlign w:val="superscript"/>
                <w:lang w:val="sv-SE"/>
              </w:rPr>
              <w:t>5</w:t>
            </w:r>
          </w:p>
        </w:tc>
        <w:tc>
          <w:tcPr>
            <w:tcW w:w="1701" w:type="dxa"/>
          </w:tcPr>
          <w:p w14:paraId="15D38061" w14:textId="775E8D96"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Vanliga</w:t>
            </w:r>
          </w:p>
        </w:tc>
      </w:tr>
      <w:tr w:rsidR="00CF7CED" w:rsidRPr="008A5B1A" w14:paraId="2E2F4C5B" w14:textId="77777777" w:rsidTr="005F1A36">
        <w:trPr>
          <w:cantSplit/>
        </w:trPr>
        <w:tc>
          <w:tcPr>
            <w:tcW w:w="4673" w:type="dxa"/>
            <w:vMerge w:val="restart"/>
            <w:vAlign w:val="center"/>
          </w:tcPr>
          <w:p w14:paraId="28548BD4" w14:textId="7F3678A2" w:rsidR="00CF7CED" w:rsidRPr="008A5B1A" w:rsidRDefault="00CF7CED"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Ögon</w:t>
            </w:r>
          </w:p>
        </w:tc>
        <w:tc>
          <w:tcPr>
            <w:tcW w:w="2693" w:type="dxa"/>
          </w:tcPr>
          <w:p w14:paraId="4E84FBE9" w14:textId="1F92CDD7" w:rsidR="00CF7CED" w:rsidRPr="008A5B1A" w:rsidRDefault="00074B18"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Dimsyn</w:t>
            </w:r>
          </w:p>
        </w:tc>
        <w:tc>
          <w:tcPr>
            <w:tcW w:w="1701" w:type="dxa"/>
          </w:tcPr>
          <w:p w14:paraId="5EC106D0" w14:textId="7A71685B" w:rsidR="00CF7CED" w:rsidRPr="008A5B1A" w:rsidRDefault="00CF7CED"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Mindre vanliga</w:t>
            </w:r>
          </w:p>
        </w:tc>
      </w:tr>
      <w:tr w:rsidR="00CF7CED" w:rsidRPr="008A5B1A" w14:paraId="2903375E" w14:textId="77777777" w:rsidTr="005F1A36">
        <w:trPr>
          <w:cantSplit/>
        </w:trPr>
        <w:tc>
          <w:tcPr>
            <w:tcW w:w="4673" w:type="dxa"/>
            <w:vMerge/>
            <w:vAlign w:val="center"/>
          </w:tcPr>
          <w:p w14:paraId="42E6F24E" w14:textId="77777777" w:rsidR="00CF7CED" w:rsidRPr="008A5B1A" w:rsidRDefault="00CF7CED"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tcPr>
          <w:p w14:paraId="30EA7AEB" w14:textId="6F436B90" w:rsidR="00CF7CED" w:rsidRPr="008A5B1A" w:rsidRDefault="00CF7CED"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Katarakt</w:t>
            </w:r>
            <w:r w:rsidR="00074B18" w:rsidRPr="008A5B1A">
              <w:rPr>
                <w:rFonts w:ascii="Times New Roman" w:hAnsi="Times New Roman" w:cs="Times New Roman"/>
                <w:sz w:val="22"/>
                <w:szCs w:val="22"/>
              </w:rPr>
              <w:t>*</w:t>
            </w:r>
            <w:r w:rsidR="00074B18" w:rsidRPr="008A5B1A">
              <w:rPr>
                <w:rFonts w:ascii="Times New Roman" w:hAnsi="Times New Roman" w:cs="Times New Roman"/>
                <w:sz w:val="22"/>
                <w:szCs w:val="22"/>
                <w:vertAlign w:val="superscript"/>
              </w:rPr>
              <w:t>6</w:t>
            </w:r>
          </w:p>
        </w:tc>
        <w:tc>
          <w:tcPr>
            <w:tcW w:w="1701" w:type="dxa"/>
          </w:tcPr>
          <w:p w14:paraId="2E7A6862" w14:textId="1E21517E" w:rsidR="00CF7CED" w:rsidRPr="008A5B1A" w:rsidRDefault="00CF7CED"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Mindre vanliga</w:t>
            </w:r>
          </w:p>
        </w:tc>
      </w:tr>
      <w:tr w:rsidR="000B0DF3" w:rsidRPr="008A5B1A" w14:paraId="70F5279F" w14:textId="77777777" w:rsidTr="005F1A36">
        <w:trPr>
          <w:cantSplit/>
        </w:trPr>
        <w:tc>
          <w:tcPr>
            <w:tcW w:w="4673" w:type="dxa"/>
            <w:vAlign w:val="center"/>
          </w:tcPr>
          <w:p w14:paraId="4BBD5987" w14:textId="24B0994A"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Hjärtat</w:t>
            </w:r>
          </w:p>
        </w:tc>
        <w:tc>
          <w:tcPr>
            <w:tcW w:w="2693" w:type="dxa"/>
          </w:tcPr>
          <w:p w14:paraId="3A205A99" w14:textId="42F162B6" w:rsidR="000B0DF3" w:rsidRPr="008A5B1A" w:rsidRDefault="00017285"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sz w:val="22"/>
                <w:szCs w:val="22"/>
                <w:lang w:val="sv-SE"/>
              </w:rPr>
              <w:t>Ta</w:t>
            </w:r>
            <w:r w:rsidR="00F53703" w:rsidRPr="008A5B1A">
              <w:rPr>
                <w:rFonts w:ascii="Times New Roman" w:hAnsi="Times New Roman" w:cs="Times New Roman"/>
                <w:sz w:val="22"/>
                <w:szCs w:val="22"/>
                <w:lang w:val="sv-SE"/>
              </w:rPr>
              <w:t>kykardi</w:t>
            </w:r>
            <w:r w:rsidR="00074B18" w:rsidRPr="008A5B1A">
              <w:rPr>
                <w:rFonts w:ascii="Times New Roman" w:hAnsi="Times New Roman" w:cs="Times New Roman"/>
                <w:szCs w:val="20"/>
              </w:rPr>
              <w:t>*</w:t>
            </w:r>
            <w:r w:rsidR="00074B18" w:rsidRPr="008A5B1A">
              <w:rPr>
                <w:rFonts w:ascii="Times New Roman" w:hAnsi="Times New Roman" w:cs="Times New Roman"/>
                <w:szCs w:val="20"/>
                <w:vertAlign w:val="superscript"/>
              </w:rPr>
              <w:t>7</w:t>
            </w:r>
          </w:p>
        </w:tc>
        <w:tc>
          <w:tcPr>
            <w:tcW w:w="1701" w:type="dxa"/>
          </w:tcPr>
          <w:p w14:paraId="06406F29" w14:textId="4AF9C36D"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Mindre vanliga</w:t>
            </w:r>
          </w:p>
        </w:tc>
      </w:tr>
      <w:tr w:rsidR="0017000F" w:rsidRPr="008A5B1A" w14:paraId="11EBBE0D" w14:textId="77777777" w:rsidTr="005F1A36">
        <w:trPr>
          <w:cantSplit/>
        </w:trPr>
        <w:tc>
          <w:tcPr>
            <w:tcW w:w="4673" w:type="dxa"/>
            <w:vMerge w:val="restart"/>
            <w:vAlign w:val="center"/>
          </w:tcPr>
          <w:p w14:paraId="31F6F92D" w14:textId="16E057BE" w:rsidR="0017000F" w:rsidRPr="008A5B1A" w:rsidRDefault="0017000F" w:rsidP="00B56A01">
            <w:pPr>
              <w:pStyle w:val="Table"/>
              <w:keepNext/>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Andningsvägar, bröstkorg och mediastinum</w:t>
            </w:r>
          </w:p>
        </w:tc>
        <w:tc>
          <w:tcPr>
            <w:tcW w:w="2693" w:type="dxa"/>
            <w:vAlign w:val="center"/>
          </w:tcPr>
          <w:p w14:paraId="6AC1F2CF" w14:textId="77686D8C" w:rsidR="0017000F" w:rsidRPr="008A5B1A" w:rsidRDefault="000F7F1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Astma (exacerbation)</w:t>
            </w:r>
          </w:p>
        </w:tc>
        <w:tc>
          <w:tcPr>
            <w:tcW w:w="1701" w:type="dxa"/>
          </w:tcPr>
          <w:p w14:paraId="2D8CE9A2" w14:textId="3C1CB7CA" w:rsidR="0017000F" w:rsidRPr="008A5B1A" w:rsidRDefault="000F7F1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Mycket vanliga</w:t>
            </w:r>
          </w:p>
        </w:tc>
      </w:tr>
      <w:tr w:rsidR="0017000F" w:rsidRPr="008A5B1A" w14:paraId="34E5DFCF" w14:textId="77777777" w:rsidTr="005F1A36">
        <w:trPr>
          <w:cantSplit/>
        </w:trPr>
        <w:tc>
          <w:tcPr>
            <w:tcW w:w="4673" w:type="dxa"/>
            <w:vMerge/>
            <w:vAlign w:val="center"/>
          </w:tcPr>
          <w:p w14:paraId="07FDF3A7" w14:textId="591507FD" w:rsidR="0017000F" w:rsidRPr="008A5B1A" w:rsidRDefault="0017000F"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34790EEE" w14:textId="4164C220" w:rsidR="0017000F" w:rsidRPr="008A5B1A" w:rsidRDefault="0017000F"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sz w:val="22"/>
                <w:szCs w:val="22"/>
                <w:lang w:val="sv-SE"/>
              </w:rPr>
              <w:t>Orofaryngeal smärta</w:t>
            </w:r>
            <w:r w:rsidRPr="008A5B1A">
              <w:rPr>
                <w:rFonts w:ascii="Times New Roman" w:hAnsi="Times New Roman" w:cs="Times New Roman"/>
                <w:sz w:val="22"/>
                <w:szCs w:val="20"/>
                <w:lang w:val="sv-SE"/>
              </w:rPr>
              <w:t>*</w:t>
            </w:r>
            <w:r w:rsidRPr="008A5B1A">
              <w:rPr>
                <w:rFonts w:ascii="Times New Roman" w:hAnsi="Times New Roman" w:cs="Times New Roman"/>
                <w:sz w:val="22"/>
                <w:szCs w:val="20"/>
                <w:vertAlign w:val="superscript"/>
                <w:lang w:val="sv-SE"/>
              </w:rPr>
              <w:t>8</w:t>
            </w:r>
          </w:p>
        </w:tc>
        <w:tc>
          <w:tcPr>
            <w:tcW w:w="1701" w:type="dxa"/>
          </w:tcPr>
          <w:p w14:paraId="233EA252" w14:textId="3A491704" w:rsidR="0017000F" w:rsidRPr="008A5B1A" w:rsidRDefault="0017000F"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Vanliga</w:t>
            </w:r>
          </w:p>
        </w:tc>
      </w:tr>
      <w:tr w:rsidR="0017000F" w:rsidRPr="008A5B1A" w14:paraId="27B83127" w14:textId="77777777" w:rsidTr="005F1A36">
        <w:trPr>
          <w:cantSplit/>
        </w:trPr>
        <w:tc>
          <w:tcPr>
            <w:tcW w:w="4673" w:type="dxa"/>
            <w:vMerge/>
            <w:vAlign w:val="center"/>
          </w:tcPr>
          <w:p w14:paraId="71C7CEA1" w14:textId="77777777" w:rsidR="0017000F" w:rsidRPr="008A5B1A" w:rsidRDefault="0017000F"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194EECCE" w14:textId="799DFFEC" w:rsidR="0017000F" w:rsidRPr="008A5B1A" w:rsidRDefault="0017000F"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Dysfyoni</w:t>
            </w:r>
          </w:p>
        </w:tc>
        <w:tc>
          <w:tcPr>
            <w:tcW w:w="1701" w:type="dxa"/>
          </w:tcPr>
          <w:p w14:paraId="03DF471F" w14:textId="0A8F7D03" w:rsidR="0017000F" w:rsidRPr="008A5B1A" w:rsidRDefault="0017000F"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Vanliga</w:t>
            </w:r>
          </w:p>
        </w:tc>
      </w:tr>
      <w:tr w:rsidR="000B0DF3" w:rsidRPr="008A5B1A" w14:paraId="54A11E1F" w14:textId="77777777" w:rsidTr="005F1A36">
        <w:trPr>
          <w:cantSplit/>
        </w:trPr>
        <w:tc>
          <w:tcPr>
            <w:tcW w:w="4673" w:type="dxa"/>
            <w:vMerge w:val="restart"/>
            <w:vAlign w:val="center"/>
          </w:tcPr>
          <w:p w14:paraId="6042642E" w14:textId="05D23A60"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Hud och subkutan vävnad</w:t>
            </w:r>
          </w:p>
        </w:tc>
        <w:tc>
          <w:tcPr>
            <w:tcW w:w="2693" w:type="dxa"/>
            <w:vAlign w:val="center"/>
          </w:tcPr>
          <w:p w14:paraId="6E0A2FB2" w14:textId="51782695" w:rsidR="000B0DF3" w:rsidRPr="008A5B1A" w:rsidRDefault="00F53703"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color w:val="000000"/>
                <w:sz w:val="22"/>
                <w:szCs w:val="22"/>
                <w:lang w:val="sv-SE"/>
              </w:rPr>
              <w:t>Hudutslag</w:t>
            </w:r>
            <w:r w:rsidR="00FD7DAC" w:rsidRPr="008A5B1A">
              <w:rPr>
                <w:rFonts w:ascii="Times New Roman" w:hAnsi="Times New Roman" w:cs="Times New Roman"/>
                <w:color w:val="000000"/>
                <w:sz w:val="22"/>
                <w:szCs w:val="20"/>
                <w:lang w:val="sv-SE"/>
              </w:rPr>
              <w:t>*</w:t>
            </w:r>
            <w:r w:rsidR="00074B18" w:rsidRPr="008A5B1A">
              <w:rPr>
                <w:rFonts w:ascii="Times New Roman" w:hAnsi="Times New Roman" w:cs="Times New Roman"/>
                <w:color w:val="000000"/>
                <w:sz w:val="22"/>
                <w:szCs w:val="20"/>
                <w:vertAlign w:val="superscript"/>
                <w:lang w:val="sv-SE"/>
              </w:rPr>
              <w:t>9</w:t>
            </w:r>
          </w:p>
        </w:tc>
        <w:tc>
          <w:tcPr>
            <w:tcW w:w="1701" w:type="dxa"/>
          </w:tcPr>
          <w:p w14:paraId="17D4AA97" w14:textId="4F1A2A37"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Mindre vanliga</w:t>
            </w:r>
          </w:p>
        </w:tc>
      </w:tr>
      <w:tr w:rsidR="000B0DF3" w:rsidRPr="008A5B1A" w14:paraId="264B3B78" w14:textId="77777777" w:rsidTr="005F1A36">
        <w:trPr>
          <w:cantSplit/>
        </w:trPr>
        <w:tc>
          <w:tcPr>
            <w:tcW w:w="4673" w:type="dxa"/>
            <w:vMerge/>
            <w:vAlign w:val="center"/>
          </w:tcPr>
          <w:p w14:paraId="440D7F1A" w14:textId="77777777" w:rsidR="000B0DF3" w:rsidRPr="008A5B1A" w:rsidRDefault="000B0DF3"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54D1DB3D" w14:textId="096CFD9F"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Klåda</w:t>
            </w:r>
            <w:r w:rsidR="00FD7DAC" w:rsidRPr="008A5B1A">
              <w:rPr>
                <w:rFonts w:ascii="Times New Roman" w:hAnsi="Times New Roman" w:cs="Times New Roman"/>
                <w:color w:val="000000"/>
                <w:sz w:val="22"/>
                <w:szCs w:val="20"/>
                <w:lang w:val="sv-SE"/>
              </w:rPr>
              <w:t>*</w:t>
            </w:r>
            <w:r w:rsidR="00074B18" w:rsidRPr="008A5B1A">
              <w:rPr>
                <w:rFonts w:ascii="Times New Roman" w:hAnsi="Times New Roman" w:cs="Times New Roman"/>
                <w:color w:val="000000"/>
                <w:sz w:val="22"/>
                <w:szCs w:val="20"/>
                <w:vertAlign w:val="superscript"/>
                <w:lang w:val="sv-SE"/>
              </w:rPr>
              <w:t>10</w:t>
            </w:r>
          </w:p>
        </w:tc>
        <w:tc>
          <w:tcPr>
            <w:tcW w:w="1701" w:type="dxa"/>
          </w:tcPr>
          <w:p w14:paraId="11D4A85A" w14:textId="2E8B1A1B"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Mindre vanliga</w:t>
            </w:r>
          </w:p>
        </w:tc>
      </w:tr>
      <w:tr w:rsidR="000B0DF3" w:rsidRPr="008A5B1A" w14:paraId="067BE2DC" w14:textId="77777777" w:rsidTr="005F1A36">
        <w:trPr>
          <w:cantSplit/>
        </w:trPr>
        <w:tc>
          <w:tcPr>
            <w:tcW w:w="4673" w:type="dxa"/>
            <w:vMerge w:val="restart"/>
            <w:vAlign w:val="center"/>
          </w:tcPr>
          <w:p w14:paraId="2F353BF8" w14:textId="1A777250" w:rsidR="000B0DF3" w:rsidRPr="008A5B1A" w:rsidRDefault="00017285"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Mus</w:t>
            </w:r>
            <w:r w:rsidR="00F53703" w:rsidRPr="008A5B1A">
              <w:rPr>
                <w:rFonts w:ascii="Times New Roman" w:hAnsi="Times New Roman" w:cs="Times New Roman"/>
                <w:sz w:val="22"/>
                <w:szCs w:val="22"/>
                <w:lang w:val="sv-SE"/>
              </w:rPr>
              <w:t>k</w:t>
            </w:r>
            <w:r w:rsidRPr="008A5B1A">
              <w:rPr>
                <w:rFonts w:ascii="Times New Roman" w:hAnsi="Times New Roman" w:cs="Times New Roman"/>
                <w:sz w:val="22"/>
                <w:szCs w:val="22"/>
                <w:lang w:val="sv-SE"/>
              </w:rPr>
              <w:t>uloskeletal</w:t>
            </w:r>
            <w:r w:rsidR="00F53703" w:rsidRPr="008A5B1A">
              <w:rPr>
                <w:rFonts w:ascii="Times New Roman" w:hAnsi="Times New Roman" w:cs="Times New Roman"/>
                <w:sz w:val="22"/>
                <w:szCs w:val="22"/>
                <w:lang w:val="sv-SE"/>
              </w:rPr>
              <w:t>a systemet och bindväv</w:t>
            </w:r>
          </w:p>
        </w:tc>
        <w:tc>
          <w:tcPr>
            <w:tcW w:w="2693" w:type="dxa"/>
            <w:vAlign w:val="center"/>
          </w:tcPr>
          <w:p w14:paraId="284A569D" w14:textId="354A67EC" w:rsidR="000B0DF3" w:rsidRPr="008A5B1A" w:rsidRDefault="00017285" w:rsidP="00B56A01">
            <w:pPr>
              <w:pStyle w:val="Table"/>
              <w:keepNext/>
              <w:keepLines w:val="0"/>
              <w:tabs>
                <w:tab w:val="clear" w:pos="284"/>
              </w:tabs>
              <w:spacing w:before="0" w:after="0"/>
              <w:rPr>
                <w:rFonts w:ascii="Times New Roman" w:hAnsi="Times New Roman" w:cs="Times New Roman"/>
                <w:b/>
                <w:sz w:val="22"/>
                <w:szCs w:val="22"/>
                <w:lang w:val="sv-SE"/>
              </w:rPr>
            </w:pPr>
            <w:r w:rsidRPr="008A5B1A">
              <w:rPr>
                <w:rFonts w:ascii="Times New Roman" w:hAnsi="Times New Roman" w:cs="Times New Roman"/>
                <w:color w:val="000000"/>
                <w:sz w:val="22"/>
                <w:szCs w:val="22"/>
                <w:lang w:val="sv-SE"/>
              </w:rPr>
              <w:t>Mus</w:t>
            </w:r>
            <w:r w:rsidR="00F53703" w:rsidRPr="008A5B1A">
              <w:rPr>
                <w:rFonts w:ascii="Times New Roman" w:hAnsi="Times New Roman" w:cs="Times New Roman"/>
                <w:color w:val="000000"/>
                <w:sz w:val="22"/>
                <w:szCs w:val="22"/>
                <w:lang w:val="sv-SE"/>
              </w:rPr>
              <w:t>k</w:t>
            </w:r>
            <w:r w:rsidRPr="008A5B1A">
              <w:rPr>
                <w:rFonts w:ascii="Times New Roman" w:hAnsi="Times New Roman" w:cs="Times New Roman"/>
                <w:color w:val="000000"/>
                <w:sz w:val="22"/>
                <w:szCs w:val="22"/>
                <w:lang w:val="sv-SE"/>
              </w:rPr>
              <w:t xml:space="preserve">uloskeletal </w:t>
            </w:r>
            <w:r w:rsidR="00F53703" w:rsidRPr="008A5B1A">
              <w:rPr>
                <w:rFonts w:ascii="Times New Roman" w:hAnsi="Times New Roman" w:cs="Times New Roman"/>
                <w:color w:val="000000"/>
                <w:sz w:val="22"/>
                <w:szCs w:val="22"/>
                <w:lang w:val="sv-SE"/>
              </w:rPr>
              <w:t>smärta</w:t>
            </w:r>
            <w:r w:rsidR="00FD7DAC" w:rsidRPr="008A5B1A">
              <w:rPr>
                <w:rFonts w:ascii="Times New Roman" w:hAnsi="Times New Roman" w:cs="Times New Roman"/>
                <w:color w:val="000000"/>
                <w:sz w:val="22"/>
                <w:szCs w:val="20"/>
                <w:lang w:val="sv-SE"/>
              </w:rPr>
              <w:t>*</w:t>
            </w:r>
            <w:r w:rsidR="00074B18" w:rsidRPr="008A5B1A">
              <w:rPr>
                <w:rFonts w:ascii="Times New Roman" w:hAnsi="Times New Roman" w:cs="Times New Roman"/>
                <w:color w:val="000000"/>
                <w:sz w:val="22"/>
                <w:szCs w:val="20"/>
                <w:vertAlign w:val="superscript"/>
                <w:lang w:val="sv-SE"/>
              </w:rPr>
              <w:t>11</w:t>
            </w:r>
          </w:p>
        </w:tc>
        <w:tc>
          <w:tcPr>
            <w:tcW w:w="1701" w:type="dxa"/>
          </w:tcPr>
          <w:p w14:paraId="46E97D62" w14:textId="76285A2F" w:rsidR="000B0DF3" w:rsidRPr="008A5B1A" w:rsidRDefault="00F53703" w:rsidP="00B56A01">
            <w:pPr>
              <w:pStyle w:val="Table"/>
              <w:keepNext/>
              <w:keepLines w:val="0"/>
              <w:tabs>
                <w:tab w:val="clear" w:pos="284"/>
              </w:tabs>
              <w:spacing w:before="0" w:after="0"/>
              <w:rPr>
                <w:rFonts w:ascii="Times New Roman" w:hAnsi="Times New Roman" w:cs="Times New Roman"/>
                <w:sz w:val="22"/>
                <w:szCs w:val="22"/>
                <w:lang w:val="sv-SE"/>
              </w:rPr>
            </w:pPr>
            <w:r w:rsidRPr="008A5B1A">
              <w:rPr>
                <w:rFonts w:ascii="Times New Roman" w:hAnsi="Times New Roman" w:cs="Times New Roman"/>
                <w:sz w:val="22"/>
                <w:szCs w:val="22"/>
                <w:lang w:val="sv-SE"/>
              </w:rPr>
              <w:t>Vanliga</w:t>
            </w:r>
          </w:p>
        </w:tc>
      </w:tr>
      <w:tr w:rsidR="000B0DF3" w:rsidRPr="008A5B1A" w14:paraId="0601B734" w14:textId="77777777" w:rsidTr="005F1A36">
        <w:trPr>
          <w:cantSplit/>
        </w:trPr>
        <w:tc>
          <w:tcPr>
            <w:tcW w:w="4673" w:type="dxa"/>
            <w:vMerge/>
            <w:vAlign w:val="center"/>
          </w:tcPr>
          <w:p w14:paraId="59BAC59F" w14:textId="77777777" w:rsidR="000B0DF3" w:rsidRPr="008A5B1A" w:rsidRDefault="000B0DF3" w:rsidP="00B56A01">
            <w:pPr>
              <w:pStyle w:val="Table"/>
              <w:keepNext/>
              <w:keepLines w:val="0"/>
              <w:tabs>
                <w:tab w:val="clear" w:pos="284"/>
              </w:tabs>
              <w:spacing w:before="0" w:after="0"/>
              <w:rPr>
                <w:rFonts w:ascii="Times New Roman" w:hAnsi="Times New Roman" w:cs="Times New Roman"/>
                <w:sz w:val="22"/>
                <w:szCs w:val="22"/>
                <w:lang w:val="sv-SE"/>
              </w:rPr>
            </w:pPr>
          </w:p>
        </w:tc>
        <w:tc>
          <w:tcPr>
            <w:tcW w:w="2693" w:type="dxa"/>
            <w:vAlign w:val="center"/>
          </w:tcPr>
          <w:p w14:paraId="6D3C4B56" w14:textId="2DCEBA17" w:rsidR="000B0DF3" w:rsidRPr="008A5B1A" w:rsidRDefault="00017285"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Mus</w:t>
            </w:r>
            <w:r w:rsidR="00F53703" w:rsidRPr="008A5B1A">
              <w:rPr>
                <w:rFonts w:ascii="Times New Roman" w:hAnsi="Times New Roman" w:cs="Times New Roman"/>
                <w:color w:val="000000"/>
                <w:sz w:val="22"/>
                <w:szCs w:val="22"/>
                <w:lang w:val="sv-SE"/>
              </w:rPr>
              <w:t>kelspasmer</w:t>
            </w:r>
          </w:p>
        </w:tc>
        <w:tc>
          <w:tcPr>
            <w:tcW w:w="1701" w:type="dxa"/>
          </w:tcPr>
          <w:p w14:paraId="3D2315A2" w14:textId="111A6F23" w:rsidR="000B0DF3" w:rsidRPr="008A5B1A" w:rsidRDefault="00F53703" w:rsidP="00B56A01">
            <w:pPr>
              <w:pStyle w:val="Table"/>
              <w:keepNext/>
              <w:keepLines w:val="0"/>
              <w:tabs>
                <w:tab w:val="clear" w:pos="284"/>
              </w:tabs>
              <w:spacing w:before="0" w:after="0"/>
              <w:rPr>
                <w:rFonts w:ascii="Times New Roman" w:hAnsi="Times New Roman" w:cs="Times New Roman"/>
                <w:color w:val="000000"/>
                <w:sz w:val="22"/>
                <w:szCs w:val="22"/>
                <w:lang w:val="sv-SE"/>
              </w:rPr>
            </w:pPr>
            <w:r w:rsidRPr="008A5B1A">
              <w:rPr>
                <w:rFonts w:ascii="Times New Roman" w:hAnsi="Times New Roman" w:cs="Times New Roman"/>
                <w:color w:val="000000"/>
                <w:sz w:val="22"/>
                <w:szCs w:val="22"/>
                <w:lang w:val="sv-SE"/>
              </w:rPr>
              <w:t>Mindre vanliga</w:t>
            </w:r>
          </w:p>
        </w:tc>
      </w:tr>
      <w:tr w:rsidR="006E5EDA" w:rsidRPr="00ED41CD" w14:paraId="02C26528" w14:textId="77777777" w:rsidTr="005F1A36">
        <w:trPr>
          <w:cantSplit/>
        </w:trPr>
        <w:tc>
          <w:tcPr>
            <w:tcW w:w="9067" w:type="dxa"/>
            <w:gridSpan w:val="3"/>
            <w:vAlign w:val="center"/>
          </w:tcPr>
          <w:p w14:paraId="6AC67F08" w14:textId="68A94918" w:rsidR="00481BC2" w:rsidRPr="008A5B1A" w:rsidRDefault="006E5EDA" w:rsidP="00B56A01">
            <w:pPr>
              <w:pStyle w:val="Table"/>
              <w:keepLines w:val="0"/>
              <w:tabs>
                <w:tab w:val="clear" w:pos="284"/>
              </w:tabs>
              <w:spacing w:before="0" w:after="0"/>
              <w:ind w:left="265" w:hanging="265"/>
              <w:rPr>
                <w:rFonts w:ascii="Times New Roman" w:hAnsi="Times New Roman" w:cs="Times New Roman"/>
                <w:szCs w:val="20"/>
                <w:lang w:val="sv-SE"/>
              </w:rPr>
            </w:pPr>
            <w:r w:rsidRPr="008A5B1A">
              <w:rPr>
                <w:rFonts w:ascii="Times New Roman" w:hAnsi="Times New Roman" w:cs="Times New Roman"/>
                <w:szCs w:val="20"/>
                <w:lang w:val="sv-SE"/>
              </w:rPr>
              <w:t>*</w:t>
            </w:r>
            <w:r w:rsidR="00CC4B4B" w:rsidRPr="008A5B1A">
              <w:rPr>
                <w:rFonts w:ascii="Times New Roman" w:hAnsi="Times New Roman" w:cs="Times New Roman"/>
                <w:szCs w:val="20"/>
                <w:lang w:val="sv-SE"/>
              </w:rPr>
              <w:tab/>
            </w:r>
            <w:r w:rsidRPr="008A5B1A">
              <w:rPr>
                <w:rFonts w:ascii="Times New Roman" w:hAnsi="Times New Roman" w:cs="Times New Roman"/>
                <w:szCs w:val="20"/>
                <w:lang w:val="sv-SE"/>
              </w:rPr>
              <w:t>Indi</w:t>
            </w:r>
            <w:r w:rsidR="00F53703" w:rsidRPr="008A5B1A">
              <w:rPr>
                <w:rFonts w:ascii="Times New Roman" w:hAnsi="Times New Roman" w:cs="Times New Roman"/>
                <w:szCs w:val="20"/>
                <w:lang w:val="sv-SE"/>
              </w:rPr>
              <w:t>kerar grupper av rekommenderade termer (preferred terms, PT</w:t>
            </w:r>
            <w:r w:rsidR="00481BC2" w:rsidRPr="008A5B1A">
              <w:rPr>
                <w:rFonts w:ascii="Times New Roman" w:hAnsi="Times New Roman" w:cs="Times New Roman"/>
                <w:szCs w:val="20"/>
                <w:lang w:val="sv-SE"/>
              </w:rPr>
              <w:t>):</w:t>
            </w:r>
          </w:p>
          <w:p w14:paraId="5C044FBD" w14:textId="59F5E62E" w:rsidR="00481BC2" w:rsidRPr="008A5B1A" w:rsidRDefault="00481BC2"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1 </w:t>
            </w:r>
            <w:r w:rsidR="00F53703" w:rsidRPr="008A5B1A">
              <w:rPr>
                <w:rFonts w:ascii="Times New Roman" w:hAnsi="Times New Roman"/>
                <w:szCs w:val="20"/>
                <w:lang w:val="sv-SE"/>
              </w:rPr>
              <w:t>Oral kandidos, orofaryngeal kandidos.</w:t>
            </w:r>
          </w:p>
          <w:p w14:paraId="2C73ECFD" w14:textId="0FC4C9D0" w:rsidR="00481BC2" w:rsidRPr="008A5B1A" w:rsidRDefault="00481BC2" w:rsidP="000F4C40">
            <w:pPr>
              <w:pStyle w:val="Table"/>
              <w:keepLines w:val="0"/>
              <w:tabs>
                <w:tab w:val="clear" w:pos="284"/>
              </w:tabs>
              <w:spacing w:before="0" w:after="0"/>
              <w:ind w:left="164" w:hanging="164"/>
              <w:rPr>
                <w:rFonts w:ascii="Times New Roman" w:hAnsi="Times New Roman" w:cs="Times New Roman"/>
                <w:szCs w:val="20"/>
                <w:lang w:val="sv-SE"/>
              </w:rPr>
            </w:pPr>
            <w:r w:rsidRPr="008A5B1A">
              <w:rPr>
                <w:rFonts w:ascii="Times New Roman" w:hAnsi="Times New Roman" w:cs="Times New Roman"/>
                <w:szCs w:val="20"/>
                <w:lang w:val="sv-SE"/>
              </w:rPr>
              <w:t xml:space="preserve">2 </w:t>
            </w:r>
            <w:r w:rsidR="00F53703" w:rsidRPr="008A5B1A">
              <w:rPr>
                <w:rFonts w:ascii="Times New Roman" w:hAnsi="Times New Roman" w:cs="Times New Roman"/>
                <w:szCs w:val="20"/>
                <w:lang w:val="sv-SE"/>
              </w:rPr>
              <w:t>Läkemedelsutslag, läkemedelsöverkänslighet, överkänslighet, utslag, erytematöst utslag, pruritiskt utslag, urtikaria</w:t>
            </w:r>
            <w:r w:rsidRPr="008A5B1A">
              <w:rPr>
                <w:rFonts w:ascii="Times New Roman" w:hAnsi="Times New Roman" w:cs="Times New Roman"/>
                <w:szCs w:val="20"/>
                <w:lang w:val="sv-SE"/>
              </w:rPr>
              <w:t>.</w:t>
            </w:r>
          </w:p>
          <w:p w14:paraId="76576BE4" w14:textId="13EED1DD" w:rsidR="00481BC2" w:rsidRPr="008A5B1A" w:rsidRDefault="00481BC2"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3 Allergi</w:t>
            </w:r>
            <w:r w:rsidR="00EB659D" w:rsidRPr="008A5B1A">
              <w:rPr>
                <w:rFonts w:ascii="Times New Roman" w:hAnsi="Times New Roman" w:cs="Times New Roman"/>
                <w:szCs w:val="20"/>
                <w:lang w:val="sv-SE"/>
              </w:rPr>
              <w:t>skt ödem, angioödem, periorbital svullnad, svullna ögonlock</w:t>
            </w:r>
            <w:r w:rsidRPr="008A5B1A">
              <w:rPr>
                <w:rFonts w:ascii="Times New Roman" w:hAnsi="Times New Roman" w:cs="Times New Roman"/>
                <w:szCs w:val="20"/>
                <w:lang w:val="sv-SE"/>
              </w:rPr>
              <w:t>.</w:t>
            </w:r>
          </w:p>
          <w:p w14:paraId="12D2FCB2" w14:textId="3144DC8E" w:rsidR="00481BC2" w:rsidRPr="008A5B1A" w:rsidRDefault="00481BC2"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4 </w:t>
            </w:r>
            <w:r w:rsidR="00EB659D" w:rsidRPr="008A5B1A">
              <w:rPr>
                <w:rFonts w:ascii="Times New Roman" w:hAnsi="Times New Roman" w:cs="Times New Roman"/>
                <w:szCs w:val="20"/>
                <w:lang w:val="sv-SE"/>
              </w:rPr>
              <w:t>Förhöjt blodsocker, hyperglykemi</w:t>
            </w:r>
            <w:r w:rsidRPr="008A5B1A">
              <w:rPr>
                <w:rFonts w:ascii="Times New Roman" w:hAnsi="Times New Roman" w:cs="Times New Roman"/>
                <w:szCs w:val="20"/>
                <w:lang w:val="sv-SE"/>
              </w:rPr>
              <w:t>.</w:t>
            </w:r>
          </w:p>
          <w:p w14:paraId="4334FDAC" w14:textId="04B9F0CF" w:rsidR="00481BC2" w:rsidRPr="008A5B1A" w:rsidRDefault="00481BC2"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5 H</w:t>
            </w:r>
            <w:r w:rsidR="00EB659D" w:rsidRPr="008A5B1A">
              <w:rPr>
                <w:rFonts w:ascii="Times New Roman" w:hAnsi="Times New Roman" w:cs="Times New Roman"/>
                <w:szCs w:val="20"/>
                <w:lang w:val="sv-SE"/>
              </w:rPr>
              <w:t>uvudvärk, spänningshuvudvärk</w:t>
            </w:r>
            <w:r w:rsidRPr="008A5B1A">
              <w:rPr>
                <w:rFonts w:ascii="Times New Roman" w:hAnsi="Times New Roman" w:cs="Times New Roman"/>
                <w:szCs w:val="20"/>
                <w:lang w:val="sv-SE"/>
              </w:rPr>
              <w:t>.</w:t>
            </w:r>
          </w:p>
          <w:p w14:paraId="6C57F111" w14:textId="7B8BFA69" w:rsidR="00B0138F" w:rsidRPr="008A5B1A" w:rsidRDefault="00B0138F"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6 Katarakt, kortikal katarakt</w:t>
            </w:r>
            <w:r w:rsidR="00477C3A" w:rsidRPr="008A5B1A">
              <w:rPr>
                <w:rFonts w:ascii="Times New Roman" w:hAnsi="Times New Roman" w:cs="Times New Roman"/>
                <w:szCs w:val="20"/>
                <w:lang w:val="sv-SE"/>
              </w:rPr>
              <w:t>.</w:t>
            </w:r>
          </w:p>
          <w:p w14:paraId="62F4947C" w14:textId="02819431" w:rsidR="00481BC2" w:rsidRPr="008A5B1A" w:rsidRDefault="00B0138F"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7 </w:t>
            </w:r>
            <w:r w:rsidR="00EB659D" w:rsidRPr="008A5B1A">
              <w:rPr>
                <w:rFonts w:ascii="Times New Roman" w:hAnsi="Times New Roman" w:cs="Times New Roman"/>
                <w:szCs w:val="20"/>
                <w:lang w:val="sv-SE"/>
              </w:rPr>
              <w:t>Ökad hjär</w:t>
            </w:r>
            <w:r w:rsidR="001A430D" w:rsidRPr="008A5B1A">
              <w:rPr>
                <w:rFonts w:ascii="Times New Roman" w:hAnsi="Times New Roman" w:cs="Times New Roman"/>
                <w:szCs w:val="20"/>
                <w:lang w:val="sv-SE"/>
              </w:rPr>
              <w:t>t</w:t>
            </w:r>
            <w:r w:rsidR="00EB659D" w:rsidRPr="008A5B1A">
              <w:rPr>
                <w:rFonts w:ascii="Times New Roman" w:hAnsi="Times New Roman" w:cs="Times New Roman"/>
                <w:szCs w:val="20"/>
                <w:lang w:val="sv-SE"/>
              </w:rPr>
              <w:t>frekvens, takykardi, sinustakykardi, supraventrikulä</w:t>
            </w:r>
            <w:r w:rsidR="001A430D" w:rsidRPr="008A5B1A">
              <w:rPr>
                <w:rFonts w:ascii="Times New Roman" w:hAnsi="Times New Roman" w:cs="Times New Roman"/>
                <w:szCs w:val="20"/>
                <w:lang w:val="sv-SE"/>
              </w:rPr>
              <w:t>r</w:t>
            </w:r>
            <w:r w:rsidR="00EB659D" w:rsidRPr="008A5B1A">
              <w:rPr>
                <w:rFonts w:ascii="Times New Roman" w:hAnsi="Times New Roman" w:cs="Times New Roman"/>
                <w:szCs w:val="20"/>
                <w:lang w:val="sv-SE"/>
              </w:rPr>
              <w:t xml:space="preserve"> takykardi</w:t>
            </w:r>
            <w:r w:rsidR="00481BC2" w:rsidRPr="008A5B1A">
              <w:rPr>
                <w:rFonts w:ascii="Times New Roman" w:hAnsi="Times New Roman" w:cs="Times New Roman"/>
                <w:szCs w:val="20"/>
                <w:lang w:val="sv-SE"/>
              </w:rPr>
              <w:t>.</w:t>
            </w:r>
          </w:p>
          <w:p w14:paraId="5BF1538E" w14:textId="401ECBE8" w:rsidR="00481BC2" w:rsidRPr="008A5B1A" w:rsidRDefault="00B0138F"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8 </w:t>
            </w:r>
            <w:r w:rsidR="00481BC2" w:rsidRPr="008A5B1A">
              <w:rPr>
                <w:rFonts w:ascii="Times New Roman" w:hAnsi="Times New Roman" w:cs="Times New Roman"/>
                <w:szCs w:val="20"/>
                <w:lang w:val="sv-SE"/>
              </w:rPr>
              <w:t xml:space="preserve">Oral </w:t>
            </w:r>
            <w:r w:rsidR="00EB659D" w:rsidRPr="008A5B1A">
              <w:rPr>
                <w:rFonts w:ascii="Times New Roman" w:hAnsi="Times New Roman" w:cs="Times New Roman"/>
                <w:szCs w:val="20"/>
                <w:lang w:val="sv-SE"/>
              </w:rPr>
              <w:t>smärta, orofaryngeala besvär, orofaryngeal smärta, svalgirritation, odynofagi</w:t>
            </w:r>
            <w:r w:rsidR="00481BC2" w:rsidRPr="008A5B1A">
              <w:rPr>
                <w:rFonts w:ascii="Times New Roman" w:hAnsi="Times New Roman" w:cs="Times New Roman"/>
                <w:szCs w:val="20"/>
                <w:lang w:val="sv-SE"/>
              </w:rPr>
              <w:t>.</w:t>
            </w:r>
          </w:p>
          <w:p w14:paraId="541F47C0" w14:textId="78814E49" w:rsidR="00481BC2" w:rsidRPr="008A5B1A" w:rsidRDefault="00B0138F"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9 </w:t>
            </w:r>
            <w:r w:rsidR="00EB659D" w:rsidRPr="008A5B1A">
              <w:rPr>
                <w:rFonts w:ascii="Times New Roman" w:hAnsi="Times New Roman" w:cs="Times New Roman"/>
                <w:szCs w:val="20"/>
                <w:lang w:val="sv-SE"/>
              </w:rPr>
              <w:t>Läkemedelsutslag, utslag, erytematöst utslag, pruritiskt utslag.</w:t>
            </w:r>
          </w:p>
          <w:p w14:paraId="4F10706F" w14:textId="13A5308C" w:rsidR="00481BC2" w:rsidRPr="008A5B1A" w:rsidRDefault="00B0138F" w:rsidP="00B56A01">
            <w:pPr>
              <w:pStyle w:val="Table"/>
              <w:keepLines w:val="0"/>
              <w:tabs>
                <w:tab w:val="clear" w:pos="284"/>
              </w:tabs>
              <w:spacing w:before="0" w:after="0"/>
              <w:rPr>
                <w:rFonts w:ascii="Times New Roman" w:hAnsi="Times New Roman" w:cs="Times New Roman"/>
                <w:szCs w:val="20"/>
                <w:lang w:val="sv-SE"/>
              </w:rPr>
            </w:pPr>
            <w:r w:rsidRPr="008A5B1A">
              <w:rPr>
                <w:rFonts w:ascii="Times New Roman" w:hAnsi="Times New Roman" w:cs="Times New Roman"/>
                <w:szCs w:val="20"/>
                <w:lang w:val="sv-SE"/>
              </w:rPr>
              <w:t xml:space="preserve">10 </w:t>
            </w:r>
            <w:r w:rsidR="00481BC2" w:rsidRPr="008A5B1A">
              <w:rPr>
                <w:rFonts w:ascii="Times New Roman" w:hAnsi="Times New Roman" w:cs="Times New Roman"/>
                <w:szCs w:val="20"/>
                <w:lang w:val="sv-SE"/>
              </w:rPr>
              <w:t>Anal</w:t>
            </w:r>
            <w:r w:rsidR="00EB659D" w:rsidRPr="008A5B1A">
              <w:rPr>
                <w:rFonts w:ascii="Times New Roman" w:hAnsi="Times New Roman" w:cs="Times New Roman"/>
                <w:szCs w:val="20"/>
                <w:lang w:val="sv-SE"/>
              </w:rPr>
              <w:t>klåda, ögonklåda, nasal klåda, klåda, genital klåda</w:t>
            </w:r>
            <w:r w:rsidR="00481BC2" w:rsidRPr="008A5B1A">
              <w:rPr>
                <w:rFonts w:ascii="Times New Roman" w:hAnsi="Times New Roman" w:cs="Times New Roman"/>
                <w:szCs w:val="20"/>
                <w:lang w:val="sv-SE"/>
              </w:rPr>
              <w:t>.</w:t>
            </w:r>
          </w:p>
          <w:p w14:paraId="0ADE0715" w14:textId="43441F3C" w:rsidR="00364039" w:rsidRPr="008A5B1A" w:rsidRDefault="00B0138F" w:rsidP="00B56A01">
            <w:pPr>
              <w:pStyle w:val="Legend"/>
              <w:keepLines w:val="0"/>
              <w:tabs>
                <w:tab w:val="clear" w:pos="284"/>
              </w:tabs>
              <w:spacing w:before="0" w:after="0"/>
              <w:ind w:left="567" w:hanging="567"/>
              <w:rPr>
                <w:rFonts w:ascii="Times New Roman" w:hAnsi="Times New Roman" w:cs="Times New Roman"/>
                <w:color w:val="000000"/>
                <w:sz w:val="22"/>
                <w:szCs w:val="22"/>
                <w:lang w:val="sv-SE"/>
              </w:rPr>
            </w:pPr>
            <w:r w:rsidRPr="008A5B1A">
              <w:rPr>
                <w:rFonts w:ascii="Times New Roman" w:hAnsi="Times New Roman" w:cs="Times New Roman"/>
                <w:szCs w:val="20"/>
                <w:lang w:val="sv-SE"/>
              </w:rPr>
              <w:t xml:space="preserve">11 </w:t>
            </w:r>
            <w:r w:rsidR="00EB659D" w:rsidRPr="008A5B1A">
              <w:rPr>
                <w:rFonts w:ascii="Times New Roman" w:hAnsi="Times New Roman" w:cs="Times New Roman"/>
                <w:szCs w:val="20"/>
                <w:lang w:val="sv-SE"/>
              </w:rPr>
              <w:t>Ryggvärk, muskuloskeletal smärta, myalgi, nacksmärta, muskuloskeletal bröstsmärta.</w:t>
            </w:r>
          </w:p>
        </w:tc>
      </w:tr>
    </w:tbl>
    <w:p w14:paraId="76AF6FAB" w14:textId="77777777" w:rsidR="000B0DF3" w:rsidRPr="008A5B1A" w:rsidRDefault="000B0DF3" w:rsidP="00B56A01">
      <w:pPr>
        <w:tabs>
          <w:tab w:val="clear" w:pos="567"/>
        </w:tabs>
        <w:autoSpaceDE w:val="0"/>
        <w:autoSpaceDN w:val="0"/>
        <w:adjustRightInd w:val="0"/>
        <w:spacing w:line="240" w:lineRule="auto"/>
        <w:rPr>
          <w:szCs w:val="22"/>
          <w:lang w:val="sv-SE"/>
        </w:rPr>
      </w:pPr>
    </w:p>
    <w:p w14:paraId="62BD1319" w14:textId="77777777" w:rsidR="00675178" w:rsidRDefault="00675178" w:rsidP="00B56A01">
      <w:pPr>
        <w:keepNext/>
        <w:tabs>
          <w:tab w:val="clear" w:pos="567"/>
        </w:tabs>
        <w:autoSpaceDE w:val="0"/>
        <w:autoSpaceDN w:val="0"/>
        <w:adjustRightInd w:val="0"/>
        <w:spacing w:line="240" w:lineRule="auto"/>
        <w:rPr>
          <w:szCs w:val="22"/>
          <w:u w:val="single"/>
          <w:lang w:val="sv-SE"/>
        </w:rPr>
      </w:pPr>
      <w:bookmarkStart w:id="11" w:name="_nth_ADRs_for_individual_co21263"/>
      <w:bookmarkStart w:id="12" w:name="_nth_Description_of_selecte21576"/>
      <w:bookmarkStart w:id="13" w:name="_nth_Special_populations__d21686"/>
      <w:bookmarkEnd w:id="11"/>
      <w:bookmarkEnd w:id="12"/>
      <w:bookmarkEnd w:id="13"/>
      <w:r>
        <w:rPr>
          <w:szCs w:val="22"/>
          <w:u w:val="single"/>
          <w:lang w:val="sv-SE"/>
        </w:rPr>
        <w:t>Pediatrisk population</w:t>
      </w:r>
    </w:p>
    <w:p w14:paraId="4D04FE35" w14:textId="77777777" w:rsidR="00675178" w:rsidRDefault="00675178" w:rsidP="00B56A01">
      <w:pPr>
        <w:keepNext/>
        <w:tabs>
          <w:tab w:val="clear" w:pos="567"/>
        </w:tabs>
        <w:autoSpaceDE w:val="0"/>
        <w:autoSpaceDN w:val="0"/>
        <w:adjustRightInd w:val="0"/>
        <w:spacing w:line="240" w:lineRule="auto"/>
        <w:rPr>
          <w:szCs w:val="22"/>
          <w:u w:val="single"/>
          <w:lang w:val="sv-SE"/>
        </w:rPr>
      </w:pPr>
    </w:p>
    <w:p w14:paraId="6ACA9AB6" w14:textId="3CBB2BB6" w:rsidR="00675178" w:rsidRPr="00A606A1" w:rsidRDefault="00675178" w:rsidP="00A606A1">
      <w:pPr>
        <w:tabs>
          <w:tab w:val="clear" w:pos="567"/>
        </w:tabs>
        <w:autoSpaceDE w:val="0"/>
        <w:autoSpaceDN w:val="0"/>
        <w:adjustRightInd w:val="0"/>
        <w:spacing w:line="240" w:lineRule="auto"/>
        <w:rPr>
          <w:szCs w:val="22"/>
          <w:lang w:val="sv-SE"/>
        </w:rPr>
      </w:pPr>
      <w:r>
        <w:rPr>
          <w:szCs w:val="22"/>
          <w:lang w:val="sv-SE"/>
        </w:rPr>
        <w:t>Läkemedlets säkerhetsprofi</w:t>
      </w:r>
      <w:r w:rsidR="00D27EB2">
        <w:rPr>
          <w:szCs w:val="22"/>
          <w:lang w:val="sv-SE"/>
        </w:rPr>
        <w:t>l</w:t>
      </w:r>
      <w:r>
        <w:rPr>
          <w:szCs w:val="22"/>
          <w:lang w:val="sv-SE"/>
        </w:rPr>
        <w:t xml:space="preserve"> utvärderades i en fas III-studie hos ungdomar (12 år och äldre) och vuxna. Biverkningarnas frekvens, typ och svårighetsgrad hos ungdomar liknar den hos vuxna.</w:t>
      </w:r>
    </w:p>
    <w:p w14:paraId="70B503C1" w14:textId="77777777" w:rsidR="00675178" w:rsidRDefault="00675178" w:rsidP="00A606A1">
      <w:pPr>
        <w:tabs>
          <w:tab w:val="clear" w:pos="567"/>
        </w:tabs>
        <w:autoSpaceDE w:val="0"/>
        <w:autoSpaceDN w:val="0"/>
        <w:adjustRightInd w:val="0"/>
        <w:spacing w:line="240" w:lineRule="auto"/>
        <w:rPr>
          <w:szCs w:val="22"/>
          <w:u w:val="single"/>
          <w:lang w:val="sv-SE"/>
        </w:rPr>
      </w:pPr>
    </w:p>
    <w:p w14:paraId="528EC17A" w14:textId="0D221CBC" w:rsidR="006A53AC" w:rsidRPr="008A5B1A" w:rsidRDefault="006A53AC" w:rsidP="00B56A01">
      <w:pPr>
        <w:keepNext/>
        <w:tabs>
          <w:tab w:val="clear" w:pos="567"/>
        </w:tabs>
        <w:autoSpaceDE w:val="0"/>
        <w:autoSpaceDN w:val="0"/>
        <w:adjustRightInd w:val="0"/>
        <w:spacing w:line="240" w:lineRule="auto"/>
        <w:rPr>
          <w:szCs w:val="22"/>
          <w:u w:val="single"/>
          <w:lang w:val="sv-SE"/>
        </w:rPr>
      </w:pPr>
      <w:r w:rsidRPr="008A5B1A">
        <w:rPr>
          <w:szCs w:val="22"/>
          <w:u w:val="single"/>
          <w:lang w:val="sv-SE"/>
        </w:rPr>
        <w:t>Rapportering av misstänkta biverkningar</w:t>
      </w:r>
    </w:p>
    <w:p w14:paraId="49A13D96" w14:textId="77777777" w:rsidR="006A53AC" w:rsidRPr="008A5B1A" w:rsidRDefault="006A53AC" w:rsidP="00B56A01">
      <w:pPr>
        <w:keepNext/>
        <w:tabs>
          <w:tab w:val="clear" w:pos="567"/>
        </w:tabs>
        <w:autoSpaceDE w:val="0"/>
        <w:autoSpaceDN w:val="0"/>
        <w:adjustRightInd w:val="0"/>
        <w:spacing w:line="240" w:lineRule="auto"/>
        <w:rPr>
          <w:szCs w:val="22"/>
          <w:lang w:val="sv-SE"/>
        </w:rPr>
      </w:pPr>
    </w:p>
    <w:p w14:paraId="106D2535" w14:textId="1720A81B" w:rsidR="000B0DF3" w:rsidRPr="008A5B1A" w:rsidRDefault="006A53AC" w:rsidP="00B56A01">
      <w:pPr>
        <w:tabs>
          <w:tab w:val="clear" w:pos="567"/>
        </w:tabs>
        <w:autoSpaceDE w:val="0"/>
        <w:autoSpaceDN w:val="0"/>
        <w:adjustRightInd w:val="0"/>
        <w:spacing w:line="240" w:lineRule="auto"/>
        <w:rPr>
          <w:szCs w:val="22"/>
          <w:lang w:val="sv-SE"/>
        </w:rPr>
      </w:pPr>
      <w:r w:rsidRPr="008A5B1A">
        <w:rPr>
          <w:szCs w:val="22"/>
          <w:lang w:val="sv-SE"/>
        </w:rPr>
        <w:t xml:space="preserve">Det är viktigt att rapportera misstänkta biverkningar efter att läkemedlet godkänts. Det gör det möjligt att kontinuerligt övervaka läkemedlets nytta-riskförhållande. Hälso- och sjukvårdspersonal uppmanas att rapportera varje misstänkt biverkning via </w:t>
      </w:r>
      <w:r w:rsidRPr="008A5B1A">
        <w:rPr>
          <w:szCs w:val="22"/>
          <w:shd w:val="pct15" w:color="auto" w:fill="auto"/>
          <w:lang w:val="sv-SE"/>
        </w:rPr>
        <w:t>det nationella rapporteringssystemet listat i</w:t>
      </w:r>
      <w:r w:rsidR="00017285" w:rsidRPr="008A5B1A">
        <w:rPr>
          <w:szCs w:val="22"/>
          <w:shd w:val="pct15" w:color="auto" w:fill="auto"/>
          <w:lang w:val="sv-SE"/>
        </w:rPr>
        <w:t xml:space="preserve"> </w:t>
      </w:r>
      <w:hyperlink r:id="rId10" w:history="1">
        <w:r w:rsidR="00FF0FCA" w:rsidRPr="00FF0FCA">
          <w:rPr>
            <w:color w:val="0000FF"/>
            <w:szCs w:val="22"/>
            <w:u w:val="single"/>
            <w:shd w:val="pct15" w:color="auto" w:fill="auto"/>
            <w:lang w:val="sv-SE"/>
          </w:rPr>
          <w:t>bilaga V</w:t>
        </w:r>
      </w:hyperlink>
      <w:r w:rsidR="00017285" w:rsidRPr="008A5B1A">
        <w:rPr>
          <w:szCs w:val="22"/>
          <w:lang w:val="sv-SE"/>
        </w:rPr>
        <w:t>.</w:t>
      </w:r>
    </w:p>
    <w:p w14:paraId="46391B20" w14:textId="77777777" w:rsidR="000B0DF3" w:rsidRPr="008A5B1A" w:rsidRDefault="000B0DF3" w:rsidP="00B56A01">
      <w:pPr>
        <w:tabs>
          <w:tab w:val="clear" w:pos="567"/>
        </w:tabs>
        <w:autoSpaceDE w:val="0"/>
        <w:autoSpaceDN w:val="0"/>
        <w:adjustRightInd w:val="0"/>
        <w:spacing w:line="240" w:lineRule="auto"/>
        <w:rPr>
          <w:szCs w:val="22"/>
          <w:lang w:val="sv-SE"/>
        </w:rPr>
      </w:pPr>
    </w:p>
    <w:p w14:paraId="17D26F4C" w14:textId="79D8D7FD"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4.9</w:t>
      </w:r>
      <w:r w:rsidRPr="008A5B1A">
        <w:rPr>
          <w:b/>
          <w:szCs w:val="22"/>
          <w:lang w:val="sv-SE"/>
        </w:rPr>
        <w:tab/>
      </w:r>
      <w:r w:rsidR="006A53AC" w:rsidRPr="008A5B1A">
        <w:rPr>
          <w:b/>
          <w:szCs w:val="22"/>
          <w:lang w:val="sv-SE"/>
        </w:rPr>
        <w:t>Överdosering</w:t>
      </w:r>
    </w:p>
    <w:p w14:paraId="7F0473D3"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502DA7B3" w14:textId="77777777" w:rsidR="001A430D" w:rsidRPr="008A5B1A" w:rsidRDefault="001A430D" w:rsidP="00B56A01">
      <w:pPr>
        <w:tabs>
          <w:tab w:val="clear" w:pos="567"/>
        </w:tabs>
        <w:spacing w:line="240" w:lineRule="auto"/>
        <w:rPr>
          <w:szCs w:val="22"/>
          <w:lang w:val="sv-SE"/>
        </w:rPr>
      </w:pPr>
      <w:r w:rsidRPr="008A5B1A">
        <w:rPr>
          <w:lang w:val="sv-SE"/>
        </w:rPr>
        <w:t>Allmänna stödjande åtgärder och symtomatisk behandling ska sättas in vid misstänkt överdosering.</w:t>
      </w:r>
    </w:p>
    <w:p w14:paraId="66C9DBEE" w14:textId="77777777" w:rsidR="00C218B7" w:rsidRPr="008A5B1A" w:rsidRDefault="00C218B7" w:rsidP="00B56A01">
      <w:pPr>
        <w:tabs>
          <w:tab w:val="clear" w:pos="567"/>
        </w:tabs>
        <w:spacing w:line="240" w:lineRule="auto"/>
        <w:rPr>
          <w:rFonts w:eastAsia="MS Mincho"/>
          <w:szCs w:val="22"/>
          <w:lang w:val="sv-SE" w:eastAsia="zh-CN"/>
        </w:rPr>
      </w:pPr>
    </w:p>
    <w:p w14:paraId="69073863" w14:textId="6DFBBA18" w:rsidR="00F62C8E" w:rsidRPr="008A5B1A" w:rsidRDefault="006A53AC" w:rsidP="00B56A01">
      <w:pPr>
        <w:tabs>
          <w:tab w:val="clear" w:pos="567"/>
        </w:tabs>
        <w:spacing w:line="240" w:lineRule="auto"/>
        <w:rPr>
          <w:rFonts w:eastAsia="MS Mincho"/>
          <w:szCs w:val="22"/>
          <w:lang w:val="sv-SE" w:eastAsia="zh-CN"/>
        </w:rPr>
      </w:pPr>
      <w:r w:rsidRPr="008A5B1A">
        <w:rPr>
          <w:rFonts w:eastAsia="MS Mincho"/>
          <w:szCs w:val="22"/>
          <w:lang w:val="sv-SE" w:eastAsia="zh-CN"/>
        </w:rPr>
        <w:t>Överdosering leder sannolikt till tecken, symptom eller biverkningar orsakade av de enskilda komponenternas farmakologiska verkningssätt (t.ex. takykardi</w:t>
      </w:r>
      <w:r w:rsidR="00374D7F" w:rsidRPr="008A5B1A">
        <w:rPr>
          <w:rFonts w:eastAsia="MS Mincho"/>
          <w:szCs w:val="22"/>
          <w:lang w:val="sv-SE" w:eastAsia="zh-CN"/>
        </w:rPr>
        <w:t xml:space="preserve">, tremor, </w:t>
      </w:r>
      <w:r w:rsidRPr="008A5B1A">
        <w:rPr>
          <w:rFonts w:eastAsia="MS Mincho"/>
          <w:szCs w:val="22"/>
          <w:lang w:val="sv-SE" w:eastAsia="zh-CN"/>
        </w:rPr>
        <w:t>hjärtklappning, huvudvärk, illamående, kräkningar, dåsighet, kammararytmier, metabol acidos, hypokalemi, hyperglykem</w:t>
      </w:r>
      <w:r w:rsidR="003D342D" w:rsidRPr="008A5B1A">
        <w:rPr>
          <w:rFonts w:eastAsia="MS Mincho"/>
          <w:szCs w:val="22"/>
          <w:lang w:val="sv-SE" w:eastAsia="zh-CN"/>
        </w:rPr>
        <w:t>i, samt suppression av hypotalamus-hypofys-binjure-axelns funktion)</w:t>
      </w:r>
      <w:r w:rsidR="00374D7F" w:rsidRPr="008A5B1A">
        <w:rPr>
          <w:rFonts w:eastAsia="MS Mincho"/>
          <w:szCs w:val="22"/>
          <w:lang w:val="sv-SE" w:eastAsia="zh-CN"/>
        </w:rPr>
        <w:t>.</w:t>
      </w:r>
    </w:p>
    <w:p w14:paraId="550B22A1" w14:textId="77777777" w:rsidR="00F62C8E" w:rsidRPr="008A5B1A" w:rsidRDefault="00F62C8E" w:rsidP="00B56A01">
      <w:pPr>
        <w:tabs>
          <w:tab w:val="clear" w:pos="567"/>
        </w:tabs>
        <w:spacing w:line="240" w:lineRule="auto"/>
        <w:rPr>
          <w:rFonts w:eastAsia="MS Mincho"/>
          <w:szCs w:val="22"/>
          <w:lang w:val="sv-SE" w:eastAsia="zh-CN"/>
        </w:rPr>
      </w:pPr>
    </w:p>
    <w:p w14:paraId="58BEFBFE" w14:textId="3559BE11" w:rsidR="003D342D" w:rsidRPr="008A5B1A" w:rsidRDefault="003D342D" w:rsidP="00B56A01">
      <w:pPr>
        <w:tabs>
          <w:tab w:val="clear" w:pos="567"/>
        </w:tabs>
        <w:spacing w:line="240" w:lineRule="auto"/>
        <w:rPr>
          <w:szCs w:val="22"/>
          <w:lang w:val="sv-SE"/>
        </w:rPr>
      </w:pPr>
      <w:r w:rsidRPr="008A5B1A">
        <w:rPr>
          <w:lang w:val="sv-SE"/>
        </w:rPr>
        <w:t>Användning av hjärtselektiva betablockerare kan övervägas för behandling av beta</w:t>
      </w:r>
      <w:r w:rsidRPr="008A5B1A">
        <w:rPr>
          <w:vertAlign w:val="subscript"/>
          <w:lang w:val="sv-SE"/>
        </w:rPr>
        <w:t>2</w:t>
      </w:r>
      <w:r w:rsidR="008B0A68" w:rsidRPr="008A5B1A">
        <w:rPr>
          <w:lang w:val="sv-SE"/>
        </w:rPr>
        <w:noBreakHyphen/>
      </w:r>
      <w:r w:rsidRPr="008A5B1A">
        <w:rPr>
          <w:lang w:val="sv-SE"/>
        </w:rPr>
        <w:t>adrenerga effekter, men endast under överinseende av läkare och med yttersta försiktighet</w:t>
      </w:r>
      <w:r w:rsidR="00CD4942" w:rsidRPr="008A5B1A">
        <w:rPr>
          <w:lang w:val="sv-SE"/>
        </w:rPr>
        <w:t>,</w:t>
      </w:r>
      <w:r w:rsidRPr="008A5B1A">
        <w:rPr>
          <w:lang w:val="sv-SE"/>
        </w:rPr>
        <w:t xml:space="preserve"> eftersom </w:t>
      </w:r>
      <w:r w:rsidRPr="008A5B1A">
        <w:rPr>
          <w:lang w:val="sv-SE"/>
        </w:rPr>
        <w:lastRenderedPageBreak/>
        <w:t>beta</w:t>
      </w:r>
      <w:r w:rsidRPr="008A5B1A">
        <w:rPr>
          <w:vertAlign w:val="subscript"/>
          <w:lang w:val="sv-SE"/>
        </w:rPr>
        <w:t>2</w:t>
      </w:r>
      <w:r w:rsidR="008B0A68" w:rsidRPr="008A5B1A">
        <w:rPr>
          <w:lang w:val="sv-SE"/>
        </w:rPr>
        <w:noBreakHyphen/>
      </w:r>
      <w:r w:rsidRPr="008A5B1A">
        <w:rPr>
          <w:lang w:val="sv-SE"/>
        </w:rPr>
        <w:t>adrenerga blockerare kan framkalla bronkospasm. I allvarliga fall bör patienten läggas in på sjukhus</w:t>
      </w:r>
      <w:r w:rsidRPr="008A5B1A">
        <w:rPr>
          <w:szCs w:val="22"/>
          <w:lang w:val="sv-SE"/>
        </w:rPr>
        <w:t>.</w:t>
      </w:r>
    </w:p>
    <w:p w14:paraId="4F6AD879" w14:textId="77777777" w:rsidR="00C218B7" w:rsidRPr="008A5B1A" w:rsidRDefault="00C218B7" w:rsidP="00B56A01">
      <w:pPr>
        <w:tabs>
          <w:tab w:val="clear" w:pos="567"/>
        </w:tabs>
        <w:spacing w:line="240" w:lineRule="auto"/>
        <w:rPr>
          <w:rFonts w:eastAsia="MS Mincho"/>
          <w:szCs w:val="22"/>
          <w:lang w:val="sv-SE" w:eastAsia="zh-CN"/>
        </w:rPr>
      </w:pPr>
    </w:p>
    <w:p w14:paraId="50FF7B37" w14:textId="77777777" w:rsidR="00374D7F" w:rsidRPr="008A5B1A" w:rsidRDefault="00374D7F" w:rsidP="00B56A01">
      <w:pPr>
        <w:tabs>
          <w:tab w:val="clear" w:pos="567"/>
        </w:tabs>
        <w:spacing w:line="240" w:lineRule="auto"/>
        <w:rPr>
          <w:rFonts w:eastAsia="MS Mincho"/>
          <w:szCs w:val="22"/>
          <w:lang w:val="sv-SE" w:eastAsia="zh-CN"/>
        </w:rPr>
      </w:pPr>
    </w:p>
    <w:p w14:paraId="7426BDFA" w14:textId="6125D4DA" w:rsidR="000B0DF3" w:rsidRPr="008A5B1A" w:rsidRDefault="00017285" w:rsidP="00B56A01">
      <w:pPr>
        <w:keepNext/>
        <w:keepLines/>
        <w:tabs>
          <w:tab w:val="clear" w:pos="567"/>
        </w:tabs>
        <w:suppressAutoHyphens/>
        <w:spacing w:line="240" w:lineRule="auto"/>
        <w:ind w:left="567" w:hanging="567"/>
        <w:rPr>
          <w:lang w:val="sv-SE"/>
        </w:rPr>
      </w:pPr>
      <w:r w:rsidRPr="008A5B1A">
        <w:rPr>
          <w:b/>
          <w:lang w:val="sv-SE"/>
        </w:rPr>
        <w:t>5.</w:t>
      </w:r>
      <w:r w:rsidRPr="008A5B1A">
        <w:rPr>
          <w:b/>
          <w:lang w:val="sv-SE"/>
        </w:rPr>
        <w:tab/>
      </w:r>
      <w:r w:rsidR="003D342D" w:rsidRPr="008A5B1A">
        <w:rPr>
          <w:b/>
          <w:lang w:val="sv-SE"/>
        </w:rPr>
        <w:t>FARMAKOLOGISKA EGENSKAPER</w:t>
      </w:r>
    </w:p>
    <w:p w14:paraId="0D53073A" w14:textId="77777777" w:rsidR="000B0DF3" w:rsidRPr="008A5B1A" w:rsidRDefault="000B0DF3" w:rsidP="00B56A01">
      <w:pPr>
        <w:keepNext/>
        <w:keepLines/>
        <w:tabs>
          <w:tab w:val="clear" w:pos="567"/>
        </w:tabs>
        <w:spacing w:line="240" w:lineRule="auto"/>
        <w:rPr>
          <w:lang w:val="sv-SE"/>
        </w:rPr>
      </w:pPr>
    </w:p>
    <w:p w14:paraId="4548E2A9" w14:textId="198748F0" w:rsidR="000B0DF3" w:rsidRPr="008A5B1A" w:rsidRDefault="00017285" w:rsidP="00B56A01">
      <w:pPr>
        <w:keepNext/>
        <w:keepLines/>
        <w:tabs>
          <w:tab w:val="clear" w:pos="567"/>
        </w:tabs>
        <w:spacing w:line="240" w:lineRule="auto"/>
        <w:ind w:left="567" w:hanging="567"/>
        <w:rPr>
          <w:lang w:val="sv-SE"/>
        </w:rPr>
      </w:pPr>
      <w:r w:rsidRPr="008A5B1A">
        <w:rPr>
          <w:b/>
          <w:lang w:val="sv-SE"/>
        </w:rPr>
        <w:t>5.1</w:t>
      </w:r>
      <w:r w:rsidRPr="008A5B1A">
        <w:rPr>
          <w:b/>
          <w:lang w:val="sv-SE"/>
        </w:rPr>
        <w:tab/>
      </w:r>
      <w:r w:rsidR="003D342D" w:rsidRPr="008A5B1A">
        <w:rPr>
          <w:b/>
          <w:lang w:val="sv-SE"/>
        </w:rPr>
        <w:t>Farmakodynamiska egenskaper</w:t>
      </w:r>
    </w:p>
    <w:p w14:paraId="182C35C7" w14:textId="77777777" w:rsidR="000B0DF3" w:rsidRPr="008A5B1A" w:rsidRDefault="000B0DF3" w:rsidP="00B56A01">
      <w:pPr>
        <w:keepNext/>
        <w:keepLines/>
        <w:tabs>
          <w:tab w:val="clear" w:pos="567"/>
        </w:tabs>
        <w:spacing w:line="240" w:lineRule="auto"/>
        <w:rPr>
          <w:lang w:val="sv-SE"/>
        </w:rPr>
      </w:pPr>
    </w:p>
    <w:p w14:paraId="7317D899" w14:textId="4165FD41" w:rsidR="000B0DF3" w:rsidRPr="008A5B1A" w:rsidRDefault="003D342D" w:rsidP="00B56A01">
      <w:pPr>
        <w:keepNext/>
        <w:keepLines/>
        <w:tabs>
          <w:tab w:val="clear" w:pos="567"/>
        </w:tabs>
        <w:spacing w:line="240" w:lineRule="auto"/>
        <w:rPr>
          <w:szCs w:val="22"/>
          <w:lang w:val="sv-SE"/>
        </w:rPr>
      </w:pPr>
      <w:r w:rsidRPr="008A5B1A">
        <w:rPr>
          <w:lang w:val="sv-SE"/>
        </w:rPr>
        <w:t>Farmakoterapeutisk grupp</w:t>
      </w:r>
      <w:r w:rsidR="00017285" w:rsidRPr="008A5B1A">
        <w:rPr>
          <w:lang w:val="sv-SE"/>
        </w:rPr>
        <w:t xml:space="preserve">: </w:t>
      </w:r>
      <w:r w:rsidRPr="008A5B1A">
        <w:rPr>
          <w:szCs w:val="24"/>
          <w:lang w:val="sv-SE"/>
        </w:rPr>
        <w:t>Medel vid obstruktiva luftvägssjukdomar</w:t>
      </w:r>
      <w:r w:rsidR="00017285" w:rsidRPr="008A5B1A">
        <w:rPr>
          <w:szCs w:val="24"/>
          <w:lang w:val="sv-SE"/>
        </w:rPr>
        <w:t xml:space="preserve">, </w:t>
      </w:r>
      <w:r w:rsidR="00477C3A" w:rsidRPr="008A5B1A">
        <w:rPr>
          <w:bCs/>
          <w:szCs w:val="22"/>
          <w:lang w:val="sv-SE"/>
        </w:rPr>
        <w:t xml:space="preserve">adrenergika i kombination med </w:t>
      </w:r>
      <w:r w:rsidR="006B34BE" w:rsidRPr="008A5B1A">
        <w:rPr>
          <w:bCs/>
          <w:szCs w:val="22"/>
          <w:lang w:val="sv-SE"/>
        </w:rPr>
        <w:t>kortikosteroider eller andra läkemedel, ex</w:t>
      </w:r>
      <w:r w:rsidR="00477C3A" w:rsidRPr="008A5B1A">
        <w:rPr>
          <w:bCs/>
          <w:szCs w:val="22"/>
          <w:lang w:val="sv-SE"/>
        </w:rPr>
        <w:t>kl.</w:t>
      </w:r>
      <w:r w:rsidR="006B34BE" w:rsidRPr="008A5B1A">
        <w:rPr>
          <w:bCs/>
          <w:szCs w:val="22"/>
          <w:lang w:val="sv-SE"/>
        </w:rPr>
        <w:t xml:space="preserve"> antikolinergika</w:t>
      </w:r>
      <w:r w:rsidR="00477C3A" w:rsidRPr="008A5B1A">
        <w:rPr>
          <w:bCs/>
          <w:szCs w:val="22"/>
          <w:lang w:val="sv-SE"/>
        </w:rPr>
        <w:t xml:space="preserve">, </w:t>
      </w:r>
      <w:r w:rsidR="00017285" w:rsidRPr="008A5B1A">
        <w:rPr>
          <w:szCs w:val="24"/>
          <w:lang w:val="sv-SE"/>
        </w:rPr>
        <w:t>ATC</w:t>
      </w:r>
      <w:r w:rsidRPr="008A5B1A">
        <w:rPr>
          <w:szCs w:val="24"/>
          <w:lang w:val="sv-SE"/>
        </w:rPr>
        <w:t xml:space="preserve">-kod: </w:t>
      </w:r>
      <w:r w:rsidR="00477C3A" w:rsidRPr="008A5B1A">
        <w:rPr>
          <w:szCs w:val="22"/>
          <w:lang w:val="sv-SE"/>
        </w:rPr>
        <w:t>R03A</w:t>
      </w:r>
      <w:r w:rsidR="006B34BE" w:rsidRPr="008A5B1A">
        <w:rPr>
          <w:szCs w:val="22"/>
          <w:lang w:val="sv-SE"/>
        </w:rPr>
        <w:t>K</w:t>
      </w:r>
      <w:r w:rsidR="00477C3A" w:rsidRPr="008A5B1A">
        <w:rPr>
          <w:szCs w:val="22"/>
          <w:lang w:val="sv-SE"/>
        </w:rPr>
        <w:t>1</w:t>
      </w:r>
      <w:r w:rsidR="006B34BE" w:rsidRPr="008A5B1A">
        <w:rPr>
          <w:szCs w:val="22"/>
          <w:lang w:val="sv-SE"/>
        </w:rPr>
        <w:t>4</w:t>
      </w:r>
    </w:p>
    <w:p w14:paraId="74DD6675" w14:textId="77777777" w:rsidR="000B0DF3" w:rsidRPr="008A5B1A" w:rsidRDefault="000B0DF3" w:rsidP="00B56A01">
      <w:pPr>
        <w:keepNext/>
        <w:keepLines/>
        <w:tabs>
          <w:tab w:val="clear" w:pos="567"/>
        </w:tabs>
        <w:spacing w:line="240" w:lineRule="auto"/>
        <w:rPr>
          <w:szCs w:val="22"/>
          <w:lang w:val="sv-SE"/>
        </w:rPr>
      </w:pPr>
    </w:p>
    <w:p w14:paraId="6CB08086" w14:textId="30731425" w:rsidR="000B0DF3" w:rsidRPr="008A5B1A" w:rsidRDefault="003D342D" w:rsidP="00B56A01">
      <w:pPr>
        <w:keepNext/>
        <w:keepLines/>
        <w:tabs>
          <w:tab w:val="clear" w:pos="567"/>
        </w:tabs>
        <w:autoSpaceDE w:val="0"/>
        <w:autoSpaceDN w:val="0"/>
        <w:adjustRightInd w:val="0"/>
        <w:spacing w:line="240" w:lineRule="auto"/>
        <w:rPr>
          <w:szCs w:val="22"/>
          <w:lang w:val="sv-SE"/>
        </w:rPr>
      </w:pPr>
      <w:r w:rsidRPr="008A5B1A">
        <w:rPr>
          <w:szCs w:val="22"/>
          <w:u w:val="single"/>
          <w:lang w:val="sv-SE"/>
        </w:rPr>
        <w:t>Verkningsmekanism</w:t>
      </w:r>
    </w:p>
    <w:p w14:paraId="4A3F95C8" w14:textId="77777777" w:rsidR="000B0DF3" w:rsidRPr="008A5B1A" w:rsidRDefault="000B0DF3" w:rsidP="00B56A01">
      <w:pPr>
        <w:keepNext/>
        <w:keepLines/>
        <w:tabs>
          <w:tab w:val="clear" w:pos="567"/>
        </w:tabs>
        <w:autoSpaceDE w:val="0"/>
        <w:autoSpaceDN w:val="0"/>
        <w:adjustRightInd w:val="0"/>
        <w:spacing w:line="240" w:lineRule="auto"/>
        <w:rPr>
          <w:szCs w:val="22"/>
          <w:lang w:val="sv-SE"/>
        </w:rPr>
      </w:pPr>
    </w:p>
    <w:p w14:paraId="3C9922E1" w14:textId="3240EED8" w:rsidR="000B0DF3" w:rsidRPr="008A5B1A" w:rsidRDefault="000F7F13" w:rsidP="00B56A01">
      <w:pPr>
        <w:tabs>
          <w:tab w:val="clear" w:pos="567"/>
        </w:tabs>
        <w:autoSpaceDE w:val="0"/>
        <w:autoSpaceDN w:val="0"/>
        <w:adjustRightInd w:val="0"/>
        <w:spacing w:line="240" w:lineRule="auto"/>
        <w:rPr>
          <w:szCs w:val="22"/>
          <w:lang w:val="sv-SE"/>
        </w:rPr>
      </w:pPr>
      <w:r w:rsidRPr="008A5B1A">
        <w:rPr>
          <w:shd w:val="clear" w:color="auto" w:fill="FFFFFF"/>
          <w:lang w:val="sv-SE"/>
        </w:rPr>
        <w:t>Detta läkemedel</w:t>
      </w:r>
      <w:r w:rsidR="00017285" w:rsidRPr="008A5B1A">
        <w:rPr>
          <w:shd w:val="clear" w:color="auto" w:fill="FFFFFF"/>
          <w:lang w:val="sv-SE"/>
        </w:rPr>
        <w:t xml:space="preserve"> </w:t>
      </w:r>
      <w:r w:rsidR="003D342D" w:rsidRPr="008A5B1A">
        <w:rPr>
          <w:szCs w:val="22"/>
          <w:shd w:val="clear" w:color="auto" w:fill="FFFFFF"/>
          <w:lang w:val="sv-SE"/>
        </w:rPr>
        <w:t>är en kombination av indakaterol, en långverkande beta</w:t>
      </w:r>
      <w:r w:rsidR="003D342D" w:rsidRPr="008A5B1A">
        <w:rPr>
          <w:szCs w:val="22"/>
          <w:shd w:val="clear" w:color="auto" w:fill="FFFFFF"/>
          <w:vertAlign w:val="subscript"/>
          <w:lang w:val="sv-SE"/>
        </w:rPr>
        <w:t>2</w:t>
      </w:r>
      <w:r w:rsidR="008B0A68" w:rsidRPr="008A5B1A">
        <w:rPr>
          <w:szCs w:val="22"/>
          <w:shd w:val="clear" w:color="auto" w:fill="FFFFFF"/>
          <w:lang w:val="sv-SE"/>
        </w:rPr>
        <w:noBreakHyphen/>
      </w:r>
      <w:r w:rsidR="003D342D" w:rsidRPr="008A5B1A">
        <w:rPr>
          <w:szCs w:val="22"/>
          <w:shd w:val="clear" w:color="auto" w:fill="FFFFFF"/>
          <w:lang w:val="sv-SE"/>
        </w:rPr>
        <w:t xml:space="preserve">agonist (LABA) och mometasonfuroat, en </w:t>
      </w:r>
      <w:r w:rsidR="00A41557" w:rsidRPr="008A5B1A">
        <w:rPr>
          <w:szCs w:val="22"/>
          <w:shd w:val="clear" w:color="auto" w:fill="FFFFFF"/>
          <w:lang w:val="sv-SE"/>
        </w:rPr>
        <w:t>inhalations</w:t>
      </w:r>
      <w:r w:rsidR="003D342D" w:rsidRPr="008A5B1A">
        <w:rPr>
          <w:szCs w:val="22"/>
          <w:shd w:val="clear" w:color="auto" w:fill="FFFFFF"/>
          <w:lang w:val="sv-SE"/>
        </w:rPr>
        <w:t>kortikosteroid</w:t>
      </w:r>
      <w:r w:rsidR="00017285" w:rsidRPr="008A5B1A">
        <w:rPr>
          <w:shd w:val="clear" w:color="auto" w:fill="FFFFFF"/>
          <w:lang w:val="sv-SE"/>
        </w:rPr>
        <w:t xml:space="preserve"> (ICS).</w:t>
      </w:r>
    </w:p>
    <w:p w14:paraId="59DBE056" w14:textId="77777777" w:rsidR="000B0DF3" w:rsidRPr="008A5B1A" w:rsidRDefault="000B0DF3" w:rsidP="00B56A01">
      <w:pPr>
        <w:tabs>
          <w:tab w:val="clear" w:pos="567"/>
        </w:tabs>
        <w:autoSpaceDE w:val="0"/>
        <w:autoSpaceDN w:val="0"/>
        <w:adjustRightInd w:val="0"/>
        <w:spacing w:line="240" w:lineRule="auto"/>
        <w:rPr>
          <w:szCs w:val="22"/>
          <w:lang w:val="sv-SE"/>
        </w:rPr>
      </w:pPr>
    </w:p>
    <w:p w14:paraId="633A31D6" w14:textId="329BF81F" w:rsidR="000B0DF3" w:rsidRPr="008A5B1A" w:rsidRDefault="00017285" w:rsidP="00B56A01">
      <w:pPr>
        <w:keepNext/>
        <w:tabs>
          <w:tab w:val="clear" w:pos="567"/>
        </w:tabs>
        <w:autoSpaceDE w:val="0"/>
        <w:autoSpaceDN w:val="0"/>
        <w:adjustRightInd w:val="0"/>
        <w:spacing w:line="240" w:lineRule="auto"/>
        <w:rPr>
          <w:szCs w:val="22"/>
          <w:lang w:val="sv-SE"/>
        </w:rPr>
      </w:pPr>
      <w:r w:rsidRPr="008A5B1A">
        <w:rPr>
          <w:i/>
          <w:szCs w:val="22"/>
          <w:u w:val="single"/>
          <w:lang w:val="sv-SE"/>
        </w:rPr>
        <w:t>Inda</w:t>
      </w:r>
      <w:r w:rsidR="003D342D" w:rsidRPr="008A5B1A">
        <w:rPr>
          <w:i/>
          <w:szCs w:val="22"/>
          <w:u w:val="single"/>
          <w:lang w:val="sv-SE"/>
        </w:rPr>
        <w:t>k</w:t>
      </w:r>
      <w:r w:rsidRPr="008A5B1A">
        <w:rPr>
          <w:i/>
          <w:szCs w:val="22"/>
          <w:u w:val="single"/>
          <w:lang w:val="sv-SE"/>
        </w:rPr>
        <w:t>aterol</w:t>
      </w:r>
    </w:p>
    <w:p w14:paraId="6D13B801" w14:textId="001798CF" w:rsidR="003D342D" w:rsidRPr="008A5B1A" w:rsidRDefault="003D342D" w:rsidP="00B56A01">
      <w:pPr>
        <w:tabs>
          <w:tab w:val="clear" w:pos="567"/>
        </w:tabs>
        <w:autoSpaceDE w:val="0"/>
        <w:autoSpaceDN w:val="0"/>
        <w:adjustRightInd w:val="0"/>
        <w:spacing w:line="240" w:lineRule="auto"/>
        <w:rPr>
          <w:szCs w:val="22"/>
          <w:shd w:val="clear" w:color="auto" w:fill="FFFFFF"/>
          <w:lang w:val="sv-SE"/>
        </w:rPr>
      </w:pPr>
      <w:r w:rsidRPr="008A5B1A">
        <w:rPr>
          <w:szCs w:val="22"/>
          <w:shd w:val="clear" w:color="auto" w:fill="FFFFFF"/>
          <w:lang w:val="sv-SE"/>
        </w:rPr>
        <w:t xml:space="preserve">De farmakologiska effekterna av </w:t>
      </w:r>
      <w:r w:rsidR="000C7792" w:rsidRPr="008A5B1A">
        <w:rPr>
          <w:szCs w:val="22"/>
          <w:shd w:val="clear" w:color="auto" w:fill="FFFFFF"/>
          <w:lang w:val="sv-SE"/>
        </w:rPr>
        <w:t>långverkande beta</w:t>
      </w:r>
      <w:r w:rsidR="000C7792" w:rsidRPr="008A5B1A">
        <w:rPr>
          <w:szCs w:val="22"/>
          <w:shd w:val="clear" w:color="auto" w:fill="FFFFFF"/>
          <w:vertAlign w:val="subscript"/>
          <w:lang w:val="sv-SE"/>
        </w:rPr>
        <w:t>2</w:t>
      </w:r>
      <w:r w:rsidR="008B0A68" w:rsidRPr="008A5B1A">
        <w:rPr>
          <w:szCs w:val="22"/>
          <w:shd w:val="clear" w:color="auto" w:fill="FFFFFF"/>
          <w:lang w:val="sv-SE"/>
        </w:rPr>
        <w:noBreakHyphen/>
      </w:r>
      <w:r w:rsidR="000C7792" w:rsidRPr="008A5B1A">
        <w:rPr>
          <w:szCs w:val="22"/>
          <w:shd w:val="clear" w:color="auto" w:fill="FFFFFF"/>
          <w:lang w:val="sv-SE"/>
        </w:rPr>
        <w:t>agonister</w:t>
      </w:r>
      <w:r w:rsidRPr="008A5B1A">
        <w:rPr>
          <w:szCs w:val="22"/>
          <w:shd w:val="clear" w:color="auto" w:fill="FFFFFF"/>
          <w:lang w:val="sv-SE"/>
        </w:rPr>
        <w:t xml:space="preserve">, inklusive indakaterol, kan åtminstone delvis tillskrivas </w:t>
      </w:r>
      <w:r w:rsidR="00A41557" w:rsidRPr="008A5B1A">
        <w:rPr>
          <w:szCs w:val="22"/>
          <w:shd w:val="clear" w:color="auto" w:fill="FFFFFF"/>
          <w:lang w:val="sv-SE"/>
        </w:rPr>
        <w:t xml:space="preserve">ökade </w:t>
      </w:r>
      <w:r w:rsidRPr="008A5B1A">
        <w:rPr>
          <w:szCs w:val="22"/>
          <w:shd w:val="clear" w:color="auto" w:fill="FFFFFF"/>
          <w:lang w:val="sv-SE"/>
        </w:rPr>
        <w:t>nivå</w:t>
      </w:r>
      <w:r w:rsidR="00A41557" w:rsidRPr="008A5B1A">
        <w:rPr>
          <w:szCs w:val="22"/>
          <w:shd w:val="clear" w:color="auto" w:fill="FFFFFF"/>
          <w:lang w:val="sv-SE"/>
        </w:rPr>
        <w:t>er</w:t>
      </w:r>
      <w:r w:rsidRPr="008A5B1A">
        <w:rPr>
          <w:szCs w:val="22"/>
          <w:shd w:val="clear" w:color="auto" w:fill="FFFFFF"/>
          <w:lang w:val="sv-SE"/>
        </w:rPr>
        <w:t xml:space="preserve"> av cykliskt</w:t>
      </w:r>
      <w:r w:rsidRPr="008A5B1A">
        <w:rPr>
          <w:szCs w:val="22"/>
          <w:shd w:val="clear" w:color="auto" w:fill="FFFFFF"/>
          <w:lang w:val="sv-SE"/>
        </w:rPr>
        <w:noBreakHyphen/>
        <w:t>3’, 5’</w:t>
      </w:r>
      <w:r w:rsidRPr="008A5B1A">
        <w:rPr>
          <w:szCs w:val="22"/>
          <w:shd w:val="clear" w:color="auto" w:fill="FFFFFF"/>
          <w:lang w:val="sv-SE"/>
        </w:rPr>
        <w:noBreakHyphen/>
        <w:t>adenosinmonofosfat</w:t>
      </w:r>
      <w:r w:rsidR="007D5CDD" w:rsidRPr="008A5B1A">
        <w:rPr>
          <w:szCs w:val="22"/>
          <w:shd w:val="clear" w:color="auto" w:fill="FFFFFF"/>
          <w:lang w:val="sv-SE"/>
        </w:rPr>
        <w:t xml:space="preserve"> (cykliskt </w:t>
      </w:r>
      <w:r w:rsidRPr="008A5B1A">
        <w:rPr>
          <w:szCs w:val="22"/>
          <w:shd w:val="clear" w:color="auto" w:fill="FFFFFF"/>
          <w:lang w:val="sv-SE"/>
        </w:rPr>
        <w:t>AMP</w:t>
      </w:r>
      <w:r w:rsidR="007D5CDD" w:rsidRPr="008A5B1A">
        <w:rPr>
          <w:szCs w:val="22"/>
          <w:shd w:val="clear" w:color="auto" w:fill="FFFFFF"/>
          <w:lang w:val="sv-SE"/>
        </w:rPr>
        <w:t>)</w:t>
      </w:r>
      <w:r w:rsidR="00A41557" w:rsidRPr="008A5B1A">
        <w:rPr>
          <w:szCs w:val="22"/>
          <w:shd w:val="clear" w:color="auto" w:fill="FFFFFF"/>
          <w:lang w:val="sv-SE"/>
        </w:rPr>
        <w:t>,</w:t>
      </w:r>
      <w:r w:rsidR="007D5CDD" w:rsidRPr="008A5B1A">
        <w:rPr>
          <w:szCs w:val="22"/>
          <w:shd w:val="clear" w:color="auto" w:fill="FFFFFF"/>
          <w:lang w:val="sv-SE"/>
        </w:rPr>
        <w:t xml:space="preserve"> </w:t>
      </w:r>
      <w:r w:rsidRPr="008A5B1A">
        <w:rPr>
          <w:szCs w:val="22"/>
          <w:shd w:val="clear" w:color="auto" w:fill="FFFFFF"/>
          <w:lang w:val="sv-SE"/>
        </w:rPr>
        <w:t>som leder till relaxation av den glatta muskulaturen i bronkerna.</w:t>
      </w:r>
    </w:p>
    <w:p w14:paraId="2886DF8C" w14:textId="77777777" w:rsidR="003D342D" w:rsidRPr="008A5B1A" w:rsidRDefault="003D342D" w:rsidP="00B56A01">
      <w:pPr>
        <w:tabs>
          <w:tab w:val="clear" w:pos="567"/>
        </w:tabs>
        <w:autoSpaceDE w:val="0"/>
        <w:autoSpaceDN w:val="0"/>
        <w:adjustRightInd w:val="0"/>
        <w:spacing w:line="240" w:lineRule="auto"/>
        <w:rPr>
          <w:szCs w:val="22"/>
          <w:shd w:val="clear" w:color="auto" w:fill="FFFFFF"/>
          <w:lang w:val="sv-SE"/>
        </w:rPr>
      </w:pPr>
    </w:p>
    <w:p w14:paraId="593AC7F6" w14:textId="139D16C5" w:rsidR="003D342D" w:rsidRPr="008A5B1A" w:rsidRDefault="003D342D" w:rsidP="00B56A01">
      <w:pPr>
        <w:tabs>
          <w:tab w:val="clear" w:pos="567"/>
        </w:tabs>
        <w:autoSpaceDE w:val="0"/>
        <w:autoSpaceDN w:val="0"/>
        <w:adjustRightInd w:val="0"/>
        <w:spacing w:line="240" w:lineRule="auto"/>
        <w:rPr>
          <w:szCs w:val="22"/>
          <w:shd w:val="clear" w:color="auto" w:fill="FFFFFF"/>
          <w:lang w:val="sv-SE"/>
        </w:rPr>
      </w:pPr>
      <w:r w:rsidRPr="008A5B1A">
        <w:rPr>
          <w:szCs w:val="22"/>
          <w:shd w:val="clear" w:color="auto" w:fill="FFFFFF"/>
          <w:lang w:val="sv-SE"/>
        </w:rPr>
        <w:t>Inhalerat indakaterol verkar lokalt i lungan som bronkvidgare. Indakaterol är en partiell agonist med nanomolär potens på humana beta</w:t>
      </w:r>
      <w:r w:rsidRPr="008A5B1A">
        <w:rPr>
          <w:szCs w:val="22"/>
          <w:shd w:val="clear" w:color="auto" w:fill="FFFFFF"/>
          <w:vertAlign w:val="subscript"/>
          <w:lang w:val="sv-SE"/>
        </w:rPr>
        <w:t>2</w:t>
      </w:r>
      <w:r w:rsidR="008B0A68" w:rsidRPr="008A5B1A">
        <w:rPr>
          <w:szCs w:val="22"/>
          <w:shd w:val="clear" w:color="auto" w:fill="FFFFFF"/>
          <w:lang w:val="sv-SE"/>
        </w:rPr>
        <w:noBreakHyphen/>
      </w:r>
      <w:r w:rsidRPr="008A5B1A">
        <w:rPr>
          <w:szCs w:val="22"/>
          <w:shd w:val="clear" w:color="auto" w:fill="FFFFFF"/>
          <w:lang w:val="sv-SE"/>
        </w:rPr>
        <w:t>adrenerga receptorer. På isolat av humana bronker har indakaterol en snabbt insättande och långvarig verkan.</w:t>
      </w:r>
    </w:p>
    <w:p w14:paraId="45F8423D" w14:textId="77777777" w:rsidR="003D342D" w:rsidRPr="008A5B1A" w:rsidRDefault="003D342D" w:rsidP="00B56A01">
      <w:pPr>
        <w:tabs>
          <w:tab w:val="clear" w:pos="567"/>
        </w:tabs>
        <w:autoSpaceDE w:val="0"/>
        <w:autoSpaceDN w:val="0"/>
        <w:adjustRightInd w:val="0"/>
        <w:spacing w:line="240" w:lineRule="auto"/>
        <w:rPr>
          <w:szCs w:val="22"/>
          <w:shd w:val="clear" w:color="auto" w:fill="FFFFFF"/>
          <w:lang w:val="sv-SE"/>
        </w:rPr>
      </w:pPr>
    </w:p>
    <w:p w14:paraId="6011F29A" w14:textId="0DB4A6EE" w:rsidR="003D342D" w:rsidRPr="008A5B1A" w:rsidRDefault="003D342D" w:rsidP="00B56A01">
      <w:pPr>
        <w:tabs>
          <w:tab w:val="clear" w:pos="567"/>
        </w:tabs>
        <w:autoSpaceDE w:val="0"/>
        <w:autoSpaceDN w:val="0"/>
        <w:adjustRightInd w:val="0"/>
        <w:spacing w:line="240" w:lineRule="auto"/>
        <w:rPr>
          <w:szCs w:val="22"/>
          <w:shd w:val="clear" w:color="auto" w:fill="FFFFFF"/>
          <w:lang w:val="sv-SE"/>
        </w:rPr>
      </w:pPr>
      <w:r w:rsidRPr="008A5B1A">
        <w:rPr>
          <w:szCs w:val="22"/>
          <w:shd w:val="clear" w:color="auto" w:fill="FFFFFF"/>
          <w:lang w:val="sv-SE"/>
        </w:rPr>
        <w:t>Även om beta</w:t>
      </w:r>
      <w:r w:rsidRPr="008A5B1A">
        <w:rPr>
          <w:szCs w:val="22"/>
          <w:shd w:val="clear" w:color="auto" w:fill="FFFFFF"/>
          <w:vertAlign w:val="subscript"/>
          <w:lang w:val="sv-SE"/>
        </w:rPr>
        <w:t>2</w:t>
      </w:r>
      <w:r w:rsidR="008B0A68" w:rsidRPr="008A5B1A">
        <w:rPr>
          <w:szCs w:val="22"/>
          <w:shd w:val="clear" w:color="auto" w:fill="FFFFFF"/>
          <w:lang w:val="sv-SE"/>
        </w:rPr>
        <w:noBreakHyphen/>
      </w:r>
      <w:r w:rsidRPr="008A5B1A">
        <w:rPr>
          <w:szCs w:val="22"/>
          <w:shd w:val="clear" w:color="auto" w:fill="FFFFFF"/>
          <w:lang w:val="sv-SE"/>
        </w:rPr>
        <w:t>receptorer är de dominerande adrenerga receptorerna i bronkernas glatta muskulatur och beta</w:t>
      </w:r>
      <w:r w:rsidRPr="008A5B1A">
        <w:rPr>
          <w:szCs w:val="22"/>
          <w:shd w:val="clear" w:color="auto" w:fill="FFFFFF"/>
          <w:vertAlign w:val="subscript"/>
          <w:lang w:val="sv-SE"/>
        </w:rPr>
        <w:t>1</w:t>
      </w:r>
      <w:r w:rsidR="008B0A68" w:rsidRPr="008A5B1A">
        <w:rPr>
          <w:szCs w:val="22"/>
          <w:shd w:val="clear" w:color="auto" w:fill="FFFFFF"/>
          <w:lang w:val="sv-SE"/>
        </w:rPr>
        <w:noBreakHyphen/>
      </w:r>
      <w:r w:rsidRPr="008A5B1A">
        <w:rPr>
          <w:szCs w:val="22"/>
          <w:shd w:val="clear" w:color="auto" w:fill="FFFFFF"/>
          <w:lang w:val="sv-SE"/>
        </w:rPr>
        <w:t>receptorer är de dominerande receptorerna i människans hjärta, finns det även beta</w:t>
      </w:r>
      <w:r w:rsidRPr="008A5B1A">
        <w:rPr>
          <w:szCs w:val="22"/>
          <w:shd w:val="clear" w:color="auto" w:fill="FFFFFF"/>
          <w:vertAlign w:val="subscript"/>
          <w:lang w:val="sv-SE"/>
        </w:rPr>
        <w:t>2</w:t>
      </w:r>
      <w:r w:rsidR="008B0A68" w:rsidRPr="008A5B1A">
        <w:rPr>
          <w:szCs w:val="22"/>
          <w:shd w:val="clear" w:color="auto" w:fill="FFFFFF"/>
          <w:lang w:val="sv-SE"/>
        </w:rPr>
        <w:noBreakHyphen/>
      </w:r>
      <w:r w:rsidRPr="008A5B1A">
        <w:rPr>
          <w:szCs w:val="22"/>
          <w:shd w:val="clear" w:color="auto" w:fill="FFFFFF"/>
          <w:lang w:val="sv-SE"/>
        </w:rPr>
        <w:t>receptorer i hjärtat</w:t>
      </w:r>
      <w:r w:rsidR="00EE4F5B" w:rsidRPr="008A5B1A">
        <w:rPr>
          <w:szCs w:val="22"/>
          <w:shd w:val="clear" w:color="auto" w:fill="FFFFFF"/>
          <w:lang w:val="sv-SE"/>
        </w:rPr>
        <w:t>,</w:t>
      </w:r>
      <w:r w:rsidRPr="008A5B1A">
        <w:rPr>
          <w:szCs w:val="22"/>
          <w:shd w:val="clear" w:color="auto" w:fill="FFFFFF"/>
          <w:lang w:val="sv-SE"/>
        </w:rPr>
        <w:t xml:space="preserve"> där de utgör 10</w:t>
      </w:r>
      <w:r w:rsidRPr="008A5B1A">
        <w:rPr>
          <w:szCs w:val="22"/>
          <w:shd w:val="clear" w:color="auto" w:fill="FFFFFF"/>
          <w:lang w:val="sv-SE"/>
        </w:rPr>
        <w:noBreakHyphen/>
        <w:t>50 % av det totala antalet adrenerga receptorer.</w:t>
      </w:r>
    </w:p>
    <w:p w14:paraId="61F26CA1" w14:textId="77777777" w:rsidR="000B0DF3" w:rsidRPr="008A5B1A" w:rsidRDefault="000B0DF3" w:rsidP="00B56A01">
      <w:pPr>
        <w:tabs>
          <w:tab w:val="clear" w:pos="567"/>
        </w:tabs>
        <w:autoSpaceDE w:val="0"/>
        <w:autoSpaceDN w:val="0"/>
        <w:adjustRightInd w:val="0"/>
        <w:spacing w:line="240" w:lineRule="auto"/>
        <w:rPr>
          <w:shd w:val="clear" w:color="auto" w:fill="FFFFFF"/>
          <w:lang w:val="sv-SE"/>
        </w:rPr>
      </w:pPr>
    </w:p>
    <w:p w14:paraId="4E888C85" w14:textId="77777777" w:rsidR="003D342D" w:rsidRPr="008A5B1A" w:rsidRDefault="003D342D" w:rsidP="00B56A01">
      <w:pPr>
        <w:keepNext/>
        <w:tabs>
          <w:tab w:val="clear" w:pos="567"/>
        </w:tabs>
        <w:autoSpaceDE w:val="0"/>
        <w:autoSpaceDN w:val="0"/>
        <w:adjustRightInd w:val="0"/>
        <w:spacing w:line="240" w:lineRule="auto"/>
        <w:rPr>
          <w:szCs w:val="22"/>
          <w:u w:val="single"/>
          <w:lang w:val="sv-SE"/>
        </w:rPr>
      </w:pPr>
      <w:r w:rsidRPr="008A5B1A">
        <w:rPr>
          <w:i/>
          <w:szCs w:val="22"/>
          <w:u w:val="single"/>
          <w:lang w:val="sv-SE"/>
        </w:rPr>
        <w:t>Mometasonfuroat</w:t>
      </w:r>
    </w:p>
    <w:p w14:paraId="6783BA42" w14:textId="14D9312C" w:rsidR="003D342D" w:rsidRPr="008A5B1A" w:rsidRDefault="003D342D" w:rsidP="00B56A01">
      <w:pPr>
        <w:tabs>
          <w:tab w:val="clear" w:pos="567"/>
        </w:tabs>
        <w:autoSpaceDE w:val="0"/>
        <w:autoSpaceDN w:val="0"/>
        <w:adjustRightInd w:val="0"/>
        <w:spacing w:line="240" w:lineRule="auto"/>
        <w:rPr>
          <w:szCs w:val="22"/>
          <w:lang w:val="sv-SE"/>
        </w:rPr>
      </w:pPr>
      <w:r w:rsidRPr="008A5B1A">
        <w:rPr>
          <w:lang w:val="sv-SE"/>
        </w:rPr>
        <w:t xml:space="preserve">Mometasonfuroat är en </w:t>
      </w:r>
      <w:r w:rsidR="00EE4F5B" w:rsidRPr="008A5B1A">
        <w:rPr>
          <w:lang w:val="sv-SE"/>
        </w:rPr>
        <w:t>syntetisk</w:t>
      </w:r>
      <w:r w:rsidRPr="008A5B1A">
        <w:rPr>
          <w:lang w:val="sv-SE"/>
        </w:rPr>
        <w:t xml:space="preserve"> kortikosteroid med hög affinitet till glukokortikoidreceptorer och med lokala antiinflammatoriska egenskaper. </w:t>
      </w:r>
      <w:r w:rsidRPr="008A5B1A">
        <w:rPr>
          <w:i/>
          <w:szCs w:val="22"/>
          <w:lang w:val="sv-SE"/>
        </w:rPr>
        <w:t>In vitro</w:t>
      </w:r>
      <w:r w:rsidRPr="008A5B1A">
        <w:rPr>
          <w:lang w:val="sv-SE"/>
        </w:rPr>
        <w:t xml:space="preserve"> hämmar mometasonfuroat frisättning av leukotriener från leukocyter </w:t>
      </w:r>
      <w:r w:rsidR="00EE4F5B" w:rsidRPr="008A5B1A">
        <w:rPr>
          <w:lang w:val="sv-SE"/>
        </w:rPr>
        <w:t>från</w:t>
      </w:r>
      <w:r w:rsidRPr="008A5B1A">
        <w:rPr>
          <w:lang w:val="sv-SE"/>
        </w:rPr>
        <w:t xml:space="preserve"> allergiska patienter. I cellodling uppvisade mometasonfuroat hög potens </w:t>
      </w:r>
      <w:r w:rsidR="00EE4F5B" w:rsidRPr="008A5B1A">
        <w:rPr>
          <w:lang w:val="sv-SE"/>
        </w:rPr>
        <w:t>beträffande</w:t>
      </w:r>
      <w:r w:rsidRPr="008A5B1A">
        <w:rPr>
          <w:lang w:val="sv-SE"/>
        </w:rPr>
        <w:t xml:space="preserve"> hämning av syntes och frisättning av IL</w:t>
      </w:r>
      <w:r w:rsidRPr="008A5B1A">
        <w:rPr>
          <w:lang w:val="sv-SE"/>
        </w:rPr>
        <w:noBreakHyphen/>
        <w:t>1, IL</w:t>
      </w:r>
      <w:r w:rsidRPr="008A5B1A">
        <w:rPr>
          <w:lang w:val="sv-SE"/>
        </w:rPr>
        <w:noBreakHyphen/>
        <w:t>5, IL</w:t>
      </w:r>
      <w:r w:rsidRPr="008A5B1A">
        <w:rPr>
          <w:lang w:val="sv-SE"/>
        </w:rPr>
        <w:noBreakHyphen/>
        <w:t xml:space="preserve">6 och TNF-alfa. </w:t>
      </w:r>
      <w:r w:rsidR="00EE4F5B" w:rsidRPr="008A5B1A">
        <w:rPr>
          <w:lang w:val="sv-SE"/>
        </w:rPr>
        <w:t>Substansen</w:t>
      </w:r>
      <w:r w:rsidRPr="008A5B1A">
        <w:rPr>
          <w:lang w:val="sv-SE"/>
        </w:rPr>
        <w:t xml:space="preserve"> är också en potent hämmare av leukotrienproduktionen och av produktionen av Th2</w:t>
      </w:r>
      <w:r w:rsidR="008B0A68" w:rsidRPr="008A5B1A">
        <w:rPr>
          <w:lang w:val="sv-SE"/>
        </w:rPr>
        <w:noBreakHyphen/>
      </w:r>
      <w:r w:rsidRPr="008A5B1A">
        <w:rPr>
          <w:lang w:val="sv-SE"/>
        </w:rPr>
        <w:t>cytokinerna IL-4 och IL-5 i CD4+ T-celler hos människa</w:t>
      </w:r>
      <w:r w:rsidRPr="008A5B1A">
        <w:rPr>
          <w:szCs w:val="22"/>
          <w:lang w:val="sv-SE"/>
        </w:rPr>
        <w:t>.</w:t>
      </w:r>
    </w:p>
    <w:p w14:paraId="17908346" w14:textId="77777777" w:rsidR="000B0DF3" w:rsidRPr="008A5B1A" w:rsidRDefault="000B0DF3" w:rsidP="00B56A01">
      <w:pPr>
        <w:tabs>
          <w:tab w:val="clear" w:pos="567"/>
        </w:tabs>
        <w:autoSpaceDE w:val="0"/>
        <w:autoSpaceDN w:val="0"/>
        <w:adjustRightInd w:val="0"/>
        <w:spacing w:line="240" w:lineRule="auto"/>
        <w:rPr>
          <w:szCs w:val="22"/>
          <w:lang w:val="sv-SE"/>
        </w:rPr>
      </w:pPr>
    </w:p>
    <w:p w14:paraId="0AB5C776" w14:textId="77777777" w:rsidR="003D342D" w:rsidRPr="008A5B1A" w:rsidRDefault="003D342D" w:rsidP="00B56A01">
      <w:pPr>
        <w:keepNext/>
        <w:tabs>
          <w:tab w:val="clear" w:pos="567"/>
        </w:tabs>
        <w:autoSpaceDE w:val="0"/>
        <w:autoSpaceDN w:val="0"/>
        <w:adjustRightInd w:val="0"/>
        <w:spacing w:line="240" w:lineRule="auto"/>
        <w:rPr>
          <w:szCs w:val="22"/>
          <w:lang w:val="sv-SE"/>
        </w:rPr>
      </w:pPr>
      <w:r w:rsidRPr="008A5B1A">
        <w:rPr>
          <w:szCs w:val="22"/>
          <w:u w:val="single"/>
          <w:lang w:val="sv-SE"/>
        </w:rPr>
        <w:t>Farmakodynamisk effekt</w:t>
      </w:r>
    </w:p>
    <w:p w14:paraId="5507F9CE" w14:textId="77777777" w:rsidR="00EB13DC" w:rsidRPr="008A5B1A" w:rsidRDefault="00EB13DC" w:rsidP="00B56A01">
      <w:pPr>
        <w:keepNext/>
        <w:tabs>
          <w:tab w:val="clear" w:pos="567"/>
        </w:tabs>
        <w:autoSpaceDE w:val="0"/>
        <w:autoSpaceDN w:val="0"/>
        <w:adjustRightInd w:val="0"/>
        <w:spacing w:line="240" w:lineRule="auto"/>
        <w:rPr>
          <w:szCs w:val="22"/>
          <w:lang w:val="sv-SE"/>
        </w:rPr>
      </w:pPr>
    </w:p>
    <w:p w14:paraId="5AE886CC" w14:textId="1A84BE0D" w:rsidR="000B0DF3" w:rsidRPr="008A5B1A" w:rsidRDefault="003D342D" w:rsidP="00B56A01">
      <w:pPr>
        <w:pStyle w:val="Text"/>
        <w:spacing w:before="0"/>
        <w:jc w:val="left"/>
        <w:rPr>
          <w:sz w:val="22"/>
          <w:szCs w:val="22"/>
          <w:lang w:val="sv-SE"/>
        </w:rPr>
      </w:pPr>
      <w:r w:rsidRPr="008A5B1A">
        <w:rPr>
          <w:bCs/>
          <w:sz w:val="22"/>
          <w:szCs w:val="22"/>
          <w:lang w:val="sv-SE"/>
        </w:rPr>
        <w:t xml:space="preserve">Den farmakodynamiska responsen på </w:t>
      </w:r>
      <w:r w:rsidR="000F7F13" w:rsidRPr="008A5B1A">
        <w:rPr>
          <w:bCs/>
          <w:sz w:val="22"/>
          <w:szCs w:val="22"/>
          <w:lang w:val="sv-SE"/>
        </w:rPr>
        <w:t>detta läkemedel</w:t>
      </w:r>
      <w:r w:rsidRPr="008A5B1A">
        <w:rPr>
          <w:bCs/>
          <w:sz w:val="22"/>
          <w:szCs w:val="22"/>
          <w:lang w:val="sv-SE"/>
        </w:rPr>
        <w:t xml:space="preserve"> kännetecknas av snabbt insättande effekt inom 5 minuter efter inhalationen</w:t>
      </w:r>
      <w:r w:rsidR="00E86A9E" w:rsidRPr="008A5B1A">
        <w:rPr>
          <w:bCs/>
          <w:sz w:val="22"/>
          <w:szCs w:val="22"/>
          <w:lang w:val="sv-SE"/>
        </w:rPr>
        <w:t xml:space="preserve"> </w:t>
      </w:r>
      <w:r w:rsidRPr="008A5B1A">
        <w:rPr>
          <w:bCs/>
          <w:sz w:val="22"/>
          <w:szCs w:val="22"/>
          <w:lang w:val="sv-SE"/>
        </w:rPr>
        <w:t>samt kvarstående effekt under hela doseringsintervallet på 24 timmar</w:t>
      </w:r>
      <w:r w:rsidR="00D207C2" w:rsidRPr="008A5B1A">
        <w:rPr>
          <w:sz w:val="22"/>
          <w:szCs w:val="22"/>
          <w:lang w:val="sv-SE"/>
        </w:rPr>
        <w:t>,</w:t>
      </w:r>
      <w:r w:rsidR="004B16BC" w:rsidRPr="008A5B1A">
        <w:rPr>
          <w:sz w:val="22"/>
          <w:szCs w:val="22"/>
          <w:lang w:val="sv-SE"/>
        </w:rPr>
        <w:t xml:space="preserve"> vilket </w:t>
      </w:r>
      <w:r w:rsidR="00584814" w:rsidRPr="008A5B1A">
        <w:rPr>
          <w:sz w:val="22"/>
          <w:szCs w:val="22"/>
          <w:lang w:val="sv-SE"/>
        </w:rPr>
        <w:t>bevisas av ett</w:t>
      </w:r>
      <w:r w:rsidR="004B16BC" w:rsidRPr="008A5B1A">
        <w:rPr>
          <w:sz w:val="22"/>
          <w:szCs w:val="22"/>
          <w:lang w:val="sv-SE"/>
        </w:rPr>
        <w:t xml:space="preserve"> förbättrat dalvärde för forcerad expiratorisk volym under den första sekunden (FEV</w:t>
      </w:r>
      <w:r w:rsidR="004B16BC" w:rsidRPr="008A5B1A">
        <w:rPr>
          <w:sz w:val="22"/>
          <w:szCs w:val="22"/>
          <w:vertAlign w:val="subscript"/>
          <w:lang w:val="sv-SE"/>
        </w:rPr>
        <w:t>1</w:t>
      </w:r>
      <w:r w:rsidR="004B16BC" w:rsidRPr="008A5B1A">
        <w:rPr>
          <w:sz w:val="22"/>
          <w:szCs w:val="22"/>
          <w:lang w:val="sv-SE"/>
        </w:rPr>
        <w:t xml:space="preserve">) </w:t>
      </w:r>
      <w:r w:rsidR="00584814" w:rsidRPr="008A5B1A">
        <w:rPr>
          <w:sz w:val="22"/>
          <w:szCs w:val="22"/>
          <w:lang w:val="sv-SE"/>
        </w:rPr>
        <w:t>jämfört</w:t>
      </w:r>
      <w:r w:rsidR="004B16BC" w:rsidRPr="008A5B1A">
        <w:rPr>
          <w:sz w:val="22"/>
          <w:szCs w:val="22"/>
          <w:lang w:val="sv-SE"/>
        </w:rPr>
        <w:t xml:space="preserve"> med </w:t>
      </w:r>
      <w:r w:rsidR="00584814" w:rsidRPr="008A5B1A">
        <w:rPr>
          <w:sz w:val="22"/>
          <w:szCs w:val="22"/>
          <w:lang w:val="sv-SE"/>
        </w:rPr>
        <w:t xml:space="preserve">jämförelseläkemedel </w:t>
      </w:r>
      <w:r w:rsidR="004B16BC" w:rsidRPr="008A5B1A">
        <w:rPr>
          <w:sz w:val="22"/>
          <w:szCs w:val="22"/>
          <w:lang w:val="sv-SE"/>
        </w:rPr>
        <w:t>24 timmar efter inhalation.</w:t>
      </w:r>
    </w:p>
    <w:p w14:paraId="258818FA" w14:textId="77777777" w:rsidR="00D207C2" w:rsidRPr="008A5B1A" w:rsidRDefault="00D207C2" w:rsidP="00B56A01">
      <w:pPr>
        <w:pStyle w:val="Text"/>
        <w:spacing w:before="0"/>
        <w:jc w:val="left"/>
        <w:rPr>
          <w:sz w:val="22"/>
          <w:szCs w:val="22"/>
          <w:lang w:val="sv-SE"/>
        </w:rPr>
      </w:pPr>
    </w:p>
    <w:p w14:paraId="4A92F316" w14:textId="5E737E20" w:rsidR="000B0DF3" w:rsidRPr="008A5B1A" w:rsidRDefault="004B16BC" w:rsidP="00B56A01">
      <w:pPr>
        <w:tabs>
          <w:tab w:val="clear" w:pos="567"/>
        </w:tabs>
        <w:autoSpaceDE w:val="0"/>
        <w:autoSpaceDN w:val="0"/>
        <w:adjustRightInd w:val="0"/>
        <w:spacing w:line="240" w:lineRule="auto"/>
        <w:rPr>
          <w:bCs/>
          <w:szCs w:val="22"/>
          <w:lang w:val="sv-SE"/>
        </w:rPr>
      </w:pPr>
      <w:r w:rsidRPr="008A5B1A">
        <w:rPr>
          <w:bCs/>
          <w:szCs w:val="22"/>
          <w:lang w:val="sv-SE"/>
        </w:rPr>
        <w:t xml:space="preserve">Ingen takyfylaxi </w:t>
      </w:r>
      <w:r w:rsidR="006B34BE" w:rsidRPr="008A5B1A">
        <w:rPr>
          <w:bCs/>
          <w:szCs w:val="22"/>
          <w:lang w:val="sv-SE"/>
        </w:rPr>
        <w:t xml:space="preserve">observerades </w:t>
      </w:r>
      <w:r w:rsidRPr="008A5B1A">
        <w:rPr>
          <w:bCs/>
          <w:szCs w:val="22"/>
          <w:lang w:val="sv-SE"/>
        </w:rPr>
        <w:t xml:space="preserve">för den förbättrade lungfunktionen med </w:t>
      </w:r>
      <w:r w:rsidR="002277FC" w:rsidRPr="008A5B1A">
        <w:rPr>
          <w:bCs/>
          <w:szCs w:val="22"/>
          <w:lang w:val="sv-SE"/>
        </w:rPr>
        <w:t>detta läkemedel</w:t>
      </w:r>
      <w:r w:rsidRPr="008A5B1A">
        <w:rPr>
          <w:bCs/>
          <w:szCs w:val="22"/>
          <w:lang w:val="sv-SE"/>
        </w:rPr>
        <w:t xml:space="preserve"> under perioden.</w:t>
      </w:r>
    </w:p>
    <w:p w14:paraId="66995903" w14:textId="77777777" w:rsidR="006B5BF8" w:rsidRPr="008A5B1A" w:rsidRDefault="006B5BF8" w:rsidP="00B56A01">
      <w:pPr>
        <w:tabs>
          <w:tab w:val="clear" w:pos="567"/>
        </w:tabs>
        <w:autoSpaceDE w:val="0"/>
        <w:autoSpaceDN w:val="0"/>
        <w:adjustRightInd w:val="0"/>
        <w:spacing w:line="240" w:lineRule="auto"/>
        <w:rPr>
          <w:szCs w:val="22"/>
          <w:lang w:val="sv-SE"/>
        </w:rPr>
      </w:pPr>
    </w:p>
    <w:p w14:paraId="028482B7" w14:textId="2460C0CE" w:rsidR="000B0DF3" w:rsidRPr="008A5B1A" w:rsidRDefault="00017285" w:rsidP="00B56A01">
      <w:pPr>
        <w:keepNext/>
        <w:tabs>
          <w:tab w:val="clear" w:pos="567"/>
        </w:tabs>
        <w:autoSpaceDE w:val="0"/>
        <w:autoSpaceDN w:val="0"/>
        <w:adjustRightInd w:val="0"/>
        <w:spacing w:line="240" w:lineRule="auto"/>
        <w:rPr>
          <w:i/>
          <w:szCs w:val="22"/>
          <w:u w:val="single"/>
          <w:lang w:val="sv-SE"/>
        </w:rPr>
      </w:pPr>
      <w:r w:rsidRPr="008A5B1A">
        <w:rPr>
          <w:i/>
          <w:szCs w:val="22"/>
          <w:u w:val="single"/>
          <w:lang w:val="sv-SE"/>
        </w:rPr>
        <w:t>QT</w:t>
      </w:r>
      <w:r w:rsidR="004B16BC" w:rsidRPr="008A5B1A">
        <w:rPr>
          <w:i/>
          <w:szCs w:val="22"/>
          <w:u w:val="single"/>
          <w:lang w:val="sv-SE"/>
        </w:rPr>
        <w:t>c-i</w:t>
      </w:r>
      <w:r w:rsidRPr="008A5B1A">
        <w:rPr>
          <w:i/>
          <w:szCs w:val="22"/>
          <w:u w:val="single"/>
          <w:lang w:val="sv-SE"/>
        </w:rPr>
        <w:t>nterval</w:t>
      </w:r>
      <w:bookmarkStart w:id="14" w:name="_nth_Effects_on_the_QTc_int94189"/>
      <w:bookmarkStart w:id="15" w:name="_nth_Safety_assessment__QTc58562"/>
      <w:bookmarkEnd w:id="14"/>
      <w:bookmarkEnd w:id="15"/>
      <w:r w:rsidR="004B16BC" w:rsidRPr="008A5B1A">
        <w:rPr>
          <w:i/>
          <w:szCs w:val="22"/>
          <w:u w:val="single"/>
          <w:lang w:val="sv-SE"/>
        </w:rPr>
        <w:t>l</w:t>
      </w:r>
    </w:p>
    <w:p w14:paraId="52BC6F4F" w14:textId="0FBA7237" w:rsidR="00D07575" w:rsidRPr="008A5B1A" w:rsidRDefault="00013E0F" w:rsidP="00B56A01">
      <w:pPr>
        <w:tabs>
          <w:tab w:val="clear" w:pos="567"/>
        </w:tabs>
        <w:autoSpaceDE w:val="0"/>
        <w:autoSpaceDN w:val="0"/>
        <w:adjustRightInd w:val="0"/>
        <w:spacing w:line="240" w:lineRule="auto"/>
        <w:rPr>
          <w:szCs w:val="22"/>
          <w:lang w:val="sv-SE"/>
        </w:rPr>
      </w:pPr>
      <w:r w:rsidRPr="008A5B1A">
        <w:rPr>
          <w:lang w:val="sv-SE"/>
        </w:rPr>
        <w:t xml:space="preserve">Effekten av </w:t>
      </w:r>
      <w:r w:rsidR="000F7F13" w:rsidRPr="008A5B1A">
        <w:rPr>
          <w:lang w:val="sv-SE"/>
        </w:rPr>
        <w:t>detta läkemedel</w:t>
      </w:r>
      <w:r w:rsidRPr="008A5B1A">
        <w:rPr>
          <w:lang w:val="sv-SE"/>
        </w:rPr>
        <w:t xml:space="preserve"> på QTc-intervallet har inte undersökt i någon noggrann QT-studie (TQT).</w:t>
      </w:r>
      <w:r w:rsidR="002277FC" w:rsidRPr="008A5B1A">
        <w:rPr>
          <w:lang w:val="sv-SE"/>
        </w:rPr>
        <w:t xml:space="preserve"> </w:t>
      </w:r>
      <w:r w:rsidRPr="008A5B1A">
        <w:rPr>
          <w:lang w:val="sv-SE"/>
        </w:rPr>
        <w:t>Inga QTc-förlängande egenskaper hos mometasonfuroat är kända</w:t>
      </w:r>
      <w:r w:rsidR="00D07575" w:rsidRPr="008A5B1A">
        <w:rPr>
          <w:szCs w:val="22"/>
          <w:lang w:val="sv-SE"/>
        </w:rPr>
        <w:t>.</w:t>
      </w:r>
    </w:p>
    <w:p w14:paraId="22071466" w14:textId="77777777" w:rsidR="000B0DF3" w:rsidRPr="008A5B1A" w:rsidRDefault="000B0DF3" w:rsidP="00B56A01">
      <w:pPr>
        <w:tabs>
          <w:tab w:val="clear" w:pos="567"/>
        </w:tabs>
        <w:autoSpaceDE w:val="0"/>
        <w:autoSpaceDN w:val="0"/>
        <w:adjustRightInd w:val="0"/>
        <w:spacing w:line="240" w:lineRule="auto"/>
        <w:rPr>
          <w:szCs w:val="22"/>
          <w:lang w:val="sv-SE"/>
        </w:rPr>
      </w:pPr>
    </w:p>
    <w:p w14:paraId="04A659B6" w14:textId="64F49E83" w:rsidR="000B0DF3" w:rsidRPr="008A5B1A" w:rsidRDefault="00013E0F" w:rsidP="00B56A01">
      <w:pPr>
        <w:keepNext/>
        <w:tabs>
          <w:tab w:val="clear" w:pos="567"/>
        </w:tabs>
        <w:autoSpaceDE w:val="0"/>
        <w:autoSpaceDN w:val="0"/>
        <w:adjustRightInd w:val="0"/>
        <w:spacing w:line="240" w:lineRule="auto"/>
        <w:rPr>
          <w:szCs w:val="22"/>
          <w:u w:val="single"/>
          <w:lang w:val="sv-SE"/>
        </w:rPr>
      </w:pPr>
      <w:r w:rsidRPr="008A5B1A">
        <w:rPr>
          <w:szCs w:val="22"/>
          <w:u w:val="single"/>
          <w:lang w:val="sv-SE"/>
        </w:rPr>
        <w:t>Klinisk effekt och säkerhet</w:t>
      </w:r>
    </w:p>
    <w:p w14:paraId="7CCC479F"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43E49AEB" w14:textId="2F66D26D" w:rsidR="000B0DF3" w:rsidRPr="008A5B1A" w:rsidRDefault="006D407E" w:rsidP="00B56A01">
      <w:pPr>
        <w:pStyle w:val="Text"/>
        <w:spacing w:before="0"/>
        <w:jc w:val="left"/>
        <w:rPr>
          <w:sz w:val="22"/>
          <w:szCs w:val="22"/>
          <w:lang w:val="sv-SE"/>
        </w:rPr>
      </w:pPr>
      <w:r w:rsidRPr="008A5B1A">
        <w:rPr>
          <w:sz w:val="22"/>
          <w:szCs w:val="22"/>
          <w:lang w:val="sv-SE"/>
        </w:rPr>
        <w:t>Säkerhet och effekt av Atectura Breezhaler hos vuxna och ungdomar med persisterande astma har utvärderats i t</w:t>
      </w:r>
      <w:r w:rsidR="001E34E3" w:rsidRPr="008A5B1A">
        <w:rPr>
          <w:sz w:val="22"/>
          <w:szCs w:val="22"/>
          <w:lang w:val="sv-SE"/>
        </w:rPr>
        <w:t>vå randomiserade dubbelblindad</w:t>
      </w:r>
      <w:r w:rsidR="00225CF1" w:rsidRPr="008A5B1A">
        <w:rPr>
          <w:sz w:val="22"/>
          <w:szCs w:val="22"/>
          <w:lang w:val="sv-SE"/>
        </w:rPr>
        <w:t>e</w:t>
      </w:r>
      <w:r w:rsidR="001E34E3" w:rsidRPr="008A5B1A">
        <w:rPr>
          <w:sz w:val="22"/>
          <w:szCs w:val="22"/>
          <w:lang w:val="sv-SE"/>
        </w:rPr>
        <w:t xml:space="preserve"> fas III-studier </w:t>
      </w:r>
      <w:r w:rsidR="00017285" w:rsidRPr="008A5B1A">
        <w:rPr>
          <w:sz w:val="22"/>
          <w:szCs w:val="22"/>
          <w:lang w:val="sv-SE"/>
        </w:rPr>
        <w:t>(</w:t>
      </w:r>
      <w:r w:rsidR="00D07575" w:rsidRPr="008A5B1A">
        <w:rPr>
          <w:sz w:val="22"/>
          <w:szCs w:val="22"/>
          <w:lang w:val="sv-SE"/>
        </w:rPr>
        <w:t>PALLADIUM</w:t>
      </w:r>
      <w:r w:rsidR="00017285" w:rsidRPr="008A5B1A">
        <w:rPr>
          <w:sz w:val="22"/>
          <w:szCs w:val="22"/>
          <w:lang w:val="sv-SE"/>
        </w:rPr>
        <w:t xml:space="preserve"> </w:t>
      </w:r>
      <w:r w:rsidR="001E34E3" w:rsidRPr="008A5B1A">
        <w:rPr>
          <w:sz w:val="22"/>
          <w:szCs w:val="22"/>
          <w:lang w:val="sv-SE"/>
        </w:rPr>
        <w:t>och</w:t>
      </w:r>
      <w:r w:rsidR="00017285" w:rsidRPr="008A5B1A">
        <w:rPr>
          <w:sz w:val="22"/>
          <w:szCs w:val="22"/>
          <w:lang w:val="sv-SE"/>
        </w:rPr>
        <w:t xml:space="preserve"> </w:t>
      </w:r>
      <w:r w:rsidR="00D07575" w:rsidRPr="008A5B1A">
        <w:rPr>
          <w:sz w:val="22"/>
          <w:szCs w:val="22"/>
          <w:lang w:val="sv-SE"/>
        </w:rPr>
        <w:t>QUARTZ</w:t>
      </w:r>
      <w:r w:rsidR="00017285" w:rsidRPr="008A5B1A">
        <w:rPr>
          <w:sz w:val="22"/>
          <w:szCs w:val="22"/>
          <w:lang w:val="sv-SE"/>
        </w:rPr>
        <w:t xml:space="preserve">) </w:t>
      </w:r>
      <w:r w:rsidR="001E34E3" w:rsidRPr="008A5B1A">
        <w:rPr>
          <w:sz w:val="22"/>
          <w:szCs w:val="22"/>
          <w:lang w:val="sv-SE"/>
        </w:rPr>
        <w:t>med olika varaktighet</w:t>
      </w:r>
      <w:r w:rsidR="00017285" w:rsidRPr="008A5B1A">
        <w:rPr>
          <w:sz w:val="22"/>
          <w:szCs w:val="22"/>
          <w:lang w:val="sv-SE"/>
        </w:rPr>
        <w:t>.</w:t>
      </w:r>
    </w:p>
    <w:p w14:paraId="34180276" w14:textId="77777777" w:rsidR="00127899" w:rsidRPr="008A5B1A" w:rsidRDefault="00127899" w:rsidP="00B56A01">
      <w:pPr>
        <w:pStyle w:val="Text"/>
        <w:spacing w:before="0"/>
        <w:jc w:val="left"/>
        <w:rPr>
          <w:sz w:val="22"/>
          <w:szCs w:val="22"/>
          <w:lang w:val="sv-SE"/>
        </w:rPr>
      </w:pPr>
    </w:p>
    <w:p w14:paraId="18234196" w14:textId="0EA2EDD5" w:rsidR="000B0DF3" w:rsidRPr="008A5B1A" w:rsidRDefault="00D07575" w:rsidP="00B56A01">
      <w:pPr>
        <w:pStyle w:val="Text"/>
        <w:spacing w:before="0"/>
        <w:jc w:val="left"/>
        <w:rPr>
          <w:sz w:val="22"/>
          <w:szCs w:val="22"/>
          <w:lang w:val="sv-SE"/>
        </w:rPr>
      </w:pPr>
      <w:r w:rsidRPr="008A5B1A">
        <w:rPr>
          <w:sz w:val="22"/>
          <w:szCs w:val="22"/>
          <w:lang w:val="sv-SE"/>
        </w:rPr>
        <w:lastRenderedPageBreak/>
        <w:t>PALLADIUM</w:t>
      </w:r>
      <w:r w:rsidR="001E34E3" w:rsidRPr="008A5B1A">
        <w:rPr>
          <w:sz w:val="22"/>
          <w:szCs w:val="22"/>
          <w:lang w:val="sv-SE"/>
        </w:rPr>
        <w:t>-studien var en 52 veckor lång pivotal studi</w:t>
      </w:r>
      <w:r w:rsidR="001A430D" w:rsidRPr="008A5B1A">
        <w:rPr>
          <w:sz w:val="22"/>
          <w:szCs w:val="22"/>
          <w:lang w:val="sv-SE"/>
        </w:rPr>
        <w:t>e</w:t>
      </w:r>
      <w:r w:rsidR="001E34E3" w:rsidRPr="008A5B1A">
        <w:rPr>
          <w:sz w:val="22"/>
          <w:szCs w:val="22"/>
          <w:lang w:val="sv-SE"/>
        </w:rPr>
        <w:t xml:space="preserve"> </w:t>
      </w:r>
      <w:r w:rsidR="001A430D" w:rsidRPr="008A5B1A">
        <w:rPr>
          <w:sz w:val="22"/>
          <w:szCs w:val="22"/>
          <w:lang w:val="sv-SE"/>
        </w:rPr>
        <w:t>d</w:t>
      </w:r>
      <w:r w:rsidR="001E34E3" w:rsidRPr="008A5B1A">
        <w:rPr>
          <w:sz w:val="22"/>
          <w:szCs w:val="22"/>
          <w:lang w:val="sv-SE"/>
        </w:rPr>
        <w:t xml:space="preserve">är </w:t>
      </w:r>
      <w:r w:rsidR="00017285" w:rsidRPr="008A5B1A">
        <w:rPr>
          <w:sz w:val="22"/>
          <w:szCs w:val="22"/>
          <w:lang w:val="sv-SE"/>
        </w:rPr>
        <w:t>Atectura Breezhaler 125</w:t>
      </w:r>
      <w:r w:rsidR="00127899" w:rsidRPr="008A5B1A">
        <w:rPr>
          <w:sz w:val="22"/>
          <w:szCs w:val="22"/>
          <w:lang w:val="sv-SE"/>
        </w:rPr>
        <w:t> </w:t>
      </w:r>
      <w:r w:rsidR="00017285" w:rsidRPr="008A5B1A">
        <w:rPr>
          <w:sz w:val="22"/>
          <w:szCs w:val="22"/>
          <w:lang w:val="sv-SE"/>
        </w:rPr>
        <w:t>m</w:t>
      </w:r>
      <w:r w:rsidR="001E34E3" w:rsidRPr="008A5B1A">
        <w:rPr>
          <w:sz w:val="22"/>
          <w:szCs w:val="22"/>
          <w:lang w:val="sv-SE"/>
        </w:rPr>
        <w:t>ikrogram</w:t>
      </w:r>
      <w:r w:rsidR="00017285" w:rsidRPr="008A5B1A">
        <w:rPr>
          <w:sz w:val="22"/>
          <w:szCs w:val="22"/>
          <w:lang w:val="sv-SE"/>
        </w:rPr>
        <w:t>/127</w:t>
      </w:r>
      <w:r w:rsidR="001E34E3" w:rsidRPr="008A5B1A">
        <w:rPr>
          <w:sz w:val="22"/>
          <w:szCs w:val="22"/>
          <w:lang w:val="sv-SE"/>
        </w:rPr>
        <w:t>,</w:t>
      </w:r>
      <w:r w:rsidR="00017285" w:rsidRPr="008A5B1A">
        <w:rPr>
          <w:sz w:val="22"/>
          <w:szCs w:val="22"/>
          <w:lang w:val="sv-SE"/>
        </w:rPr>
        <w:t>5</w:t>
      </w:r>
      <w:r w:rsidR="00127899" w:rsidRPr="008A5B1A">
        <w:rPr>
          <w:sz w:val="22"/>
          <w:szCs w:val="22"/>
          <w:lang w:val="sv-SE"/>
        </w:rPr>
        <w:t> </w:t>
      </w:r>
      <w:r w:rsidR="001E34E3" w:rsidRPr="008A5B1A">
        <w:rPr>
          <w:sz w:val="22"/>
          <w:szCs w:val="22"/>
          <w:lang w:val="sv-SE"/>
        </w:rPr>
        <w:t>mikrogram en gång dagligen</w:t>
      </w:r>
      <w:r w:rsidR="00017285" w:rsidRPr="008A5B1A">
        <w:rPr>
          <w:sz w:val="22"/>
          <w:szCs w:val="22"/>
          <w:lang w:val="sv-SE"/>
        </w:rPr>
        <w:t xml:space="preserve"> (N=439) </w:t>
      </w:r>
      <w:r w:rsidR="001E34E3" w:rsidRPr="008A5B1A">
        <w:rPr>
          <w:sz w:val="22"/>
          <w:szCs w:val="22"/>
          <w:lang w:val="sv-SE"/>
        </w:rPr>
        <w:t>och</w:t>
      </w:r>
      <w:r w:rsidR="00017285" w:rsidRPr="008A5B1A">
        <w:rPr>
          <w:sz w:val="22"/>
          <w:szCs w:val="22"/>
          <w:lang w:val="sv-SE"/>
        </w:rPr>
        <w:t xml:space="preserve"> 125</w:t>
      </w:r>
      <w:r w:rsidR="00127899" w:rsidRPr="008A5B1A">
        <w:rPr>
          <w:sz w:val="22"/>
          <w:szCs w:val="22"/>
          <w:lang w:val="sv-SE"/>
        </w:rPr>
        <w:t> </w:t>
      </w:r>
      <w:r w:rsidR="00017285" w:rsidRPr="008A5B1A">
        <w:rPr>
          <w:sz w:val="22"/>
          <w:szCs w:val="22"/>
          <w:lang w:val="sv-SE"/>
        </w:rPr>
        <w:t>m</w:t>
      </w:r>
      <w:r w:rsidR="001E34E3" w:rsidRPr="008A5B1A">
        <w:rPr>
          <w:sz w:val="22"/>
          <w:szCs w:val="22"/>
          <w:lang w:val="sv-SE"/>
        </w:rPr>
        <w:t>ikrogram</w:t>
      </w:r>
      <w:r w:rsidR="00017285" w:rsidRPr="008A5B1A">
        <w:rPr>
          <w:sz w:val="22"/>
          <w:szCs w:val="22"/>
          <w:lang w:val="sv-SE"/>
        </w:rPr>
        <w:t>/260</w:t>
      </w:r>
      <w:r w:rsidR="00127899" w:rsidRPr="008A5B1A">
        <w:rPr>
          <w:sz w:val="22"/>
          <w:szCs w:val="22"/>
          <w:lang w:val="sv-SE"/>
        </w:rPr>
        <w:t> </w:t>
      </w:r>
      <w:r w:rsidR="00017285" w:rsidRPr="008A5B1A">
        <w:rPr>
          <w:sz w:val="22"/>
          <w:szCs w:val="22"/>
          <w:lang w:val="sv-SE"/>
        </w:rPr>
        <w:t>m</w:t>
      </w:r>
      <w:r w:rsidR="001E34E3" w:rsidRPr="008A5B1A">
        <w:rPr>
          <w:sz w:val="22"/>
          <w:szCs w:val="22"/>
          <w:lang w:val="sv-SE"/>
        </w:rPr>
        <w:t xml:space="preserve">ikrogram </w:t>
      </w:r>
      <w:r w:rsidR="00CA0EA6" w:rsidRPr="008A5B1A">
        <w:rPr>
          <w:sz w:val="22"/>
          <w:szCs w:val="22"/>
          <w:lang w:val="sv-SE"/>
        </w:rPr>
        <w:t xml:space="preserve">en gång </w:t>
      </w:r>
      <w:r w:rsidR="001E34E3" w:rsidRPr="008A5B1A">
        <w:rPr>
          <w:sz w:val="22"/>
          <w:szCs w:val="22"/>
          <w:lang w:val="sv-SE"/>
        </w:rPr>
        <w:t>dagligen</w:t>
      </w:r>
      <w:r w:rsidR="00017285" w:rsidRPr="008A5B1A">
        <w:rPr>
          <w:sz w:val="22"/>
          <w:szCs w:val="22"/>
          <w:lang w:val="sv-SE"/>
        </w:rPr>
        <w:t xml:space="preserve"> (N=445) </w:t>
      </w:r>
      <w:r w:rsidR="001E34E3" w:rsidRPr="008A5B1A">
        <w:rPr>
          <w:sz w:val="22"/>
          <w:szCs w:val="22"/>
          <w:lang w:val="sv-SE"/>
        </w:rPr>
        <w:t>jämför</w:t>
      </w:r>
      <w:r w:rsidR="006D407E" w:rsidRPr="008A5B1A">
        <w:rPr>
          <w:sz w:val="22"/>
          <w:szCs w:val="22"/>
          <w:lang w:val="sv-SE"/>
        </w:rPr>
        <w:t>des</w:t>
      </w:r>
      <w:r w:rsidR="001E34E3" w:rsidRPr="008A5B1A">
        <w:rPr>
          <w:sz w:val="22"/>
          <w:szCs w:val="22"/>
          <w:lang w:val="sv-SE"/>
        </w:rPr>
        <w:t xml:space="preserve"> med mometasonfur</w:t>
      </w:r>
      <w:r w:rsidR="00334FD0" w:rsidRPr="008A5B1A">
        <w:rPr>
          <w:sz w:val="22"/>
          <w:szCs w:val="22"/>
          <w:lang w:val="sv-SE"/>
        </w:rPr>
        <w:t>oa</w:t>
      </w:r>
      <w:r w:rsidR="001E34E3" w:rsidRPr="008A5B1A">
        <w:rPr>
          <w:sz w:val="22"/>
          <w:szCs w:val="22"/>
          <w:lang w:val="sv-SE"/>
        </w:rPr>
        <w:t>t 400 mikrogram en gång dagligen</w:t>
      </w:r>
      <w:r w:rsidR="00017285" w:rsidRPr="008A5B1A">
        <w:rPr>
          <w:sz w:val="22"/>
          <w:szCs w:val="22"/>
          <w:lang w:val="sv-SE"/>
        </w:rPr>
        <w:t xml:space="preserve"> (N=444) </w:t>
      </w:r>
      <w:r w:rsidR="001E34E3" w:rsidRPr="008A5B1A">
        <w:rPr>
          <w:sz w:val="22"/>
          <w:szCs w:val="22"/>
          <w:lang w:val="sv-SE"/>
        </w:rPr>
        <w:t>och</w:t>
      </w:r>
      <w:r w:rsidR="00017285" w:rsidRPr="008A5B1A">
        <w:rPr>
          <w:sz w:val="22"/>
          <w:szCs w:val="22"/>
          <w:lang w:val="sv-SE"/>
        </w:rPr>
        <w:t xml:space="preserve"> 800</w:t>
      </w:r>
      <w:r w:rsidR="00127899" w:rsidRPr="008A5B1A">
        <w:rPr>
          <w:sz w:val="22"/>
          <w:szCs w:val="22"/>
          <w:lang w:val="sv-SE"/>
        </w:rPr>
        <w:t> m</w:t>
      </w:r>
      <w:r w:rsidR="001E34E3" w:rsidRPr="008A5B1A">
        <w:rPr>
          <w:sz w:val="22"/>
          <w:szCs w:val="22"/>
          <w:lang w:val="sv-SE"/>
        </w:rPr>
        <w:t>ikrogram per dag (givet som 400 mikrogram två gånger dagligen</w:t>
      </w:r>
      <w:r w:rsidR="00127899" w:rsidRPr="008A5B1A">
        <w:rPr>
          <w:sz w:val="22"/>
          <w:szCs w:val="22"/>
          <w:lang w:val="sv-SE"/>
        </w:rPr>
        <w:t>)</w:t>
      </w:r>
      <w:r w:rsidR="00017285" w:rsidRPr="008A5B1A">
        <w:rPr>
          <w:sz w:val="22"/>
          <w:szCs w:val="22"/>
          <w:lang w:val="sv-SE"/>
        </w:rPr>
        <w:t xml:space="preserve"> (N=442). </w:t>
      </w:r>
      <w:r w:rsidR="00334FD0" w:rsidRPr="008A5B1A">
        <w:rPr>
          <w:sz w:val="22"/>
          <w:szCs w:val="22"/>
          <w:lang w:val="sv-SE"/>
        </w:rPr>
        <w:t>I en tredje</w:t>
      </w:r>
      <w:r w:rsidR="0042389D" w:rsidRPr="008A5B1A">
        <w:rPr>
          <w:sz w:val="22"/>
          <w:szCs w:val="22"/>
          <w:lang w:val="sv-SE"/>
        </w:rPr>
        <w:t xml:space="preserve"> studiearm med aktiv kontroll deltog</w:t>
      </w:r>
      <w:r w:rsidR="00334FD0" w:rsidRPr="008A5B1A">
        <w:rPr>
          <w:sz w:val="22"/>
          <w:szCs w:val="22"/>
          <w:lang w:val="sv-SE"/>
        </w:rPr>
        <w:t xml:space="preserve"> försökspersoner </w:t>
      </w:r>
      <w:r w:rsidR="0042389D" w:rsidRPr="008A5B1A">
        <w:rPr>
          <w:sz w:val="22"/>
          <w:szCs w:val="22"/>
          <w:lang w:val="sv-SE"/>
        </w:rPr>
        <w:t>som fick</w:t>
      </w:r>
      <w:r w:rsidR="00334FD0" w:rsidRPr="008A5B1A">
        <w:rPr>
          <w:sz w:val="22"/>
          <w:szCs w:val="22"/>
          <w:lang w:val="sv-SE"/>
        </w:rPr>
        <w:t xml:space="preserve"> salmeterol/flutikasonpropionat 50 mikrogram/500 mikrogram två gånger dagligen</w:t>
      </w:r>
      <w:r w:rsidR="00017285" w:rsidRPr="008A5B1A">
        <w:rPr>
          <w:sz w:val="22"/>
          <w:szCs w:val="22"/>
          <w:lang w:val="sv-SE"/>
        </w:rPr>
        <w:t xml:space="preserve"> (N=446). </w:t>
      </w:r>
      <w:r w:rsidR="0042389D" w:rsidRPr="008A5B1A">
        <w:rPr>
          <w:sz w:val="22"/>
          <w:szCs w:val="22"/>
          <w:lang w:val="sv-SE"/>
        </w:rPr>
        <w:t>Alla försökspersoner</w:t>
      </w:r>
      <w:r w:rsidR="006969B6" w:rsidRPr="008A5B1A">
        <w:rPr>
          <w:sz w:val="22"/>
          <w:szCs w:val="22"/>
          <w:lang w:val="sv-SE"/>
        </w:rPr>
        <w:t>na</w:t>
      </w:r>
      <w:r w:rsidR="0042389D" w:rsidRPr="008A5B1A">
        <w:rPr>
          <w:sz w:val="22"/>
          <w:szCs w:val="22"/>
          <w:lang w:val="sv-SE"/>
        </w:rPr>
        <w:t xml:space="preserve"> </w:t>
      </w:r>
      <w:r w:rsidR="006D407E" w:rsidRPr="008A5B1A">
        <w:rPr>
          <w:sz w:val="22"/>
          <w:szCs w:val="22"/>
          <w:lang w:val="sv-SE"/>
        </w:rPr>
        <w:t>hade</w:t>
      </w:r>
      <w:r w:rsidR="0042389D" w:rsidRPr="008A5B1A">
        <w:rPr>
          <w:sz w:val="22"/>
          <w:szCs w:val="22"/>
          <w:lang w:val="sv-SE"/>
        </w:rPr>
        <w:t xml:space="preserve"> symtomatisk astma</w:t>
      </w:r>
      <w:r w:rsidR="00BE1F3D" w:rsidRPr="008A5B1A">
        <w:rPr>
          <w:sz w:val="22"/>
          <w:szCs w:val="22"/>
          <w:lang w:val="sv-SE"/>
        </w:rPr>
        <w:t xml:space="preserve"> (ACQ</w:t>
      </w:r>
      <w:r w:rsidR="00BE1F3D" w:rsidRPr="008A5B1A">
        <w:rPr>
          <w:sz w:val="22"/>
          <w:szCs w:val="22"/>
          <w:lang w:val="sv-SE"/>
        </w:rPr>
        <w:noBreakHyphen/>
        <w:t>7 poäng ≥</w:t>
      </w:r>
      <w:r w:rsidR="00346144" w:rsidRPr="008A5B1A">
        <w:rPr>
          <w:sz w:val="22"/>
          <w:szCs w:val="22"/>
          <w:lang w:val="sv-SE"/>
        </w:rPr>
        <w:t> </w:t>
      </w:r>
      <w:r w:rsidR="00BE1F3D" w:rsidRPr="008A5B1A">
        <w:rPr>
          <w:sz w:val="22"/>
          <w:szCs w:val="22"/>
          <w:lang w:val="sv-SE"/>
        </w:rPr>
        <w:t>1,5)</w:t>
      </w:r>
      <w:r w:rsidR="0042389D" w:rsidRPr="008A5B1A">
        <w:rPr>
          <w:sz w:val="22"/>
          <w:szCs w:val="22"/>
          <w:lang w:val="sv-SE"/>
        </w:rPr>
        <w:t xml:space="preserve"> och </w:t>
      </w:r>
      <w:r w:rsidR="006D407E" w:rsidRPr="008A5B1A">
        <w:rPr>
          <w:sz w:val="22"/>
          <w:szCs w:val="22"/>
          <w:lang w:val="sv-SE"/>
        </w:rPr>
        <w:t>stod på</w:t>
      </w:r>
      <w:r w:rsidR="0042389D" w:rsidRPr="008A5B1A">
        <w:rPr>
          <w:sz w:val="22"/>
          <w:szCs w:val="22"/>
          <w:lang w:val="sv-SE"/>
        </w:rPr>
        <w:t xml:space="preserve"> underhållsbehandling med en </w:t>
      </w:r>
      <w:r w:rsidR="006D407E" w:rsidRPr="008A5B1A">
        <w:rPr>
          <w:sz w:val="22"/>
          <w:szCs w:val="22"/>
          <w:lang w:val="sv-SE"/>
        </w:rPr>
        <w:t>inhalations</w:t>
      </w:r>
      <w:r w:rsidR="0042389D" w:rsidRPr="008A5B1A">
        <w:rPr>
          <w:sz w:val="22"/>
          <w:szCs w:val="22"/>
          <w:lang w:val="sv-SE"/>
        </w:rPr>
        <w:t xml:space="preserve">kortikosteroid </w:t>
      </w:r>
      <w:r w:rsidR="006969B6" w:rsidRPr="008A5B1A">
        <w:rPr>
          <w:sz w:val="22"/>
          <w:szCs w:val="22"/>
          <w:lang w:val="sv-SE"/>
        </w:rPr>
        <w:t>(</w:t>
      </w:r>
      <w:r w:rsidR="0042389D" w:rsidRPr="008A5B1A">
        <w:rPr>
          <w:sz w:val="22"/>
          <w:szCs w:val="22"/>
          <w:lang w:val="sv-SE"/>
        </w:rPr>
        <w:t>ICS)</w:t>
      </w:r>
      <w:r w:rsidR="006D407E" w:rsidRPr="008A5B1A">
        <w:rPr>
          <w:sz w:val="22"/>
          <w:szCs w:val="22"/>
          <w:lang w:val="sv-SE"/>
        </w:rPr>
        <w:t>,</w:t>
      </w:r>
      <w:r w:rsidR="0042389D" w:rsidRPr="008A5B1A">
        <w:rPr>
          <w:sz w:val="22"/>
          <w:szCs w:val="22"/>
          <w:lang w:val="sv-SE"/>
        </w:rPr>
        <w:t xml:space="preserve"> med eller utan LABA</w:t>
      </w:r>
      <w:r w:rsidR="006D407E" w:rsidRPr="008A5B1A">
        <w:rPr>
          <w:sz w:val="22"/>
          <w:szCs w:val="22"/>
          <w:lang w:val="sv-SE"/>
        </w:rPr>
        <w:t>,</w:t>
      </w:r>
      <w:r w:rsidR="0042389D" w:rsidRPr="008A5B1A">
        <w:rPr>
          <w:sz w:val="22"/>
          <w:szCs w:val="22"/>
          <w:lang w:val="sv-SE"/>
        </w:rPr>
        <w:t xml:space="preserve"> </w:t>
      </w:r>
      <w:r w:rsidR="006D407E" w:rsidRPr="008A5B1A">
        <w:rPr>
          <w:sz w:val="22"/>
          <w:szCs w:val="22"/>
          <w:lang w:val="sv-SE"/>
        </w:rPr>
        <w:t>sedan</w:t>
      </w:r>
      <w:r w:rsidR="0042389D" w:rsidRPr="008A5B1A">
        <w:rPr>
          <w:sz w:val="22"/>
          <w:szCs w:val="22"/>
          <w:lang w:val="sv-SE"/>
        </w:rPr>
        <w:t xml:space="preserve"> minst 3 månader före studiestart</w:t>
      </w:r>
      <w:r w:rsidR="00CD3436" w:rsidRPr="008A5B1A">
        <w:rPr>
          <w:sz w:val="22"/>
          <w:szCs w:val="22"/>
          <w:lang w:val="sv-SE"/>
        </w:rPr>
        <w:t>.</w:t>
      </w:r>
      <w:r w:rsidR="0042389D" w:rsidRPr="008A5B1A">
        <w:rPr>
          <w:sz w:val="22"/>
          <w:szCs w:val="22"/>
          <w:lang w:val="sv-SE"/>
        </w:rPr>
        <w:t xml:space="preserve"> </w:t>
      </w:r>
      <w:r w:rsidR="006D407E" w:rsidRPr="008A5B1A">
        <w:rPr>
          <w:sz w:val="22"/>
          <w:szCs w:val="22"/>
          <w:lang w:val="sv-SE"/>
        </w:rPr>
        <w:t>S</w:t>
      </w:r>
      <w:r w:rsidR="0042389D" w:rsidRPr="008A5B1A">
        <w:rPr>
          <w:sz w:val="22"/>
          <w:szCs w:val="22"/>
          <w:lang w:val="sv-SE"/>
        </w:rPr>
        <w:t xml:space="preserve">creeningen </w:t>
      </w:r>
      <w:r w:rsidR="006D407E" w:rsidRPr="008A5B1A">
        <w:rPr>
          <w:sz w:val="22"/>
          <w:szCs w:val="22"/>
          <w:lang w:val="sv-SE"/>
        </w:rPr>
        <w:t>visade att</w:t>
      </w:r>
      <w:r w:rsidR="0042389D" w:rsidRPr="008A5B1A">
        <w:rPr>
          <w:sz w:val="22"/>
          <w:szCs w:val="22"/>
          <w:lang w:val="sv-SE"/>
        </w:rPr>
        <w:t xml:space="preserve"> 31 % av patienterna haft exacerbationer under det senaste året. Det vanligaste astmaläkemedlet vid studiestarten var medelhög dos ICS (</w:t>
      </w:r>
      <w:r w:rsidR="00BE1F3D" w:rsidRPr="008A5B1A">
        <w:rPr>
          <w:sz w:val="22"/>
          <w:szCs w:val="22"/>
          <w:lang w:val="sv-SE"/>
        </w:rPr>
        <w:t>20 </w:t>
      </w:r>
      <w:r w:rsidR="0042389D" w:rsidRPr="008A5B1A">
        <w:rPr>
          <w:sz w:val="22"/>
          <w:szCs w:val="22"/>
          <w:lang w:val="sv-SE"/>
        </w:rPr>
        <w:t>%)</w:t>
      </w:r>
      <w:r w:rsidR="00BE1F3D" w:rsidRPr="008A5B1A">
        <w:rPr>
          <w:sz w:val="22"/>
          <w:szCs w:val="22"/>
          <w:lang w:val="sv-SE"/>
        </w:rPr>
        <w:t xml:space="preserve">, hög dos ICS (7 %) </w:t>
      </w:r>
      <w:r w:rsidR="0042389D" w:rsidRPr="008A5B1A">
        <w:rPr>
          <w:sz w:val="22"/>
          <w:szCs w:val="22"/>
          <w:lang w:val="sv-SE"/>
        </w:rPr>
        <w:t>eller låg dos ICS i kombination med en LABA (69 %).</w:t>
      </w:r>
    </w:p>
    <w:p w14:paraId="1B97CD5E" w14:textId="77777777" w:rsidR="00524C30" w:rsidRPr="008A5B1A" w:rsidRDefault="00524C30" w:rsidP="00B56A01">
      <w:pPr>
        <w:pStyle w:val="Text"/>
        <w:spacing w:before="0"/>
        <w:jc w:val="left"/>
        <w:rPr>
          <w:sz w:val="22"/>
          <w:szCs w:val="22"/>
          <w:lang w:val="sv-SE"/>
        </w:rPr>
      </w:pPr>
    </w:p>
    <w:p w14:paraId="29AE59A1" w14:textId="1B8AC1AC" w:rsidR="000B0DF3" w:rsidRPr="008A5B1A" w:rsidRDefault="0042389D" w:rsidP="00B56A01">
      <w:pPr>
        <w:pStyle w:val="Text"/>
        <w:spacing w:before="0"/>
        <w:jc w:val="left"/>
        <w:rPr>
          <w:sz w:val="22"/>
          <w:szCs w:val="22"/>
          <w:lang w:val="sv-SE"/>
        </w:rPr>
      </w:pPr>
      <w:r w:rsidRPr="008A5B1A">
        <w:rPr>
          <w:sz w:val="22"/>
          <w:szCs w:val="22"/>
          <w:lang w:val="sv-SE"/>
        </w:rPr>
        <w:t xml:space="preserve">Det primära syftet med studien var att visa att antingen </w:t>
      </w:r>
      <w:r w:rsidR="00017285" w:rsidRPr="008A5B1A">
        <w:rPr>
          <w:sz w:val="22"/>
          <w:szCs w:val="22"/>
          <w:lang w:val="sv-SE"/>
        </w:rPr>
        <w:t>Atectura Breezhaler 125</w:t>
      </w:r>
      <w:r w:rsidR="002269E8" w:rsidRPr="008A5B1A">
        <w:rPr>
          <w:sz w:val="22"/>
          <w:szCs w:val="22"/>
          <w:lang w:val="sv-SE"/>
        </w:rPr>
        <w:t> </w:t>
      </w:r>
      <w:r w:rsidR="00017285" w:rsidRPr="008A5B1A">
        <w:rPr>
          <w:sz w:val="22"/>
          <w:szCs w:val="22"/>
          <w:lang w:val="sv-SE"/>
        </w:rPr>
        <w:t>m</w:t>
      </w:r>
      <w:r w:rsidRPr="008A5B1A">
        <w:rPr>
          <w:sz w:val="22"/>
          <w:szCs w:val="22"/>
          <w:lang w:val="sv-SE"/>
        </w:rPr>
        <w:t>ikrogram</w:t>
      </w:r>
      <w:r w:rsidR="00017285" w:rsidRPr="008A5B1A">
        <w:rPr>
          <w:sz w:val="22"/>
          <w:szCs w:val="22"/>
          <w:lang w:val="sv-SE"/>
        </w:rPr>
        <w:t>/127</w:t>
      </w:r>
      <w:r w:rsidRPr="008A5B1A">
        <w:rPr>
          <w:sz w:val="22"/>
          <w:szCs w:val="22"/>
          <w:lang w:val="sv-SE"/>
        </w:rPr>
        <w:t>,</w:t>
      </w:r>
      <w:r w:rsidR="00017285" w:rsidRPr="008A5B1A">
        <w:rPr>
          <w:sz w:val="22"/>
          <w:szCs w:val="22"/>
          <w:lang w:val="sv-SE"/>
        </w:rPr>
        <w:t>5</w:t>
      </w:r>
      <w:r w:rsidR="002269E8" w:rsidRPr="008A5B1A">
        <w:rPr>
          <w:sz w:val="22"/>
          <w:szCs w:val="22"/>
          <w:lang w:val="sv-SE"/>
        </w:rPr>
        <w:t> </w:t>
      </w:r>
      <w:r w:rsidR="00017285" w:rsidRPr="008A5B1A">
        <w:rPr>
          <w:sz w:val="22"/>
          <w:szCs w:val="22"/>
          <w:lang w:val="sv-SE"/>
        </w:rPr>
        <w:t>m</w:t>
      </w:r>
      <w:r w:rsidRPr="008A5B1A">
        <w:rPr>
          <w:sz w:val="22"/>
          <w:szCs w:val="22"/>
          <w:lang w:val="sv-SE"/>
        </w:rPr>
        <w:t xml:space="preserve">ikrogram en gång dagligen var bättre än mometasonfuroat 400 mikrogram en gång dagligen, eller att </w:t>
      </w:r>
      <w:r w:rsidR="00017285" w:rsidRPr="008A5B1A">
        <w:rPr>
          <w:sz w:val="22"/>
          <w:szCs w:val="22"/>
          <w:lang w:val="sv-SE"/>
        </w:rPr>
        <w:t>Atectura Breezhaler 125</w:t>
      </w:r>
      <w:r w:rsidR="002269E8" w:rsidRPr="008A5B1A">
        <w:rPr>
          <w:sz w:val="22"/>
          <w:szCs w:val="22"/>
          <w:lang w:val="sv-SE"/>
        </w:rPr>
        <w:t> </w:t>
      </w:r>
      <w:r w:rsidR="00017285" w:rsidRPr="008A5B1A">
        <w:rPr>
          <w:sz w:val="22"/>
          <w:szCs w:val="22"/>
          <w:lang w:val="sv-SE"/>
        </w:rPr>
        <w:t>m</w:t>
      </w:r>
      <w:r w:rsidRPr="008A5B1A">
        <w:rPr>
          <w:sz w:val="22"/>
          <w:szCs w:val="22"/>
          <w:lang w:val="sv-SE"/>
        </w:rPr>
        <w:t>ikrogram</w:t>
      </w:r>
      <w:r w:rsidR="00017285" w:rsidRPr="008A5B1A">
        <w:rPr>
          <w:sz w:val="22"/>
          <w:szCs w:val="22"/>
          <w:lang w:val="sv-SE"/>
        </w:rPr>
        <w:t>/260</w:t>
      </w:r>
      <w:r w:rsidR="002269E8" w:rsidRPr="008A5B1A">
        <w:rPr>
          <w:sz w:val="22"/>
          <w:szCs w:val="22"/>
          <w:lang w:val="sv-SE"/>
        </w:rPr>
        <w:t> </w:t>
      </w:r>
      <w:r w:rsidRPr="008A5B1A">
        <w:rPr>
          <w:sz w:val="22"/>
          <w:szCs w:val="22"/>
          <w:lang w:val="sv-SE"/>
        </w:rPr>
        <w:t>mikrogram en gång dagligen var bättre än mometasonfuroat</w:t>
      </w:r>
      <w:r w:rsidR="002269E8" w:rsidRPr="008A5B1A">
        <w:rPr>
          <w:sz w:val="22"/>
          <w:szCs w:val="22"/>
          <w:lang w:val="sv-SE"/>
        </w:rPr>
        <w:t xml:space="preserve"> </w:t>
      </w:r>
      <w:r w:rsidR="00017285" w:rsidRPr="008A5B1A">
        <w:rPr>
          <w:sz w:val="22"/>
          <w:szCs w:val="22"/>
          <w:lang w:val="sv-SE"/>
        </w:rPr>
        <w:t>400</w:t>
      </w:r>
      <w:r w:rsidR="002269E8" w:rsidRPr="008A5B1A">
        <w:rPr>
          <w:sz w:val="22"/>
          <w:szCs w:val="22"/>
          <w:lang w:val="sv-SE"/>
        </w:rPr>
        <w:t> m</w:t>
      </w:r>
      <w:r w:rsidRPr="008A5B1A">
        <w:rPr>
          <w:sz w:val="22"/>
          <w:szCs w:val="22"/>
          <w:lang w:val="sv-SE"/>
        </w:rPr>
        <w:t xml:space="preserve">ikrogram två gånger dagligen </w:t>
      </w:r>
      <w:r w:rsidR="006D407E" w:rsidRPr="008A5B1A">
        <w:rPr>
          <w:sz w:val="22"/>
          <w:szCs w:val="22"/>
          <w:lang w:val="sv-SE"/>
        </w:rPr>
        <w:t>med avseende på</w:t>
      </w:r>
      <w:r w:rsidRPr="008A5B1A">
        <w:rPr>
          <w:sz w:val="22"/>
          <w:szCs w:val="22"/>
          <w:lang w:val="sv-SE"/>
        </w:rPr>
        <w:t xml:space="preserve"> dalvärdet för FEV</w:t>
      </w:r>
      <w:r w:rsidRPr="008A5B1A">
        <w:rPr>
          <w:sz w:val="22"/>
          <w:szCs w:val="22"/>
          <w:vertAlign w:val="subscript"/>
          <w:lang w:val="sv-SE"/>
        </w:rPr>
        <w:t>1</w:t>
      </w:r>
      <w:r w:rsidRPr="008A5B1A">
        <w:rPr>
          <w:sz w:val="22"/>
          <w:szCs w:val="22"/>
          <w:lang w:val="sv-SE"/>
        </w:rPr>
        <w:t xml:space="preserve"> vecka 26</w:t>
      </w:r>
      <w:r w:rsidR="00017285" w:rsidRPr="008A5B1A">
        <w:rPr>
          <w:sz w:val="22"/>
          <w:szCs w:val="22"/>
          <w:lang w:val="sv-SE"/>
        </w:rPr>
        <w:t>.</w:t>
      </w:r>
    </w:p>
    <w:p w14:paraId="20B13E19" w14:textId="77777777" w:rsidR="002269E8" w:rsidRPr="008A5B1A" w:rsidRDefault="002269E8" w:rsidP="00B56A01">
      <w:pPr>
        <w:pStyle w:val="Text"/>
        <w:spacing w:before="0"/>
        <w:jc w:val="left"/>
        <w:rPr>
          <w:sz w:val="22"/>
          <w:szCs w:val="22"/>
          <w:lang w:val="sv-SE"/>
        </w:rPr>
      </w:pPr>
    </w:p>
    <w:p w14:paraId="4AA7F8EF" w14:textId="3534AD4A" w:rsidR="000B0DF3" w:rsidRPr="008A5B1A" w:rsidRDefault="001970CC" w:rsidP="00B56A01">
      <w:pPr>
        <w:pStyle w:val="Text"/>
        <w:spacing w:before="0"/>
        <w:jc w:val="left"/>
        <w:rPr>
          <w:sz w:val="22"/>
          <w:szCs w:val="22"/>
          <w:lang w:val="sv-SE"/>
        </w:rPr>
      </w:pPr>
      <w:r w:rsidRPr="008A5B1A">
        <w:rPr>
          <w:sz w:val="22"/>
          <w:szCs w:val="22"/>
          <w:lang w:val="sv-SE"/>
        </w:rPr>
        <w:t xml:space="preserve">Vecka 26 uppvisade både </w:t>
      </w:r>
      <w:r w:rsidR="00017285" w:rsidRPr="008A5B1A">
        <w:rPr>
          <w:sz w:val="22"/>
          <w:szCs w:val="22"/>
          <w:lang w:val="sv-SE"/>
        </w:rPr>
        <w:t>Atectura Breezhaler 125</w:t>
      </w:r>
      <w:r w:rsidR="00A316D2" w:rsidRPr="008A5B1A">
        <w:rPr>
          <w:sz w:val="22"/>
          <w:szCs w:val="22"/>
          <w:lang w:val="sv-SE"/>
        </w:rPr>
        <w:t> </w:t>
      </w:r>
      <w:r w:rsidR="00017285" w:rsidRPr="008A5B1A">
        <w:rPr>
          <w:sz w:val="22"/>
          <w:szCs w:val="22"/>
          <w:lang w:val="sv-SE"/>
        </w:rPr>
        <w:t>m</w:t>
      </w:r>
      <w:r w:rsidRPr="008A5B1A">
        <w:rPr>
          <w:sz w:val="22"/>
          <w:szCs w:val="22"/>
          <w:lang w:val="sv-SE"/>
        </w:rPr>
        <w:t xml:space="preserve">ikrogram/127,5 mikrogram och </w:t>
      </w:r>
      <w:r w:rsidR="00017285" w:rsidRPr="008A5B1A">
        <w:rPr>
          <w:sz w:val="22"/>
          <w:szCs w:val="22"/>
          <w:lang w:val="sv-SE"/>
        </w:rPr>
        <w:t>125</w:t>
      </w:r>
      <w:r w:rsidR="00A316D2" w:rsidRPr="008A5B1A">
        <w:rPr>
          <w:sz w:val="22"/>
          <w:szCs w:val="22"/>
          <w:lang w:val="sv-SE"/>
        </w:rPr>
        <w:t> </w:t>
      </w:r>
      <w:r w:rsidR="00017285" w:rsidRPr="008A5B1A">
        <w:rPr>
          <w:sz w:val="22"/>
          <w:szCs w:val="22"/>
          <w:lang w:val="sv-SE"/>
        </w:rPr>
        <w:t>m</w:t>
      </w:r>
      <w:r w:rsidRPr="008A5B1A">
        <w:rPr>
          <w:sz w:val="22"/>
          <w:szCs w:val="22"/>
          <w:lang w:val="sv-SE"/>
        </w:rPr>
        <w:t xml:space="preserve">ikrogram/260 mikrogram en gång dagligen </w:t>
      </w:r>
      <w:r w:rsidR="009E328F" w:rsidRPr="008A5B1A">
        <w:rPr>
          <w:sz w:val="22"/>
          <w:szCs w:val="22"/>
          <w:lang w:val="sv-SE"/>
        </w:rPr>
        <w:t xml:space="preserve">statistiskt </w:t>
      </w:r>
      <w:r w:rsidRPr="008A5B1A">
        <w:rPr>
          <w:sz w:val="22"/>
          <w:szCs w:val="22"/>
          <w:lang w:val="sv-SE"/>
        </w:rPr>
        <w:t>signifikanta förbättringar av dal-FEV</w:t>
      </w:r>
      <w:r w:rsidRPr="008A5B1A">
        <w:rPr>
          <w:sz w:val="22"/>
          <w:szCs w:val="22"/>
          <w:vertAlign w:val="subscript"/>
          <w:lang w:val="sv-SE"/>
        </w:rPr>
        <w:t>1</w:t>
      </w:r>
      <w:r w:rsidRPr="008A5B1A">
        <w:rPr>
          <w:sz w:val="22"/>
          <w:szCs w:val="22"/>
          <w:lang w:val="sv-SE"/>
        </w:rPr>
        <w:t xml:space="preserve"> och poäng på </w:t>
      </w:r>
      <w:r w:rsidR="00017285" w:rsidRPr="008A5B1A">
        <w:rPr>
          <w:sz w:val="22"/>
          <w:szCs w:val="22"/>
          <w:lang w:val="sv-SE"/>
        </w:rPr>
        <w:t>Asthma Control Questionnaire (ACQ</w:t>
      </w:r>
      <w:r w:rsidR="00A316D2" w:rsidRPr="008A5B1A">
        <w:rPr>
          <w:sz w:val="22"/>
          <w:szCs w:val="22"/>
          <w:lang w:val="sv-SE"/>
        </w:rPr>
        <w:noBreakHyphen/>
      </w:r>
      <w:r w:rsidR="00017285" w:rsidRPr="008A5B1A">
        <w:rPr>
          <w:sz w:val="22"/>
          <w:szCs w:val="22"/>
          <w:lang w:val="sv-SE"/>
        </w:rPr>
        <w:t>7</w:t>
      </w:r>
      <w:r w:rsidRPr="008A5B1A">
        <w:rPr>
          <w:sz w:val="22"/>
          <w:szCs w:val="22"/>
          <w:lang w:val="sv-SE"/>
        </w:rPr>
        <w:t xml:space="preserve">) jämfört med mometasonfuroat 400 mikrogram en </w:t>
      </w:r>
      <w:r w:rsidR="00A25DC0" w:rsidRPr="008A5B1A">
        <w:rPr>
          <w:sz w:val="22"/>
          <w:szCs w:val="22"/>
          <w:lang w:val="sv-SE"/>
        </w:rPr>
        <w:t>respektive</w:t>
      </w:r>
      <w:r w:rsidRPr="008A5B1A">
        <w:rPr>
          <w:sz w:val="22"/>
          <w:szCs w:val="22"/>
          <w:lang w:val="sv-SE"/>
        </w:rPr>
        <w:t xml:space="preserve"> två gånger dagligen (se tabell 2). Värdena vecka 52 var desamma som vecka 26.</w:t>
      </w:r>
    </w:p>
    <w:p w14:paraId="2905B6FA" w14:textId="77777777" w:rsidR="00A316D2" w:rsidRPr="008A5B1A" w:rsidRDefault="00A316D2" w:rsidP="00B56A01">
      <w:pPr>
        <w:pStyle w:val="Text"/>
        <w:spacing w:before="0"/>
        <w:jc w:val="left"/>
        <w:rPr>
          <w:sz w:val="22"/>
          <w:szCs w:val="22"/>
          <w:lang w:val="sv-SE"/>
        </w:rPr>
      </w:pPr>
    </w:p>
    <w:p w14:paraId="5B49599A" w14:textId="22AC8694" w:rsidR="000B0DF3" w:rsidRPr="008A5B1A" w:rsidRDefault="00017285" w:rsidP="00B56A01">
      <w:pPr>
        <w:pStyle w:val="Text"/>
        <w:spacing w:before="0"/>
        <w:jc w:val="left"/>
        <w:rPr>
          <w:sz w:val="22"/>
          <w:szCs w:val="22"/>
          <w:lang w:val="sv-SE"/>
        </w:rPr>
      </w:pPr>
      <w:r w:rsidRPr="008A5B1A">
        <w:rPr>
          <w:sz w:val="22"/>
          <w:szCs w:val="22"/>
          <w:lang w:val="sv-SE"/>
        </w:rPr>
        <w:t>Atectura Breezhaler 125</w:t>
      </w:r>
      <w:r w:rsidR="00A316D2" w:rsidRPr="008A5B1A">
        <w:rPr>
          <w:sz w:val="22"/>
          <w:szCs w:val="22"/>
          <w:lang w:val="sv-SE"/>
        </w:rPr>
        <w:t> </w:t>
      </w:r>
      <w:r w:rsidRPr="008A5B1A">
        <w:rPr>
          <w:sz w:val="22"/>
          <w:szCs w:val="22"/>
          <w:lang w:val="sv-SE"/>
        </w:rPr>
        <w:t>m</w:t>
      </w:r>
      <w:r w:rsidR="001970CC" w:rsidRPr="008A5B1A">
        <w:rPr>
          <w:sz w:val="22"/>
          <w:szCs w:val="22"/>
          <w:lang w:val="sv-SE"/>
        </w:rPr>
        <w:t>ikrogram</w:t>
      </w:r>
      <w:r w:rsidRPr="008A5B1A">
        <w:rPr>
          <w:sz w:val="22"/>
          <w:szCs w:val="22"/>
          <w:lang w:val="sv-SE"/>
        </w:rPr>
        <w:t>/127</w:t>
      </w:r>
      <w:r w:rsidR="001970CC" w:rsidRPr="008A5B1A">
        <w:rPr>
          <w:sz w:val="22"/>
          <w:szCs w:val="22"/>
          <w:lang w:val="sv-SE"/>
        </w:rPr>
        <w:t>,</w:t>
      </w:r>
      <w:r w:rsidRPr="008A5B1A">
        <w:rPr>
          <w:sz w:val="22"/>
          <w:szCs w:val="22"/>
          <w:lang w:val="sv-SE"/>
        </w:rPr>
        <w:t>5</w:t>
      </w:r>
      <w:r w:rsidR="00A316D2" w:rsidRPr="008A5B1A">
        <w:rPr>
          <w:sz w:val="22"/>
          <w:szCs w:val="22"/>
          <w:lang w:val="sv-SE"/>
        </w:rPr>
        <w:t> </w:t>
      </w:r>
      <w:r w:rsidRPr="008A5B1A">
        <w:rPr>
          <w:sz w:val="22"/>
          <w:szCs w:val="22"/>
          <w:lang w:val="sv-SE"/>
        </w:rPr>
        <w:t>m</w:t>
      </w:r>
      <w:r w:rsidR="001970CC" w:rsidRPr="008A5B1A">
        <w:rPr>
          <w:sz w:val="22"/>
          <w:szCs w:val="22"/>
          <w:lang w:val="sv-SE"/>
        </w:rPr>
        <w:t>ikrogram och</w:t>
      </w:r>
      <w:r w:rsidRPr="008A5B1A">
        <w:rPr>
          <w:sz w:val="22"/>
          <w:szCs w:val="22"/>
          <w:lang w:val="sv-SE"/>
        </w:rPr>
        <w:t xml:space="preserve"> 125</w:t>
      </w:r>
      <w:r w:rsidR="00A316D2" w:rsidRPr="008A5B1A">
        <w:rPr>
          <w:sz w:val="22"/>
          <w:szCs w:val="22"/>
          <w:lang w:val="sv-SE"/>
        </w:rPr>
        <w:t> </w:t>
      </w:r>
      <w:r w:rsidR="009E328F" w:rsidRPr="008A5B1A">
        <w:rPr>
          <w:sz w:val="22"/>
          <w:szCs w:val="22"/>
          <w:lang w:val="sv-SE"/>
        </w:rPr>
        <w:t xml:space="preserve">mikrogram/260 mikrogram gav båda en kliniskt betydelsefull minskning av </w:t>
      </w:r>
      <w:r w:rsidR="00AC50A4" w:rsidRPr="008A5B1A">
        <w:rPr>
          <w:sz w:val="22"/>
          <w:szCs w:val="22"/>
          <w:lang w:val="sv-SE"/>
        </w:rPr>
        <w:t>antalet måttliga</w:t>
      </w:r>
      <w:r w:rsidR="001970CC" w:rsidRPr="008A5B1A">
        <w:rPr>
          <w:sz w:val="22"/>
          <w:szCs w:val="22"/>
          <w:lang w:val="sv-SE"/>
        </w:rPr>
        <w:t xml:space="preserve"> eller svåra exacerbationer per år</w:t>
      </w:r>
      <w:r w:rsidR="000F7F13" w:rsidRPr="008A5B1A">
        <w:rPr>
          <w:sz w:val="22"/>
          <w:szCs w:val="22"/>
          <w:lang w:val="sv-SE"/>
        </w:rPr>
        <w:t xml:space="preserve"> (sekundärt effektmått)</w:t>
      </w:r>
      <w:r w:rsidR="001970CC" w:rsidRPr="008A5B1A">
        <w:rPr>
          <w:sz w:val="22"/>
          <w:szCs w:val="22"/>
          <w:lang w:val="sv-SE"/>
        </w:rPr>
        <w:t>, i jämförelse med mometasonfuroat 400 mikrogram en eller två gånger dagligen (se tabell 2).</w:t>
      </w:r>
    </w:p>
    <w:p w14:paraId="27FF5F69" w14:textId="77777777" w:rsidR="00A316D2" w:rsidRPr="008A5B1A" w:rsidRDefault="00A316D2" w:rsidP="00B56A01">
      <w:pPr>
        <w:pStyle w:val="Text"/>
        <w:spacing w:before="0"/>
        <w:jc w:val="left"/>
        <w:rPr>
          <w:sz w:val="22"/>
          <w:szCs w:val="22"/>
          <w:lang w:val="sv-SE"/>
        </w:rPr>
      </w:pPr>
    </w:p>
    <w:p w14:paraId="60DB0D4A" w14:textId="6B565C64" w:rsidR="00121230" w:rsidRPr="008A5B1A" w:rsidRDefault="00121230" w:rsidP="00B56A01">
      <w:pPr>
        <w:pStyle w:val="Text"/>
        <w:spacing w:before="0"/>
        <w:jc w:val="left"/>
        <w:rPr>
          <w:sz w:val="22"/>
          <w:szCs w:val="22"/>
          <w:lang w:val="sv-SE"/>
        </w:rPr>
      </w:pPr>
      <w:r w:rsidRPr="008A5B1A">
        <w:rPr>
          <w:sz w:val="22"/>
          <w:szCs w:val="22"/>
          <w:lang w:val="sv-SE"/>
        </w:rPr>
        <w:t>Result</w:t>
      </w:r>
      <w:r w:rsidR="001970CC" w:rsidRPr="008A5B1A">
        <w:rPr>
          <w:sz w:val="22"/>
          <w:szCs w:val="22"/>
          <w:lang w:val="sv-SE"/>
        </w:rPr>
        <w:t>aten för de kliniskt mest relevanta effektmåtten beskrivs i tabell 2</w:t>
      </w:r>
      <w:r w:rsidRPr="008A5B1A">
        <w:rPr>
          <w:sz w:val="22"/>
          <w:szCs w:val="22"/>
          <w:lang w:val="sv-SE"/>
        </w:rPr>
        <w:t>.</w:t>
      </w:r>
    </w:p>
    <w:p w14:paraId="7F9763EC" w14:textId="673F744A" w:rsidR="00A316D2" w:rsidRPr="008A5B1A" w:rsidRDefault="00A316D2" w:rsidP="00B56A01">
      <w:pPr>
        <w:pStyle w:val="Text"/>
        <w:spacing w:before="0"/>
        <w:jc w:val="left"/>
        <w:rPr>
          <w:sz w:val="22"/>
          <w:szCs w:val="22"/>
          <w:lang w:val="sv-SE"/>
        </w:rPr>
      </w:pPr>
    </w:p>
    <w:p w14:paraId="6E8A8FE8" w14:textId="040D781B" w:rsidR="00221AEC" w:rsidRPr="008A5B1A" w:rsidRDefault="00221AEC" w:rsidP="00B56A01">
      <w:pPr>
        <w:pStyle w:val="Text"/>
        <w:keepNext/>
        <w:spacing w:before="0"/>
        <w:jc w:val="left"/>
        <w:rPr>
          <w:i/>
          <w:sz w:val="22"/>
          <w:szCs w:val="22"/>
          <w:lang w:val="sv-SE"/>
        </w:rPr>
      </w:pPr>
      <w:r w:rsidRPr="008A5B1A">
        <w:rPr>
          <w:i/>
          <w:sz w:val="22"/>
          <w:szCs w:val="22"/>
          <w:lang w:val="sv-SE"/>
        </w:rPr>
        <w:t>Lung</w:t>
      </w:r>
      <w:r w:rsidR="001970CC" w:rsidRPr="008A5B1A">
        <w:rPr>
          <w:i/>
          <w:sz w:val="22"/>
          <w:szCs w:val="22"/>
          <w:lang w:val="sv-SE"/>
        </w:rPr>
        <w:t>funktion, symtom och exacerbationer</w:t>
      </w:r>
    </w:p>
    <w:p w14:paraId="54BFAC9E" w14:textId="68C59526" w:rsidR="00221AEC" w:rsidRPr="008A5B1A" w:rsidRDefault="00221AEC" w:rsidP="00B56A01">
      <w:pPr>
        <w:pStyle w:val="Text"/>
        <w:keepNext/>
        <w:keepLines/>
        <w:spacing w:before="0"/>
        <w:jc w:val="left"/>
        <w:rPr>
          <w:sz w:val="22"/>
          <w:szCs w:val="22"/>
          <w:lang w:val="sv-SE"/>
        </w:rPr>
      </w:pPr>
    </w:p>
    <w:p w14:paraId="4FF3FB2A" w14:textId="7EBC5143" w:rsidR="000B0DF3" w:rsidRPr="008A5B1A" w:rsidRDefault="00017285" w:rsidP="00A606A1">
      <w:pPr>
        <w:keepNext/>
        <w:tabs>
          <w:tab w:val="clear" w:pos="567"/>
        </w:tabs>
        <w:spacing w:line="240" w:lineRule="auto"/>
        <w:ind w:left="1134" w:hanging="1134"/>
        <w:rPr>
          <w:b/>
          <w:bCs/>
          <w:lang w:val="sv-SE"/>
        </w:rPr>
      </w:pPr>
      <w:r w:rsidRPr="008A5B1A">
        <w:rPr>
          <w:b/>
          <w:bCs/>
          <w:lang w:val="sv-SE"/>
        </w:rPr>
        <w:t>Tab</w:t>
      </w:r>
      <w:r w:rsidR="004B004E" w:rsidRPr="008A5B1A">
        <w:rPr>
          <w:b/>
          <w:bCs/>
          <w:lang w:val="sv-SE"/>
        </w:rPr>
        <w:t>ell</w:t>
      </w:r>
      <w:r w:rsidR="00EE2921" w:rsidRPr="008A5B1A">
        <w:rPr>
          <w:b/>
          <w:bCs/>
          <w:lang w:val="sv-SE"/>
        </w:rPr>
        <w:t> </w:t>
      </w:r>
      <w:r w:rsidRPr="008A5B1A">
        <w:rPr>
          <w:b/>
          <w:bCs/>
          <w:lang w:val="sv-SE"/>
        </w:rPr>
        <w:t>2</w:t>
      </w:r>
      <w:r w:rsidRPr="008A5B1A">
        <w:rPr>
          <w:b/>
          <w:bCs/>
          <w:lang w:val="sv-SE"/>
        </w:rPr>
        <w:tab/>
        <w:t>Result</w:t>
      </w:r>
      <w:r w:rsidR="004B004E" w:rsidRPr="008A5B1A">
        <w:rPr>
          <w:b/>
          <w:bCs/>
          <w:lang w:val="sv-SE"/>
        </w:rPr>
        <w:t>at för primära och sekundära effektmått</w:t>
      </w:r>
      <w:r w:rsidR="000F7F13" w:rsidRPr="008A5B1A">
        <w:rPr>
          <w:b/>
          <w:bCs/>
          <w:lang w:val="sv-SE"/>
        </w:rPr>
        <w:t xml:space="preserve"> i PALLADIUM-studien vid vecka</w:t>
      </w:r>
      <w:r w:rsidR="00401002" w:rsidRPr="008A5B1A">
        <w:rPr>
          <w:b/>
          <w:bCs/>
          <w:lang w:val="sv-SE"/>
        </w:rPr>
        <w:t> </w:t>
      </w:r>
      <w:r w:rsidR="000F7F13" w:rsidRPr="008A5B1A">
        <w:rPr>
          <w:b/>
          <w:bCs/>
          <w:lang w:val="sv-SE"/>
        </w:rPr>
        <w:t>26 och 52</w:t>
      </w:r>
    </w:p>
    <w:p w14:paraId="6AFF0080" w14:textId="77777777" w:rsidR="001B3E4B" w:rsidRPr="008A5B1A" w:rsidRDefault="001B3E4B" w:rsidP="00B56A01">
      <w:pPr>
        <w:pStyle w:val="Text"/>
        <w:keepNext/>
        <w:spacing w:before="0"/>
        <w:jc w:val="left"/>
        <w:rPr>
          <w:sz w:val="22"/>
          <w:szCs w:val="22"/>
          <w:lang w:val="sv-SE"/>
        </w:rPr>
      </w:pPr>
    </w:p>
    <w:tbl>
      <w:tblPr>
        <w:tblStyle w:val="TableGrid"/>
        <w:tblW w:w="9074" w:type="dxa"/>
        <w:tblLayout w:type="fixed"/>
        <w:tblLook w:val="04A0" w:firstRow="1" w:lastRow="0" w:firstColumn="1" w:lastColumn="0" w:noHBand="0" w:noVBand="1"/>
      </w:tblPr>
      <w:tblGrid>
        <w:gridCol w:w="1951"/>
        <w:gridCol w:w="2013"/>
        <w:gridCol w:w="1637"/>
        <w:gridCol w:w="1543"/>
        <w:gridCol w:w="1930"/>
      </w:tblGrid>
      <w:tr w:rsidR="001B3E4B" w:rsidRPr="008A5B1A" w14:paraId="6FA2DC3F" w14:textId="77777777" w:rsidTr="005F1A36">
        <w:trPr>
          <w:cantSplit/>
        </w:trPr>
        <w:tc>
          <w:tcPr>
            <w:tcW w:w="1951" w:type="dxa"/>
          </w:tcPr>
          <w:p w14:paraId="53C32988" w14:textId="397B9A02" w:rsidR="001B3E4B" w:rsidRPr="008A5B1A" w:rsidRDefault="00035E3B" w:rsidP="00B56A01">
            <w:pPr>
              <w:keepNext/>
              <w:tabs>
                <w:tab w:val="clear" w:pos="567"/>
                <w:tab w:val="left" w:pos="284"/>
              </w:tabs>
              <w:spacing w:line="240" w:lineRule="auto"/>
              <w:jc w:val="center"/>
              <w:rPr>
                <w:rFonts w:eastAsia="MS Mincho"/>
                <w:b/>
                <w:sz w:val="20"/>
                <w:lang w:val="sv-SE" w:eastAsia="zh-CN"/>
              </w:rPr>
            </w:pPr>
            <w:r w:rsidRPr="008A5B1A">
              <w:rPr>
                <w:rFonts w:eastAsia="MS Mincho"/>
                <w:b/>
                <w:sz w:val="20"/>
                <w:lang w:val="sv-SE" w:eastAsia="zh-CN"/>
              </w:rPr>
              <w:t>Effektmått</w:t>
            </w:r>
          </w:p>
        </w:tc>
        <w:tc>
          <w:tcPr>
            <w:tcW w:w="2013" w:type="dxa"/>
          </w:tcPr>
          <w:p w14:paraId="011D2A24" w14:textId="310AE217" w:rsidR="001B3E4B" w:rsidRPr="008A5B1A" w:rsidRDefault="00035E3B" w:rsidP="00B56A01">
            <w:pPr>
              <w:keepNext/>
              <w:tabs>
                <w:tab w:val="clear" w:pos="567"/>
                <w:tab w:val="left" w:pos="284"/>
              </w:tabs>
              <w:spacing w:line="240" w:lineRule="auto"/>
              <w:jc w:val="center"/>
              <w:rPr>
                <w:rFonts w:eastAsia="MS Mincho"/>
                <w:b/>
                <w:sz w:val="20"/>
                <w:lang w:val="sv-SE" w:eastAsia="zh-CN"/>
              </w:rPr>
            </w:pPr>
            <w:r w:rsidRPr="008A5B1A">
              <w:rPr>
                <w:rFonts w:eastAsia="MS Mincho"/>
                <w:b/>
                <w:sz w:val="20"/>
                <w:lang w:val="sv-SE" w:eastAsia="zh-CN"/>
              </w:rPr>
              <w:t>Tidpunkt/</w:t>
            </w:r>
            <w:r w:rsidR="00DB3871" w:rsidRPr="008A5B1A">
              <w:rPr>
                <w:rFonts w:eastAsia="MS Mincho"/>
                <w:b/>
                <w:sz w:val="20"/>
                <w:lang w:val="en-US" w:eastAsia="zh-CN"/>
              </w:rPr>
              <w:br/>
            </w:r>
            <w:r w:rsidRPr="008A5B1A">
              <w:rPr>
                <w:rFonts w:eastAsia="MS Mincho"/>
                <w:b/>
                <w:sz w:val="20"/>
                <w:lang w:val="sv-SE" w:eastAsia="zh-CN"/>
              </w:rPr>
              <w:t>varaktig</w:t>
            </w:r>
            <w:r w:rsidR="00DB3871" w:rsidRPr="008A5B1A">
              <w:rPr>
                <w:rFonts w:eastAsia="MS Mincho"/>
                <w:b/>
                <w:sz w:val="20"/>
                <w:lang w:val="sv-SE" w:eastAsia="zh-CN"/>
              </w:rPr>
              <w:t>h</w:t>
            </w:r>
            <w:r w:rsidRPr="008A5B1A">
              <w:rPr>
                <w:rFonts w:eastAsia="MS Mincho"/>
                <w:b/>
                <w:sz w:val="20"/>
                <w:lang w:val="sv-SE" w:eastAsia="zh-CN"/>
              </w:rPr>
              <w:t>et</w:t>
            </w:r>
          </w:p>
        </w:tc>
        <w:tc>
          <w:tcPr>
            <w:tcW w:w="3180" w:type="dxa"/>
            <w:gridSpan w:val="2"/>
          </w:tcPr>
          <w:p w14:paraId="38132216" w14:textId="03ED414F" w:rsidR="00F32708" w:rsidRPr="008A5B1A" w:rsidRDefault="001B3E4B" w:rsidP="00B56A01">
            <w:pPr>
              <w:keepNext/>
              <w:tabs>
                <w:tab w:val="clear" w:pos="567"/>
              </w:tabs>
              <w:spacing w:line="240" w:lineRule="auto"/>
              <w:jc w:val="center"/>
              <w:rPr>
                <w:rFonts w:eastAsia="MS Mincho"/>
                <w:b/>
                <w:sz w:val="20"/>
                <w:lang w:val="sv-SE" w:eastAsia="zh-CN"/>
              </w:rPr>
            </w:pPr>
            <w:r w:rsidRPr="008A5B1A">
              <w:rPr>
                <w:rFonts w:eastAsia="MS Mincho"/>
                <w:b/>
                <w:sz w:val="20"/>
                <w:lang w:val="sv-SE" w:eastAsia="zh-CN"/>
              </w:rPr>
              <w:t>Atectura Breezhaler</w:t>
            </w:r>
            <w:r w:rsidRPr="008A5B1A">
              <w:rPr>
                <w:rFonts w:eastAsia="MS Mincho"/>
                <w:b/>
                <w:bCs/>
                <w:sz w:val="20"/>
                <w:vertAlign w:val="superscript"/>
                <w:lang w:val="sv-SE" w:eastAsia="zh-CN"/>
              </w:rPr>
              <w:t>1</w:t>
            </w:r>
          </w:p>
          <w:p w14:paraId="5CD0FAE8" w14:textId="71762185" w:rsidR="001B3E4B" w:rsidRPr="008A5B1A" w:rsidRDefault="001B3E4B" w:rsidP="00B56A01">
            <w:pPr>
              <w:keepNext/>
              <w:tabs>
                <w:tab w:val="clear" w:pos="567"/>
              </w:tabs>
              <w:spacing w:line="240" w:lineRule="auto"/>
              <w:jc w:val="center"/>
              <w:rPr>
                <w:rFonts w:eastAsia="MS Mincho"/>
                <w:b/>
                <w:sz w:val="20"/>
                <w:lang w:val="sv-SE" w:eastAsia="zh-CN"/>
              </w:rPr>
            </w:pPr>
            <w:r w:rsidRPr="008A5B1A">
              <w:rPr>
                <w:rFonts w:eastAsia="MS Mincho"/>
                <w:b/>
                <w:sz w:val="20"/>
                <w:lang w:val="sv-SE" w:eastAsia="zh-CN"/>
              </w:rPr>
              <w:t>vs</w:t>
            </w:r>
            <w:r w:rsidR="00F32708" w:rsidRPr="008A5B1A">
              <w:rPr>
                <w:rFonts w:eastAsia="MS Mincho"/>
                <w:b/>
                <w:sz w:val="20"/>
                <w:lang w:val="sv-SE" w:eastAsia="zh-CN"/>
              </w:rPr>
              <w:t xml:space="preserve"> </w:t>
            </w:r>
            <w:r w:rsidRPr="008A5B1A">
              <w:rPr>
                <w:rFonts w:eastAsia="MS Mincho"/>
                <w:b/>
                <w:sz w:val="20"/>
                <w:lang w:val="sv-SE" w:eastAsia="zh-CN"/>
              </w:rPr>
              <w:t>MF</w:t>
            </w:r>
            <w:r w:rsidRPr="008A5B1A">
              <w:rPr>
                <w:rFonts w:eastAsia="MS Mincho"/>
                <w:b/>
                <w:bCs/>
                <w:sz w:val="20"/>
                <w:vertAlign w:val="superscript"/>
                <w:lang w:val="sv-SE" w:eastAsia="zh-CN"/>
              </w:rPr>
              <w:t>2</w:t>
            </w:r>
          </w:p>
        </w:tc>
        <w:tc>
          <w:tcPr>
            <w:tcW w:w="1930" w:type="dxa"/>
          </w:tcPr>
          <w:p w14:paraId="10765CB1" w14:textId="4692B033" w:rsidR="00F32708" w:rsidRPr="008A5B1A" w:rsidRDefault="001B3E4B" w:rsidP="00B56A01">
            <w:pPr>
              <w:keepNext/>
              <w:tabs>
                <w:tab w:val="clear" w:pos="567"/>
              </w:tabs>
              <w:spacing w:line="240" w:lineRule="auto"/>
              <w:jc w:val="center"/>
              <w:rPr>
                <w:rFonts w:eastAsia="MS Mincho"/>
                <w:b/>
                <w:sz w:val="20"/>
                <w:lang w:val="en-US" w:eastAsia="zh-CN"/>
              </w:rPr>
            </w:pPr>
            <w:r w:rsidRPr="008A5B1A">
              <w:rPr>
                <w:rFonts w:eastAsia="MS Mincho"/>
                <w:b/>
                <w:sz w:val="20"/>
                <w:lang w:val="en-US" w:eastAsia="zh-CN"/>
              </w:rPr>
              <w:t>Atectura Breezhaler</w:t>
            </w:r>
            <w:r w:rsidRPr="008A5B1A">
              <w:rPr>
                <w:rFonts w:eastAsia="MS Mincho"/>
                <w:b/>
                <w:bCs/>
                <w:sz w:val="20"/>
                <w:vertAlign w:val="superscript"/>
                <w:lang w:val="en-US" w:eastAsia="zh-CN"/>
              </w:rPr>
              <w:t>1</w:t>
            </w:r>
          </w:p>
          <w:p w14:paraId="3D1BD40D" w14:textId="100B53C1" w:rsidR="001B3E4B" w:rsidRPr="008A5B1A" w:rsidRDefault="001B3E4B" w:rsidP="00B56A01">
            <w:pPr>
              <w:keepNext/>
              <w:tabs>
                <w:tab w:val="clear" w:pos="567"/>
              </w:tabs>
              <w:spacing w:line="240" w:lineRule="auto"/>
              <w:jc w:val="center"/>
              <w:rPr>
                <w:rFonts w:eastAsia="MS Mincho"/>
                <w:b/>
                <w:sz w:val="20"/>
                <w:lang w:val="en-US" w:eastAsia="zh-CN"/>
              </w:rPr>
            </w:pPr>
            <w:r w:rsidRPr="008A5B1A">
              <w:rPr>
                <w:rFonts w:eastAsia="MS Mincho"/>
                <w:b/>
                <w:sz w:val="20"/>
                <w:lang w:val="en-US" w:eastAsia="zh-CN"/>
              </w:rPr>
              <w:t>vs</w:t>
            </w:r>
            <w:r w:rsidR="00F32708" w:rsidRPr="008A5B1A">
              <w:rPr>
                <w:rFonts w:eastAsia="MS Mincho"/>
                <w:b/>
                <w:sz w:val="20"/>
                <w:lang w:val="en-US" w:eastAsia="zh-CN"/>
              </w:rPr>
              <w:t xml:space="preserve"> </w:t>
            </w:r>
            <w:r w:rsidRPr="008A5B1A">
              <w:rPr>
                <w:rFonts w:eastAsia="MS Mincho"/>
                <w:b/>
                <w:sz w:val="20"/>
                <w:lang w:val="en-US" w:eastAsia="zh-CN"/>
              </w:rPr>
              <w:t>SAL/FP</w:t>
            </w:r>
            <w:r w:rsidRPr="008A5B1A">
              <w:rPr>
                <w:rFonts w:eastAsia="MS Mincho"/>
                <w:b/>
                <w:sz w:val="20"/>
                <w:vertAlign w:val="superscript"/>
                <w:lang w:val="en-US" w:eastAsia="zh-CN"/>
              </w:rPr>
              <w:t>3</w:t>
            </w:r>
          </w:p>
        </w:tc>
      </w:tr>
      <w:tr w:rsidR="00035E3B" w:rsidRPr="00ED41CD" w14:paraId="3EB39F00" w14:textId="77777777" w:rsidTr="005F1A36">
        <w:trPr>
          <w:cantSplit/>
        </w:trPr>
        <w:tc>
          <w:tcPr>
            <w:tcW w:w="1951" w:type="dxa"/>
          </w:tcPr>
          <w:p w14:paraId="55E861CF" w14:textId="77777777" w:rsidR="001B3E4B" w:rsidRPr="008A5B1A" w:rsidRDefault="001B3E4B" w:rsidP="00B56A01">
            <w:pPr>
              <w:keepNext/>
              <w:tabs>
                <w:tab w:val="clear" w:pos="567"/>
                <w:tab w:val="left" w:pos="284"/>
              </w:tabs>
              <w:spacing w:line="240" w:lineRule="auto"/>
              <w:rPr>
                <w:rFonts w:eastAsia="MS Mincho"/>
                <w:sz w:val="20"/>
                <w:lang w:val="en-US" w:eastAsia="zh-CN"/>
              </w:rPr>
            </w:pPr>
          </w:p>
        </w:tc>
        <w:tc>
          <w:tcPr>
            <w:tcW w:w="2013" w:type="dxa"/>
          </w:tcPr>
          <w:p w14:paraId="4EFD2507" w14:textId="77777777" w:rsidR="001B3E4B" w:rsidRPr="008A5B1A" w:rsidRDefault="001B3E4B" w:rsidP="00B56A01">
            <w:pPr>
              <w:keepNext/>
              <w:tabs>
                <w:tab w:val="clear" w:pos="567"/>
                <w:tab w:val="left" w:pos="284"/>
              </w:tabs>
              <w:spacing w:line="240" w:lineRule="auto"/>
              <w:jc w:val="center"/>
              <w:rPr>
                <w:rFonts w:eastAsia="MS Mincho"/>
                <w:sz w:val="20"/>
                <w:lang w:val="en-US" w:eastAsia="zh-CN"/>
              </w:rPr>
            </w:pPr>
          </w:p>
        </w:tc>
        <w:tc>
          <w:tcPr>
            <w:tcW w:w="1637" w:type="dxa"/>
          </w:tcPr>
          <w:p w14:paraId="60826DC9" w14:textId="0DED6D1B" w:rsidR="001B3E4B" w:rsidRPr="008A5B1A" w:rsidRDefault="001B3E4B" w:rsidP="00B56A01">
            <w:pPr>
              <w:keepNext/>
              <w:tabs>
                <w:tab w:val="clear" w:pos="567"/>
              </w:tabs>
              <w:spacing w:line="240" w:lineRule="auto"/>
              <w:jc w:val="center"/>
              <w:rPr>
                <w:rFonts w:eastAsia="MS Mincho"/>
                <w:sz w:val="20"/>
                <w:lang w:val="sv-SE" w:eastAsia="zh-CN"/>
              </w:rPr>
            </w:pPr>
            <w:r w:rsidRPr="008A5B1A">
              <w:rPr>
                <w:rFonts w:eastAsia="MS Mincho"/>
                <w:sz w:val="20"/>
                <w:lang w:val="sv-SE" w:eastAsia="zh-CN"/>
              </w:rPr>
              <w:t>Med</w:t>
            </w:r>
            <w:r w:rsidR="00035E3B" w:rsidRPr="008A5B1A">
              <w:rPr>
                <w:rFonts w:eastAsia="MS Mincho"/>
                <w:sz w:val="20"/>
                <w:lang w:val="sv-SE" w:eastAsia="zh-CN"/>
              </w:rPr>
              <w:t>elhög dos</w:t>
            </w:r>
            <w:r w:rsidRPr="008A5B1A">
              <w:rPr>
                <w:rFonts w:eastAsia="MS Mincho"/>
                <w:sz w:val="20"/>
                <w:lang w:val="sv-SE" w:eastAsia="zh-CN"/>
              </w:rPr>
              <w:t xml:space="preserve"> vs</w:t>
            </w:r>
          </w:p>
          <w:p w14:paraId="06BA959C" w14:textId="6D3FFB27" w:rsidR="001B3E4B" w:rsidRPr="008A5B1A" w:rsidRDefault="001B3E4B" w:rsidP="00B56A01">
            <w:pPr>
              <w:keepNext/>
              <w:tabs>
                <w:tab w:val="clear" w:pos="567"/>
                <w:tab w:val="left" w:pos="284"/>
              </w:tabs>
              <w:spacing w:line="240" w:lineRule="auto"/>
              <w:jc w:val="center"/>
              <w:rPr>
                <w:rFonts w:eastAsia="MS Mincho"/>
                <w:sz w:val="20"/>
                <w:lang w:val="sv-SE" w:eastAsia="zh-CN"/>
              </w:rPr>
            </w:pPr>
            <w:r w:rsidRPr="008A5B1A">
              <w:rPr>
                <w:rFonts w:eastAsia="MS Mincho"/>
                <w:sz w:val="20"/>
                <w:lang w:val="sv-SE" w:eastAsia="zh-CN"/>
              </w:rPr>
              <w:t>med</w:t>
            </w:r>
            <w:r w:rsidR="00035E3B" w:rsidRPr="008A5B1A">
              <w:rPr>
                <w:rFonts w:eastAsia="MS Mincho"/>
                <w:sz w:val="20"/>
                <w:lang w:val="sv-SE" w:eastAsia="zh-CN"/>
              </w:rPr>
              <w:t>elhög</w:t>
            </w:r>
            <w:r w:rsidRPr="008A5B1A">
              <w:rPr>
                <w:rFonts w:eastAsia="MS Mincho"/>
                <w:sz w:val="20"/>
                <w:lang w:val="sv-SE" w:eastAsia="zh-CN"/>
              </w:rPr>
              <w:t xml:space="preserve"> dos</w:t>
            </w:r>
          </w:p>
        </w:tc>
        <w:tc>
          <w:tcPr>
            <w:tcW w:w="1543" w:type="dxa"/>
          </w:tcPr>
          <w:p w14:paraId="04E52D25" w14:textId="41C88C4D" w:rsidR="001B3E4B" w:rsidRPr="008A5B1A" w:rsidRDefault="001B3E4B" w:rsidP="00B56A01">
            <w:pPr>
              <w:keepNext/>
              <w:tabs>
                <w:tab w:val="clear" w:pos="567"/>
              </w:tabs>
              <w:spacing w:line="240" w:lineRule="auto"/>
              <w:jc w:val="center"/>
              <w:rPr>
                <w:rFonts w:eastAsia="MS Mincho"/>
                <w:sz w:val="20"/>
                <w:lang w:val="sv-SE" w:eastAsia="zh-CN"/>
              </w:rPr>
            </w:pPr>
            <w:r w:rsidRPr="008A5B1A">
              <w:rPr>
                <w:rFonts w:eastAsia="MS Mincho"/>
                <w:sz w:val="20"/>
                <w:lang w:val="sv-SE" w:eastAsia="zh-CN"/>
              </w:rPr>
              <w:t>H</w:t>
            </w:r>
            <w:r w:rsidR="00035E3B" w:rsidRPr="008A5B1A">
              <w:rPr>
                <w:rFonts w:eastAsia="MS Mincho"/>
                <w:sz w:val="20"/>
                <w:lang w:val="sv-SE" w:eastAsia="zh-CN"/>
              </w:rPr>
              <w:t>ög dos vs hög dos</w:t>
            </w:r>
          </w:p>
        </w:tc>
        <w:tc>
          <w:tcPr>
            <w:tcW w:w="1930" w:type="dxa"/>
          </w:tcPr>
          <w:p w14:paraId="443EF7C2" w14:textId="0D26C3B2" w:rsidR="001B3E4B" w:rsidRPr="008A5B1A" w:rsidRDefault="00035E3B" w:rsidP="00B56A01">
            <w:pPr>
              <w:keepNext/>
              <w:tabs>
                <w:tab w:val="clear" w:pos="567"/>
                <w:tab w:val="left" w:pos="284"/>
              </w:tabs>
              <w:spacing w:line="240" w:lineRule="auto"/>
              <w:jc w:val="center"/>
              <w:rPr>
                <w:rFonts w:eastAsia="MS Mincho"/>
                <w:sz w:val="20"/>
                <w:lang w:val="sv-SE" w:eastAsia="zh-CN"/>
              </w:rPr>
            </w:pPr>
            <w:r w:rsidRPr="008A5B1A">
              <w:rPr>
                <w:rFonts w:eastAsia="MS Mincho"/>
                <w:sz w:val="20"/>
                <w:lang w:val="sv-SE" w:eastAsia="zh-CN"/>
              </w:rPr>
              <w:t>Hög dos vs hög dos</w:t>
            </w:r>
          </w:p>
        </w:tc>
      </w:tr>
      <w:tr w:rsidR="001B3E4B" w:rsidRPr="008A5B1A" w14:paraId="4D50CE9B" w14:textId="77777777" w:rsidTr="005F1A36">
        <w:trPr>
          <w:cantSplit/>
        </w:trPr>
        <w:tc>
          <w:tcPr>
            <w:tcW w:w="9074" w:type="dxa"/>
            <w:gridSpan w:val="5"/>
          </w:tcPr>
          <w:p w14:paraId="0BE78E75" w14:textId="150FBBF9" w:rsidR="001B3E4B" w:rsidRPr="008A5B1A" w:rsidRDefault="001B3E4B" w:rsidP="00B56A01">
            <w:pPr>
              <w:keepNext/>
              <w:tabs>
                <w:tab w:val="clear" w:pos="567"/>
                <w:tab w:val="left" w:pos="284"/>
              </w:tabs>
              <w:spacing w:line="240" w:lineRule="auto"/>
              <w:rPr>
                <w:rFonts w:eastAsia="MS Mincho" w:cs="Arial"/>
                <w:b/>
                <w:sz w:val="20"/>
                <w:lang w:val="sv-SE" w:eastAsia="zh-CN"/>
              </w:rPr>
            </w:pPr>
            <w:r w:rsidRPr="008A5B1A">
              <w:rPr>
                <w:rFonts w:eastAsia="MS Mincho" w:cs="Arial"/>
                <w:b/>
                <w:sz w:val="20"/>
                <w:lang w:val="sv-SE" w:eastAsia="zh-CN"/>
              </w:rPr>
              <w:t>Lung</w:t>
            </w:r>
            <w:r w:rsidR="00035E3B" w:rsidRPr="008A5B1A">
              <w:rPr>
                <w:rFonts w:eastAsia="MS Mincho" w:cs="Arial"/>
                <w:b/>
                <w:sz w:val="20"/>
                <w:lang w:val="sv-SE" w:eastAsia="zh-CN"/>
              </w:rPr>
              <w:t>funktion</w:t>
            </w:r>
          </w:p>
        </w:tc>
      </w:tr>
      <w:tr w:rsidR="001B3E4B" w:rsidRPr="008A5B1A" w14:paraId="64341CDE" w14:textId="77777777" w:rsidTr="005F1A36">
        <w:trPr>
          <w:cantSplit/>
        </w:trPr>
        <w:tc>
          <w:tcPr>
            <w:tcW w:w="9074" w:type="dxa"/>
            <w:gridSpan w:val="5"/>
          </w:tcPr>
          <w:p w14:paraId="301301AD" w14:textId="4F5519F8" w:rsidR="001B3E4B" w:rsidRPr="008A5B1A" w:rsidRDefault="00035E3B" w:rsidP="00B56A01">
            <w:pPr>
              <w:keepNext/>
              <w:tabs>
                <w:tab w:val="clear" w:pos="567"/>
              </w:tabs>
              <w:spacing w:line="240" w:lineRule="auto"/>
              <w:rPr>
                <w:rFonts w:eastAsia="MS Mincho"/>
                <w:i/>
                <w:sz w:val="20"/>
                <w:lang w:val="sv-SE" w:eastAsia="zh-CN"/>
              </w:rPr>
            </w:pPr>
            <w:r w:rsidRPr="008A5B1A">
              <w:rPr>
                <w:rFonts w:eastAsia="MS Mincho"/>
                <w:i/>
                <w:sz w:val="20"/>
                <w:lang w:val="sv-SE" w:eastAsia="zh-CN"/>
              </w:rPr>
              <w:t>Dalvärde för</w:t>
            </w:r>
            <w:r w:rsidR="001B3E4B" w:rsidRPr="008A5B1A">
              <w:rPr>
                <w:rFonts w:eastAsia="MS Mincho"/>
                <w:i/>
                <w:sz w:val="20"/>
                <w:lang w:val="sv-SE" w:eastAsia="zh-CN"/>
              </w:rPr>
              <w:t xml:space="preserve"> FEV</w:t>
            </w:r>
            <w:r w:rsidR="001B3E4B" w:rsidRPr="008A5B1A">
              <w:rPr>
                <w:rFonts w:eastAsia="MS Mincho"/>
                <w:i/>
                <w:sz w:val="20"/>
                <w:vertAlign w:val="subscript"/>
                <w:lang w:val="sv-SE" w:eastAsia="zh-CN"/>
              </w:rPr>
              <w:t>1</w:t>
            </w:r>
            <w:r w:rsidR="001B3E4B" w:rsidRPr="008A5B1A">
              <w:rPr>
                <w:rFonts w:eastAsia="MS Mincho"/>
                <w:i/>
                <w:sz w:val="20"/>
                <w:vertAlign w:val="superscript"/>
                <w:lang w:val="sv-SE" w:eastAsia="zh-CN"/>
              </w:rPr>
              <w:t>4</w:t>
            </w:r>
          </w:p>
        </w:tc>
      </w:tr>
      <w:tr w:rsidR="00035E3B" w:rsidRPr="008A5B1A" w14:paraId="043D9492" w14:textId="77777777" w:rsidTr="005F1A36">
        <w:trPr>
          <w:cantSplit/>
        </w:trPr>
        <w:tc>
          <w:tcPr>
            <w:tcW w:w="1951" w:type="dxa"/>
            <w:vMerge w:val="restart"/>
            <w:vAlign w:val="center"/>
          </w:tcPr>
          <w:p w14:paraId="71F87096" w14:textId="77777777" w:rsidR="00035E3B" w:rsidRPr="008A5B1A" w:rsidRDefault="00035E3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Behandlingsskillnad</w:t>
            </w:r>
          </w:p>
          <w:p w14:paraId="5E65DE02" w14:textId="01E79CFE" w:rsidR="001B3E4B" w:rsidRPr="008A5B1A" w:rsidRDefault="00035E3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P-värde</w:t>
            </w:r>
          </w:p>
          <w:p w14:paraId="0502EB97" w14:textId="6A01A979"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(95</w:t>
            </w:r>
            <w:r w:rsidR="00291FFA" w:rsidRPr="008A5B1A">
              <w:rPr>
                <w:rFonts w:eastAsia="MS Mincho" w:cs="Arial"/>
                <w:sz w:val="20"/>
                <w:lang w:val="sv-SE" w:eastAsia="zh-CN"/>
              </w:rPr>
              <w:t> </w:t>
            </w:r>
            <w:r w:rsidRPr="008A5B1A">
              <w:rPr>
                <w:rFonts w:eastAsia="MS Mincho" w:cs="Arial"/>
                <w:sz w:val="20"/>
                <w:lang w:val="sv-SE" w:eastAsia="zh-CN"/>
              </w:rPr>
              <w:t>% CI)</w:t>
            </w:r>
          </w:p>
        </w:tc>
        <w:tc>
          <w:tcPr>
            <w:tcW w:w="2013" w:type="dxa"/>
          </w:tcPr>
          <w:p w14:paraId="5C14B2CE" w14:textId="01A9430B" w:rsidR="001B3E4B" w:rsidRPr="008A5B1A" w:rsidRDefault="00035E3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F32708" w:rsidRPr="008A5B1A">
              <w:rPr>
                <w:rFonts w:eastAsia="MS Mincho" w:cs="Arial"/>
                <w:sz w:val="20"/>
                <w:lang w:val="sv-SE" w:eastAsia="zh-CN"/>
              </w:rPr>
              <w:t> </w:t>
            </w:r>
            <w:r w:rsidR="001B3E4B" w:rsidRPr="008A5B1A">
              <w:rPr>
                <w:rFonts w:eastAsia="MS Mincho" w:cs="Arial"/>
                <w:sz w:val="20"/>
                <w:lang w:val="sv-SE" w:eastAsia="zh-CN"/>
              </w:rPr>
              <w:t>26</w:t>
            </w:r>
          </w:p>
          <w:p w14:paraId="211C7675" w14:textId="55EF7FFA"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w:t>
            </w:r>
            <w:r w:rsidR="00B70260" w:rsidRPr="008A5B1A">
              <w:rPr>
                <w:rFonts w:eastAsia="MS Mincho" w:cs="Arial"/>
                <w:sz w:val="20"/>
                <w:lang w:val="sv-SE" w:eastAsia="zh-CN"/>
              </w:rPr>
              <w:t>p</w:t>
            </w:r>
            <w:r w:rsidRPr="008A5B1A">
              <w:rPr>
                <w:rFonts w:eastAsia="MS Mincho" w:cs="Arial"/>
                <w:sz w:val="20"/>
                <w:lang w:val="sv-SE" w:eastAsia="zh-CN"/>
              </w:rPr>
              <w:t>ri</w:t>
            </w:r>
            <w:r w:rsidR="00035E3B" w:rsidRPr="008A5B1A">
              <w:rPr>
                <w:rFonts w:eastAsia="MS Mincho" w:cs="Arial"/>
                <w:sz w:val="20"/>
                <w:lang w:val="sv-SE" w:eastAsia="zh-CN"/>
              </w:rPr>
              <w:t>märt effektmått)</w:t>
            </w:r>
          </w:p>
        </w:tc>
        <w:tc>
          <w:tcPr>
            <w:tcW w:w="1637" w:type="dxa"/>
          </w:tcPr>
          <w:p w14:paraId="5BF93660" w14:textId="3C6ACD1D"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211</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02A7F2D8" w14:textId="387B435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&lt;0</w:t>
            </w:r>
            <w:r w:rsidR="00291FFA" w:rsidRPr="008A5B1A">
              <w:rPr>
                <w:rFonts w:eastAsia="MS Mincho" w:cs="Arial"/>
                <w:sz w:val="20"/>
                <w:lang w:val="sv-SE" w:eastAsia="zh-CN"/>
              </w:rPr>
              <w:t>,</w:t>
            </w:r>
            <w:r w:rsidRPr="008A5B1A">
              <w:rPr>
                <w:rFonts w:eastAsia="MS Mincho" w:cs="Arial"/>
                <w:sz w:val="20"/>
                <w:lang w:val="sv-SE" w:eastAsia="zh-CN"/>
              </w:rPr>
              <w:t>001</w:t>
            </w:r>
          </w:p>
          <w:p w14:paraId="001C0683" w14:textId="0B1A4C95"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(167</w:t>
            </w:r>
            <w:r w:rsidR="00291FFA" w:rsidRPr="008A5B1A">
              <w:rPr>
                <w:rFonts w:eastAsia="MS Mincho" w:cs="Arial"/>
                <w:sz w:val="20"/>
                <w:lang w:val="sv-SE" w:eastAsia="zh-CN"/>
              </w:rPr>
              <w:t>;</w:t>
            </w:r>
            <w:r w:rsidRPr="008A5B1A">
              <w:rPr>
                <w:rFonts w:eastAsia="MS Mincho" w:cs="Arial"/>
                <w:sz w:val="20"/>
                <w:lang w:val="sv-SE" w:eastAsia="zh-CN"/>
              </w:rPr>
              <w:t xml:space="preserve"> 255)</w:t>
            </w:r>
          </w:p>
        </w:tc>
        <w:tc>
          <w:tcPr>
            <w:tcW w:w="1543" w:type="dxa"/>
          </w:tcPr>
          <w:p w14:paraId="4E32925A" w14:textId="72C5EAE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132</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05257177" w14:textId="1CBEAF68"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&lt;0</w:t>
            </w:r>
            <w:r w:rsidR="00291FFA" w:rsidRPr="008A5B1A">
              <w:rPr>
                <w:rFonts w:eastAsia="MS Mincho" w:cs="Arial"/>
                <w:sz w:val="20"/>
                <w:lang w:val="sv-SE" w:eastAsia="zh-CN"/>
              </w:rPr>
              <w:t>,</w:t>
            </w:r>
            <w:r w:rsidRPr="008A5B1A">
              <w:rPr>
                <w:rFonts w:eastAsia="MS Mincho" w:cs="Arial"/>
                <w:sz w:val="20"/>
                <w:lang w:val="sv-SE" w:eastAsia="zh-CN"/>
              </w:rPr>
              <w:t>001</w:t>
            </w:r>
          </w:p>
          <w:p w14:paraId="087EA598" w14:textId="5D832D8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(88</w:t>
            </w:r>
            <w:r w:rsidR="00291FFA" w:rsidRPr="008A5B1A">
              <w:rPr>
                <w:rFonts w:eastAsia="MS Mincho" w:cs="Arial"/>
                <w:sz w:val="20"/>
                <w:lang w:val="sv-SE" w:eastAsia="zh-CN"/>
              </w:rPr>
              <w:t>;</w:t>
            </w:r>
            <w:r w:rsidRPr="008A5B1A">
              <w:rPr>
                <w:rFonts w:eastAsia="MS Mincho" w:cs="Arial"/>
                <w:sz w:val="20"/>
                <w:lang w:val="sv-SE" w:eastAsia="zh-CN"/>
              </w:rPr>
              <w:t xml:space="preserve"> 176)</w:t>
            </w:r>
          </w:p>
        </w:tc>
        <w:tc>
          <w:tcPr>
            <w:tcW w:w="1930" w:type="dxa"/>
          </w:tcPr>
          <w:p w14:paraId="7DA37701" w14:textId="09009498"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36</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031969D0" w14:textId="11BE9A69"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101</w:t>
            </w:r>
          </w:p>
          <w:p w14:paraId="00FCFB33" w14:textId="51B10E4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F32708" w:rsidRPr="008A5B1A">
              <w:rPr>
                <w:rFonts w:eastAsia="MS Mincho" w:cs="Arial"/>
                <w:sz w:val="20"/>
                <w:lang w:val="sv-SE" w:eastAsia="zh-CN"/>
              </w:rPr>
              <w:noBreakHyphen/>
            </w: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 xml:space="preserve"> 80)</w:t>
            </w:r>
          </w:p>
        </w:tc>
      </w:tr>
      <w:tr w:rsidR="00035E3B" w:rsidRPr="008A5B1A" w14:paraId="53003D6A" w14:textId="77777777" w:rsidTr="005F1A36">
        <w:trPr>
          <w:cantSplit/>
        </w:trPr>
        <w:tc>
          <w:tcPr>
            <w:tcW w:w="1951" w:type="dxa"/>
            <w:vMerge/>
          </w:tcPr>
          <w:p w14:paraId="497962A0" w14:textId="77777777" w:rsidR="001B3E4B" w:rsidRPr="008A5B1A" w:rsidRDefault="001B3E4B" w:rsidP="00B56A01">
            <w:pPr>
              <w:keepNext/>
              <w:tabs>
                <w:tab w:val="clear" w:pos="567"/>
                <w:tab w:val="left" w:pos="284"/>
              </w:tabs>
              <w:spacing w:line="240" w:lineRule="auto"/>
              <w:rPr>
                <w:rFonts w:eastAsia="MS Mincho" w:cs="Arial"/>
                <w:sz w:val="20"/>
                <w:lang w:val="sv-SE" w:eastAsia="zh-CN"/>
              </w:rPr>
            </w:pPr>
          </w:p>
        </w:tc>
        <w:tc>
          <w:tcPr>
            <w:tcW w:w="2013" w:type="dxa"/>
          </w:tcPr>
          <w:p w14:paraId="50C966AD" w14:textId="061DBB82"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F32708"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5974E2FF" w14:textId="31008735"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209</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7C4FBE90" w14:textId="7EBEC57E" w:rsidR="000F7F13" w:rsidRPr="008A5B1A" w:rsidRDefault="000F7F13"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en-US" w:eastAsia="zh-CN"/>
              </w:rPr>
              <w:t>&lt;0,001</w:t>
            </w:r>
          </w:p>
          <w:p w14:paraId="396E7C2E" w14:textId="19867AC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(163</w:t>
            </w:r>
            <w:r w:rsidR="00291FFA" w:rsidRPr="008A5B1A">
              <w:rPr>
                <w:rFonts w:eastAsia="MS Mincho" w:cs="Arial"/>
                <w:sz w:val="20"/>
                <w:lang w:val="sv-SE" w:eastAsia="zh-CN"/>
              </w:rPr>
              <w:t>;</w:t>
            </w:r>
            <w:r w:rsidRPr="008A5B1A">
              <w:rPr>
                <w:rFonts w:eastAsia="MS Mincho" w:cs="Arial"/>
                <w:sz w:val="20"/>
                <w:lang w:val="sv-SE" w:eastAsia="zh-CN"/>
              </w:rPr>
              <w:t xml:space="preserve"> 255)</w:t>
            </w:r>
          </w:p>
        </w:tc>
        <w:tc>
          <w:tcPr>
            <w:tcW w:w="1543" w:type="dxa"/>
          </w:tcPr>
          <w:p w14:paraId="5E9EB9C4" w14:textId="475BAD4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136</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23135669" w14:textId="4A58ABF1" w:rsidR="000F7F13" w:rsidRPr="008A5B1A" w:rsidRDefault="000F7F13"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en-US" w:eastAsia="zh-CN"/>
              </w:rPr>
              <w:t>&lt;0,001</w:t>
            </w:r>
          </w:p>
          <w:p w14:paraId="3EA20713" w14:textId="57207BC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(90</w:t>
            </w:r>
            <w:r w:rsidR="00291FFA" w:rsidRPr="008A5B1A">
              <w:rPr>
                <w:rFonts w:eastAsia="MS Mincho" w:cs="Arial"/>
                <w:sz w:val="20"/>
                <w:lang w:val="sv-SE" w:eastAsia="zh-CN"/>
              </w:rPr>
              <w:t>;</w:t>
            </w:r>
            <w:r w:rsidRPr="008A5B1A">
              <w:rPr>
                <w:rFonts w:eastAsia="MS Mincho" w:cs="Arial"/>
                <w:sz w:val="20"/>
                <w:lang w:val="sv-SE" w:eastAsia="zh-CN"/>
              </w:rPr>
              <w:t xml:space="preserve"> 183)</w:t>
            </w:r>
          </w:p>
        </w:tc>
        <w:tc>
          <w:tcPr>
            <w:tcW w:w="1930" w:type="dxa"/>
          </w:tcPr>
          <w:p w14:paraId="68F62AEF" w14:textId="2D488F6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48</w:t>
            </w:r>
            <w:r w:rsidR="00F32708" w:rsidRPr="008A5B1A">
              <w:rPr>
                <w:rFonts w:eastAsia="MS Mincho" w:cs="Arial"/>
                <w:sz w:val="20"/>
                <w:lang w:val="sv-SE" w:eastAsia="zh-CN"/>
              </w:rPr>
              <w:t> </w:t>
            </w:r>
            <w:r w:rsidRPr="008A5B1A">
              <w:rPr>
                <w:rFonts w:eastAsia="MS Mincho" w:cs="Arial"/>
                <w:sz w:val="20"/>
                <w:lang w:val="sv-SE" w:eastAsia="zh-CN"/>
              </w:rPr>
              <w:t>m</w:t>
            </w:r>
            <w:r w:rsidR="00F32708" w:rsidRPr="008A5B1A">
              <w:rPr>
                <w:rFonts w:eastAsia="MS Mincho" w:cs="Arial"/>
                <w:sz w:val="20"/>
                <w:lang w:val="sv-SE" w:eastAsia="zh-CN"/>
              </w:rPr>
              <w:t>l</w:t>
            </w:r>
          </w:p>
          <w:p w14:paraId="53B152C8" w14:textId="3A9EFF12" w:rsidR="000F7F13" w:rsidRPr="008A5B1A" w:rsidRDefault="000F7F13"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0,040</w:t>
            </w:r>
          </w:p>
          <w:p w14:paraId="32787A80" w14:textId="1438910E"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w:t>
            </w:r>
            <w:r w:rsidR="00291FFA" w:rsidRPr="008A5B1A">
              <w:rPr>
                <w:rFonts w:eastAsia="MS Mincho" w:cs="Arial"/>
                <w:sz w:val="20"/>
                <w:lang w:val="sv-SE" w:eastAsia="zh-CN"/>
              </w:rPr>
              <w:t>;</w:t>
            </w:r>
            <w:r w:rsidRPr="008A5B1A">
              <w:rPr>
                <w:rFonts w:eastAsia="MS Mincho" w:cs="Arial"/>
                <w:sz w:val="20"/>
                <w:lang w:val="sv-SE" w:eastAsia="zh-CN"/>
              </w:rPr>
              <w:t xml:space="preserve"> 94)</w:t>
            </w:r>
          </w:p>
        </w:tc>
      </w:tr>
      <w:tr w:rsidR="001B3E4B" w:rsidRPr="00ED41CD" w14:paraId="178B0C64" w14:textId="77777777" w:rsidTr="005F1A36">
        <w:trPr>
          <w:cantSplit/>
        </w:trPr>
        <w:tc>
          <w:tcPr>
            <w:tcW w:w="9074" w:type="dxa"/>
            <w:gridSpan w:val="5"/>
            <w:hideMark/>
          </w:tcPr>
          <w:p w14:paraId="4B40FF32" w14:textId="0FDE125F" w:rsidR="001B3E4B" w:rsidRPr="008A5B1A" w:rsidRDefault="00291FFA" w:rsidP="00B56A01">
            <w:pPr>
              <w:keepNext/>
              <w:tabs>
                <w:tab w:val="clear" w:pos="567"/>
              </w:tabs>
              <w:spacing w:line="240" w:lineRule="auto"/>
              <w:rPr>
                <w:rFonts w:eastAsia="MS Mincho"/>
                <w:i/>
                <w:sz w:val="20"/>
                <w:lang w:val="sv-SE" w:eastAsia="zh-CN"/>
              </w:rPr>
            </w:pPr>
            <w:r w:rsidRPr="008A5B1A">
              <w:rPr>
                <w:rFonts w:eastAsia="MS Mincho"/>
                <w:bCs/>
                <w:i/>
                <w:sz w:val="20"/>
                <w:lang w:val="sv-SE" w:eastAsia="zh-CN"/>
              </w:rPr>
              <w:t>Genomsnittligt max expiratoriskt flöde (PEF) på morgonen</w:t>
            </w:r>
            <w:r w:rsidR="001B3E4B" w:rsidRPr="008A5B1A">
              <w:rPr>
                <w:rFonts w:eastAsia="MS Mincho"/>
                <w:bCs/>
                <w:i/>
                <w:sz w:val="20"/>
                <w:lang w:val="sv-SE" w:eastAsia="zh-CN"/>
              </w:rPr>
              <w:t>*</w:t>
            </w:r>
          </w:p>
        </w:tc>
      </w:tr>
      <w:tr w:rsidR="00035E3B" w:rsidRPr="008A5B1A" w14:paraId="72F03809" w14:textId="77777777" w:rsidTr="005F1A36">
        <w:trPr>
          <w:cantSplit/>
        </w:trPr>
        <w:tc>
          <w:tcPr>
            <w:tcW w:w="1951" w:type="dxa"/>
          </w:tcPr>
          <w:p w14:paraId="4C670908" w14:textId="2EA894C6" w:rsidR="001B3E4B" w:rsidRPr="008A5B1A" w:rsidRDefault="00291FFA" w:rsidP="00B56A01">
            <w:pPr>
              <w:keepNext/>
              <w:tabs>
                <w:tab w:val="clear" w:pos="567"/>
              </w:tabs>
              <w:spacing w:line="240" w:lineRule="auto"/>
              <w:rPr>
                <w:rFonts w:eastAsia="MS Mincho"/>
                <w:sz w:val="20"/>
                <w:lang w:val="sv-SE" w:eastAsia="zh-CN"/>
              </w:rPr>
            </w:pPr>
            <w:r w:rsidRPr="008A5B1A">
              <w:rPr>
                <w:rFonts w:eastAsia="MS Mincho"/>
                <w:sz w:val="20"/>
                <w:lang w:val="sv-SE" w:eastAsia="zh-CN"/>
              </w:rPr>
              <w:t>Behandlingsskillnad</w:t>
            </w:r>
          </w:p>
          <w:p w14:paraId="27D2544B" w14:textId="3E072463"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4AF899A9" w14:textId="04A87652"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A417BE"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3E2BCF1F" w14:textId="0A2ACB8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30</w:t>
            </w:r>
            <w:r w:rsidR="00291FFA" w:rsidRPr="008A5B1A">
              <w:rPr>
                <w:rFonts w:eastAsia="MS Mincho" w:cs="Arial"/>
                <w:sz w:val="20"/>
                <w:lang w:val="sv-SE" w:eastAsia="zh-CN"/>
              </w:rPr>
              <w:t>,</w:t>
            </w:r>
            <w:r w:rsidRPr="008A5B1A">
              <w:rPr>
                <w:rFonts w:eastAsia="MS Mincho" w:cs="Arial"/>
                <w:sz w:val="20"/>
                <w:lang w:val="sv-SE" w:eastAsia="zh-CN"/>
              </w:rPr>
              <w:t>2</w:t>
            </w:r>
            <w:r w:rsidR="00A417BE" w:rsidRPr="008A5B1A">
              <w:rPr>
                <w:rFonts w:eastAsia="MS Mincho" w:cs="Arial"/>
                <w:sz w:val="20"/>
                <w:lang w:val="sv-SE" w:eastAsia="zh-CN"/>
              </w:rPr>
              <w:t> l</w:t>
            </w:r>
            <w:r w:rsidRPr="008A5B1A">
              <w:rPr>
                <w:rFonts w:eastAsia="MS Mincho" w:cs="Arial"/>
                <w:sz w:val="20"/>
                <w:lang w:val="sv-SE" w:eastAsia="zh-CN"/>
              </w:rPr>
              <w:t>/min</w:t>
            </w:r>
          </w:p>
          <w:p w14:paraId="22A97F2E" w14:textId="592175D0"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(24</w:t>
            </w:r>
            <w:r w:rsidR="00291FFA" w:rsidRPr="008A5B1A">
              <w:rPr>
                <w:rFonts w:eastAsia="MS Mincho" w:cs="Arial"/>
                <w:sz w:val="20"/>
                <w:lang w:val="sv-SE" w:eastAsia="zh-CN"/>
              </w:rPr>
              <w:t>,</w:t>
            </w:r>
            <w:r w:rsidRPr="008A5B1A">
              <w:rPr>
                <w:rFonts w:eastAsia="MS Mincho" w:cs="Arial"/>
                <w:sz w:val="20"/>
                <w:lang w:val="sv-SE" w:eastAsia="zh-CN"/>
              </w:rPr>
              <w:t>2</w:t>
            </w:r>
            <w:r w:rsidR="00291FFA" w:rsidRPr="008A5B1A">
              <w:rPr>
                <w:rFonts w:eastAsia="MS Mincho" w:cs="Arial"/>
                <w:sz w:val="20"/>
                <w:lang w:val="sv-SE" w:eastAsia="zh-CN"/>
              </w:rPr>
              <w:t>;</w:t>
            </w:r>
            <w:r w:rsidRPr="008A5B1A">
              <w:rPr>
                <w:rFonts w:eastAsia="MS Mincho" w:cs="Arial"/>
                <w:sz w:val="20"/>
                <w:lang w:val="sv-SE" w:eastAsia="zh-CN"/>
              </w:rPr>
              <w:t xml:space="preserve"> 36</w:t>
            </w:r>
            <w:r w:rsidR="00291FFA" w:rsidRPr="008A5B1A">
              <w:rPr>
                <w:rFonts w:eastAsia="MS Mincho" w:cs="Arial"/>
                <w:sz w:val="20"/>
                <w:lang w:val="sv-SE" w:eastAsia="zh-CN"/>
              </w:rPr>
              <w:t>,</w:t>
            </w:r>
            <w:r w:rsidRPr="008A5B1A">
              <w:rPr>
                <w:rFonts w:eastAsia="MS Mincho" w:cs="Arial"/>
                <w:sz w:val="20"/>
                <w:lang w:val="sv-SE" w:eastAsia="zh-CN"/>
              </w:rPr>
              <w:t>3)</w:t>
            </w:r>
          </w:p>
        </w:tc>
        <w:tc>
          <w:tcPr>
            <w:tcW w:w="1543" w:type="dxa"/>
          </w:tcPr>
          <w:p w14:paraId="5B80C9A5" w14:textId="2D3F532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28</w:t>
            </w:r>
            <w:r w:rsidR="00291FFA" w:rsidRPr="008A5B1A">
              <w:rPr>
                <w:rFonts w:eastAsia="MS Mincho" w:cs="Arial"/>
                <w:sz w:val="20"/>
                <w:lang w:val="sv-SE" w:eastAsia="zh-CN"/>
              </w:rPr>
              <w:t>,</w:t>
            </w:r>
            <w:r w:rsidRPr="008A5B1A">
              <w:rPr>
                <w:rFonts w:eastAsia="MS Mincho" w:cs="Arial"/>
                <w:sz w:val="20"/>
                <w:lang w:val="sv-SE" w:eastAsia="zh-CN"/>
              </w:rPr>
              <w:t>7</w:t>
            </w:r>
            <w:r w:rsidR="00A417BE" w:rsidRPr="008A5B1A">
              <w:rPr>
                <w:rFonts w:eastAsia="MS Mincho" w:cs="Arial"/>
                <w:sz w:val="20"/>
                <w:lang w:val="sv-SE" w:eastAsia="zh-CN"/>
              </w:rPr>
              <w:t> l</w:t>
            </w:r>
            <w:r w:rsidRPr="008A5B1A">
              <w:rPr>
                <w:rFonts w:eastAsia="MS Mincho" w:cs="Arial"/>
                <w:sz w:val="20"/>
                <w:lang w:val="sv-SE" w:eastAsia="zh-CN"/>
              </w:rPr>
              <w:t>/min</w:t>
            </w:r>
          </w:p>
          <w:p w14:paraId="73FFCA75" w14:textId="73B1A173"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(22</w:t>
            </w:r>
            <w:r w:rsidR="00291FFA" w:rsidRPr="008A5B1A">
              <w:rPr>
                <w:rFonts w:eastAsia="MS Mincho" w:cs="Arial"/>
                <w:sz w:val="20"/>
                <w:lang w:val="sv-SE" w:eastAsia="zh-CN"/>
              </w:rPr>
              <w:t>,</w:t>
            </w: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 xml:space="preserve"> 34</w:t>
            </w:r>
            <w:r w:rsidR="00291FFA" w:rsidRPr="008A5B1A">
              <w:rPr>
                <w:rFonts w:eastAsia="MS Mincho" w:cs="Arial"/>
                <w:sz w:val="20"/>
                <w:lang w:val="sv-SE" w:eastAsia="zh-CN"/>
              </w:rPr>
              <w:t>,</w:t>
            </w:r>
            <w:r w:rsidRPr="008A5B1A">
              <w:rPr>
                <w:rFonts w:eastAsia="MS Mincho" w:cs="Arial"/>
                <w:sz w:val="20"/>
                <w:lang w:val="sv-SE" w:eastAsia="zh-CN"/>
              </w:rPr>
              <w:t>8)</w:t>
            </w:r>
          </w:p>
        </w:tc>
        <w:tc>
          <w:tcPr>
            <w:tcW w:w="1930" w:type="dxa"/>
          </w:tcPr>
          <w:p w14:paraId="3706DAD3" w14:textId="71D06C65"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13</w:t>
            </w:r>
            <w:r w:rsidR="00291FFA" w:rsidRPr="008A5B1A">
              <w:rPr>
                <w:rFonts w:eastAsia="MS Mincho" w:cs="Arial"/>
                <w:sz w:val="20"/>
                <w:lang w:val="sv-SE" w:eastAsia="zh-CN"/>
              </w:rPr>
              <w:t>,</w:t>
            </w:r>
            <w:r w:rsidRPr="008A5B1A">
              <w:rPr>
                <w:rFonts w:eastAsia="MS Mincho" w:cs="Arial"/>
                <w:sz w:val="20"/>
                <w:lang w:val="sv-SE" w:eastAsia="zh-CN"/>
              </w:rPr>
              <w:t>8</w:t>
            </w:r>
            <w:r w:rsidR="00A417BE" w:rsidRPr="008A5B1A">
              <w:rPr>
                <w:rFonts w:eastAsia="MS Mincho" w:cs="Arial"/>
                <w:sz w:val="20"/>
                <w:lang w:val="sv-SE" w:eastAsia="zh-CN"/>
              </w:rPr>
              <w:t> l</w:t>
            </w:r>
            <w:r w:rsidRPr="008A5B1A">
              <w:rPr>
                <w:rFonts w:eastAsia="MS Mincho" w:cs="Arial"/>
                <w:sz w:val="20"/>
                <w:lang w:val="sv-SE" w:eastAsia="zh-CN"/>
              </w:rPr>
              <w:t>/min</w:t>
            </w:r>
          </w:p>
          <w:p w14:paraId="7948A509" w14:textId="008BA068"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 xml:space="preserve"> 19</w:t>
            </w:r>
            <w:r w:rsidR="00291FFA" w:rsidRPr="008A5B1A">
              <w:rPr>
                <w:rFonts w:eastAsia="MS Mincho" w:cs="Arial"/>
                <w:sz w:val="20"/>
                <w:lang w:val="sv-SE" w:eastAsia="zh-CN"/>
              </w:rPr>
              <w:t>,</w:t>
            </w:r>
            <w:r w:rsidRPr="008A5B1A">
              <w:rPr>
                <w:rFonts w:eastAsia="MS Mincho" w:cs="Arial"/>
                <w:sz w:val="20"/>
                <w:lang w:val="sv-SE" w:eastAsia="zh-CN"/>
              </w:rPr>
              <w:t>8)</w:t>
            </w:r>
          </w:p>
        </w:tc>
      </w:tr>
      <w:tr w:rsidR="001B3E4B" w:rsidRPr="00ED41CD" w14:paraId="711A79B8" w14:textId="77777777" w:rsidTr="005F1A36">
        <w:trPr>
          <w:cantSplit/>
        </w:trPr>
        <w:tc>
          <w:tcPr>
            <w:tcW w:w="9074" w:type="dxa"/>
            <w:gridSpan w:val="5"/>
            <w:hideMark/>
          </w:tcPr>
          <w:p w14:paraId="04A2B586" w14:textId="64B98FDC" w:rsidR="001B3E4B" w:rsidRPr="008A5B1A" w:rsidRDefault="00291FFA" w:rsidP="00B56A01">
            <w:pPr>
              <w:keepNext/>
              <w:tabs>
                <w:tab w:val="clear" w:pos="567"/>
              </w:tabs>
              <w:spacing w:line="240" w:lineRule="auto"/>
              <w:rPr>
                <w:rFonts w:eastAsia="MS Mincho"/>
                <w:i/>
                <w:sz w:val="20"/>
                <w:lang w:val="sv-SE" w:eastAsia="zh-CN"/>
              </w:rPr>
            </w:pPr>
            <w:r w:rsidRPr="008A5B1A">
              <w:rPr>
                <w:rFonts w:eastAsia="MS Mincho"/>
                <w:bCs/>
                <w:i/>
                <w:sz w:val="20"/>
                <w:lang w:val="sv-SE" w:eastAsia="zh-CN"/>
              </w:rPr>
              <w:t>Genomsnittligt max expiratoriskt flöde (PEF) på kvällen</w:t>
            </w:r>
            <w:r w:rsidR="001B3E4B" w:rsidRPr="008A5B1A">
              <w:rPr>
                <w:rFonts w:eastAsia="MS Mincho"/>
                <w:bCs/>
                <w:i/>
                <w:sz w:val="20"/>
                <w:lang w:val="sv-SE" w:eastAsia="zh-CN"/>
              </w:rPr>
              <w:t>*</w:t>
            </w:r>
          </w:p>
        </w:tc>
      </w:tr>
      <w:tr w:rsidR="00035E3B" w:rsidRPr="008A5B1A" w14:paraId="463D3B91" w14:textId="77777777" w:rsidTr="005F1A36">
        <w:trPr>
          <w:cantSplit/>
        </w:trPr>
        <w:tc>
          <w:tcPr>
            <w:tcW w:w="1951" w:type="dxa"/>
          </w:tcPr>
          <w:p w14:paraId="1FBC6FD9" w14:textId="0FD69EF6" w:rsidR="001B3E4B" w:rsidRPr="008A5B1A" w:rsidRDefault="00291FFA" w:rsidP="00B56A01">
            <w:pPr>
              <w:tabs>
                <w:tab w:val="clear" w:pos="567"/>
              </w:tabs>
              <w:spacing w:line="240" w:lineRule="auto"/>
              <w:rPr>
                <w:rFonts w:eastAsia="MS Mincho"/>
                <w:sz w:val="20"/>
                <w:lang w:val="sv-SE" w:eastAsia="zh-CN"/>
              </w:rPr>
            </w:pPr>
            <w:r w:rsidRPr="008A5B1A">
              <w:rPr>
                <w:rFonts w:eastAsia="MS Mincho"/>
                <w:sz w:val="20"/>
                <w:lang w:val="sv-SE" w:eastAsia="zh-CN"/>
              </w:rPr>
              <w:t>Behandlingsskillnad</w:t>
            </w:r>
          </w:p>
          <w:p w14:paraId="1B1B8FCE" w14:textId="44368B1E" w:rsidR="001B3E4B" w:rsidRPr="008A5B1A" w:rsidRDefault="001B3E4B" w:rsidP="00B56A01">
            <w:pPr>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0B689F9D" w14:textId="3BB97EC1" w:rsidR="001B3E4B" w:rsidRPr="008A5B1A" w:rsidRDefault="00291FFA" w:rsidP="00B56A01">
            <w:pPr>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A1C68"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47C01257" w14:textId="7C8FCB4C"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29</w:t>
            </w:r>
            <w:r w:rsidR="00291FFA" w:rsidRPr="008A5B1A">
              <w:rPr>
                <w:rFonts w:eastAsia="MS Mincho" w:cs="Arial"/>
                <w:sz w:val="20"/>
                <w:lang w:val="sv-SE" w:eastAsia="zh-CN"/>
              </w:rPr>
              <w:t>,</w:t>
            </w:r>
            <w:r w:rsidRPr="008A5B1A">
              <w:rPr>
                <w:rFonts w:eastAsia="MS Mincho" w:cs="Arial"/>
                <w:sz w:val="20"/>
                <w:lang w:val="sv-SE" w:eastAsia="zh-CN"/>
              </w:rPr>
              <w:t>1</w:t>
            </w:r>
            <w:r w:rsidR="001A1C68" w:rsidRPr="008A5B1A">
              <w:rPr>
                <w:rFonts w:eastAsia="MS Mincho" w:cs="Arial"/>
                <w:sz w:val="20"/>
                <w:lang w:val="sv-SE" w:eastAsia="zh-CN"/>
              </w:rPr>
              <w:t> l</w:t>
            </w:r>
            <w:r w:rsidRPr="008A5B1A">
              <w:rPr>
                <w:rFonts w:eastAsia="MS Mincho" w:cs="Arial"/>
                <w:sz w:val="20"/>
                <w:lang w:val="sv-SE" w:eastAsia="zh-CN"/>
              </w:rPr>
              <w:t>/min</w:t>
            </w:r>
          </w:p>
          <w:p w14:paraId="5DF04D55" w14:textId="0795715A"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(23</w:t>
            </w:r>
            <w:r w:rsidR="00291FFA" w:rsidRPr="008A5B1A">
              <w:rPr>
                <w:rFonts w:eastAsia="MS Mincho" w:cs="Arial"/>
                <w:sz w:val="20"/>
                <w:lang w:val="sv-SE" w:eastAsia="zh-CN"/>
              </w:rPr>
              <w:t>,</w:t>
            </w: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 xml:space="preserve"> 34</w:t>
            </w:r>
            <w:r w:rsidR="00291FFA" w:rsidRPr="008A5B1A">
              <w:rPr>
                <w:rFonts w:eastAsia="MS Mincho" w:cs="Arial"/>
                <w:sz w:val="20"/>
                <w:lang w:val="sv-SE" w:eastAsia="zh-CN"/>
              </w:rPr>
              <w:t>,</w:t>
            </w:r>
            <w:r w:rsidRPr="008A5B1A">
              <w:rPr>
                <w:rFonts w:eastAsia="MS Mincho" w:cs="Arial"/>
                <w:sz w:val="20"/>
                <w:lang w:val="sv-SE" w:eastAsia="zh-CN"/>
              </w:rPr>
              <w:t>8)</w:t>
            </w:r>
          </w:p>
        </w:tc>
        <w:tc>
          <w:tcPr>
            <w:tcW w:w="1543" w:type="dxa"/>
          </w:tcPr>
          <w:p w14:paraId="66D39F87" w14:textId="0E30813F"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23</w:t>
            </w:r>
            <w:r w:rsidR="00291FFA" w:rsidRPr="008A5B1A">
              <w:rPr>
                <w:rFonts w:eastAsia="MS Mincho" w:cs="Arial"/>
                <w:sz w:val="20"/>
                <w:lang w:val="sv-SE" w:eastAsia="zh-CN"/>
              </w:rPr>
              <w:t>,</w:t>
            </w:r>
            <w:r w:rsidRPr="008A5B1A">
              <w:rPr>
                <w:rFonts w:eastAsia="MS Mincho" w:cs="Arial"/>
                <w:sz w:val="20"/>
                <w:lang w:val="sv-SE" w:eastAsia="zh-CN"/>
              </w:rPr>
              <w:t>7</w:t>
            </w:r>
            <w:r w:rsidR="001A1C68" w:rsidRPr="008A5B1A">
              <w:rPr>
                <w:rFonts w:eastAsia="MS Mincho" w:cs="Arial"/>
                <w:sz w:val="20"/>
                <w:lang w:val="sv-SE" w:eastAsia="zh-CN"/>
              </w:rPr>
              <w:t> l</w:t>
            </w:r>
            <w:r w:rsidRPr="008A5B1A">
              <w:rPr>
                <w:rFonts w:eastAsia="MS Mincho" w:cs="Arial"/>
                <w:sz w:val="20"/>
                <w:lang w:val="sv-SE" w:eastAsia="zh-CN"/>
              </w:rPr>
              <w:t>/min</w:t>
            </w:r>
          </w:p>
          <w:p w14:paraId="795C8345" w14:textId="0B2A4CB0"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(18</w:t>
            </w:r>
            <w:r w:rsidR="00291FFA" w:rsidRPr="008A5B1A">
              <w:rPr>
                <w:rFonts w:eastAsia="MS Mincho" w:cs="Arial"/>
                <w:sz w:val="20"/>
                <w:lang w:val="sv-SE" w:eastAsia="zh-CN"/>
              </w:rPr>
              <w:t>,</w:t>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 xml:space="preserve"> 29</w:t>
            </w:r>
            <w:r w:rsidR="00291FFA" w:rsidRPr="008A5B1A">
              <w:rPr>
                <w:rFonts w:eastAsia="MS Mincho" w:cs="Arial"/>
                <w:sz w:val="20"/>
                <w:lang w:val="sv-SE" w:eastAsia="zh-CN"/>
              </w:rPr>
              <w:t>,</w:t>
            </w:r>
            <w:r w:rsidRPr="008A5B1A">
              <w:rPr>
                <w:rFonts w:eastAsia="MS Mincho" w:cs="Arial"/>
                <w:sz w:val="20"/>
                <w:lang w:val="sv-SE" w:eastAsia="zh-CN"/>
              </w:rPr>
              <w:t>5)</w:t>
            </w:r>
          </w:p>
        </w:tc>
        <w:tc>
          <w:tcPr>
            <w:tcW w:w="1930" w:type="dxa"/>
          </w:tcPr>
          <w:p w14:paraId="6D24E4FA" w14:textId="7A71C0B1"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9</w:t>
            </w:r>
            <w:r w:rsidR="00291FFA" w:rsidRPr="008A5B1A">
              <w:rPr>
                <w:rFonts w:eastAsia="MS Mincho" w:cs="Arial"/>
                <w:sz w:val="20"/>
                <w:lang w:val="sv-SE" w:eastAsia="zh-CN"/>
              </w:rPr>
              <w:t>,</w:t>
            </w:r>
            <w:r w:rsidRPr="008A5B1A">
              <w:rPr>
                <w:rFonts w:eastAsia="MS Mincho" w:cs="Arial"/>
                <w:sz w:val="20"/>
                <w:lang w:val="sv-SE" w:eastAsia="zh-CN"/>
              </w:rPr>
              <w:t>1</w:t>
            </w:r>
            <w:r w:rsidR="001A1C68" w:rsidRPr="008A5B1A">
              <w:rPr>
                <w:rFonts w:eastAsia="MS Mincho" w:cs="Arial"/>
                <w:sz w:val="20"/>
                <w:lang w:val="sv-SE" w:eastAsia="zh-CN"/>
              </w:rPr>
              <w:t> l</w:t>
            </w:r>
            <w:r w:rsidRPr="008A5B1A">
              <w:rPr>
                <w:rFonts w:eastAsia="MS Mincho" w:cs="Arial"/>
                <w:sz w:val="20"/>
                <w:lang w:val="sv-SE" w:eastAsia="zh-CN"/>
              </w:rPr>
              <w:t>/min</w:t>
            </w:r>
          </w:p>
          <w:p w14:paraId="001F278F" w14:textId="70CCA362"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 xml:space="preserve"> 14</w:t>
            </w:r>
            <w:r w:rsidR="00291FFA" w:rsidRPr="008A5B1A">
              <w:rPr>
                <w:rFonts w:eastAsia="MS Mincho" w:cs="Arial"/>
                <w:sz w:val="20"/>
                <w:lang w:val="sv-SE" w:eastAsia="zh-CN"/>
              </w:rPr>
              <w:t>,</w:t>
            </w:r>
            <w:r w:rsidRPr="008A5B1A">
              <w:rPr>
                <w:rFonts w:eastAsia="MS Mincho" w:cs="Arial"/>
                <w:sz w:val="20"/>
                <w:lang w:val="sv-SE" w:eastAsia="zh-CN"/>
              </w:rPr>
              <w:t>9)</w:t>
            </w:r>
          </w:p>
        </w:tc>
      </w:tr>
      <w:tr w:rsidR="001B3E4B" w:rsidRPr="008A5B1A" w14:paraId="77D20471" w14:textId="77777777" w:rsidTr="005F1A36">
        <w:trPr>
          <w:cantSplit/>
        </w:trPr>
        <w:tc>
          <w:tcPr>
            <w:tcW w:w="9074" w:type="dxa"/>
            <w:gridSpan w:val="5"/>
          </w:tcPr>
          <w:p w14:paraId="3623005F" w14:textId="32CDF1B9" w:rsidR="001B3E4B" w:rsidRPr="008A5B1A" w:rsidRDefault="001B3E4B" w:rsidP="00B56A01">
            <w:pPr>
              <w:keepNext/>
              <w:tabs>
                <w:tab w:val="clear" w:pos="567"/>
                <w:tab w:val="left" w:pos="284"/>
              </w:tabs>
              <w:spacing w:line="240" w:lineRule="auto"/>
              <w:rPr>
                <w:rFonts w:eastAsia="MS Mincho" w:cs="Arial"/>
                <w:b/>
                <w:sz w:val="20"/>
                <w:lang w:val="sv-SE" w:eastAsia="zh-CN"/>
              </w:rPr>
            </w:pPr>
            <w:r w:rsidRPr="008A5B1A">
              <w:rPr>
                <w:rFonts w:eastAsia="MS Mincho" w:cs="Arial"/>
                <w:b/>
                <w:sz w:val="20"/>
                <w:lang w:val="sv-SE" w:eastAsia="zh-CN"/>
              </w:rPr>
              <w:lastRenderedPageBreak/>
              <w:t>Symtom</w:t>
            </w:r>
          </w:p>
        </w:tc>
      </w:tr>
      <w:tr w:rsidR="001B3E4B" w:rsidRPr="008A5B1A" w14:paraId="7FB1AFBE" w14:textId="77777777" w:rsidTr="005F1A36">
        <w:trPr>
          <w:cantSplit/>
        </w:trPr>
        <w:tc>
          <w:tcPr>
            <w:tcW w:w="9074" w:type="dxa"/>
            <w:gridSpan w:val="5"/>
          </w:tcPr>
          <w:p w14:paraId="4F014B47" w14:textId="2190B0E5"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bCs/>
                <w:i/>
                <w:sz w:val="20"/>
                <w:lang w:val="sv-SE" w:eastAsia="zh-CN"/>
              </w:rPr>
              <w:t>ACQ</w:t>
            </w:r>
            <w:r w:rsidR="00640C9B" w:rsidRPr="008A5B1A">
              <w:rPr>
                <w:rFonts w:eastAsia="MS Mincho" w:cs="Arial"/>
                <w:bCs/>
                <w:i/>
                <w:sz w:val="20"/>
                <w:lang w:val="sv-SE" w:eastAsia="zh-CN"/>
              </w:rPr>
              <w:noBreakHyphen/>
            </w:r>
            <w:r w:rsidRPr="008A5B1A">
              <w:rPr>
                <w:rFonts w:eastAsia="MS Mincho" w:cs="Arial"/>
                <w:bCs/>
                <w:i/>
                <w:sz w:val="20"/>
                <w:lang w:val="sv-SE" w:eastAsia="zh-CN"/>
              </w:rPr>
              <w:t>7</w:t>
            </w:r>
          </w:p>
        </w:tc>
      </w:tr>
      <w:tr w:rsidR="00035E3B" w:rsidRPr="008A5B1A" w14:paraId="67AFBF6C" w14:textId="77777777" w:rsidTr="005F1A36">
        <w:trPr>
          <w:cantSplit/>
        </w:trPr>
        <w:tc>
          <w:tcPr>
            <w:tcW w:w="1951" w:type="dxa"/>
            <w:vMerge w:val="restart"/>
            <w:vAlign w:val="center"/>
          </w:tcPr>
          <w:p w14:paraId="5EAFFAC4" w14:textId="1A6EDCE3"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Behandlingsskillnad</w:t>
            </w:r>
          </w:p>
          <w:p w14:paraId="20341D07" w14:textId="4D97CBDD" w:rsidR="001B3E4B" w:rsidRPr="008A5B1A" w:rsidRDefault="00291FFA" w:rsidP="00B56A01">
            <w:pPr>
              <w:keepNext/>
              <w:tabs>
                <w:tab w:val="clear" w:pos="567"/>
                <w:tab w:val="left" w:pos="284"/>
                <w:tab w:val="left" w:pos="1110"/>
              </w:tabs>
              <w:spacing w:line="240" w:lineRule="auto"/>
              <w:rPr>
                <w:rFonts w:eastAsia="MS Mincho" w:cs="Arial"/>
                <w:sz w:val="20"/>
                <w:lang w:val="sv-SE" w:eastAsia="zh-CN"/>
              </w:rPr>
            </w:pPr>
            <w:r w:rsidRPr="008A5B1A">
              <w:rPr>
                <w:rFonts w:eastAsia="MS Mincho" w:cs="Arial"/>
                <w:sz w:val="20"/>
                <w:lang w:val="sv-SE" w:eastAsia="zh-CN"/>
              </w:rPr>
              <w:t>P-värde</w:t>
            </w:r>
          </w:p>
          <w:p w14:paraId="0A4A57A2" w14:textId="0764771B"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(95</w:t>
            </w:r>
            <w:r w:rsidR="00291FFA" w:rsidRPr="008A5B1A">
              <w:rPr>
                <w:rFonts w:eastAsia="MS Mincho" w:cs="Arial"/>
                <w:sz w:val="20"/>
                <w:lang w:val="sv-SE" w:eastAsia="zh-CN"/>
              </w:rPr>
              <w:t> %</w:t>
            </w:r>
            <w:r w:rsidRPr="008A5B1A">
              <w:rPr>
                <w:rFonts w:eastAsia="MS Mincho" w:cs="Arial"/>
                <w:sz w:val="20"/>
                <w:lang w:val="sv-SE" w:eastAsia="zh-CN"/>
              </w:rPr>
              <w:t xml:space="preserve"> CI)</w:t>
            </w:r>
          </w:p>
        </w:tc>
        <w:tc>
          <w:tcPr>
            <w:tcW w:w="2013" w:type="dxa"/>
          </w:tcPr>
          <w:p w14:paraId="5CAD7E9F" w14:textId="77777777"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A1C68" w:rsidRPr="008A5B1A">
              <w:rPr>
                <w:rFonts w:eastAsia="MS Mincho" w:cs="Arial"/>
                <w:sz w:val="20"/>
                <w:lang w:val="sv-SE" w:eastAsia="zh-CN"/>
              </w:rPr>
              <w:t> </w:t>
            </w:r>
            <w:r w:rsidR="001B3E4B" w:rsidRPr="008A5B1A">
              <w:rPr>
                <w:rFonts w:eastAsia="MS Mincho" w:cs="Arial"/>
                <w:sz w:val="20"/>
                <w:lang w:val="sv-SE" w:eastAsia="zh-CN"/>
              </w:rPr>
              <w:t>26</w:t>
            </w:r>
          </w:p>
          <w:p w14:paraId="61109D45" w14:textId="451D1275" w:rsidR="000F7F13" w:rsidRPr="008A5B1A" w:rsidRDefault="00D30971"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w:t>
            </w:r>
            <w:r w:rsidR="005F0604" w:rsidRPr="008A5B1A">
              <w:rPr>
                <w:rFonts w:eastAsia="MS Mincho" w:cs="Arial"/>
                <w:sz w:val="20"/>
                <w:lang w:val="sv-SE" w:eastAsia="zh-CN"/>
              </w:rPr>
              <w:t xml:space="preserve">huvudsakligt </w:t>
            </w:r>
            <w:r w:rsidRPr="008A5B1A">
              <w:rPr>
                <w:rFonts w:eastAsia="MS Mincho" w:cs="Arial"/>
                <w:sz w:val="20"/>
                <w:lang w:val="sv-SE" w:eastAsia="zh-CN"/>
              </w:rPr>
              <w:t>sekundärt effektmått)</w:t>
            </w:r>
          </w:p>
        </w:tc>
        <w:tc>
          <w:tcPr>
            <w:tcW w:w="1637" w:type="dxa"/>
          </w:tcPr>
          <w:p w14:paraId="556E3B7A" w14:textId="752C02B3" w:rsidR="001B3E4B" w:rsidRPr="008A5B1A" w:rsidRDefault="001A1C68"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noBreakHyphen/>
            </w:r>
            <w:r w:rsidR="001B3E4B" w:rsidRPr="008A5B1A">
              <w:rPr>
                <w:rFonts w:eastAsia="MS Mincho" w:cs="Arial"/>
                <w:sz w:val="20"/>
                <w:lang w:val="sv-SE" w:eastAsia="zh-CN"/>
              </w:rPr>
              <w:t>0</w:t>
            </w:r>
            <w:r w:rsidR="00291FFA" w:rsidRPr="008A5B1A">
              <w:rPr>
                <w:rFonts w:eastAsia="MS Mincho" w:cs="Arial"/>
                <w:sz w:val="20"/>
                <w:lang w:val="sv-SE" w:eastAsia="zh-CN"/>
              </w:rPr>
              <w:t>,</w:t>
            </w:r>
            <w:r w:rsidR="001B3E4B" w:rsidRPr="008A5B1A">
              <w:rPr>
                <w:rFonts w:eastAsia="MS Mincho" w:cs="Arial"/>
                <w:sz w:val="20"/>
                <w:lang w:val="sv-SE" w:eastAsia="zh-CN"/>
              </w:rPr>
              <w:t>248</w:t>
            </w:r>
          </w:p>
          <w:p w14:paraId="00ECA83E" w14:textId="58FBAF6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&lt;0</w:t>
            </w:r>
            <w:r w:rsidR="00291FFA" w:rsidRPr="008A5B1A">
              <w:rPr>
                <w:rFonts w:eastAsia="MS Mincho" w:cs="Arial"/>
                <w:sz w:val="20"/>
                <w:lang w:val="sv-SE" w:eastAsia="zh-CN"/>
              </w:rPr>
              <w:t>,</w:t>
            </w:r>
            <w:r w:rsidRPr="008A5B1A">
              <w:rPr>
                <w:rFonts w:eastAsia="MS Mincho" w:cs="Arial"/>
                <w:sz w:val="20"/>
                <w:lang w:val="sv-SE" w:eastAsia="zh-CN"/>
              </w:rPr>
              <w:t>001</w:t>
            </w:r>
          </w:p>
          <w:p w14:paraId="7E0C3163" w14:textId="6438810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334</w:t>
            </w:r>
            <w:r w:rsidR="00291FFA" w:rsidRPr="008A5B1A">
              <w:rPr>
                <w:rFonts w:eastAsia="MS Mincho" w:cs="Arial"/>
                <w:sz w:val="20"/>
                <w:lang w:val="sv-SE" w:eastAsia="zh-CN"/>
              </w:rPr>
              <w:t>;</w:t>
            </w:r>
            <w:r w:rsidRPr="008A5B1A">
              <w:rPr>
                <w:rFonts w:eastAsia="MS Mincho" w:cs="Arial"/>
                <w:sz w:val="20"/>
                <w:lang w:val="sv-SE" w:eastAsia="zh-CN"/>
              </w:rPr>
              <w:t xml:space="preserve"> </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162)</w:t>
            </w:r>
          </w:p>
        </w:tc>
        <w:tc>
          <w:tcPr>
            <w:tcW w:w="1543" w:type="dxa"/>
          </w:tcPr>
          <w:p w14:paraId="34CFA35B" w14:textId="150BD166" w:rsidR="001B3E4B" w:rsidRPr="008A5B1A" w:rsidRDefault="001A1C68"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noBreakHyphen/>
            </w:r>
            <w:r w:rsidR="001B3E4B" w:rsidRPr="008A5B1A">
              <w:rPr>
                <w:rFonts w:eastAsia="MS Mincho" w:cs="Arial"/>
                <w:sz w:val="20"/>
                <w:lang w:val="sv-SE" w:eastAsia="zh-CN"/>
              </w:rPr>
              <w:t>0</w:t>
            </w:r>
            <w:r w:rsidR="00291FFA" w:rsidRPr="008A5B1A">
              <w:rPr>
                <w:rFonts w:eastAsia="MS Mincho" w:cs="Arial"/>
                <w:sz w:val="20"/>
                <w:lang w:val="sv-SE" w:eastAsia="zh-CN"/>
              </w:rPr>
              <w:t>,</w:t>
            </w:r>
            <w:r w:rsidR="001B3E4B" w:rsidRPr="008A5B1A">
              <w:rPr>
                <w:rFonts w:eastAsia="MS Mincho" w:cs="Arial"/>
                <w:sz w:val="20"/>
                <w:lang w:val="sv-SE" w:eastAsia="zh-CN"/>
              </w:rPr>
              <w:t>171</w:t>
            </w:r>
          </w:p>
          <w:p w14:paraId="1CBAAA02" w14:textId="4A3C5898"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&lt;0</w:t>
            </w:r>
            <w:r w:rsidR="00291FFA" w:rsidRPr="008A5B1A">
              <w:rPr>
                <w:rFonts w:eastAsia="MS Mincho" w:cs="Arial"/>
                <w:sz w:val="20"/>
                <w:lang w:val="sv-SE" w:eastAsia="zh-CN"/>
              </w:rPr>
              <w:t>,</w:t>
            </w:r>
            <w:r w:rsidRPr="008A5B1A">
              <w:rPr>
                <w:rFonts w:eastAsia="MS Mincho" w:cs="Arial"/>
                <w:sz w:val="20"/>
                <w:lang w:val="sv-SE" w:eastAsia="zh-CN"/>
              </w:rPr>
              <w:t>001</w:t>
            </w:r>
          </w:p>
          <w:p w14:paraId="158800E5" w14:textId="339C458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257</w:t>
            </w:r>
            <w:r w:rsidR="00291FFA" w:rsidRPr="008A5B1A">
              <w:rPr>
                <w:rFonts w:eastAsia="MS Mincho" w:cs="Arial"/>
                <w:sz w:val="20"/>
                <w:lang w:val="sv-SE" w:eastAsia="zh-CN"/>
              </w:rPr>
              <w:t>;</w:t>
            </w:r>
            <w:r w:rsidRPr="008A5B1A">
              <w:rPr>
                <w:rFonts w:eastAsia="MS Mincho" w:cs="Arial"/>
                <w:sz w:val="20"/>
                <w:lang w:val="sv-SE" w:eastAsia="zh-CN"/>
              </w:rPr>
              <w:t xml:space="preserve"> </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086)</w:t>
            </w:r>
          </w:p>
        </w:tc>
        <w:tc>
          <w:tcPr>
            <w:tcW w:w="1930" w:type="dxa"/>
          </w:tcPr>
          <w:p w14:paraId="1D971454" w14:textId="69D25153" w:rsidR="001B3E4B" w:rsidRPr="008A5B1A" w:rsidRDefault="001A1C68"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noBreakHyphen/>
            </w:r>
            <w:r w:rsidR="001B3E4B" w:rsidRPr="008A5B1A">
              <w:rPr>
                <w:rFonts w:eastAsia="MS Mincho" w:cs="Arial"/>
                <w:sz w:val="20"/>
                <w:lang w:val="sv-SE" w:eastAsia="zh-CN"/>
              </w:rPr>
              <w:t>0</w:t>
            </w:r>
            <w:r w:rsidR="00291FFA" w:rsidRPr="008A5B1A">
              <w:rPr>
                <w:rFonts w:eastAsia="MS Mincho" w:cs="Arial"/>
                <w:sz w:val="20"/>
                <w:lang w:val="sv-SE" w:eastAsia="zh-CN"/>
              </w:rPr>
              <w:t>,</w:t>
            </w:r>
            <w:r w:rsidR="001B3E4B" w:rsidRPr="008A5B1A">
              <w:rPr>
                <w:rFonts w:eastAsia="MS Mincho" w:cs="Arial"/>
                <w:sz w:val="20"/>
                <w:lang w:val="sv-SE" w:eastAsia="zh-CN"/>
              </w:rPr>
              <w:t>054</w:t>
            </w:r>
          </w:p>
          <w:p w14:paraId="47F3AAC3" w14:textId="01C4C1D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214</w:t>
            </w:r>
          </w:p>
          <w:p w14:paraId="74046551" w14:textId="039F43A8"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140</w:t>
            </w:r>
            <w:r w:rsidR="00291FFA" w:rsidRPr="008A5B1A">
              <w:rPr>
                <w:rFonts w:eastAsia="MS Mincho" w:cs="Arial"/>
                <w:sz w:val="20"/>
                <w:lang w:val="sv-SE" w:eastAsia="zh-CN"/>
              </w:rPr>
              <w:t>;</w:t>
            </w:r>
            <w:r w:rsidRPr="008A5B1A">
              <w:rPr>
                <w:rFonts w:eastAsia="MS Mincho" w:cs="Arial"/>
                <w:sz w:val="20"/>
                <w:lang w:val="sv-SE" w:eastAsia="zh-CN"/>
              </w:rPr>
              <w:t xml:space="preserve"> 0</w:t>
            </w:r>
            <w:r w:rsidR="00291FFA" w:rsidRPr="008A5B1A">
              <w:rPr>
                <w:rFonts w:eastAsia="MS Mincho" w:cs="Arial"/>
                <w:sz w:val="20"/>
                <w:lang w:val="sv-SE" w:eastAsia="zh-CN"/>
              </w:rPr>
              <w:t>,</w:t>
            </w:r>
            <w:r w:rsidRPr="008A5B1A">
              <w:rPr>
                <w:rFonts w:eastAsia="MS Mincho" w:cs="Arial"/>
                <w:sz w:val="20"/>
                <w:lang w:val="sv-SE" w:eastAsia="zh-CN"/>
              </w:rPr>
              <w:t>031)</w:t>
            </w:r>
          </w:p>
        </w:tc>
      </w:tr>
      <w:tr w:rsidR="00035E3B" w:rsidRPr="008A5B1A" w14:paraId="5172871A" w14:textId="77777777" w:rsidTr="005F1A36">
        <w:trPr>
          <w:cantSplit/>
        </w:trPr>
        <w:tc>
          <w:tcPr>
            <w:tcW w:w="1951" w:type="dxa"/>
            <w:vMerge/>
          </w:tcPr>
          <w:p w14:paraId="5C4F7AC2"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p>
        </w:tc>
        <w:tc>
          <w:tcPr>
            <w:tcW w:w="2013" w:type="dxa"/>
          </w:tcPr>
          <w:p w14:paraId="70254D39" w14:textId="118D857E"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A1C68"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6210815C" w14:textId="7E43E350" w:rsidR="001B3E4B" w:rsidRPr="008A5B1A" w:rsidRDefault="001A1C68"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noBreakHyphen/>
            </w:r>
            <w:r w:rsidR="001B3E4B" w:rsidRPr="008A5B1A">
              <w:rPr>
                <w:rFonts w:eastAsia="MS Mincho" w:cs="Arial"/>
                <w:sz w:val="20"/>
                <w:lang w:val="sv-SE" w:eastAsia="zh-CN"/>
              </w:rPr>
              <w:t>0</w:t>
            </w:r>
            <w:r w:rsidR="00291FFA" w:rsidRPr="008A5B1A">
              <w:rPr>
                <w:rFonts w:eastAsia="MS Mincho" w:cs="Arial"/>
                <w:sz w:val="20"/>
                <w:lang w:val="sv-SE" w:eastAsia="zh-CN"/>
              </w:rPr>
              <w:t>,</w:t>
            </w:r>
            <w:r w:rsidR="001B3E4B" w:rsidRPr="008A5B1A">
              <w:rPr>
                <w:rFonts w:eastAsia="MS Mincho" w:cs="Arial"/>
                <w:sz w:val="20"/>
                <w:lang w:val="sv-SE" w:eastAsia="zh-CN"/>
              </w:rPr>
              <w:t>266</w:t>
            </w:r>
          </w:p>
          <w:p w14:paraId="4ABC9A26" w14:textId="75A4EBE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354</w:t>
            </w:r>
            <w:r w:rsidR="00291FFA" w:rsidRPr="008A5B1A">
              <w:rPr>
                <w:rFonts w:eastAsia="MS Mincho" w:cs="Arial"/>
                <w:sz w:val="20"/>
                <w:lang w:val="sv-SE" w:eastAsia="zh-CN"/>
              </w:rPr>
              <w:t>;</w:t>
            </w:r>
            <w:r w:rsidRPr="008A5B1A">
              <w:rPr>
                <w:rFonts w:eastAsia="MS Mincho" w:cs="Arial"/>
                <w:sz w:val="20"/>
                <w:lang w:val="sv-SE" w:eastAsia="zh-CN"/>
              </w:rPr>
              <w:t xml:space="preserve"> </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177)</w:t>
            </w:r>
          </w:p>
        </w:tc>
        <w:tc>
          <w:tcPr>
            <w:tcW w:w="1543" w:type="dxa"/>
          </w:tcPr>
          <w:p w14:paraId="40727494" w14:textId="7C87DE4C" w:rsidR="001B3E4B" w:rsidRPr="008A5B1A" w:rsidRDefault="001A1C68"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noBreakHyphen/>
            </w:r>
            <w:r w:rsidR="001B3E4B" w:rsidRPr="008A5B1A">
              <w:rPr>
                <w:rFonts w:eastAsia="MS Mincho" w:cs="Arial"/>
                <w:sz w:val="20"/>
                <w:lang w:val="sv-SE" w:eastAsia="zh-CN"/>
              </w:rPr>
              <w:t>0</w:t>
            </w:r>
            <w:r w:rsidR="00291FFA" w:rsidRPr="008A5B1A">
              <w:rPr>
                <w:rFonts w:eastAsia="MS Mincho" w:cs="Arial"/>
                <w:sz w:val="20"/>
                <w:lang w:val="sv-SE" w:eastAsia="zh-CN"/>
              </w:rPr>
              <w:t>,</w:t>
            </w:r>
            <w:r w:rsidR="001B3E4B" w:rsidRPr="008A5B1A">
              <w:rPr>
                <w:rFonts w:eastAsia="MS Mincho" w:cs="Arial"/>
                <w:sz w:val="20"/>
                <w:lang w:val="sv-SE" w:eastAsia="zh-CN"/>
              </w:rPr>
              <w:t>141</w:t>
            </w:r>
          </w:p>
          <w:p w14:paraId="4E4EF7A7" w14:textId="52FC25B0"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229</w:t>
            </w:r>
            <w:r w:rsidR="00291FFA" w:rsidRPr="008A5B1A">
              <w:rPr>
                <w:rFonts w:eastAsia="MS Mincho" w:cs="Arial"/>
                <w:sz w:val="20"/>
                <w:lang w:val="sv-SE" w:eastAsia="zh-CN"/>
              </w:rPr>
              <w:t>;</w:t>
            </w:r>
            <w:r w:rsidRPr="008A5B1A">
              <w:rPr>
                <w:rFonts w:eastAsia="MS Mincho" w:cs="Arial"/>
                <w:sz w:val="20"/>
                <w:lang w:val="sv-SE" w:eastAsia="zh-CN"/>
              </w:rPr>
              <w:t xml:space="preserve"> </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053)</w:t>
            </w:r>
          </w:p>
        </w:tc>
        <w:tc>
          <w:tcPr>
            <w:tcW w:w="1930" w:type="dxa"/>
          </w:tcPr>
          <w:p w14:paraId="467FAF4A" w14:textId="26419103"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010</w:t>
            </w:r>
          </w:p>
          <w:p w14:paraId="31E24B61" w14:textId="2E3EA023"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1A1C68" w:rsidRPr="008A5B1A">
              <w:rPr>
                <w:rFonts w:eastAsia="MS Mincho" w:cs="Arial"/>
                <w:sz w:val="20"/>
                <w:lang w:val="sv-SE" w:eastAsia="zh-CN"/>
              </w:rPr>
              <w:noBreakHyphen/>
            </w: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078</w:t>
            </w:r>
            <w:r w:rsidR="00291FFA" w:rsidRPr="008A5B1A">
              <w:rPr>
                <w:rFonts w:eastAsia="MS Mincho" w:cs="Arial"/>
                <w:sz w:val="20"/>
                <w:lang w:val="sv-SE" w:eastAsia="zh-CN"/>
              </w:rPr>
              <w:t>;</w:t>
            </w:r>
            <w:r w:rsidRPr="008A5B1A">
              <w:rPr>
                <w:rFonts w:eastAsia="MS Mincho" w:cs="Arial"/>
                <w:sz w:val="20"/>
                <w:lang w:val="sv-SE" w:eastAsia="zh-CN"/>
              </w:rPr>
              <w:t xml:space="preserve"> 0</w:t>
            </w:r>
            <w:r w:rsidR="00291FFA" w:rsidRPr="008A5B1A">
              <w:rPr>
                <w:rFonts w:eastAsia="MS Mincho" w:cs="Arial"/>
                <w:sz w:val="20"/>
                <w:lang w:val="sv-SE" w:eastAsia="zh-CN"/>
              </w:rPr>
              <w:t>,</w:t>
            </w:r>
            <w:r w:rsidRPr="008A5B1A">
              <w:rPr>
                <w:rFonts w:eastAsia="MS Mincho" w:cs="Arial"/>
                <w:sz w:val="20"/>
                <w:lang w:val="sv-SE" w:eastAsia="zh-CN"/>
              </w:rPr>
              <w:t>098)</w:t>
            </w:r>
          </w:p>
        </w:tc>
      </w:tr>
      <w:tr w:rsidR="001B3E4B" w:rsidRPr="00ED41CD" w14:paraId="2865A9F1" w14:textId="77777777" w:rsidTr="005F1A36">
        <w:trPr>
          <w:cantSplit/>
        </w:trPr>
        <w:tc>
          <w:tcPr>
            <w:tcW w:w="9074" w:type="dxa"/>
            <w:gridSpan w:val="5"/>
          </w:tcPr>
          <w:p w14:paraId="31B5D97F" w14:textId="2C7DDB56"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i/>
                <w:sz w:val="20"/>
                <w:lang w:val="sv-SE"/>
              </w:rPr>
              <w:t>ACQ-responders (procentandelen patienter med lägsta kliniskt betydelsefulla skillnad (MCID) från baslinjen med ACQ ≥ 0,5)</w:t>
            </w:r>
          </w:p>
        </w:tc>
      </w:tr>
      <w:tr w:rsidR="00035E3B" w:rsidRPr="008A5B1A" w14:paraId="62346BC8" w14:textId="77777777" w:rsidTr="005F1A36">
        <w:trPr>
          <w:cantSplit/>
        </w:trPr>
        <w:tc>
          <w:tcPr>
            <w:tcW w:w="1951" w:type="dxa"/>
          </w:tcPr>
          <w:p w14:paraId="5F353CFE" w14:textId="1A4025A4" w:rsidR="001B3E4B" w:rsidRPr="008A5B1A" w:rsidRDefault="00A9206C"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Procentandel</w:t>
            </w:r>
          </w:p>
        </w:tc>
        <w:tc>
          <w:tcPr>
            <w:tcW w:w="2013" w:type="dxa"/>
          </w:tcPr>
          <w:p w14:paraId="1871D031" w14:textId="22EDC315"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26</w:t>
            </w:r>
          </w:p>
        </w:tc>
        <w:tc>
          <w:tcPr>
            <w:tcW w:w="1637" w:type="dxa"/>
          </w:tcPr>
          <w:p w14:paraId="614C9B33"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76% vs 67%</w:t>
            </w:r>
          </w:p>
        </w:tc>
        <w:tc>
          <w:tcPr>
            <w:tcW w:w="1543" w:type="dxa"/>
          </w:tcPr>
          <w:p w14:paraId="52EAE498"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76% vs 72%</w:t>
            </w:r>
          </w:p>
        </w:tc>
        <w:tc>
          <w:tcPr>
            <w:tcW w:w="1930" w:type="dxa"/>
          </w:tcPr>
          <w:p w14:paraId="185078BB"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76% vs 76%</w:t>
            </w:r>
          </w:p>
        </w:tc>
      </w:tr>
      <w:tr w:rsidR="00035E3B" w:rsidRPr="008A5B1A" w14:paraId="043E0B1A" w14:textId="77777777" w:rsidTr="005F1A36">
        <w:trPr>
          <w:cantSplit/>
        </w:trPr>
        <w:tc>
          <w:tcPr>
            <w:tcW w:w="1951" w:type="dxa"/>
          </w:tcPr>
          <w:p w14:paraId="1017CD4C" w14:textId="188949CF"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Odds</w:t>
            </w:r>
            <w:r w:rsidR="00A9206C" w:rsidRPr="008A5B1A">
              <w:rPr>
                <w:rFonts w:eastAsia="MS Mincho" w:cs="Arial"/>
                <w:sz w:val="20"/>
                <w:lang w:val="sv-SE" w:eastAsia="zh-CN"/>
              </w:rPr>
              <w:t>kvot</w:t>
            </w:r>
          </w:p>
          <w:p w14:paraId="2F462207" w14:textId="33923855"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(95</w:t>
            </w:r>
            <w:r w:rsidR="00291FFA" w:rsidRPr="008A5B1A">
              <w:rPr>
                <w:rFonts w:eastAsia="MS Mincho" w:cs="Arial"/>
                <w:sz w:val="20"/>
                <w:lang w:val="sv-SE" w:eastAsia="zh-CN"/>
              </w:rPr>
              <w:t> %</w:t>
            </w:r>
            <w:r w:rsidRPr="008A5B1A">
              <w:rPr>
                <w:rFonts w:eastAsia="MS Mincho" w:cs="Arial"/>
                <w:sz w:val="20"/>
                <w:lang w:val="sv-SE" w:eastAsia="zh-CN"/>
              </w:rPr>
              <w:t xml:space="preserve"> CI)</w:t>
            </w:r>
          </w:p>
        </w:tc>
        <w:tc>
          <w:tcPr>
            <w:tcW w:w="2013" w:type="dxa"/>
          </w:tcPr>
          <w:p w14:paraId="3094264F" w14:textId="3D2C47CA"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26</w:t>
            </w:r>
          </w:p>
        </w:tc>
        <w:tc>
          <w:tcPr>
            <w:tcW w:w="1637" w:type="dxa"/>
          </w:tcPr>
          <w:p w14:paraId="3E8E6E47" w14:textId="09CCA4F0"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73</w:t>
            </w:r>
          </w:p>
          <w:p w14:paraId="486806F4" w14:textId="0B87D1A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26</w:t>
            </w:r>
            <w:r w:rsidR="00291FFA" w:rsidRPr="008A5B1A">
              <w:rPr>
                <w:rFonts w:eastAsia="MS Mincho" w:cs="Arial"/>
                <w:sz w:val="20"/>
                <w:lang w:val="sv-SE" w:eastAsia="zh-CN"/>
              </w:rPr>
              <w:t>;</w:t>
            </w:r>
            <w:r w:rsidRPr="008A5B1A">
              <w:rPr>
                <w:rFonts w:eastAsia="MS Mincho" w:cs="Arial"/>
                <w:sz w:val="20"/>
                <w:lang w:val="sv-SE" w:eastAsia="zh-CN"/>
              </w:rPr>
              <w:t xml:space="preserve"> 2</w:t>
            </w:r>
            <w:r w:rsidR="00291FFA" w:rsidRPr="008A5B1A">
              <w:rPr>
                <w:rFonts w:eastAsia="MS Mincho" w:cs="Arial"/>
                <w:sz w:val="20"/>
                <w:lang w:val="sv-SE" w:eastAsia="zh-CN"/>
              </w:rPr>
              <w:t>,</w:t>
            </w:r>
            <w:r w:rsidRPr="008A5B1A">
              <w:rPr>
                <w:rFonts w:eastAsia="MS Mincho" w:cs="Arial"/>
                <w:sz w:val="20"/>
                <w:lang w:val="sv-SE" w:eastAsia="zh-CN"/>
              </w:rPr>
              <w:t>37)</w:t>
            </w:r>
          </w:p>
        </w:tc>
        <w:tc>
          <w:tcPr>
            <w:tcW w:w="1543" w:type="dxa"/>
          </w:tcPr>
          <w:p w14:paraId="59DF884B" w14:textId="58C124C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31</w:t>
            </w:r>
          </w:p>
          <w:p w14:paraId="1951BC11" w14:textId="74828CB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95</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81)</w:t>
            </w:r>
          </w:p>
        </w:tc>
        <w:tc>
          <w:tcPr>
            <w:tcW w:w="1930" w:type="dxa"/>
          </w:tcPr>
          <w:p w14:paraId="6FA8A247" w14:textId="5E83AD2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06</w:t>
            </w:r>
          </w:p>
          <w:p w14:paraId="7BEE68F9" w14:textId="4F5C55C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76</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46)</w:t>
            </w:r>
          </w:p>
        </w:tc>
      </w:tr>
      <w:tr w:rsidR="00035E3B" w:rsidRPr="008A5B1A" w14:paraId="10DA6A9C" w14:textId="77777777" w:rsidTr="005F1A36">
        <w:trPr>
          <w:cantSplit/>
        </w:trPr>
        <w:tc>
          <w:tcPr>
            <w:tcW w:w="1951" w:type="dxa"/>
          </w:tcPr>
          <w:p w14:paraId="5B3C949F" w14:textId="68A11CB6" w:rsidR="001B3E4B" w:rsidRPr="008A5B1A" w:rsidRDefault="00A9206C"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Procentandel</w:t>
            </w:r>
          </w:p>
        </w:tc>
        <w:tc>
          <w:tcPr>
            <w:tcW w:w="2013" w:type="dxa"/>
          </w:tcPr>
          <w:p w14:paraId="3E1E9019" w14:textId="13098D0D"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358ADDFC"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82% vs 69%</w:t>
            </w:r>
          </w:p>
        </w:tc>
        <w:tc>
          <w:tcPr>
            <w:tcW w:w="1543" w:type="dxa"/>
          </w:tcPr>
          <w:p w14:paraId="2B72CA4A"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 xml:space="preserve">78% vs 74% </w:t>
            </w:r>
          </w:p>
        </w:tc>
        <w:tc>
          <w:tcPr>
            <w:tcW w:w="1930" w:type="dxa"/>
          </w:tcPr>
          <w:p w14:paraId="6DC74622" w14:textId="7777777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78% vs 77%</w:t>
            </w:r>
          </w:p>
        </w:tc>
      </w:tr>
      <w:tr w:rsidR="00035E3B" w:rsidRPr="008A5B1A" w14:paraId="4CF43B90" w14:textId="77777777" w:rsidTr="005F1A36">
        <w:trPr>
          <w:cantSplit/>
        </w:trPr>
        <w:tc>
          <w:tcPr>
            <w:tcW w:w="1951" w:type="dxa"/>
          </w:tcPr>
          <w:p w14:paraId="263897A6" w14:textId="0532C631"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Odds</w:t>
            </w:r>
            <w:r w:rsidR="00A9206C" w:rsidRPr="008A5B1A">
              <w:rPr>
                <w:rFonts w:eastAsia="MS Mincho" w:cs="Arial"/>
                <w:sz w:val="20"/>
                <w:lang w:val="sv-SE" w:eastAsia="zh-CN"/>
              </w:rPr>
              <w:t>kvot</w:t>
            </w:r>
          </w:p>
          <w:p w14:paraId="00F6C487" w14:textId="24531699" w:rsidR="001B3E4B" w:rsidRPr="008A5B1A" w:rsidRDefault="001B3E4B"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(95</w:t>
            </w:r>
            <w:r w:rsidR="00291FFA" w:rsidRPr="008A5B1A">
              <w:rPr>
                <w:rFonts w:eastAsia="MS Mincho" w:cs="Arial"/>
                <w:sz w:val="20"/>
                <w:lang w:val="sv-SE" w:eastAsia="zh-CN"/>
              </w:rPr>
              <w:t> %</w:t>
            </w:r>
            <w:r w:rsidRPr="008A5B1A">
              <w:rPr>
                <w:rFonts w:eastAsia="MS Mincho" w:cs="Arial"/>
                <w:sz w:val="20"/>
                <w:lang w:val="sv-SE" w:eastAsia="zh-CN"/>
              </w:rPr>
              <w:t xml:space="preserve"> CI)</w:t>
            </w:r>
          </w:p>
        </w:tc>
        <w:tc>
          <w:tcPr>
            <w:tcW w:w="2013" w:type="dxa"/>
          </w:tcPr>
          <w:p w14:paraId="15DE1E67" w14:textId="520D51E2"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0541011B" w14:textId="6DE2D9C5"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2</w:t>
            </w:r>
            <w:r w:rsidR="00291FFA" w:rsidRPr="008A5B1A">
              <w:rPr>
                <w:rFonts w:eastAsia="MS Mincho" w:cs="Arial"/>
                <w:sz w:val="20"/>
                <w:lang w:val="sv-SE" w:eastAsia="zh-CN"/>
              </w:rPr>
              <w:t>,</w:t>
            </w:r>
            <w:r w:rsidRPr="008A5B1A">
              <w:rPr>
                <w:rFonts w:eastAsia="MS Mincho" w:cs="Arial"/>
                <w:sz w:val="20"/>
                <w:lang w:val="sv-SE" w:eastAsia="zh-CN"/>
              </w:rPr>
              <w:t>24</w:t>
            </w:r>
          </w:p>
          <w:p w14:paraId="4A6ED132" w14:textId="2296AF9E"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58</w:t>
            </w:r>
            <w:r w:rsidR="00291FFA" w:rsidRPr="008A5B1A">
              <w:rPr>
                <w:rFonts w:eastAsia="MS Mincho" w:cs="Arial"/>
                <w:sz w:val="20"/>
                <w:lang w:val="sv-SE" w:eastAsia="zh-CN"/>
              </w:rPr>
              <w:t>;</w:t>
            </w:r>
            <w:r w:rsidRPr="008A5B1A">
              <w:rPr>
                <w:rFonts w:eastAsia="MS Mincho" w:cs="Arial"/>
                <w:sz w:val="20"/>
                <w:lang w:val="sv-SE" w:eastAsia="zh-CN"/>
              </w:rPr>
              <w:t xml:space="preserve"> 3</w:t>
            </w:r>
            <w:r w:rsidR="00291FFA" w:rsidRPr="008A5B1A">
              <w:rPr>
                <w:rFonts w:eastAsia="MS Mincho" w:cs="Arial"/>
                <w:sz w:val="20"/>
                <w:lang w:val="sv-SE" w:eastAsia="zh-CN"/>
              </w:rPr>
              <w:t>,</w:t>
            </w:r>
            <w:r w:rsidRPr="008A5B1A">
              <w:rPr>
                <w:rFonts w:eastAsia="MS Mincho" w:cs="Arial"/>
                <w:sz w:val="20"/>
                <w:lang w:val="sv-SE" w:eastAsia="zh-CN"/>
              </w:rPr>
              <w:t>17)</w:t>
            </w:r>
          </w:p>
        </w:tc>
        <w:tc>
          <w:tcPr>
            <w:tcW w:w="1543" w:type="dxa"/>
          </w:tcPr>
          <w:p w14:paraId="185C3934" w14:textId="016C9BE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34</w:t>
            </w:r>
          </w:p>
          <w:p w14:paraId="3DA3E1F2" w14:textId="09DC178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96</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87)</w:t>
            </w:r>
          </w:p>
        </w:tc>
        <w:tc>
          <w:tcPr>
            <w:tcW w:w="1930" w:type="dxa"/>
          </w:tcPr>
          <w:p w14:paraId="531FCFBD" w14:textId="3E8D88DC"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05</w:t>
            </w:r>
          </w:p>
          <w:p w14:paraId="46E7FD7B" w14:textId="5B7FEC7D"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75</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49)</w:t>
            </w:r>
          </w:p>
        </w:tc>
      </w:tr>
      <w:tr w:rsidR="001B3E4B" w:rsidRPr="008A5B1A" w14:paraId="53F4CA6F" w14:textId="77777777" w:rsidTr="005F1A36">
        <w:trPr>
          <w:cantSplit/>
        </w:trPr>
        <w:tc>
          <w:tcPr>
            <w:tcW w:w="9074" w:type="dxa"/>
            <w:gridSpan w:val="5"/>
            <w:hideMark/>
          </w:tcPr>
          <w:p w14:paraId="509DE205" w14:textId="32DA8031" w:rsidR="001B3E4B" w:rsidRPr="008A5B1A" w:rsidRDefault="001B3E4B" w:rsidP="00B56A01">
            <w:pPr>
              <w:keepNext/>
              <w:tabs>
                <w:tab w:val="clear" w:pos="567"/>
              </w:tabs>
              <w:spacing w:line="240" w:lineRule="auto"/>
              <w:rPr>
                <w:rFonts w:eastAsia="MS Mincho"/>
                <w:i/>
                <w:sz w:val="20"/>
                <w:lang w:val="sv-SE" w:eastAsia="zh-CN"/>
              </w:rPr>
            </w:pPr>
            <w:r w:rsidRPr="008A5B1A">
              <w:rPr>
                <w:rFonts w:eastAsia="MS Mincho"/>
                <w:bCs/>
                <w:i/>
                <w:sz w:val="20"/>
                <w:lang w:val="sv-SE" w:eastAsia="zh-CN"/>
              </w:rPr>
              <w:t>P</w:t>
            </w:r>
            <w:r w:rsidR="00A9206C" w:rsidRPr="008A5B1A">
              <w:rPr>
                <w:rFonts w:eastAsia="MS Mincho"/>
                <w:bCs/>
                <w:i/>
                <w:sz w:val="20"/>
                <w:lang w:val="sv-SE" w:eastAsia="zh-CN"/>
              </w:rPr>
              <w:t>rocentandel dagar utan undsättningsläkemedel</w:t>
            </w:r>
            <w:r w:rsidRPr="008A5B1A">
              <w:rPr>
                <w:rFonts w:eastAsia="MS Mincho"/>
                <w:bCs/>
                <w:i/>
                <w:sz w:val="20"/>
                <w:lang w:val="sv-SE" w:eastAsia="zh-CN"/>
              </w:rPr>
              <w:t>*</w:t>
            </w:r>
          </w:p>
        </w:tc>
      </w:tr>
      <w:tr w:rsidR="00035E3B" w:rsidRPr="008A5B1A" w14:paraId="0FC9FD61" w14:textId="77777777" w:rsidTr="005F1A36">
        <w:trPr>
          <w:cantSplit/>
        </w:trPr>
        <w:tc>
          <w:tcPr>
            <w:tcW w:w="1951" w:type="dxa"/>
          </w:tcPr>
          <w:p w14:paraId="7106DE63" w14:textId="292316B5" w:rsidR="001B3E4B" w:rsidRPr="008A5B1A" w:rsidRDefault="00291FFA" w:rsidP="00B56A01">
            <w:pPr>
              <w:keepNext/>
              <w:tabs>
                <w:tab w:val="clear" w:pos="567"/>
              </w:tabs>
              <w:spacing w:line="240" w:lineRule="auto"/>
              <w:rPr>
                <w:rFonts w:eastAsia="MS Mincho"/>
                <w:sz w:val="20"/>
                <w:lang w:val="sv-SE" w:eastAsia="zh-CN"/>
              </w:rPr>
            </w:pPr>
            <w:r w:rsidRPr="008A5B1A">
              <w:rPr>
                <w:rFonts w:eastAsia="MS Mincho"/>
                <w:sz w:val="20"/>
                <w:lang w:val="sv-SE" w:eastAsia="zh-CN"/>
              </w:rPr>
              <w:t>Behandlingsskillnad</w:t>
            </w:r>
          </w:p>
          <w:p w14:paraId="2F8E628B" w14:textId="4597B449"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04673B9A" w14:textId="1C836CFB"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076632E7" w14:textId="7CCF0C5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8</w:t>
            </w:r>
            <w:r w:rsidR="00291FFA" w:rsidRPr="008A5B1A">
              <w:rPr>
                <w:rFonts w:eastAsia="MS Mincho" w:cs="Arial"/>
                <w:sz w:val="20"/>
                <w:lang w:val="sv-SE" w:eastAsia="zh-CN"/>
              </w:rPr>
              <w:t>,</w:t>
            </w:r>
            <w:r w:rsidRPr="008A5B1A">
              <w:rPr>
                <w:rFonts w:eastAsia="MS Mincho" w:cs="Arial"/>
                <w:sz w:val="20"/>
                <w:lang w:val="sv-SE" w:eastAsia="zh-CN"/>
              </w:rPr>
              <w:t>6</w:t>
            </w:r>
          </w:p>
          <w:p w14:paraId="12E992D0" w14:textId="55A04BB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(4</w:t>
            </w:r>
            <w:r w:rsidR="00291FFA" w:rsidRPr="008A5B1A">
              <w:rPr>
                <w:rFonts w:eastAsia="MS Mincho" w:cs="Arial"/>
                <w:sz w:val="20"/>
                <w:lang w:val="sv-SE" w:eastAsia="zh-CN"/>
              </w:rPr>
              <w:t>,</w:t>
            </w: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 xml:space="preserve"> 12</w:t>
            </w:r>
            <w:r w:rsidR="00291FFA" w:rsidRPr="008A5B1A">
              <w:rPr>
                <w:rFonts w:eastAsia="MS Mincho" w:cs="Arial"/>
                <w:sz w:val="20"/>
                <w:lang w:val="sv-SE" w:eastAsia="zh-CN"/>
              </w:rPr>
              <w:t>,</w:t>
            </w:r>
            <w:r w:rsidRPr="008A5B1A">
              <w:rPr>
                <w:rFonts w:eastAsia="MS Mincho" w:cs="Arial"/>
                <w:sz w:val="20"/>
                <w:lang w:val="sv-SE" w:eastAsia="zh-CN"/>
              </w:rPr>
              <w:t>6)</w:t>
            </w:r>
          </w:p>
        </w:tc>
        <w:tc>
          <w:tcPr>
            <w:tcW w:w="1543" w:type="dxa"/>
          </w:tcPr>
          <w:p w14:paraId="25B1F255" w14:textId="67BDEFC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9</w:t>
            </w:r>
            <w:r w:rsidR="00291FFA" w:rsidRPr="008A5B1A">
              <w:rPr>
                <w:rFonts w:eastAsia="MS Mincho" w:cs="Arial"/>
                <w:sz w:val="20"/>
                <w:lang w:val="sv-SE" w:eastAsia="zh-CN"/>
              </w:rPr>
              <w:t>,</w:t>
            </w:r>
            <w:r w:rsidRPr="008A5B1A">
              <w:rPr>
                <w:rFonts w:eastAsia="MS Mincho" w:cs="Arial"/>
                <w:sz w:val="20"/>
                <w:lang w:val="sv-SE" w:eastAsia="zh-CN"/>
              </w:rPr>
              <w:t>6</w:t>
            </w:r>
          </w:p>
          <w:p w14:paraId="4222322B" w14:textId="01851F7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(5</w:t>
            </w:r>
            <w:r w:rsidR="00291FFA" w:rsidRPr="008A5B1A">
              <w:rPr>
                <w:rFonts w:eastAsia="MS Mincho" w:cs="Arial"/>
                <w:sz w:val="20"/>
                <w:lang w:val="sv-SE" w:eastAsia="zh-CN"/>
              </w:rPr>
              <w:t>,</w:t>
            </w:r>
            <w:r w:rsidRPr="008A5B1A">
              <w:rPr>
                <w:rFonts w:eastAsia="MS Mincho" w:cs="Arial"/>
                <w:sz w:val="20"/>
                <w:lang w:val="sv-SE" w:eastAsia="zh-CN"/>
              </w:rPr>
              <w:t>7</w:t>
            </w:r>
            <w:r w:rsidR="00291FFA" w:rsidRPr="008A5B1A">
              <w:rPr>
                <w:rFonts w:eastAsia="MS Mincho" w:cs="Arial"/>
                <w:sz w:val="20"/>
                <w:lang w:val="sv-SE" w:eastAsia="zh-CN"/>
              </w:rPr>
              <w:t>;</w:t>
            </w:r>
            <w:r w:rsidRPr="008A5B1A">
              <w:rPr>
                <w:rFonts w:eastAsia="MS Mincho" w:cs="Arial"/>
                <w:sz w:val="20"/>
                <w:lang w:val="sv-SE" w:eastAsia="zh-CN"/>
              </w:rPr>
              <w:t xml:space="preserve"> 13</w:t>
            </w:r>
            <w:r w:rsidR="00291FFA" w:rsidRPr="008A5B1A">
              <w:rPr>
                <w:rFonts w:eastAsia="MS Mincho" w:cs="Arial"/>
                <w:sz w:val="20"/>
                <w:lang w:val="sv-SE" w:eastAsia="zh-CN"/>
              </w:rPr>
              <w:t>,</w:t>
            </w:r>
            <w:r w:rsidRPr="008A5B1A">
              <w:rPr>
                <w:rFonts w:eastAsia="MS Mincho" w:cs="Arial"/>
                <w:sz w:val="20"/>
                <w:lang w:val="sv-SE" w:eastAsia="zh-CN"/>
              </w:rPr>
              <w:t>6)</w:t>
            </w:r>
          </w:p>
        </w:tc>
        <w:tc>
          <w:tcPr>
            <w:tcW w:w="1930" w:type="dxa"/>
          </w:tcPr>
          <w:p w14:paraId="34EB71F1" w14:textId="6FF3AE0C"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4</w:t>
            </w:r>
            <w:r w:rsidR="00291FFA" w:rsidRPr="008A5B1A">
              <w:rPr>
                <w:rFonts w:eastAsia="MS Mincho" w:cs="Arial"/>
                <w:sz w:val="20"/>
                <w:lang w:val="sv-SE" w:eastAsia="zh-CN"/>
              </w:rPr>
              <w:t>,</w:t>
            </w:r>
            <w:r w:rsidRPr="008A5B1A">
              <w:rPr>
                <w:rFonts w:eastAsia="MS Mincho" w:cs="Arial"/>
                <w:sz w:val="20"/>
                <w:lang w:val="sv-SE" w:eastAsia="zh-CN"/>
              </w:rPr>
              <w:t>3</w:t>
            </w:r>
          </w:p>
          <w:p w14:paraId="6A8873A9" w14:textId="6B15FC3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 xml:space="preserve"> 8</w:t>
            </w:r>
            <w:r w:rsidR="00291FFA" w:rsidRPr="008A5B1A">
              <w:rPr>
                <w:rFonts w:eastAsia="MS Mincho" w:cs="Arial"/>
                <w:sz w:val="20"/>
                <w:lang w:val="sv-SE" w:eastAsia="zh-CN"/>
              </w:rPr>
              <w:t>,</w:t>
            </w:r>
            <w:r w:rsidRPr="008A5B1A">
              <w:rPr>
                <w:rFonts w:eastAsia="MS Mincho" w:cs="Arial"/>
                <w:sz w:val="20"/>
                <w:lang w:val="sv-SE" w:eastAsia="zh-CN"/>
              </w:rPr>
              <w:t>3)</w:t>
            </w:r>
          </w:p>
        </w:tc>
      </w:tr>
      <w:tr w:rsidR="001B3E4B" w:rsidRPr="008A5B1A" w14:paraId="470812A5" w14:textId="77777777" w:rsidTr="005F1A36">
        <w:trPr>
          <w:cantSplit/>
        </w:trPr>
        <w:tc>
          <w:tcPr>
            <w:tcW w:w="9074" w:type="dxa"/>
            <w:gridSpan w:val="5"/>
            <w:hideMark/>
          </w:tcPr>
          <w:p w14:paraId="530A23B1" w14:textId="75E51876" w:rsidR="001B3E4B" w:rsidRPr="008A5B1A" w:rsidRDefault="001B3E4B" w:rsidP="00B56A01">
            <w:pPr>
              <w:keepNext/>
              <w:tabs>
                <w:tab w:val="clear" w:pos="567"/>
              </w:tabs>
              <w:spacing w:line="240" w:lineRule="auto"/>
              <w:rPr>
                <w:rFonts w:eastAsia="MS Mincho"/>
                <w:i/>
                <w:sz w:val="20"/>
                <w:lang w:val="sv-SE" w:eastAsia="zh-CN"/>
              </w:rPr>
            </w:pPr>
            <w:r w:rsidRPr="008A5B1A">
              <w:rPr>
                <w:rFonts w:eastAsia="MS Mincho"/>
                <w:bCs/>
                <w:i/>
                <w:sz w:val="20"/>
                <w:lang w:val="sv-SE" w:eastAsia="zh-CN"/>
              </w:rPr>
              <w:t>P</w:t>
            </w:r>
            <w:r w:rsidR="00A9206C" w:rsidRPr="008A5B1A">
              <w:rPr>
                <w:rFonts w:eastAsia="MS Mincho"/>
                <w:bCs/>
                <w:i/>
                <w:sz w:val="20"/>
                <w:lang w:val="sv-SE" w:eastAsia="zh-CN"/>
              </w:rPr>
              <w:t>rocentandel symtomfria dagar</w:t>
            </w:r>
            <w:r w:rsidRPr="008A5B1A">
              <w:rPr>
                <w:rFonts w:eastAsia="MS Mincho"/>
                <w:bCs/>
                <w:i/>
                <w:sz w:val="20"/>
                <w:lang w:val="sv-SE" w:eastAsia="zh-CN"/>
              </w:rPr>
              <w:t>*</w:t>
            </w:r>
          </w:p>
        </w:tc>
      </w:tr>
      <w:tr w:rsidR="00035E3B" w:rsidRPr="008A5B1A" w14:paraId="5CD0FF44" w14:textId="77777777" w:rsidTr="005F1A36">
        <w:trPr>
          <w:cantSplit/>
        </w:trPr>
        <w:tc>
          <w:tcPr>
            <w:tcW w:w="1951" w:type="dxa"/>
          </w:tcPr>
          <w:p w14:paraId="1BC01983" w14:textId="00394FA5" w:rsidR="001B3E4B" w:rsidRPr="008A5B1A" w:rsidRDefault="00291FFA" w:rsidP="00B56A01">
            <w:pPr>
              <w:tabs>
                <w:tab w:val="clear" w:pos="567"/>
              </w:tabs>
              <w:spacing w:line="240" w:lineRule="auto"/>
              <w:rPr>
                <w:rFonts w:eastAsia="MS Mincho"/>
                <w:sz w:val="20"/>
                <w:lang w:val="sv-SE" w:eastAsia="zh-CN"/>
              </w:rPr>
            </w:pPr>
            <w:r w:rsidRPr="008A5B1A">
              <w:rPr>
                <w:rFonts w:eastAsia="MS Mincho"/>
                <w:sz w:val="20"/>
                <w:lang w:val="sv-SE" w:eastAsia="zh-CN"/>
              </w:rPr>
              <w:t>Behandlingsskillnad</w:t>
            </w:r>
          </w:p>
          <w:p w14:paraId="339F7AB3" w14:textId="7FF97358" w:rsidR="001B3E4B" w:rsidRPr="008A5B1A" w:rsidRDefault="001B3E4B" w:rsidP="00B56A01">
            <w:pPr>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08330324" w14:textId="752A1F2E" w:rsidR="001B3E4B" w:rsidRPr="008A5B1A" w:rsidRDefault="00291FFA" w:rsidP="00B56A01">
            <w:pPr>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9227E1"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280C34F3" w14:textId="6EA90581"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9</w:t>
            </w:r>
            <w:r w:rsidR="00291FFA" w:rsidRPr="008A5B1A">
              <w:rPr>
                <w:rFonts w:eastAsia="MS Mincho" w:cs="Arial"/>
                <w:sz w:val="20"/>
                <w:lang w:val="sv-SE" w:eastAsia="zh-CN"/>
              </w:rPr>
              <w:t>,</w:t>
            </w:r>
            <w:r w:rsidRPr="008A5B1A">
              <w:rPr>
                <w:rFonts w:eastAsia="MS Mincho" w:cs="Arial"/>
                <w:sz w:val="20"/>
                <w:lang w:val="sv-SE" w:eastAsia="zh-CN"/>
              </w:rPr>
              <w:t>1</w:t>
            </w:r>
          </w:p>
          <w:p w14:paraId="0B41817F" w14:textId="4579A2D9"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(4</w:t>
            </w:r>
            <w:r w:rsidR="00291FFA" w:rsidRPr="008A5B1A">
              <w:rPr>
                <w:rFonts w:eastAsia="MS Mincho" w:cs="Arial"/>
                <w:sz w:val="20"/>
                <w:lang w:val="sv-SE" w:eastAsia="zh-CN"/>
              </w:rPr>
              <w:t>,</w:t>
            </w:r>
            <w:r w:rsidRPr="008A5B1A">
              <w:rPr>
                <w:rFonts w:eastAsia="MS Mincho" w:cs="Arial"/>
                <w:sz w:val="20"/>
                <w:lang w:val="sv-SE" w:eastAsia="zh-CN"/>
              </w:rPr>
              <w:t>6</w:t>
            </w:r>
            <w:r w:rsidR="00291FFA" w:rsidRPr="008A5B1A">
              <w:rPr>
                <w:rFonts w:eastAsia="MS Mincho" w:cs="Arial"/>
                <w:sz w:val="20"/>
                <w:lang w:val="sv-SE" w:eastAsia="zh-CN"/>
              </w:rPr>
              <w:t>;</w:t>
            </w:r>
            <w:r w:rsidRPr="008A5B1A">
              <w:rPr>
                <w:rFonts w:eastAsia="MS Mincho" w:cs="Arial"/>
                <w:sz w:val="20"/>
                <w:lang w:val="sv-SE" w:eastAsia="zh-CN"/>
              </w:rPr>
              <w:t xml:space="preserve"> 13</w:t>
            </w:r>
            <w:r w:rsidR="00291FFA" w:rsidRPr="008A5B1A">
              <w:rPr>
                <w:rFonts w:eastAsia="MS Mincho" w:cs="Arial"/>
                <w:sz w:val="20"/>
                <w:lang w:val="sv-SE" w:eastAsia="zh-CN"/>
              </w:rPr>
              <w:t>,</w:t>
            </w:r>
            <w:r w:rsidRPr="008A5B1A">
              <w:rPr>
                <w:rFonts w:eastAsia="MS Mincho" w:cs="Arial"/>
                <w:sz w:val="20"/>
                <w:lang w:val="sv-SE" w:eastAsia="zh-CN"/>
              </w:rPr>
              <w:t>6)</w:t>
            </w:r>
          </w:p>
        </w:tc>
        <w:tc>
          <w:tcPr>
            <w:tcW w:w="1543" w:type="dxa"/>
          </w:tcPr>
          <w:p w14:paraId="6B11A80C" w14:textId="30EAE843"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5</w:t>
            </w:r>
            <w:r w:rsidR="00291FFA" w:rsidRPr="008A5B1A">
              <w:rPr>
                <w:rFonts w:eastAsia="MS Mincho" w:cs="Arial"/>
                <w:sz w:val="20"/>
                <w:lang w:val="sv-SE" w:eastAsia="zh-CN"/>
              </w:rPr>
              <w:t>,</w:t>
            </w:r>
            <w:r w:rsidRPr="008A5B1A">
              <w:rPr>
                <w:rFonts w:eastAsia="MS Mincho" w:cs="Arial"/>
                <w:sz w:val="20"/>
                <w:lang w:val="sv-SE" w:eastAsia="zh-CN"/>
              </w:rPr>
              <w:t>8</w:t>
            </w:r>
          </w:p>
          <w:p w14:paraId="0F1D7EA0" w14:textId="66692E2E"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 xml:space="preserve"> 10</w:t>
            </w:r>
            <w:r w:rsidR="00291FFA" w:rsidRPr="008A5B1A">
              <w:rPr>
                <w:rFonts w:eastAsia="MS Mincho" w:cs="Arial"/>
                <w:sz w:val="20"/>
                <w:lang w:val="sv-SE" w:eastAsia="zh-CN"/>
              </w:rPr>
              <w:t>,</w:t>
            </w:r>
            <w:r w:rsidRPr="008A5B1A">
              <w:rPr>
                <w:rFonts w:eastAsia="MS Mincho" w:cs="Arial"/>
                <w:sz w:val="20"/>
                <w:lang w:val="sv-SE" w:eastAsia="zh-CN"/>
              </w:rPr>
              <w:t>2)</w:t>
            </w:r>
          </w:p>
        </w:tc>
        <w:tc>
          <w:tcPr>
            <w:tcW w:w="1930" w:type="dxa"/>
          </w:tcPr>
          <w:p w14:paraId="798F686F" w14:textId="70B16905"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3</w:t>
            </w:r>
            <w:r w:rsidR="00291FFA" w:rsidRPr="008A5B1A">
              <w:rPr>
                <w:rFonts w:eastAsia="MS Mincho" w:cs="Arial"/>
                <w:sz w:val="20"/>
                <w:lang w:val="sv-SE" w:eastAsia="zh-CN"/>
              </w:rPr>
              <w:t>,</w:t>
            </w:r>
            <w:r w:rsidRPr="008A5B1A">
              <w:rPr>
                <w:rFonts w:eastAsia="MS Mincho" w:cs="Arial"/>
                <w:sz w:val="20"/>
                <w:lang w:val="sv-SE" w:eastAsia="zh-CN"/>
              </w:rPr>
              <w:t>4</w:t>
            </w:r>
          </w:p>
          <w:p w14:paraId="42B96127" w14:textId="6C1D8242" w:rsidR="001B3E4B" w:rsidRPr="008A5B1A" w:rsidRDefault="001B3E4B" w:rsidP="00B56A01">
            <w:pPr>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w:t>
            </w:r>
            <w:r w:rsidR="009227E1" w:rsidRPr="008A5B1A">
              <w:rPr>
                <w:rFonts w:eastAsia="MS Mincho" w:cs="Arial"/>
                <w:sz w:val="20"/>
                <w:lang w:val="sv-SE" w:eastAsia="zh-CN"/>
              </w:rPr>
              <w:noBreakHyphen/>
            </w: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1</w:t>
            </w:r>
            <w:r w:rsidR="00291FFA" w:rsidRPr="008A5B1A">
              <w:rPr>
                <w:rFonts w:eastAsia="MS Mincho" w:cs="Arial"/>
                <w:sz w:val="20"/>
                <w:lang w:val="sv-SE" w:eastAsia="zh-CN"/>
              </w:rPr>
              <w:t>;</w:t>
            </w:r>
            <w:r w:rsidRPr="008A5B1A">
              <w:rPr>
                <w:rFonts w:eastAsia="MS Mincho" w:cs="Arial"/>
                <w:sz w:val="20"/>
                <w:lang w:val="sv-SE" w:eastAsia="zh-CN"/>
              </w:rPr>
              <w:t xml:space="preserve"> 7</w:t>
            </w:r>
            <w:r w:rsidR="00291FFA" w:rsidRPr="008A5B1A">
              <w:rPr>
                <w:rFonts w:eastAsia="MS Mincho" w:cs="Arial"/>
                <w:sz w:val="20"/>
                <w:lang w:val="sv-SE" w:eastAsia="zh-CN"/>
              </w:rPr>
              <w:t>,</w:t>
            </w:r>
            <w:r w:rsidRPr="008A5B1A">
              <w:rPr>
                <w:rFonts w:eastAsia="MS Mincho" w:cs="Arial"/>
                <w:sz w:val="20"/>
                <w:lang w:val="sv-SE" w:eastAsia="zh-CN"/>
              </w:rPr>
              <w:t>9)</w:t>
            </w:r>
          </w:p>
        </w:tc>
      </w:tr>
      <w:tr w:rsidR="001B3E4B" w:rsidRPr="008A5B1A" w14:paraId="4C8271B8" w14:textId="77777777" w:rsidTr="005F1A36">
        <w:trPr>
          <w:cantSplit/>
        </w:trPr>
        <w:tc>
          <w:tcPr>
            <w:tcW w:w="9074" w:type="dxa"/>
            <w:gridSpan w:val="5"/>
          </w:tcPr>
          <w:p w14:paraId="58DDB555" w14:textId="02DC54E3" w:rsidR="001B3E4B" w:rsidRPr="008A5B1A" w:rsidRDefault="001B3E4B" w:rsidP="00B56A01">
            <w:pPr>
              <w:keepNext/>
              <w:tabs>
                <w:tab w:val="clear" w:pos="567"/>
                <w:tab w:val="left" w:pos="284"/>
              </w:tabs>
              <w:spacing w:line="240" w:lineRule="auto"/>
              <w:rPr>
                <w:rFonts w:eastAsia="MS Mincho"/>
                <w:b/>
                <w:sz w:val="20"/>
                <w:lang w:val="sv-SE" w:eastAsia="zh-CN"/>
              </w:rPr>
            </w:pPr>
            <w:r w:rsidRPr="008A5B1A">
              <w:rPr>
                <w:rFonts w:eastAsia="MS Mincho"/>
                <w:b/>
                <w:bCs/>
                <w:sz w:val="20"/>
                <w:lang w:val="sv-SE" w:eastAsia="zh-CN"/>
              </w:rPr>
              <w:t>Annuali</w:t>
            </w:r>
            <w:r w:rsidR="009227E1" w:rsidRPr="008A5B1A">
              <w:rPr>
                <w:rFonts w:eastAsia="MS Mincho"/>
                <w:b/>
                <w:bCs/>
                <w:sz w:val="20"/>
                <w:lang w:val="sv-SE" w:eastAsia="zh-CN"/>
              </w:rPr>
              <w:t>s</w:t>
            </w:r>
            <w:r w:rsidRPr="008A5B1A">
              <w:rPr>
                <w:rFonts w:eastAsia="MS Mincho"/>
                <w:b/>
                <w:bCs/>
                <w:sz w:val="20"/>
                <w:lang w:val="sv-SE" w:eastAsia="zh-CN"/>
              </w:rPr>
              <w:t>e</w:t>
            </w:r>
            <w:r w:rsidR="00A9206C" w:rsidRPr="008A5B1A">
              <w:rPr>
                <w:rFonts w:eastAsia="MS Mincho"/>
                <w:b/>
                <w:bCs/>
                <w:sz w:val="20"/>
                <w:lang w:val="sv-SE" w:eastAsia="zh-CN"/>
              </w:rPr>
              <w:t>rad frekvens astm</w:t>
            </w:r>
            <w:r w:rsidR="00C0300F" w:rsidRPr="008A5B1A">
              <w:rPr>
                <w:rFonts w:eastAsia="MS Mincho"/>
                <w:b/>
                <w:bCs/>
                <w:sz w:val="20"/>
                <w:lang w:val="sv-SE" w:eastAsia="zh-CN"/>
              </w:rPr>
              <w:t>aexa</w:t>
            </w:r>
            <w:r w:rsidR="00A9206C" w:rsidRPr="008A5B1A">
              <w:rPr>
                <w:rFonts w:eastAsia="MS Mincho"/>
                <w:b/>
                <w:bCs/>
                <w:sz w:val="20"/>
                <w:lang w:val="sv-SE" w:eastAsia="zh-CN"/>
              </w:rPr>
              <w:t>cerbationer</w:t>
            </w:r>
          </w:p>
        </w:tc>
      </w:tr>
      <w:tr w:rsidR="001B3E4B" w:rsidRPr="008A5B1A" w14:paraId="26A7CC68" w14:textId="77777777" w:rsidTr="005F1A36">
        <w:trPr>
          <w:cantSplit/>
        </w:trPr>
        <w:tc>
          <w:tcPr>
            <w:tcW w:w="9074" w:type="dxa"/>
            <w:gridSpan w:val="5"/>
          </w:tcPr>
          <w:p w14:paraId="435172A4" w14:textId="44F28BFE" w:rsidR="001B3E4B" w:rsidRPr="008A5B1A" w:rsidRDefault="00A9206C" w:rsidP="00B56A01">
            <w:pPr>
              <w:keepNext/>
              <w:tabs>
                <w:tab w:val="clear" w:pos="567"/>
                <w:tab w:val="left" w:pos="284"/>
              </w:tabs>
              <w:spacing w:line="240" w:lineRule="auto"/>
              <w:rPr>
                <w:rFonts w:eastAsia="MS Mincho"/>
                <w:i/>
                <w:sz w:val="20"/>
                <w:lang w:val="sv-SE" w:eastAsia="zh-CN"/>
              </w:rPr>
            </w:pPr>
            <w:r w:rsidRPr="008A5B1A">
              <w:rPr>
                <w:rFonts w:eastAsia="MS Mincho"/>
                <w:i/>
                <w:sz w:val="20"/>
                <w:lang w:val="sv-SE" w:eastAsia="zh-CN"/>
              </w:rPr>
              <w:t>Måttliga eller svåra exacerbationer</w:t>
            </w:r>
          </w:p>
        </w:tc>
      </w:tr>
      <w:tr w:rsidR="00035E3B" w:rsidRPr="008A5B1A" w14:paraId="52EAAAFD" w14:textId="77777777" w:rsidTr="005F1A36">
        <w:trPr>
          <w:cantSplit/>
        </w:trPr>
        <w:tc>
          <w:tcPr>
            <w:tcW w:w="1951" w:type="dxa"/>
          </w:tcPr>
          <w:p w14:paraId="0E59688F" w14:textId="77777777"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AR</w:t>
            </w:r>
          </w:p>
        </w:tc>
        <w:tc>
          <w:tcPr>
            <w:tcW w:w="2013" w:type="dxa"/>
          </w:tcPr>
          <w:p w14:paraId="170CE0F6" w14:textId="1C51181A"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B370C"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641EFAE2" w14:textId="021728D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sz w:val="20"/>
                <w:lang w:val="sv-SE" w:eastAsia="zh-CN"/>
              </w:rPr>
              <w:t>0</w:t>
            </w:r>
            <w:r w:rsidR="00291FFA" w:rsidRPr="008A5B1A">
              <w:rPr>
                <w:rFonts w:eastAsia="MS Mincho"/>
                <w:sz w:val="20"/>
                <w:lang w:val="sv-SE" w:eastAsia="zh-CN"/>
              </w:rPr>
              <w:t>,</w:t>
            </w:r>
            <w:r w:rsidRPr="008A5B1A">
              <w:rPr>
                <w:rFonts w:eastAsia="MS Mincho"/>
                <w:sz w:val="20"/>
                <w:lang w:val="sv-SE" w:eastAsia="zh-CN"/>
              </w:rPr>
              <w:t>27 vs 0</w:t>
            </w:r>
            <w:r w:rsidR="00291FFA" w:rsidRPr="008A5B1A">
              <w:rPr>
                <w:rFonts w:eastAsia="MS Mincho"/>
                <w:sz w:val="20"/>
                <w:lang w:val="sv-SE" w:eastAsia="zh-CN"/>
              </w:rPr>
              <w:t>,</w:t>
            </w:r>
            <w:r w:rsidRPr="008A5B1A">
              <w:rPr>
                <w:rFonts w:eastAsia="MS Mincho"/>
                <w:sz w:val="20"/>
                <w:lang w:val="sv-SE" w:eastAsia="zh-CN"/>
              </w:rPr>
              <w:t>56</w:t>
            </w:r>
          </w:p>
        </w:tc>
        <w:tc>
          <w:tcPr>
            <w:tcW w:w="1543" w:type="dxa"/>
          </w:tcPr>
          <w:p w14:paraId="138B8ED0" w14:textId="6CD09D0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25 vs 0</w:t>
            </w:r>
            <w:r w:rsidR="00291FFA" w:rsidRPr="008A5B1A">
              <w:rPr>
                <w:rFonts w:eastAsia="MS Mincho" w:cs="Arial"/>
                <w:sz w:val="20"/>
                <w:lang w:val="sv-SE" w:eastAsia="zh-CN"/>
              </w:rPr>
              <w:t>,</w:t>
            </w:r>
            <w:r w:rsidRPr="008A5B1A">
              <w:rPr>
                <w:rFonts w:eastAsia="MS Mincho" w:cs="Arial"/>
                <w:sz w:val="20"/>
                <w:lang w:val="sv-SE" w:eastAsia="zh-CN"/>
              </w:rPr>
              <w:t>39</w:t>
            </w:r>
          </w:p>
        </w:tc>
        <w:tc>
          <w:tcPr>
            <w:tcW w:w="1930" w:type="dxa"/>
          </w:tcPr>
          <w:p w14:paraId="6BF28BD0" w14:textId="68B667DD"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25 vs 0</w:t>
            </w:r>
            <w:r w:rsidR="00291FFA" w:rsidRPr="008A5B1A">
              <w:rPr>
                <w:rFonts w:eastAsia="MS Mincho" w:cs="Arial"/>
                <w:sz w:val="20"/>
                <w:lang w:val="sv-SE" w:eastAsia="zh-CN"/>
              </w:rPr>
              <w:t>,</w:t>
            </w:r>
            <w:r w:rsidRPr="008A5B1A">
              <w:rPr>
                <w:rFonts w:eastAsia="MS Mincho" w:cs="Arial"/>
                <w:sz w:val="20"/>
                <w:lang w:val="sv-SE" w:eastAsia="zh-CN"/>
              </w:rPr>
              <w:t>27</w:t>
            </w:r>
          </w:p>
        </w:tc>
      </w:tr>
      <w:tr w:rsidR="00035E3B" w:rsidRPr="008A5B1A" w14:paraId="2A1C3336" w14:textId="77777777" w:rsidTr="005F1A36">
        <w:trPr>
          <w:cantSplit/>
        </w:trPr>
        <w:tc>
          <w:tcPr>
            <w:tcW w:w="1951" w:type="dxa"/>
          </w:tcPr>
          <w:p w14:paraId="0FAE92A4" w14:textId="77777777"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RR</w:t>
            </w:r>
          </w:p>
          <w:p w14:paraId="202975D2" w14:textId="5078B591"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7199BB39" w14:textId="6D920CB5"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B370C"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31B073EB" w14:textId="0A043B3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47</w:t>
            </w:r>
          </w:p>
          <w:p w14:paraId="2F3E126F" w14:textId="431B1F3A"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35</w:t>
            </w:r>
            <w:r w:rsidR="00291FFA" w:rsidRPr="008A5B1A">
              <w:rPr>
                <w:rFonts w:eastAsia="MS Mincho" w:cs="Arial"/>
                <w:sz w:val="20"/>
                <w:lang w:val="sv-SE" w:eastAsia="zh-CN"/>
              </w:rPr>
              <w:t>;</w:t>
            </w:r>
            <w:r w:rsidRPr="008A5B1A">
              <w:rPr>
                <w:rFonts w:eastAsia="MS Mincho" w:cs="Arial"/>
                <w:sz w:val="20"/>
                <w:lang w:val="sv-SE" w:eastAsia="zh-CN"/>
              </w:rPr>
              <w:t xml:space="preserve"> 0</w:t>
            </w:r>
            <w:r w:rsidR="00291FFA" w:rsidRPr="008A5B1A">
              <w:rPr>
                <w:rFonts w:eastAsia="MS Mincho" w:cs="Arial"/>
                <w:sz w:val="20"/>
                <w:lang w:val="sv-SE" w:eastAsia="zh-CN"/>
              </w:rPr>
              <w:t>,</w:t>
            </w:r>
            <w:r w:rsidRPr="008A5B1A">
              <w:rPr>
                <w:rFonts w:eastAsia="MS Mincho" w:cs="Arial"/>
                <w:sz w:val="20"/>
                <w:lang w:val="sv-SE" w:eastAsia="zh-CN"/>
              </w:rPr>
              <w:t>64)</w:t>
            </w:r>
          </w:p>
        </w:tc>
        <w:tc>
          <w:tcPr>
            <w:tcW w:w="1543" w:type="dxa"/>
          </w:tcPr>
          <w:p w14:paraId="7B55FED1" w14:textId="0B69AF89"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65</w:t>
            </w:r>
          </w:p>
          <w:p w14:paraId="634DDC90" w14:textId="0289DAA7"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48</w:t>
            </w:r>
            <w:r w:rsidR="00291FFA" w:rsidRPr="008A5B1A">
              <w:rPr>
                <w:rFonts w:eastAsia="MS Mincho" w:cs="Arial"/>
                <w:sz w:val="20"/>
                <w:lang w:val="sv-SE" w:eastAsia="zh-CN"/>
              </w:rPr>
              <w:t>;</w:t>
            </w:r>
            <w:r w:rsidRPr="008A5B1A">
              <w:rPr>
                <w:rFonts w:eastAsia="MS Mincho" w:cs="Arial"/>
                <w:sz w:val="20"/>
                <w:lang w:val="sv-SE" w:eastAsia="zh-CN"/>
              </w:rPr>
              <w:t xml:space="preserve"> 0</w:t>
            </w:r>
            <w:r w:rsidR="00291FFA" w:rsidRPr="008A5B1A">
              <w:rPr>
                <w:rFonts w:eastAsia="MS Mincho" w:cs="Arial"/>
                <w:sz w:val="20"/>
                <w:lang w:val="sv-SE" w:eastAsia="zh-CN"/>
              </w:rPr>
              <w:t>,</w:t>
            </w:r>
            <w:r w:rsidRPr="008A5B1A">
              <w:rPr>
                <w:rFonts w:eastAsia="MS Mincho" w:cs="Arial"/>
                <w:sz w:val="20"/>
                <w:lang w:val="sv-SE" w:eastAsia="zh-CN"/>
              </w:rPr>
              <w:t>89)</w:t>
            </w:r>
          </w:p>
        </w:tc>
        <w:tc>
          <w:tcPr>
            <w:tcW w:w="1930" w:type="dxa"/>
          </w:tcPr>
          <w:p w14:paraId="3D13768D" w14:textId="04EEC6F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93</w:t>
            </w:r>
          </w:p>
          <w:p w14:paraId="5BECE50E" w14:textId="7D95DF5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67</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29)</w:t>
            </w:r>
          </w:p>
        </w:tc>
      </w:tr>
      <w:tr w:rsidR="001B3E4B" w:rsidRPr="008A5B1A" w14:paraId="7B621CA6" w14:textId="77777777" w:rsidTr="005F1A36">
        <w:trPr>
          <w:cantSplit/>
        </w:trPr>
        <w:tc>
          <w:tcPr>
            <w:tcW w:w="9074" w:type="dxa"/>
            <w:gridSpan w:val="5"/>
          </w:tcPr>
          <w:p w14:paraId="16E57264" w14:textId="72645D10" w:rsidR="001B3E4B" w:rsidRPr="008A5B1A" w:rsidRDefault="001B3E4B" w:rsidP="00B56A01">
            <w:pPr>
              <w:keepNext/>
              <w:tabs>
                <w:tab w:val="clear" w:pos="567"/>
                <w:tab w:val="left" w:pos="284"/>
              </w:tabs>
              <w:spacing w:line="240" w:lineRule="auto"/>
              <w:rPr>
                <w:rFonts w:eastAsia="MS Mincho"/>
                <w:bCs/>
                <w:i/>
                <w:sz w:val="20"/>
                <w:lang w:val="sv-SE" w:eastAsia="zh-CN"/>
              </w:rPr>
            </w:pPr>
            <w:r w:rsidRPr="008A5B1A">
              <w:rPr>
                <w:rFonts w:eastAsia="MS Mincho"/>
                <w:i/>
                <w:sz w:val="20"/>
                <w:lang w:val="sv-SE" w:eastAsia="zh-CN"/>
              </w:rPr>
              <w:t>S</w:t>
            </w:r>
            <w:r w:rsidR="00A9206C" w:rsidRPr="008A5B1A">
              <w:rPr>
                <w:rFonts w:eastAsia="MS Mincho"/>
                <w:i/>
                <w:sz w:val="20"/>
                <w:lang w:val="sv-SE" w:eastAsia="zh-CN"/>
              </w:rPr>
              <w:t>våra exacerbationer</w:t>
            </w:r>
          </w:p>
        </w:tc>
      </w:tr>
      <w:tr w:rsidR="00035E3B" w:rsidRPr="008A5B1A" w14:paraId="45C5C36F" w14:textId="77777777" w:rsidTr="005F1A36">
        <w:trPr>
          <w:cantSplit/>
        </w:trPr>
        <w:tc>
          <w:tcPr>
            <w:tcW w:w="1951" w:type="dxa"/>
          </w:tcPr>
          <w:p w14:paraId="7DF20097" w14:textId="77777777"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AR</w:t>
            </w:r>
          </w:p>
        </w:tc>
        <w:tc>
          <w:tcPr>
            <w:tcW w:w="2013" w:type="dxa"/>
          </w:tcPr>
          <w:p w14:paraId="480D9D76" w14:textId="3B39BF83"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B370C"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4D5E9467" w14:textId="0AFDB491"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13 vs 0</w:t>
            </w:r>
            <w:r w:rsidR="00291FFA" w:rsidRPr="008A5B1A">
              <w:rPr>
                <w:rFonts w:eastAsia="MS Mincho" w:cs="Arial"/>
                <w:sz w:val="20"/>
                <w:lang w:val="sv-SE" w:eastAsia="zh-CN"/>
              </w:rPr>
              <w:t>,</w:t>
            </w:r>
            <w:r w:rsidRPr="008A5B1A">
              <w:rPr>
                <w:rFonts w:eastAsia="MS Mincho" w:cs="Arial"/>
                <w:sz w:val="20"/>
                <w:lang w:val="sv-SE" w:eastAsia="zh-CN"/>
              </w:rPr>
              <w:t>29</w:t>
            </w:r>
          </w:p>
        </w:tc>
        <w:tc>
          <w:tcPr>
            <w:tcW w:w="1543" w:type="dxa"/>
          </w:tcPr>
          <w:p w14:paraId="407019C5" w14:textId="33B029F5"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13 vs 0</w:t>
            </w:r>
            <w:r w:rsidR="00291FFA" w:rsidRPr="008A5B1A">
              <w:rPr>
                <w:rFonts w:eastAsia="MS Mincho" w:cs="Arial"/>
                <w:sz w:val="20"/>
                <w:lang w:val="sv-SE" w:eastAsia="zh-CN"/>
              </w:rPr>
              <w:t>,</w:t>
            </w:r>
            <w:r w:rsidRPr="008A5B1A">
              <w:rPr>
                <w:rFonts w:eastAsia="MS Mincho" w:cs="Arial"/>
                <w:sz w:val="20"/>
                <w:lang w:val="sv-SE" w:eastAsia="zh-CN"/>
              </w:rPr>
              <w:t>18</w:t>
            </w:r>
          </w:p>
        </w:tc>
        <w:tc>
          <w:tcPr>
            <w:tcW w:w="1930" w:type="dxa"/>
          </w:tcPr>
          <w:p w14:paraId="2799790E" w14:textId="1DD9AE13"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13 vs 0</w:t>
            </w:r>
            <w:r w:rsidR="00291FFA" w:rsidRPr="008A5B1A">
              <w:rPr>
                <w:rFonts w:eastAsia="MS Mincho" w:cs="Arial"/>
                <w:sz w:val="20"/>
                <w:lang w:val="sv-SE" w:eastAsia="zh-CN"/>
              </w:rPr>
              <w:t>,</w:t>
            </w:r>
            <w:r w:rsidRPr="008A5B1A">
              <w:rPr>
                <w:rFonts w:eastAsia="MS Mincho" w:cs="Arial"/>
                <w:sz w:val="20"/>
                <w:lang w:val="sv-SE" w:eastAsia="zh-CN"/>
              </w:rPr>
              <w:t>14</w:t>
            </w:r>
          </w:p>
        </w:tc>
      </w:tr>
      <w:tr w:rsidR="00035E3B" w:rsidRPr="008A5B1A" w14:paraId="387CB9E3" w14:textId="77777777" w:rsidTr="005F1A36">
        <w:trPr>
          <w:cantSplit/>
        </w:trPr>
        <w:tc>
          <w:tcPr>
            <w:tcW w:w="1951" w:type="dxa"/>
          </w:tcPr>
          <w:p w14:paraId="4EE75FC0" w14:textId="77777777"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RR</w:t>
            </w:r>
          </w:p>
          <w:p w14:paraId="4E66587B" w14:textId="79A58F3A" w:rsidR="001B3E4B" w:rsidRPr="008A5B1A" w:rsidRDefault="001B3E4B" w:rsidP="00B56A01">
            <w:pPr>
              <w:keepNext/>
              <w:tabs>
                <w:tab w:val="clear" w:pos="567"/>
              </w:tabs>
              <w:spacing w:line="240" w:lineRule="auto"/>
              <w:rPr>
                <w:rFonts w:eastAsia="MS Mincho"/>
                <w:sz w:val="20"/>
                <w:lang w:val="sv-SE" w:eastAsia="zh-CN"/>
              </w:rPr>
            </w:pPr>
            <w:r w:rsidRPr="008A5B1A">
              <w:rPr>
                <w:rFonts w:eastAsia="MS Mincho"/>
                <w:sz w:val="20"/>
                <w:lang w:val="sv-SE" w:eastAsia="zh-CN"/>
              </w:rPr>
              <w:t>(95</w:t>
            </w:r>
            <w:r w:rsidR="00291FFA" w:rsidRPr="008A5B1A">
              <w:rPr>
                <w:rFonts w:eastAsia="MS Mincho"/>
                <w:sz w:val="20"/>
                <w:lang w:val="sv-SE" w:eastAsia="zh-CN"/>
              </w:rPr>
              <w:t> %</w:t>
            </w:r>
            <w:r w:rsidRPr="008A5B1A">
              <w:rPr>
                <w:rFonts w:eastAsia="MS Mincho"/>
                <w:sz w:val="20"/>
                <w:lang w:val="sv-SE" w:eastAsia="zh-CN"/>
              </w:rPr>
              <w:t xml:space="preserve"> CI)</w:t>
            </w:r>
          </w:p>
        </w:tc>
        <w:tc>
          <w:tcPr>
            <w:tcW w:w="2013" w:type="dxa"/>
          </w:tcPr>
          <w:p w14:paraId="475D4D7C" w14:textId="694FAD1C" w:rsidR="001B3E4B" w:rsidRPr="008A5B1A" w:rsidRDefault="00291FFA" w:rsidP="00B56A01">
            <w:pPr>
              <w:keepNext/>
              <w:tabs>
                <w:tab w:val="clear" w:pos="567"/>
                <w:tab w:val="left" w:pos="284"/>
              </w:tabs>
              <w:spacing w:line="240" w:lineRule="auto"/>
              <w:rPr>
                <w:rFonts w:eastAsia="MS Mincho" w:cs="Arial"/>
                <w:sz w:val="20"/>
                <w:lang w:val="sv-SE" w:eastAsia="zh-CN"/>
              </w:rPr>
            </w:pPr>
            <w:r w:rsidRPr="008A5B1A">
              <w:rPr>
                <w:rFonts w:eastAsia="MS Mincho" w:cs="Arial"/>
                <w:sz w:val="20"/>
                <w:lang w:val="sv-SE" w:eastAsia="zh-CN"/>
              </w:rPr>
              <w:t>Vecka</w:t>
            </w:r>
            <w:r w:rsidR="001B370C" w:rsidRPr="008A5B1A">
              <w:rPr>
                <w:rFonts w:eastAsia="MS Mincho" w:cs="Arial"/>
                <w:sz w:val="20"/>
                <w:lang w:val="sv-SE" w:eastAsia="zh-CN"/>
              </w:rPr>
              <w:t> </w:t>
            </w:r>
            <w:r w:rsidR="001B3E4B" w:rsidRPr="008A5B1A">
              <w:rPr>
                <w:rFonts w:eastAsia="MS Mincho" w:cs="Arial"/>
                <w:sz w:val="20"/>
                <w:lang w:val="sv-SE" w:eastAsia="zh-CN"/>
              </w:rPr>
              <w:t>52</w:t>
            </w:r>
          </w:p>
        </w:tc>
        <w:tc>
          <w:tcPr>
            <w:tcW w:w="1637" w:type="dxa"/>
          </w:tcPr>
          <w:p w14:paraId="61726FFA" w14:textId="38C5D3E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46</w:t>
            </w:r>
          </w:p>
          <w:p w14:paraId="466C614C" w14:textId="5F74A29F"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31</w:t>
            </w:r>
            <w:r w:rsidR="00291FFA" w:rsidRPr="008A5B1A">
              <w:rPr>
                <w:rFonts w:eastAsia="MS Mincho" w:cs="Arial"/>
                <w:sz w:val="20"/>
                <w:lang w:val="sv-SE" w:eastAsia="zh-CN"/>
              </w:rPr>
              <w:t>;</w:t>
            </w:r>
            <w:r w:rsidRPr="008A5B1A">
              <w:rPr>
                <w:rFonts w:eastAsia="MS Mincho" w:cs="Arial"/>
                <w:sz w:val="20"/>
                <w:lang w:val="sv-SE" w:eastAsia="zh-CN"/>
              </w:rPr>
              <w:t xml:space="preserve"> 0</w:t>
            </w:r>
            <w:r w:rsidR="00291FFA" w:rsidRPr="008A5B1A">
              <w:rPr>
                <w:rFonts w:eastAsia="MS Mincho" w:cs="Arial"/>
                <w:sz w:val="20"/>
                <w:lang w:val="sv-SE" w:eastAsia="zh-CN"/>
              </w:rPr>
              <w:t>,</w:t>
            </w:r>
            <w:r w:rsidRPr="008A5B1A">
              <w:rPr>
                <w:rFonts w:eastAsia="MS Mincho" w:cs="Arial"/>
                <w:sz w:val="20"/>
                <w:lang w:val="sv-SE" w:eastAsia="zh-CN"/>
              </w:rPr>
              <w:t>67)</w:t>
            </w:r>
          </w:p>
        </w:tc>
        <w:tc>
          <w:tcPr>
            <w:tcW w:w="1543" w:type="dxa"/>
          </w:tcPr>
          <w:p w14:paraId="46DD7102" w14:textId="705D8344"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71</w:t>
            </w:r>
          </w:p>
          <w:p w14:paraId="514579F1" w14:textId="188FA606"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47</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08)</w:t>
            </w:r>
          </w:p>
        </w:tc>
        <w:tc>
          <w:tcPr>
            <w:tcW w:w="1930" w:type="dxa"/>
          </w:tcPr>
          <w:p w14:paraId="7163FE4C" w14:textId="3FFA783B"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89</w:t>
            </w:r>
          </w:p>
          <w:p w14:paraId="6927D755" w14:textId="59E0FC1C" w:rsidR="001B3E4B" w:rsidRPr="008A5B1A" w:rsidRDefault="001B3E4B" w:rsidP="00B56A01">
            <w:pPr>
              <w:keepNext/>
              <w:tabs>
                <w:tab w:val="clear" w:pos="567"/>
                <w:tab w:val="left" w:pos="284"/>
              </w:tabs>
              <w:spacing w:line="240" w:lineRule="auto"/>
              <w:jc w:val="center"/>
              <w:rPr>
                <w:rFonts w:eastAsia="MS Mincho" w:cs="Arial"/>
                <w:sz w:val="20"/>
                <w:lang w:val="sv-SE" w:eastAsia="zh-CN"/>
              </w:rPr>
            </w:pPr>
            <w:r w:rsidRPr="008A5B1A">
              <w:rPr>
                <w:rFonts w:eastAsia="MS Mincho" w:cs="Arial"/>
                <w:sz w:val="20"/>
                <w:lang w:val="sv-SE" w:eastAsia="zh-CN"/>
              </w:rPr>
              <w:t>(0</w:t>
            </w:r>
            <w:r w:rsidR="00291FFA" w:rsidRPr="008A5B1A">
              <w:rPr>
                <w:rFonts w:eastAsia="MS Mincho" w:cs="Arial"/>
                <w:sz w:val="20"/>
                <w:lang w:val="sv-SE" w:eastAsia="zh-CN"/>
              </w:rPr>
              <w:t>,</w:t>
            </w:r>
            <w:r w:rsidRPr="008A5B1A">
              <w:rPr>
                <w:rFonts w:eastAsia="MS Mincho" w:cs="Arial"/>
                <w:sz w:val="20"/>
                <w:lang w:val="sv-SE" w:eastAsia="zh-CN"/>
              </w:rPr>
              <w:t>58</w:t>
            </w:r>
            <w:r w:rsidR="00291FFA" w:rsidRPr="008A5B1A">
              <w:rPr>
                <w:rFonts w:eastAsia="MS Mincho" w:cs="Arial"/>
                <w:sz w:val="20"/>
                <w:lang w:val="sv-SE" w:eastAsia="zh-CN"/>
              </w:rPr>
              <w:t>;</w:t>
            </w:r>
            <w:r w:rsidRPr="008A5B1A">
              <w:rPr>
                <w:rFonts w:eastAsia="MS Mincho" w:cs="Arial"/>
                <w:sz w:val="20"/>
                <w:lang w:val="sv-SE" w:eastAsia="zh-CN"/>
              </w:rPr>
              <w:t xml:space="preserve"> 1</w:t>
            </w:r>
            <w:r w:rsidR="00291FFA" w:rsidRPr="008A5B1A">
              <w:rPr>
                <w:rFonts w:eastAsia="MS Mincho" w:cs="Arial"/>
                <w:sz w:val="20"/>
                <w:lang w:val="sv-SE" w:eastAsia="zh-CN"/>
              </w:rPr>
              <w:t>,</w:t>
            </w:r>
            <w:r w:rsidRPr="008A5B1A">
              <w:rPr>
                <w:rFonts w:eastAsia="MS Mincho" w:cs="Arial"/>
                <w:sz w:val="20"/>
                <w:lang w:val="sv-SE" w:eastAsia="zh-CN"/>
              </w:rPr>
              <w:t>37)</w:t>
            </w:r>
          </w:p>
        </w:tc>
      </w:tr>
      <w:tr w:rsidR="001B370C" w:rsidRPr="00ED41CD" w14:paraId="0C71C52F" w14:textId="77777777" w:rsidTr="005F1A36">
        <w:trPr>
          <w:cantSplit/>
        </w:trPr>
        <w:tc>
          <w:tcPr>
            <w:tcW w:w="9074" w:type="dxa"/>
            <w:gridSpan w:val="5"/>
          </w:tcPr>
          <w:p w14:paraId="66393455" w14:textId="18698860" w:rsidR="001B370C" w:rsidRPr="008A5B1A" w:rsidRDefault="001B370C" w:rsidP="00B56A01">
            <w:pPr>
              <w:tabs>
                <w:tab w:val="clear" w:pos="567"/>
              </w:tabs>
              <w:spacing w:line="240" w:lineRule="auto"/>
              <w:rPr>
                <w:rFonts w:eastAsiaTheme="minorHAnsi"/>
                <w:sz w:val="20"/>
                <w:lang w:val="sv-SE"/>
              </w:rPr>
            </w:pPr>
            <w:r w:rsidRPr="008A5B1A">
              <w:rPr>
                <w:rFonts w:eastAsiaTheme="minorHAnsi"/>
                <w:sz w:val="20"/>
                <w:lang w:val="sv-SE"/>
              </w:rPr>
              <w:t>*</w:t>
            </w:r>
            <w:r w:rsidRPr="008A5B1A">
              <w:rPr>
                <w:lang w:val="sv-SE"/>
              </w:rPr>
              <w:tab/>
            </w:r>
            <w:r w:rsidR="00A9206C" w:rsidRPr="008A5B1A">
              <w:rPr>
                <w:rFonts w:eastAsiaTheme="minorHAnsi"/>
                <w:sz w:val="20"/>
                <w:lang w:val="sv-SE"/>
              </w:rPr>
              <w:t>Medelvärde för behandling</w:t>
            </w:r>
            <w:r w:rsidR="009552FB" w:rsidRPr="008A5B1A">
              <w:rPr>
                <w:rFonts w:eastAsiaTheme="minorHAnsi"/>
                <w:sz w:val="20"/>
                <w:lang w:val="sv-SE"/>
              </w:rPr>
              <w:t>s</w:t>
            </w:r>
            <w:r w:rsidR="00A9206C" w:rsidRPr="008A5B1A">
              <w:rPr>
                <w:rFonts w:eastAsiaTheme="minorHAnsi"/>
                <w:sz w:val="20"/>
                <w:lang w:val="sv-SE"/>
              </w:rPr>
              <w:t>durationen</w:t>
            </w:r>
          </w:p>
          <w:p w14:paraId="35C2A3C3" w14:textId="56C68D50" w:rsidR="00BE5999" w:rsidRPr="008A5B1A" w:rsidRDefault="00BE5999" w:rsidP="00B56A01">
            <w:pPr>
              <w:spacing w:line="240" w:lineRule="auto"/>
              <w:ind w:left="567" w:hanging="567"/>
              <w:rPr>
                <w:sz w:val="20"/>
                <w:lang w:val="sv-SE"/>
              </w:rPr>
            </w:pPr>
            <w:r w:rsidRPr="008A5B1A">
              <w:rPr>
                <w:sz w:val="20"/>
                <w:lang w:val="sv-SE"/>
              </w:rPr>
              <w:t>**</w:t>
            </w:r>
            <w:r w:rsidRPr="008A5B1A">
              <w:rPr>
                <w:sz w:val="20"/>
                <w:lang w:val="sv-SE"/>
              </w:rPr>
              <w:tab/>
              <w:t xml:space="preserve">RR &lt;1,00 </w:t>
            </w:r>
            <w:r w:rsidR="004C7636" w:rsidRPr="008A5B1A">
              <w:rPr>
                <w:sz w:val="20"/>
                <w:lang w:val="sv-SE"/>
              </w:rPr>
              <w:t xml:space="preserve">stödjer </w:t>
            </w:r>
            <w:r w:rsidRPr="008A5B1A">
              <w:rPr>
                <w:sz w:val="20"/>
                <w:lang w:val="sv-SE"/>
              </w:rPr>
              <w:t>indakaterol/mometasonfuroat.</w:t>
            </w:r>
          </w:p>
          <w:p w14:paraId="5819D2E8" w14:textId="5A61ED8F" w:rsidR="001B370C" w:rsidRPr="008A5B1A" w:rsidRDefault="001B370C" w:rsidP="00B56A01">
            <w:pPr>
              <w:tabs>
                <w:tab w:val="clear" w:pos="567"/>
              </w:tabs>
              <w:spacing w:line="240" w:lineRule="auto"/>
              <w:ind w:left="567" w:hanging="567"/>
              <w:rPr>
                <w:rFonts w:eastAsiaTheme="minorHAnsi"/>
                <w:sz w:val="20"/>
                <w:lang w:val="sv-SE"/>
              </w:rPr>
            </w:pPr>
            <w:r w:rsidRPr="008A5B1A">
              <w:rPr>
                <w:rFonts w:eastAsiaTheme="minorHAnsi"/>
                <w:sz w:val="20"/>
                <w:vertAlign w:val="superscript"/>
                <w:lang w:val="sv-SE"/>
              </w:rPr>
              <w:t>1</w:t>
            </w:r>
            <w:r w:rsidRPr="008A5B1A">
              <w:rPr>
                <w:rFonts w:eastAsiaTheme="minorHAnsi"/>
                <w:sz w:val="20"/>
                <w:lang w:val="sv-SE"/>
              </w:rPr>
              <w:tab/>
              <w:t xml:space="preserve">Atectura Breezhaler </w:t>
            </w:r>
            <w:r w:rsidR="00A9206C" w:rsidRPr="008A5B1A">
              <w:rPr>
                <w:rFonts w:eastAsiaTheme="minorHAnsi"/>
                <w:sz w:val="20"/>
                <w:lang w:val="sv-SE"/>
              </w:rPr>
              <w:t>i medelhög dos</w:t>
            </w:r>
            <w:r w:rsidRPr="008A5B1A">
              <w:rPr>
                <w:rFonts w:eastAsiaTheme="minorHAnsi"/>
                <w:sz w:val="20"/>
                <w:lang w:val="sv-SE"/>
              </w:rPr>
              <w:t>: 125 m</w:t>
            </w:r>
            <w:r w:rsidR="00A9206C" w:rsidRPr="008A5B1A">
              <w:rPr>
                <w:rFonts w:eastAsiaTheme="minorHAnsi"/>
                <w:sz w:val="20"/>
                <w:lang w:val="sv-SE"/>
              </w:rPr>
              <w:t>ikrogram</w:t>
            </w:r>
            <w:r w:rsidRPr="008A5B1A">
              <w:rPr>
                <w:rFonts w:eastAsiaTheme="minorHAnsi"/>
                <w:sz w:val="20"/>
                <w:lang w:val="sv-SE"/>
              </w:rPr>
              <w:t>/127</w:t>
            </w:r>
            <w:r w:rsidR="00A9206C" w:rsidRPr="008A5B1A">
              <w:rPr>
                <w:rFonts w:eastAsiaTheme="minorHAnsi"/>
                <w:sz w:val="20"/>
                <w:lang w:val="sv-SE"/>
              </w:rPr>
              <w:t>,</w:t>
            </w:r>
            <w:r w:rsidRPr="008A5B1A">
              <w:rPr>
                <w:rFonts w:eastAsiaTheme="minorHAnsi"/>
                <w:sz w:val="20"/>
                <w:lang w:val="sv-SE"/>
              </w:rPr>
              <w:t>5 </w:t>
            </w:r>
            <w:r w:rsidR="00A9206C" w:rsidRPr="008A5B1A">
              <w:rPr>
                <w:rFonts w:eastAsiaTheme="minorHAnsi"/>
                <w:sz w:val="20"/>
                <w:lang w:val="sv-SE"/>
              </w:rPr>
              <w:t>mikrogram</w:t>
            </w:r>
            <w:r w:rsidRPr="008A5B1A">
              <w:rPr>
                <w:rFonts w:eastAsiaTheme="minorHAnsi"/>
                <w:sz w:val="20"/>
                <w:lang w:val="sv-SE"/>
              </w:rPr>
              <w:t xml:space="preserve"> </w:t>
            </w:r>
            <w:r w:rsidR="00BE06A9" w:rsidRPr="008A5B1A">
              <w:rPr>
                <w:rFonts w:eastAsiaTheme="minorHAnsi"/>
                <w:sz w:val="20"/>
                <w:lang w:val="sv-SE"/>
              </w:rPr>
              <w:t>od</w:t>
            </w:r>
            <w:r w:rsidRPr="008A5B1A">
              <w:rPr>
                <w:rFonts w:eastAsiaTheme="minorHAnsi"/>
                <w:sz w:val="20"/>
                <w:lang w:val="sv-SE"/>
              </w:rPr>
              <w:t xml:space="preserve">; </w:t>
            </w:r>
            <w:r w:rsidR="00A9206C" w:rsidRPr="008A5B1A">
              <w:rPr>
                <w:rFonts w:eastAsiaTheme="minorHAnsi"/>
                <w:sz w:val="20"/>
                <w:lang w:val="sv-SE"/>
              </w:rPr>
              <w:t>hög dos</w:t>
            </w:r>
            <w:r w:rsidRPr="008A5B1A">
              <w:rPr>
                <w:rFonts w:eastAsiaTheme="minorHAnsi"/>
                <w:sz w:val="20"/>
                <w:lang w:val="sv-SE"/>
              </w:rPr>
              <w:t>: 125 m</w:t>
            </w:r>
            <w:r w:rsidR="00A9206C" w:rsidRPr="008A5B1A">
              <w:rPr>
                <w:rFonts w:eastAsiaTheme="minorHAnsi"/>
                <w:sz w:val="20"/>
                <w:lang w:val="sv-SE"/>
              </w:rPr>
              <w:t>ikrogram</w:t>
            </w:r>
            <w:r w:rsidRPr="008A5B1A">
              <w:rPr>
                <w:rFonts w:eastAsiaTheme="minorHAnsi"/>
                <w:sz w:val="20"/>
                <w:lang w:val="sv-SE"/>
              </w:rPr>
              <w:t>/260 </w:t>
            </w:r>
            <w:r w:rsidR="00A9206C" w:rsidRPr="008A5B1A">
              <w:rPr>
                <w:rFonts w:eastAsiaTheme="minorHAnsi"/>
                <w:sz w:val="20"/>
                <w:lang w:val="sv-SE"/>
              </w:rPr>
              <w:t>mikrogram</w:t>
            </w:r>
            <w:r w:rsidRPr="008A5B1A">
              <w:rPr>
                <w:rFonts w:eastAsiaTheme="minorHAnsi"/>
                <w:sz w:val="20"/>
                <w:lang w:val="sv-SE"/>
              </w:rPr>
              <w:t xml:space="preserve"> </w:t>
            </w:r>
            <w:r w:rsidR="00BE06A9" w:rsidRPr="008A5B1A">
              <w:rPr>
                <w:rFonts w:eastAsiaTheme="minorHAnsi"/>
                <w:sz w:val="20"/>
                <w:lang w:val="sv-SE"/>
              </w:rPr>
              <w:t>od</w:t>
            </w:r>
            <w:r w:rsidRPr="008A5B1A">
              <w:rPr>
                <w:rFonts w:eastAsiaTheme="minorHAnsi"/>
                <w:sz w:val="20"/>
                <w:lang w:val="sv-SE"/>
              </w:rPr>
              <w:t>.</w:t>
            </w:r>
          </w:p>
          <w:p w14:paraId="568B1B80" w14:textId="4128A65B" w:rsidR="001B370C" w:rsidRPr="008A5B1A" w:rsidRDefault="001B370C" w:rsidP="00B56A01">
            <w:pPr>
              <w:tabs>
                <w:tab w:val="clear" w:pos="567"/>
              </w:tabs>
              <w:spacing w:line="240" w:lineRule="auto"/>
              <w:ind w:left="567" w:hanging="567"/>
              <w:rPr>
                <w:rFonts w:eastAsiaTheme="minorHAnsi"/>
                <w:sz w:val="20"/>
                <w:lang w:val="sv-SE"/>
              </w:rPr>
            </w:pPr>
            <w:r w:rsidRPr="008A5B1A">
              <w:rPr>
                <w:rFonts w:eastAsiaTheme="minorHAnsi"/>
                <w:sz w:val="20"/>
                <w:vertAlign w:val="superscript"/>
                <w:lang w:val="sv-SE"/>
              </w:rPr>
              <w:t>2</w:t>
            </w:r>
            <w:r w:rsidRPr="008A5B1A">
              <w:rPr>
                <w:rFonts w:eastAsiaTheme="minorHAnsi"/>
                <w:sz w:val="20"/>
                <w:vertAlign w:val="superscript"/>
                <w:lang w:val="sv-SE"/>
              </w:rPr>
              <w:tab/>
            </w:r>
            <w:r w:rsidRPr="008A5B1A">
              <w:rPr>
                <w:rFonts w:eastAsiaTheme="minorHAnsi"/>
                <w:sz w:val="20"/>
                <w:lang w:val="sv-SE"/>
              </w:rPr>
              <w:t>MF: mome</w:t>
            </w:r>
            <w:r w:rsidR="00613FB8" w:rsidRPr="008A5B1A">
              <w:rPr>
                <w:rFonts w:eastAsiaTheme="minorHAnsi"/>
                <w:sz w:val="20"/>
                <w:lang w:val="sv-SE"/>
              </w:rPr>
              <w:t>taso</w:t>
            </w:r>
            <w:r w:rsidR="00A9206C" w:rsidRPr="008A5B1A">
              <w:rPr>
                <w:rFonts w:eastAsiaTheme="minorHAnsi"/>
                <w:sz w:val="20"/>
                <w:lang w:val="sv-SE"/>
              </w:rPr>
              <w:t>nfuroat i medelhög dos</w:t>
            </w:r>
            <w:r w:rsidR="00613FB8" w:rsidRPr="008A5B1A">
              <w:rPr>
                <w:rFonts w:eastAsiaTheme="minorHAnsi"/>
                <w:sz w:val="20"/>
                <w:lang w:val="sv-SE"/>
              </w:rPr>
              <w:t>: 400 </w:t>
            </w:r>
            <w:r w:rsidRPr="008A5B1A">
              <w:rPr>
                <w:rFonts w:eastAsiaTheme="minorHAnsi"/>
                <w:sz w:val="20"/>
                <w:lang w:val="sv-SE"/>
              </w:rPr>
              <w:t>m</w:t>
            </w:r>
            <w:r w:rsidR="00A9206C" w:rsidRPr="008A5B1A">
              <w:rPr>
                <w:rFonts w:eastAsiaTheme="minorHAnsi"/>
                <w:sz w:val="20"/>
                <w:lang w:val="sv-SE"/>
              </w:rPr>
              <w:t>ikrogram</w:t>
            </w:r>
            <w:r w:rsidRPr="008A5B1A">
              <w:rPr>
                <w:rFonts w:eastAsiaTheme="minorHAnsi"/>
                <w:sz w:val="20"/>
                <w:lang w:val="sv-SE"/>
              </w:rPr>
              <w:t xml:space="preserve"> </w:t>
            </w:r>
            <w:r w:rsidR="00BE06A9" w:rsidRPr="008A5B1A">
              <w:rPr>
                <w:rFonts w:eastAsiaTheme="minorHAnsi"/>
                <w:sz w:val="20"/>
                <w:lang w:val="sv-SE"/>
              </w:rPr>
              <w:t>od</w:t>
            </w:r>
            <w:r w:rsidRPr="008A5B1A">
              <w:rPr>
                <w:rFonts w:eastAsiaTheme="minorHAnsi"/>
                <w:sz w:val="20"/>
                <w:lang w:val="sv-SE"/>
              </w:rPr>
              <w:t>; h</w:t>
            </w:r>
            <w:r w:rsidR="00A9206C" w:rsidRPr="008A5B1A">
              <w:rPr>
                <w:rFonts w:eastAsiaTheme="minorHAnsi"/>
                <w:sz w:val="20"/>
                <w:lang w:val="sv-SE"/>
              </w:rPr>
              <w:t>ög dos</w:t>
            </w:r>
            <w:r w:rsidRPr="008A5B1A">
              <w:rPr>
                <w:rFonts w:eastAsiaTheme="minorHAnsi"/>
                <w:sz w:val="20"/>
                <w:lang w:val="sv-SE"/>
              </w:rPr>
              <w:t>: 400</w:t>
            </w:r>
            <w:r w:rsidR="00613FB8" w:rsidRPr="008A5B1A">
              <w:rPr>
                <w:rFonts w:eastAsiaTheme="minorHAnsi"/>
                <w:sz w:val="20"/>
                <w:lang w:val="sv-SE"/>
              </w:rPr>
              <w:t> </w:t>
            </w:r>
            <w:r w:rsidRPr="008A5B1A">
              <w:rPr>
                <w:rFonts w:eastAsiaTheme="minorHAnsi"/>
                <w:sz w:val="20"/>
                <w:lang w:val="sv-SE"/>
              </w:rPr>
              <w:t>m</w:t>
            </w:r>
            <w:r w:rsidR="00A9206C" w:rsidRPr="008A5B1A">
              <w:rPr>
                <w:rFonts w:eastAsiaTheme="minorHAnsi"/>
                <w:sz w:val="20"/>
                <w:lang w:val="sv-SE"/>
              </w:rPr>
              <w:t>ikrogram</w:t>
            </w:r>
            <w:r w:rsidRPr="008A5B1A">
              <w:rPr>
                <w:rFonts w:eastAsiaTheme="minorHAnsi"/>
                <w:sz w:val="20"/>
                <w:lang w:val="sv-SE"/>
              </w:rPr>
              <w:t xml:space="preserve"> </w:t>
            </w:r>
            <w:r w:rsidR="00BE06A9" w:rsidRPr="008A5B1A">
              <w:rPr>
                <w:rFonts w:eastAsiaTheme="minorHAnsi"/>
                <w:sz w:val="20"/>
                <w:lang w:val="sv-SE"/>
              </w:rPr>
              <w:t>bid</w:t>
            </w:r>
            <w:r w:rsidRPr="008A5B1A">
              <w:rPr>
                <w:rFonts w:eastAsiaTheme="minorHAnsi"/>
                <w:sz w:val="20"/>
                <w:lang w:val="sv-SE"/>
              </w:rPr>
              <w:t xml:space="preserve"> (</w:t>
            </w:r>
            <w:r w:rsidR="00A9206C" w:rsidRPr="008A5B1A">
              <w:rPr>
                <w:rFonts w:eastAsiaTheme="minorHAnsi"/>
                <w:sz w:val="20"/>
                <w:lang w:val="sv-SE"/>
              </w:rPr>
              <w:t>innehåll i dos</w:t>
            </w:r>
            <w:r w:rsidRPr="008A5B1A">
              <w:rPr>
                <w:rFonts w:eastAsiaTheme="minorHAnsi"/>
                <w:sz w:val="20"/>
                <w:lang w:val="sv-SE"/>
              </w:rPr>
              <w:t>).</w:t>
            </w:r>
          </w:p>
          <w:p w14:paraId="62270726" w14:textId="2425DC0D" w:rsidR="001B370C" w:rsidRPr="008A5B1A" w:rsidRDefault="001B370C" w:rsidP="00B56A01">
            <w:pPr>
              <w:tabs>
                <w:tab w:val="clear" w:pos="567"/>
              </w:tabs>
              <w:spacing w:line="240" w:lineRule="auto"/>
              <w:ind w:left="567"/>
              <w:rPr>
                <w:rFonts w:eastAsiaTheme="minorHAnsi"/>
                <w:sz w:val="20"/>
                <w:lang w:val="sv-SE"/>
              </w:rPr>
            </w:pPr>
            <w:r w:rsidRPr="008A5B1A">
              <w:rPr>
                <w:rFonts w:eastAsiaTheme="minorHAnsi"/>
                <w:sz w:val="20"/>
                <w:lang w:val="sv-SE"/>
              </w:rPr>
              <w:t>Mometason</w:t>
            </w:r>
            <w:r w:rsidR="00A9206C" w:rsidRPr="008A5B1A">
              <w:rPr>
                <w:rFonts w:eastAsiaTheme="minorHAnsi"/>
                <w:sz w:val="20"/>
                <w:lang w:val="sv-SE"/>
              </w:rPr>
              <w:t>furoat</w:t>
            </w:r>
            <w:r w:rsidRPr="008A5B1A">
              <w:rPr>
                <w:rFonts w:eastAsiaTheme="minorHAnsi"/>
                <w:sz w:val="20"/>
                <w:lang w:val="sv-SE"/>
              </w:rPr>
              <w:t xml:space="preserve"> 127</w:t>
            </w:r>
            <w:r w:rsidR="00E5180B" w:rsidRPr="008A5B1A">
              <w:rPr>
                <w:rFonts w:eastAsiaTheme="minorHAnsi"/>
                <w:sz w:val="20"/>
                <w:lang w:val="sv-SE"/>
              </w:rPr>
              <w:t>,</w:t>
            </w:r>
            <w:r w:rsidRPr="008A5B1A">
              <w:rPr>
                <w:rFonts w:eastAsiaTheme="minorHAnsi"/>
                <w:sz w:val="20"/>
                <w:lang w:val="sv-SE"/>
              </w:rPr>
              <w:t>5</w:t>
            </w:r>
            <w:r w:rsidR="00613FB8" w:rsidRPr="008A5B1A">
              <w:rPr>
                <w:rFonts w:eastAsiaTheme="minorHAnsi"/>
                <w:sz w:val="20"/>
                <w:lang w:val="sv-SE"/>
              </w:rPr>
              <w:t> </w:t>
            </w:r>
            <w:r w:rsidRPr="008A5B1A">
              <w:rPr>
                <w:rFonts w:eastAsiaTheme="minorHAnsi"/>
                <w:sz w:val="20"/>
                <w:lang w:val="sv-SE"/>
              </w:rPr>
              <w:t>m</w:t>
            </w:r>
            <w:r w:rsidR="00A9206C" w:rsidRPr="008A5B1A">
              <w:rPr>
                <w:rFonts w:eastAsiaTheme="minorHAnsi"/>
                <w:sz w:val="20"/>
                <w:lang w:val="sv-SE"/>
              </w:rPr>
              <w:t xml:space="preserve">ikrogram od och </w:t>
            </w:r>
            <w:r w:rsidR="00613FB8" w:rsidRPr="008A5B1A">
              <w:rPr>
                <w:rFonts w:eastAsiaTheme="minorHAnsi"/>
                <w:sz w:val="20"/>
                <w:lang w:val="sv-SE"/>
              </w:rPr>
              <w:t>260 </w:t>
            </w:r>
            <w:r w:rsidRPr="008A5B1A">
              <w:rPr>
                <w:rFonts w:eastAsiaTheme="minorHAnsi"/>
                <w:sz w:val="20"/>
                <w:lang w:val="sv-SE"/>
              </w:rPr>
              <w:t>m</w:t>
            </w:r>
            <w:r w:rsidR="00A9206C" w:rsidRPr="008A5B1A">
              <w:rPr>
                <w:rFonts w:eastAsiaTheme="minorHAnsi"/>
                <w:sz w:val="20"/>
                <w:lang w:val="sv-SE"/>
              </w:rPr>
              <w:t>ikrogram od i</w:t>
            </w:r>
            <w:r w:rsidRPr="008A5B1A">
              <w:rPr>
                <w:rFonts w:eastAsiaTheme="minorHAnsi"/>
                <w:sz w:val="20"/>
                <w:lang w:val="sv-SE"/>
              </w:rPr>
              <w:t xml:space="preserve"> Atectura Breezhaler </w:t>
            </w:r>
            <w:r w:rsidR="00A9206C" w:rsidRPr="008A5B1A">
              <w:rPr>
                <w:rFonts w:eastAsiaTheme="minorHAnsi"/>
                <w:sz w:val="20"/>
                <w:lang w:val="sv-SE"/>
              </w:rPr>
              <w:t>är jämförbart med mometasonfuroat 400 mikrogram od och 800 mikrogram per dag (givet som 400 mikrogram bid)</w:t>
            </w:r>
            <w:r w:rsidRPr="008A5B1A">
              <w:rPr>
                <w:rFonts w:eastAsiaTheme="minorHAnsi"/>
                <w:sz w:val="20"/>
                <w:lang w:val="sv-SE"/>
              </w:rPr>
              <w:t>.</w:t>
            </w:r>
          </w:p>
          <w:p w14:paraId="679E3571" w14:textId="5CFB28EE" w:rsidR="001B370C" w:rsidRPr="008A5B1A" w:rsidRDefault="001B370C" w:rsidP="00B56A01">
            <w:pPr>
              <w:tabs>
                <w:tab w:val="clear" w:pos="567"/>
              </w:tabs>
              <w:spacing w:line="240" w:lineRule="auto"/>
              <w:ind w:left="567" w:hanging="567"/>
              <w:rPr>
                <w:rFonts w:eastAsiaTheme="minorHAnsi"/>
                <w:sz w:val="20"/>
                <w:lang w:val="sv-SE"/>
              </w:rPr>
            </w:pPr>
            <w:r w:rsidRPr="008A5B1A">
              <w:rPr>
                <w:rFonts w:eastAsiaTheme="minorHAnsi"/>
                <w:sz w:val="20"/>
                <w:vertAlign w:val="superscript"/>
                <w:lang w:val="sv-SE"/>
              </w:rPr>
              <w:t>3</w:t>
            </w:r>
            <w:r w:rsidRPr="008A5B1A">
              <w:rPr>
                <w:rFonts w:eastAsiaTheme="minorHAnsi"/>
                <w:sz w:val="20"/>
                <w:vertAlign w:val="superscript"/>
                <w:lang w:val="sv-SE"/>
              </w:rPr>
              <w:tab/>
            </w:r>
            <w:r w:rsidRPr="008A5B1A">
              <w:rPr>
                <w:rFonts w:eastAsiaTheme="minorHAnsi"/>
                <w:sz w:val="20"/>
                <w:lang w:val="sv-SE"/>
              </w:rPr>
              <w:t>SAL/FP: salmeterol/fluti</w:t>
            </w:r>
            <w:r w:rsidR="00A9206C" w:rsidRPr="008A5B1A">
              <w:rPr>
                <w:rFonts w:eastAsiaTheme="minorHAnsi"/>
                <w:sz w:val="20"/>
                <w:lang w:val="sv-SE"/>
              </w:rPr>
              <w:t>kasonpropionat i hög dos</w:t>
            </w:r>
            <w:r w:rsidR="00613FB8" w:rsidRPr="008A5B1A">
              <w:rPr>
                <w:rFonts w:eastAsiaTheme="minorHAnsi"/>
                <w:sz w:val="20"/>
                <w:lang w:val="sv-SE"/>
              </w:rPr>
              <w:t>: 50 m</w:t>
            </w:r>
            <w:r w:rsidR="00A9206C" w:rsidRPr="008A5B1A">
              <w:rPr>
                <w:rFonts w:eastAsiaTheme="minorHAnsi"/>
                <w:sz w:val="20"/>
                <w:lang w:val="sv-SE"/>
              </w:rPr>
              <w:t>ikrogram/</w:t>
            </w:r>
            <w:r w:rsidR="00613FB8" w:rsidRPr="008A5B1A">
              <w:rPr>
                <w:rFonts w:eastAsiaTheme="minorHAnsi"/>
                <w:sz w:val="20"/>
                <w:lang w:val="sv-SE"/>
              </w:rPr>
              <w:t>500 </w:t>
            </w:r>
            <w:r w:rsidR="00A9206C" w:rsidRPr="008A5B1A">
              <w:rPr>
                <w:rFonts w:eastAsiaTheme="minorHAnsi"/>
                <w:sz w:val="20"/>
                <w:lang w:val="sv-SE"/>
              </w:rPr>
              <w:t>mikrogram bid (innehåll i dos)</w:t>
            </w:r>
            <w:r w:rsidRPr="008A5B1A">
              <w:rPr>
                <w:rFonts w:eastAsiaTheme="minorHAnsi"/>
                <w:sz w:val="20"/>
                <w:lang w:val="sv-SE"/>
              </w:rPr>
              <w:t>.</w:t>
            </w:r>
          </w:p>
          <w:p w14:paraId="5A5B9464" w14:textId="062F105D" w:rsidR="001B370C" w:rsidRPr="008A5B1A" w:rsidRDefault="001B370C" w:rsidP="00B56A01">
            <w:pPr>
              <w:tabs>
                <w:tab w:val="clear" w:pos="567"/>
              </w:tabs>
              <w:spacing w:line="240" w:lineRule="auto"/>
              <w:ind w:left="567" w:hanging="567"/>
              <w:rPr>
                <w:rFonts w:eastAsiaTheme="minorHAnsi"/>
                <w:sz w:val="20"/>
                <w:lang w:val="sv-SE"/>
              </w:rPr>
            </w:pPr>
            <w:r w:rsidRPr="008A5B1A">
              <w:rPr>
                <w:rFonts w:eastAsiaTheme="minorHAnsi"/>
                <w:sz w:val="20"/>
                <w:vertAlign w:val="superscript"/>
                <w:lang w:val="sv-SE"/>
              </w:rPr>
              <w:t xml:space="preserve">4 </w:t>
            </w:r>
            <w:r w:rsidRPr="008A5B1A">
              <w:rPr>
                <w:rFonts w:eastAsiaTheme="minorHAnsi"/>
                <w:sz w:val="20"/>
                <w:vertAlign w:val="superscript"/>
                <w:lang w:val="sv-SE"/>
              </w:rPr>
              <w:tab/>
            </w:r>
            <w:r w:rsidR="00A9206C" w:rsidRPr="008A5B1A">
              <w:rPr>
                <w:rFonts w:eastAsiaTheme="minorHAnsi"/>
                <w:sz w:val="20"/>
                <w:lang w:val="sv-SE"/>
              </w:rPr>
              <w:t>Dalvärde för FE</w:t>
            </w:r>
            <w:r w:rsidRPr="008A5B1A">
              <w:rPr>
                <w:rFonts w:eastAsiaTheme="minorHAnsi"/>
                <w:sz w:val="20"/>
                <w:lang w:val="sv-SE"/>
              </w:rPr>
              <w:t>V</w:t>
            </w:r>
            <w:r w:rsidRPr="008A5B1A">
              <w:rPr>
                <w:rFonts w:eastAsiaTheme="minorHAnsi"/>
                <w:sz w:val="20"/>
                <w:vertAlign w:val="subscript"/>
                <w:lang w:val="sv-SE"/>
              </w:rPr>
              <w:t>1</w:t>
            </w:r>
            <w:r w:rsidRPr="008A5B1A">
              <w:rPr>
                <w:rFonts w:eastAsiaTheme="minorHAnsi"/>
                <w:sz w:val="20"/>
                <w:lang w:val="sv-SE"/>
              </w:rPr>
              <w:t xml:space="preserve">: </w:t>
            </w:r>
            <w:r w:rsidR="00A9206C" w:rsidRPr="008A5B1A">
              <w:rPr>
                <w:rFonts w:eastAsiaTheme="minorHAnsi"/>
                <w:sz w:val="20"/>
                <w:lang w:val="sv-SE"/>
              </w:rPr>
              <w:t xml:space="preserve">genomsnittet av två </w:t>
            </w:r>
            <w:r w:rsidRPr="008A5B1A">
              <w:rPr>
                <w:rFonts w:eastAsiaTheme="minorHAnsi"/>
                <w:sz w:val="20"/>
                <w:lang w:val="sv-SE"/>
              </w:rPr>
              <w:t>FEV</w:t>
            </w:r>
            <w:r w:rsidRPr="008A5B1A">
              <w:rPr>
                <w:rFonts w:eastAsiaTheme="minorHAnsi"/>
                <w:sz w:val="20"/>
                <w:vertAlign w:val="subscript"/>
                <w:lang w:val="sv-SE"/>
              </w:rPr>
              <w:t>1</w:t>
            </w:r>
            <w:r w:rsidR="00A9206C" w:rsidRPr="008A5B1A">
              <w:rPr>
                <w:rFonts w:eastAsiaTheme="minorHAnsi"/>
                <w:sz w:val="20"/>
                <w:vertAlign w:val="subscript"/>
                <w:lang w:val="sv-SE"/>
              </w:rPr>
              <w:t>-</w:t>
            </w:r>
            <w:r w:rsidR="00A9206C" w:rsidRPr="008A5B1A">
              <w:rPr>
                <w:rFonts w:eastAsiaTheme="minorHAnsi"/>
                <w:sz w:val="20"/>
                <w:lang w:val="sv-SE"/>
              </w:rPr>
              <w:t xml:space="preserve">värden uppmätta </w:t>
            </w:r>
            <w:r w:rsidR="00613FB8" w:rsidRPr="008A5B1A">
              <w:rPr>
                <w:rFonts w:eastAsiaTheme="minorHAnsi"/>
                <w:sz w:val="20"/>
                <w:lang w:val="sv-SE"/>
              </w:rPr>
              <w:t>23 </w:t>
            </w:r>
            <w:r w:rsidR="00A9206C" w:rsidRPr="008A5B1A">
              <w:rPr>
                <w:rFonts w:eastAsiaTheme="minorHAnsi"/>
                <w:sz w:val="20"/>
                <w:lang w:val="sv-SE"/>
              </w:rPr>
              <w:t>timmar och 15 minuter respektive 23 timmar och 45 minuter efter kvällsdosen</w:t>
            </w:r>
            <w:r w:rsidRPr="008A5B1A">
              <w:rPr>
                <w:rFonts w:eastAsiaTheme="minorHAnsi"/>
                <w:sz w:val="20"/>
                <w:lang w:val="sv-SE"/>
              </w:rPr>
              <w:t>.</w:t>
            </w:r>
          </w:p>
          <w:p w14:paraId="76C1BE7E" w14:textId="628A9A55" w:rsidR="00BE5999" w:rsidRPr="008A5B1A" w:rsidRDefault="00BE5999" w:rsidP="00B56A01">
            <w:pPr>
              <w:pStyle w:val="Text"/>
              <w:keepNext/>
              <w:keepLines/>
              <w:spacing w:before="0"/>
              <w:ind w:left="567" w:hanging="567"/>
              <w:jc w:val="left"/>
              <w:rPr>
                <w:sz w:val="20"/>
                <w:lang w:val="sv-SE"/>
              </w:rPr>
            </w:pPr>
            <w:r w:rsidRPr="008A5B1A">
              <w:rPr>
                <w:sz w:val="20"/>
                <w:lang w:val="sv-SE"/>
              </w:rPr>
              <w:t>Primära effektmåttet (</w:t>
            </w:r>
            <w:r w:rsidR="004C7636" w:rsidRPr="008A5B1A">
              <w:rPr>
                <w:sz w:val="20"/>
                <w:lang w:val="sv-SE"/>
              </w:rPr>
              <w:t>dalvärde för</w:t>
            </w:r>
            <w:r w:rsidRPr="008A5B1A">
              <w:rPr>
                <w:sz w:val="20"/>
                <w:lang w:val="sv-SE"/>
              </w:rPr>
              <w:t xml:space="preserve"> FEV</w:t>
            </w:r>
            <w:r w:rsidRPr="008A5B1A">
              <w:rPr>
                <w:sz w:val="20"/>
                <w:vertAlign w:val="subscript"/>
                <w:lang w:val="sv-SE"/>
              </w:rPr>
              <w:t>1</w:t>
            </w:r>
            <w:r w:rsidRPr="008A5B1A">
              <w:rPr>
                <w:sz w:val="20"/>
                <w:lang w:val="sv-SE"/>
              </w:rPr>
              <w:t xml:space="preserve"> vecka 26) samt det viktigaste sekundära effektmåttet (ACQ</w:t>
            </w:r>
            <w:r w:rsidRPr="008A5B1A">
              <w:rPr>
                <w:sz w:val="20"/>
                <w:lang w:val="sv-SE"/>
              </w:rPr>
              <w:noBreakHyphen/>
              <w:t xml:space="preserve">7 poäng </w:t>
            </w:r>
          </w:p>
          <w:p w14:paraId="01B5DC5E" w14:textId="374C7878" w:rsidR="00BE5999" w:rsidRPr="008A5B1A" w:rsidRDefault="00BE5999" w:rsidP="00B56A01">
            <w:pPr>
              <w:pStyle w:val="Text"/>
              <w:keepNext/>
              <w:keepLines/>
              <w:spacing w:before="0"/>
              <w:ind w:left="567" w:hanging="567"/>
              <w:jc w:val="left"/>
              <w:rPr>
                <w:sz w:val="20"/>
                <w:lang w:val="sv-SE"/>
              </w:rPr>
            </w:pPr>
            <w:r w:rsidRPr="008A5B1A">
              <w:rPr>
                <w:sz w:val="20"/>
                <w:lang w:val="sv-SE"/>
              </w:rPr>
              <w:t xml:space="preserve">vecka 26) var del av den </w:t>
            </w:r>
            <w:r w:rsidR="004C7636" w:rsidRPr="008A5B1A">
              <w:rPr>
                <w:sz w:val="20"/>
                <w:lang w:val="sv-SE"/>
              </w:rPr>
              <w:t>bekräftande teststrategin och därmed kontrollerad för multiplicitet</w:t>
            </w:r>
            <w:r w:rsidRPr="008A5B1A">
              <w:rPr>
                <w:sz w:val="20"/>
                <w:lang w:val="sv-SE"/>
              </w:rPr>
              <w:t xml:space="preserve">. Samtliga andra </w:t>
            </w:r>
          </w:p>
          <w:p w14:paraId="38D3A78A" w14:textId="228BC015" w:rsidR="00BE5999" w:rsidRPr="008A5B1A" w:rsidRDefault="00BE5999" w:rsidP="00B56A01">
            <w:pPr>
              <w:pStyle w:val="Text"/>
              <w:keepNext/>
              <w:keepLines/>
              <w:spacing w:before="0"/>
              <w:ind w:left="567" w:hanging="567"/>
              <w:jc w:val="left"/>
              <w:rPr>
                <w:sz w:val="20"/>
                <w:lang w:val="sv-SE"/>
              </w:rPr>
            </w:pPr>
            <w:r w:rsidRPr="008A5B1A">
              <w:rPr>
                <w:sz w:val="20"/>
                <w:lang w:val="sv-SE"/>
              </w:rPr>
              <w:t xml:space="preserve">effektmått var inte del av den </w:t>
            </w:r>
            <w:r w:rsidR="004C7636" w:rsidRPr="008A5B1A">
              <w:rPr>
                <w:sz w:val="20"/>
                <w:lang w:val="sv-SE"/>
              </w:rPr>
              <w:t>bekräftande teststrategin</w:t>
            </w:r>
            <w:r w:rsidRPr="008A5B1A">
              <w:rPr>
                <w:sz w:val="20"/>
                <w:lang w:val="sv-SE"/>
              </w:rPr>
              <w:t>.</w:t>
            </w:r>
          </w:p>
          <w:p w14:paraId="6DB800AD" w14:textId="77777777" w:rsidR="00A9206C" w:rsidRPr="008A5B1A" w:rsidRDefault="00A9206C" w:rsidP="00B56A01">
            <w:pPr>
              <w:spacing w:line="240" w:lineRule="auto"/>
              <w:rPr>
                <w:sz w:val="20"/>
                <w:lang w:val="sv-SE"/>
              </w:rPr>
            </w:pPr>
            <w:r w:rsidRPr="008A5B1A">
              <w:rPr>
                <w:sz w:val="20"/>
                <w:lang w:val="sv-SE"/>
              </w:rPr>
              <w:t>RR = frekvenskvot, AR = annualiserad frekvens</w:t>
            </w:r>
          </w:p>
          <w:p w14:paraId="0DF50948" w14:textId="46FED7CF" w:rsidR="00BE06A9" w:rsidRPr="008A5B1A" w:rsidRDefault="00A9206C" w:rsidP="00B56A01">
            <w:pPr>
              <w:tabs>
                <w:tab w:val="clear" w:pos="567"/>
              </w:tabs>
              <w:spacing w:line="240" w:lineRule="auto"/>
              <w:rPr>
                <w:rFonts w:eastAsiaTheme="minorHAnsi"/>
                <w:sz w:val="20"/>
                <w:lang w:val="sv-SE"/>
              </w:rPr>
            </w:pPr>
            <w:r w:rsidRPr="008A5B1A">
              <w:rPr>
                <w:sz w:val="20"/>
                <w:lang w:val="sv-SE"/>
              </w:rPr>
              <w:t>od = en gång dagligen, bid = två gånger dagligen</w:t>
            </w:r>
          </w:p>
        </w:tc>
      </w:tr>
    </w:tbl>
    <w:p w14:paraId="710A461A" w14:textId="77777777" w:rsidR="00EE2921" w:rsidRPr="008A5B1A" w:rsidRDefault="00EE2921" w:rsidP="00B56A01">
      <w:pPr>
        <w:pStyle w:val="Text"/>
        <w:spacing w:before="0"/>
        <w:jc w:val="left"/>
        <w:rPr>
          <w:sz w:val="22"/>
          <w:szCs w:val="22"/>
          <w:lang w:val="sv-SE"/>
        </w:rPr>
      </w:pPr>
    </w:p>
    <w:p w14:paraId="25841CA3" w14:textId="74C724F0" w:rsidR="00121230" w:rsidRPr="008A5B1A" w:rsidRDefault="005300D4" w:rsidP="00B56A01">
      <w:pPr>
        <w:pStyle w:val="Text"/>
        <w:keepNext/>
        <w:spacing w:before="0"/>
        <w:jc w:val="left"/>
        <w:rPr>
          <w:sz w:val="22"/>
          <w:szCs w:val="22"/>
          <w:u w:val="single"/>
          <w:lang w:val="sv-SE"/>
        </w:rPr>
      </w:pPr>
      <w:r w:rsidRPr="008A5B1A">
        <w:rPr>
          <w:sz w:val="22"/>
          <w:szCs w:val="22"/>
          <w:u w:val="single"/>
          <w:lang w:val="sv-SE"/>
        </w:rPr>
        <w:t>Förspecificerad poolad analys</w:t>
      </w:r>
    </w:p>
    <w:p w14:paraId="4EEEB07C" w14:textId="77777777" w:rsidR="00121230" w:rsidRPr="008A5B1A" w:rsidRDefault="00121230" w:rsidP="00B56A01">
      <w:pPr>
        <w:pStyle w:val="Text"/>
        <w:keepNext/>
        <w:spacing w:before="0"/>
        <w:jc w:val="left"/>
        <w:rPr>
          <w:sz w:val="22"/>
          <w:szCs w:val="22"/>
          <w:lang w:val="sv-SE"/>
        </w:rPr>
      </w:pPr>
    </w:p>
    <w:p w14:paraId="7E198A7F" w14:textId="40E8C680" w:rsidR="00DD4DF4" w:rsidRPr="008A5B1A" w:rsidRDefault="00DD4DF4" w:rsidP="00B56A01">
      <w:pPr>
        <w:pStyle w:val="Text"/>
        <w:spacing w:before="0"/>
        <w:jc w:val="left"/>
        <w:rPr>
          <w:sz w:val="22"/>
          <w:szCs w:val="22"/>
          <w:lang w:val="sv-SE"/>
        </w:rPr>
      </w:pPr>
      <w:r w:rsidRPr="008A5B1A">
        <w:rPr>
          <w:sz w:val="22"/>
          <w:szCs w:val="22"/>
          <w:lang w:val="sv-SE"/>
        </w:rPr>
        <w:t xml:space="preserve">Atectura Breezhaler </w:t>
      </w:r>
      <w:r w:rsidR="00A62BD0" w:rsidRPr="008A5B1A">
        <w:rPr>
          <w:sz w:val="22"/>
          <w:szCs w:val="22"/>
          <w:lang w:val="sv-SE"/>
        </w:rPr>
        <w:t>125 m</w:t>
      </w:r>
      <w:r w:rsidR="005300D4" w:rsidRPr="008A5B1A">
        <w:rPr>
          <w:sz w:val="22"/>
          <w:szCs w:val="22"/>
          <w:lang w:val="sv-SE"/>
        </w:rPr>
        <w:t>ikrogram</w:t>
      </w:r>
      <w:r w:rsidR="00A62BD0" w:rsidRPr="008A5B1A">
        <w:rPr>
          <w:sz w:val="22"/>
          <w:szCs w:val="22"/>
          <w:lang w:val="sv-SE"/>
        </w:rPr>
        <w:t>/260 </w:t>
      </w:r>
      <w:r w:rsidRPr="008A5B1A">
        <w:rPr>
          <w:sz w:val="22"/>
          <w:szCs w:val="22"/>
          <w:lang w:val="sv-SE"/>
        </w:rPr>
        <w:t>m</w:t>
      </w:r>
      <w:r w:rsidR="005300D4" w:rsidRPr="008A5B1A">
        <w:rPr>
          <w:sz w:val="22"/>
          <w:szCs w:val="22"/>
          <w:lang w:val="sv-SE"/>
        </w:rPr>
        <w:t xml:space="preserve">ikrogram en gång dagligen studerades även som aktiv komparator </w:t>
      </w:r>
      <w:r w:rsidR="00564900" w:rsidRPr="008A5B1A">
        <w:rPr>
          <w:sz w:val="22"/>
          <w:szCs w:val="22"/>
          <w:lang w:val="sv-SE"/>
        </w:rPr>
        <w:t xml:space="preserve">i en annan fas III-studie </w:t>
      </w:r>
      <w:r w:rsidRPr="008A5B1A">
        <w:rPr>
          <w:sz w:val="22"/>
          <w:szCs w:val="22"/>
          <w:lang w:val="sv-SE"/>
        </w:rPr>
        <w:t>(IRIDIUM)</w:t>
      </w:r>
      <w:r w:rsidR="005123CB" w:rsidRPr="008A5B1A">
        <w:rPr>
          <w:sz w:val="22"/>
          <w:szCs w:val="22"/>
          <w:lang w:val="sv-SE"/>
        </w:rPr>
        <w:t>,</w:t>
      </w:r>
      <w:r w:rsidRPr="008A5B1A">
        <w:rPr>
          <w:sz w:val="22"/>
          <w:szCs w:val="22"/>
          <w:lang w:val="sv-SE"/>
        </w:rPr>
        <w:t xml:space="preserve"> i</w:t>
      </w:r>
      <w:r w:rsidR="00D30971" w:rsidRPr="008A5B1A">
        <w:rPr>
          <w:sz w:val="22"/>
          <w:szCs w:val="22"/>
          <w:lang w:val="sv-SE"/>
        </w:rPr>
        <w:t xml:space="preserve"> vilken</w:t>
      </w:r>
      <w:r w:rsidR="00564900" w:rsidRPr="008A5B1A">
        <w:rPr>
          <w:sz w:val="22"/>
          <w:szCs w:val="22"/>
          <w:lang w:val="sv-SE"/>
        </w:rPr>
        <w:t xml:space="preserve"> </w:t>
      </w:r>
      <w:r w:rsidR="00D30971" w:rsidRPr="008A5B1A">
        <w:rPr>
          <w:sz w:val="22"/>
          <w:szCs w:val="22"/>
          <w:lang w:val="sv-SE"/>
        </w:rPr>
        <w:t>s</w:t>
      </w:r>
      <w:r w:rsidR="00564900" w:rsidRPr="008A5B1A">
        <w:rPr>
          <w:sz w:val="22"/>
          <w:szCs w:val="22"/>
          <w:lang w:val="sv-SE"/>
        </w:rPr>
        <w:t>amtliga försökspersoner under det senaste året haft astmaexacerbationer som krävt behandling med systemiska kortikosteroider.</w:t>
      </w:r>
      <w:r w:rsidRPr="008A5B1A">
        <w:rPr>
          <w:sz w:val="22"/>
          <w:szCs w:val="22"/>
          <w:lang w:val="sv-SE"/>
        </w:rPr>
        <w:t xml:space="preserve"> </w:t>
      </w:r>
      <w:r w:rsidR="00564900" w:rsidRPr="008A5B1A">
        <w:rPr>
          <w:sz w:val="22"/>
          <w:szCs w:val="22"/>
          <w:lang w:val="sv-SE"/>
        </w:rPr>
        <w:t>En förspecificerad poolad analys av IRIDIUM- och PALL</w:t>
      </w:r>
      <w:r w:rsidR="005259F6" w:rsidRPr="008A5B1A">
        <w:rPr>
          <w:sz w:val="22"/>
          <w:szCs w:val="22"/>
          <w:lang w:val="sv-SE"/>
        </w:rPr>
        <w:t>A</w:t>
      </w:r>
      <w:r w:rsidR="00564900" w:rsidRPr="008A5B1A">
        <w:rPr>
          <w:sz w:val="22"/>
          <w:szCs w:val="22"/>
          <w:lang w:val="sv-SE"/>
        </w:rPr>
        <w:t xml:space="preserve">DIUM-studierna utfördes för att jämföra Atectura Breezhaler 125 mikrogram/260 mikrogram </w:t>
      </w:r>
      <w:r w:rsidR="003F5926" w:rsidRPr="008A5B1A">
        <w:rPr>
          <w:sz w:val="22"/>
          <w:szCs w:val="22"/>
          <w:lang w:val="sv-SE"/>
        </w:rPr>
        <w:t xml:space="preserve">en gång dagligen </w:t>
      </w:r>
      <w:r w:rsidR="00564900" w:rsidRPr="008A5B1A">
        <w:rPr>
          <w:sz w:val="22"/>
          <w:szCs w:val="22"/>
          <w:lang w:val="sv-SE"/>
        </w:rPr>
        <w:t>med salmeterol/flutikason 50 mikrogram/500 mikrogram två gånger dagligen avseende effektmåtten dal-FEV</w:t>
      </w:r>
      <w:r w:rsidR="00564900" w:rsidRPr="008A5B1A">
        <w:rPr>
          <w:sz w:val="22"/>
          <w:szCs w:val="22"/>
          <w:vertAlign w:val="subscript"/>
          <w:lang w:val="sv-SE"/>
        </w:rPr>
        <w:t>1</w:t>
      </w:r>
      <w:r w:rsidR="00564900" w:rsidRPr="008A5B1A">
        <w:rPr>
          <w:sz w:val="22"/>
          <w:szCs w:val="22"/>
          <w:lang w:val="sv-SE"/>
        </w:rPr>
        <w:t xml:space="preserve"> och ACQ-7 vecka 26 samt annualiserad exacerbationsfrekvens</w:t>
      </w:r>
      <w:r w:rsidR="003F5926" w:rsidRPr="008A5B1A">
        <w:rPr>
          <w:sz w:val="22"/>
          <w:szCs w:val="22"/>
          <w:lang w:val="sv-SE"/>
        </w:rPr>
        <w:t xml:space="preserve">. Den poolade analysen visade att </w:t>
      </w:r>
      <w:r w:rsidRPr="008A5B1A">
        <w:rPr>
          <w:sz w:val="22"/>
          <w:szCs w:val="22"/>
          <w:lang w:val="sv-SE"/>
        </w:rPr>
        <w:t xml:space="preserve">Atectura Breezhaler </w:t>
      </w:r>
      <w:r w:rsidR="003F5926" w:rsidRPr="008A5B1A">
        <w:rPr>
          <w:sz w:val="22"/>
          <w:szCs w:val="22"/>
          <w:lang w:val="sv-SE"/>
        </w:rPr>
        <w:t>förbättra</w:t>
      </w:r>
      <w:r w:rsidR="005259F6" w:rsidRPr="008A5B1A">
        <w:rPr>
          <w:sz w:val="22"/>
          <w:szCs w:val="22"/>
          <w:lang w:val="sv-SE"/>
        </w:rPr>
        <w:t>t</w:t>
      </w:r>
      <w:r w:rsidR="003F5926" w:rsidRPr="008A5B1A">
        <w:rPr>
          <w:sz w:val="22"/>
          <w:szCs w:val="22"/>
          <w:lang w:val="sv-SE"/>
        </w:rPr>
        <w:t xml:space="preserve"> dalvärdet för </w:t>
      </w:r>
      <w:r w:rsidRPr="008A5B1A">
        <w:rPr>
          <w:sz w:val="22"/>
          <w:szCs w:val="22"/>
          <w:lang w:val="sv-SE"/>
        </w:rPr>
        <w:t>FEV</w:t>
      </w:r>
      <w:r w:rsidRPr="008A5B1A">
        <w:rPr>
          <w:sz w:val="22"/>
          <w:szCs w:val="22"/>
          <w:vertAlign w:val="subscript"/>
          <w:lang w:val="sv-SE"/>
        </w:rPr>
        <w:t>1</w:t>
      </w:r>
      <w:r w:rsidRPr="008A5B1A">
        <w:rPr>
          <w:sz w:val="22"/>
          <w:szCs w:val="22"/>
          <w:lang w:val="sv-SE"/>
        </w:rPr>
        <w:t xml:space="preserve"> </w:t>
      </w:r>
      <w:r w:rsidR="003F5926" w:rsidRPr="008A5B1A">
        <w:rPr>
          <w:sz w:val="22"/>
          <w:szCs w:val="22"/>
          <w:lang w:val="sv-SE"/>
        </w:rPr>
        <w:t xml:space="preserve">med </w:t>
      </w:r>
      <w:r w:rsidRPr="008A5B1A">
        <w:rPr>
          <w:sz w:val="22"/>
          <w:szCs w:val="22"/>
          <w:lang w:val="sv-SE"/>
        </w:rPr>
        <w:t>4</w:t>
      </w:r>
      <w:r w:rsidR="000A7678" w:rsidRPr="008A5B1A">
        <w:rPr>
          <w:sz w:val="22"/>
          <w:szCs w:val="22"/>
          <w:lang w:val="sv-SE"/>
        </w:rPr>
        <w:t>3</w:t>
      </w:r>
      <w:r w:rsidR="00A62BD0" w:rsidRPr="008A5B1A">
        <w:rPr>
          <w:sz w:val="22"/>
          <w:szCs w:val="22"/>
          <w:lang w:val="sv-SE"/>
        </w:rPr>
        <w:t> </w:t>
      </w:r>
      <w:r w:rsidRPr="008A5B1A">
        <w:rPr>
          <w:sz w:val="22"/>
          <w:szCs w:val="22"/>
          <w:lang w:val="sv-SE"/>
        </w:rPr>
        <w:t>m</w:t>
      </w:r>
      <w:r w:rsidR="00A62BD0" w:rsidRPr="008A5B1A">
        <w:rPr>
          <w:sz w:val="22"/>
          <w:szCs w:val="22"/>
          <w:lang w:val="sv-SE"/>
        </w:rPr>
        <w:t>l</w:t>
      </w:r>
      <w:r w:rsidRPr="008A5B1A">
        <w:rPr>
          <w:sz w:val="22"/>
          <w:szCs w:val="22"/>
          <w:lang w:val="sv-SE"/>
        </w:rPr>
        <w:t xml:space="preserve"> (95</w:t>
      </w:r>
      <w:r w:rsidR="003F5926" w:rsidRPr="008A5B1A">
        <w:rPr>
          <w:sz w:val="22"/>
          <w:szCs w:val="22"/>
          <w:lang w:val="sv-SE"/>
        </w:rPr>
        <w:t> %</w:t>
      </w:r>
      <w:r w:rsidRPr="008A5B1A">
        <w:rPr>
          <w:sz w:val="22"/>
          <w:szCs w:val="22"/>
          <w:lang w:val="sv-SE"/>
        </w:rPr>
        <w:t xml:space="preserve"> CI: 1</w:t>
      </w:r>
      <w:r w:rsidR="000A7678" w:rsidRPr="008A5B1A">
        <w:rPr>
          <w:sz w:val="22"/>
          <w:szCs w:val="22"/>
          <w:lang w:val="sv-SE"/>
        </w:rPr>
        <w:t>7</w:t>
      </w:r>
      <w:r w:rsidRPr="008A5B1A">
        <w:rPr>
          <w:sz w:val="22"/>
          <w:szCs w:val="22"/>
          <w:lang w:val="sv-SE"/>
        </w:rPr>
        <w:t>,</w:t>
      </w:r>
      <w:r w:rsidR="000A7678" w:rsidRPr="008A5B1A">
        <w:rPr>
          <w:sz w:val="22"/>
          <w:szCs w:val="22"/>
          <w:lang w:val="sv-SE"/>
        </w:rPr>
        <w:t xml:space="preserve"> 69</w:t>
      </w:r>
      <w:r w:rsidRPr="008A5B1A">
        <w:rPr>
          <w:sz w:val="22"/>
          <w:szCs w:val="22"/>
          <w:lang w:val="sv-SE"/>
        </w:rPr>
        <w:t xml:space="preserve">) </w:t>
      </w:r>
      <w:r w:rsidR="003F5926" w:rsidRPr="008A5B1A">
        <w:rPr>
          <w:sz w:val="22"/>
          <w:szCs w:val="22"/>
          <w:lang w:val="sv-SE"/>
        </w:rPr>
        <w:t>och</w:t>
      </w:r>
      <w:r w:rsidRPr="008A5B1A">
        <w:rPr>
          <w:sz w:val="22"/>
          <w:szCs w:val="22"/>
          <w:lang w:val="sv-SE"/>
        </w:rPr>
        <w:t xml:space="preserve"> ACQ</w:t>
      </w:r>
      <w:r w:rsidR="00A62BD0" w:rsidRPr="008A5B1A">
        <w:rPr>
          <w:sz w:val="22"/>
          <w:szCs w:val="22"/>
          <w:lang w:val="sv-SE"/>
        </w:rPr>
        <w:noBreakHyphen/>
      </w:r>
      <w:r w:rsidRPr="008A5B1A">
        <w:rPr>
          <w:sz w:val="22"/>
          <w:szCs w:val="22"/>
          <w:lang w:val="sv-SE"/>
        </w:rPr>
        <w:t>7</w:t>
      </w:r>
      <w:r w:rsidR="003F5926" w:rsidRPr="008A5B1A">
        <w:rPr>
          <w:sz w:val="22"/>
          <w:szCs w:val="22"/>
          <w:lang w:val="sv-SE"/>
        </w:rPr>
        <w:t>-poäng med</w:t>
      </w:r>
      <w:r w:rsidRPr="008A5B1A">
        <w:rPr>
          <w:sz w:val="22"/>
          <w:szCs w:val="22"/>
          <w:lang w:val="sv-SE"/>
        </w:rPr>
        <w:t xml:space="preserve"> </w:t>
      </w:r>
      <w:r w:rsidR="00A62BD0" w:rsidRPr="008A5B1A">
        <w:rPr>
          <w:sz w:val="22"/>
          <w:szCs w:val="22"/>
          <w:lang w:val="sv-SE"/>
        </w:rPr>
        <w:noBreakHyphen/>
      </w:r>
      <w:r w:rsidRPr="008A5B1A">
        <w:rPr>
          <w:sz w:val="22"/>
          <w:szCs w:val="22"/>
          <w:lang w:val="sv-SE"/>
        </w:rPr>
        <w:t>0</w:t>
      </w:r>
      <w:r w:rsidR="003F5926" w:rsidRPr="008A5B1A">
        <w:rPr>
          <w:sz w:val="22"/>
          <w:szCs w:val="22"/>
          <w:lang w:val="sv-SE"/>
        </w:rPr>
        <w:t>,</w:t>
      </w:r>
      <w:r w:rsidRPr="008A5B1A">
        <w:rPr>
          <w:sz w:val="22"/>
          <w:szCs w:val="22"/>
          <w:lang w:val="sv-SE"/>
        </w:rPr>
        <w:t>0</w:t>
      </w:r>
      <w:r w:rsidR="000A7678" w:rsidRPr="008A5B1A">
        <w:rPr>
          <w:sz w:val="22"/>
          <w:szCs w:val="22"/>
          <w:lang w:val="sv-SE"/>
        </w:rPr>
        <w:t>91</w:t>
      </w:r>
      <w:r w:rsidRPr="008A5B1A">
        <w:rPr>
          <w:sz w:val="22"/>
          <w:szCs w:val="22"/>
          <w:lang w:val="sv-SE"/>
        </w:rPr>
        <w:t xml:space="preserve"> (95</w:t>
      </w:r>
      <w:r w:rsidR="003F5926" w:rsidRPr="008A5B1A">
        <w:rPr>
          <w:sz w:val="22"/>
          <w:szCs w:val="22"/>
          <w:lang w:val="sv-SE"/>
        </w:rPr>
        <w:t> </w:t>
      </w:r>
      <w:r w:rsidRPr="008A5B1A">
        <w:rPr>
          <w:sz w:val="22"/>
          <w:szCs w:val="22"/>
          <w:lang w:val="sv-SE"/>
        </w:rPr>
        <w:t xml:space="preserve">% CI: </w:t>
      </w:r>
      <w:r w:rsidR="00A62BD0" w:rsidRPr="008A5B1A">
        <w:rPr>
          <w:sz w:val="22"/>
          <w:szCs w:val="22"/>
          <w:lang w:val="sv-SE"/>
        </w:rPr>
        <w:noBreakHyphen/>
      </w:r>
      <w:r w:rsidRPr="008A5B1A">
        <w:rPr>
          <w:sz w:val="22"/>
          <w:szCs w:val="22"/>
          <w:lang w:val="sv-SE"/>
        </w:rPr>
        <w:t>0</w:t>
      </w:r>
      <w:r w:rsidR="003F5926" w:rsidRPr="008A5B1A">
        <w:rPr>
          <w:sz w:val="22"/>
          <w:szCs w:val="22"/>
          <w:lang w:val="sv-SE"/>
        </w:rPr>
        <w:t>,</w:t>
      </w:r>
      <w:r w:rsidRPr="008A5B1A">
        <w:rPr>
          <w:sz w:val="22"/>
          <w:szCs w:val="22"/>
          <w:lang w:val="sv-SE"/>
        </w:rPr>
        <w:t>1</w:t>
      </w:r>
      <w:r w:rsidR="000A7678" w:rsidRPr="008A5B1A">
        <w:rPr>
          <w:sz w:val="22"/>
          <w:szCs w:val="22"/>
          <w:lang w:val="sv-SE"/>
        </w:rPr>
        <w:t>53</w:t>
      </w:r>
      <w:r w:rsidRPr="008A5B1A">
        <w:rPr>
          <w:sz w:val="22"/>
          <w:szCs w:val="22"/>
          <w:lang w:val="sv-SE"/>
        </w:rPr>
        <w:t xml:space="preserve">, </w:t>
      </w:r>
      <w:r w:rsidR="00A62BD0" w:rsidRPr="008A5B1A">
        <w:rPr>
          <w:sz w:val="22"/>
          <w:szCs w:val="22"/>
          <w:lang w:val="sv-SE"/>
        </w:rPr>
        <w:noBreakHyphen/>
      </w:r>
      <w:r w:rsidRPr="008A5B1A">
        <w:rPr>
          <w:sz w:val="22"/>
          <w:szCs w:val="22"/>
          <w:lang w:val="sv-SE"/>
        </w:rPr>
        <w:t>0</w:t>
      </w:r>
      <w:r w:rsidR="003F5926" w:rsidRPr="008A5B1A">
        <w:rPr>
          <w:sz w:val="22"/>
          <w:szCs w:val="22"/>
          <w:lang w:val="sv-SE"/>
        </w:rPr>
        <w:t>,</w:t>
      </w:r>
      <w:r w:rsidRPr="008A5B1A">
        <w:rPr>
          <w:sz w:val="22"/>
          <w:szCs w:val="22"/>
          <w:lang w:val="sv-SE"/>
        </w:rPr>
        <w:t>0</w:t>
      </w:r>
      <w:r w:rsidR="000A7678" w:rsidRPr="008A5B1A">
        <w:rPr>
          <w:sz w:val="22"/>
          <w:szCs w:val="22"/>
          <w:lang w:val="sv-SE"/>
        </w:rPr>
        <w:t>30</w:t>
      </w:r>
      <w:r w:rsidRPr="008A5B1A">
        <w:rPr>
          <w:sz w:val="22"/>
          <w:szCs w:val="22"/>
          <w:lang w:val="sv-SE"/>
        </w:rPr>
        <w:t>)</w:t>
      </w:r>
      <w:r w:rsidR="000A7678" w:rsidRPr="008A5B1A">
        <w:rPr>
          <w:sz w:val="22"/>
          <w:szCs w:val="22"/>
          <w:lang w:val="sv-SE"/>
        </w:rPr>
        <w:t xml:space="preserve"> </w:t>
      </w:r>
      <w:r w:rsidR="003F5926" w:rsidRPr="008A5B1A">
        <w:rPr>
          <w:sz w:val="22"/>
          <w:szCs w:val="22"/>
          <w:lang w:val="sv-SE"/>
        </w:rPr>
        <w:t>vecka 26</w:t>
      </w:r>
      <w:r w:rsidR="00401002" w:rsidRPr="008A5B1A">
        <w:rPr>
          <w:sz w:val="22"/>
          <w:szCs w:val="22"/>
          <w:lang w:val="sv-SE"/>
        </w:rPr>
        <w:t xml:space="preserve"> </w:t>
      </w:r>
      <w:r w:rsidR="00B5632B" w:rsidRPr="008A5B1A">
        <w:rPr>
          <w:sz w:val="22"/>
          <w:szCs w:val="22"/>
          <w:lang w:val="sv-SE"/>
        </w:rPr>
        <w:t>och</w:t>
      </w:r>
      <w:r w:rsidRPr="008A5B1A">
        <w:rPr>
          <w:sz w:val="22"/>
          <w:szCs w:val="22"/>
          <w:lang w:val="sv-SE"/>
        </w:rPr>
        <w:t xml:space="preserve"> </w:t>
      </w:r>
      <w:r w:rsidR="003F5926" w:rsidRPr="008A5B1A">
        <w:rPr>
          <w:sz w:val="22"/>
          <w:szCs w:val="22"/>
          <w:lang w:val="sv-SE"/>
        </w:rPr>
        <w:t>minskade annualiserad frekvens m</w:t>
      </w:r>
      <w:r w:rsidR="00AC50A4" w:rsidRPr="008A5B1A">
        <w:rPr>
          <w:sz w:val="22"/>
          <w:szCs w:val="22"/>
          <w:lang w:val="sv-SE"/>
        </w:rPr>
        <w:t>åttliga</w:t>
      </w:r>
      <w:r w:rsidR="003F5926" w:rsidRPr="008A5B1A">
        <w:rPr>
          <w:sz w:val="22"/>
          <w:szCs w:val="22"/>
          <w:lang w:val="sv-SE"/>
        </w:rPr>
        <w:t xml:space="preserve"> eller svåra exacerbationer med 22 % </w:t>
      </w:r>
      <w:r w:rsidRPr="008A5B1A">
        <w:rPr>
          <w:sz w:val="22"/>
          <w:szCs w:val="22"/>
          <w:lang w:val="sv-SE"/>
        </w:rPr>
        <w:t>(RR: 0</w:t>
      </w:r>
      <w:r w:rsidR="003F5926" w:rsidRPr="008A5B1A">
        <w:rPr>
          <w:sz w:val="22"/>
          <w:szCs w:val="22"/>
          <w:lang w:val="sv-SE"/>
        </w:rPr>
        <w:t>,78</w:t>
      </w:r>
      <w:r w:rsidRPr="008A5B1A">
        <w:rPr>
          <w:sz w:val="22"/>
          <w:szCs w:val="22"/>
          <w:lang w:val="sv-SE"/>
        </w:rPr>
        <w:t>; 95</w:t>
      </w:r>
      <w:r w:rsidR="003F5926" w:rsidRPr="008A5B1A">
        <w:rPr>
          <w:sz w:val="22"/>
          <w:szCs w:val="22"/>
          <w:lang w:val="sv-SE"/>
        </w:rPr>
        <w:t> </w:t>
      </w:r>
      <w:r w:rsidRPr="008A5B1A">
        <w:rPr>
          <w:sz w:val="22"/>
          <w:szCs w:val="22"/>
          <w:lang w:val="sv-SE"/>
        </w:rPr>
        <w:t>% CI: 0</w:t>
      </w:r>
      <w:r w:rsidR="003F5926" w:rsidRPr="008A5B1A">
        <w:rPr>
          <w:sz w:val="22"/>
          <w:szCs w:val="22"/>
          <w:lang w:val="sv-SE"/>
        </w:rPr>
        <w:t>,</w:t>
      </w:r>
      <w:r w:rsidR="000A7678" w:rsidRPr="008A5B1A">
        <w:rPr>
          <w:sz w:val="22"/>
          <w:szCs w:val="22"/>
          <w:lang w:val="sv-SE"/>
        </w:rPr>
        <w:t>6</w:t>
      </w:r>
      <w:r w:rsidRPr="008A5B1A">
        <w:rPr>
          <w:sz w:val="22"/>
          <w:szCs w:val="22"/>
          <w:lang w:val="sv-SE"/>
        </w:rPr>
        <w:t>6, 0</w:t>
      </w:r>
      <w:r w:rsidR="003F5926" w:rsidRPr="008A5B1A">
        <w:rPr>
          <w:sz w:val="22"/>
          <w:szCs w:val="22"/>
          <w:lang w:val="sv-SE"/>
        </w:rPr>
        <w:t>,</w:t>
      </w:r>
      <w:r w:rsidRPr="008A5B1A">
        <w:rPr>
          <w:sz w:val="22"/>
          <w:szCs w:val="22"/>
          <w:lang w:val="sv-SE"/>
        </w:rPr>
        <w:t>9</w:t>
      </w:r>
      <w:r w:rsidR="000A7678" w:rsidRPr="008A5B1A">
        <w:rPr>
          <w:sz w:val="22"/>
          <w:szCs w:val="22"/>
          <w:lang w:val="sv-SE"/>
        </w:rPr>
        <w:t>3</w:t>
      </w:r>
      <w:r w:rsidRPr="008A5B1A">
        <w:rPr>
          <w:sz w:val="22"/>
          <w:szCs w:val="22"/>
          <w:lang w:val="sv-SE"/>
        </w:rPr>
        <w:t xml:space="preserve">) </w:t>
      </w:r>
      <w:r w:rsidR="003F5926" w:rsidRPr="008A5B1A">
        <w:rPr>
          <w:sz w:val="22"/>
          <w:szCs w:val="22"/>
          <w:lang w:val="sv-SE"/>
        </w:rPr>
        <w:t>och svåra exacerbationer med 26 %</w:t>
      </w:r>
      <w:r w:rsidRPr="008A5B1A">
        <w:rPr>
          <w:sz w:val="22"/>
          <w:szCs w:val="22"/>
          <w:lang w:val="sv-SE"/>
        </w:rPr>
        <w:t xml:space="preserve"> (RR: 0</w:t>
      </w:r>
      <w:r w:rsidR="003F5926" w:rsidRPr="008A5B1A">
        <w:rPr>
          <w:sz w:val="22"/>
          <w:szCs w:val="22"/>
          <w:lang w:val="sv-SE"/>
        </w:rPr>
        <w:t>,</w:t>
      </w:r>
      <w:r w:rsidRPr="008A5B1A">
        <w:rPr>
          <w:sz w:val="22"/>
          <w:szCs w:val="22"/>
          <w:lang w:val="sv-SE"/>
        </w:rPr>
        <w:t>7</w:t>
      </w:r>
      <w:r w:rsidR="000A7678" w:rsidRPr="008A5B1A">
        <w:rPr>
          <w:sz w:val="22"/>
          <w:szCs w:val="22"/>
          <w:lang w:val="sv-SE"/>
        </w:rPr>
        <w:t>4</w:t>
      </w:r>
      <w:r w:rsidRPr="008A5B1A">
        <w:rPr>
          <w:sz w:val="22"/>
          <w:szCs w:val="22"/>
          <w:lang w:val="sv-SE"/>
        </w:rPr>
        <w:t>; 95</w:t>
      </w:r>
      <w:r w:rsidR="003F5926" w:rsidRPr="008A5B1A">
        <w:rPr>
          <w:sz w:val="22"/>
          <w:szCs w:val="22"/>
          <w:lang w:val="sv-SE"/>
        </w:rPr>
        <w:t> </w:t>
      </w:r>
      <w:r w:rsidRPr="008A5B1A">
        <w:rPr>
          <w:sz w:val="22"/>
          <w:szCs w:val="22"/>
          <w:lang w:val="sv-SE"/>
        </w:rPr>
        <w:t>% CI: 0</w:t>
      </w:r>
      <w:r w:rsidR="003F5926" w:rsidRPr="008A5B1A">
        <w:rPr>
          <w:sz w:val="22"/>
          <w:szCs w:val="22"/>
          <w:lang w:val="sv-SE"/>
        </w:rPr>
        <w:t>,</w:t>
      </w:r>
      <w:r w:rsidR="000A7678" w:rsidRPr="008A5B1A">
        <w:rPr>
          <w:sz w:val="22"/>
          <w:szCs w:val="22"/>
          <w:lang w:val="sv-SE"/>
        </w:rPr>
        <w:t>61</w:t>
      </w:r>
      <w:r w:rsidRPr="008A5B1A">
        <w:rPr>
          <w:sz w:val="22"/>
          <w:szCs w:val="22"/>
          <w:lang w:val="sv-SE"/>
        </w:rPr>
        <w:t>, 0</w:t>
      </w:r>
      <w:r w:rsidR="003F5926" w:rsidRPr="008A5B1A">
        <w:rPr>
          <w:sz w:val="22"/>
          <w:szCs w:val="22"/>
          <w:lang w:val="sv-SE"/>
        </w:rPr>
        <w:t>,</w:t>
      </w:r>
      <w:r w:rsidRPr="008A5B1A">
        <w:rPr>
          <w:sz w:val="22"/>
          <w:szCs w:val="22"/>
          <w:lang w:val="sv-SE"/>
        </w:rPr>
        <w:t>9</w:t>
      </w:r>
      <w:r w:rsidR="000A7678" w:rsidRPr="008A5B1A">
        <w:rPr>
          <w:sz w:val="22"/>
          <w:szCs w:val="22"/>
          <w:lang w:val="sv-SE"/>
        </w:rPr>
        <w:t>1</w:t>
      </w:r>
      <w:r w:rsidRPr="008A5B1A">
        <w:rPr>
          <w:sz w:val="22"/>
          <w:szCs w:val="22"/>
          <w:lang w:val="sv-SE"/>
        </w:rPr>
        <w:t xml:space="preserve">) </w:t>
      </w:r>
      <w:r w:rsidR="003F5926" w:rsidRPr="008A5B1A">
        <w:rPr>
          <w:sz w:val="22"/>
          <w:szCs w:val="22"/>
          <w:lang w:val="sv-SE"/>
        </w:rPr>
        <w:t>jämfört med salmeterol/flutikason</w:t>
      </w:r>
      <w:r w:rsidRPr="008A5B1A">
        <w:rPr>
          <w:sz w:val="22"/>
          <w:szCs w:val="22"/>
          <w:lang w:val="sv-SE"/>
        </w:rPr>
        <w:t>.</w:t>
      </w:r>
    </w:p>
    <w:p w14:paraId="34E31523" w14:textId="77777777" w:rsidR="00916A1E" w:rsidRPr="008A5B1A" w:rsidRDefault="00916A1E" w:rsidP="00B56A01">
      <w:pPr>
        <w:pStyle w:val="Text"/>
        <w:spacing w:before="0"/>
        <w:jc w:val="left"/>
        <w:rPr>
          <w:sz w:val="22"/>
          <w:szCs w:val="22"/>
          <w:lang w:val="sv-SE"/>
        </w:rPr>
      </w:pPr>
    </w:p>
    <w:p w14:paraId="06AEA1E1" w14:textId="6CEFE840" w:rsidR="000B0DF3" w:rsidRPr="008A5B1A" w:rsidRDefault="00D07575" w:rsidP="00B56A01">
      <w:pPr>
        <w:pStyle w:val="Text"/>
        <w:spacing w:before="0"/>
        <w:jc w:val="left"/>
        <w:rPr>
          <w:sz w:val="22"/>
          <w:szCs w:val="22"/>
          <w:lang w:val="sv-SE"/>
        </w:rPr>
      </w:pPr>
      <w:r w:rsidRPr="008A5B1A">
        <w:rPr>
          <w:sz w:val="22"/>
          <w:szCs w:val="22"/>
          <w:lang w:val="sv-SE"/>
        </w:rPr>
        <w:t>QUARTZ</w:t>
      </w:r>
      <w:r w:rsidR="003F5926" w:rsidRPr="008A5B1A">
        <w:rPr>
          <w:sz w:val="22"/>
          <w:szCs w:val="22"/>
          <w:lang w:val="sv-SE"/>
        </w:rPr>
        <w:t>-studien var en 12</w:t>
      </w:r>
      <w:r w:rsidR="008B0A68" w:rsidRPr="008A5B1A">
        <w:rPr>
          <w:sz w:val="22"/>
          <w:szCs w:val="22"/>
          <w:lang w:val="sv-SE"/>
        </w:rPr>
        <w:noBreakHyphen/>
      </w:r>
      <w:r w:rsidR="003F5926" w:rsidRPr="008A5B1A">
        <w:rPr>
          <w:sz w:val="22"/>
          <w:szCs w:val="22"/>
          <w:lang w:val="sv-SE"/>
        </w:rPr>
        <w:t>veckorsstudie där man jämförde A</w:t>
      </w:r>
      <w:r w:rsidR="00017285" w:rsidRPr="008A5B1A">
        <w:rPr>
          <w:sz w:val="22"/>
          <w:szCs w:val="22"/>
          <w:lang w:val="sv-SE"/>
        </w:rPr>
        <w:t>tectura Breezhaler 125</w:t>
      </w:r>
      <w:r w:rsidR="009935DF" w:rsidRPr="008A5B1A">
        <w:rPr>
          <w:sz w:val="22"/>
          <w:szCs w:val="22"/>
          <w:lang w:val="sv-SE"/>
        </w:rPr>
        <w:t> </w:t>
      </w:r>
      <w:r w:rsidR="003F5926" w:rsidRPr="008A5B1A">
        <w:rPr>
          <w:sz w:val="22"/>
          <w:szCs w:val="22"/>
          <w:lang w:val="sv-SE"/>
        </w:rPr>
        <w:t xml:space="preserve">mikrogram/62,5 mikrogram en gång dagligen </w:t>
      </w:r>
      <w:r w:rsidR="00017285" w:rsidRPr="008A5B1A">
        <w:rPr>
          <w:sz w:val="22"/>
          <w:szCs w:val="22"/>
          <w:lang w:val="sv-SE"/>
        </w:rPr>
        <w:t xml:space="preserve">(N=398) </w:t>
      </w:r>
      <w:r w:rsidR="003F5926" w:rsidRPr="008A5B1A">
        <w:rPr>
          <w:sz w:val="22"/>
          <w:szCs w:val="22"/>
          <w:lang w:val="sv-SE"/>
        </w:rPr>
        <w:t>med mometasonfuroat</w:t>
      </w:r>
      <w:r w:rsidR="00017285" w:rsidRPr="008A5B1A">
        <w:rPr>
          <w:sz w:val="22"/>
          <w:szCs w:val="22"/>
          <w:lang w:val="sv-SE"/>
        </w:rPr>
        <w:t xml:space="preserve"> 200</w:t>
      </w:r>
      <w:r w:rsidR="009935DF" w:rsidRPr="008A5B1A">
        <w:rPr>
          <w:sz w:val="22"/>
          <w:szCs w:val="22"/>
          <w:lang w:val="sv-SE"/>
        </w:rPr>
        <w:t> </w:t>
      </w:r>
      <w:r w:rsidR="003F5926" w:rsidRPr="008A5B1A">
        <w:rPr>
          <w:sz w:val="22"/>
          <w:szCs w:val="22"/>
          <w:lang w:val="sv-SE"/>
        </w:rPr>
        <w:t>mikrogram en gång dagligen</w:t>
      </w:r>
      <w:r w:rsidR="004703D4" w:rsidRPr="008A5B1A">
        <w:rPr>
          <w:sz w:val="22"/>
          <w:szCs w:val="22"/>
          <w:lang w:val="sv-SE"/>
        </w:rPr>
        <w:t xml:space="preserve"> (N=404)</w:t>
      </w:r>
      <w:r w:rsidR="00017285" w:rsidRPr="008A5B1A">
        <w:rPr>
          <w:sz w:val="22"/>
          <w:szCs w:val="22"/>
          <w:lang w:val="sv-SE"/>
        </w:rPr>
        <w:t xml:space="preserve">. </w:t>
      </w:r>
      <w:r w:rsidR="003F5926" w:rsidRPr="008A5B1A">
        <w:rPr>
          <w:sz w:val="22"/>
          <w:szCs w:val="22"/>
          <w:lang w:val="sv-SE"/>
        </w:rPr>
        <w:t>Samtliga försökspersoner måste vara symtomatiska och ha stått på underhållsbehandling</w:t>
      </w:r>
      <w:r w:rsidR="00321014" w:rsidRPr="008A5B1A">
        <w:rPr>
          <w:sz w:val="22"/>
          <w:szCs w:val="22"/>
          <w:lang w:val="sv-SE"/>
        </w:rPr>
        <w:t xml:space="preserve"> </w:t>
      </w:r>
      <w:r w:rsidR="003F5926" w:rsidRPr="008A5B1A">
        <w:rPr>
          <w:sz w:val="22"/>
          <w:szCs w:val="22"/>
          <w:lang w:val="sv-SE"/>
        </w:rPr>
        <w:t xml:space="preserve">mot astma med lågdos-ICS (med eller utan LABA) i minst 1 månad före studiestarten. </w:t>
      </w:r>
      <w:r w:rsidR="00321014" w:rsidRPr="008A5B1A">
        <w:rPr>
          <w:sz w:val="22"/>
          <w:szCs w:val="22"/>
          <w:lang w:val="sv-SE"/>
        </w:rPr>
        <w:t xml:space="preserve">Det astmaläkemedel som oftast användes vid studiestarten var lågdos-ICS (43 %) och LABA/lågdos-ICS (56 %). Primärt effektmått i studien var att visa att </w:t>
      </w:r>
      <w:r w:rsidR="00017285" w:rsidRPr="008A5B1A">
        <w:rPr>
          <w:sz w:val="22"/>
          <w:szCs w:val="22"/>
          <w:lang w:val="sv-SE"/>
        </w:rPr>
        <w:t>A</w:t>
      </w:r>
      <w:r w:rsidR="00321014" w:rsidRPr="008A5B1A">
        <w:rPr>
          <w:sz w:val="22"/>
          <w:szCs w:val="22"/>
          <w:lang w:val="sv-SE"/>
        </w:rPr>
        <w:t>tectura Breezhaler 125 mikrogram/62,5 mikrogram en gång dagligen var bättre än mometasonfuroat 200 mikrogram en gång dagligen vad gällde dalvärdet för</w:t>
      </w:r>
      <w:r w:rsidR="00017285" w:rsidRPr="008A5B1A">
        <w:rPr>
          <w:sz w:val="22"/>
          <w:szCs w:val="22"/>
          <w:lang w:val="sv-SE"/>
        </w:rPr>
        <w:t xml:space="preserve"> FEV</w:t>
      </w:r>
      <w:r w:rsidR="00017285" w:rsidRPr="008A5B1A">
        <w:rPr>
          <w:sz w:val="22"/>
          <w:szCs w:val="22"/>
          <w:vertAlign w:val="subscript"/>
          <w:lang w:val="sv-SE"/>
        </w:rPr>
        <w:t>1</w:t>
      </w:r>
      <w:r w:rsidR="00017285" w:rsidRPr="008A5B1A">
        <w:rPr>
          <w:sz w:val="22"/>
          <w:szCs w:val="22"/>
          <w:lang w:val="sv-SE"/>
        </w:rPr>
        <w:t xml:space="preserve"> </w:t>
      </w:r>
      <w:r w:rsidR="00321014" w:rsidRPr="008A5B1A">
        <w:rPr>
          <w:sz w:val="22"/>
          <w:szCs w:val="22"/>
          <w:lang w:val="sv-SE"/>
        </w:rPr>
        <w:t>vecka</w:t>
      </w:r>
      <w:r w:rsidR="009935DF" w:rsidRPr="008A5B1A">
        <w:rPr>
          <w:sz w:val="22"/>
          <w:szCs w:val="22"/>
          <w:lang w:val="sv-SE"/>
        </w:rPr>
        <w:t> </w:t>
      </w:r>
      <w:r w:rsidR="00017285" w:rsidRPr="008A5B1A">
        <w:rPr>
          <w:sz w:val="22"/>
          <w:szCs w:val="22"/>
          <w:lang w:val="sv-SE"/>
        </w:rPr>
        <w:t>12.</w:t>
      </w:r>
    </w:p>
    <w:p w14:paraId="7484F71F" w14:textId="77777777" w:rsidR="00EC0809" w:rsidRPr="008A5B1A" w:rsidRDefault="00EC0809" w:rsidP="00B56A01">
      <w:pPr>
        <w:pStyle w:val="Text"/>
        <w:spacing w:before="0"/>
        <w:jc w:val="left"/>
        <w:rPr>
          <w:sz w:val="22"/>
          <w:szCs w:val="22"/>
          <w:lang w:val="sv-SE"/>
        </w:rPr>
      </w:pPr>
    </w:p>
    <w:p w14:paraId="650E67B9" w14:textId="2D99052D" w:rsidR="00BE06A9" w:rsidRPr="008A5B1A" w:rsidRDefault="00017285" w:rsidP="00B56A01">
      <w:pPr>
        <w:pStyle w:val="Text"/>
        <w:spacing w:before="0"/>
        <w:jc w:val="left"/>
        <w:rPr>
          <w:sz w:val="22"/>
          <w:szCs w:val="22"/>
          <w:lang w:val="sv-SE"/>
        </w:rPr>
      </w:pPr>
      <w:r w:rsidRPr="008A5B1A">
        <w:rPr>
          <w:sz w:val="22"/>
          <w:szCs w:val="22"/>
          <w:lang w:val="sv-SE"/>
        </w:rPr>
        <w:t>Atectura Breezhaler 125</w:t>
      </w:r>
      <w:r w:rsidR="00EC0809" w:rsidRPr="008A5B1A">
        <w:rPr>
          <w:sz w:val="22"/>
          <w:szCs w:val="22"/>
          <w:lang w:val="sv-SE"/>
        </w:rPr>
        <w:t> </w:t>
      </w:r>
      <w:r w:rsidRPr="008A5B1A">
        <w:rPr>
          <w:sz w:val="22"/>
          <w:szCs w:val="22"/>
          <w:lang w:val="sv-SE"/>
        </w:rPr>
        <w:t>m</w:t>
      </w:r>
      <w:r w:rsidR="00321014" w:rsidRPr="008A5B1A">
        <w:rPr>
          <w:sz w:val="22"/>
          <w:szCs w:val="22"/>
          <w:lang w:val="sv-SE"/>
        </w:rPr>
        <w:t xml:space="preserve">ikrogram/62,5 mikrogram en gång dagligen gav en statistiskt signifikant förbättring av dalvärdet för </w:t>
      </w:r>
      <w:r w:rsidRPr="008A5B1A">
        <w:rPr>
          <w:sz w:val="22"/>
          <w:szCs w:val="22"/>
          <w:lang w:val="sv-SE"/>
        </w:rPr>
        <w:t>FEV</w:t>
      </w:r>
      <w:r w:rsidRPr="008A5B1A">
        <w:rPr>
          <w:sz w:val="22"/>
          <w:szCs w:val="22"/>
          <w:vertAlign w:val="subscript"/>
          <w:lang w:val="sv-SE"/>
        </w:rPr>
        <w:t>1</w:t>
      </w:r>
      <w:r w:rsidR="00EC0809" w:rsidRPr="008A5B1A">
        <w:rPr>
          <w:sz w:val="22"/>
          <w:szCs w:val="22"/>
          <w:lang w:val="sv-SE"/>
        </w:rPr>
        <w:t xml:space="preserve"> </w:t>
      </w:r>
      <w:r w:rsidR="00321014" w:rsidRPr="008A5B1A">
        <w:rPr>
          <w:sz w:val="22"/>
          <w:szCs w:val="22"/>
          <w:lang w:val="sv-SE"/>
        </w:rPr>
        <w:t xml:space="preserve">vecka 12 och av </w:t>
      </w:r>
      <w:r w:rsidR="00EC0809" w:rsidRPr="008A5B1A">
        <w:rPr>
          <w:sz w:val="22"/>
          <w:szCs w:val="22"/>
          <w:lang w:val="sv-SE"/>
        </w:rPr>
        <w:t>ACQ</w:t>
      </w:r>
      <w:r w:rsidR="00EC0809" w:rsidRPr="008A5B1A">
        <w:rPr>
          <w:sz w:val="22"/>
          <w:szCs w:val="22"/>
          <w:lang w:val="sv-SE"/>
        </w:rPr>
        <w:noBreakHyphen/>
      </w:r>
      <w:r w:rsidRPr="008A5B1A">
        <w:rPr>
          <w:sz w:val="22"/>
          <w:szCs w:val="22"/>
          <w:lang w:val="sv-SE"/>
        </w:rPr>
        <w:t>7</w:t>
      </w:r>
      <w:r w:rsidR="00321014" w:rsidRPr="008A5B1A">
        <w:rPr>
          <w:sz w:val="22"/>
          <w:szCs w:val="22"/>
          <w:lang w:val="sv-SE"/>
        </w:rPr>
        <w:t>-poäng (Astma Control Questionnaire</w:t>
      </w:r>
      <w:r w:rsidRPr="008A5B1A">
        <w:rPr>
          <w:sz w:val="22"/>
          <w:szCs w:val="22"/>
          <w:lang w:val="sv-SE"/>
        </w:rPr>
        <w:t xml:space="preserve">) </w:t>
      </w:r>
      <w:r w:rsidR="00321014" w:rsidRPr="008A5B1A">
        <w:rPr>
          <w:sz w:val="22"/>
          <w:szCs w:val="22"/>
          <w:lang w:val="sv-SE"/>
        </w:rPr>
        <w:t>jämfört med mometasonfuroat 200 mg en gång dagligen</w:t>
      </w:r>
      <w:r w:rsidRPr="008A5B1A">
        <w:rPr>
          <w:sz w:val="22"/>
          <w:szCs w:val="22"/>
          <w:lang w:val="sv-SE"/>
        </w:rPr>
        <w:t>.</w:t>
      </w:r>
    </w:p>
    <w:p w14:paraId="7E64CB5F" w14:textId="24F2DF0C" w:rsidR="00EC0809" w:rsidRPr="008A5B1A" w:rsidRDefault="00EC0809" w:rsidP="00B56A01">
      <w:pPr>
        <w:pStyle w:val="Text"/>
        <w:spacing w:before="0"/>
        <w:jc w:val="left"/>
        <w:rPr>
          <w:sz w:val="22"/>
          <w:szCs w:val="22"/>
          <w:lang w:val="sv-SE"/>
        </w:rPr>
      </w:pPr>
    </w:p>
    <w:p w14:paraId="14926DB6" w14:textId="181E2E49" w:rsidR="00F14703" w:rsidRPr="008A5B1A" w:rsidRDefault="00F14703" w:rsidP="00B56A01">
      <w:pPr>
        <w:pStyle w:val="Text"/>
        <w:spacing w:before="0"/>
        <w:jc w:val="left"/>
        <w:rPr>
          <w:sz w:val="22"/>
          <w:szCs w:val="22"/>
          <w:lang w:val="sv-SE"/>
        </w:rPr>
      </w:pPr>
      <w:r w:rsidRPr="008A5B1A">
        <w:rPr>
          <w:sz w:val="22"/>
          <w:szCs w:val="22"/>
          <w:lang w:val="sv-SE"/>
        </w:rPr>
        <w:t>Result</w:t>
      </w:r>
      <w:r w:rsidR="00321014" w:rsidRPr="008A5B1A">
        <w:rPr>
          <w:sz w:val="22"/>
          <w:szCs w:val="22"/>
          <w:lang w:val="sv-SE"/>
        </w:rPr>
        <w:t>at för de kliniskt mest relevanta effektmåtten beskrivs i tabell</w:t>
      </w:r>
      <w:r w:rsidR="00BE06A9" w:rsidRPr="008A5B1A">
        <w:rPr>
          <w:sz w:val="22"/>
          <w:szCs w:val="22"/>
          <w:lang w:val="sv-SE"/>
        </w:rPr>
        <w:t> </w:t>
      </w:r>
      <w:r w:rsidR="004151CF" w:rsidRPr="008A5B1A">
        <w:rPr>
          <w:sz w:val="22"/>
          <w:szCs w:val="22"/>
          <w:lang w:val="sv-SE"/>
        </w:rPr>
        <w:t>3</w:t>
      </w:r>
      <w:r w:rsidRPr="008A5B1A">
        <w:rPr>
          <w:sz w:val="22"/>
          <w:szCs w:val="22"/>
          <w:lang w:val="sv-SE"/>
        </w:rPr>
        <w:t>.</w:t>
      </w:r>
    </w:p>
    <w:p w14:paraId="146385C3" w14:textId="77777777" w:rsidR="00F14703" w:rsidRPr="008A5B1A" w:rsidRDefault="00F14703" w:rsidP="00B56A01">
      <w:pPr>
        <w:pStyle w:val="Text"/>
        <w:spacing w:before="0"/>
        <w:jc w:val="left"/>
        <w:rPr>
          <w:sz w:val="22"/>
          <w:szCs w:val="22"/>
          <w:lang w:val="sv-SE"/>
        </w:rPr>
      </w:pPr>
    </w:p>
    <w:p w14:paraId="7BDAF4E4" w14:textId="58E25F8A" w:rsidR="000B0DF3" w:rsidRPr="008A5B1A" w:rsidRDefault="00017285" w:rsidP="00A606A1">
      <w:pPr>
        <w:keepNext/>
        <w:tabs>
          <w:tab w:val="clear" w:pos="567"/>
        </w:tabs>
        <w:spacing w:line="240" w:lineRule="auto"/>
        <w:ind w:left="1134" w:hanging="1134"/>
        <w:rPr>
          <w:szCs w:val="22"/>
          <w:lang w:val="sv-SE"/>
        </w:rPr>
      </w:pPr>
      <w:r w:rsidRPr="008A5B1A">
        <w:rPr>
          <w:b/>
          <w:bCs/>
          <w:lang w:val="sv-SE"/>
        </w:rPr>
        <w:t>Tab</w:t>
      </w:r>
      <w:r w:rsidR="00321014" w:rsidRPr="008A5B1A">
        <w:rPr>
          <w:b/>
          <w:bCs/>
          <w:lang w:val="sv-SE"/>
        </w:rPr>
        <w:t>ell</w:t>
      </w:r>
      <w:r w:rsidR="00EC0809" w:rsidRPr="008A5B1A">
        <w:rPr>
          <w:b/>
          <w:bCs/>
          <w:lang w:val="sv-SE"/>
        </w:rPr>
        <w:t> </w:t>
      </w:r>
      <w:r w:rsidR="00BE5999" w:rsidRPr="008A5B1A">
        <w:rPr>
          <w:b/>
          <w:bCs/>
          <w:lang w:val="sv-SE"/>
        </w:rPr>
        <w:t>3</w:t>
      </w:r>
      <w:r w:rsidRPr="008A5B1A">
        <w:rPr>
          <w:b/>
          <w:bCs/>
          <w:lang w:val="sv-SE"/>
        </w:rPr>
        <w:tab/>
        <w:t>Result</w:t>
      </w:r>
      <w:r w:rsidR="00321014" w:rsidRPr="008A5B1A">
        <w:rPr>
          <w:b/>
          <w:bCs/>
          <w:lang w:val="sv-SE"/>
        </w:rPr>
        <w:t xml:space="preserve">at för primära och sekundära effektmått i </w:t>
      </w:r>
      <w:r w:rsidR="00D07575" w:rsidRPr="008A5B1A">
        <w:rPr>
          <w:b/>
          <w:bCs/>
          <w:lang w:val="sv-SE"/>
        </w:rPr>
        <w:t>QUARTZ</w:t>
      </w:r>
      <w:r w:rsidR="00321014" w:rsidRPr="008A5B1A">
        <w:rPr>
          <w:b/>
          <w:bCs/>
          <w:lang w:val="sv-SE"/>
        </w:rPr>
        <w:t>-studien vecka</w:t>
      </w:r>
      <w:r w:rsidR="00EC0809" w:rsidRPr="008A5B1A">
        <w:rPr>
          <w:b/>
          <w:bCs/>
          <w:lang w:val="sv-SE"/>
        </w:rPr>
        <w:t> </w:t>
      </w:r>
      <w:r w:rsidRPr="008A5B1A">
        <w:rPr>
          <w:b/>
          <w:bCs/>
          <w:lang w:val="sv-SE"/>
        </w:rPr>
        <w:t>12</w:t>
      </w:r>
    </w:p>
    <w:p w14:paraId="5BD59801" w14:textId="77777777" w:rsidR="00346144" w:rsidRPr="008A5B1A" w:rsidRDefault="00346144" w:rsidP="00B56A01">
      <w:pPr>
        <w:pStyle w:val="Text"/>
        <w:keepNext/>
        <w:keepLines/>
        <w:spacing w:before="0"/>
        <w:jc w:val="left"/>
        <w:rPr>
          <w:lang w:val="sv-SE"/>
        </w:rPr>
      </w:pPr>
    </w:p>
    <w:tbl>
      <w:tblPr>
        <w:tblW w:w="9327"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8"/>
        <w:gridCol w:w="3969"/>
      </w:tblGrid>
      <w:tr w:rsidR="00BE5999" w:rsidRPr="00ED41CD" w14:paraId="0B5D1CCB" w14:textId="77777777" w:rsidTr="00BE5999">
        <w:trPr>
          <w:cantSplit/>
        </w:trPr>
        <w:tc>
          <w:tcPr>
            <w:tcW w:w="5358" w:type="dxa"/>
            <w:tcBorders>
              <w:top w:val="single" w:sz="4" w:space="0" w:color="auto"/>
              <w:left w:val="single" w:sz="4" w:space="0" w:color="auto"/>
              <w:bottom w:val="single" w:sz="4" w:space="0" w:color="auto"/>
              <w:right w:val="single" w:sz="4" w:space="0" w:color="auto"/>
            </w:tcBorders>
            <w:hideMark/>
          </w:tcPr>
          <w:p w14:paraId="13C594E2" w14:textId="1449B777" w:rsidR="00BE5999" w:rsidRPr="008A5B1A" w:rsidRDefault="00BE5999" w:rsidP="00B56A01">
            <w:pPr>
              <w:pStyle w:val="Text"/>
              <w:keepNext/>
              <w:keepLines/>
              <w:spacing w:before="0"/>
              <w:jc w:val="left"/>
              <w:rPr>
                <w:b/>
                <w:bCs/>
                <w:sz w:val="22"/>
                <w:szCs w:val="22"/>
                <w:lang w:val="sv-SE"/>
              </w:rPr>
            </w:pPr>
            <w:r w:rsidRPr="008A5B1A">
              <w:rPr>
                <w:b/>
                <w:bCs/>
                <w:sz w:val="22"/>
                <w:szCs w:val="22"/>
                <w:lang w:val="sv-SE"/>
              </w:rPr>
              <w:t>Effektmått</w:t>
            </w:r>
          </w:p>
        </w:tc>
        <w:tc>
          <w:tcPr>
            <w:tcW w:w="3969" w:type="dxa"/>
            <w:tcBorders>
              <w:top w:val="single" w:sz="4" w:space="0" w:color="auto"/>
              <w:left w:val="single" w:sz="4" w:space="0" w:color="auto"/>
              <w:bottom w:val="single" w:sz="4" w:space="0" w:color="auto"/>
              <w:right w:val="single" w:sz="4" w:space="0" w:color="auto"/>
            </w:tcBorders>
            <w:hideMark/>
          </w:tcPr>
          <w:p w14:paraId="1FC02D8B" w14:textId="77777777" w:rsidR="00BE5999" w:rsidRPr="008A5B1A" w:rsidRDefault="00BE5999" w:rsidP="00B56A01">
            <w:pPr>
              <w:pStyle w:val="Text"/>
              <w:keepNext/>
              <w:keepLines/>
              <w:spacing w:before="0"/>
              <w:jc w:val="center"/>
              <w:rPr>
                <w:b/>
                <w:sz w:val="22"/>
                <w:szCs w:val="22"/>
                <w:lang w:val="sv-SE"/>
              </w:rPr>
            </w:pPr>
            <w:r w:rsidRPr="008A5B1A">
              <w:rPr>
                <w:b/>
                <w:sz w:val="22"/>
                <w:szCs w:val="22"/>
                <w:lang w:val="sv-SE"/>
              </w:rPr>
              <w:t>Atectura Breezhaler låg dos* vs</w:t>
            </w:r>
          </w:p>
          <w:p w14:paraId="375D24E4" w14:textId="2AA0010B" w:rsidR="00BE5999" w:rsidRPr="008A5B1A" w:rsidRDefault="00BE5999" w:rsidP="00B56A01">
            <w:pPr>
              <w:pStyle w:val="Text"/>
              <w:keepNext/>
              <w:keepLines/>
              <w:spacing w:before="0"/>
              <w:jc w:val="center"/>
              <w:rPr>
                <w:b/>
                <w:sz w:val="22"/>
                <w:szCs w:val="22"/>
                <w:lang w:val="sv-SE"/>
              </w:rPr>
            </w:pPr>
            <w:r w:rsidRPr="008A5B1A">
              <w:rPr>
                <w:b/>
                <w:sz w:val="22"/>
                <w:szCs w:val="22"/>
                <w:lang w:val="sv-SE"/>
              </w:rPr>
              <w:t xml:space="preserve">MF låg dos** </w:t>
            </w:r>
          </w:p>
        </w:tc>
      </w:tr>
      <w:tr w:rsidR="00BE5999" w:rsidRPr="008A5B1A" w14:paraId="6CD8EA1F"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0E2642AF" w14:textId="3119A4EB" w:rsidR="00BE5999" w:rsidRPr="008A5B1A" w:rsidRDefault="00BE5999" w:rsidP="00B56A01">
            <w:pPr>
              <w:pStyle w:val="Text"/>
              <w:keepNext/>
              <w:keepLines/>
              <w:spacing w:before="0"/>
              <w:jc w:val="left"/>
              <w:rPr>
                <w:b/>
                <w:sz w:val="22"/>
                <w:szCs w:val="22"/>
              </w:rPr>
            </w:pPr>
            <w:r w:rsidRPr="008A5B1A">
              <w:rPr>
                <w:b/>
                <w:bCs/>
                <w:sz w:val="22"/>
                <w:szCs w:val="22"/>
                <w:lang w:val="sv-SE"/>
              </w:rPr>
              <w:t>Lungfunktion</w:t>
            </w:r>
          </w:p>
        </w:tc>
      </w:tr>
      <w:tr w:rsidR="00BE5999" w:rsidRPr="00ED41CD" w14:paraId="3BB084AC"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589A8A17" w14:textId="79A19E20" w:rsidR="00BE5999" w:rsidRPr="008A5B1A" w:rsidRDefault="00BE5999" w:rsidP="00B56A01">
            <w:pPr>
              <w:pStyle w:val="Text"/>
              <w:keepNext/>
              <w:keepLines/>
              <w:spacing w:before="0"/>
              <w:jc w:val="left"/>
              <w:rPr>
                <w:sz w:val="22"/>
                <w:szCs w:val="22"/>
                <w:lang w:val="sv-SE"/>
              </w:rPr>
            </w:pPr>
            <w:r w:rsidRPr="008A5B1A">
              <w:rPr>
                <w:sz w:val="22"/>
                <w:szCs w:val="22"/>
                <w:lang w:val="sv-SE"/>
              </w:rPr>
              <w:t>Dalvärde för FEV</w:t>
            </w:r>
            <w:r w:rsidRPr="008A5B1A">
              <w:rPr>
                <w:sz w:val="22"/>
                <w:szCs w:val="22"/>
                <w:vertAlign w:val="subscript"/>
                <w:lang w:val="sv-SE"/>
              </w:rPr>
              <w:t>1</w:t>
            </w:r>
            <w:r w:rsidRPr="008A5B1A">
              <w:rPr>
                <w:sz w:val="22"/>
                <w:szCs w:val="22"/>
                <w:lang w:val="sv-SE"/>
              </w:rPr>
              <w:t xml:space="preserve"> (primärt effektmått)***</w:t>
            </w:r>
          </w:p>
        </w:tc>
      </w:tr>
      <w:tr w:rsidR="00BE5999" w:rsidRPr="008A5B1A" w14:paraId="496A21CF"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12235405"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60881354" w14:textId="35FCA66C" w:rsidR="00BE5999" w:rsidRPr="008A5B1A" w:rsidRDefault="00BE5999" w:rsidP="00B56A01">
            <w:pPr>
              <w:pStyle w:val="Text"/>
              <w:keepNext/>
              <w:keepLines/>
              <w:spacing w:before="0"/>
              <w:jc w:val="left"/>
              <w:rPr>
                <w:sz w:val="22"/>
                <w:szCs w:val="22"/>
              </w:rPr>
            </w:pPr>
            <w:r w:rsidRPr="008A5B1A">
              <w:rPr>
                <w:sz w:val="22"/>
                <w:szCs w:val="22"/>
              </w:rPr>
              <w:t xml:space="preserve">P </w:t>
            </w:r>
            <w:proofErr w:type="spellStart"/>
            <w:r w:rsidRPr="008A5B1A">
              <w:rPr>
                <w:sz w:val="22"/>
                <w:szCs w:val="22"/>
              </w:rPr>
              <w:t>v</w:t>
            </w:r>
            <w:r w:rsidR="00806A23" w:rsidRPr="008A5B1A">
              <w:rPr>
                <w:sz w:val="22"/>
                <w:szCs w:val="22"/>
              </w:rPr>
              <w:t>ärde</w:t>
            </w:r>
            <w:proofErr w:type="spellEnd"/>
          </w:p>
          <w:p w14:paraId="5F5A6F7B" w14:textId="77777777" w:rsidR="00BE5999" w:rsidRPr="008A5B1A" w:rsidRDefault="00BE5999" w:rsidP="00B56A01">
            <w:pPr>
              <w:pStyle w:val="Text"/>
              <w:keepNext/>
              <w:keepLines/>
              <w:spacing w:before="0"/>
              <w:jc w:val="left"/>
              <w:rPr>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63087617" w14:textId="77777777" w:rsidR="00BE5999" w:rsidRPr="008A5B1A" w:rsidRDefault="00BE5999" w:rsidP="00B56A01">
            <w:pPr>
              <w:pStyle w:val="Text"/>
              <w:keepNext/>
              <w:keepLines/>
              <w:spacing w:before="0"/>
              <w:jc w:val="center"/>
              <w:rPr>
                <w:sz w:val="22"/>
                <w:szCs w:val="22"/>
                <w:lang w:val="sv-SE"/>
              </w:rPr>
            </w:pPr>
            <w:r w:rsidRPr="008A5B1A">
              <w:rPr>
                <w:sz w:val="22"/>
                <w:szCs w:val="22"/>
                <w:lang w:val="sv-SE"/>
              </w:rPr>
              <w:t>182 ml</w:t>
            </w:r>
          </w:p>
          <w:p w14:paraId="56A74E4F" w14:textId="77777777" w:rsidR="00BE5999" w:rsidRPr="008A5B1A" w:rsidRDefault="00BE5999" w:rsidP="00B56A01">
            <w:pPr>
              <w:pStyle w:val="Text"/>
              <w:keepNext/>
              <w:keepLines/>
              <w:spacing w:before="0"/>
              <w:jc w:val="center"/>
              <w:rPr>
                <w:sz w:val="22"/>
                <w:szCs w:val="22"/>
                <w:lang w:val="sv-SE"/>
              </w:rPr>
            </w:pPr>
            <w:r w:rsidRPr="008A5B1A">
              <w:rPr>
                <w:sz w:val="22"/>
                <w:szCs w:val="22"/>
                <w:lang w:val="sv-SE"/>
              </w:rPr>
              <w:t>&lt;0,001</w:t>
            </w:r>
          </w:p>
          <w:p w14:paraId="312DE9AB" w14:textId="6B741380" w:rsidR="00BE5999" w:rsidRPr="008A5B1A" w:rsidRDefault="00BE5999" w:rsidP="00B56A01">
            <w:pPr>
              <w:pStyle w:val="Text"/>
              <w:keepNext/>
              <w:keepLines/>
              <w:spacing w:before="0"/>
              <w:jc w:val="center"/>
              <w:rPr>
                <w:sz w:val="22"/>
                <w:szCs w:val="22"/>
              </w:rPr>
            </w:pPr>
            <w:r w:rsidRPr="008A5B1A">
              <w:rPr>
                <w:sz w:val="22"/>
                <w:szCs w:val="22"/>
                <w:lang w:val="sv-SE"/>
              </w:rPr>
              <w:t>(148; 217)</w:t>
            </w:r>
          </w:p>
        </w:tc>
      </w:tr>
      <w:tr w:rsidR="00BE5999" w:rsidRPr="008A5B1A" w14:paraId="190031DF"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079FD021" w14:textId="505895E6" w:rsidR="00BE5999" w:rsidRPr="008A5B1A" w:rsidRDefault="00BE5999" w:rsidP="00B56A01">
            <w:pPr>
              <w:pStyle w:val="Text"/>
              <w:keepNext/>
              <w:keepLines/>
              <w:spacing w:before="0"/>
              <w:jc w:val="left"/>
              <w:rPr>
                <w:i/>
                <w:sz w:val="22"/>
                <w:szCs w:val="22"/>
              </w:rPr>
            </w:pPr>
            <w:r w:rsidRPr="008A5B1A">
              <w:rPr>
                <w:sz w:val="22"/>
                <w:szCs w:val="22"/>
                <w:lang w:val="sv-SE"/>
              </w:rPr>
              <w:t>Genomsnittligt PEF på morgonen</w:t>
            </w:r>
          </w:p>
        </w:tc>
      </w:tr>
      <w:tr w:rsidR="00BE5999" w:rsidRPr="008A5B1A" w14:paraId="24864CAA"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7C3618A9"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280C878F" w14:textId="263EA9D8" w:rsidR="00BE5999" w:rsidRPr="008A5B1A" w:rsidRDefault="00BE5999" w:rsidP="00B56A01">
            <w:pPr>
              <w:pStyle w:val="Text"/>
              <w:keepNext/>
              <w:keepLines/>
              <w:spacing w:before="0"/>
              <w:jc w:val="left"/>
              <w:rPr>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28795CE9" w14:textId="77777777" w:rsidR="00BE5999" w:rsidRPr="008A5B1A" w:rsidRDefault="00BE5999" w:rsidP="00B56A01">
            <w:pPr>
              <w:pStyle w:val="Text"/>
              <w:keepNext/>
              <w:keepLines/>
              <w:spacing w:before="0"/>
              <w:jc w:val="center"/>
              <w:rPr>
                <w:sz w:val="22"/>
                <w:szCs w:val="22"/>
                <w:lang w:val="sv-SE"/>
              </w:rPr>
            </w:pPr>
            <w:r w:rsidRPr="008A5B1A">
              <w:rPr>
                <w:sz w:val="22"/>
                <w:szCs w:val="22"/>
                <w:lang w:val="sv-SE"/>
              </w:rPr>
              <w:t>27,2 l/min</w:t>
            </w:r>
          </w:p>
          <w:p w14:paraId="733A7423" w14:textId="57A11530" w:rsidR="00BE5999" w:rsidRPr="008A5B1A" w:rsidRDefault="00BE5999" w:rsidP="00B56A01">
            <w:pPr>
              <w:pStyle w:val="Text"/>
              <w:keepNext/>
              <w:keepLines/>
              <w:spacing w:before="0"/>
              <w:jc w:val="center"/>
              <w:rPr>
                <w:sz w:val="22"/>
                <w:szCs w:val="22"/>
              </w:rPr>
            </w:pPr>
            <w:r w:rsidRPr="008A5B1A">
              <w:rPr>
                <w:sz w:val="22"/>
                <w:szCs w:val="22"/>
                <w:lang w:val="sv-SE"/>
              </w:rPr>
              <w:t>(22,1; 32,4)</w:t>
            </w:r>
          </w:p>
        </w:tc>
      </w:tr>
      <w:tr w:rsidR="00BE5999" w:rsidRPr="008A5B1A" w14:paraId="2F099C9A"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4F37E99A" w14:textId="2837B8F6" w:rsidR="00BE5999" w:rsidRPr="008A5B1A" w:rsidRDefault="00BE5999" w:rsidP="00B56A01">
            <w:pPr>
              <w:pStyle w:val="Text"/>
              <w:keepNext/>
              <w:keepLines/>
              <w:spacing w:before="0"/>
              <w:jc w:val="left"/>
              <w:rPr>
                <w:sz w:val="22"/>
                <w:szCs w:val="22"/>
              </w:rPr>
            </w:pPr>
            <w:r w:rsidRPr="008A5B1A">
              <w:rPr>
                <w:sz w:val="22"/>
                <w:szCs w:val="22"/>
                <w:lang w:val="sv-SE"/>
              </w:rPr>
              <w:t>PEF på kvällen</w:t>
            </w:r>
          </w:p>
        </w:tc>
      </w:tr>
      <w:tr w:rsidR="00BE5999" w:rsidRPr="008A5B1A" w14:paraId="4AF6B1D4"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0F9C0812"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34B6615E" w14:textId="554C957A" w:rsidR="00BE5999" w:rsidRPr="008A5B1A" w:rsidRDefault="00BE5999" w:rsidP="00B56A01">
            <w:pPr>
              <w:pStyle w:val="Text"/>
              <w:keepNext/>
              <w:keepLines/>
              <w:spacing w:before="0"/>
              <w:jc w:val="left"/>
              <w:rPr>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1D0EB1DC" w14:textId="77777777" w:rsidR="00BE5999" w:rsidRPr="008A5B1A" w:rsidRDefault="00BE5999" w:rsidP="00B56A01">
            <w:pPr>
              <w:pStyle w:val="Text"/>
              <w:keepNext/>
              <w:keepLines/>
              <w:spacing w:before="0"/>
              <w:jc w:val="center"/>
              <w:rPr>
                <w:sz w:val="22"/>
                <w:szCs w:val="22"/>
                <w:lang w:val="sv-SE"/>
              </w:rPr>
            </w:pPr>
            <w:r w:rsidRPr="008A5B1A">
              <w:rPr>
                <w:sz w:val="22"/>
                <w:szCs w:val="22"/>
                <w:lang w:val="sv-SE"/>
              </w:rPr>
              <w:t>26,1 l/min</w:t>
            </w:r>
          </w:p>
          <w:p w14:paraId="5B223922" w14:textId="4E97DF9D" w:rsidR="00BE5999" w:rsidRPr="008A5B1A" w:rsidRDefault="00BE5999" w:rsidP="00B56A01">
            <w:pPr>
              <w:pStyle w:val="Text"/>
              <w:keepNext/>
              <w:keepLines/>
              <w:spacing w:before="0"/>
              <w:jc w:val="center"/>
              <w:rPr>
                <w:sz w:val="22"/>
                <w:szCs w:val="22"/>
              </w:rPr>
            </w:pPr>
            <w:r w:rsidRPr="008A5B1A">
              <w:rPr>
                <w:sz w:val="22"/>
                <w:szCs w:val="22"/>
                <w:lang w:val="sv-SE"/>
              </w:rPr>
              <w:t>(21,0; 31,2)</w:t>
            </w:r>
          </w:p>
        </w:tc>
      </w:tr>
      <w:tr w:rsidR="00BE5999" w:rsidRPr="008A5B1A" w14:paraId="288ABBD3"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hideMark/>
          </w:tcPr>
          <w:p w14:paraId="7511021B" w14:textId="04FCC475" w:rsidR="00BE5999" w:rsidRPr="008A5B1A" w:rsidRDefault="00BE5999" w:rsidP="00B56A01">
            <w:pPr>
              <w:pStyle w:val="Text"/>
              <w:keepNext/>
              <w:keepLines/>
              <w:spacing w:before="0"/>
              <w:jc w:val="left"/>
              <w:rPr>
                <w:sz w:val="22"/>
                <w:szCs w:val="22"/>
              </w:rPr>
            </w:pPr>
            <w:r w:rsidRPr="008A5B1A">
              <w:rPr>
                <w:b/>
                <w:sz w:val="22"/>
                <w:szCs w:val="22"/>
                <w:lang w:val="sv-SE"/>
              </w:rPr>
              <w:t>Symtom</w:t>
            </w:r>
          </w:p>
        </w:tc>
      </w:tr>
      <w:tr w:rsidR="00BE5999" w:rsidRPr="008A5B1A" w14:paraId="54D1DAF8"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6D54446C" w14:textId="0B86DD40" w:rsidR="00BE5999" w:rsidRPr="008A5B1A" w:rsidRDefault="00BE5999" w:rsidP="00B56A01">
            <w:pPr>
              <w:pStyle w:val="Text"/>
              <w:keepNext/>
              <w:keepLines/>
              <w:spacing w:before="0"/>
              <w:jc w:val="left"/>
              <w:rPr>
                <w:i/>
                <w:sz w:val="22"/>
                <w:szCs w:val="22"/>
              </w:rPr>
            </w:pPr>
            <w:r w:rsidRPr="008A5B1A">
              <w:rPr>
                <w:sz w:val="22"/>
                <w:szCs w:val="22"/>
                <w:lang w:val="sv-SE"/>
              </w:rPr>
              <w:t>ACQ</w:t>
            </w:r>
            <w:r w:rsidRPr="008A5B1A">
              <w:rPr>
                <w:sz w:val="22"/>
                <w:szCs w:val="22"/>
                <w:lang w:val="sv-SE"/>
              </w:rPr>
              <w:noBreakHyphen/>
              <w:t>7 (huvudsakligt sekundärt effektmått)</w:t>
            </w:r>
          </w:p>
        </w:tc>
      </w:tr>
      <w:tr w:rsidR="00BE5999" w:rsidRPr="008A5B1A" w14:paraId="10959198"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2D53B4FC"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170AD1E9" w14:textId="2F175979" w:rsidR="00BE5999" w:rsidRPr="008A5B1A" w:rsidRDefault="00BE5999" w:rsidP="00B56A01">
            <w:pPr>
              <w:pStyle w:val="Text"/>
              <w:keepNext/>
              <w:keepLines/>
              <w:spacing w:before="0"/>
              <w:jc w:val="left"/>
              <w:rPr>
                <w:sz w:val="22"/>
                <w:szCs w:val="22"/>
              </w:rPr>
            </w:pPr>
            <w:r w:rsidRPr="008A5B1A">
              <w:rPr>
                <w:sz w:val="22"/>
                <w:szCs w:val="22"/>
              </w:rPr>
              <w:t xml:space="preserve">P </w:t>
            </w:r>
            <w:proofErr w:type="spellStart"/>
            <w:r w:rsidRPr="008A5B1A">
              <w:rPr>
                <w:sz w:val="22"/>
                <w:szCs w:val="22"/>
              </w:rPr>
              <w:t>v</w:t>
            </w:r>
            <w:r w:rsidR="00806A23" w:rsidRPr="008A5B1A">
              <w:rPr>
                <w:sz w:val="22"/>
                <w:szCs w:val="22"/>
              </w:rPr>
              <w:t>ärde</w:t>
            </w:r>
            <w:proofErr w:type="spellEnd"/>
          </w:p>
          <w:p w14:paraId="152399A9" w14:textId="77777777" w:rsidR="00BE5999" w:rsidRPr="008A5B1A" w:rsidRDefault="00BE5999" w:rsidP="00B56A01">
            <w:pPr>
              <w:pStyle w:val="Text"/>
              <w:keepNext/>
              <w:keepLines/>
              <w:spacing w:before="0"/>
              <w:jc w:val="left"/>
              <w:rPr>
                <w:bCs/>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1CBBAC52"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noBreakHyphen/>
              <w:t>0,218</w:t>
            </w:r>
          </w:p>
          <w:p w14:paraId="66CE96C9"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t>&lt;0,001</w:t>
            </w:r>
          </w:p>
          <w:p w14:paraId="22F0F28B" w14:textId="1E7B846C" w:rsidR="00BE5999" w:rsidRPr="008A5B1A" w:rsidRDefault="004151CF" w:rsidP="00B56A01">
            <w:pPr>
              <w:pStyle w:val="Text"/>
              <w:keepNext/>
              <w:keepLines/>
              <w:spacing w:before="0"/>
              <w:jc w:val="center"/>
              <w:rPr>
                <w:sz w:val="22"/>
                <w:szCs w:val="22"/>
              </w:rPr>
            </w:pPr>
            <w:r w:rsidRPr="008A5B1A">
              <w:rPr>
                <w:sz w:val="22"/>
                <w:szCs w:val="22"/>
                <w:lang w:val="sv-SE"/>
              </w:rPr>
              <w:t>(</w:t>
            </w:r>
            <w:r w:rsidRPr="008A5B1A">
              <w:rPr>
                <w:sz w:val="22"/>
                <w:szCs w:val="22"/>
                <w:lang w:val="sv-SE"/>
              </w:rPr>
              <w:noBreakHyphen/>
              <w:t xml:space="preserve">0,293; </w:t>
            </w:r>
            <w:r w:rsidRPr="008A5B1A">
              <w:rPr>
                <w:sz w:val="22"/>
                <w:szCs w:val="22"/>
                <w:lang w:val="sv-SE"/>
              </w:rPr>
              <w:noBreakHyphen/>
              <w:t>0,143)</w:t>
            </w:r>
          </w:p>
        </w:tc>
      </w:tr>
      <w:tr w:rsidR="00BE5999" w:rsidRPr="00ED41CD" w14:paraId="5E296C3C"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54FF388D" w14:textId="15028F95" w:rsidR="00BE5999" w:rsidRPr="008A5B1A" w:rsidRDefault="004151CF" w:rsidP="00B56A01">
            <w:pPr>
              <w:pStyle w:val="Text"/>
              <w:keepNext/>
              <w:keepLines/>
              <w:spacing w:before="0"/>
              <w:jc w:val="left"/>
              <w:rPr>
                <w:sz w:val="22"/>
                <w:szCs w:val="22"/>
                <w:lang w:val="sv-SE"/>
              </w:rPr>
            </w:pPr>
            <w:r w:rsidRPr="008A5B1A">
              <w:rPr>
                <w:sz w:val="22"/>
                <w:szCs w:val="22"/>
                <w:lang w:val="sv-SE"/>
              </w:rPr>
              <w:t>Procentandel patienter som uppnått MCID från baslinjen med ACQ ≥0,5</w:t>
            </w:r>
          </w:p>
        </w:tc>
      </w:tr>
      <w:tr w:rsidR="00BE5999" w:rsidRPr="008A5B1A" w14:paraId="7951A26B"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762A3307" w14:textId="77777777" w:rsidR="00BE5999" w:rsidRPr="008A5B1A" w:rsidRDefault="00BE5999" w:rsidP="00B56A01">
            <w:pPr>
              <w:pStyle w:val="Text"/>
              <w:keepNext/>
              <w:keepLines/>
              <w:spacing w:before="0"/>
              <w:jc w:val="left"/>
              <w:rPr>
                <w:sz w:val="22"/>
                <w:szCs w:val="22"/>
              </w:rPr>
            </w:pPr>
            <w:r w:rsidRPr="008A5B1A">
              <w:rPr>
                <w:sz w:val="22"/>
                <w:szCs w:val="22"/>
              </w:rPr>
              <w:t>Percentage</w:t>
            </w:r>
          </w:p>
          <w:p w14:paraId="4D161D29" w14:textId="77777777" w:rsidR="00027991" w:rsidRPr="008A5B1A" w:rsidRDefault="00806A23" w:rsidP="00B56A01">
            <w:pPr>
              <w:pStyle w:val="Text"/>
              <w:keepNext/>
              <w:keepLines/>
              <w:spacing w:before="0"/>
              <w:jc w:val="left"/>
              <w:rPr>
                <w:sz w:val="20"/>
                <w:lang w:val="sv-SE"/>
              </w:rPr>
            </w:pPr>
            <w:r w:rsidRPr="008A5B1A">
              <w:rPr>
                <w:sz w:val="20"/>
                <w:lang w:val="sv-SE"/>
              </w:rPr>
              <w:t>Oddskvot</w:t>
            </w:r>
          </w:p>
          <w:p w14:paraId="00399F1F" w14:textId="425B56B5" w:rsidR="00BE5999" w:rsidRPr="008A5B1A" w:rsidRDefault="00BE5999" w:rsidP="00B56A01">
            <w:pPr>
              <w:pStyle w:val="Text"/>
              <w:keepNext/>
              <w:keepLines/>
              <w:spacing w:before="0"/>
              <w:jc w:val="left"/>
              <w:rPr>
                <w:bCs/>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11BE5BA8"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t>75 % vs 65 %</w:t>
            </w:r>
          </w:p>
          <w:p w14:paraId="4ECF09A8"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t>1,69</w:t>
            </w:r>
          </w:p>
          <w:p w14:paraId="6731B74B" w14:textId="760F5CB5" w:rsidR="00BE5999" w:rsidRPr="008A5B1A" w:rsidRDefault="004151CF" w:rsidP="00B56A01">
            <w:pPr>
              <w:pStyle w:val="Text"/>
              <w:keepNext/>
              <w:keepLines/>
              <w:spacing w:before="0"/>
              <w:jc w:val="center"/>
              <w:rPr>
                <w:sz w:val="22"/>
                <w:szCs w:val="22"/>
              </w:rPr>
            </w:pPr>
            <w:r w:rsidRPr="008A5B1A">
              <w:rPr>
                <w:sz w:val="22"/>
                <w:szCs w:val="22"/>
                <w:lang w:val="sv-SE"/>
              </w:rPr>
              <w:t>(1,23; 2,33)</w:t>
            </w:r>
          </w:p>
        </w:tc>
      </w:tr>
      <w:tr w:rsidR="00BE5999" w:rsidRPr="008A5B1A" w14:paraId="241AAA50"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4BD0CB78" w14:textId="7999ED51" w:rsidR="00BE5999" w:rsidRPr="008A5B1A" w:rsidRDefault="004151CF" w:rsidP="00B56A01">
            <w:pPr>
              <w:pStyle w:val="Text"/>
              <w:keepNext/>
              <w:keepLines/>
              <w:spacing w:before="0"/>
              <w:jc w:val="left"/>
              <w:rPr>
                <w:i/>
                <w:sz w:val="22"/>
                <w:szCs w:val="22"/>
              </w:rPr>
            </w:pPr>
            <w:r w:rsidRPr="008A5B1A">
              <w:rPr>
                <w:sz w:val="22"/>
                <w:szCs w:val="22"/>
                <w:lang w:val="sv-SE"/>
              </w:rPr>
              <w:t>Procentandel dagar utan undsättningsläkemedel</w:t>
            </w:r>
          </w:p>
        </w:tc>
      </w:tr>
      <w:tr w:rsidR="00BE5999" w:rsidRPr="008A5B1A" w14:paraId="760F3FF2"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2FC9048B"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006AD31B" w14:textId="1B3CBB17" w:rsidR="00BE5999" w:rsidRPr="008A5B1A" w:rsidRDefault="00BE5999" w:rsidP="00B56A01">
            <w:pPr>
              <w:pStyle w:val="Text"/>
              <w:keepNext/>
              <w:keepLines/>
              <w:spacing w:before="0"/>
              <w:jc w:val="left"/>
              <w:rPr>
                <w:bCs/>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01ADD875"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t>8,1</w:t>
            </w:r>
          </w:p>
          <w:p w14:paraId="0895CE12" w14:textId="46648177" w:rsidR="00BE5999" w:rsidRPr="008A5B1A" w:rsidRDefault="004151CF" w:rsidP="00B56A01">
            <w:pPr>
              <w:pStyle w:val="Text"/>
              <w:keepNext/>
              <w:keepLines/>
              <w:spacing w:before="0"/>
              <w:jc w:val="center"/>
              <w:rPr>
                <w:sz w:val="22"/>
                <w:szCs w:val="22"/>
              </w:rPr>
            </w:pPr>
            <w:r w:rsidRPr="008A5B1A">
              <w:rPr>
                <w:sz w:val="22"/>
                <w:szCs w:val="22"/>
                <w:lang w:val="sv-SE"/>
              </w:rPr>
              <w:t>(4,3; 11,8)</w:t>
            </w:r>
          </w:p>
        </w:tc>
      </w:tr>
      <w:tr w:rsidR="00BE5999" w:rsidRPr="008A5B1A" w14:paraId="3F865763"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42152056" w14:textId="790DB50A" w:rsidR="00BE5999" w:rsidRPr="008A5B1A" w:rsidRDefault="004151CF" w:rsidP="00B56A01">
            <w:pPr>
              <w:pStyle w:val="Text"/>
              <w:keepNext/>
              <w:keepLines/>
              <w:spacing w:before="0"/>
              <w:jc w:val="left"/>
              <w:rPr>
                <w:i/>
                <w:sz w:val="22"/>
                <w:szCs w:val="22"/>
              </w:rPr>
            </w:pPr>
            <w:r w:rsidRPr="008A5B1A">
              <w:rPr>
                <w:sz w:val="22"/>
                <w:szCs w:val="22"/>
                <w:lang w:val="sv-SE"/>
              </w:rPr>
              <w:t>Procentandel symtomfria dagar</w:t>
            </w:r>
          </w:p>
        </w:tc>
      </w:tr>
      <w:tr w:rsidR="00BE5999" w:rsidRPr="008A5B1A" w14:paraId="7405B08E" w14:textId="77777777" w:rsidTr="006B34BE">
        <w:trPr>
          <w:cantSplit/>
        </w:trPr>
        <w:tc>
          <w:tcPr>
            <w:tcW w:w="5358" w:type="dxa"/>
            <w:tcBorders>
              <w:top w:val="single" w:sz="4" w:space="0" w:color="auto"/>
              <w:left w:val="single" w:sz="4" w:space="0" w:color="auto"/>
              <w:bottom w:val="single" w:sz="4" w:space="0" w:color="auto"/>
              <w:right w:val="single" w:sz="4" w:space="0" w:color="auto"/>
            </w:tcBorders>
            <w:hideMark/>
          </w:tcPr>
          <w:p w14:paraId="615D9426" w14:textId="77777777" w:rsidR="00806A23" w:rsidRPr="008A5B1A" w:rsidRDefault="00806A23" w:rsidP="00B56A01">
            <w:pPr>
              <w:pStyle w:val="Text"/>
              <w:keepNext/>
              <w:tabs>
                <w:tab w:val="left" w:pos="993"/>
              </w:tabs>
              <w:spacing w:before="0"/>
              <w:jc w:val="left"/>
              <w:rPr>
                <w:sz w:val="20"/>
                <w:lang w:val="sv-SE"/>
              </w:rPr>
            </w:pPr>
            <w:r w:rsidRPr="008A5B1A">
              <w:rPr>
                <w:sz w:val="20"/>
                <w:lang w:val="sv-SE"/>
              </w:rPr>
              <w:t>Behandlingsskillnad</w:t>
            </w:r>
          </w:p>
          <w:p w14:paraId="07CFB3AD" w14:textId="2491DC81" w:rsidR="00BE5999" w:rsidRPr="008A5B1A" w:rsidRDefault="00BE5999" w:rsidP="00B56A01">
            <w:pPr>
              <w:pStyle w:val="Text"/>
              <w:keepNext/>
              <w:keepLines/>
              <w:spacing w:before="0"/>
              <w:jc w:val="left"/>
              <w:rPr>
                <w:bCs/>
                <w:sz w:val="22"/>
                <w:szCs w:val="22"/>
              </w:rPr>
            </w:pPr>
            <w:r w:rsidRPr="008A5B1A">
              <w:rPr>
                <w:sz w:val="22"/>
                <w:szCs w:val="22"/>
              </w:rPr>
              <w:t>(95% CI)</w:t>
            </w:r>
          </w:p>
        </w:tc>
        <w:tc>
          <w:tcPr>
            <w:tcW w:w="3969" w:type="dxa"/>
            <w:tcBorders>
              <w:top w:val="single" w:sz="4" w:space="0" w:color="auto"/>
              <w:left w:val="single" w:sz="4" w:space="0" w:color="auto"/>
              <w:bottom w:val="single" w:sz="4" w:space="0" w:color="auto"/>
              <w:right w:val="single" w:sz="4" w:space="0" w:color="auto"/>
            </w:tcBorders>
            <w:hideMark/>
          </w:tcPr>
          <w:p w14:paraId="30F7FF23" w14:textId="77777777" w:rsidR="004151CF" w:rsidRPr="008A5B1A" w:rsidRDefault="004151CF" w:rsidP="00B56A01">
            <w:pPr>
              <w:pStyle w:val="Text"/>
              <w:keepNext/>
              <w:keepLines/>
              <w:spacing w:before="0"/>
              <w:jc w:val="center"/>
              <w:rPr>
                <w:sz w:val="22"/>
                <w:szCs w:val="22"/>
                <w:lang w:val="sv-SE"/>
              </w:rPr>
            </w:pPr>
            <w:r w:rsidRPr="008A5B1A">
              <w:rPr>
                <w:sz w:val="22"/>
                <w:szCs w:val="22"/>
                <w:lang w:val="sv-SE"/>
              </w:rPr>
              <w:t>2,7</w:t>
            </w:r>
          </w:p>
          <w:p w14:paraId="39D9CFCD" w14:textId="18C799DC" w:rsidR="00BE5999" w:rsidRPr="008A5B1A" w:rsidRDefault="004151CF" w:rsidP="00B56A01">
            <w:pPr>
              <w:pStyle w:val="Text"/>
              <w:keepNext/>
              <w:keepLines/>
              <w:spacing w:before="0"/>
              <w:jc w:val="center"/>
              <w:rPr>
                <w:sz w:val="22"/>
                <w:szCs w:val="22"/>
              </w:rPr>
            </w:pPr>
            <w:r w:rsidRPr="008A5B1A">
              <w:rPr>
                <w:sz w:val="22"/>
                <w:szCs w:val="22"/>
                <w:lang w:val="sv-SE"/>
              </w:rPr>
              <w:t>(</w:t>
            </w:r>
            <w:r w:rsidRPr="008A5B1A">
              <w:rPr>
                <w:sz w:val="22"/>
                <w:szCs w:val="22"/>
                <w:lang w:val="sv-SE"/>
              </w:rPr>
              <w:noBreakHyphen/>
              <w:t>1,0; 6,4)</w:t>
            </w:r>
          </w:p>
        </w:tc>
      </w:tr>
      <w:tr w:rsidR="00BE5999" w:rsidRPr="00ED41CD" w14:paraId="4C741983" w14:textId="77777777" w:rsidTr="006B34BE">
        <w:trPr>
          <w:cantSplit/>
        </w:trPr>
        <w:tc>
          <w:tcPr>
            <w:tcW w:w="9327" w:type="dxa"/>
            <w:gridSpan w:val="2"/>
            <w:tcBorders>
              <w:top w:val="single" w:sz="4" w:space="0" w:color="auto"/>
              <w:left w:val="single" w:sz="4" w:space="0" w:color="auto"/>
              <w:bottom w:val="single" w:sz="4" w:space="0" w:color="auto"/>
              <w:right w:val="single" w:sz="4" w:space="0" w:color="auto"/>
            </w:tcBorders>
          </w:tcPr>
          <w:p w14:paraId="1727320C" w14:textId="77777777" w:rsidR="004151CF" w:rsidRPr="008A5B1A" w:rsidRDefault="004151CF" w:rsidP="00B56A01">
            <w:pPr>
              <w:tabs>
                <w:tab w:val="clear" w:pos="567"/>
                <w:tab w:val="left" w:pos="562"/>
              </w:tabs>
              <w:spacing w:line="240" w:lineRule="auto"/>
              <w:rPr>
                <w:rFonts w:eastAsia="MS Mincho"/>
                <w:szCs w:val="22"/>
                <w:lang w:val="sv-SE" w:eastAsia="zh-CN"/>
              </w:rPr>
            </w:pPr>
            <w:r w:rsidRPr="008A5B1A">
              <w:rPr>
                <w:szCs w:val="22"/>
                <w:lang w:val="sv-SE"/>
              </w:rPr>
              <w:t>*</w:t>
            </w:r>
            <w:r w:rsidRPr="008A5B1A">
              <w:rPr>
                <w:szCs w:val="22"/>
                <w:lang w:val="sv-SE"/>
              </w:rPr>
              <w:tab/>
              <w:t>Atectura Breezhaler i låg dos: 125/62,5 mikrogram od.</w:t>
            </w:r>
          </w:p>
          <w:p w14:paraId="55B7A2F1" w14:textId="77777777" w:rsidR="004151CF" w:rsidRPr="008A5B1A" w:rsidRDefault="004151CF" w:rsidP="00B56A01">
            <w:pPr>
              <w:tabs>
                <w:tab w:val="clear" w:pos="567"/>
              </w:tabs>
              <w:spacing w:line="240" w:lineRule="auto"/>
              <w:rPr>
                <w:szCs w:val="22"/>
                <w:lang w:val="sv-SE"/>
              </w:rPr>
            </w:pPr>
            <w:r w:rsidRPr="008A5B1A">
              <w:rPr>
                <w:szCs w:val="22"/>
                <w:lang w:val="sv-SE"/>
              </w:rPr>
              <w:t>**</w:t>
            </w:r>
            <w:r w:rsidRPr="008A5B1A">
              <w:rPr>
                <w:szCs w:val="22"/>
                <w:lang w:val="sv-SE"/>
              </w:rPr>
              <w:tab/>
              <w:t>MF: mometasonfuroat i låg dos: 200 mikrogram od (innehåll i dos).</w:t>
            </w:r>
          </w:p>
          <w:p w14:paraId="00F2D451" w14:textId="77777777" w:rsidR="004151CF" w:rsidRPr="008A5B1A" w:rsidRDefault="004151CF" w:rsidP="00B56A01">
            <w:pPr>
              <w:pStyle w:val="Text"/>
              <w:spacing w:before="0"/>
              <w:ind w:left="575"/>
              <w:jc w:val="left"/>
              <w:rPr>
                <w:sz w:val="22"/>
                <w:szCs w:val="22"/>
                <w:lang w:val="sv-SE"/>
              </w:rPr>
            </w:pPr>
            <w:r w:rsidRPr="008A5B1A">
              <w:rPr>
                <w:sz w:val="22"/>
                <w:szCs w:val="22"/>
                <w:lang w:val="sv-SE"/>
              </w:rPr>
              <w:t>Mometasonfuroat 62,5 mikrogram i Atectura Breezhaler od är jämförbart med mometasonfuroat 200 mikrogram od (innehåll i dos).</w:t>
            </w:r>
          </w:p>
          <w:p w14:paraId="7EC7D5F4" w14:textId="77777777" w:rsidR="004151CF" w:rsidRPr="008A5B1A" w:rsidRDefault="004151CF" w:rsidP="00B56A01">
            <w:pPr>
              <w:pStyle w:val="Text"/>
              <w:spacing w:before="0"/>
              <w:ind w:left="575" w:hanging="575"/>
              <w:jc w:val="left"/>
              <w:rPr>
                <w:sz w:val="22"/>
                <w:szCs w:val="22"/>
                <w:lang w:val="sv-SE"/>
              </w:rPr>
            </w:pPr>
            <w:r w:rsidRPr="008A5B1A">
              <w:rPr>
                <w:sz w:val="22"/>
                <w:szCs w:val="22"/>
                <w:lang w:val="sv-SE"/>
              </w:rPr>
              <w:t>***</w:t>
            </w:r>
            <w:r w:rsidRPr="008A5B1A">
              <w:rPr>
                <w:sz w:val="22"/>
                <w:szCs w:val="22"/>
                <w:lang w:val="sv-SE"/>
              </w:rPr>
              <w:tab/>
              <w:t>Dalvärde för FEV</w:t>
            </w:r>
            <w:r w:rsidRPr="008A5B1A">
              <w:rPr>
                <w:sz w:val="22"/>
                <w:szCs w:val="22"/>
                <w:vertAlign w:val="subscript"/>
                <w:lang w:val="sv-SE"/>
              </w:rPr>
              <w:t>1</w:t>
            </w:r>
            <w:r w:rsidRPr="008A5B1A">
              <w:rPr>
                <w:sz w:val="22"/>
                <w:szCs w:val="22"/>
                <w:lang w:val="sv-SE"/>
              </w:rPr>
              <w:t>: genomsnittet av två FEV</w:t>
            </w:r>
            <w:r w:rsidRPr="008A5B1A">
              <w:rPr>
                <w:sz w:val="22"/>
                <w:szCs w:val="22"/>
                <w:vertAlign w:val="subscript"/>
                <w:lang w:val="sv-SE"/>
              </w:rPr>
              <w:t>1</w:t>
            </w:r>
            <w:r w:rsidRPr="008A5B1A">
              <w:rPr>
                <w:sz w:val="22"/>
                <w:szCs w:val="22"/>
                <w:lang w:val="sv-SE"/>
              </w:rPr>
              <w:t>-värden uppmätta 23 timmar och 15 minuter respektive 23 timmar och 45 minuter efter kvällsdosen.</w:t>
            </w:r>
          </w:p>
          <w:p w14:paraId="1CA04B43" w14:textId="52250FFF" w:rsidR="00BE5999" w:rsidRPr="008A5B1A" w:rsidRDefault="004151CF" w:rsidP="00B56A01">
            <w:pPr>
              <w:pStyle w:val="Text"/>
              <w:keepNext/>
              <w:keepLines/>
              <w:spacing w:before="0"/>
              <w:jc w:val="left"/>
              <w:rPr>
                <w:sz w:val="22"/>
                <w:szCs w:val="22"/>
                <w:lang w:val="sv-SE"/>
              </w:rPr>
            </w:pPr>
            <w:r w:rsidRPr="008A5B1A">
              <w:rPr>
                <w:sz w:val="22"/>
                <w:szCs w:val="22"/>
                <w:lang w:val="sv-SE"/>
              </w:rPr>
              <w:t>od = en gång dagligen, bid = två gånger dagligen</w:t>
            </w:r>
            <w:r w:rsidR="00027991" w:rsidRPr="008A5B1A">
              <w:rPr>
                <w:sz w:val="22"/>
                <w:szCs w:val="22"/>
                <w:lang w:val="sv-SE"/>
              </w:rPr>
              <w:t xml:space="preserve"> </w:t>
            </w:r>
          </w:p>
        </w:tc>
      </w:tr>
    </w:tbl>
    <w:p w14:paraId="3047C534" w14:textId="32BE367C" w:rsidR="000B0DF3" w:rsidRPr="008A5B1A" w:rsidRDefault="000B0DF3" w:rsidP="00B56A01">
      <w:pPr>
        <w:tabs>
          <w:tab w:val="clear" w:pos="567"/>
        </w:tabs>
        <w:spacing w:line="240" w:lineRule="auto"/>
        <w:rPr>
          <w:bCs/>
          <w:iCs/>
          <w:szCs w:val="22"/>
          <w:lang w:val="sv-SE"/>
        </w:rPr>
      </w:pPr>
    </w:p>
    <w:p w14:paraId="074ADC7C" w14:textId="77777777" w:rsidR="00806A23" w:rsidRPr="008A5B1A" w:rsidRDefault="00806A23" w:rsidP="00B56A01">
      <w:pPr>
        <w:keepNext/>
        <w:tabs>
          <w:tab w:val="clear" w:pos="567"/>
        </w:tabs>
        <w:spacing w:line="240" w:lineRule="auto"/>
        <w:rPr>
          <w:bCs/>
          <w:iCs/>
          <w:szCs w:val="22"/>
          <w:lang w:val="sv-SE"/>
        </w:rPr>
      </w:pPr>
      <w:r w:rsidRPr="008A5B1A">
        <w:rPr>
          <w:bCs/>
          <w:iCs/>
          <w:szCs w:val="22"/>
          <w:u w:val="single"/>
          <w:lang w:val="sv-SE"/>
        </w:rPr>
        <w:lastRenderedPageBreak/>
        <w:t>Pediatrisk population</w:t>
      </w:r>
    </w:p>
    <w:p w14:paraId="463D0C96" w14:textId="77777777" w:rsidR="00806A23" w:rsidRPr="008A5B1A" w:rsidRDefault="00806A23" w:rsidP="00B56A01">
      <w:pPr>
        <w:keepNext/>
        <w:tabs>
          <w:tab w:val="clear" w:pos="567"/>
        </w:tabs>
        <w:spacing w:line="240" w:lineRule="auto"/>
        <w:rPr>
          <w:bCs/>
          <w:iCs/>
          <w:szCs w:val="22"/>
          <w:lang w:val="sv-SE"/>
        </w:rPr>
      </w:pPr>
    </w:p>
    <w:p w14:paraId="3EA4AC23" w14:textId="7CD70291" w:rsidR="00121230" w:rsidRPr="008A5B1A" w:rsidRDefault="00121230" w:rsidP="00B56A01">
      <w:pPr>
        <w:tabs>
          <w:tab w:val="clear" w:pos="567"/>
        </w:tabs>
        <w:spacing w:line="240" w:lineRule="auto"/>
        <w:rPr>
          <w:szCs w:val="22"/>
          <w:lang w:val="sv-SE"/>
        </w:rPr>
      </w:pPr>
      <w:r w:rsidRPr="008A5B1A">
        <w:rPr>
          <w:szCs w:val="22"/>
          <w:lang w:val="sv-SE"/>
        </w:rPr>
        <w:t>I</w:t>
      </w:r>
      <w:r w:rsidR="00A047B0" w:rsidRPr="008A5B1A">
        <w:rPr>
          <w:szCs w:val="22"/>
          <w:lang w:val="sv-SE"/>
        </w:rPr>
        <w:t xml:space="preserve"> </w:t>
      </w:r>
      <w:r w:rsidR="00004EC1" w:rsidRPr="008A5B1A">
        <w:rPr>
          <w:szCs w:val="22"/>
          <w:lang w:val="sv-SE"/>
        </w:rPr>
        <w:t>PALLADIUM</w:t>
      </w:r>
      <w:r w:rsidR="00A047B0" w:rsidRPr="008A5B1A">
        <w:rPr>
          <w:szCs w:val="22"/>
          <w:lang w:val="sv-SE"/>
        </w:rPr>
        <w:t xml:space="preserve">-studien, som omfattade </w:t>
      </w:r>
      <w:r w:rsidRPr="008A5B1A">
        <w:rPr>
          <w:szCs w:val="22"/>
          <w:lang w:val="sv-SE"/>
        </w:rPr>
        <w:t>106</w:t>
      </w:r>
      <w:r w:rsidR="004C51E2" w:rsidRPr="008A5B1A">
        <w:rPr>
          <w:szCs w:val="22"/>
          <w:lang w:val="sv-SE"/>
        </w:rPr>
        <w:t> </w:t>
      </w:r>
      <w:r w:rsidR="00A047B0" w:rsidRPr="008A5B1A">
        <w:rPr>
          <w:szCs w:val="22"/>
          <w:lang w:val="sv-SE"/>
        </w:rPr>
        <w:t>ungdomar</w:t>
      </w:r>
      <w:r w:rsidRPr="008A5B1A">
        <w:rPr>
          <w:szCs w:val="22"/>
          <w:lang w:val="sv-SE"/>
        </w:rPr>
        <w:t xml:space="preserve"> </w:t>
      </w:r>
      <w:r w:rsidR="001B419D" w:rsidRPr="008A5B1A">
        <w:rPr>
          <w:szCs w:val="22"/>
          <w:lang w:val="sv-SE"/>
        </w:rPr>
        <w:t>(</w:t>
      </w:r>
      <w:r w:rsidRPr="008A5B1A">
        <w:rPr>
          <w:szCs w:val="22"/>
          <w:lang w:val="sv-SE"/>
        </w:rPr>
        <w:t>12</w:t>
      </w:r>
      <w:r w:rsidR="004C51E2" w:rsidRPr="008A5B1A">
        <w:rPr>
          <w:szCs w:val="22"/>
          <w:lang w:val="sv-SE"/>
        </w:rPr>
        <w:noBreakHyphen/>
      </w:r>
      <w:r w:rsidRPr="008A5B1A">
        <w:rPr>
          <w:szCs w:val="22"/>
          <w:lang w:val="sv-SE"/>
        </w:rPr>
        <w:t>17</w:t>
      </w:r>
      <w:r w:rsidR="004C51E2" w:rsidRPr="008A5B1A">
        <w:rPr>
          <w:szCs w:val="22"/>
          <w:lang w:val="sv-SE"/>
        </w:rPr>
        <w:t> </w:t>
      </w:r>
      <w:r w:rsidR="00A047B0" w:rsidRPr="008A5B1A">
        <w:rPr>
          <w:szCs w:val="22"/>
          <w:lang w:val="sv-SE"/>
        </w:rPr>
        <w:t>år</w:t>
      </w:r>
      <w:r w:rsidR="001B419D" w:rsidRPr="008A5B1A">
        <w:rPr>
          <w:szCs w:val="22"/>
          <w:lang w:val="sv-SE"/>
        </w:rPr>
        <w:t>)</w:t>
      </w:r>
      <w:r w:rsidRPr="008A5B1A">
        <w:rPr>
          <w:szCs w:val="22"/>
          <w:lang w:val="sv-SE"/>
        </w:rPr>
        <w:t xml:space="preserve">, </w:t>
      </w:r>
      <w:r w:rsidR="00A047B0" w:rsidRPr="008A5B1A">
        <w:rPr>
          <w:szCs w:val="22"/>
          <w:lang w:val="sv-SE"/>
        </w:rPr>
        <w:t xml:space="preserve">var förbättringen av dalvärdet för </w:t>
      </w:r>
      <w:r w:rsidRPr="008A5B1A">
        <w:rPr>
          <w:szCs w:val="22"/>
          <w:lang w:val="sv-SE"/>
        </w:rPr>
        <w:t>FEV</w:t>
      </w:r>
      <w:r w:rsidRPr="008A5B1A">
        <w:rPr>
          <w:szCs w:val="22"/>
          <w:vertAlign w:val="subscript"/>
          <w:lang w:val="sv-SE"/>
        </w:rPr>
        <w:t>1</w:t>
      </w:r>
      <w:r w:rsidRPr="008A5B1A">
        <w:rPr>
          <w:szCs w:val="22"/>
          <w:lang w:val="sv-SE"/>
        </w:rPr>
        <w:t xml:space="preserve"> </w:t>
      </w:r>
      <w:r w:rsidR="00A047B0" w:rsidRPr="008A5B1A">
        <w:rPr>
          <w:szCs w:val="22"/>
          <w:lang w:val="sv-SE"/>
        </w:rPr>
        <w:t>vecka 26</w:t>
      </w:r>
      <w:r w:rsidRPr="008A5B1A">
        <w:rPr>
          <w:szCs w:val="22"/>
          <w:lang w:val="sv-SE"/>
        </w:rPr>
        <w:t xml:space="preserve"> 0</w:t>
      </w:r>
      <w:r w:rsidR="00A047B0" w:rsidRPr="008A5B1A">
        <w:rPr>
          <w:szCs w:val="22"/>
          <w:lang w:val="sv-SE"/>
        </w:rPr>
        <w:t>,</w:t>
      </w:r>
      <w:r w:rsidRPr="008A5B1A">
        <w:rPr>
          <w:szCs w:val="22"/>
          <w:lang w:val="sv-SE"/>
        </w:rPr>
        <w:t>1</w:t>
      </w:r>
      <w:r w:rsidR="001B419D" w:rsidRPr="008A5B1A">
        <w:rPr>
          <w:szCs w:val="22"/>
          <w:lang w:val="sv-SE"/>
        </w:rPr>
        <w:t>7</w:t>
      </w:r>
      <w:r w:rsidRPr="008A5B1A">
        <w:rPr>
          <w:szCs w:val="22"/>
          <w:lang w:val="sv-SE"/>
        </w:rPr>
        <w:t>3</w:t>
      </w:r>
      <w:r w:rsidR="004C51E2" w:rsidRPr="008A5B1A">
        <w:rPr>
          <w:szCs w:val="22"/>
          <w:lang w:val="sv-SE"/>
        </w:rPr>
        <w:t> lit</w:t>
      </w:r>
      <w:r w:rsidR="00A047B0" w:rsidRPr="008A5B1A">
        <w:rPr>
          <w:szCs w:val="22"/>
          <w:lang w:val="sv-SE"/>
        </w:rPr>
        <w:t>er</w:t>
      </w:r>
      <w:r w:rsidRPr="008A5B1A">
        <w:rPr>
          <w:szCs w:val="22"/>
          <w:lang w:val="sv-SE"/>
        </w:rPr>
        <w:t xml:space="preserve"> (95</w:t>
      </w:r>
      <w:r w:rsidR="00A047B0" w:rsidRPr="008A5B1A">
        <w:rPr>
          <w:szCs w:val="22"/>
          <w:lang w:val="sv-SE"/>
        </w:rPr>
        <w:t> </w:t>
      </w:r>
      <w:r w:rsidRPr="008A5B1A">
        <w:rPr>
          <w:szCs w:val="22"/>
          <w:lang w:val="sv-SE"/>
        </w:rPr>
        <w:t xml:space="preserve">% CI: </w:t>
      </w:r>
      <w:r w:rsidR="004C51E2" w:rsidRPr="008A5B1A">
        <w:rPr>
          <w:szCs w:val="22"/>
          <w:lang w:val="sv-SE"/>
        </w:rPr>
        <w:noBreakHyphen/>
      </w:r>
      <w:r w:rsidRPr="008A5B1A">
        <w:rPr>
          <w:szCs w:val="22"/>
          <w:lang w:val="sv-SE"/>
        </w:rPr>
        <w:t>0</w:t>
      </w:r>
      <w:r w:rsidR="00A047B0" w:rsidRPr="008A5B1A">
        <w:rPr>
          <w:szCs w:val="22"/>
          <w:lang w:val="sv-SE"/>
        </w:rPr>
        <w:t>,</w:t>
      </w:r>
      <w:r w:rsidRPr="008A5B1A">
        <w:rPr>
          <w:szCs w:val="22"/>
          <w:lang w:val="sv-SE"/>
        </w:rPr>
        <w:t>02</w:t>
      </w:r>
      <w:r w:rsidR="001B419D" w:rsidRPr="008A5B1A">
        <w:rPr>
          <w:szCs w:val="22"/>
          <w:lang w:val="sv-SE"/>
        </w:rPr>
        <w:t>1</w:t>
      </w:r>
      <w:r w:rsidRPr="008A5B1A">
        <w:rPr>
          <w:szCs w:val="22"/>
          <w:lang w:val="sv-SE"/>
        </w:rPr>
        <w:t>, 0</w:t>
      </w:r>
      <w:r w:rsidR="00A047B0" w:rsidRPr="008A5B1A">
        <w:rPr>
          <w:szCs w:val="22"/>
          <w:lang w:val="sv-SE"/>
        </w:rPr>
        <w:t>,3</w:t>
      </w:r>
      <w:r w:rsidR="001B419D" w:rsidRPr="008A5B1A">
        <w:rPr>
          <w:szCs w:val="22"/>
          <w:lang w:val="sv-SE"/>
        </w:rPr>
        <w:t>6</w:t>
      </w:r>
      <w:r w:rsidRPr="008A5B1A">
        <w:rPr>
          <w:szCs w:val="22"/>
          <w:lang w:val="sv-SE"/>
        </w:rPr>
        <w:t xml:space="preserve">8) </w:t>
      </w:r>
      <w:r w:rsidR="00A047B0" w:rsidRPr="008A5B1A">
        <w:rPr>
          <w:szCs w:val="22"/>
          <w:lang w:val="sv-SE"/>
        </w:rPr>
        <w:t>för</w:t>
      </w:r>
      <w:r w:rsidRPr="008A5B1A">
        <w:rPr>
          <w:szCs w:val="22"/>
          <w:lang w:val="sv-SE"/>
        </w:rPr>
        <w:t xml:space="preserve"> </w:t>
      </w:r>
      <w:r w:rsidR="004C51E2" w:rsidRPr="008A5B1A">
        <w:rPr>
          <w:szCs w:val="22"/>
          <w:lang w:val="sv-SE"/>
        </w:rPr>
        <w:t>Atectura Breezhaler</w:t>
      </w:r>
      <w:r w:rsidRPr="008A5B1A">
        <w:rPr>
          <w:szCs w:val="22"/>
          <w:lang w:val="sv-SE"/>
        </w:rPr>
        <w:t xml:space="preserve"> </w:t>
      </w:r>
      <w:r w:rsidR="00616E4E" w:rsidRPr="008A5B1A">
        <w:rPr>
          <w:szCs w:val="22"/>
          <w:lang w:val="sv-SE"/>
        </w:rPr>
        <w:t>125</w:t>
      </w:r>
      <w:r w:rsidR="004C51E2" w:rsidRPr="008A5B1A">
        <w:rPr>
          <w:szCs w:val="22"/>
          <w:lang w:val="sv-SE"/>
        </w:rPr>
        <w:t> </w:t>
      </w:r>
      <w:r w:rsidR="00616E4E" w:rsidRPr="008A5B1A">
        <w:rPr>
          <w:szCs w:val="22"/>
          <w:lang w:val="sv-SE"/>
        </w:rPr>
        <w:t>m</w:t>
      </w:r>
      <w:r w:rsidR="00A047B0" w:rsidRPr="008A5B1A">
        <w:rPr>
          <w:szCs w:val="22"/>
          <w:lang w:val="sv-SE"/>
        </w:rPr>
        <w:t xml:space="preserve">ikrogram/260 mikrogram en gång dagligen jämfört med mometasonfuroat 800 mikrogram (dvs. höga doser) och 0,397 liter </w:t>
      </w:r>
      <w:r w:rsidRPr="008A5B1A">
        <w:rPr>
          <w:szCs w:val="22"/>
          <w:lang w:val="sv-SE"/>
        </w:rPr>
        <w:t>(95</w:t>
      </w:r>
      <w:r w:rsidR="00A047B0" w:rsidRPr="008A5B1A">
        <w:rPr>
          <w:szCs w:val="22"/>
          <w:lang w:val="sv-SE"/>
        </w:rPr>
        <w:t> </w:t>
      </w:r>
      <w:r w:rsidRPr="008A5B1A">
        <w:rPr>
          <w:szCs w:val="22"/>
          <w:lang w:val="sv-SE"/>
        </w:rPr>
        <w:t>% CI: 0</w:t>
      </w:r>
      <w:r w:rsidR="00A047B0" w:rsidRPr="008A5B1A">
        <w:rPr>
          <w:szCs w:val="22"/>
          <w:lang w:val="sv-SE"/>
        </w:rPr>
        <w:t>,</w:t>
      </w:r>
      <w:r w:rsidRPr="008A5B1A">
        <w:rPr>
          <w:szCs w:val="22"/>
          <w:lang w:val="sv-SE"/>
        </w:rPr>
        <w:t>1</w:t>
      </w:r>
      <w:r w:rsidR="001B419D" w:rsidRPr="008A5B1A">
        <w:rPr>
          <w:szCs w:val="22"/>
          <w:lang w:val="sv-SE"/>
        </w:rPr>
        <w:t>95</w:t>
      </w:r>
      <w:r w:rsidRPr="008A5B1A">
        <w:rPr>
          <w:szCs w:val="22"/>
          <w:lang w:val="sv-SE"/>
        </w:rPr>
        <w:t>, 0</w:t>
      </w:r>
      <w:r w:rsidR="00A047B0" w:rsidRPr="008A5B1A">
        <w:rPr>
          <w:szCs w:val="22"/>
          <w:lang w:val="sv-SE"/>
        </w:rPr>
        <w:t>,</w:t>
      </w:r>
      <w:r w:rsidRPr="008A5B1A">
        <w:rPr>
          <w:szCs w:val="22"/>
          <w:lang w:val="sv-SE"/>
        </w:rPr>
        <w:t>59</w:t>
      </w:r>
      <w:r w:rsidR="00A562D2" w:rsidRPr="008A5B1A">
        <w:rPr>
          <w:szCs w:val="22"/>
          <w:lang w:val="sv-SE"/>
        </w:rPr>
        <w:t>9</w:t>
      </w:r>
      <w:r w:rsidRPr="008A5B1A">
        <w:rPr>
          <w:szCs w:val="22"/>
          <w:lang w:val="sv-SE"/>
        </w:rPr>
        <w:t>) f</w:t>
      </w:r>
      <w:r w:rsidR="00A047B0" w:rsidRPr="008A5B1A">
        <w:rPr>
          <w:szCs w:val="22"/>
          <w:lang w:val="sv-SE"/>
        </w:rPr>
        <w:t>ö</w:t>
      </w:r>
      <w:r w:rsidRPr="008A5B1A">
        <w:rPr>
          <w:szCs w:val="22"/>
          <w:lang w:val="sv-SE"/>
        </w:rPr>
        <w:t xml:space="preserve">r </w:t>
      </w:r>
      <w:r w:rsidR="004C51E2" w:rsidRPr="008A5B1A">
        <w:rPr>
          <w:szCs w:val="22"/>
          <w:lang w:val="sv-SE"/>
        </w:rPr>
        <w:t>Atectura Breezhaler</w:t>
      </w:r>
      <w:r w:rsidRPr="008A5B1A">
        <w:rPr>
          <w:szCs w:val="22"/>
          <w:lang w:val="sv-SE"/>
        </w:rPr>
        <w:t xml:space="preserve"> </w:t>
      </w:r>
      <w:r w:rsidR="00616E4E" w:rsidRPr="008A5B1A">
        <w:rPr>
          <w:szCs w:val="22"/>
          <w:lang w:val="sv-SE"/>
        </w:rPr>
        <w:t>125</w:t>
      </w:r>
      <w:r w:rsidR="004C51E2" w:rsidRPr="008A5B1A">
        <w:rPr>
          <w:szCs w:val="22"/>
          <w:lang w:val="sv-SE"/>
        </w:rPr>
        <w:t> </w:t>
      </w:r>
      <w:r w:rsidR="00A047B0" w:rsidRPr="008A5B1A">
        <w:rPr>
          <w:szCs w:val="22"/>
          <w:lang w:val="sv-SE"/>
        </w:rPr>
        <w:t>mikrogram/127,5 mikrogram en gång dagligen jämfört med mometasonfuroat</w:t>
      </w:r>
      <w:r w:rsidRPr="008A5B1A">
        <w:rPr>
          <w:szCs w:val="22"/>
          <w:lang w:val="sv-SE"/>
        </w:rPr>
        <w:t xml:space="preserve"> 400</w:t>
      </w:r>
      <w:r w:rsidR="004C51E2" w:rsidRPr="008A5B1A">
        <w:rPr>
          <w:szCs w:val="22"/>
          <w:lang w:val="sv-SE"/>
        </w:rPr>
        <w:t> m</w:t>
      </w:r>
      <w:r w:rsidR="00A047B0" w:rsidRPr="008A5B1A">
        <w:rPr>
          <w:szCs w:val="22"/>
          <w:lang w:val="sv-SE"/>
        </w:rPr>
        <w:t>ikrogram en gång dagligen (dvs. medelhöga doser</w:t>
      </w:r>
      <w:r w:rsidRPr="008A5B1A">
        <w:rPr>
          <w:szCs w:val="22"/>
          <w:lang w:val="sv-SE"/>
        </w:rPr>
        <w:t>).</w:t>
      </w:r>
    </w:p>
    <w:p w14:paraId="0E98A659" w14:textId="77777777" w:rsidR="004C51E2" w:rsidRPr="008A5B1A" w:rsidRDefault="004C51E2" w:rsidP="00B56A01">
      <w:pPr>
        <w:tabs>
          <w:tab w:val="clear" w:pos="567"/>
        </w:tabs>
        <w:spacing w:line="240" w:lineRule="auto"/>
        <w:rPr>
          <w:szCs w:val="22"/>
          <w:lang w:val="sv-SE"/>
        </w:rPr>
      </w:pPr>
    </w:p>
    <w:p w14:paraId="77DAD586" w14:textId="3CB8C784" w:rsidR="004261C8" w:rsidRPr="008A5B1A" w:rsidRDefault="00121230" w:rsidP="00B56A01">
      <w:pPr>
        <w:tabs>
          <w:tab w:val="clear" w:pos="567"/>
        </w:tabs>
        <w:spacing w:line="240" w:lineRule="auto"/>
        <w:rPr>
          <w:szCs w:val="22"/>
          <w:lang w:val="sv-SE"/>
        </w:rPr>
      </w:pPr>
      <w:r w:rsidRPr="008A5B1A">
        <w:rPr>
          <w:szCs w:val="22"/>
          <w:lang w:val="sv-SE"/>
        </w:rPr>
        <w:t>I Q</w:t>
      </w:r>
      <w:r w:rsidR="00004EC1" w:rsidRPr="008A5B1A">
        <w:rPr>
          <w:szCs w:val="22"/>
          <w:lang w:val="sv-SE"/>
        </w:rPr>
        <w:t>UARTZ</w:t>
      </w:r>
      <w:r w:rsidR="00A047B0" w:rsidRPr="008A5B1A">
        <w:rPr>
          <w:szCs w:val="22"/>
          <w:lang w:val="sv-SE"/>
        </w:rPr>
        <w:t>-studien, som omfattade</w:t>
      </w:r>
      <w:r w:rsidRPr="008A5B1A">
        <w:rPr>
          <w:szCs w:val="22"/>
          <w:lang w:val="sv-SE"/>
        </w:rPr>
        <w:t xml:space="preserve"> 63</w:t>
      </w:r>
      <w:r w:rsidR="004C51E2" w:rsidRPr="008A5B1A">
        <w:rPr>
          <w:szCs w:val="22"/>
          <w:lang w:val="sv-SE"/>
        </w:rPr>
        <w:t> </w:t>
      </w:r>
      <w:r w:rsidR="00A047B0" w:rsidRPr="008A5B1A">
        <w:rPr>
          <w:szCs w:val="22"/>
          <w:lang w:val="sv-SE"/>
        </w:rPr>
        <w:t xml:space="preserve">ungdomar </w:t>
      </w:r>
      <w:r w:rsidR="004C51E2" w:rsidRPr="008A5B1A">
        <w:rPr>
          <w:szCs w:val="22"/>
          <w:lang w:val="sv-SE"/>
        </w:rPr>
        <w:t>(</w:t>
      </w:r>
      <w:r w:rsidRPr="008A5B1A">
        <w:rPr>
          <w:szCs w:val="22"/>
          <w:lang w:val="sv-SE"/>
        </w:rPr>
        <w:t>12</w:t>
      </w:r>
      <w:r w:rsidR="004C51E2" w:rsidRPr="008A5B1A">
        <w:rPr>
          <w:szCs w:val="22"/>
          <w:lang w:val="sv-SE"/>
        </w:rPr>
        <w:noBreakHyphen/>
      </w:r>
      <w:r w:rsidRPr="008A5B1A">
        <w:rPr>
          <w:szCs w:val="22"/>
          <w:lang w:val="sv-SE"/>
        </w:rPr>
        <w:t>17</w:t>
      </w:r>
      <w:r w:rsidR="004C51E2" w:rsidRPr="008A5B1A">
        <w:rPr>
          <w:szCs w:val="22"/>
          <w:lang w:val="sv-SE"/>
        </w:rPr>
        <w:t> </w:t>
      </w:r>
      <w:r w:rsidR="00A047B0" w:rsidRPr="008A5B1A">
        <w:rPr>
          <w:szCs w:val="22"/>
          <w:lang w:val="sv-SE"/>
        </w:rPr>
        <w:t>år</w:t>
      </w:r>
      <w:r w:rsidR="004C51E2" w:rsidRPr="008A5B1A">
        <w:rPr>
          <w:szCs w:val="22"/>
          <w:lang w:val="sv-SE"/>
        </w:rPr>
        <w:t>)</w:t>
      </w:r>
      <w:r w:rsidRPr="008A5B1A">
        <w:rPr>
          <w:szCs w:val="22"/>
          <w:lang w:val="sv-SE"/>
        </w:rPr>
        <w:t xml:space="preserve">, </w:t>
      </w:r>
      <w:r w:rsidR="00A047B0" w:rsidRPr="008A5B1A">
        <w:rPr>
          <w:szCs w:val="22"/>
          <w:lang w:val="sv-SE"/>
        </w:rPr>
        <w:t>var minstakvadratmedelvärdet för behandlingsskillnaden för dal-</w:t>
      </w:r>
      <w:r w:rsidRPr="008A5B1A">
        <w:rPr>
          <w:szCs w:val="22"/>
          <w:lang w:val="sv-SE"/>
        </w:rPr>
        <w:t>FEV</w:t>
      </w:r>
      <w:r w:rsidRPr="008A5B1A">
        <w:rPr>
          <w:szCs w:val="22"/>
          <w:vertAlign w:val="subscript"/>
          <w:lang w:val="sv-SE"/>
        </w:rPr>
        <w:t>1</w:t>
      </w:r>
      <w:r w:rsidRPr="008A5B1A">
        <w:rPr>
          <w:szCs w:val="22"/>
          <w:lang w:val="sv-SE"/>
        </w:rPr>
        <w:t xml:space="preserve"> </w:t>
      </w:r>
      <w:r w:rsidR="00A047B0" w:rsidRPr="008A5B1A">
        <w:rPr>
          <w:szCs w:val="22"/>
          <w:lang w:val="sv-SE"/>
        </w:rPr>
        <w:t>dag</w:t>
      </w:r>
      <w:r w:rsidR="004261C8" w:rsidRPr="008A5B1A">
        <w:rPr>
          <w:szCs w:val="22"/>
          <w:lang w:val="sv-SE"/>
        </w:rPr>
        <w:t> </w:t>
      </w:r>
      <w:r w:rsidRPr="008A5B1A">
        <w:rPr>
          <w:szCs w:val="22"/>
          <w:lang w:val="sv-SE"/>
        </w:rPr>
        <w:t>85 (</w:t>
      </w:r>
      <w:r w:rsidR="00A047B0" w:rsidRPr="008A5B1A">
        <w:rPr>
          <w:szCs w:val="22"/>
          <w:lang w:val="sv-SE"/>
        </w:rPr>
        <w:t>vecka</w:t>
      </w:r>
      <w:r w:rsidR="004261C8" w:rsidRPr="008A5B1A">
        <w:rPr>
          <w:szCs w:val="22"/>
          <w:lang w:val="sv-SE"/>
        </w:rPr>
        <w:t> </w:t>
      </w:r>
      <w:r w:rsidRPr="008A5B1A">
        <w:rPr>
          <w:szCs w:val="22"/>
          <w:lang w:val="sv-SE"/>
        </w:rPr>
        <w:t>12) 0</w:t>
      </w:r>
      <w:r w:rsidR="00A047B0" w:rsidRPr="008A5B1A">
        <w:rPr>
          <w:szCs w:val="22"/>
          <w:lang w:val="sv-SE"/>
        </w:rPr>
        <w:t>,</w:t>
      </w:r>
      <w:r w:rsidRPr="008A5B1A">
        <w:rPr>
          <w:szCs w:val="22"/>
          <w:lang w:val="sv-SE"/>
        </w:rPr>
        <w:t>251</w:t>
      </w:r>
      <w:r w:rsidR="004261C8" w:rsidRPr="008A5B1A">
        <w:rPr>
          <w:szCs w:val="22"/>
          <w:lang w:val="sv-SE"/>
        </w:rPr>
        <w:t> lit</w:t>
      </w:r>
      <w:r w:rsidR="00A047B0" w:rsidRPr="008A5B1A">
        <w:rPr>
          <w:szCs w:val="22"/>
          <w:lang w:val="sv-SE"/>
        </w:rPr>
        <w:t>er</w:t>
      </w:r>
      <w:r w:rsidRPr="008A5B1A">
        <w:rPr>
          <w:szCs w:val="22"/>
          <w:lang w:val="sv-SE"/>
        </w:rPr>
        <w:t xml:space="preserve"> (95</w:t>
      </w:r>
      <w:r w:rsidR="00A047B0" w:rsidRPr="008A5B1A">
        <w:rPr>
          <w:szCs w:val="22"/>
          <w:lang w:val="sv-SE"/>
        </w:rPr>
        <w:t> </w:t>
      </w:r>
      <w:r w:rsidRPr="008A5B1A">
        <w:rPr>
          <w:szCs w:val="22"/>
          <w:lang w:val="sv-SE"/>
        </w:rPr>
        <w:t>% CI: 0</w:t>
      </w:r>
      <w:r w:rsidR="00A047B0" w:rsidRPr="008A5B1A">
        <w:rPr>
          <w:szCs w:val="22"/>
          <w:lang w:val="sv-SE"/>
        </w:rPr>
        <w:t>,</w:t>
      </w:r>
      <w:r w:rsidRPr="008A5B1A">
        <w:rPr>
          <w:szCs w:val="22"/>
          <w:lang w:val="sv-SE"/>
        </w:rPr>
        <w:t>130, 0</w:t>
      </w:r>
      <w:r w:rsidR="00A047B0" w:rsidRPr="008A5B1A">
        <w:rPr>
          <w:szCs w:val="22"/>
          <w:lang w:val="sv-SE"/>
        </w:rPr>
        <w:t>,</w:t>
      </w:r>
      <w:r w:rsidRPr="008A5B1A">
        <w:rPr>
          <w:szCs w:val="22"/>
          <w:lang w:val="sv-SE"/>
        </w:rPr>
        <w:t>371).</w:t>
      </w:r>
    </w:p>
    <w:p w14:paraId="34AEB2BA" w14:textId="5AC68164" w:rsidR="00121230" w:rsidRPr="008A5B1A" w:rsidRDefault="00121230" w:rsidP="00B56A01">
      <w:pPr>
        <w:tabs>
          <w:tab w:val="clear" w:pos="567"/>
        </w:tabs>
        <w:spacing w:line="240" w:lineRule="auto"/>
        <w:rPr>
          <w:szCs w:val="22"/>
          <w:lang w:val="sv-SE"/>
        </w:rPr>
      </w:pPr>
    </w:p>
    <w:p w14:paraId="27E910B7" w14:textId="3A136DD3" w:rsidR="00121230" w:rsidRPr="008A5B1A" w:rsidRDefault="00121230" w:rsidP="00B56A01">
      <w:pPr>
        <w:tabs>
          <w:tab w:val="clear" w:pos="567"/>
        </w:tabs>
        <w:spacing w:line="240" w:lineRule="auto"/>
        <w:rPr>
          <w:szCs w:val="22"/>
          <w:lang w:val="sv-SE"/>
        </w:rPr>
      </w:pPr>
      <w:r w:rsidRPr="008A5B1A">
        <w:rPr>
          <w:szCs w:val="22"/>
          <w:lang w:val="sv-SE"/>
        </w:rPr>
        <w:t>F</w:t>
      </w:r>
      <w:r w:rsidR="00A047B0" w:rsidRPr="008A5B1A">
        <w:rPr>
          <w:szCs w:val="22"/>
          <w:lang w:val="sv-SE"/>
        </w:rPr>
        <w:t>örbättring av lungfunktion, symtom och exacerbationer var densamma i undergruppen ungdomar som i den totala populationen.</w:t>
      </w:r>
    </w:p>
    <w:p w14:paraId="37EF2CF9" w14:textId="2A280E9A" w:rsidR="00121230" w:rsidRPr="008A5B1A" w:rsidRDefault="00121230" w:rsidP="00B56A01">
      <w:pPr>
        <w:tabs>
          <w:tab w:val="clear" w:pos="567"/>
        </w:tabs>
        <w:spacing w:line="240" w:lineRule="auto"/>
        <w:rPr>
          <w:szCs w:val="22"/>
          <w:lang w:val="sv-SE"/>
        </w:rPr>
      </w:pPr>
    </w:p>
    <w:p w14:paraId="5F2B54DD" w14:textId="5536820F" w:rsidR="00AC50A4" w:rsidRPr="008A5B1A" w:rsidRDefault="00AC50A4" w:rsidP="00B56A01">
      <w:pPr>
        <w:tabs>
          <w:tab w:val="clear" w:pos="567"/>
        </w:tabs>
        <w:spacing w:line="240" w:lineRule="auto"/>
        <w:rPr>
          <w:szCs w:val="22"/>
          <w:lang w:val="sv-SE"/>
        </w:rPr>
      </w:pPr>
      <w:r w:rsidRPr="008A5B1A">
        <w:rPr>
          <w:lang w:val="sv-SE"/>
        </w:rPr>
        <w:t xml:space="preserve">Europeiska läkemedelsmyndigheten har senarelagt kravet att skicka in studieresultat för </w:t>
      </w:r>
      <w:r w:rsidR="00806A23" w:rsidRPr="008A5B1A">
        <w:rPr>
          <w:iCs/>
          <w:szCs w:val="22"/>
          <w:lang w:val="sv-SE"/>
        </w:rPr>
        <w:t>indakaterol/mometasonfuroat</w:t>
      </w:r>
      <w:r w:rsidRPr="008A5B1A">
        <w:rPr>
          <w:lang w:val="sv-SE"/>
        </w:rPr>
        <w:t xml:space="preserve"> för en eller flera grupper av den pediatriska populationen för astma (information om pediatrisk användning finns i avsnitt 4.2).</w:t>
      </w:r>
    </w:p>
    <w:p w14:paraId="5DFF8451" w14:textId="77777777" w:rsidR="000B0DF3" w:rsidRPr="008A5B1A" w:rsidRDefault="000B0DF3" w:rsidP="00B56A01">
      <w:pPr>
        <w:tabs>
          <w:tab w:val="clear" w:pos="567"/>
        </w:tabs>
        <w:spacing w:line="240" w:lineRule="auto"/>
        <w:rPr>
          <w:szCs w:val="22"/>
          <w:lang w:val="sv-SE"/>
        </w:rPr>
      </w:pPr>
    </w:p>
    <w:p w14:paraId="2E83FCA8" w14:textId="0A2D01A2" w:rsidR="000B0DF3" w:rsidRPr="008A5B1A" w:rsidRDefault="00017285" w:rsidP="00B56A01">
      <w:pPr>
        <w:keepNext/>
        <w:tabs>
          <w:tab w:val="clear" w:pos="567"/>
        </w:tabs>
        <w:spacing w:line="240" w:lineRule="auto"/>
        <w:ind w:left="567" w:hanging="567"/>
        <w:rPr>
          <w:b/>
          <w:szCs w:val="22"/>
          <w:lang w:val="sv-SE"/>
        </w:rPr>
      </w:pPr>
      <w:r w:rsidRPr="008A5B1A">
        <w:rPr>
          <w:b/>
          <w:szCs w:val="22"/>
          <w:lang w:val="sv-SE"/>
        </w:rPr>
        <w:t>5.2</w:t>
      </w:r>
      <w:r w:rsidRPr="008A5B1A">
        <w:rPr>
          <w:b/>
          <w:szCs w:val="22"/>
          <w:lang w:val="sv-SE"/>
        </w:rPr>
        <w:tab/>
      </w:r>
      <w:r w:rsidR="009552FB" w:rsidRPr="008A5B1A">
        <w:rPr>
          <w:b/>
          <w:szCs w:val="22"/>
          <w:lang w:val="sv-SE"/>
        </w:rPr>
        <w:t>Farmakokinetiska egenskaper</w:t>
      </w:r>
    </w:p>
    <w:p w14:paraId="18807BB8" w14:textId="77777777" w:rsidR="000B0DF3" w:rsidRPr="008A5B1A" w:rsidRDefault="000B0DF3" w:rsidP="00B56A01">
      <w:pPr>
        <w:keepNext/>
        <w:tabs>
          <w:tab w:val="clear" w:pos="567"/>
        </w:tabs>
        <w:spacing w:line="240" w:lineRule="auto"/>
        <w:ind w:left="567" w:hanging="567"/>
        <w:rPr>
          <w:szCs w:val="22"/>
          <w:lang w:val="sv-SE"/>
        </w:rPr>
      </w:pPr>
    </w:p>
    <w:p w14:paraId="14170EA6" w14:textId="77777777" w:rsidR="000B0DF3" w:rsidRPr="008A5B1A" w:rsidRDefault="00017285" w:rsidP="00B56A01">
      <w:pPr>
        <w:keepNext/>
        <w:numPr>
          <w:ilvl w:val="12"/>
          <w:numId w:val="0"/>
        </w:numPr>
        <w:tabs>
          <w:tab w:val="clear" w:pos="567"/>
        </w:tabs>
        <w:spacing w:line="240" w:lineRule="auto"/>
        <w:ind w:right="-2"/>
        <w:rPr>
          <w:szCs w:val="22"/>
          <w:u w:val="single"/>
          <w:lang w:val="sv-SE"/>
        </w:rPr>
      </w:pPr>
      <w:r w:rsidRPr="008A5B1A">
        <w:rPr>
          <w:szCs w:val="22"/>
          <w:u w:val="single"/>
          <w:lang w:val="sv-SE"/>
        </w:rPr>
        <w:t>Absorption</w:t>
      </w:r>
    </w:p>
    <w:p w14:paraId="5399B0BF"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0F9FFABD" w14:textId="58699EBD" w:rsidR="000B0DF3" w:rsidRPr="008A5B1A" w:rsidRDefault="009552FB" w:rsidP="00B56A01">
      <w:pPr>
        <w:keepNext/>
        <w:numPr>
          <w:ilvl w:val="12"/>
          <w:numId w:val="0"/>
        </w:numPr>
        <w:tabs>
          <w:tab w:val="clear" w:pos="567"/>
        </w:tabs>
        <w:spacing w:line="240" w:lineRule="auto"/>
        <w:ind w:right="-2"/>
        <w:rPr>
          <w:bCs/>
          <w:iCs/>
          <w:szCs w:val="22"/>
          <w:lang w:val="sv-SE"/>
        </w:rPr>
      </w:pPr>
      <w:r w:rsidRPr="008A5B1A">
        <w:rPr>
          <w:szCs w:val="22"/>
          <w:lang w:val="sv-SE"/>
        </w:rPr>
        <w:t xml:space="preserve">Efter inhalation av Atectura Breezhaler var mediantiden till maximala plasmakoncentrationer av </w:t>
      </w:r>
      <w:r w:rsidRPr="008A5B1A">
        <w:rPr>
          <w:bCs/>
          <w:iCs/>
          <w:szCs w:val="22"/>
          <w:lang w:val="sv-SE"/>
        </w:rPr>
        <w:t>indakaterol och mometasonfuroat cirka 15 minuter respektive 1 timme</w:t>
      </w:r>
      <w:r w:rsidR="00017285" w:rsidRPr="008A5B1A">
        <w:rPr>
          <w:bCs/>
          <w:iCs/>
          <w:szCs w:val="22"/>
          <w:lang w:val="sv-SE"/>
        </w:rPr>
        <w:t>.</w:t>
      </w:r>
    </w:p>
    <w:p w14:paraId="0762EF5E" w14:textId="77777777" w:rsidR="000B0DF3" w:rsidRPr="008A5B1A" w:rsidRDefault="000B0DF3" w:rsidP="00B56A01">
      <w:pPr>
        <w:pStyle w:val="Text"/>
        <w:spacing w:before="0"/>
        <w:jc w:val="left"/>
        <w:rPr>
          <w:bCs/>
          <w:iCs/>
          <w:sz w:val="22"/>
          <w:szCs w:val="22"/>
          <w:lang w:val="sv-SE"/>
        </w:rPr>
      </w:pPr>
    </w:p>
    <w:p w14:paraId="7985A04B" w14:textId="41BBBAD4" w:rsidR="000B0DF3" w:rsidRPr="008A5B1A" w:rsidRDefault="008A444C" w:rsidP="00B56A01">
      <w:pPr>
        <w:pStyle w:val="Text"/>
        <w:spacing w:before="0"/>
        <w:jc w:val="left"/>
        <w:rPr>
          <w:bCs/>
          <w:iCs/>
          <w:sz w:val="22"/>
          <w:szCs w:val="22"/>
          <w:lang w:val="sv-SE"/>
        </w:rPr>
      </w:pPr>
      <w:r w:rsidRPr="008A5B1A">
        <w:rPr>
          <w:bCs/>
          <w:iCs/>
          <w:sz w:val="22"/>
          <w:szCs w:val="22"/>
          <w:lang w:val="sv-SE"/>
        </w:rPr>
        <w:t xml:space="preserve">Baserat på data </w:t>
      </w:r>
      <w:r w:rsidR="00017285" w:rsidRPr="008A5B1A">
        <w:rPr>
          <w:bCs/>
          <w:i/>
          <w:iCs/>
          <w:sz w:val="22"/>
          <w:szCs w:val="22"/>
          <w:lang w:val="sv-SE"/>
        </w:rPr>
        <w:t>in vitro</w:t>
      </w:r>
      <w:r w:rsidR="00017285" w:rsidRPr="008A5B1A">
        <w:rPr>
          <w:bCs/>
          <w:iCs/>
          <w:sz w:val="22"/>
          <w:szCs w:val="22"/>
          <w:lang w:val="sv-SE"/>
        </w:rPr>
        <w:t xml:space="preserve"> </w:t>
      </w:r>
      <w:r w:rsidRPr="008A5B1A">
        <w:rPr>
          <w:bCs/>
          <w:iCs/>
          <w:sz w:val="22"/>
          <w:szCs w:val="22"/>
          <w:lang w:val="sv-SE"/>
        </w:rPr>
        <w:t xml:space="preserve">förväntas dosen av var och en av de ingående komponenterna som avges till lungan vara densamma för </w:t>
      </w:r>
      <w:r w:rsidR="00F8646C" w:rsidRPr="008A5B1A">
        <w:rPr>
          <w:sz w:val="22"/>
          <w:szCs w:val="22"/>
          <w:lang w:val="sv-SE"/>
        </w:rPr>
        <w:t xml:space="preserve">kombinationen </w:t>
      </w:r>
      <w:r w:rsidR="00F8646C" w:rsidRPr="008A5B1A">
        <w:rPr>
          <w:bCs/>
          <w:iCs/>
          <w:sz w:val="22"/>
          <w:szCs w:val="22"/>
          <w:lang w:val="sv-SE"/>
        </w:rPr>
        <w:t>indakaterol/mometasonfuroat</w:t>
      </w:r>
      <w:r w:rsidR="00017285" w:rsidRPr="008A5B1A">
        <w:rPr>
          <w:bCs/>
          <w:iCs/>
          <w:sz w:val="22"/>
          <w:szCs w:val="22"/>
          <w:lang w:val="sv-SE"/>
        </w:rPr>
        <w:t xml:space="preserve"> </w:t>
      </w:r>
      <w:r w:rsidR="0048610A" w:rsidRPr="008A5B1A">
        <w:rPr>
          <w:bCs/>
          <w:iCs/>
          <w:sz w:val="22"/>
          <w:szCs w:val="22"/>
          <w:lang w:val="sv-SE"/>
        </w:rPr>
        <w:t xml:space="preserve">och produkterna som monoterapi. </w:t>
      </w:r>
      <w:r w:rsidRPr="008A5B1A">
        <w:rPr>
          <w:bCs/>
          <w:iCs/>
          <w:sz w:val="22"/>
          <w:szCs w:val="22"/>
          <w:lang w:val="sv-SE"/>
        </w:rPr>
        <w:t xml:space="preserve">Vid steady state var plasmaexponeringen för </w:t>
      </w:r>
      <w:r w:rsidR="00017285" w:rsidRPr="008A5B1A">
        <w:rPr>
          <w:bCs/>
          <w:iCs/>
          <w:sz w:val="22"/>
          <w:szCs w:val="22"/>
          <w:lang w:val="sv-SE"/>
        </w:rPr>
        <w:t>inda</w:t>
      </w:r>
      <w:r w:rsidRPr="008A5B1A">
        <w:rPr>
          <w:bCs/>
          <w:iCs/>
          <w:sz w:val="22"/>
          <w:szCs w:val="22"/>
          <w:lang w:val="sv-SE"/>
        </w:rPr>
        <w:t>ka</w:t>
      </w:r>
      <w:r w:rsidR="00017285" w:rsidRPr="008A5B1A">
        <w:rPr>
          <w:bCs/>
          <w:iCs/>
          <w:sz w:val="22"/>
          <w:szCs w:val="22"/>
          <w:lang w:val="sv-SE"/>
        </w:rPr>
        <w:t xml:space="preserve">terol </w:t>
      </w:r>
      <w:r w:rsidRPr="008A5B1A">
        <w:rPr>
          <w:bCs/>
          <w:iCs/>
          <w:sz w:val="22"/>
          <w:szCs w:val="22"/>
          <w:lang w:val="sv-SE"/>
        </w:rPr>
        <w:t xml:space="preserve">och mometasonfuroat efter inhalation av </w:t>
      </w:r>
      <w:r w:rsidR="00F8646C" w:rsidRPr="008A5B1A">
        <w:rPr>
          <w:bCs/>
          <w:iCs/>
          <w:sz w:val="22"/>
          <w:szCs w:val="22"/>
          <w:lang w:val="sv-SE"/>
        </w:rPr>
        <w:t>ko</w:t>
      </w:r>
      <w:r w:rsidR="005123CB" w:rsidRPr="008A5B1A">
        <w:rPr>
          <w:bCs/>
          <w:iCs/>
          <w:sz w:val="22"/>
          <w:szCs w:val="22"/>
          <w:lang w:val="sv-SE"/>
        </w:rPr>
        <w:t>m</w:t>
      </w:r>
      <w:r w:rsidR="00F8646C" w:rsidRPr="008A5B1A">
        <w:rPr>
          <w:bCs/>
          <w:iCs/>
          <w:sz w:val="22"/>
          <w:szCs w:val="22"/>
          <w:lang w:val="sv-SE"/>
        </w:rPr>
        <w:t>binationen</w:t>
      </w:r>
      <w:r w:rsidR="00017285" w:rsidRPr="008A5B1A">
        <w:rPr>
          <w:bCs/>
          <w:iCs/>
          <w:sz w:val="22"/>
          <w:szCs w:val="22"/>
          <w:lang w:val="sv-SE"/>
        </w:rPr>
        <w:t xml:space="preserve"> </w:t>
      </w:r>
      <w:r w:rsidRPr="008A5B1A">
        <w:rPr>
          <w:sz w:val="22"/>
          <w:szCs w:val="22"/>
          <w:lang w:val="sv-SE"/>
        </w:rPr>
        <w:t>jämförbar med den systemiska exponeringen efter inhalation av indakaterolmaleat eller mometasonfuroat som monoterapiprodukter</w:t>
      </w:r>
      <w:r w:rsidR="00017285" w:rsidRPr="008A5B1A">
        <w:rPr>
          <w:bCs/>
          <w:iCs/>
          <w:sz w:val="22"/>
          <w:szCs w:val="22"/>
          <w:lang w:val="sv-SE"/>
        </w:rPr>
        <w:t>.</w:t>
      </w:r>
    </w:p>
    <w:p w14:paraId="16635176" w14:textId="77777777" w:rsidR="000B0DF3" w:rsidRPr="008A5B1A" w:rsidRDefault="000B0DF3" w:rsidP="00B56A01">
      <w:pPr>
        <w:pStyle w:val="Text"/>
        <w:spacing w:before="0"/>
        <w:jc w:val="left"/>
        <w:rPr>
          <w:bCs/>
          <w:iCs/>
          <w:sz w:val="22"/>
          <w:szCs w:val="22"/>
          <w:lang w:val="sv-SE"/>
        </w:rPr>
      </w:pPr>
    </w:p>
    <w:p w14:paraId="51A48488" w14:textId="28B1F075" w:rsidR="000B0DF3" w:rsidRPr="008A5B1A" w:rsidRDefault="008A444C" w:rsidP="00B56A01">
      <w:pPr>
        <w:pStyle w:val="Text"/>
        <w:spacing w:before="0"/>
        <w:jc w:val="left"/>
        <w:rPr>
          <w:sz w:val="22"/>
          <w:szCs w:val="22"/>
          <w:lang w:val="sv-SE"/>
        </w:rPr>
      </w:pPr>
      <w:r w:rsidRPr="008A5B1A">
        <w:rPr>
          <w:sz w:val="22"/>
          <w:szCs w:val="22"/>
          <w:lang w:val="sv-SE"/>
        </w:rPr>
        <w:t xml:space="preserve">Efter inhalation av </w:t>
      </w:r>
      <w:r w:rsidR="00F8646C" w:rsidRPr="008A5B1A">
        <w:rPr>
          <w:sz w:val="22"/>
          <w:szCs w:val="22"/>
          <w:lang w:val="sv-SE"/>
        </w:rPr>
        <w:t>kombinationen</w:t>
      </w:r>
      <w:r w:rsidRPr="008A5B1A">
        <w:rPr>
          <w:sz w:val="22"/>
          <w:szCs w:val="22"/>
          <w:lang w:val="sv-SE"/>
        </w:rPr>
        <w:t xml:space="preserve"> beräknades den absoluta biotillgängligheten till cirka 45 % för indakaterol och mindre än 10 % för mometasonfuroat.</w:t>
      </w:r>
    </w:p>
    <w:p w14:paraId="09A6381D" w14:textId="77777777" w:rsidR="008A444C" w:rsidRPr="008A5B1A" w:rsidRDefault="008A444C" w:rsidP="00B56A01">
      <w:pPr>
        <w:pStyle w:val="Text"/>
        <w:spacing w:before="0"/>
        <w:jc w:val="left"/>
        <w:rPr>
          <w:sz w:val="22"/>
          <w:szCs w:val="22"/>
          <w:lang w:val="sv-SE"/>
        </w:rPr>
      </w:pPr>
    </w:p>
    <w:p w14:paraId="2F7D3072" w14:textId="08935347" w:rsidR="000B0DF3" w:rsidRPr="008A5B1A" w:rsidRDefault="00017285" w:rsidP="00B56A01">
      <w:pPr>
        <w:keepNext/>
        <w:numPr>
          <w:ilvl w:val="12"/>
          <w:numId w:val="0"/>
        </w:numPr>
        <w:tabs>
          <w:tab w:val="clear" w:pos="567"/>
        </w:tabs>
        <w:spacing w:line="240" w:lineRule="auto"/>
        <w:ind w:right="-2"/>
        <w:rPr>
          <w:szCs w:val="22"/>
          <w:u w:val="single"/>
          <w:lang w:val="sv-SE"/>
        </w:rPr>
      </w:pPr>
      <w:r w:rsidRPr="008A5B1A">
        <w:rPr>
          <w:i/>
          <w:szCs w:val="22"/>
          <w:u w:val="single"/>
          <w:lang w:val="sv-SE"/>
        </w:rPr>
        <w:t>Inda</w:t>
      </w:r>
      <w:r w:rsidR="008A444C" w:rsidRPr="008A5B1A">
        <w:rPr>
          <w:i/>
          <w:szCs w:val="22"/>
          <w:u w:val="single"/>
          <w:lang w:val="sv-SE"/>
        </w:rPr>
        <w:t>k</w:t>
      </w:r>
      <w:r w:rsidRPr="008A5B1A">
        <w:rPr>
          <w:i/>
          <w:szCs w:val="22"/>
          <w:u w:val="single"/>
          <w:lang w:val="sv-SE"/>
        </w:rPr>
        <w:t>aterol</w:t>
      </w:r>
      <w:bookmarkStart w:id="16" w:name="_4633565Indacaterol_"/>
      <w:bookmarkEnd w:id="16"/>
    </w:p>
    <w:p w14:paraId="70B8537D" w14:textId="370B6E54" w:rsidR="000B0DF3" w:rsidRPr="008A5B1A" w:rsidRDefault="00767CA7" w:rsidP="00B56A01">
      <w:pPr>
        <w:numPr>
          <w:ilvl w:val="12"/>
          <w:numId w:val="0"/>
        </w:numPr>
        <w:tabs>
          <w:tab w:val="clear" w:pos="567"/>
        </w:tabs>
        <w:spacing w:line="240" w:lineRule="auto"/>
        <w:ind w:right="-2"/>
        <w:rPr>
          <w:szCs w:val="22"/>
          <w:lang w:val="sv-SE"/>
        </w:rPr>
      </w:pPr>
      <w:r w:rsidRPr="008A5B1A">
        <w:rPr>
          <w:lang w:val="sv-SE"/>
        </w:rPr>
        <w:t>Indakaterolkoncentrationen ökade vid upprepade administreringar en gång dagligen</w:t>
      </w:r>
      <w:r w:rsidR="00017285" w:rsidRPr="008A5B1A">
        <w:rPr>
          <w:szCs w:val="22"/>
          <w:lang w:val="sv-SE"/>
        </w:rPr>
        <w:t xml:space="preserve">. </w:t>
      </w:r>
      <w:r w:rsidRPr="008A5B1A">
        <w:rPr>
          <w:lang w:val="sv-SE"/>
        </w:rPr>
        <w:t>Steady state uppnåddes inom 12</w:t>
      </w:r>
      <w:r w:rsidRPr="008A5B1A">
        <w:rPr>
          <w:lang w:val="sv-SE"/>
        </w:rPr>
        <w:noBreakHyphen/>
        <w:t xml:space="preserve">14 dagar. Genomsnittlig ackumuleringskvot för indakaterol, dvs. AUC under 24 timmars dosintervall dag 14 jämfört med dag 1, låg mellan 2,9 och 3,8 vid doser på 60 till 480 mikrogram som inhalerades en gång dagligen (avgiven dos). </w:t>
      </w:r>
      <w:r w:rsidR="0016164C" w:rsidRPr="008A5B1A">
        <w:rPr>
          <w:lang w:val="sv-SE"/>
        </w:rPr>
        <w:t>Den systemiska exponeringen är ett resultat av såväl pulmonell som gastrointestinal absorption. Cirka 75 % av den systemiska exponeringen härrörde från pulmonell absorption och cirka 25 % från gastrointestinal absorption</w:t>
      </w:r>
      <w:r w:rsidR="00017285" w:rsidRPr="008A5B1A">
        <w:rPr>
          <w:szCs w:val="22"/>
          <w:lang w:val="sv-SE"/>
        </w:rPr>
        <w:t>.</w:t>
      </w:r>
    </w:p>
    <w:p w14:paraId="59916FDE" w14:textId="77777777" w:rsidR="00325C8C" w:rsidRPr="008A5B1A" w:rsidRDefault="00325C8C" w:rsidP="00B56A01">
      <w:pPr>
        <w:numPr>
          <w:ilvl w:val="12"/>
          <w:numId w:val="0"/>
        </w:numPr>
        <w:tabs>
          <w:tab w:val="clear" w:pos="567"/>
        </w:tabs>
        <w:spacing w:line="240" w:lineRule="auto"/>
        <w:ind w:right="-2"/>
        <w:rPr>
          <w:szCs w:val="22"/>
          <w:lang w:val="sv-SE"/>
        </w:rPr>
      </w:pPr>
    </w:p>
    <w:p w14:paraId="2A3A6327" w14:textId="1C31EB58" w:rsidR="000B0DF3" w:rsidRPr="008A5B1A" w:rsidRDefault="00017285" w:rsidP="00B56A01">
      <w:pPr>
        <w:keepNext/>
        <w:numPr>
          <w:ilvl w:val="12"/>
          <w:numId w:val="0"/>
        </w:numPr>
        <w:tabs>
          <w:tab w:val="clear" w:pos="567"/>
        </w:tabs>
        <w:spacing w:line="240" w:lineRule="auto"/>
        <w:ind w:right="-2"/>
        <w:rPr>
          <w:szCs w:val="22"/>
          <w:u w:val="single"/>
          <w:lang w:val="sv-SE"/>
        </w:rPr>
      </w:pPr>
      <w:r w:rsidRPr="008A5B1A">
        <w:rPr>
          <w:i/>
          <w:szCs w:val="22"/>
          <w:u w:val="single"/>
          <w:lang w:val="sv-SE"/>
        </w:rPr>
        <w:t>Mometas</w:t>
      </w:r>
      <w:r w:rsidR="00BA09B7" w:rsidRPr="008A5B1A">
        <w:rPr>
          <w:i/>
          <w:szCs w:val="22"/>
          <w:u w:val="single"/>
          <w:lang w:val="sv-SE"/>
        </w:rPr>
        <w:t>onfuroat</w:t>
      </w:r>
    </w:p>
    <w:p w14:paraId="1CFA8FE9" w14:textId="59FB3B7E" w:rsidR="000B0DF3" w:rsidRPr="008A5B1A" w:rsidRDefault="00BA09B7" w:rsidP="00B56A01">
      <w:pPr>
        <w:numPr>
          <w:ilvl w:val="12"/>
          <w:numId w:val="0"/>
        </w:numPr>
        <w:tabs>
          <w:tab w:val="clear" w:pos="567"/>
        </w:tabs>
        <w:spacing w:line="240" w:lineRule="auto"/>
        <w:ind w:right="-2"/>
        <w:rPr>
          <w:szCs w:val="22"/>
          <w:lang w:val="sv-SE"/>
        </w:rPr>
      </w:pPr>
      <w:r w:rsidRPr="008A5B1A">
        <w:rPr>
          <w:lang w:val="sv-SE"/>
        </w:rPr>
        <w:t xml:space="preserve">Koncentrationen av mometasonfuroat ökade vid upprepade administreringar en gång dagligen med Breezhaler-inhalatorn. Steady state uppnåddes efter 12 dagar. Genomsnittlig ackumuleringskvot för mometasonfuroat, dvs. AUC under 24 timmars dosintervall dag 14 jämfört med dag 1, låg mellan 1,61 och 1,71 vid doser på 62,5 till 260 mikrogram som inhalerades en gång dagligen i </w:t>
      </w:r>
      <w:r w:rsidR="00F8646C" w:rsidRPr="008A5B1A">
        <w:rPr>
          <w:szCs w:val="22"/>
          <w:lang w:val="sv-SE"/>
        </w:rPr>
        <w:t xml:space="preserve">kombinationen </w:t>
      </w:r>
      <w:r w:rsidR="00F8646C" w:rsidRPr="008A5B1A">
        <w:rPr>
          <w:bCs/>
          <w:iCs/>
          <w:szCs w:val="22"/>
          <w:lang w:val="sv-SE"/>
        </w:rPr>
        <w:t>indakaterol/mometasonfuroat</w:t>
      </w:r>
      <w:r w:rsidR="00017285" w:rsidRPr="008A5B1A">
        <w:rPr>
          <w:szCs w:val="22"/>
          <w:lang w:val="sv-SE"/>
        </w:rPr>
        <w:t>.</w:t>
      </w:r>
    </w:p>
    <w:p w14:paraId="536F8EB9" w14:textId="77777777" w:rsidR="000B0DF3" w:rsidRPr="008A5B1A" w:rsidRDefault="000B0DF3" w:rsidP="00B56A01">
      <w:pPr>
        <w:numPr>
          <w:ilvl w:val="12"/>
          <w:numId w:val="0"/>
        </w:numPr>
        <w:tabs>
          <w:tab w:val="clear" w:pos="567"/>
        </w:tabs>
        <w:spacing w:line="240" w:lineRule="auto"/>
        <w:ind w:right="-2"/>
        <w:rPr>
          <w:szCs w:val="22"/>
          <w:lang w:val="sv-SE"/>
        </w:rPr>
      </w:pPr>
    </w:p>
    <w:p w14:paraId="08DB701B" w14:textId="77777777" w:rsidR="00C23C22" w:rsidRPr="008A5B1A" w:rsidRDefault="00C23C22" w:rsidP="00B56A01">
      <w:pPr>
        <w:tabs>
          <w:tab w:val="clear" w:pos="567"/>
        </w:tabs>
        <w:spacing w:line="240" w:lineRule="auto"/>
        <w:rPr>
          <w:szCs w:val="22"/>
          <w:lang w:val="sv-SE"/>
        </w:rPr>
      </w:pPr>
      <w:r w:rsidRPr="008A5B1A">
        <w:rPr>
          <w:lang w:val="sv-SE"/>
        </w:rPr>
        <w:t>Efter peroral administrering av mometasonfuroat bedömdes den absoluta orala systemiska biotillgängligheten för mometasonfuroat vara mycket låg (&lt;2 %).</w:t>
      </w:r>
    </w:p>
    <w:p w14:paraId="4EE524B6" w14:textId="77777777" w:rsidR="000B0DF3" w:rsidRPr="008A5B1A" w:rsidRDefault="000B0DF3" w:rsidP="00B56A01">
      <w:pPr>
        <w:numPr>
          <w:ilvl w:val="12"/>
          <w:numId w:val="0"/>
        </w:numPr>
        <w:tabs>
          <w:tab w:val="clear" w:pos="567"/>
        </w:tabs>
        <w:spacing w:line="240" w:lineRule="auto"/>
        <w:ind w:right="-2"/>
        <w:rPr>
          <w:szCs w:val="22"/>
          <w:lang w:val="sv-SE"/>
        </w:rPr>
      </w:pPr>
    </w:p>
    <w:p w14:paraId="47BE42CB" w14:textId="77777777" w:rsidR="000B0DF3" w:rsidRPr="008A5B1A" w:rsidRDefault="00017285" w:rsidP="00B56A01">
      <w:pPr>
        <w:keepNext/>
        <w:numPr>
          <w:ilvl w:val="12"/>
          <w:numId w:val="0"/>
        </w:numPr>
        <w:tabs>
          <w:tab w:val="clear" w:pos="567"/>
        </w:tabs>
        <w:spacing w:line="240" w:lineRule="auto"/>
        <w:rPr>
          <w:szCs w:val="22"/>
          <w:lang w:val="sv-SE"/>
        </w:rPr>
      </w:pPr>
      <w:r w:rsidRPr="008A5B1A">
        <w:rPr>
          <w:szCs w:val="22"/>
          <w:u w:val="single"/>
          <w:lang w:val="sv-SE"/>
        </w:rPr>
        <w:lastRenderedPageBreak/>
        <w:t>Distribution</w:t>
      </w:r>
    </w:p>
    <w:p w14:paraId="69153611" w14:textId="77777777" w:rsidR="000B0DF3" w:rsidRPr="008A5B1A" w:rsidRDefault="000B0DF3" w:rsidP="00B56A01">
      <w:pPr>
        <w:keepNext/>
        <w:numPr>
          <w:ilvl w:val="12"/>
          <w:numId w:val="0"/>
        </w:numPr>
        <w:tabs>
          <w:tab w:val="clear" w:pos="567"/>
        </w:tabs>
        <w:spacing w:line="240" w:lineRule="auto"/>
        <w:rPr>
          <w:szCs w:val="22"/>
          <w:lang w:val="sv-SE"/>
        </w:rPr>
      </w:pPr>
    </w:p>
    <w:p w14:paraId="6DC81F96" w14:textId="337B8A0E" w:rsidR="000B0DF3" w:rsidRPr="008A5B1A" w:rsidRDefault="00017285" w:rsidP="00B56A01">
      <w:pPr>
        <w:keepNext/>
        <w:numPr>
          <w:ilvl w:val="12"/>
          <w:numId w:val="0"/>
        </w:numPr>
        <w:tabs>
          <w:tab w:val="clear" w:pos="567"/>
        </w:tabs>
        <w:spacing w:line="240" w:lineRule="auto"/>
        <w:ind w:right="-2"/>
        <w:rPr>
          <w:szCs w:val="22"/>
          <w:u w:val="single"/>
          <w:lang w:val="sv-SE"/>
        </w:rPr>
      </w:pPr>
      <w:r w:rsidRPr="008A5B1A">
        <w:rPr>
          <w:i/>
          <w:szCs w:val="22"/>
          <w:u w:val="single"/>
          <w:lang w:val="sv-SE"/>
        </w:rPr>
        <w:t>Inda</w:t>
      </w:r>
      <w:r w:rsidR="00C23C22" w:rsidRPr="008A5B1A">
        <w:rPr>
          <w:i/>
          <w:szCs w:val="22"/>
          <w:u w:val="single"/>
          <w:lang w:val="sv-SE"/>
        </w:rPr>
        <w:t>k</w:t>
      </w:r>
      <w:r w:rsidRPr="008A5B1A">
        <w:rPr>
          <w:i/>
          <w:szCs w:val="22"/>
          <w:u w:val="single"/>
          <w:lang w:val="sv-SE"/>
        </w:rPr>
        <w:t>aterol</w:t>
      </w:r>
      <w:bookmarkStart w:id="17" w:name="_4935512Indacaterol_"/>
      <w:bookmarkEnd w:id="17"/>
    </w:p>
    <w:p w14:paraId="3ECA7581" w14:textId="7F9593A4" w:rsidR="00C23C22" w:rsidRPr="008A5B1A" w:rsidRDefault="00C23C22" w:rsidP="00B56A01">
      <w:pPr>
        <w:numPr>
          <w:ilvl w:val="12"/>
          <w:numId w:val="0"/>
        </w:numPr>
        <w:tabs>
          <w:tab w:val="clear" w:pos="567"/>
        </w:tabs>
        <w:spacing w:line="240" w:lineRule="auto"/>
        <w:ind w:right="-2"/>
        <w:rPr>
          <w:szCs w:val="22"/>
          <w:lang w:val="sv-SE"/>
        </w:rPr>
      </w:pPr>
      <w:r w:rsidRPr="008A5B1A">
        <w:rPr>
          <w:lang w:val="sv-SE"/>
        </w:rPr>
        <w:t>Efter intravenös infusion var indakaterols distributionsvolym (V</w:t>
      </w:r>
      <w:r w:rsidRPr="008A5B1A">
        <w:rPr>
          <w:szCs w:val="22"/>
          <w:vertAlign w:val="subscript"/>
          <w:lang w:val="sv-SE"/>
        </w:rPr>
        <w:t>z</w:t>
      </w:r>
      <w:r w:rsidRPr="008A5B1A">
        <w:rPr>
          <w:lang w:val="sv-SE"/>
        </w:rPr>
        <w:t>) 2 361 till 2 557</w:t>
      </w:r>
      <w:r w:rsidR="005F0FC0">
        <w:rPr>
          <w:lang w:val="sv-SE"/>
        </w:rPr>
        <w:t> </w:t>
      </w:r>
      <w:r w:rsidRPr="008A5B1A">
        <w:rPr>
          <w:lang w:val="sv-SE"/>
        </w:rPr>
        <w:t xml:space="preserve">liter, vilket visar på en omfattande distribution. Proteinbindningsgraden </w:t>
      </w:r>
      <w:r w:rsidRPr="008A5B1A">
        <w:rPr>
          <w:i/>
          <w:iCs/>
          <w:szCs w:val="22"/>
          <w:lang w:val="sv-SE"/>
        </w:rPr>
        <w:t>in vitro</w:t>
      </w:r>
      <w:r w:rsidRPr="008A5B1A">
        <w:rPr>
          <w:lang w:val="sv-SE"/>
        </w:rPr>
        <w:t xml:space="preserve"> i humant serum och human plasma var 94,1 till 95,3 % respektive 95,1 till 96,2 %.</w:t>
      </w:r>
    </w:p>
    <w:p w14:paraId="4B0ADFEE" w14:textId="77777777" w:rsidR="000B0DF3" w:rsidRPr="008A5B1A" w:rsidRDefault="000B0DF3" w:rsidP="00B56A01">
      <w:pPr>
        <w:numPr>
          <w:ilvl w:val="12"/>
          <w:numId w:val="0"/>
        </w:numPr>
        <w:tabs>
          <w:tab w:val="clear" w:pos="567"/>
        </w:tabs>
        <w:spacing w:line="240" w:lineRule="auto"/>
        <w:ind w:right="-2"/>
        <w:rPr>
          <w:szCs w:val="22"/>
          <w:lang w:val="sv-SE"/>
        </w:rPr>
      </w:pPr>
    </w:p>
    <w:p w14:paraId="7B3D7A09" w14:textId="32F8516C" w:rsidR="000B0DF3" w:rsidRPr="008A5B1A" w:rsidRDefault="00017285" w:rsidP="00B56A01">
      <w:pPr>
        <w:keepNext/>
        <w:numPr>
          <w:ilvl w:val="12"/>
          <w:numId w:val="0"/>
        </w:numPr>
        <w:tabs>
          <w:tab w:val="clear" w:pos="567"/>
        </w:tabs>
        <w:spacing w:line="240" w:lineRule="auto"/>
        <w:ind w:right="-2"/>
        <w:rPr>
          <w:i/>
          <w:szCs w:val="22"/>
          <w:u w:val="single"/>
          <w:lang w:val="sv-SE"/>
        </w:rPr>
      </w:pPr>
      <w:r w:rsidRPr="008A5B1A">
        <w:rPr>
          <w:i/>
          <w:szCs w:val="22"/>
          <w:u w:val="single"/>
          <w:lang w:val="sv-SE"/>
        </w:rPr>
        <w:t>Mometaso</w:t>
      </w:r>
      <w:r w:rsidR="004E6167" w:rsidRPr="008A5B1A">
        <w:rPr>
          <w:i/>
          <w:szCs w:val="22"/>
          <w:u w:val="single"/>
          <w:lang w:val="sv-SE"/>
        </w:rPr>
        <w:t>n</w:t>
      </w:r>
      <w:r w:rsidR="00E46219" w:rsidRPr="008A5B1A">
        <w:rPr>
          <w:i/>
          <w:szCs w:val="22"/>
          <w:u w:val="single"/>
          <w:lang w:val="sv-SE"/>
        </w:rPr>
        <w:t>furoat</w:t>
      </w:r>
    </w:p>
    <w:p w14:paraId="0C9D5216" w14:textId="77777777" w:rsidR="004E6167" w:rsidRPr="008A5B1A" w:rsidRDefault="004E6167" w:rsidP="00B56A01">
      <w:pPr>
        <w:numPr>
          <w:ilvl w:val="12"/>
          <w:numId w:val="0"/>
        </w:numPr>
        <w:tabs>
          <w:tab w:val="clear" w:pos="567"/>
        </w:tabs>
        <w:spacing w:line="240" w:lineRule="auto"/>
        <w:ind w:right="-2"/>
        <w:rPr>
          <w:szCs w:val="22"/>
          <w:lang w:val="sv-SE"/>
        </w:rPr>
      </w:pPr>
      <w:r w:rsidRPr="008A5B1A">
        <w:rPr>
          <w:lang w:val="sv-SE"/>
        </w:rPr>
        <w:t>Efter intravenös administrering av en bolusdos är V</w:t>
      </w:r>
      <w:r w:rsidRPr="008A5B1A">
        <w:rPr>
          <w:szCs w:val="22"/>
          <w:vertAlign w:val="subscript"/>
          <w:lang w:val="sv-SE"/>
        </w:rPr>
        <w:t>d</w:t>
      </w:r>
      <w:r w:rsidRPr="008A5B1A">
        <w:rPr>
          <w:lang w:val="sv-SE"/>
        </w:rPr>
        <w:t xml:space="preserve"> 332 liter. Proteinbindningsgraden för mometasonfuroat </w:t>
      </w:r>
      <w:r w:rsidRPr="008A5B1A">
        <w:rPr>
          <w:i/>
          <w:iCs/>
          <w:lang w:val="sv-SE"/>
        </w:rPr>
        <w:t>in vitro</w:t>
      </w:r>
      <w:r w:rsidRPr="008A5B1A">
        <w:rPr>
          <w:lang w:val="sv-SE"/>
        </w:rPr>
        <w:t xml:space="preserve"> är hög, 98 % till 99 % vid koncentrationer i intervallet 5 till 500 ng/ml</w:t>
      </w:r>
      <w:r w:rsidRPr="008A5B1A">
        <w:rPr>
          <w:szCs w:val="22"/>
          <w:lang w:val="sv-SE"/>
        </w:rPr>
        <w:t>.</w:t>
      </w:r>
    </w:p>
    <w:p w14:paraId="3ACB6AC2" w14:textId="77777777" w:rsidR="000B0DF3" w:rsidRPr="008A5B1A" w:rsidRDefault="000B0DF3" w:rsidP="00B56A01">
      <w:pPr>
        <w:numPr>
          <w:ilvl w:val="12"/>
          <w:numId w:val="0"/>
        </w:numPr>
        <w:tabs>
          <w:tab w:val="clear" w:pos="567"/>
        </w:tabs>
        <w:spacing w:line="240" w:lineRule="auto"/>
        <w:ind w:right="-2"/>
        <w:rPr>
          <w:szCs w:val="22"/>
          <w:lang w:val="sv-SE"/>
        </w:rPr>
      </w:pPr>
    </w:p>
    <w:p w14:paraId="28CB7417" w14:textId="689C0D8A" w:rsidR="000B0DF3" w:rsidRPr="008A5B1A" w:rsidRDefault="00E46219" w:rsidP="00B56A01">
      <w:pPr>
        <w:keepNext/>
        <w:numPr>
          <w:ilvl w:val="12"/>
          <w:numId w:val="0"/>
        </w:numPr>
        <w:tabs>
          <w:tab w:val="clear" w:pos="567"/>
        </w:tabs>
        <w:spacing w:line="240" w:lineRule="auto"/>
        <w:ind w:right="-2"/>
        <w:rPr>
          <w:szCs w:val="22"/>
          <w:lang w:val="sv-SE"/>
        </w:rPr>
      </w:pPr>
      <w:r w:rsidRPr="008A5B1A">
        <w:rPr>
          <w:szCs w:val="22"/>
          <w:u w:val="single"/>
          <w:lang w:val="sv-SE"/>
        </w:rPr>
        <w:t>Metabolism</w:t>
      </w:r>
    </w:p>
    <w:p w14:paraId="20314C9B"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1E549D45" w14:textId="6D777841" w:rsidR="000B0DF3" w:rsidRPr="008A5B1A" w:rsidRDefault="00017285" w:rsidP="00B56A01">
      <w:pPr>
        <w:pStyle w:val="Text"/>
        <w:keepNext/>
        <w:spacing w:before="0"/>
        <w:jc w:val="left"/>
        <w:rPr>
          <w:sz w:val="22"/>
          <w:szCs w:val="22"/>
          <w:u w:val="single"/>
          <w:lang w:val="sv-SE"/>
        </w:rPr>
      </w:pPr>
      <w:r w:rsidRPr="008A5B1A">
        <w:rPr>
          <w:rFonts w:eastAsia="Times New Roman"/>
          <w:i/>
          <w:sz w:val="22"/>
          <w:szCs w:val="22"/>
          <w:u w:val="single"/>
          <w:lang w:val="sv-SE" w:eastAsia="en-US"/>
        </w:rPr>
        <w:t>Inda</w:t>
      </w:r>
      <w:r w:rsidR="000D78D6" w:rsidRPr="008A5B1A">
        <w:rPr>
          <w:rFonts w:eastAsia="Times New Roman"/>
          <w:i/>
          <w:sz w:val="22"/>
          <w:szCs w:val="22"/>
          <w:u w:val="single"/>
          <w:lang w:val="sv-SE" w:eastAsia="en-US"/>
        </w:rPr>
        <w:t>k</w:t>
      </w:r>
      <w:r w:rsidRPr="008A5B1A">
        <w:rPr>
          <w:rFonts w:eastAsia="Times New Roman"/>
          <w:i/>
          <w:sz w:val="22"/>
          <w:szCs w:val="22"/>
          <w:u w:val="single"/>
          <w:lang w:val="sv-SE" w:eastAsia="en-US"/>
        </w:rPr>
        <w:t>aterol</w:t>
      </w:r>
      <w:bookmarkStart w:id="18" w:name="_5236381Indacaterol_"/>
      <w:bookmarkEnd w:id="18"/>
    </w:p>
    <w:p w14:paraId="2F221411" w14:textId="3093899A" w:rsidR="000B0DF3" w:rsidRPr="008A5B1A" w:rsidRDefault="000D78D6" w:rsidP="00B56A01">
      <w:pPr>
        <w:pStyle w:val="Text"/>
        <w:spacing w:before="0"/>
        <w:jc w:val="left"/>
        <w:rPr>
          <w:sz w:val="22"/>
          <w:szCs w:val="22"/>
          <w:lang w:val="sv-SE"/>
        </w:rPr>
      </w:pPr>
      <w:r w:rsidRPr="008A5B1A">
        <w:rPr>
          <w:sz w:val="22"/>
          <w:szCs w:val="22"/>
          <w:lang w:val="sv-SE"/>
        </w:rPr>
        <w:t>Efter oral administrering av radioaktivt märkt indakaterol i en ADME-studie (absorption, distribution, metabolism, eliminering) på människa var oförändrat indakaterol huvudkomponenten i serum och stod för cirka en tredjedel av total läkemedelsrelaterad AUC under 24 timmar. Huvudmetaboliten i serum var ett hydroxylerat derivat. Andra viktiga metaboliter var fenoliska O-glukuronider av indakaterol och hydroxylerat indakaterol. Andra metaboliter som identifierades var en diastereomer av det hydroxylerade derivatet, en N-glukuronid av indakaterol samt C- och N-dealkylerade produkter</w:t>
      </w:r>
      <w:r w:rsidR="00017285" w:rsidRPr="008A5B1A">
        <w:rPr>
          <w:sz w:val="22"/>
          <w:szCs w:val="22"/>
          <w:lang w:val="sv-SE"/>
        </w:rPr>
        <w:t>.</w:t>
      </w:r>
    </w:p>
    <w:p w14:paraId="4968AC43" w14:textId="77777777" w:rsidR="000B0DF3" w:rsidRPr="008A5B1A" w:rsidRDefault="000B0DF3" w:rsidP="00B56A01">
      <w:pPr>
        <w:pStyle w:val="Text"/>
        <w:spacing w:before="0"/>
        <w:jc w:val="left"/>
        <w:rPr>
          <w:bCs/>
          <w:iCs/>
          <w:sz w:val="22"/>
          <w:szCs w:val="22"/>
          <w:lang w:val="sv-SE"/>
        </w:rPr>
      </w:pPr>
    </w:p>
    <w:p w14:paraId="64251954" w14:textId="77777777" w:rsidR="00330325" w:rsidRPr="008A5B1A" w:rsidRDefault="00330325" w:rsidP="00B56A01">
      <w:pPr>
        <w:pStyle w:val="Text"/>
        <w:spacing w:before="0"/>
        <w:jc w:val="left"/>
        <w:rPr>
          <w:sz w:val="22"/>
          <w:szCs w:val="22"/>
          <w:lang w:val="sv-SE"/>
        </w:rPr>
      </w:pPr>
      <w:r w:rsidRPr="008A5B1A">
        <w:rPr>
          <w:sz w:val="22"/>
          <w:szCs w:val="22"/>
          <w:lang w:val="sv-SE"/>
        </w:rPr>
        <w:t xml:space="preserve">Undersökningar </w:t>
      </w:r>
      <w:r w:rsidRPr="008A5B1A">
        <w:rPr>
          <w:i/>
          <w:iCs/>
          <w:sz w:val="22"/>
          <w:szCs w:val="22"/>
          <w:lang w:val="sv-SE"/>
        </w:rPr>
        <w:t>in vitro</w:t>
      </w:r>
      <w:r w:rsidRPr="008A5B1A">
        <w:rPr>
          <w:sz w:val="22"/>
          <w:szCs w:val="22"/>
          <w:lang w:val="sv-SE"/>
        </w:rPr>
        <w:t xml:space="preserve"> visade att UGT1A1 var den enda UGT-isoformen som metaboliserade indakaterol till den fenoliska O-glukuroniden. De oxidativa metaboliterna återfanns i inkubationer med rekombinant CYP1A1, CYP2D6 och CYP3A4. CYP3A4 antas vara det dominerande isoenzym som ansvarar för hydroxylering av indakaterol. Undersökningar </w:t>
      </w:r>
      <w:r w:rsidRPr="008A5B1A">
        <w:rPr>
          <w:i/>
          <w:iCs/>
          <w:sz w:val="22"/>
          <w:szCs w:val="22"/>
          <w:lang w:val="sv-SE"/>
        </w:rPr>
        <w:t>in vitro</w:t>
      </w:r>
      <w:r w:rsidRPr="008A5B1A">
        <w:rPr>
          <w:sz w:val="22"/>
          <w:szCs w:val="22"/>
          <w:lang w:val="sv-SE"/>
        </w:rPr>
        <w:t xml:space="preserve"> tyder vidare på att indakaterol är ett lågaffinitetssubstrat för effluxpumpen P-gp.</w:t>
      </w:r>
    </w:p>
    <w:p w14:paraId="17C366BD" w14:textId="77777777" w:rsidR="005F4125" w:rsidRPr="008A5B1A" w:rsidRDefault="005F4125" w:rsidP="00B56A01">
      <w:pPr>
        <w:pStyle w:val="Text"/>
        <w:spacing w:before="0"/>
        <w:jc w:val="left"/>
        <w:rPr>
          <w:sz w:val="22"/>
          <w:szCs w:val="22"/>
          <w:lang w:val="sv-SE"/>
        </w:rPr>
      </w:pPr>
    </w:p>
    <w:p w14:paraId="3E4913C3" w14:textId="40955E14" w:rsidR="000B0DF3" w:rsidRPr="008A5B1A" w:rsidRDefault="00580705" w:rsidP="00B56A01">
      <w:pPr>
        <w:numPr>
          <w:ilvl w:val="12"/>
          <w:numId w:val="0"/>
        </w:numPr>
        <w:tabs>
          <w:tab w:val="clear" w:pos="567"/>
        </w:tabs>
        <w:spacing w:line="240" w:lineRule="auto"/>
        <w:rPr>
          <w:szCs w:val="22"/>
          <w:lang w:val="sv-SE"/>
        </w:rPr>
      </w:pPr>
      <w:r w:rsidRPr="008A5B1A">
        <w:rPr>
          <w:i/>
          <w:szCs w:val="22"/>
          <w:lang w:val="sv-SE"/>
        </w:rPr>
        <w:t>In vitro</w:t>
      </w:r>
      <w:r w:rsidRPr="008A5B1A">
        <w:rPr>
          <w:szCs w:val="22"/>
          <w:lang w:val="sv-SE"/>
        </w:rPr>
        <w:t xml:space="preserve"> är UGT1A1</w:t>
      </w:r>
      <w:r w:rsidR="008B0A68" w:rsidRPr="008A5B1A">
        <w:rPr>
          <w:szCs w:val="22"/>
          <w:lang w:val="sv-SE"/>
        </w:rPr>
        <w:noBreakHyphen/>
      </w:r>
      <w:r w:rsidRPr="008A5B1A">
        <w:rPr>
          <w:szCs w:val="22"/>
          <w:lang w:val="sv-SE"/>
        </w:rPr>
        <w:t>isoformen en viktig bidragande faktor till metabol</w:t>
      </w:r>
      <w:r w:rsidR="006019FD" w:rsidRPr="008A5B1A">
        <w:rPr>
          <w:szCs w:val="22"/>
          <w:lang w:val="sv-SE"/>
        </w:rPr>
        <w:t>t</w:t>
      </w:r>
      <w:r w:rsidRPr="008A5B1A">
        <w:rPr>
          <w:szCs w:val="22"/>
          <w:lang w:val="sv-SE"/>
        </w:rPr>
        <w:t xml:space="preserve"> clearance av indakaterol. I en klinisk studie av populationer med olika UGT1A1</w:t>
      </w:r>
      <w:r w:rsidR="008B0A68" w:rsidRPr="008A5B1A">
        <w:rPr>
          <w:szCs w:val="22"/>
          <w:lang w:val="sv-SE"/>
        </w:rPr>
        <w:noBreakHyphen/>
      </w:r>
      <w:r w:rsidRPr="008A5B1A">
        <w:rPr>
          <w:szCs w:val="22"/>
          <w:lang w:val="sv-SE"/>
        </w:rPr>
        <w:t xml:space="preserve">genotyper visades emellertid att systemisk exponering för indakaterol inte </w:t>
      </w:r>
      <w:r w:rsidR="006019FD" w:rsidRPr="008A5B1A">
        <w:rPr>
          <w:szCs w:val="22"/>
          <w:lang w:val="sv-SE"/>
        </w:rPr>
        <w:t>näm</w:t>
      </w:r>
      <w:r w:rsidR="009A0868" w:rsidRPr="008A5B1A">
        <w:rPr>
          <w:szCs w:val="22"/>
          <w:lang w:val="sv-SE"/>
        </w:rPr>
        <w:t>n</w:t>
      </w:r>
      <w:r w:rsidR="006019FD" w:rsidRPr="008A5B1A">
        <w:rPr>
          <w:szCs w:val="22"/>
          <w:lang w:val="sv-SE"/>
        </w:rPr>
        <w:t xml:space="preserve">värt </w:t>
      </w:r>
      <w:r w:rsidRPr="008A5B1A">
        <w:rPr>
          <w:szCs w:val="22"/>
          <w:lang w:val="sv-SE"/>
        </w:rPr>
        <w:t>påverkas av UGT1A1</w:t>
      </w:r>
      <w:r w:rsidR="008B0A68" w:rsidRPr="008A5B1A">
        <w:rPr>
          <w:szCs w:val="22"/>
          <w:lang w:val="sv-SE"/>
        </w:rPr>
        <w:noBreakHyphen/>
      </w:r>
      <w:r w:rsidRPr="008A5B1A">
        <w:rPr>
          <w:szCs w:val="22"/>
          <w:lang w:val="sv-SE"/>
        </w:rPr>
        <w:t>genotyp</w:t>
      </w:r>
      <w:r w:rsidR="006019FD" w:rsidRPr="008A5B1A">
        <w:rPr>
          <w:szCs w:val="22"/>
          <w:lang w:val="sv-SE"/>
        </w:rPr>
        <w:t>.</w:t>
      </w:r>
    </w:p>
    <w:p w14:paraId="1487F509" w14:textId="77777777" w:rsidR="000B0DF3" w:rsidRPr="008A5B1A" w:rsidRDefault="000B0DF3" w:rsidP="00B56A01">
      <w:pPr>
        <w:pStyle w:val="Text"/>
        <w:spacing w:before="0"/>
        <w:jc w:val="left"/>
        <w:rPr>
          <w:sz w:val="22"/>
          <w:szCs w:val="22"/>
          <w:lang w:val="sv-SE"/>
        </w:rPr>
      </w:pPr>
    </w:p>
    <w:p w14:paraId="26C1CD0E" w14:textId="77777777" w:rsidR="000917B5" w:rsidRPr="008A5B1A" w:rsidRDefault="00017285" w:rsidP="00B56A01">
      <w:pPr>
        <w:pStyle w:val="Text"/>
        <w:keepNext/>
        <w:spacing w:before="0"/>
        <w:jc w:val="left"/>
        <w:rPr>
          <w:sz w:val="22"/>
          <w:szCs w:val="22"/>
          <w:lang w:val="sv-SE"/>
        </w:rPr>
      </w:pPr>
      <w:r w:rsidRPr="008A5B1A">
        <w:rPr>
          <w:rFonts w:eastAsia="Times New Roman"/>
          <w:i/>
          <w:sz w:val="22"/>
          <w:szCs w:val="22"/>
          <w:u w:val="single"/>
          <w:lang w:val="sv-SE" w:eastAsia="en-US"/>
        </w:rPr>
        <w:t>Mometaso</w:t>
      </w:r>
      <w:r w:rsidR="00497EDA" w:rsidRPr="008A5B1A">
        <w:rPr>
          <w:rFonts w:eastAsia="Times New Roman"/>
          <w:i/>
          <w:sz w:val="22"/>
          <w:szCs w:val="22"/>
          <w:u w:val="single"/>
          <w:lang w:val="sv-SE" w:eastAsia="en-US"/>
        </w:rPr>
        <w:t>nfuroat</w:t>
      </w:r>
    </w:p>
    <w:p w14:paraId="51B16745" w14:textId="412D1C99" w:rsidR="000B0DF3" w:rsidRPr="008A5B1A" w:rsidRDefault="000917B5" w:rsidP="00B56A01">
      <w:pPr>
        <w:pStyle w:val="Text"/>
        <w:spacing w:before="0"/>
        <w:jc w:val="left"/>
        <w:rPr>
          <w:sz w:val="22"/>
          <w:szCs w:val="22"/>
          <w:lang w:val="sv-SE"/>
        </w:rPr>
      </w:pPr>
      <w:r w:rsidRPr="008A5B1A">
        <w:rPr>
          <w:sz w:val="22"/>
          <w:szCs w:val="22"/>
          <w:lang w:val="sv-SE"/>
        </w:rPr>
        <w:t xml:space="preserve">Den del av en inhalerad dos mometasonfuroat som sväljs ned och absorberas i magtarmkanalen genomgår omfattande nedbrytning till flera metaboliter. Inga </w:t>
      </w:r>
      <w:r w:rsidR="0065742F" w:rsidRPr="008A5B1A">
        <w:rPr>
          <w:sz w:val="22"/>
          <w:szCs w:val="22"/>
          <w:lang w:val="sv-SE"/>
        </w:rPr>
        <w:t>betydande</w:t>
      </w:r>
      <w:r w:rsidRPr="008A5B1A">
        <w:rPr>
          <w:sz w:val="22"/>
          <w:szCs w:val="22"/>
          <w:lang w:val="sv-SE"/>
        </w:rPr>
        <w:t xml:space="preserve"> metaboliter kan detekteras i plasma. Hos människa metaboliseras mometasonfuroat av CYP3A4 i levermikrosomer.</w:t>
      </w:r>
    </w:p>
    <w:p w14:paraId="1DD39F6E" w14:textId="77777777" w:rsidR="000B0DF3" w:rsidRPr="008A5B1A" w:rsidRDefault="000B0DF3" w:rsidP="00B56A01">
      <w:pPr>
        <w:pStyle w:val="Text"/>
        <w:spacing w:before="0"/>
        <w:jc w:val="left"/>
        <w:rPr>
          <w:sz w:val="22"/>
          <w:szCs w:val="22"/>
          <w:lang w:val="sv-SE"/>
        </w:rPr>
      </w:pPr>
    </w:p>
    <w:p w14:paraId="5A97FEE0" w14:textId="7AB0AEBF" w:rsidR="000B0DF3" w:rsidRPr="008A5B1A" w:rsidRDefault="00017285" w:rsidP="00B56A01">
      <w:pPr>
        <w:keepNext/>
        <w:numPr>
          <w:ilvl w:val="12"/>
          <w:numId w:val="0"/>
        </w:numPr>
        <w:tabs>
          <w:tab w:val="clear" w:pos="567"/>
        </w:tabs>
        <w:spacing w:line="240" w:lineRule="auto"/>
        <w:rPr>
          <w:szCs w:val="22"/>
          <w:lang w:val="sv-SE"/>
        </w:rPr>
      </w:pPr>
      <w:r w:rsidRPr="008A5B1A">
        <w:rPr>
          <w:szCs w:val="22"/>
          <w:u w:val="single"/>
          <w:lang w:val="sv-SE"/>
        </w:rPr>
        <w:t>Elimi</w:t>
      </w:r>
      <w:r w:rsidR="00497EDA" w:rsidRPr="008A5B1A">
        <w:rPr>
          <w:szCs w:val="22"/>
          <w:u w:val="single"/>
          <w:lang w:val="sv-SE"/>
        </w:rPr>
        <w:t>nering</w:t>
      </w:r>
    </w:p>
    <w:p w14:paraId="1419AEE5" w14:textId="77777777" w:rsidR="000B0DF3" w:rsidRPr="008A5B1A" w:rsidRDefault="000B0DF3" w:rsidP="00B56A01">
      <w:pPr>
        <w:keepNext/>
        <w:tabs>
          <w:tab w:val="clear" w:pos="567"/>
        </w:tabs>
        <w:autoSpaceDE w:val="0"/>
        <w:autoSpaceDN w:val="0"/>
        <w:adjustRightInd w:val="0"/>
        <w:spacing w:line="240" w:lineRule="auto"/>
        <w:rPr>
          <w:szCs w:val="22"/>
          <w:lang w:val="sv-SE"/>
        </w:rPr>
      </w:pPr>
      <w:bookmarkStart w:id="19" w:name="_Toc259713128"/>
    </w:p>
    <w:p w14:paraId="385740AA" w14:textId="5584EE78" w:rsidR="000B0DF3" w:rsidRPr="008A5B1A" w:rsidRDefault="00017285" w:rsidP="00B56A01">
      <w:pPr>
        <w:pStyle w:val="Text"/>
        <w:keepNext/>
        <w:spacing w:before="0"/>
        <w:jc w:val="left"/>
        <w:rPr>
          <w:sz w:val="22"/>
          <w:szCs w:val="22"/>
          <w:u w:val="single"/>
          <w:lang w:val="sv-SE"/>
        </w:rPr>
      </w:pPr>
      <w:r w:rsidRPr="008A5B1A">
        <w:rPr>
          <w:rFonts w:eastAsia="Times New Roman"/>
          <w:i/>
          <w:sz w:val="22"/>
          <w:szCs w:val="22"/>
          <w:u w:val="single"/>
          <w:lang w:val="sv-SE" w:eastAsia="en-US"/>
        </w:rPr>
        <w:t>Inda</w:t>
      </w:r>
      <w:r w:rsidR="00E026A3" w:rsidRPr="008A5B1A">
        <w:rPr>
          <w:rFonts w:eastAsia="Times New Roman"/>
          <w:i/>
          <w:sz w:val="22"/>
          <w:szCs w:val="22"/>
          <w:u w:val="single"/>
          <w:lang w:val="sv-SE" w:eastAsia="en-US"/>
        </w:rPr>
        <w:t>ka</w:t>
      </w:r>
      <w:r w:rsidRPr="008A5B1A">
        <w:rPr>
          <w:rFonts w:eastAsia="Times New Roman"/>
          <w:i/>
          <w:sz w:val="22"/>
          <w:szCs w:val="22"/>
          <w:u w:val="single"/>
          <w:lang w:val="sv-SE" w:eastAsia="en-US"/>
        </w:rPr>
        <w:t>terol</w:t>
      </w:r>
      <w:bookmarkStart w:id="20" w:name="_5539216Indacaterol_maleate"/>
      <w:bookmarkEnd w:id="20"/>
    </w:p>
    <w:p w14:paraId="7BDA7D3F" w14:textId="77777777" w:rsidR="00306687" w:rsidRPr="008A5B1A" w:rsidRDefault="00306687" w:rsidP="00B56A01">
      <w:pPr>
        <w:pStyle w:val="Text"/>
        <w:spacing w:before="0"/>
        <w:jc w:val="left"/>
        <w:rPr>
          <w:sz w:val="22"/>
          <w:szCs w:val="22"/>
          <w:lang w:val="sv-SE"/>
        </w:rPr>
      </w:pPr>
      <w:r w:rsidRPr="008A5B1A">
        <w:rPr>
          <w:sz w:val="22"/>
          <w:szCs w:val="22"/>
          <w:lang w:val="sv-SE"/>
        </w:rPr>
        <w:t>I kliniska studier med urinprover utgjorde mängden oförändrat indakaterol som utsöndrades via urinen generellt mindre än 2 % av dosen. Renal clearance av indakaterol var i genomsnitt mellan 0,46 och 1,20 liter/timme. Vid jämförelse med serumclearance av indakaterol, som var 18,8 till 23,3 liter/timme, är det uppenbart att renal clearance spelar en mindre roll (cirka 2 till 6 % av systemisk clearance) för eliminering av systemiskt tillgängligt indakaterol.</w:t>
      </w:r>
    </w:p>
    <w:p w14:paraId="0803C33D" w14:textId="77777777" w:rsidR="00306687" w:rsidRPr="008A5B1A" w:rsidRDefault="00306687" w:rsidP="00B56A01">
      <w:pPr>
        <w:pStyle w:val="Text"/>
        <w:spacing w:before="0"/>
        <w:jc w:val="left"/>
        <w:rPr>
          <w:sz w:val="22"/>
          <w:szCs w:val="22"/>
          <w:lang w:val="sv-SE"/>
        </w:rPr>
      </w:pPr>
    </w:p>
    <w:p w14:paraId="1365BDA0" w14:textId="77777777" w:rsidR="00306687" w:rsidRPr="008A5B1A" w:rsidRDefault="00306687" w:rsidP="00B56A01">
      <w:pPr>
        <w:pStyle w:val="Text"/>
        <w:spacing w:before="0"/>
        <w:jc w:val="left"/>
        <w:rPr>
          <w:sz w:val="22"/>
          <w:szCs w:val="22"/>
          <w:lang w:val="sv-SE"/>
        </w:rPr>
      </w:pPr>
      <w:r w:rsidRPr="008A5B1A">
        <w:rPr>
          <w:sz w:val="22"/>
          <w:szCs w:val="22"/>
          <w:lang w:val="sv-SE"/>
        </w:rPr>
        <w:t>I en ADME-studie på människa där indakaterol gavs peroralt skedde utsöndringen i högre grad via feces än via urinen. Indakaterol utsöndrades i feces huvudsakligen som oförändrad modersubstans (54 % av dosen) och i mindre grad som hydroxylerade indakaterolmetaboliter (23 % av dosen). Massbalansen var fullständig och ≥ 90 % av dosen återfanns i exkretet.</w:t>
      </w:r>
    </w:p>
    <w:p w14:paraId="41285B06" w14:textId="77777777" w:rsidR="00306687" w:rsidRPr="008A5B1A" w:rsidRDefault="00306687" w:rsidP="00B56A01">
      <w:pPr>
        <w:pStyle w:val="Text"/>
        <w:spacing w:before="0"/>
        <w:jc w:val="left"/>
        <w:rPr>
          <w:sz w:val="22"/>
          <w:szCs w:val="22"/>
          <w:lang w:val="sv-SE"/>
        </w:rPr>
      </w:pPr>
    </w:p>
    <w:p w14:paraId="4438BBFD" w14:textId="05FAAC4F" w:rsidR="00306687" w:rsidRPr="008A5B1A" w:rsidRDefault="00306687" w:rsidP="00B56A01">
      <w:pPr>
        <w:pStyle w:val="Text"/>
        <w:spacing w:before="0"/>
        <w:jc w:val="left"/>
        <w:rPr>
          <w:sz w:val="22"/>
          <w:szCs w:val="22"/>
          <w:lang w:val="sv-SE"/>
        </w:rPr>
      </w:pPr>
      <w:r w:rsidRPr="008A5B1A">
        <w:rPr>
          <w:sz w:val="22"/>
          <w:szCs w:val="22"/>
          <w:lang w:val="sv-SE"/>
        </w:rPr>
        <w:t xml:space="preserve">Serumkoncentrationen av indakaterol minskade </w:t>
      </w:r>
      <w:r w:rsidR="008A7858" w:rsidRPr="008A5B1A">
        <w:rPr>
          <w:sz w:val="22"/>
          <w:szCs w:val="22"/>
          <w:lang w:val="sv-SE"/>
        </w:rPr>
        <w:t>fler</w:t>
      </w:r>
      <w:r w:rsidRPr="008A5B1A">
        <w:rPr>
          <w:sz w:val="22"/>
          <w:szCs w:val="22"/>
          <w:lang w:val="sv-SE"/>
        </w:rPr>
        <w:t>fasiskt med en genomsnittlig terminal halveringstid på 45,5 till 126 timmar. Den effektiva halveringstiden, beräknad på basis av ackumulering av indakaterol efter upprepad dosering, låg mellan 40 och 52 timmar, vilket överensstämmer med den observerade tiden till steady state på 12 till 14 dagar.</w:t>
      </w:r>
    </w:p>
    <w:p w14:paraId="41589F3F" w14:textId="77777777" w:rsidR="000B0DF3" w:rsidRPr="008A5B1A" w:rsidRDefault="000B0DF3" w:rsidP="00B56A01">
      <w:pPr>
        <w:pStyle w:val="Text"/>
        <w:spacing w:before="0"/>
        <w:jc w:val="left"/>
        <w:rPr>
          <w:sz w:val="22"/>
          <w:szCs w:val="22"/>
          <w:lang w:val="sv-SE"/>
        </w:rPr>
      </w:pPr>
    </w:p>
    <w:bookmarkEnd w:id="19"/>
    <w:p w14:paraId="7FE2160A" w14:textId="06BF4CCC" w:rsidR="000B0DF3" w:rsidRPr="008A5B1A" w:rsidRDefault="00017285" w:rsidP="00B56A01">
      <w:pPr>
        <w:pStyle w:val="Text"/>
        <w:keepNext/>
        <w:spacing w:before="0"/>
        <w:jc w:val="left"/>
        <w:rPr>
          <w:sz w:val="22"/>
          <w:szCs w:val="22"/>
          <w:u w:val="single"/>
          <w:lang w:val="sv-SE"/>
        </w:rPr>
      </w:pPr>
      <w:r w:rsidRPr="008A5B1A">
        <w:rPr>
          <w:rFonts w:eastAsia="Times New Roman"/>
          <w:i/>
          <w:sz w:val="22"/>
          <w:szCs w:val="22"/>
          <w:u w:val="single"/>
          <w:lang w:val="sv-SE" w:eastAsia="en-US"/>
        </w:rPr>
        <w:lastRenderedPageBreak/>
        <w:t>Mometason</w:t>
      </w:r>
      <w:r w:rsidR="00306687" w:rsidRPr="008A5B1A">
        <w:rPr>
          <w:rFonts w:eastAsia="Times New Roman"/>
          <w:i/>
          <w:sz w:val="22"/>
          <w:szCs w:val="22"/>
          <w:u w:val="single"/>
          <w:lang w:val="sv-SE" w:eastAsia="en-US"/>
        </w:rPr>
        <w:t>furoat</w:t>
      </w:r>
    </w:p>
    <w:p w14:paraId="6281FA0F" w14:textId="52A228A7" w:rsidR="002E6F63" w:rsidRPr="008A5B1A" w:rsidRDefault="002E6F63" w:rsidP="00B56A01">
      <w:pPr>
        <w:pStyle w:val="Text"/>
        <w:spacing w:before="0"/>
        <w:jc w:val="left"/>
        <w:rPr>
          <w:sz w:val="22"/>
          <w:szCs w:val="22"/>
          <w:lang w:val="sv-SE"/>
        </w:rPr>
      </w:pPr>
      <w:r w:rsidRPr="008A5B1A">
        <w:rPr>
          <w:sz w:val="22"/>
          <w:szCs w:val="22"/>
          <w:lang w:val="sv-SE"/>
        </w:rPr>
        <w:t>Efter administrering av en intravenös bolus</w:t>
      </w:r>
      <w:r w:rsidR="009A0868" w:rsidRPr="008A5B1A">
        <w:rPr>
          <w:sz w:val="22"/>
          <w:szCs w:val="22"/>
          <w:lang w:val="sv-SE"/>
        </w:rPr>
        <w:t>dos</w:t>
      </w:r>
      <w:r w:rsidRPr="008A5B1A">
        <w:rPr>
          <w:sz w:val="22"/>
          <w:szCs w:val="22"/>
          <w:lang w:val="sv-SE"/>
        </w:rPr>
        <w:t xml:space="preserve"> är den terminala halveringstiden T</w:t>
      </w:r>
      <w:r w:rsidRPr="008A5B1A">
        <w:rPr>
          <w:sz w:val="22"/>
          <w:szCs w:val="22"/>
          <w:vertAlign w:val="subscript"/>
          <w:lang w:val="sv-SE"/>
        </w:rPr>
        <w:t>½</w:t>
      </w:r>
      <w:r w:rsidRPr="008A5B1A">
        <w:rPr>
          <w:sz w:val="22"/>
          <w:szCs w:val="22"/>
          <w:lang w:val="sv-SE"/>
        </w:rPr>
        <w:t xml:space="preserve"> för mometasonfuroat cirka 4,5 timmar. En radiomärkt, oralt inhalerad dos utsöndras främst via feces (74 %) och i mindre utsträckning via urinen (8 %).</w:t>
      </w:r>
    </w:p>
    <w:p w14:paraId="6009A177" w14:textId="0FA2C85F" w:rsidR="0082610B" w:rsidRPr="008A5B1A" w:rsidRDefault="0082610B" w:rsidP="00B56A01">
      <w:pPr>
        <w:pStyle w:val="Text"/>
        <w:spacing w:before="0"/>
        <w:jc w:val="left"/>
        <w:rPr>
          <w:sz w:val="22"/>
          <w:szCs w:val="22"/>
          <w:lang w:val="sv-SE"/>
        </w:rPr>
      </w:pPr>
    </w:p>
    <w:p w14:paraId="72ED98A9" w14:textId="648CECAC" w:rsidR="0082610B" w:rsidRPr="008A5B1A" w:rsidRDefault="0082610B" w:rsidP="00B56A01">
      <w:pPr>
        <w:pStyle w:val="Text"/>
        <w:keepNext/>
        <w:spacing w:before="0"/>
        <w:jc w:val="left"/>
        <w:rPr>
          <w:sz w:val="22"/>
          <w:szCs w:val="22"/>
          <w:u w:val="single"/>
          <w:lang w:val="sv-SE"/>
        </w:rPr>
      </w:pPr>
      <w:r w:rsidRPr="008A5B1A">
        <w:rPr>
          <w:sz w:val="22"/>
          <w:szCs w:val="22"/>
          <w:u w:val="single"/>
          <w:lang w:val="sv-SE"/>
        </w:rPr>
        <w:t>Interaktioner</w:t>
      </w:r>
    </w:p>
    <w:p w14:paraId="0D60683E" w14:textId="77777777" w:rsidR="00401002" w:rsidRPr="008A5B1A" w:rsidRDefault="00401002" w:rsidP="00B56A01">
      <w:pPr>
        <w:pStyle w:val="Text"/>
        <w:keepNext/>
        <w:spacing w:before="0"/>
        <w:jc w:val="left"/>
        <w:rPr>
          <w:sz w:val="22"/>
          <w:szCs w:val="22"/>
          <w:u w:val="single"/>
          <w:lang w:val="sv-SE"/>
        </w:rPr>
      </w:pPr>
    </w:p>
    <w:p w14:paraId="0A6C1911" w14:textId="77777777" w:rsidR="00401002" w:rsidRPr="008A5B1A" w:rsidRDefault="002E4272" w:rsidP="00B56A01">
      <w:pPr>
        <w:pStyle w:val="Text"/>
        <w:spacing w:before="0"/>
        <w:jc w:val="left"/>
        <w:rPr>
          <w:szCs w:val="22"/>
          <w:lang w:val="sv-SE"/>
        </w:rPr>
      </w:pPr>
      <w:r w:rsidRPr="008A5B1A">
        <w:rPr>
          <w:sz w:val="22"/>
          <w:szCs w:val="22"/>
          <w:lang w:val="sv-SE"/>
        </w:rPr>
        <w:t>Samtidig administrering av oralt inhalerat indakaterol och mometasonfuroat vid steady state påverkade inte farmakokinetiken för någon av de aktiva substanserna.</w:t>
      </w:r>
    </w:p>
    <w:p w14:paraId="54E97705" w14:textId="77777777" w:rsidR="000B0DF3" w:rsidRPr="008A5B1A" w:rsidRDefault="000B0DF3" w:rsidP="00B56A01">
      <w:pPr>
        <w:pStyle w:val="Text"/>
        <w:spacing w:before="0"/>
        <w:jc w:val="left"/>
        <w:rPr>
          <w:szCs w:val="22"/>
          <w:lang w:val="sv-SE"/>
        </w:rPr>
      </w:pPr>
    </w:p>
    <w:p w14:paraId="1B87E19F" w14:textId="235C4D98" w:rsidR="000B0DF3" w:rsidRPr="008A5B1A" w:rsidRDefault="002E6F63" w:rsidP="00B56A01">
      <w:pPr>
        <w:keepNext/>
        <w:numPr>
          <w:ilvl w:val="12"/>
          <w:numId w:val="0"/>
        </w:numPr>
        <w:tabs>
          <w:tab w:val="clear" w:pos="567"/>
        </w:tabs>
        <w:spacing w:line="240" w:lineRule="auto"/>
        <w:ind w:right="-2"/>
        <w:rPr>
          <w:iCs/>
          <w:szCs w:val="22"/>
          <w:lang w:val="sv-SE"/>
        </w:rPr>
      </w:pPr>
      <w:r w:rsidRPr="008A5B1A">
        <w:rPr>
          <w:iCs/>
          <w:szCs w:val="22"/>
          <w:u w:val="single"/>
          <w:lang w:val="sv-SE"/>
        </w:rPr>
        <w:t>Linjäritet/icke-linjäritet</w:t>
      </w:r>
    </w:p>
    <w:p w14:paraId="46E74C54" w14:textId="77777777" w:rsidR="005F4125" w:rsidRPr="008A5B1A" w:rsidRDefault="005F4125" w:rsidP="00B56A01">
      <w:pPr>
        <w:keepNext/>
        <w:tabs>
          <w:tab w:val="clear" w:pos="567"/>
        </w:tabs>
        <w:autoSpaceDE w:val="0"/>
        <w:autoSpaceDN w:val="0"/>
        <w:adjustRightInd w:val="0"/>
        <w:spacing w:line="240" w:lineRule="auto"/>
        <w:rPr>
          <w:bCs/>
          <w:szCs w:val="22"/>
          <w:lang w:val="sv-SE"/>
        </w:rPr>
      </w:pPr>
    </w:p>
    <w:p w14:paraId="32681BDE" w14:textId="1CF960F1" w:rsidR="000B0DF3" w:rsidRPr="008A5B1A" w:rsidRDefault="00402A90" w:rsidP="00B56A01">
      <w:pPr>
        <w:tabs>
          <w:tab w:val="clear" w:pos="567"/>
        </w:tabs>
        <w:autoSpaceDE w:val="0"/>
        <w:autoSpaceDN w:val="0"/>
        <w:adjustRightInd w:val="0"/>
        <w:spacing w:line="240" w:lineRule="auto"/>
        <w:rPr>
          <w:szCs w:val="22"/>
          <w:lang w:val="sv-SE"/>
        </w:rPr>
      </w:pPr>
      <w:r w:rsidRPr="008A5B1A">
        <w:rPr>
          <w:bCs/>
          <w:iCs/>
          <w:szCs w:val="22"/>
          <w:lang w:val="sv-SE"/>
        </w:rPr>
        <w:t xml:space="preserve">Systemisk exponering för mometasonfuroat ökade </w:t>
      </w:r>
      <w:r w:rsidR="0065742F" w:rsidRPr="008A5B1A">
        <w:rPr>
          <w:bCs/>
          <w:iCs/>
          <w:szCs w:val="22"/>
          <w:lang w:val="sv-SE"/>
        </w:rPr>
        <w:t xml:space="preserve">proportionellt mot dosen efter engångsdoser </w:t>
      </w:r>
      <w:r w:rsidRPr="008A5B1A">
        <w:rPr>
          <w:bCs/>
          <w:iCs/>
          <w:szCs w:val="22"/>
          <w:lang w:val="sv-SE"/>
        </w:rPr>
        <w:t xml:space="preserve">och multipla doser av </w:t>
      </w:r>
      <w:r w:rsidR="00017285" w:rsidRPr="008A5B1A">
        <w:rPr>
          <w:bCs/>
          <w:szCs w:val="22"/>
          <w:lang w:val="sv-SE"/>
        </w:rPr>
        <w:t>Atectura Breezhaler 125</w:t>
      </w:r>
      <w:r w:rsidR="005F4125" w:rsidRPr="008A5B1A">
        <w:rPr>
          <w:bCs/>
          <w:szCs w:val="22"/>
          <w:lang w:val="sv-SE"/>
        </w:rPr>
        <w:t> </w:t>
      </w:r>
      <w:r w:rsidR="00017285" w:rsidRPr="008A5B1A">
        <w:rPr>
          <w:bCs/>
          <w:szCs w:val="22"/>
          <w:lang w:val="sv-SE"/>
        </w:rPr>
        <w:t>m</w:t>
      </w:r>
      <w:r w:rsidRPr="008A5B1A">
        <w:rPr>
          <w:bCs/>
          <w:szCs w:val="22"/>
          <w:lang w:val="sv-SE"/>
        </w:rPr>
        <w:t>ikrogram</w:t>
      </w:r>
      <w:r w:rsidR="00017285" w:rsidRPr="008A5B1A">
        <w:rPr>
          <w:bCs/>
          <w:szCs w:val="22"/>
          <w:lang w:val="sv-SE"/>
        </w:rPr>
        <w:t>/62</w:t>
      </w:r>
      <w:r w:rsidRPr="008A5B1A">
        <w:rPr>
          <w:bCs/>
          <w:szCs w:val="22"/>
          <w:lang w:val="sv-SE"/>
        </w:rPr>
        <w:t>,</w:t>
      </w:r>
      <w:r w:rsidR="00017285" w:rsidRPr="008A5B1A">
        <w:rPr>
          <w:bCs/>
          <w:szCs w:val="22"/>
          <w:lang w:val="sv-SE"/>
        </w:rPr>
        <w:t>5</w:t>
      </w:r>
      <w:r w:rsidR="005F4125" w:rsidRPr="008A5B1A">
        <w:rPr>
          <w:bCs/>
          <w:szCs w:val="22"/>
          <w:lang w:val="sv-SE"/>
        </w:rPr>
        <w:t> </w:t>
      </w:r>
      <w:r w:rsidRPr="008A5B1A">
        <w:rPr>
          <w:bCs/>
          <w:szCs w:val="22"/>
          <w:lang w:val="sv-SE"/>
        </w:rPr>
        <w:t>mikrogram och 125 mikrogram/260 mikrogram till friska försökspersoner</w:t>
      </w:r>
      <w:r w:rsidR="00017285" w:rsidRPr="008A5B1A">
        <w:rPr>
          <w:bCs/>
          <w:szCs w:val="22"/>
          <w:lang w:val="sv-SE"/>
        </w:rPr>
        <w:t xml:space="preserve">. </w:t>
      </w:r>
      <w:r w:rsidRPr="008A5B1A">
        <w:rPr>
          <w:bCs/>
          <w:szCs w:val="22"/>
          <w:lang w:val="sv-SE"/>
        </w:rPr>
        <w:t>En mindre än proportionell ökning av systemisk exponering vid steady state observerades hos patienter med astma i dosintervallet</w:t>
      </w:r>
      <w:r w:rsidR="00017285" w:rsidRPr="008A5B1A">
        <w:rPr>
          <w:bCs/>
          <w:szCs w:val="22"/>
          <w:lang w:val="sv-SE"/>
        </w:rPr>
        <w:t xml:space="preserve"> </w:t>
      </w:r>
      <w:r w:rsidRPr="008A5B1A">
        <w:rPr>
          <w:bCs/>
          <w:szCs w:val="22"/>
          <w:lang w:val="sv-SE"/>
        </w:rPr>
        <w:t>125 mikrogram/62,5 mikrogram till 125 mikrogram/260 mikrogram</w:t>
      </w:r>
      <w:r w:rsidR="00017285" w:rsidRPr="008A5B1A">
        <w:rPr>
          <w:bCs/>
          <w:szCs w:val="22"/>
          <w:lang w:val="sv-SE"/>
        </w:rPr>
        <w:t xml:space="preserve">. </w:t>
      </w:r>
      <w:r w:rsidRPr="008A5B1A">
        <w:rPr>
          <w:bCs/>
          <w:iCs/>
          <w:szCs w:val="22"/>
          <w:lang w:val="sv-SE"/>
        </w:rPr>
        <w:t>Inga analyser av dosproportionalitet utfördes för indakaterol eftersom endast en dos användes för alla styrkor</w:t>
      </w:r>
      <w:r w:rsidR="00017285" w:rsidRPr="008A5B1A">
        <w:rPr>
          <w:bCs/>
          <w:szCs w:val="22"/>
          <w:lang w:val="sv-SE"/>
        </w:rPr>
        <w:t>.</w:t>
      </w:r>
    </w:p>
    <w:p w14:paraId="5F01D5F5" w14:textId="77777777" w:rsidR="000B0DF3" w:rsidRPr="008A5B1A" w:rsidRDefault="000B0DF3" w:rsidP="00B56A01">
      <w:pPr>
        <w:pStyle w:val="Text"/>
        <w:spacing w:before="0"/>
        <w:jc w:val="left"/>
        <w:rPr>
          <w:sz w:val="22"/>
          <w:szCs w:val="22"/>
          <w:lang w:val="sv-SE"/>
        </w:rPr>
      </w:pPr>
    </w:p>
    <w:p w14:paraId="647A0EB0" w14:textId="2426A51A" w:rsidR="000B0DF3" w:rsidRPr="008A5B1A" w:rsidRDefault="00017285" w:rsidP="00B56A01">
      <w:pPr>
        <w:pStyle w:val="Text"/>
        <w:keepNext/>
        <w:spacing w:before="0"/>
        <w:jc w:val="left"/>
        <w:rPr>
          <w:iCs/>
          <w:sz w:val="22"/>
          <w:szCs w:val="22"/>
          <w:u w:val="single"/>
          <w:lang w:val="sv-SE"/>
        </w:rPr>
      </w:pPr>
      <w:r w:rsidRPr="008A5B1A">
        <w:rPr>
          <w:iCs/>
          <w:sz w:val="22"/>
          <w:szCs w:val="22"/>
          <w:u w:val="single"/>
          <w:lang w:val="sv-SE"/>
        </w:rPr>
        <w:t>P</w:t>
      </w:r>
      <w:r w:rsidR="00723DE4" w:rsidRPr="008A5B1A">
        <w:rPr>
          <w:iCs/>
          <w:sz w:val="22"/>
          <w:szCs w:val="22"/>
          <w:u w:val="single"/>
          <w:lang w:val="sv-SE"/>
        </w:rPr>
        <w:t>ediatrisk</w:t>
      </w:r>
      <w:r w:rsidRPr="008A5B1A">
        <w:rPr>
          <w:iCs/>
          <w:sz w:val="22"/>
          <w:szCs w:val="22"/>
          <w:u w:val="single"/>
          <w:lang w:val="sv-SE"/>
        </w:rPr>
        <w:t xml:space="preserve"> population</w:t>
      </w:r>
    </w:p>
    <w:p w14:paraId="39926B5A" w14:textId="77777777" w:rsidR="005F4125" w:rsidRPr="008A5B1A" w:rsidRDefault="005F4125" w:rsidP="00B56A01">
      <w:pPr>
        <w:pStyle w:val="Text"/>
        <w:keepNext/>
        <w:spacing w:before="0"/>
        <w:jc w:val="left"/>
        <w:rPr>
          <w:iCs/>
          <w:sz w:val="22"/>
          <w:szCs w:val="22"/>
          <w:lang w:val="sv-SE"/>
        </w:rPr>
      </w:pPr>
    </w:p>
    <w:p w14:paraId="412D2760" w14:textId="1CF0B909" w:rsidR="000B0DF3" w:rsidRPr="008A5B1A" w:rsidRDefault="009076DD" w:rsidP="00B56A01">
      <w:pPr>
        <w:pStyle w:val="Text"/>
        <w:spacing w:before="0"/>
        <w:jc w:val="left"/>
        <w:rPr>
          <w:iCs/>
          <w:sz w:val="22"/>
          <w:szCs w:val="22"/>
          <w:lang w:val="sv-SE"/>
        </w:rPr>
      </w:pPr>
      <w:r w:rsidRPr="008A5B1A">
        <w:rPr>
          <w:iCs/>
          <w:sz w:val="22"/>
          <w:szCs w:val="22"/>
          <w:lang w:val="sv-SE"/>
        </w:rPr>
        <w:t xml:space="preserve">Atectura Breezhaler </w:t>
      </w:r>
      <w:r w:rsidR="00723DE4" w:rsidRPr="008A5B1A">
        <w:rPr>
          <w:iCs/>
          <w:sz w:val="22"/>
          <w:szCs w:val="22"/>
          <w:lang w:val="sv-SE"/>
        </w:rPr>
        <w:t>kan användas till ungdomar</w:t>
      </w:r>
      <w:r w:rsidRPr="008A5B1A">
        <w:rPr>
          <w:iCs/>
          <w:sz w:val="22"/>
          <w:szCs w:val="22"/>
          <w:lang w:val="sv-SE"/>
        </w:rPr>
        <w:t xml:space="preserve"> (12</w:t>
      </w:r>
      <w:r w:rsidR="00F325B3" w:rsidRPr="008A5B1A">
        <w:rPr>
          <w:iCs/>
          <w:sz w:val="22"/>
          <w:szCs w:val="22"/>
          <w:lang w:val="sv-SE"/>
        </w:rPr>
        <w:t> </w:t>
      </w:r>
      <w:r w:rsidR="00723DE4" w:rsidRPr="008A5B1A">
        <w:rPr>
          <w:iCs/>
          <w:sz w:val="22"/>
          <w:szCs w:val="22"/>
          <w:lang w:val="sv-SE"/>
        </w:rPr>
        <w:t>år och äldre</w:t>
      </w:r>
      <w:r w:rsidRPr="008A5B1A">
        <w:rPr>
          <w:iCs/>
          <w:sz w:val="22"/>
          <w:szCs w:val="22"/>
          <w:lang w:val="sv-SE"/>
        </w:rPr>
        <w:t xml:space="preserve">) </w:t>
      </w:r>
      <w:r w:rsidR="00723DE4" w:rsidRPr="008A5B1A">
        <w:rPr>
          <w:iCs/>
          <w:sz w:val="22"/>
          <w:szCs w:val="22"/>
          <w:lang w:val="sv-SE"/>
        </w:rPr>
        <w:t xml:space="preserve">med samma dos som till vuxna. Säkerhet och effekt för </w:t>
      </w:r>
      <w:r w:rsidR="00017285" w:rsidRPr="008A5B1A">
        <w:rPr>
          <w:sz w:val="22"/>
          <w:szCs w:val="22"/>
          <w:lang w:val="sv-SE"/>
        </w:rPr>
        <w:t xml:space="preserve">Atectura Breezhaler </w:t>
      </w:r>
      <w:r w:rsidR="00723DE4" w:rsidRPr="008A5B1A">
        <w:rPr>
          <w:sz w:val="22"/>
          <w:szCs w:val="22"/>
          <w:lang w:val="sv-SE"/>
        </w:rPr>
        <w:t>för barn under 12 år har inte fastställts</w:t>
      </w:r>
      <w:r w:rsidR="00017285" w:rsidRPr="008A5B1A">
        <w:rPr>
          <w:sz w:val="22"/>
          <w:szCs w:val="22"/>
          <w:lang w:val="sv-SE"/>
        </w:rPr>
        <w:t>.</w:t>
      </w:r>
    </w:p>
    <w:p w14:paraId="7C4C52E1" w14:textId="77777777" w:rsidR="000B0DF3" w:rsidRPr="008A5B1A" w:rsidRDefault="000B0DF3" w:rsidP="00B56A01">
      <w:pPr>
        <w:numPr>
          <w:ilvl w:val="12"/>
          <w:numId w:val="0"/>
        </w:numPr>
        <w:tabs>
          <w:tab w:val="clear" w:pos="567"/>
        </w:tabs>
        <w:spacing w:line="240" w:lineRule="auto"/>
        <w:ind w:right="-2"/>
        <w:rPr>
          <w:iCs/>
          <w:szCs w:val="22"/>
          <w:lang w:val="sv-SE"/>
        </w:rPr>
      </w:pPr>
    </w:p>
    <w:p w14:paraId="17148D1C" w14:textId="4CED899B" w:rsidR="000B0DF3" w:rsidRPr="008A5B1A" w:rsidRDefault="00017285" w:rsidP="00B56A01">
      <w:pPr>
        <w:keepNext/>
        <w:tabs>
          <w:tab w:val="clear" w:pos="567"/>
        </w:tabs>
        <w:spacing w:line="240" w:lineRule="auto"/>
        <w:rPr>
          <w:iCs/>
          <w:szCs w:val="22"/>
          <w:lang w:val="sv-SE"/>
        </w:rPr>
      </w:pPr>
      <w:r w:rsidRPr="008A5B1A">
        <w:rPr>
          <w:iCs/>
          <w:szCs w:val="22"/>
          <w:u w:val="single"/>
          <w:lang w:val="sv-SE"/>
        </w:rPr>
        <w:t>S</w:t>
      </w:r>
      <w:r w:rsidR="00535E6F" w:rsidRPr="008A5B1A">
        <w:rPr>
          <w:iCs/>
          <w:szCs w:val="22"/>
          <w:u w:val="single"/>
          <w:lang w:val="sv-SE"/>
        </w:rPr>
        <w:t>ärskilda populationer</w:t>
      </w:r>
    </w:p>
    <w:p w14:paraId="0A7618F5" w14:textId="77777777" w:rsidR="005F4125" w:rsidRPr="008A5B1A" w:rsidRDefault="005F4125" w:rsidP="00B56A01">
      <w:pPr>
        <w:keepNext/>
        <w:tabs>
          <w:tab w:val="clear" w:pos="567"/>
        </w:tabs>
        <w:autoSpaceDE w:val="0"/>
        <w:autoSpaceDN w:val="0"/>
        <w:adjustRightInd w:val="0"/>
        <w:spacing w:line="240" w:lineRule="auto"/>
        <w:rPr>
          <w:szCs w:val="22"/>
          <w:lang w:val="sv-SE"/>
        </w:rPr>
      </w:pPr>
    </w:p>
    <w:p w14:paraId="6FA821CD" w14:textId="27284B33" w:rsidR="000B0DF3" w:rsidRPr="008A5B1A" w:rsidRDefault="00535E6F" w:rsidP="00B56A01">
      <w:pPr>
        <w:pStyle w:val="Text"/>
        <w:spacing w:before="0"/>
        <w:jc w:val="left"/>
        <w:rPr>
          <w:sz w:val="22"/>
          <w:szCs w:val="22"/>
          <w:lang w:val="sv-SE"/>
        </w:rPr>
      </w:pPr>
      <w:r w:rsidRPr="008A5B1A">
        <w:rPr>
          <w:sz w:val="22"/>
          <w:szCs w:val="22"/>
          <w:lang w:val="sv-SE"/>
        </w:rPr>
        <w:t xml:space="preserve">En populationsfarmakokinetisk analys utförd på astmapatienter efter inhalation av </w:t>
      </w:r>
      <w:r w:rsidR="00130597" w:rsidRPr="008A5B1A">
        <w:rPr>
          <w:iCs/>
          <w:sz w:val="22"/>
          <w:szCs w:val="22"/>
          <w:lang w:val="sv-SE"/>
        </w:rPr>
        <w:t xml:space="preserve">indakaterol/mometasonfuroat </w:t>
      </w:r>
      <w:r w:rsidR="0065742F" w:rsidRPr="008A5B1A">
        <w:rPr>
          <w:sz w:val="22"/>
          <w:szCs w:val="22"/>
          <w:lang w:val="sv-SE"/>
        </w:rPr>
        <w:t>tyder på att ålder, kön, kroppsvikt, rökstatus, beräknad glomerulär filtrationshastighet (eGFR) vid baslinjen eller FEV</w:t>
      </w:r>
      <w:r w:rsidR="0065742F" w:rsidRPr="008A5B1A">
        <w:rPr>
          <w:sz w:val="22"/>
          <w:szCs w:val="22"/>
          <w:vertAlign w:val="subscript"/>
          <w:lang w:val="sv-SE"/>
        </w:rPr>
        <w:t>1</w:t>
      </w:r>
      <w:r w:rsidR="0065742F" w:rsidRPr="008A5B1A">
        <w:rPr>
          <w:sz w:val="22"/>
          <w:szCs w:val="22"/>
          <w:lang w:val="sv-SE"/>
        </w:rPr>
        <w:t xml:space="preserve"> vid baslinjen inte har någon signifikant effekt på systemisk exponering</w:t>
      </w:r>
      <w:r w:rsidRPr="008A5B1A">
        <w:rPr>
          <w:sz w:val="22"/>
          <w:szCs w:val="22"/>
          <w:lang w:val="sv-SE"/>
        </w:rPr>
        <w:t xml:space="preserve"> för indakaterol </w:t>
      </w:r>
      <w:r w:rsidR="00F468BF" w:rsidRPr="008A5B1A">
        <w:rPr>
          <w:sz w:val="22"/>
          <w:szCs w:val="22"/>
          <w:lang w:val="sv-SE"/>
        </w:rPr>
        <w:t>och</w:t>
      </w:r>
      <w:r w:rsidRPr="008A5B1A">
        <w:rPr>
          <w:sz w:val="22"/>
          <w:szCs w:val="22"/>
          <w:lang w:val="sv-SE"/>
        </w:rPr>
        <w:t xml:space="preserve"> mometasonfuroat.</w:t>
      </w:r>
    </w:p>
    <w:p w14:paraId="2025BB86" w14:textId="77777777" w:rsidR="000B0DF3" w:rsidRPr="008A5B1A" w:rsidRDefault="000B0DF3" w:rsidP="00B56A01">
      <w:pPr>
        <w:pStyle w:val="Text"/>
        <w:spacing w:before="0"/>
        <w:jc w:val="left"/>
        <w:rPr>
          <w:iCs/>
          <w:sz w:val="22"/>
          <w:szCs w:val="22"/>
          <w:lang w:val="sv-SE"/>
        </w:rPr>
      </w:pPr>
      <w:bookmarkStart w:id="21" w:name="_5942169Indacaterol_"/>
      <w:bookmarkEnd w:id="21"/>
    </w:p>
    <w:p w14:paraId="6297B581" w14:textId="2C998380" w:rsidR="000B0DF3" w:rsidRPr="008A5B1A" w:rsidRDefault="00017285" w:rsidP="00B56A01">
      <w:pPr>
        <w:pStyle w:val="Nottoc-headings"/>
        <w:keepLines w:val="0"/>
        <w:spacing w:before="0" w:after="0"/>
        <w:rPr>
          <w:rFonts w:ascii="Times New Roman" w:hAnsi="Times New Roman" w:cs="Times New Roman"/>
          <w:b w:val="0"/>
          <w:i/>
          <w:sz w:val="22"/>
          <w:szCs w:val="22"/>
          <w:u w:val="single"/>
          <w:lang w:val="sv-SE"/>
        </w:rPr>
      </w:pPr>
      <w:r w:rsidRPr="008A5B1A">
        <w:rPr>
          <w:rFonts w:ascii="Times New Roman" w:hAnsi="Times New Roman" w:cs="Times New Roman"/>
          <w:b w:val="0"/>
          <w:bCs/>
          <w:i/>
          <w:sz w:val="22"/>
          <w:szCs w:val="22"/>
          <w:u w:val="single"/>
          <w:lang w:val="sv-SE"/>
        </w:rPr>
        <w:t>Patient</w:t>
      </w:r>
      <w:r w:rsidR="0076041F" w:rsidRPr="008A5B1A">
        <w:rPr>
          <w:rFonts w:ascii="Times New Roman" w:hAnsi="Times New Roman" w:cs="Times New Roman"/>
          <w:b w:val="0"/>
          <w:bCs/>
          <w:i/>
          <w:sz w:val="22"/>
          <w:szCs w:val="22"/>
          <w:u w:val="single"/>
          <w:lang w:val="sv-SE"/>
        </w:rPr>
        <w:t>er med nedsatt njurfunktion</w:t>
      </w:r>
    </w:p>
    <w:p w14:paraId="35F6C9B0" w14:textId="3D8B4064" w:rsidR="000B0DF3" w:rsidRPr="008A5B1A" w:rsidRDefault="0076041F" w:rsidP="00B56A01">
      <w:pPr>
        <w:numPr>
          <w:ilvl w:val="12"/>
          <w:numId w:val="0"/>
        </w:numPr>
        <w:tabs>
          <w:tab w:val="clear" w:pos="567"/>
        </w:tabs>
        <w:spacing w:line="240" w:lineRule="auto"/>
        <w:ind w:right="-2"/>
        <w:rPr>
          <w:szCs w:val="22"/>
          <w:lang w:val="sv-SE"/>
        </w:rPr>
      </w:pPr>
      <w:r w:rsidRPr="008A5B1A">
        <w:rPr>
          <w:szCs w:val="22"/>
          <w:lang w:val="sv-SE"/>
        </w:rPr>
        <w:t>Eftersom den renala utsöndringen stod för en mycket liten andel av den totala elimineringen av indakaterol och mometasonfuroat har effekten av nedsatt njurfunktion på den systemiska exponeringen inte undersökts (se avsnitt 4.2).</w:t>
      </w:r>
    </w:p>
    <w:p w14:paraId="22321A37" w14:textId="77777777" w:rsidR="0076041F" w:rsidRPr="008A5B1A" w:rsidRDefault="0076041F" w:rsidP="00B56A01">
      <w:pPr>
        <w:numPr>
          <w:ilvl w:val="12"/>
          <w:numId w:val="0"/>
        </w:numPr>
        <w:tabs>
          <w:tab w:val="clear" w:pos="567"/>
        </w:tabs>
        <w:spacing w:line="240" w:lineRule="auto"/>
        <w:ind w:right="-2"/>
        <w:rPr>
          <w:szCs w:val="22"/>
          <w:lang w:val="sv-SE"/>
        </w:rPr>
      </w:pPr>
    </w:p>
    <w:p w14:paraId="57A42AFF" w14:textId="4C29C075" w:rsidR="000B0DF3" w:rsidRPr="008A5B1A" w:rsidRDefault="00017285" w:rsidP="00B56A01">
      <w:pPr>
        <w:pStyle w:val="Nottoc-headings"/>
        <w:keepLines w:val="0"/>
        <w:spacing w:before="0" w:after="0"/>
        <w:rPr>
          <w:rFonts w:ascii="Times New Roman" w:hAnsi="Times New Roman" w:cs="Times New Roman"/>
          <w:b w:val="0"/>
          <w:i/>
          <w:sz w:val="22"/>
          <w:szCs w:val="22"/>
          <w:u w:val="single"/>
          <w:lang w:val="sv-SE"/>
        </w:rPr>
      </w:pPr>
      <w:bookmarkStart w:id="22" w:name="_nth_Hepatic_impairment55977"/>
      <w:bookmarkEnd w:id="22"/>
      <w:r w:rsidRPr="008A5B1A">
        <w:rPr>
          <w:rFonts w:ascii="Times New Roman" w:hAnsi="Times New Roman" w:cs="Times New Roman"/>
          <w:b w:val="0"/>
          <w:i/>
          <w:sz w:val="22"/>
          <w:szCs w:val="22"/>
          <w:u w:val="single"/>
          <w:lang w:val="sv-SE"/>
        </w:rPr>
        <w:t>Patient</w:t>
      </w:r>
      <w:r w:rsidR="0076041F" w:rsidRPr="008A5B1A">
        <w:rPr>
          <w:rFonts w:ascii="Times New Roman" w:hAnsi="Times New Roman" w:cs="Times New Roman"/>
          <w:b w:val="0"/>
          <w:i/>
          <w:sz w:val="22"/>
          <w:szCs w:val="22"/>
          <w:u w:val="single"/>
          <w:lang w:val="sv-SE"/>
        </w:rPr>
        <w:t>er med nedsatt leverfunktion</w:t>
      </w:r>
    </w:p>
    <w:p w14:paraId="50124C1B" w14:textId="3D7B23B2" w:rsidR="000B0DF3" w:rsidRPr="008A5B1A" w:rsidRDefault="0076041F" w:rsidP="00B56A01">
      <w:pPr>
        <w:pStyle w:val="Text"/>
        <w:spacing w:before="0"/>
        <w:jc w:val="left"/>
        <w:rPr>
          <w:sz w:val="22"/>
          <w:szCs w:val="22"/>
          <w:lang w:val="sv-SE"/>
        </w:rPr>
      </w:pPr>
      <w:bookmarkStart w:id="23" w:name="_Toc259713130"/>
      <w:r w:rsidRPr="008A5B1A">
        <w:rPr>
          <w:iCs/>
          <w:sz w:val="22"/>
          <w:szCs w:val="22"/>
          <w:lang w:val="sv-SE"/>
        </w:rPr>
        <w:t>Effekten av indakaterol/mometasonfuroat har inte undersökts hos försökspersoner med nedsatt leverfunktion. Studier har dock genomförts med monoterapikomponenterna (se avsnitt</w:t>
      </w:r>
      <w:r w:rsidR="00076081" w:rsidRPr="008A5B1A">
        <w:rPr>
          <w:sz w:val="22"/>
          <w:szCs w:val="22"/>
          <w:lang w:val="sv-SE"/>
        </w:rPr>
        <w:t> </w:t>
      </w:r>
      <w:r w:rsidR="000A1F70" w:rsidRPr="008A5B1A">
        <w:rPr>
          <w:sz w:val="22"/>
          <w:szCs w:val="22"/>
          <w:lang w:val="sv-SE"/>
        </w:rPr>
        <w:t>4.2)</w:t>
      </w:r>
      <w:r w:rsidR="003447F7" w:rsidRPr="008A5B1A">
        <w:rPr>
          <w:sz w:val="22"/>
          <w:szCs w:val="22"/>
          <w:lang w:val="sv-SE"/>
        </w:rPr>
        <w:t>.</w:t>
      </w:r>
    </w:p>
    <w:p w14:paraId="68FE8EFC" w14:textId="77777777" w:rsidR="000B0DF3" w:rsidRPr="008A5B1A" w:rsidRDefault="000B0DF3" w:rsidP="00B56A01">
      <w:pPr>
        <w:pStyle w:val="Text"/>
        <w:spacing w:before="0"/>
        <w:jc w:val="left"/>
        <w:rPr>
          <w:iCs/>
          <w:sz w:val="22"/>
          <w:szCs w:val="22"/>
          <w:lang w:val="sv-SE"/>
        </w:rPr>
      </w:pPr>
    </w:p>
    <w:p w14:paraId="08C037F6" w14:textId="7A3C81C5" w:rsidR="000B0DF3" w:rsidRPr="008A5B1A" w:rsidRDefault="00017285" w:rsidP="00B56A01">
      <w:pPr>
        <w:pStyle w:val="Text"/>
        <w:keepNext/>
        <w:spacing w:before="0"/>
        <w:jc w:val="left"/>
        <w:rPr>
          <w:sz w:val="22"/>
          <w:szCs w:val="22"/>
          <w:lang w:val="sv-SE"/>
        </w:rPr>
      </w:pPr>
      <w:r w:rsidRPr="008A5B1A">
        <w:rPr>
          <w:rFonts w:eastAsia="Times New Roman"/>
          <w:i/>
          <w:sz w:val="22"/>
          <w:szCs w:val="22"/>
          <w:lang w:val="sv-SE" w:eastAsia="en-US"/>
        </w:rPr>
        <w:t>Inda</w:t>
      </w:r>
      <w:r w:rsidR="00F33088" w:rsidRPr="008A5B1A">
        <w:rPr>
          <w:rFonts w:eastAsia="Times New Roman"/>
          <w:i/>
          <w:sz w:val="22"/>
          <w:szCs w:val="22"/>
          <w:lang w:val="sv-SE" w:eastAsia="en-US"/>
        </w:rPr>
        <w:t>k</w:t>
      </w:r>
      <w:r w:rsidRPr="008A5B1A">
        <w:rPr>
          <w:rFonts w:eastAsia="Times New Roman"/>
          <w:i/>
          <w:sz w:val="22"/>
          <w:szCs w:val="22"/>
          <w:lang w:val="sv-SE" w:eastAsia="en-US"/>
        </w:rPr>
        <w:t>aterol</w:t>
      </w:r>
    </w:p>
    <w:p w14:paraId="512F86BF" w14:textId="162640DE" w:rsidR="000B0DF3" w:rsidRPr="008A5B1A" w:rsidRDefault="00877211" w:rsidP="00B56A01">
      <w:pPr>
        <w:pStyle w:val="Text"/>
        <w:spacing w:before="0"/>
        <w:jc w:val="left"/>
        <w:rPr>
          <w:sz w:val="22"/>
          <w:szCs w:val="22"/>
          <w:lang w:val="sv-SE"/>
        </w:rPr>
      </w:pPr>
      <w:r w:rsidRPr="008A5B1A">
        <w:rPr>
          <w:sz w:val="22"/>
          <w:szCs w:val="22"/>
          <w:lang w:val="sv-SE"/>
        </w:rPr>
        <w:t>Patienter med lätt eller måttligt nedsatt leverfunktion visade inga relevanta förändringar av C</w:t>
      </w:r>
      <w:r w:rsidRPr="008A5B1A">
        <w:rPr>
          <w:sz w:val="22"/>
          <w:szCs w:val="22"/>
          <w:vertAlign w:val="subscript"/>
          <w:lang w:val="sv-SE"/>
        </w:rPr>
        <w:t>max</w:t>
      </w:r>
      <w:r w:rsidRPr="008A5B1A">
        <w:rPr>
          <w:sz w:val="22"/>
          <w:szCs w:val="22"/>
          <w:lang w:val="sv-SE"/>
        </w:rPr>
        <w:t xml:space="preserve"> eller AUC för indakaterol. Inte heller sågs någon skillnad i proteinbindningsgrad mellan försökspersoner med lätt eller måttligt nedsatt leverfunktion och friska kontrollpersoner. Inga data finns tillgängliga </w:t>
      </w:r>
      <w:r w:rsidR="009A0868" w:rsidRPr="008A5B1A">
        <w:rPr>
          <w:sz w:val="22"/>
          <w:szCs w:val="22"/>
          <w:lang w:val="sv-SE"/>
        </w:rPr>
        <w:t>beträffande</w:t>
      </w:r>
      <w:r w:rsidRPr="008A5B1A">
        <w:rPr>
          <w:sz w:val="22"/>
          <w:szCs w:val="22"/>
          <w:lang w:val="sv-SE"/>
        </w:rPr>
        <w:t xml:space="preserve"> försökspersoner med gravt nedsatt leverfunktion</w:t>
      </w:r>
      <w:r w:rsidR="00017285" w:rsidRPr="008A5B1A">
        <w:rPr>
          <w:sz w:val="22"/>
          <w:szCs w:val="22"/>
          <w:lang w:val="sv-SE"/>
        </w:rPr>
        <w:t>.</w:t>
      </w:r>
    </w:p>
    <w:p w14:paraId="275137F0" w14:textId="77777777" w:rsidR="000B0DF3" w:rsidRPr="008A5B1A" w:rsidRDefault="000B0DF3" w:rsidP="00B56A01">
      <w:pPr>
        <w:pStyle w:val="Text"/>
        <w:spacing w:before="0"/>
        <w:jc w:val="left"/>
        <w:rPr>
          <w:sz w:val="22"/>
          <w:szCs w:val="22"/>
          <w:lang w:val="sv-SE"/>
        </w:rPr>
      </w:pPr>
    </w:p>
    <w:p w14:paraId="71DBB0E6" w14:textId="7AE416E0" w:rsidR="000B0DF3" w:rsidRPr="008A5B1A" w:rsidRDefault="00017285" w:rsidP="00B56A01">
      <w:pPr>
        <w:pStyle w:val="Text"/>
        <w:keepNext/>
        <w:spacing w:before="0"/>
        <w:jc w:val="left"/>
        <w:rPr>
          <w:sz w:val="22"/>
          <w:szCs w:val="22"/>
          <w:lang w:val="sv-SE"/>
        </w:rPr>
      </w:pPr>
      <w:r w:rsidRPr="008A5B1A">
        <w:rPr>
          <w:rFonts w:eastAsia="Times New Roman"/>
          <w:i/>
          <w:sz w:val="22"/>
          <w:szCs w:val="22"/>
          <w:lang w:val="sv-SE" w:eastAsia="en-US"/>
        </w:rPr>
        <w:t>Mometason</w:t>
      </w:r>
      <w:r w:rsidR="00877211" w:rsidRPr="008A5B1A">
        <w:rPr>
          <w:rFonts w:eastAsia="Times New Roman"/>
          <w:i/>
          <w:sz w:val="22"/>
          <w:szCs w:val="22"/>
          <w:lang w:val="sv-SE" w:eastAsia="en-US"/>
        </w:rPr>
        <w:t>furoat</w:t>
      </w:r>
    </w:p>
    <w:p w14:paraId="141E6909" w14:textId="4D8DA623" w:rsidR="000B0DF3" w:rsidRPr="008A5B1A" w:rsidRDefault="00A873EF" w:rsidP="00B56A01">
      <w:pPr>
        <w:pStyle w:val="Text"/>
        <w:spacing w:before="0"/>
        <w:jc w:val="left"/>
        <w:rPr>
          <w:sz w:val="22"/>
          <w:szCs w:val="22"/>
          <w:lang w:val="sv-SE"/>
        </w:rPr>
      </w:pPr>
      <w:r w:rsidRPr="008A5B1A">
        <w:rPr>
          <w:sz w:val="22"/>
          <w:szCs w:val="22"/>
          <w:lang w:val="sv-SE"/>
        </w:rPr>
        <w:t>I en studie som undersökte administrering av en inhalerad engångsdos på 400 mikrogram mometasonfuroat via pulverinhalator hos försökspersoner med lätt (n=4), måttligt (n=4) och gravt (n=4) nedsatt leverfunktion fick endast 1 eller 2 personer i varje grupp detekterbara maximala plasmanivåer av mometasonfuroat (från 50 till 105 pikogram/ml). De observerade maximala plasmakoncentrationerna verkade öka med funktionsnedsättningens svårighetsgrad, men antalet detekterbara värden (analysens kvantifieringsgräns låg på 50 pikogram/ml) var få</w:t>
      </w:r>
      <w:r w:rsidR="00017285" w:rsidRPr="008A5B1A">
        <w:rPr>
          <w:sz w:val="22"/>
          <w:szCs w:val="22"/>
          <w:lang w:val="sv-SE"/>
        </w:rPr>
        <w:t>.</w:t>
      </w:r>
    </w:p>
    <w:p w14:paraId="6DB02CF3" w14:textId="77777777" w:rsidR="000B0DF3" w:rsidRPr="008A5B1A" w:rsidRDefault="000B0DF3" w:rsidP="00B56A01">
      <w:pPr>
        <w:pStyle w:val="Text"/>
        <w:spacing w:before="0"/>
        <w:jc w:val="left"/>
        <w:rPr>
          <w:sz w:val="22"/>
          <w:szCs w:val="22"/>
          <w:lang w:val="sv-SE"/>
        </w:rPr>
      </w:pPr>
      <w:bookmarkStart w:id="24" w:name="_nth_Renal_impairment54843"/>
      <w:bookmarkEnd w:id="23"/>
      <w:bookmarkEnd w:id="24"/>
    </w:p>
    <w:p w14:paraId="1AB94657" w14:textId="23F7EAE2" w:rsidR="000B0DF3" w:rsidRPr="008A5B1A" w:rsidRDefault="00C6083E" w:rsidP="00B56A01">
      <w:pPr>
        <w:pStyle w:val="Nottoc-headings"/>
        <w:keepLines w:val="0"/>
        <w:spacing w:before="0" w:after="0"/>
        <w:rPr>
          <w:rFonts w:ascii="Times New Roman" w:hAnsi="Times New Roman" w:cs="Times New Roman"/>
          <w:b w:val="0"/>
          <w:i/>
          <w:sz w:val="22"/>
          <w:szCs w:val="22"/>
          <w:u w:val="single"/>
          <w:lang w:val="sv-SE"/>
        </w:rPr>
      </w:pPr>
      <w:r w:rsidRPr="008A5B1A">
        <w:rPr>
          <w:rFonts w:ascii="Times New Roman" w:hAnsi="Times New Roman" w:cs="Times New Roman"/>
          <w:b w:val="0"/>
          <w:i/>
          <w:sz w:val="22"/>
          <w:szCs w:val="22"/>
          <w:u w:val="single"/>
          <w:lang w:val="sv-SE"/>
        </w:rPr>
        <w:lastRenderedPageBreak/>
        <w:t>Andra särskilda populationer</w:t>
      </w:r>
    </w:p>
    <w:p w14:paraId="50CC25FC" w14:textId="545F8768" w:rsidR="000B0DF3" w:rsidRPr="008A5B1A" w:rsidRDefault="00A873EF" w:rsidP="00B56A01">
      <w:pPr>
        <w:pStyle w:val="Text"/>
        <w:spacing w:before="0"/>
        <w:jc w:val="left"/>
        <w:rPr>
          <w:rFonts w:eastAsia="Times New Roman"/>
          <w:sz w:val="22"/>
          <w:szCs w:val="22"/>
          <w:lang w:val="sv-SE" w:eastAsia="en-US"/>
        </w:rPr>
      </w:pPr>
      <w:r w:rsidRPr="008A5B1A">
        <w:rPr>
          <w:sz w:val="22"/>
          <w:szCs w:val="22"/>
          <w:lang w:val="sv-SE"/>
        </w:rPr>
        <w:t>Man såg inga större skillnader i total systemisk exponering (AUC) för de båda substanserna mellan japanska och kaukasiska försökspersoner. För andra etniska grupper eller raser är tillgängliga farmakokinetiska data otillräckliga</w:t>
      </w:r>
      <w:r w:rsidR="00017285" w:rsidRPr="008A5B1A">
        <w:rPr>
          <w:rFonts w:eastAsia="Times New Roman"/>
          <w:sz w:val="22"/>
          <w:szCs w:val="22"/>
          <w:lang w:val="sv-SE" w:eastAsia="en-US"/>
        </w:rPr>
        <w:t>.</w:t>
      </w:r>
    </w:p>
    <w:p w14:paraId="42DA1F18" w14:textId="77777777" w:rsidR="000B0DF3" w:rsidRPr="008A5B1A" w:rsidRDefault="000B0DF3" w:rsidP="00B56A01">
      <w:pPr>
        <w:numPr>
          <w:ilvl w:val="12"/>
          <w:numId w:val="0"/>
        </w:numPr>
        <w:tabs>
          <w:tab w:val="clear" w:pos="567"/>
        </w:tabs>
        <w:spacing w:line="240" w:lineRule="auto"/>
        <w:ind w:right="-2"/>
        <w:rPr>
          <w:iCs/>
          <w:szCs w:val="22"/>
          <w:lang w:val="sv-SE"/>
        </w:rPr>
      </w:pPr>
    </w:p>
    <w:p w14:paraId="44E7C0CC" w14:textId="1AF0C808"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5.3</w:t>
      </w:r>
      <w:r w:rsidRPr="008A5B1A">
        <w:rPr>
          <w:b/>
          <w:szCs w:val="22"/>
          <w:lang w:val="sv-SE"/>
        </w:rPr>
        <w:tab/>
      </w:r>
      <w:r w:rsidR="00A873EF" w:rsidRPr="008A5B1A">
        <w:rPr>
          <w:b/>
          <w:szCs w:val="22"/>
          <w:lang w:val="sv-SE"/>
        </w:rPr>
        <w:t>Prekliniska säkerhetsuppgifter</w:t>
      </w:r>
    </w:p>
    <w:p w14:paraId="09DC2D3A" w14:textId="77777777" w:rsidR="006D7459" w:rsidRPr="008A5B1A" w:rsidRDefault="006D7459" w:rsidP="00B56A01">
      <w:pPr>
        <w:pStyle w:val="Text"/>
        <w:keepNext/>
        <w:spacing w:before="0"/>
        <w:jc w:val="left"/>
        <w:rPr>
          <w:sz w:val="22"/>
          <w:szCs w:val="22"/>
          <w:lang w:val="sv-SE"/>
        </w:rPr>
      </w:pPr>
    </w:p>
    <w:p w14:paraId="5F2A42CB" w14:textId="2A178165" w:rsidR="000B0DF3" w:rsidRPr="008A5B1A" w:rsidRDefault="00017285" w:rsidP="00B56A01">
      <w:pPr>
        <w:pStyle w:val="Text"/>
        <w:keepNext/>
        <w:spacing w:before="0"/>
        <w:jc w:val="left"/>
        <w:rPr>
          <w:sz w:val="22"/>
          <w:szCs w:val="22"/>
          <w:u w:val="single"/>
          <w:lang w:val="sv-SE"/>
        </w:rPr>
      </w:pPr>
      <w:r w:rsidRPr="008A5B1A">
        <w:rPr>
          <w:bCs/>
          <w:sz w:val="22"/>
          <w:szCs w:val="22"/>
          <w:u w:val="single"/>
          <w:lang w:val="sv-SE"/>
        </w:rPr>
        <w:t>Inda</w:t>
      </w:r>
      <w:r w:rsidR="00FD3313" w:rsidRPr="008A5B1A">
        <w:rPr>
          <w:bCs/>
          <w:sz w:val="22"/>
          <w:szCs w:val="22"/>
          <w:u w:val="single"/>
          <w:lang w:val="sv-SE"/>
        </w:rPr>
        <w:t>katerol och mometasonfuroat i kombination</w:t>
      </w:r>
    </w:p>
    <w:p w14:paraId="7351426E" w14:textId="77777777" w:rsidR="006D7459" w:rsidRPr="008A5B1A" w:rsidRDefault="006D7459" w:rsidP="00B56A01">
      <w:pPr>
        <w:pStyle w:val="Text"/>
        <w:keepNext/>
        <w:spacing w:before="0"/>
        <w:jc w:val="left"/>
        <w:rPr>
          <w:sz w:val="22"/>
          <w:szCs w:val="22"/>
          <w:lang w:val="sv-SE"/>
        </w:rPr>
      </w:pPr>
    </w:p>
    <w:p w14:paraId="731A34E6" w14:textId="022A097C" w:rsidR="00FD3313" w:rsidRPr="008A5B1A" w:rsidRDefault="00FD3313" w:rsidP="00B56A01">
      <w:pPr>
        <w:pStyle w:val="Text"/>
        <w:spacing w:before="0"/>
        <w:jc w:val="left"/>
        <w:rPr>
          <w:sz w:val="22"/>
          <w:szCs w:val="22"/>
          <w:lang w:val="sv-SE"/>
        </w:rPr>
      </w:pPr>
      <w:r w:rsidRPr="008A5B1A">
        <w:rPr>
          <w:sz w:val="22"/>
          <w:szCs w:val="22"/>
          <w:lang w:val="sv-SE"/>
        </w:rPr>
        <w:t>Resultaten av de 13 veckor långa toxicitetsstudierna vid inhalation kunde främst hänföras till mometasonfuroatkomponenten och var typiska farmakologiska effekter av glukokortikoider. Ökad hjärtfrekvens på grund av indakaterol sågs hos hund efter administrering av indakaterol/mometasonfuroat eller enbart indakaterol.</w:t>
      </w:r>
    </w:p>
    <w:p w14:paraId="19EEEF7F" w14:textId="77777777" w:rsidR="000B0DF3" w:rsidRPr="008A5B1A" w:rsidRDefault="000B0DF3" w:rsidP="00B56A01">
      <w:pPr>
        <w:pStyle w:val="Text"/>
        <w:spacing w:before="0"/>
        <w:jc w:val="left"/>
        <w:rPr>
          <w:sz w:val="22"/>
          <w:szCs w:val="22"/>
          <w:lang w:val="sv-SE"/>
        </w:rPr>
      </w:pPr>
    </w:p>
    <w:p w14:paraId="7E66913B" w14:textId="7A39BF1A" w:rsidR="000B0DF3" w:rsidRPr="008A5B1A" w:rsidRDefault="00017285" w:rsidP="00B56A01">
      <w:pPr>
        <w:pStyle w:val="Nottoc-headings"/>
        <w:keepLines w:val="0"/>
        <w:spacing w:before="0" w:after="0"/>
        <w:rPr>
          <w:rFonts w:ascii="Times New Roman" w:hAnsi="Times New Roman" w:cs="Times New Roman"/>
          <w:b w:val="0"/>
          <w:sz w:val="22"/>
          <w:szCs w:val="22"/>
          <w:u w:val="single"/>
          <w:lang w:val="sv-SE"/>
        </w:rPr>
      </w:pPr>
      <w:r w:rsidRPr="008A5B1A">
        <w:rPr>
          <w:rFonts w:ascii="Times New Roman" w:hAnsi="Times New Roman" w:cs="Times New Roman"/>
          <w:b w:val="0"/>
          <w:sz w:val="22"/>
          <w:szCs w:val="22"/>
          <w:u w:val="single"/>
          <w:lang w:val="sv-SE"/>
        </w:rPr>
        <w:t>Inda</w:t>
      </w:r>
      <w:r w:rsidR="00F12592" w:rsidRPr="008A5B1A">
        <w:rPr>
          <w:rFonts w:ascii="Times New Roman" w:hAnsi="Times New Roman" w:cs="Times New Roman"/>
          <w:b w:val="0"/>
          <w:sz w:val="22"/>
          <w:szCs w:val="22"/>
          <w:u w:val="single"/>
          <w:lang w:val="sv-SE"/>
        </w:rPr>
        <w:t>k</w:t>
      </w:r>
      <w:r w:rsidRPr="008A5B1A">
        <w:rPr>
          <w:rFonts w:ascii="Times New Roman" w:hAnsi="Times New Roman" w:cs="Times New Roman"/>
          <w:b w:val="0"/>
          <w:sz w:val="22"/>
          <w:szCs w:val="22"/>
          <w:u w:val="single"/>
          <w:lang w:val="sv-SE"/>
        </w:rPr>
        <w:t>aterol</w:t>
      </w:r>
    </w:p>
    <w:p w14:paraId="3FDE8A2E" w14:textId="77777777" w:rsidR="006D7459" w:rsidRPr="008A5B1A" w:rsidRDefault="006D7459" w:rsidP="00B56A01">
      <w:pPr>
        <w:pStyle w:val="Text"/>
        <w:keepNext/>
        <w:spacing w:before="0"/>
        <w:jc w:val="left"/>
        <w:rPr>
          <w:sz w:val="22"/>
          <w:szCs w:val="22"/>
          <w:lang w:val="sv-SE"/>
        </w:rPr>
      </w:pPr>
    </w:p>
    <w:p w14:paraId="4052F05D" w14:textId="6B115EB3" w:rsidR="00492CB1" w:rsidRPr="008A5B1A" w:rsidRDefault="00492CB1" w:rsidP="00B56A01">
      <w:pPr>
        <w:pStyle w:val="Text"/>
        <w:spacing w:before="0"/>
        <w:jc w:val="left"/>
        <w:rPr>
          <w:sz w:val="22"/>
          <w:szCs w:val="22"/>
          <w:lang w:val="sv-SE"/>
        </w:rPr>
      </w:pPr>
      <w:r w:rsidRPr="008A5B1A">
        <w:rPr>
          <w:sz w:val="22"/>
          <w:szCs w:val="22"/>
          <w:lang w:val="sv-SE"/>
        </w:rPr>
        <w:t>Effekter på hjärtkärlsystemet som kan tillskrivas indakaterols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agonistiska egenskaper inkluderade takykardi, arytmier och myokardlesioner hos hund. En lätt irritation i näshålan och larynx observerades hos gnagare.</w:t>
      </w:r>
    </w:p>
    <w:p w14:paraId="48DBF79A" w14:textId="77777777" w:rsidR="00492CB1" w:rsidRPr="008A5B1A" w:rsidRDefault="00492CB1" w:rsidP="00B56A01">
      <w:pPr>
        <w:pStyle w:val="Text"/>
        <w:spacing w:before="0"/>
        <w:jc w:val="left"/>
        <w:rPr>
          <w:sz w:val="22"/>
          <w:szCs w:val="22"/>
          <w:lang w:val="sv-SE"/>
        </w:rPr>
      </w:pPr>
    </w:p>
    <w:p w14:paraId="39B6A44A" w14:textId="77777777" w:rsidR="00492CB1" w:rsidRPr="008A5B1A" w:rsidRDefault="00492CB1" w:rsidP="00B56A01">
      <w:pPr>
        <w:pStyle w:val="Text"/>
        <w:spacing w:before="0"/>
        <w:jc w:val="left"/>
        <w:rPr>
          <w:sz w:val="22"/>
          <w:szCs w:val="22"/>
          <w:lang w:val="sv-SE"/>
        </w:rPr>
      </w:pPr>
      <w:r w:rsidRPr="008A5B1A">
        <w:rPr>
          <w:sz w:val="22"/>
          <w:szCs w:val="22"/>
          <w:lang w:val="sv-SE"/>
        </w:rPr>
        <w:t>Gentoxicitetsstudier visade ingen mutagen eller klastogen potential.</w:t>
      </w:r>
    </w:p>
    <w:p w14:paraId="6806BE47" w14:textId="77777777" w:rsidR="006D7459" w:rsidRPr="008A5B1A" w:rsidRDefault="006D7459" w:rsidP="00B56A01">
      <w:pPr>
        <w:pStyle w:val="Text"/>
        <w:spacing w:before="0"/>
        <w:jc w:val="left"/>
        <w:rPr>
          <w:sz w:val="22"/>
          <w:szCs w:val="22"/>
          <w:lang w:val="sv-SE"/>
        </w:rPr>
      </w:pPr>
    </w:p>
    <w:p w14:paraId="2305160C" w14:textId="146AE53A" w:rsidR="00492CB1" w:rsidRPr="008A5B1A" w:rsidRDefault="00492CB1" w:rsidP="00B56A01">
      <w:pPr>
        <w:pStyle w:val="Text"/>
        <w:spacing w:before="0"/>
        <w:jc w:val="left"/>
        <w:rPr>
          <w:sz w:val="22"/>
          <w:szCs w:val="22"/>
          <w:lang w:val="sv-SE"/>
        </w:rPr>
      </w:pPr>
      <w:r w:rsidRPr="008A5B1A">
        <w:rPr>
          <w:sz w:val="22"/>
          <w:szCs w:val="22"/>
          <w:lang w:val="sv-SE"/>
        </w:rPr>
        <w:t xml:space="preserve">Karcinogeniciteten </w:t>
      </w:r>
      <w:r w:rsidR="008A7858" w:rsidRPr="008A5B1A">
        <w:rPr>
          <w:sz w:val="22"/>
          <w:szCs w:val="22"/>
          <w:lang w:val="sv-SE"/>
        </w:rPr>
        <w:t>utvärderades</w:t>
      </w:r>
      <w:r w:rsidRPr="008A5B1A">
        <w:rPr>
          <w:sz w:val="22"/>
          <w:szCs w:val="22"/>
          <w:lang w:val="sv-SE"/>
        </w:rPr>
        <w:t xml:space="preserve"> i en tvåårig studie på råtta och en sexmånadersstudie på transgena möss. Den ökade incidensen av benigna leiomyom och fokal hyperplasi i glatt muskulatur i ovarier hos råtta överensstämde med liknande fynd för andra beta</w:t>
      </w:r>
      <w:r w:rsidRPr="008A5B1A">
        <w:rPr>
          <w:sz w:val="22"/>
          <w:szCs w:val="22"/>
          <w:vertAlign w:val="subscript"/>
          <w:lang w:val="sv-SE"/>
        </w:rPr>
        <w:t>2</w:t>
      </w:r>
      <w:r w:rsidR="008B0A68" w:rsidRPr="008A5B1A">
        <w:rPr>
          <w:sz w:val="22"/>
          <w:szCs w:val="22"/>
          <w:lang w:val="sv-SE"/>
        </w:rPr>
        <w:noBreakHyphen/>
      </w:r>
      <w:r w:rsidRPr="008A5B1A">
        <w:rPr>
          <w:sz w:val="22"/>
          <w:szCs w:val="22"/>
          <w:lang w:val="sv-SE"/>
        </w:rPr>
        <w:t>agonister. Inga tecken på karcinogenicitet sågs hos mus.</w:t>
      </w:r>
    </w:p>
    <w:p w14:paraId="152B95D1" w14:textId="77777777" w:rsidR="00492CB1" w:rsidRPr="008A5B1A" w:rsidRDefault="00492CB1" w:rsidP="00B56A01">
      <w:pPr>
        <w:pStyle w:val="Text"/>
        <w:spacing w:before="0"/>
        <w:jc w:val="left"/>
        <w:rPr>
          <w:sz w:val="22"/>
          <w:szCs w:val="22"/>
          <w:lang w:val="sv-SE"/>
        </w:rPr>
      </w:pPr>
    </w:p>
    <w:p w14:paraId="441F2308" w14:textId="77777777" w:rsidR="00492CB1" w:rsidRPr="008A5B1A" w:rsidRDefault="00492CB1" w:rsidP="00B56A01">
      <w:pPr>
        <w:pStyle w:val="Text"/>
        <w:spacing w:before="0"/>
        <w:jc w:val="left"/>
        <w:rPr>
          <w:sz w:val="22"/>
          <w:szCs w:val="22"/>
          <w:lang w:val="sv-SE"/>
        </w:rPr>
      </w:pPr>
      <w:r w:rsidRPr="008A5B1A">
        <w:rPr>
          <w:sz w:val="22"/>
          <w:szCs w:val="22"/>
          <w:lang w:val="sv-SE"/>
        </w:rPr>
        <w:t>Alla dessa fynd uppträdde vid exponeringar som var betydligt högre än de som förväntas hos människa.</w:t>
      </w:r>
    </w:p>
    <w:p w14:paraId="798FB4E8" w14:textId="77777777" w:rsidR="00492CB1" w:rsidRPr="008A5B1A" w:rsidRDefault="00492CB1" w:rsidP="00B56A01">
      <w:pPr>
        <w:pStyle w:val="Text"/>
        <w:spacing w:before="0"/>
        <w:jc w:val="left"/>
        <w:rPr>
          <w:sz w:val="22"/>
          <w:szCs w:val="22"/>
          <w:lang w:val="sv-SE"/>
        </w:rPr>
      </w:pPr>
    </w:p>
    <w:p w14:paraId="191C21AB" w14:textId="77777777" w:rsidR="00492CB1" w:rsidRPr="008A5B1A" w:rsidRDefault="00492CB1" w:rsidP="00B56A01">
      <w:pPr>
        <w:pStyle w:val="Text"/>
        <w:spacing w:before="0"/>
        <w:jc w:val="left"/>
        <w:rPr>
          <w:sz w:val="22"/>
          <w:szCs w:val="22"/>
          <w:lang w:val="sv-SE"/>
        </w:rPr>
      </w:pPr>
      <w:r w:rsidRPr="008A5B1A">
        <w:rPr>
          <w:sz w:val="22"/>
          <w:szCs w:val="22"/>
          <w:lang w:val="sv-SE"/>
        </w:rPr>
        <w:t>Efter subkutan administrering till kanin kunde endast biverkningar av indakaterol på dräktighet och embryofetal utveckling visas vid doser som var mer än 500 gånger högre än de som uppnås hos människa vid daglig inhalation av 150 mikrogram (baserat på AUC</w:t>
      </w:r>
      <w:r w:rsidRPr="008A5B1A">
        <w:rPr>
          <w:sz w:val="22"/>
          <w:szCs w:val="22"/>
          <w:vertAlign w:val="subscript"/>
          <w:lang w:val="sv-SE"/>
        </w:rPr>
        <w:t>0-24 h</w:t>
      </w:r>
      <w:r w:rsidRPr="008A5B1A">
        <w:rPr>
          <w:sz w:val="22"/>
          <w:szCs w:val="22"/>
          <w:lang w:val="sv-SE"/>
        </w:rPr>
        <w:t>).</w:t>
      </w:r>
    </w:p>
    <w:p w14:paraId="0549F1A0" w14:textId="77777777" w:rsidR="006D7459" w:rsidRPr="008A5B1A" w:rsidRDefault="006D7459" w:rsidP="00B56A01">
      <w:pPr>
        <w:pStyle w:val="Text"/>
        <w:spacing w:before="0"/>
        <w:jc w:val="left"/>
        <w:rPr>
          <w:sz w:val="22"/>
          <w:szCs w:val="22"/>
          <w:lang w:val="sv-SE"/>
        </w:rPr>
      </w:pPr>
    </w:p>
    <w:p w14:paraId="0E16B752" w14:textId="6E675A63" w:rsidR="00492CB1" w:rsidRPr="008A5B1A" w:rsidRDefault="002A43FE" w:rsidP="00B56A01">
      <w:pPr>
        <w:pStyle w:val="Text"/>
        <w:spacing w:before="0"/>
        <w:jc w:val="left"/>
        <w:rPr>
          <w:sz w:val="22"/>
          <w:szCs w:val="22"/>
          <w:lang w:val="sv-SE"/>
        </w:rPr>
      </w:pPr>
      <w:r w:rsidRPr="008A5B1A">
        <w:rPr>
          <w:sz w:val="22"/>
          <w:szCs w:val="22"/>
          <w:lang w:val="sv-SE"/>
        </w:rPr>
        <w:t>Även om indakaterol inte påverkade den allmänna reproduktionsförmågan i en fertilitetsstudie på råtta, observerades en minskning av antalet dräktigheter hos F1</w:t>
      </w:r>
      <w:r w:rsidR="008B0A68" w:rsidRPr="008A5B1A">
        <w:rPr>
          <w:sz w:val="22"/>
          <w:szCs w:val="22"/>
          <w:lang w:val="sv-SE"/>
        </w:rPr>
        <w:noBreakHyphen/>
      </w:r>
      <w:r w:rsidRPr="008A5B1A">
        <w:rPr>
          <w:sz w:val="22"/>
          <w:szCs w:val="22"/>
          <w:lang w:val="sv-SE"/>
        </w:rPr>
        <w:t>avkomman i en peri- och postnatal utvecklingsstudie på råtta vid en exponering som var 14</w:t>
      </w:r>
      <w:r w:rsidR="006E0FB6" w:rsidRPr="008A5B1A">
        <w:rPr>
          <w:sz w:val="22"/>
          <w:szCs w:val="22"/>
          <w:lang w:val="sv-SE"/>
        </w:rPr>
        <w:t> </w:t>
      </w:r>
      <w:r w:rsidRPr="008A5B1A">
        <w:rPr>
          <w:sz w:val="22"/>
          <w:szCs w:val="22"/>
          <w:lang w:val="sv-SE"/>
        </w:rPr>
        <w:t>gånger högre än vid behandling med indakaterol hos människa</w:t>
      </w:r>
      <w:r w:rsidR="00492CB1" w:rsidRPr="008A5B1A">
        <w:rPr>
          <w:sz w:val="22"/>
          <w:szCs w:val="22"/>
          <w:lang w:val="sv-SE"/>
        </w:rPr>
        <w:t>. Indakaterol var inte embryotoxiskt eller teratogent hos råtta eller kanin.</w:t>
      </w:r>
    </w:p>
    <w:p w14:paraId="774AEA2A" w14:textId="77777777" w:rsidR="000B0DF3" w:rsidRPr="008A5B1A" w:rsidRDefault="000B0DF3" w:rsidP="00B56A01">
      <w:pPr>
        <w:pStyle w:val="Text"/>
        <w:spacing w:before="0"/>
        <w:jc w:val="left"/>
        <w:rPr>
          <w:sz w:val="22"/>
          <w:szCs w:val="22"/>
          <w:lang w:val="sv-SE"/>
        </w:rPr>
      </w:pPr>
    </w:p>
    <w:p w14:paraId="1006466C" w14:textId="5446FF98" w:rsidR="000B0DF3" w:rsidRPr="008A5B1A" w:rsidRDefault="00017285" w:rsidP="00B56A01">
      <w:pPr>
        <w:pStyle w:val="Nottoc-headings"/>
        <w:keepLines w:val="0"/>
        <w:spacing w:before="0" w:after="0"/>
        <w:rPr>
          <w:rFonts w:ascii="Times New Roman" w:hAnsi="Times New Roman" w:cs="Times New Roman"/>
          <w:b w:val="0"/>
          <w:sz w:val="22"/>
          <w:szCs w:val="22"/>
          <w:u w:val="single"/>
          <w:lang w:val="sv-SE"/>
        </w:rPr>
      </w:pPr>
      <w:r w:rsidRPr="008A5B1A">
        <w:rPr>
          <w:rFonts w:ascii="Times New Roman" w:hAnsi="Times New Roman" w:cs="Times New Roman"/>
          <w:b w:val="0"/>
          <w:sz w:val="22"/>
          <w:szCs w:val="22"/>
          <w:u w:val="single"/>
          <w:lang w:val="sv-SE"/>
        </w:rPr>
        <w:t>Mometason</w:t>
      </w:r>
      <w:r w:rsidR="00492CB1" w:rsidRPr="008A5B1A">
        <w:rPr>
          <w:rFonts w:ascii="Times New Roman" w:hAnsi="Times New Roman" w:cs="Times New Roman"/>
          <w:b w:val="0"/>
          <w:sz w:val="22"/>
          <w:szCs w:val="22"/>
          <w:u w:val="single"/>
          <w:lang w:val="sv-SE"/>
        </w:rPr>
        <w:t>furoat</w:t>
      </w:r>
    </w:p>
    <w:p w14:paraId="5BC8514F" w14:textId="77777777" w:rsidR="006D7459" w:rsidRPr="008A5B1A" w:rsidRDefault="006D7459" w:rsidP="00B56A01">
      <w:pPr>
        <w:pStyle w:val="Text"/>
        <w:keepNext/>
        <w:spacing w:before="0"/>
        <w:jc w:val="left"/>
        <w:rPr>
          <w:sz w:val="22"/>
          <w:szCs w:val="22"/>
          <w:lang w:val="sv-SE"/>
        </w:rPr>
      </w:pPr>
    </w:p>
    <w:p w14:paraId="3BE8862A" w14:textId="77777777" w:rsidR="00FD0D70" w:rsidRPr="008A5B1A" w:rsidRDefault="00FD0D70" w:rsidP="00B56A01">
      <w:pPr>
        <w:pStyle w:val="Text"/>
        <w:spacing w:before="0"/>
        <w:jc w:val="left"/>
        <w:rPr>
          <w:sz w:val="22"/>
          <w:szCs w:val="22"/>
          <w:lang w:val="sv-SE"/>
        </w:rPr>
      </w:pPr>
      <w:r w:rsidRPr="008A5B1A">
        <w:rPr>
          <w:sz w:val="22"/>
          <w:szCs w:val="22"/>
          <w:lang w:val="sv-SE"/>
        </w:rPr>
        <w:t>Alla effekter som observerats är typiska för föreningar i glukokortikoidklassen och beror på förstärkta farmakologiska effekter av glukokortikoider.</w:t>
      </w:r>
    </w:p>
    <w:p w14:paraId="626FBDE4" w14:textId="77777777" w:rsidR="00FD0D70" w:rsidRPr="008A5B1A" w:rsidRDefault="00FD0D70" w:rsidP="00B56A01">
      <w:pPr>
        <w:pStyle w:val="Text"/>
        <w:spacing w:before="0"/>
        <w:jc w:val="left"/>
        <w:rPr>
          <w:sz w:val="22"/>
          <w:szCs w:val="22"/>
          <w:lang w:val="sv-SE"/>
        </w:rPr>
      </w:pPr>
    </w:p>
    <w:p w14:paraId="73D4BC5A" w14:textId="77777777" w:rsidR="00FD0D70" w:rsidRPr="008A5B1A" w:rsidRDefault="00FD0D70" w:rsidP="00B56A01">
      <w:pPr>
        <w:pStyle w:val="Text"/>
        <w:spacing w:before="0"/>
        <w:jc w:val="left"/>
        <w:rPr>
          <w:sz w:val="22"/>
          <w:szCs w:val="22"/>
          <w:lang w:val="sv-SE"/>
        </w:rPr>
      </w:pPr>
      <w:r w:rsidRPr="008A5B1A">
        <w:rPr>
          <w:sz w:val="22"/>
          <w:szCs w:val="22"/>
          <w:lang w:val="sv-SE"/>
        </w:rPr>
        <w:t xml:space="preserve">Mometasonfuroat hade ingen gentoxisk aktivitet i standardtester </w:t>
      </w:r>
      <w:r w:rsidRPr="008A5B1A">
        <w:rPr>
          <w:i/>
          <w:iCs/>
          <w:sz w:val="22"/>
          <w:szCs w:val="22"/>
          <w:lang w:val="sv-SE"/>
        </w:rPr>
        <w:t>in vitro</w:t>
      </w:r>
      <w:r w:rsidRPr="008A5B1A">
        <w:rPr>
          <w:sz w:val="22"/>
          <w:szCs w:val="22"/>
          <w:lang w:val="sv-SE"/>
        </w:rPr>
        <w:t xml:space="preserve"> och </w:t>
      </w:r>
      <w:r w:rsidRPr="008A5B1A">
        <w:rPr>
          <w:i/>
          <w:iCs/>
          <w:sz w:val="22"/>
          <w:szCs w:val="22"/>
          <w:lang w:val="sv-SE"/>
        </w:rPr>
        <w:t>in vivo</w:t>
      </w:r>
      <w:r w:rsidRPr="008A5B1A">
        <w:rPr>
          <w:sz w:val="22"/>
          <w:szCs w:val="22"/>
          <w:lang w:val="sv-SE"/>
        </w:rPr>
        <w:t>.</w:t>
      </w:r>
    </w:p>
    <w:p w14:paraId="434AB172" w14:textId="77777777" w:rsidR="00FD0D70" w:rsidRPr="008A5B1A" w:rsidRDefault="00FD0D70" w:rsidP="00B56A01">
      <w:pPr>
        <w:pStyle w:val="Text"/>
        <w:spacing w:before="0"/>
        <w:jc w:val="left"/>
        <w:rPr>
          <w:sz w:val="22"/>
          <w:szCs w:val="22"/>
          <w:lang w:val="sv-SE"/>
        </w:rPr>
      </w:pPr>
    </w:p>
    <w:p w14:paraId="238639DC" w14:textId="77777777" w:rsidR="00FD0D70" w:rsidRPr="008A5B1A" w:rsidRDefault="00FD0D70" w:rsidP="00B56A01">
      <w:pPr>
        <w:pStyle w:val="Text"/>
        <w:spacing w:before="0"/>
        <w:jc w:val="left"/>
        <w:rPr>
          <w:sz w:val="22"/>
          <w:szCs w:val="22"/>
          <w:lang w:val="sv-SE"/>
        </w:rPr>
      </w:pPr>
      <w:r w:rsidRPr="008A5B1A">
        <w:rPr>
          <w:sz w:val="22"/>
          <w:szCs w:val="22"/>
          <w:lang w:val="sv-SE"/>
        </w:rPr>
        <w:t>I karcinogenicitetsstudier på mus och råtta sågs inte någon statistiskt signifikant ökning av tumörincidensen efter inhalation av mometasonfuroat.</w:t>
      </w:r>
    </w:p>
    <w:p w14:paraId="5E1E283D" w14:textId="77777777" w:rsidR="006D7459" w:rsidRPr="008A5B1A" w:rsidRDefault="006D7459" w:rsidP="00B56A01">
      <w:pPr>
        <w:pStyle w:val="Text"/>
        <w:spacing w:before="0"/>
        <w:jc w:val="left"/>
        <w:rPr>
          <w:sz w:val="22"/>
          <w:szCs w:val="22"/>
          <w:lang w:val="sv-SE"/>
        </w:rPr>
      </w:pPr>
    </w:p>
    <w:p w14:paraId="6F5D05DA" w14:textId="77777777" w:rsidR="00FD0D70" w:rsidRPr="008A5B1A" w:rsidRDefault="00FD0D70" w:rsidP="00B56A01">
      <w:pPr>
        <w:pStyle w:val="Text"/>
        <w:spacing w:before="0"/>
        <w:jc w:val="left"/>
        <w:rPr>
          <w:sz w:val="22"/>
          <w:szCs w:val="22"/>
          <w:lang w:val="sv-SE"/>
        </w:rPr>
      </w:pPr>
      <w:r w:rsidRPr="008A5B1A">
        <w:rPr>
          <w:sz w:val="22"/>
          <w:szCs w:val="22"/>
          <w:lang w:val="sv-SE"/>
        </w:rPr>
        <w:t>Liksom andra glukokortikoider är mometasonfuroat teratogent för gnagare och kanin. Observerade effekter var navelbråck hos råtta, gomspalt hos mus samt agenesi av gallblåsan, navelbråck och krökta framtassar hos kanin. Man såg även minskad viktökning hos moderdjuren, effekter på fostrens tillväxt (lägre kroppsvikt och/eller försenad ossifiering) hos råtta, kanin och mus, samt minskad överlevnad hos avkomman till mus. I studier av reproduktionsfunktionen förlängde subkutant mometasonfuroat 15 mikrogram/kg gestationen och försvårade värkarbetet, vilket ledde till minskad överlevnad och kroppsvikt hos avkomman.</w:t>
      </w:r>
    </w:p>
    <w:p w14:paraId="369D438D" w14:textId="77777777" w:rsidR="006D7459" w:rsidRPr="008A5B1A" w:rsidRDefault="006D7459" w:rsidP="00B56A01">
      <w:pPr>
        <w:pStyle w:val="Text"/>
        <w:spacing w:before="0"/>
        <w:jc w:val="left"/>
        <w:rPr>
          <w:bCs/>
          <w:sz w:val="22"/>
          <w:szCs w:val="22"/>
          <w:lang w:val="sv-SE"/>
        </w:rPr>
      </w:pPr>
    </w:p>
    <w:p w14:paraId="4935E1E2" w14:textId="0F07E5A2" w:rsidR="005C2C91" w:rsidRPr="00AA74FF" w:rsidRDefault="005C2C91" w:rsidP="00AA74FF">
      <w:pPr>
        <w:pStyle w:val="Text"/>
        <w:keepNext/>
        <w:spacing w:before="0"/>
        <w:jc w:val="left"/>
        <w:rPr>
          <w:i/>
          <w:iCs/>
          <w:sz w:val="22"/>
          <w:szCs w:val="22"/>
          <w:u w:val="single"/>
          <w:lang w:val="sv-SE"/>
        </w:rPr>
      </w:pPr>
      <w:bookmarkStart w:id="25" w:name="_nth_Mometasone71956"/>
      <w:bookmarkEnd w:id="25"/>
      <w:r w:rsidRPr="00AA74FF">
        <w:rPr>
          <w:i/>
          <w:iCs/>
          <w:sz w:val="22"/>
          <w:szCs w:val="22"/>
          <w:u w:val="single"/>
          <w:lang w:val="sv-SE"/>
        </w:rPr>
        <w:lastRenderedPageBreak/>
        <w:t>Miljöriskbedömning</w:t>
      </w:r>
    </w:p>
    <w:p w14:paraId="4A355A27" w14:textId="009402A3" w:rsidR="000B0DF3" w:rsidRDefault="00254D05" w:rsidP="00B56A01">
      <w:pPr>
        <w:pStyle w:val="Text"/>
        <w:spacing w:before="0"/>
        <w:jc w:val="left"/>
        <w:rPr>
          <w:sz w:val="22"/>
          <w:szCs w:val="22"/>
          <w:lang w:val="sv-SE"/>
        </w:rPr>
      </w:pPr>
      <w:r>
        <w:rPr>
          <w:sz w:val="22"/>
          <w:szCs w:val="22"/>
          <w:lang w:val="sv-SE"/>
        </w:rPr>
        <w:t>Miljöriskbedömningssudier har visat att mometason kan utgöra en risk för ytvatten (se avsnitt 6.6).</w:t>
      </w:r>
    </w:p>
    <w:p w14:paraId="1C1D109C" w14:textId="1FF07652" w:rsidR="00254D05" w:rsidRDefault="00254D05" w:rsidP="00B56A01">
      <w:pPr>
        <w:pStyle w:val="Text"/>
        <w:spacing w:before="0"/>
        <w:jc w:val="left"/>
        <w:rPr>
          <w:sz w:val="22"/>
          <w:szCs w:val="22"/>
          <w:lang w:val="sv-SE"/>
        </w:rPr>
      </w:pPr>
    </w:p>
    <w:p w14:paraId="66F7DF29" w14:textId="77777777" w:rsidR="00254D05" w:rsidRPr="008A5B1A" w:rsidRDefault="00254D05" w:rsidP="00B56A01">
      <w:pPr>
        <w:pStyle w:val="Text"/>
        <w:spacing w:before="0"/>
        <w:jc w:val="left"/>
        <w:rPr>
          <w:sz w:val="22"/>
          <w:szCs w:val="22"/>
          <w:lang w:val="sv-SE"/>
        </w:rPr>
      </w:pPr>
    </w:p>
    <w:p w14:paraId="7BD07384" w14:textId="111458E3" w:rsidR="000B0DF3" w:rsidRPr="008A5B1A" w:rsidRDefault="00017285" w:rsidP="00B56A01">
      <w:pPr>
        <w:keepNext/>
        <w:tabs>
          <w:tab w:val="clear" w:pos="567"/>
        </w:tabs>
        <w:suppressAutoHyphens/>
        <w:spacing w:line="240" w:lineRule="auto"/>
        <w:ind w:left="567" w:hanging="567"/>
        <w:rPr>
          <w:szCs w:val="22"/>
          <w:lang w:val="sv-SE"/>
        </w:rPr>
      </w:pPr>
      <w:r w:rsidRPr="008A5B1A">
        <w:rPr>
          <w:b/>
          <w:szCs w:val="22"/>
          <w:lang w:val="sv-SE"/>
        </w:rPr>
        <w:t>6.</w:t>
      </w:r>
      <w:r w:rsidRPr="008A5B1A">
        <w:rPr>
          <w:b/>
          <w:szCs w:val="22"/>
          <w:lang w:val="sv-SE"/>
        </w:rPr>
        <w:tab/>
      </w:r>
      <w:r w:rsidR="006C6ADF" w:rsidRPr="008A5B1A">
        <w:rPr>
          <w:b/>
          <w:szCs w:val="22"/>
          <w:lang w:val="sv-SE"/>
        </w:rPr>
        <w:t>FARMACEUTISKA UPPGIFTER</w:t>
      </w:r>
    </w:p>
    <w:p w14:paraId="06EC77A2" w14:textId="77777777" w:rsidR="000B0DF3" w:rsidRPr="008A5B1A" w:rsidRDefault="000B0DF3" w:rsidP="00B56A01">
      <w:pPr>
        <w:keepNext/>
        <w:tabs>
          <w:tab w:val="clear" w:pos="567"/>
        </w:tabs>
        <w:spacing w:line="240" w:lineRule="auto"/>
        <w:rPr>
          <w:szCs w:val="22"/>
          <w:lang w:val="sv-SE"/>
        </w:rPr>
      </w:pPr>
    </w:p>
    <w:p w14:paraId="38B62BE3" w14:textId="67F103C4"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6.1</w:t>
      </w:r>
      <w:r w:rsidRPr="008A5B1A">
        <w:rPr>
          <w:b/>
          <w:szCs w:val="22"/>
          <w:lang w:val="sv-SE"/>
        </w:rPr>
        <w:tab/>
      </w:r>
      <w:r w:rsidR="006C6ADF" w:rsidRPr="008A5B1A">
        <w:rPr>
          <w:b/>
          <w:szCs w:val="22"/>
          <w:lang w:val="sv-SE"/>
        </w:rPr>
        <w:t>Förteckning över hjälpämnen</w:t>
      </w:r>
    </w:p>
    <w:p w14:paraId="3FBE797C" w14:textId="77777777" w:rsidR="000B0DF3" w:rsidRPr="008A5B1A" w:rsidRDefault="000B0DF3" w:rsidP="00B56A01">
      <w:pPr>
        <w:keepNext/>
        <w:tabs>
          <w:tab w:val="clear" w:pos="567"/>
        </w:tabs>
        <w:spacing w:line="240" w:lineRule="auto"/>
        <w:rPr>
          <w:szCs w:val="22"/>
          <w:lang w:val="sv-SE"/>
        </w:rPr>
      </w:pPr>
    </w:p>
    <w:p w14:paraId="0947519B" w14:textId="6CA0D959" w:rsidR="000B0DF3" w:rsidRPr="008A5B1A" w:rsidRDefault="006C6ADF" w:rsidP="00B56A01">
      <w:pPr>
        <w:keepNext/>
        <w:tabs>
          <w:tab w:val="clear" w:pos="567"/>
        </w:tabs>
        <w:spacing w:line="240" w:lineRule="auto"/>
        <w:rPr>
          <w:szCs w:val="22"/>
          <w:lang w:val="sv-SE"/>
        </w:rPr>
      </w:pPr>
      <w:r w:rsidRPr="008A5B1A">
        <w:rPr>
          <w:szCs w:val="22"/>
          <w:u w:val="single"/>
          <w:lang w:val="sv-SE"/>
        </w:rPr>
        <w:t>Kapselns innehåll</w:t>
      </w:r>
    </w:p>
    <w:p w14:paraId="10126CB2" w14:textId="77777777" w:rsidR="000B0DF3" w:rsidRPr="008A5B1A" w:rsidRDefault="000B0DF3" w:rsidP="00B56A01">
      <w:pPr>
        <w:keepNext/>
        <w:tabs>
          <w:tab w:val="clear" w:pos="567"/>
        </w:tabs>
        <w:autoSpaceDE w:val="0"/>
        <w:autoSpaceDN w:val="0"/>
        <w:adjustRightInd w:val="0"/>
        <w:spacing w:line="240" w:lineRule="auto"/>
        <w:rPr>
          <w:szCs w:val="22"/>
          <w:lang w:val="sv-SE"/>
        </w:rPr>
      </w:pPr>
    </w:p>
    <w:p w14:paraId="2DE0A3C9" w14:textId="4334254A" w:rsidR="000B0DF3" w:rsidRPr="008A5B1A" w:rsidRDefault="00017285" w:rsidP="00B56A01">
      <w:pPr>
        <w:tabs>
          <w:tab w:val="clear" w:pos="567"/>
        </w:tabs>
        <w:spacing w:line="240" w:lineRule="auto"/>
        <w:rPr>
          <w:szCs w:val="22"/>
          <w:lang w:val="sv-SE"/>
        </w:rPr>
      </w:pPr>
      <w:r w:rsidRPr="008A5B1A">
        <w:rPr>
          <w:szCs w:val="22"/>
          <w:lang w:val="sv-SE"/>
        </w:rPr>
        <w:t>La</w:t>
      </w:r>
      <w:r w:rsidR="006C6ADF" w:rsidRPr="008A5B1A">
        <w:rPr>
          <w:szCs w:val="22"/>
          <w:lang w:val="sv-SE"/>
        </w:rPr>
        <w:t>ktosmonohydrat</w:t>
      </w:r>
    </w:p>
    <w:p w14:paraId="2198073A" w14:textId="77777777" w:rsidR="00C521CA" w:rsidRPr="008A5B1A" w:rsidRDefault="00C521CA" w:rsidP="00B56A01">
      <w:pPr>
        <w:tabs>
          <w:tab w:val="clear" w:pos="567"/>
        </w:tabs>
        <w:spacing w:line="240" w:lineRule="auto"/>
        <w:rPr>
          <w:szCs w:val="22"/>
          <w:lang w:val="sv-SE"/>
        </w:rPr>
      </w:pPr>
    </w:p>
    <w:p w14:paraId="2BD92D53" w14:textId="7392CFE2" w:rsidR="00C521CA" w:rsidRPr="008A5B1A" w:rsidRDefault="006C6ADF" w:rsidP="00B56A01">
      <w:pPr>
        <w:keepNext/>
        <w:tabs>
          <w:tab w:val="clear" w:pos="567"/>
        </w:tabs>
        <w:spacing w:line="240" w:lineRule="auto"/>
        <w:rPr>
          <w:szCs w:val="22"/>
          <w:u w:val="single"/>
          <w:lang w:val="sv-SE"/>
        </w:rPr>
      </w:pPr>
      <w:r w:rsidRPr="008A5B1A">
        <w:rPr>
          <w:szCs w:val="22"/>
          <w:u w:val="single"/>
          <w:lang w:val="sv-SE"/>
        </w:rPr>
        <w:t>Kapselskal</w:t>
      </w:r>
    </w:p>
    <w:p w14:paraId="45AC847F" w14:textId="77777777" w:rsidR="00C521CA" w:rsidRPr="008A5B1A" w:rsidRDefault="00C521CA" w:rsidP="00B56A01">
      <w:pPr>
        <w:keepNext/>
        <w:tabs>
          <w:tab w:val="clear" w:pos="567"/>
        </w:tabs>
        <w:spacing w:line="240" w:lineRule="auto"/>
        <w:rPr>
          <w:szCs w:val="22"/>
          <w:lang w:val="sv-SE"/>
        </w:rPr>
      </w:pPr>
    </w:p>
    <w:p w14:paraId="0663D096" w14:textId="34E11AED" w:rsidR="00C521CA" w:rsidRDefault="00C521CA" w:rsidP="00AA74FF">
      <w:pPr>
        <w:tabs>
          <w:tab w:val="clear" w:pos="567"/>
        </w:tabs>
        <w:spacing w:line="240" w:lineRule="auto"/>
        <w:rPr>
          <w:szCs w:val="22"/>
          <w:lang w:val="sv-SE"/>
        </w:rPr>
      </w:pPr>
      <w:r w:rsidRPr="008A5B1A">
        <w:rPr>
          <w:szCs w:val="22"/>
          <w:lang w:val="sv-SE"/>
        </w:rPr>
        <w:t>Gelatin</w:t>
      </w:r>
    </w:p>
    <w:p w14:paraId="542158D8" w14:textId="77777777" w:rsidR="005C2C91" w:rsidRPr="008A5B1A" w:rsidRDefault="005C2C91" w:rsidP="00AA74FF">
      <w:pPr>
        <w:tabs>
          <w:tab w:val="clear" w:pos="567"/>
        </w:tabs>
        <w:spacing w:line="240" w:lineRule="auto"/>
        <w:rPr>
          <w:szCs w:val="22"/>
          <w:lang w:val="sv-SE"/>
        </w:rPr>
      </w:pPr>
    </w:p>
    <w:p w14:paraId="1DF81590" w14:textId="3315C4AC" w:rsidR="000B0DF3" w:rsidRDefault="0050439E" w:rsidP="00B56A01">
      <w:pPr>
        <w:tabs>
          <w:tab w:val="clear" w:pos="567"/>
        </w:tabs>
        <w:spacing w:line="240" w:lineRule="auto"/>
        <w:rPr>
          <w:szCs w:val="22"/>
          <w:u w:val="single"/>
          <w:lang w:val="sv-SE"/>
        </w:rPr>
      </w:pPr>
      <w:r w:rsidRPr="000F4C40">
        <w:rPr>
          <w:szCs w:val="22"/>
          <w:u w:val="single"/>
          <w:lang w:val="sv-SE"/>
        </w:rPr>
        <w:t>Tryckbläck</w:t>
      </w:r>
    </w:p>
    <w:p w14:paraId="709EDC5C" w14:textId="77777777" w:rsidR="005C2C91" w:rsidRDefault="005C2C91" w:rsidP="00B56A01">
      <w:pPr>
        <w:tabs>
          <w:tab w:val="clear" w:pos="567"/>
        </w:tabs>
        <w:spacing w:line="240" w:lineRule="auto"/>
        <w:rPr>
          <w:szCs w:val="22"/>
          <w:u w:val="single"/>
          <w:lang w:val="sv-SE"/>
        </w:rPr>
      </w:pPr>
    </w:p>
    <w:p w14:paraId="52D3E0C7" w14:textId="77777777" w:rsidR="005C2C91" w:rsidRPr="00AA74FF" w:rsidRDefault="005C2C91" w:rsidP="00AA74FF">
      <w:pPr>
        <w:keepNext/>
        <w:tabs>
          <w:tab w:val="clear" w:pos="567"/>
        </w:tabs>
        <w:spacing w:line="240" w:lineRule="auto"/>
        <w:rPr>
          <w:i/>
          <w:iCs/>
          <w:szCs w:val="22"/>
          <w:u w:val="single"/>
          <w:lang w:val="sv-SE"/>
        </w:rPr>
      </w:pPr>
      <w:r w:rsidRPr="00AA74FF">
        <w:rPr>
          <w:i/>
          <w:iCs/>
          <w:szCs w:val="22"/>
          <w:u w:val="single"/>
          <w:lang w:val="sv-SE"/>
        </w:rPr>
        <w:t>Atectura Breezhaler 125 mikrogram/62,5 mikrogram inhalationspulver, hårda kapslar</w:t>
      </w:r>
    </w:p>
    <w:p w14:paraId="5C493049" w14:textId="688E353A" w:rsidR="005C2C91" w:rsidRPr="005A559F" w:rsidRDefault="005C2C91" w:rsidP="00AA74FF">
      <w:pPr>
        <w:keepNext/>
        <w:tabs>
          <w:tab w:val="clear" w:pos="567"/>
        </w:tabs>
        <w:spacing w:line="240" w:lineRule="auto"/>
        <w:rPr>
          <w:szCs w:val="22"/>
          <w:lang w:val="sv-SE"/>
        </w:rPr>
      </w:pPr>
      <w:r w:rsidRPr="005A559F">
        <w:rPr>
          <w:szCs w:val="22"/>
          <w:lang w:val="sv-SE"/>
        </w:rPr>
        <w:t>Shellack</w:t>
      </w:r>
    </w:p>
    <w:p w14:paraId="7F61856E" w14:textId="673FF274" w:rsidR="006E647C" w:rsidRPr="00065249" w:rsidRDefault="00065249" w:rsidP="00AA74FF">
      <w:pPr>
        <w:keepNext/>
        <w:tabs>
          <w:tab w:val="clear" w:pos="567"/>
        </w:tabs>
        <w:spacing w:line="240" w:lineRule="auto"/>
        <w:rPr>
          <w:szCs w:val="22"/>
          <w:lang w:val="sv-SE"/>
        </w:rPr>
      </w:pPr>
      <w:r w:rsidRPr="00AA74FF">
        <w:rPr>
          <w:szCs w:val="22"/>
          <w:lang w:val="sv-SE"/>
        </w:rPr>
        <w:t>Briljantblått</w:t>
      </w:r>
      <w:r w:rsidR="005A559F" w:rsidRPr="00AA74FF">
        <w:rPr>
          <w:szCs w:val="22"/>
          <w:lang w:val="sv-SE"/>
        </w:rPr>
        <w:t xml:space="preserve"> FCF</w:t>
      </w:r>
      <w:r w:rsidR="006E647C" w:rsidRPr="00AA74FF">
        <w:rPr>
          <w:szCs w:val="22"/>
          <w:lang w:val="sv-SE"/>
        </w:rPr>
        <w:t xml:space="preserve"> (E133)</w:t>
      </w:r>
    </w:p>
    <w:p w14:paraId="6E711DD1" w14:textId="03CBD79F" w:rsidR="005C2C91" w:rsidRPr="003D0C29" w:rsidRDefault="005C2C91" w:rsidP="00AA74FF">
      <w:pPr>
        <w:keepNext/>
        <w:tabs>
          <w:tab w:val="clear" w:pos="567"/>
        </w:tabs>
        <w:spacing w:line="240" w:lineRule="auto"/>
        <w:rPr>
          <w:szCs w:val="22"/>
          <w:lang w:val="sv-SE"/>
        </w:rPr>
      </w:pPr>
      <w:r w:rsidRPr="003D0C29">
        <w:rPr>
          <w:szCs w:val="22"/>
          <w:lang w:val="sv-SE"/>
        </w:rPr>
        <w:t>Propylenglykol (E1520)</w:t>
      </w:r>
    </w:p>
    <w:p w14:paraId="7A5C2C2A" w14:textId="77777777" w:rsidR="006E647C" w:rsidRDefault="006E647C" w:rsidP="00AA74FF">
      <w:pPr>
        <w:keepNext/>
        <w:tabs>
          <w:tab w:val="clear" w:pos="567"/>
        </w:tabs>
        <w:spacing w:line="240" w:lineRule="auto"/>
        <w:rPr>
          <w:szCs w:val="22"/>
          <w:lang w:val="sv-SE"/>
        </w:rPr>
      </w:pPr>
      <w:r>
        <w:rPr>
          <w:szCs w:val="22"/>
          <w:lang w:val="sv-SE"/>
        </w:rPr>
        <w:t>Titandioxid (E171)</w:t>
      </w:r>
    </w:p>
    <w:p w14:paraId="1D7C0488" w14:textId="4583A4F5" w:rsidR="005C2C91" w:rsidRDefault="005C2C91" w:rsidP="00B56A01">
      <w:pPr>
        <w:tabs>
          <w:tab w:val="clear" w:pos="567"/>
        </w:tabs>
        <w:spacing w:line="240" w:lineRule="auto"/>
        <w:rPr>
          <w:szCs w:val="22"/>
          <w:lang w:val="sv-SE"/>
        </w:rPr>
      </w:pPr>
      <w:r>
        <w:rPr>
          <w:szCs w:val="22"/>
          <w:lang w:val="sv-SE"/>
        </w:rPr>
        <w:t>Svart järnoxid (E172)</w:t>
      </w:r>
    </w:p>
    <w:p w14:paraId="01546DD5" w14:textId="77777777" w:rsidR="005C2C91" w:rsidRPr="005C2C91" w:rsidRDefault="005C2C91" w:rsidP="00B56A01">
      <w:pPr>
        <w:tabs>
          <w:tab w:val="clear" w:pos="567"/>
        </w:tabs>
        <w:spacing w:line="240" w:lineRule="auto"/>
        <w:rPr>
          <w:szCs w:val="22"/>
          <w:lang w:val="sv-SE"/>
        </w:rPr>
      </w:pPr>
    </w:p>
    <w:p w14:paraId="25630743" w14:textId="77777777" w:rsidR="005C2C91" w:rsidRPr="00AA74FF" w:rsidRDefault="005C2C91" w:rsidP="00AA74FF">
      <w:pPr>
        <w:keepNext/>
        <w:tabs>
          <w:tab w:val="clear" w:pos="567"/>
        </w:tabs>
        <w:spacing w:line="240" w:lineRule="auto"/>
        <w:rPr>
          <w:i/>
          <w:iCs/>
          <w:szCs w:val="22"/>
          <w:u w:val="single"/>
          <w:lang w:val="sv-SE"/>
        </w:rPr>
      </w:pPr>
      <w:r w:rsidRPr="00AA74FF">
        <w:rPr>
          <w:i/>
          <w:iCs/>
          <w:szCs w:val="22"/>
          <w:u w:val="single"/>
          <w:lang w:val="sv-SE"/>
        </w:rPr>
        <w:t>Atectura Breezhaler 125 mikrogram/127,5 mikrogram inhalationspulver, hårda kapslar</w:t>
      </w:r>
    </w:p>
    <w:p w14:paraId="56D602AB" w14:textId="77777777" w:rsidR="005C2C91" w:rsidRDefault="005C2C91" w:rsidP="00AA74FF">
      <w:pPr>
        <w:keepNext/>
        <w:tabs>
          <w:tab w:val="clear" w:pos="567"/>
        </w:tabs>
        <w:spacing w:line="240" w:lineRule="auto"/>
        <w:rPr>
          <w:szCs w:val="22"/>
          <w:lang w:val="sv-SE"/>
        </w:rPr>
      </w:pPr>
      <w:r>
        <w:rPr>
          <w:szCs w:val="22"/>
          <w:lang w:val="sv-SE"/>
        </w:rPr>
        <w:t>Shellack</w:t>
      </w:r>
    </w:p>
    <w:p w14:paraId="07CE0F6E" w14:textId="3839EE07" w:rsidR="006E647C" w:rsidRDefault="006E647C" w:rsidP="00AA74FF">
      <w:pPr>
        <w:keepNext/>
        <w:tabs>
          <w:tab w:val="clear" w:pos="567"/>
        </w:tabs>
        <w:spacing w:line="240" w:lineRule="auto"/>
        <w:rPr>
          <w:szCs w:val="22"/>
          <w:lang w:val="sv-SE"/>
        </w:rPr>
      </w:pPr>
      <w:bookmarkStart w:id="26" w:name="_Hlk183422519"/>
      <w:r>
        <w:rPr>
          <w:szCs w:val="22"/>
          <w:lang w:val="sv-SE"/>
        </w:rPr>
        <w:t>Titandioxid (E171)</w:t>
      </w:r>
    </w:p>
    <w:bookmarkEnd w:id="26"/>
    <w:p w14:paraId="3DEFC36C" w14:textId="77777777" w:rsidR="005C2C91" w:rsidRDefault="005C2C91" w:rsidP="00AA74FF">
      <w:pPr>
        <w:keepNext/>
        <w:tabs>
          <w:tab w:val="clear" w:pos="567"/>
        </w:tabs>
        <w:spacing w:line="240" w:lineRule="auto"/>
        <w:rPr>
          <w:szCs w:val="22"/>
          <w:lang w:val="sv-SE"/>
        </w:rPr>
      </w:pPr>
      <w:r>
        <w:rPr>
          <w:szCs w:val="22"/>
          <w:lang w:val="sv-SE"/>
        </w:rPr>
        <w:t>Svart järnoxid (E172)</w:t>
      </w:r>
    </w:p>
    <w:p w14:paraId="79B6AA79" w14:textId="02BE9FEC" w:rsidR="005C2C91" w:rsidRDefault="005C2C91" w:rsidP="00AA74FF">
      <w:pPr>
        <w:keepNext/>
        <w:tabs>
          <w:tab w:val="clear" w:pos="567"/>
        </w:tabs>
        <w:spacing w:line="240" w:lineRule="auto"/>
        <w:rPr>
          <w:szCs w:val="22"/>
          <w:lang w:val="sv-SE"/>
        </w:rPr>
      </w:pPr>
      <w:r>
        <w:rPr>
          <w:szCs w:val="22"/>
          <w:lang w:val="sv-SE"/>
        </w:rPr>
        <w:t>Propylenglykol (E1520)</w:t>
      </w:r>
    </w:p>
    <w:p w14:paraId="05AC47AA" w14:textId="0F3F3BBD" w:rsidR="006E647C" w:rsidRDefault="006E647C" w:rsidP="00AA74FF">
      <w:pPr>
        <w:keepNext/>
        <w:tabs>
          <w:tab w:val="clear" w:pos="567"/>
        </w:tabs>
        <w:spacing w:line="240" w:lineRule="auto"/>
        <w:rPr>
          <w:szCs w:val="22"/>
          <w:lang w:val="sv-SE"/>
        </w:rPr>
      </w:pPr>
      <w:r>
        <w:rPr>
          <w:szCs w:val="22"/>
          <w:lang w:val="sv-SE"/>
        </w:rPr>
        <w:t>Gul järnoxid (E172)</w:t>
      </w:r>
    </w:p>
    <w:p w14:paraId="3940753F" w14:textId="77777777" w:rsidR="005C2C91" w:rsidRDefault="005C2C91" w:rsidP="00B56A01">
      <w:pPr>
        <w:tabs>
          <w:tab w:val="clear" w:pos="567"/>
        </w:tabs>
        <w:spacing w:line="240" w:lineRule="auto"/>
        <w:rPr>
          <w:szCs w:val="22"/>
          <w:lang w:val="sv-SE"/>
        </w:rPr>
      </w:pPr>
      <w:r>
        <w:rPr>
          <w:szCs w:val="22"/>
          <w:lang w:val="sv-SE"/>
        </w:rPr>
        <w:t>Ammoniumhydroxid (E527)</w:t>
      </w:r>
    </w:p>
    <w:p w14:paraId="27E55EE4" w14:textId="77777777" w:rsidR="005C2C91" w:rsidRPr="00AA74FF" w:rsidRDefault="005C2C91" w:rsidP="00B56A01">
      <w:pPr>
        <w:tabs>
          <w:tab w:val="clear" w:pos="567"/>
        </w:tabs>
        <w:spacing w:line="240" w:lineRule="auto"/>
        <w:rPr>
          <w:szCs w:val="22"/>
          <w:lang w:val="sv-SE"/>
        </w:rPr>
      </w:pPr>
    </w:p>
    <w:p w14:paraId="631A6E6E" w14:textId="77777777" w:rsidR="005C2C91" w:rsidRPr="00AA74FF" w:rsidRDefault="005C2C91" w:rsidP="00AA74FF">
      <w:pPr>
        <w:keepNext/>
        <w:tabs>
          <w:tab w:val="clear" w:pos="567"/>
        </w:tabs>
        <w:spacing w:line="240" w:lineRule="auto"/>
        <w:rPr>
          <w:i/>
          <w:iCs/>
          <w:szCs w:val="22"/>
          <w:u w:val="single"/>
          <w:lang w:val="sv-SE"/>
        </w:rPr>
      </w:pPr>
      <w:r w:rsidRPr="00AA74FF">
        <w:rPr>
          <w:i/>
          <w:iCs/>
          <w:szCs w:val="22"/>
          <w:u w:val="single"/>
          <w:lang w:val="sv-SE"/>
        </w:rPr>
        <w:t>Atectura Breezhaler 125 mikrogram/260 mikrogram inhalationspulver, hårda kapslar</w:t>
      </w:r>
    </w:p>
    <w:p w14:paraId="66B5C18F" w14:textId="77777777" w:rsidR="005C2C91" w:rsidRDefault="005C2C91" w:rsidP="00AA74FF">
      <w:pPr>
        <w:keepNext/>
        <w:tabs>
          <w:tab w:val="clear" w:pos="567"/>
        </w:tabs>
        <w:spacing w:line="240" w:lineRule="auto"/>
        <w:rPr>
          <w:szCs w:val="22"/>
          <w:lang w:val="sv-SE"/>
        </w:rPr>
      </w:pPr>
      <w:r>
        <w:rPr>
          <w:szCs w:val="22"/>
          <w:lang w:val="sv-SE"/>
        </w:rPr>
        <w:t>Shellack</w:t>
      </w:r>
    </w:p>
    <w:p w14:paraId="5FD7C742" w14:textId="77777777" w:rsidR="005C2C91" w:rsidRDefault="005C2C91" w:rsidP="00AA74FF">
      <w:pPr>
        <w:keepNext/>
        <w:tabs>
          <w:tab w:val="clear" w:pos="567"/>
        </w:tabs>
        <w:spacing w:line="240" w:lineRule="auto"/>
        <w:rPr>
          <w:szCs w:val="22"/>
          <w:lang w:val="sv-SE"/>
        </w:rPr>
      </w:pPr>
      <w:r>
        <w:rPr>
          <w:szCs w:val="22"/>
          <w:lang w:val="sv-SE"/>
        </w:rPr>
        <w:t>Svart järnoxid (E172)</w:t>
      </w:r>
    </w:p>
    <w:p w14:paraId="5449711A" w14:textId="2FAE8CAE" w:rsidR="005C2C91" w:rsidRDefault="005C2C91" w:rsidP="00AA74FF">
      <w:pPr>
        <w:keepNext/>
        <w:tabs>
          <w:tab w:val="clear" w:pos="567"/>
        </w:tabs>
        <w:spacing w:line="240" w:lineRule="auto"/>
        <w:rPr>
          <w:szCs w:val="22"/>
          <w:lang w:val="sv-SE"/>
        </w:rPr>
      </w:pPr>
      <w:r>
        <w:rPr>
          <w:szCs w:val="22"/>
          <w:lang w:val="sv-SE"/>
        </w:rPr>
        <w:t>Propylenglykol (E1520)</w:t>
      </w:r>
    </w:p>
    <w:p w14:paraId="6E86BBFB" w14:textId="789125E1" w:rsidR="005C2C91" w:rsidRPr="00AA74FF" w:rsidRDefault="005C2C91" w:rsidP="00B56A01">
      <w:pPr>
        <w:tabs>
          <w:tab w:val="clear" w:pos="567"/>
        </w:tabs>
        <w:spacing w:line="240" w:lineRule="auto"/>
        <w:rPr>
          <w:szCs w:val="22"/>
          <w:lang w:val="sv-SE"/>
        </w:rPr>
      </w:pPr>
      <w:r>
        <w:rPr>
          <w:szCs w:val="22"/>
          <w:lang w:val="sv-SE"/>
        </w:rPr>
        <w:t>Ammoniumhydroxid (E527)</w:t>
      </w:r>
    </w:p>
    <w:p w14:paraId="06D06FDB" w14:textId="77777777" w:rsidR="00C521CA" w:rsidRPr="008A5B1A" w:rsidRDefault="00C521CA" w:rsidP="00B56A01">
      <w:pPr>
        <w:tabs>
          <w:tab w:val="clear" w:pos="567"/>
        </w:tabs>
        <w:spacing w:line="240" w:lineRule="auto"/>
        <w:rPr>
          <w:szCs w:val="22"/>
          <w:lang w:val="sv-SE"/>
        </w:rPr>
      </w:pPr>
    </w:p>
    <w:p w14:paraId="515FE9FD" w14:textId="6E7917D8"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6.2</w:t>
      </w:r>
      <w:r w:rsidRPr="008A5B1A">
        <w:rPr>
          <w:b/>
          <w:szCs w:val="22"/>
          <w:lang w:val="sv-SE"/>
        </w:rPr>
        <w:tab/>
        <w:t>In</w:t>
      </w:r>
      <w:r w:rsidR="006C6ADF" w:rsidRPr="008A5B1A">
        <w:rPr>
          <w:b/>
          <w:szCs w:val="22"/>
          <w:lang w:val="sv-SE"/>
        </w:rPr>
        <w:t>kompatibiliteter</w:t>
      </w:r>
    </w:p>
    <w:p w14:paraId="67A05CFC" w14:textId="77777777" w:rsidR="000B0DF3" w:rsidRPr="008A5B1A" w:rsidRDefault="000B0DF3" w:rsidP="00B56A01">
      <w:pPr>
        <w:keepNext/>
        <w:tabs>
          <w:tab w:val="clear" w:pos="567"/>
        </w:tabs>
        <w:spacing w:line="240" w:lineRule="auto"/>
        <w:rPr>
          <w:szCs w:val="22"/>
          <w:lang w:val="sv-SE"/>
        </w:rPr>
      </w:pPr>
    </w:p>
    <w:p w14:paraId="0E1C13BB" w14:textId="2D470E91" w:rsidR="000B0DF3" w:rsidRPr="008A5B1A" w:rsidRDefault="006C6ADF" w:rsidP="00B56A01">
      <w:pPr>
        <w:tabs>
          <w:tab w:val="clear" w:pos="567"/>
        </w:tabs>
        <w:spacing w:line="240" w:lineRule="auto"/>
        <w:rPr>
          <w:szCs w:val="22"/>
          <w:lang w:val="sv-SE"/>
        </w:rPr>
      </w:pPr>
      <w:r w:rsidRPr="008A5B1A">
        <w:rPr>
          <w:szCs w:val="22"/>
          <w:lang w:val="sv-SE"/>
        </w:rPr>
        <w:t>Ej relevant</w:t>
      </w:r>
      <w:r w:rsidR="00017285" w:rsidRPr="008A5B1A">
        <w:rPr>
          <w:szCs w:val="22"/>
          <w:lang w:val="sv-SE"/>
        </w:rPr>
        <w:t>.</w:t>
      </w:r>
    </w:p>
    <w:p w14:paraId="662D9ACA" w14:textId="77777777" w:rsidR="000B0DF3" w:rsidRPr="008A5B1A" w:rsidRDefault="000B0DF3" w:rsidP="00B56A01">
      <w:pPr>
        <w:tabs>
          <w:tab w:val="clear" w:pos="567"/>
        </w:tabs>
        <w:spacing w:line="240" w:lineRule="auto"/>
        <w:rPr>
          <w:szCs w:val="22"/>
          <w:lang w:val="sv-SE"/>
        </w:rPr>
      </w:pPr>
    </w:p>
    <w:p w14:paraId="7E981783" w14:textId="57379AD4"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6.3</w:t>
      </w:r>
      <w:r w:rsidRPr="008A5B1A">
        <w:rPr>
          <w:b/>
          <w:szCs w:val="22"/>
          <w:lang w:val="sv-SE"/>
        </w:rPr>
        <w:tab/>
      </w:r>
      <w:r w:rsidR="006C6ADF" w:rsidRPr="008A5B1A">
        <w:rPr>
          <w:b/>
          <w:szCs w:val="22"/>
          <w:lang w:val="sv-SE"/>
        </w:rPr>
        <w:t>Hållbarhet</w:t>
      </w:r>
    </w:p>
    <w:p w14:paraId="2BCAFE84" w14:textId="77777777" w:rsidR="000B0DF3" w:rsidRPr="008A5B1A" w:rsidRDefault="000B0DF3" w:rsidP="00B56A01">
      <w:pPr>
        <w:keepNext/>
        <w:tabs>
          <w:tab w:val="clear" w:pos="567"/>
        </w:tabs>
        <w:spacing w:line="240" w:lineRule="auto"/>
        <w:rPr>
          <w:szCs w:val="22"/>
          <w:lang w:val="sv-SE"/>
        </w:rPr>
      </w:pPr>
    </w:p>
    <w:p w14:paraId="35EB1332" w14:textId="660781B4" w:rsidR="00123E63" w:rsidRPr="008A5B1A" w:rsidRDefault="00550282" w:rsidP="00B56A01">
      <w:pPr>
        <w:tabs>
          <w:tab w:val="clear" w:pos="567"/>
        </w:tabs>
        <w:spacing w:line="240" w:lineRule="auto"/>
        <w:rPr>
          <w:szCs w:val="22"/>
          <w:lang w:val="sv-SE"/>
        </w:rPr>
      </w:pPr>
      <w:r w:rsidRPr="008A5B1A">
        <w:rPr>
          <w:rFonts w:eastAsia="SimSun"/>
          <w:szCs w:val="22"/>
          <w:lang w:val="sv-SE"/>
        </w:rPr>
        <w:t>3 år</w:t>
      </w:r>
      <w:r w:rsidR="00401002" w:rsidRPr="008A5B1A">
        <w:rPr>
          <w:szCs w:val="22"/>
          <w:lang w:val="sv-SE"/>
        </w:rPr>
        <w:t>.</w:t>
      </w:r>
    </w:p>
    <w:p w14:paraId="0FA52A7E" w14:textId="77777777" w:rsidR="000B0DF3" w:rsidRPr="008A5B1A" w:rsidRDefault="000B0DF3" w:rsidP="00B56A01">
      <w:pPr>
        <w:tabs>
          <w:tab w:val="clear" w:pos="567"/>
        </w:tabs>
        <w:spacing w:line="240" w:lineRule="auto"/>
        <w:rPr>
          <w:szCs w:val="22"/>
          <w:lang w:val="sv-SE"/>
        </w:rPr>
      </w:pPr>
    </w:p>
    <w:p w14:paraId="4E5BCC02" w14:textId="3C009887" w:rsidR="000B0DF3" w:rsidRPr="008A5B1A" w:rsidRDefault="00017285" w:rsidP="00B56A01">
      <w:pPr>
        <w:keepNext/>
        <w:tabs>
          <w:tab w:val="clear" w:pos="567"/>
        </w:tabs>
        <w:spacing w:line="240" w:lineRule="auto"/>
        <w:ind w:left="567" w:hanging="567"/>
        <w:rPr>
          <w:szCs w:val="22"/>
          <w:lang w:val="sv-SE"/>
        </w:rPr>
      </w:pPr>
      <w:r w:rsidRPr="008A5B1A">
        <w:rPr>
          <w:b/>
          <w:szCs w:val="22"/>
          <w:lang w:val="sv-SE"/>
        </w:rPr>
        <w:t>6.4</w:t>
      </w:r>
      <w:r w:rsidRPr="008A5B1A">
        <w:rPr>
          <w:b/>
          <w:szCs w:val="22"/>
          <w:lang w:val="sv-SE"/>
        </w:rPr>
        <w:tab/>
        <w:t>S</w:t>
      </w:r>
      <w:r w:rsidR="006C6ADF" w:rsidRPr="008A5B1A">
        <w:rPr>
          <w:b/>
          <w:szCs w:val="22"/>
          <w:lang w:val="sv-SE"/>
        </w:rPr>
        <w:t>ärskilda förvaringsanvisningar</w:t>
      </w:r>
    </w:p>
    <w:p w14:paraId="32AE5752" w14:textId="77777777" w:rsidR="000B0DF3" w:rsidRPr="008A5B1A" w:rsidRDefault="000B0DF3" w:rsidP="00B56A01">
      <w:pPr>
        <w:pStyle w:val="Text"/>
        <w:keepNext/>
        <w:spacing w:before="0"/>
        <w:jc w:val="left"/>
        <w:rPr>
          <w:sz w:val="22"/>
          <w:szCs w:val="22"/>
          <w:lang w:val="sv-SE"/>
        </w:rPr>
      </w:pPr>
    </w:p>
    <w:p w14:paraId="00C1C143" w14:textId="77777777" w:rsidR="007B4578" w:rsidRPr="008A5B1A" w:rsidRDefault="007B4578" w:rsidP="00B56A01">
      <w:pPr>
        <w:tabs>
          <w:tab w:val="clear" w:pos="567"/>
        </w:tabs>
        <w:spacing w:line="240" w:lineRule="auto"/>
        <w:rPr>
          <w:noProof/>
          <w:lang w:val="sv-SE"/>
        </w:rPr>
      </w:pPr>
      <w:r w:rsidRPr="008A5B1A">
        <w:rPr>
          <w:noProof/>
          <w:lang w:val="sv-SE"/>
        </w:rPr>
        <w:t>Förvaras vid högst 30</w:t>
      </w:r>
      <w:r w:rsidRPr="008A5B1A">
        <w:rPr>
          <w:noProof/>
          <w:lang w:val="sv-SE"/>
        </w:rPr>
        <w:sym w:font="Symbol" w:char="F0B0"/>
      </w:r>
      <w:r w:rsidRPr="008A5B1A">
        <w:rPr>
          <w:noProof/>
          <w:lang w:val="sv-SE"/>
        </w:rPr>
        <w:t>C.</w:t>
      </w:r>
    </w:p>
    <w:p w14:paraId="241FDE1D" w14:textId="77777777" w:rsidR="007B4578" w:rsidRPr="008A5B1A" w:rsidRDefault="007B4578" w:rsidP="00B56A01">
      <w:pPr>
        <w:tabs>
          <w:tab w:val="clear" w:pos="567"/>
        </w:tabs>
        <w:spacing w:line="240" w:lineRule="auto"/>
        <w:rPr>
          <w:lang w:val="sv-SE"/>
        </w:rPr>
      </w:pPr>
    </w:p>
    <w:p w14:paraId="381C0918" w14:textId="77777777" w:rsidR="006C6ADF" w:rsidRPr="008A5B1A" w:rsidRDefault="006C6ADF" w:rsidP="00B56A01">
      <w:pPr>
        <w:tabs>
          <w:tab w:val="clear" w:pos="567"/>
        </w:tabs>
        <w:spacing w:line="240" w:lineRule="auto"/>
        <w:rPr>
          <w:szCs w:val="22"/>
          <w:lang w:val="sv-SE"/>
        </w:rPr>
      </w:pPr>
      <w:r w:rsidRPr="008A5B1A">
        <w:rPr>
          <w:lang w:val="sv-SE"/>
        </w:rPr>
        <w:t>Förvaras i originalförpackningen. Ljus- och fuktkänsligt.</w:t>
      </w:r>
    </w:p>
    <w:p w14:paraId="55BBBCA2" w14:textId="77777777" w:rsidR="006C6ADF" w:rsidRPr="008A5B1A" w:rsidRDefault="006C6ADF" w:rsidP="00B56A01">
      <w:pPr>
        <w:tabs>
          <w:tab w:val="clear" w:pos="567"/>
        </w:tabs>
        <w:spacing w:line="240" w:lineRule="auto"/>
        <w:ind w:left="567" w:hanging="567"/>
        <w:rPr>
          <w:szCs w:val="22"/>
          <w:lang w:val="sv-SE"/>
        </w:rPr>
      </w:pPr>
    </w:p>
    <w:p w14:paraId="1E4075E9" w14:textId="77777777" w:rsidR="006C6ADF" w:rsidRPr="008A5B1A" w:rsidRDefault="006C6ADF" w:rsidP="00B56A01">
      <w:pPr>
        <w:keepNext/>
        <w:tabs>
          <w:tab w:val="clear" w:pos="567"/>
        </w:tabs>
        <w:spacing w:line="240" w:lineRule="auto"/>
        <w:ind w:left="567" w:hanging="567"/>
        <w:rPr>
          <w:szCs w:val="22"/>
          <w:lang w:val="sv-SE"/>
        </w:rPr>
      </w:pPr>
      <w:r w:rsidRPr="008A5B1A">
        <w:rPr>
          <w:b/>
          <w:szCs w:val="22"/>
          <w:lang w:val="sv-SE"/>
        </w:rPr>
        <w:t>6.5</w:t>
      </w:r>
      <w:r w:rsidRPr="008A5B1A">
        <w:rPr>
          <w:b/>
          <w:szCs w:val="22"/>
          <w:lang w:val="sv-SE"/>
        </w:rPr>
        <w:tab/>
        <w:t>Förpackningstyp och innehåll</w:t>
      </w:r>
    </w:p>
    <w:p w14:paraId="27C67654" w14:textId="77777777" w:rsidR="000B0DF3" w:rsidRPr="008A5B1A" w:rsidRDefault="000B0DF3" w:rsidP="00B56A01">
      <w:pPr>
        <w:keepNext/>
        <w:tabs>
          <w:tab w:val="clear" w:pos="567"/>
        </w:tabs>
        <w:spacing w:line="240" w:lineRule="auto"/>
        <w:rPr>
          <w:szCs w:val="22"/>
          <w:lang w:val="sv-SE"/>
        </w:rPr>
      </w:pPr>
    </w:p>
    <w:p w14:paraId="35517E0D" w14:textId="6526C4E3" w:rsidR="00FB721F" w:rsidRPr="008A5B1A" w:rsidRDefault="0050439E" w:rsidP="00B56A01">
      <w:pPr>
        <w:tabs>
          <w:tab w:val="clear" w:pos="567"/>
        </w:tabs>
        <w:spacing w:line="240" w:lineRule="auto"/>
        <w:rPr>
          <w:szCs w:val="22"/>
          <w:lang w:val="sv-SE"/>
        </w:rPr>
      </w:pPr>
      <w:r w:rsidRPr="008A5B1A">
        <w:rPr>
          <w:lang w:val="sv-SE"/>
        </w:rPr>
        <w:t>I</w:t>
      </w:r>
      <w:r w:rsidR="00FB721F" w:rsidRPr="008A5B1A">
        <w:rPr>
          <w:lang w:val="sv-SE"/>
        </w:rPr>
        <w:t xml:space="preserve">nhalatorn och dess lock är tillverkade av akrylnitrilbutadienstyren. </w:t>
      </w:r>
      <w:r w:rsidR="00C06CF5" w:rsidRPr="008A5B1A">
        <w:rPr>
          <w:lang w:val="sv-SE"/>
        </w:rPr>
        <w:t>Sidok</w:t>
      </w:r>
      <w:r w:rsidR="00FB721F" w:rsidRPr="008A5B1A">
        <w:rPr>
          <w:lang w:val="sv-SE"/>
        </w:rPr>
        <w:t>napparna är tillverkade av metylmetakrylat-akrylnitrilbutadienstyren. Nålar och fjädrar är tillverkade av rostfritt stål.</w:t>
      </w:r>
    </w:p>
    <w:p w14:paraId="023F5DE0" w14:textId="77777777" w:rsidR="000B0DF3" w:rsidRPr="008A5B1A" w:rsidRDefault="000B0DF3" w:rsidP="00B56A01">
      <w:pPr>
        <w:tabs>
          <w:tab w:val="clear" w:pos="567"/>
        </w:tabs>
        <w:spacing w:line="240" w:lineRule="auto"/>
        <w:rPr>
          <w:szCs w:val="22"/>
          <w:lang w:val="sv-SE"/>
        </w:rPr>
      </w:pPr>
    </w:p>
    <w:p w14:paraId="20752D5D" w14:textId="43986FF8" w:rsidR="003325D8" w:rsidRPr="008A5B1A" w:rsidRDefault="003325D8" w:rsidP="00B56A01">
      <w:pPr>
        <w:tabs>
          <w:tab w:val="clear" w:pos="567"/>
        </w:tabs>
        <w:spacing w:line="240" w:lineRule="auto"/>
        <w:rPr>
          <w:szCs w:val="22"/>
          <w:lang w:val="sv-SE"/>
        </w:rPr>
      </w:pPr>
      <w:r w:rsidRPr="008A5B1A">
        <w:rPr>
          <w:lang w:val="sv-SE"/>
        </w:rPr>
        <w:t>PA/Al</w:t>
      </w:r>
      <w:r w:rsidR="00C06CF5" w:rsidRPr="008A5B1A">
        <w:rPr>
          <w:lang w:val="sv-SE"/>
        </w:rPr>
        <w:t>u</w:t>
      </w:r>
      <w:r w:rsidRPr="008A5B1A">
        <w:rPr>
          <w:lang w:val="sv-SE"/>
        </w:rPr>
        <w:t>/PVC</w:t>
      </w:r>
      <w:r w:rsidR="006E647C">
        <w:rPr>
          <w:lang w:val="sv-SE"/>
        </w:rPr>
        <w:t>//</w:t>
      </w:r>
      <w:r w:rsidRPr="008A5B1A">
        <w:rPr>
          <w:lang w:val="sv-SE"/>
        </w:rPr>
        <w:t>Al</w:t>
      </w:r>
      <w:r w:rsidR="00C06CF5" w:rsidRPr="008A5B1A">
        <w:rPr>
          <w:lang w:val="sv-SE"/>
        </w:rPr>
        <w:t>u</w:t>
      </w:r>
      <w:r w:rsidRPr="008A5B1A">
        <w:rPr>
          <w:lang w:val="sv-SE"/>
        </w:rPr>
        <w:t xml:space="preserve"> perforerat endosblister. Varje blister innehåller 10 hårda kapslar.</w:t>
      </w:r>
    </w:p>
    <w:p w14:paraId="46D67D5F" w14:textId="6C838CAB" w:rsidR="000B0DF3" w:rsidRPr="008A5B1A" w:rsidRDefault="000B0DF3" w:rsidP="00B56A01">
      <w:pPr>
        <w:tabs>
          <w:tab w:val="clear" w:pos="567"/>
        </w:tabs>
        <w:spacing w:line="240" w:lineRule="auto"/>
        <w:rPr>
          <w:szCs w:val="22"/>
          <w:lang w:val="sv-SE"/>
        </w:rPr>
      </w:pPr>
    </w:p>
    <w:p w14:paraId="35AABC06" w14:textId="77777777" w:rsidR="00E7652D" w:rsidRPr="008A5B1A" w:rsidRDefault="00E7652D" w:rsidP="00B56A01">
      <w:pPr>
        <w:keepNext/>
        <w:keepLines/>
        <w:tabs>
          <w:tab w:val="clear" w:pos="567"/>
        </w:tabs>
        <w:spacing w:line="240" w:lineRule="auto"/>
        <w:rPr>
          <w:szCs w:val="22"/>
          <w:u w:val="single"/>
          <w:lang w:val="sv-SE"/>
        </w:rPr>
      </w:pPr>
      <w:r w:rsidRPr="008A5B1A">
        <w:rPr>
          <w:szCs w:val="22"/>
          <w:u w:val="single"/>
          <w:lang w:val="sv-SE"/>
        </w:rPr>
        <w:t>Atectura Breezhaler 125 mikrogram/62,5 mikrogram inhalationspulver, hårda kapslar</w:t>
      </w:r>
    </w:p>
    <w:p w14:paraId="0DB8725D" w14:textId="77777777" w:rsidR="00E7652D" w:rsidRPr="008A5B1A" w:rsidRDefault="00E7652D" w:rsidP="00B56A01">
      <w:pPr>
        <w:keepNext/>
        <w:keepLines/>
        <w:tabs>
          <w:tab w:val="clear" w:pos="567"/>
        </w:tabs>
        <w:spacing w:line="240" w:lineRule="auto"/>
        <w:rPr>
          <w:szCs w:val="22"/>
          <w:lang w:val="sv-SE"/>
        </w:rPr>
      </w:pPr>
    </w:p>
    <w:p w14:paraId="2D947862" w14:textId="22DA5072" w:rsidR="000B0DF3" w:rsidRPr="008A5B1A" w:rsidRDefault="0062726A" w:rsidP="00B56A01">
      <w:pPr>
        <w:tabs>
          <w:tab w:val="clear" w:pos="567"/>
        </w:tabs>
        <w:spacing w:line="240" w:lineRule="auto"/>
        <w:rPr>
          <w:szCs w:val="22"/>
          <w:lang w:val="sv-SE"/>
        </w:rPr>
      </w:pPr>
      <w:r w:rsidRPr="008A5B1A">
        <w:rPr>
          <w:szCs w:val="22"/>
          <w:lang w:val="sv-SE"/>
        </w:rPr>
        <w:t xml:space="preserve">Förpackning </w:t>
      </w:r>
      <w:r w:rsidR="00C06CF5" w:rsidRPr="008A5B1A">
        <w:rPr>
          <w:szCs w:val="22"/>
          <w:lang w:val="sv-SE"/>
        </w:rPr>
        <w:t>innehållande</w:t>
      </w:r>
      <w:r w:rsidR="00017285" w:rsidRPr="008A5B1A">
        <w:rPr>
          <w:szCs w:val="22"/>
          <w:lang w:val="sv-SE"/>
        </w:rPr>
        <w:t xml:space="preserve"> 10 x 1 </w:t>
      </w:r>
      <w:r w:rsidRPr="008A5B1A">
        <w:rPr>
          <w:szCs w:val="22"/>
          <w:lang w:val="sv-SE"/>
        </w:rPr>
        <w:t>elle</w:t>
      </w:r>
      <w:r w:rsidR="00017285" w:rsidRPr="008A5B1A">
        <w:rPr>
          <w:szCs w:val="22"/>
          <w:lang w:val="sv-SE"/>
        </w:rPr>
        <w:t>r 30 x 1 h</w:t>
      </w:r>
      <w:r w:rsidRPr="008A5B1A">
        <w:rPr>
          <w:szCs w:val="22"/>
          <w:lang w:val="sv-SE"/>
        </w:rPr>
        <w:t>årda kapslar samt 1 inhalator</w:t>
      </w:r>
      <w:r w:rsidR="00017285" w:rsidRPr="008A5B1A">
        <w:rPr>
          <w:szCs w:val="22"/>
          <w:lang w:val="sv-SE"/>
        </w:rPr>
        <w:t>.</w:t>
      </w:r>
    </w:p>
    <w:p w14:paraId="33DB1D65" w14:textId="1B5C2078" w:rsidR="000B0DF3" w:rsidRPr="008A5B1A" w:rsidRDefault="001D37BF" w:rsidP="00B56A01">
      <w:pPr>
        <w:tabs>
          <w:tab w:val="clear" w:pos="567"/>
        </w:tabs>
        <w:spacing w:line="240" w:lineRule="auto"/>
        <w:rPr>
          <w:szCs w:val="22"/>
          <w:lang w:val="sv-SE"/>
        </w:rPr>
      </w:pPr>
      <w:r w:rsidRPr="008A5B1A">
        <w:rPr>
          <w:lang w:val="sv-SE"/>
        </w:rPr>
        <w:t>Fler</w:t>
      </w:r>
      <w:r w:rsidR="00C06CF5" w:rsidRPr="008A5B1A">
        <w:rPr>
          <w:lang w:val="sv-SE"/>
        </w:rPr>
        <w:t xml:space="preserve">pack innehållande </w:t>
      </w:r>
      <w:r w:rsidR="00066FD5" w:rsidRPr="008A5B1A">
        <w:rPr>
          <w:szCs w:val="22"/>
          <w:lang w:val="sv-SE"/>
        </w:rPr>
        <w:t>90 </w:t>
      </w:r>
      <w:r w:rsidR="00017285" w:rsidRPr="008A5B1A">
        <w:rPr>
          <w:szCs w:val="22"/>
          <w:lang w:val="sv-SE"/>
        </w:rPr>
        <w:t>(3 </w:t>
      </w:r>
      <w:r w:rsidR="0062726A" w:rsidRPr="008A5B1A">
        <w:rPr>
          <w:szCs w:val="22"/>
          <w:lang w:val="sv-SE"/>
        </w:rPr>
        <w:t xml:space="preserve">förpackningar med </w:t>
      </w:r>
      <w:r w:rsidR="00066FD5" w:rsidRPr="008A5B1A">
        <w:rPr>
          <w:szCs w:val="22"/>
          <w:lang w:val="sv-SE"/>
        </w:rPr>
        <w:t>30 </w:t>
      </w:r>
      <w:r w:rsidR="00017285" w:rsidRPr="008A5B1A">
        <w:rPr>
          <w:szCs w:val="22"/>
          <w:lang w:val="sv-SE"/>
        </w:rPr>
        <w:t>x 1) h</w:t>
      </w:r>
      <w:r w:rsidR="0062726A" w:rsidRPr="008A5B1A">
        <w:rPr>
          <w:szCs w:val="22"/>
          <w:lang w:val="sv-SE"/>
        </w:rPr>
        <w:t>årda kapslar och 3 inhalatorer</w:t>
      </w:r>
      <w:r w:rsidR="00017285" w:rsidRPr="008A5B1A">
        <w:rPr>
          <w:szCs w:val="22"/>
          <w:lang w:val="sv-SE"/>
        </w:rPr>
        <w:t>.</w:t>
      </w:r>
    </w:p>
    <w:p w14:paraId="780384B4" w14:textId="38565391" w:rsidR="000B0DF3" w:rsidRPr="008A5B1A" w:rsidRDefault="001D37BF" w:rsidP="00B56A01">
      <w:pPr>
        <w:tabs>
          <w:tab w:val="clear" w:pos="567"/>
        </w:tabs>
        <w:spacing w:line="240" w:lineRule="auto"/>
        <w:rPr>
          <w:szCs w:val="22"/>
          <w:lang w:val="sv-SE"/>
        </w:rPr>
      </w:pPr>
      <w:r w:rsidRPr="008A5B1A">
        <w:rPr>
          <w:lang w:val="sv-SE"/>
        </w:rPr>
        <w:t>Fler</w:t>
      </w:r>
      <w:r w:rsidR="00C06CF5" w:rsidRPr="008A5B1A">
        <w:rPr>
          <w:lang w:val="sv-SE"/>
        </w:rPr>
        <w:t xml:space="preserve">pack innehållande </w:t>
      </w:r>
      <w:r w:rsidR="00017285" w:rsidRPr="008A5B1A">
        <w:rPr>
          <w:szCs w:val="22"/>
          <w:lang w:val="sv-SE"/>
        </w:rPr>
        <w:t>150 (15 </w:t>
      </w:r>
      <w:r w:rsidR="0062726A" w:rsidRPr="008A5B1A">
        <w:rPr>
          <w:szCs w:val="22"/>
          <w:lang w:val="sv-SE"/>
        </w:rPr>
        <w:t>förpackningar med</w:t>
      </w:r>
      <w:r w:rsidR="00017285" w:rsidRPr="008A5B1A">
        <w:rPr>
          <w:szCs w:val="22"/>
          <w:lang w:val="sv-SE"/>
        </w:rPr>
        <w:t xml:space="preserve"> 10 x 1) h</w:t>
      </w:r>
      <w:r w:rsidR="0062726A" w:rsidRPr="008A5B1A">
        <w:rPr>
          <w:szCs w:val="22"/>
          <w:lang w:val="sv-SE"/>
        </w:rPr>
        <w:t xml:space="preserve">årda kapslar och </w:t>
      </w:r>
      <w:r w:rsidR="00017285" w:rsidRPr="008A5B1A">
        <w:rPr>
          <w:szCs w:val="22"/>
          <w:lang w:val="sv-SE"/>
        </w:rPr>
        <w:t>15 inhal</w:t>
      </w:r>
      <w:r w:rsidR="0062726A" w:rsidRPr="008A5B1A">
        <w:rPr>
          <w:szCs w:val="22"/>
          <w:lang w:val="sv-SE"/>
        </w:rPr>
        <w:t>atorer</w:t>
      </w:r>
      <w:r w:rsidR="00017285" w:rsidRPr="008A5B1A">
        <w:rPr>
          <w:szCs w:val="22"/>
          <w:lang w:val="sv-SE"/>
        </w:rPr>
        <w:t>.</w:t>
      </w:r>
    </w:p>
    <w:p w14:paraId="3A06E580" w14:textId="77777777" w:rsidR="000B0DF3" w:rsidRPr="008A5B1A" w:rsidRDefault="000B0DF3" w:rsidP="00B56A01">
      <w:pPr>
        <w:tabs>
          <w:tab w:val="clear" w:pos="567"/>
        </w:tabs>
        <w:spacing w:line="240" w:lineRule="auto"/>
        <w:rPr>
          <w:szCs w:val="22"/>
          <w:lang w:val="sv-SE"/>
        </w:rPr>
      </w:pPr>
    </w:p>
    <w:p w14:paraId="2930DA39" w14:textId="6DC123F1" w:rsidR="00E7652D" w:rsidRPr="008A5B1A" w:rsidRDefault="00E7652D" w:rsidP="00B56A01">
      <w:pPr>
        <w:keepNext/>
        <w:keepLines/>
        <w:tabs>
          <w:tab w:val="clear" w:pos="567"/>
        </w:tabs>
        <w:spacing w:line="240" w:lineRule="auto"/>
        <w:rPr>
          <w:szCs w:val="22"/>
          <w:u w:val="single"/>
          <w:lang w:val="sv-SE"/>
        </w:rPr>
      </w:pPr>
      <w:r w:rsidRPr="008A5B1A">
        <w:rPr>
          <w:szCs w:val="22"/>
          <w:u w:val="single"/>
          <w:lang w:val="sv-SE"/>
        </w:rPr>
        <w:t>Atectura Breezhaler 125 mikrogram/127,5 mikrogram inhalationspulver, hårda kapslar</w:t>
      </w:r>
    </w:p>
    <w:p w14:paraId="258CB55C" w14:textId="369F51DD" w:rsidR="00E7652D" w:rsidRPr="008A5B1A" w:rsidRDefault="00E7652D" w:rsidP="00B56A01">
      <w:pPr>
        <w:keepNext/>
        <w:keepLines/>
        <w:tabs>
          <w:tab w:val="clear" w:pos="567"/>
        </w:tabs>
        <w:spacing w:line="240" w:lineRule="auto"/>
        <w:rPr>
          <w:szCs w:val="22"/>
          <w:lang w:val="sv-SE"/>
        </w:rPr>
      </w:pPr>
    </w:p>
    <w:p w14:paraId="1C7E821A" w14:textId="49C02C2B" w:rsidR="00E7652D" w:rsidRPr="008A5B1A" w:rsidRDefault="00E7652D" w:rsidP="00B56A01">
      <w:pPr>
        <w:tabs>
          <w:tab w:val="clear" w:pos="567"/>
        </w:tabs>
        <w:spacing w:line="240" w:lineRule="auto"/>
        <w:rPr>
          <w:szCs w:val="22"/>
          <w:lang w:val="sv-SE"/>
        </w:rPr>
      </w:pPr>
      <w:r w:rsidRPr="008A5B1A">
        <w:rPr>
          <w:szCs w:val="22"/>
          <w:lang w:val="sv-SE"/>
        </w:rPr>
        <w:t>Förpackning innehållande 10 x 1 eller 30 x 1 hårda kapslar samt 1 inhalator.</w:t>
      </w:r>
    </w:p>
    <w:p w14:paraId="3C51D159" w14:textId="62D0AF73" w:rsidR="00E7652D" w:rsidRPr="008A5B1A" w:rsidRDefault="001D37BF" w:rsidP="00B56A01">
      <w:pPr>
        <w:tabs>
          <w:tab w:val="clear" w:pos="567"/>
        </w:tabs>
        <w:spacing w:line="240" w:lineRule="auto"/>
        <w:rPr>
          <w:szCs w:val="22"/>
          <w:lang w:val="sv-SE"/>
        </w:rPr>
      </w:pPr>
      <w:r w:rsidRPr="008A5B1A">
        <w:rPr>
          <w:lang w:val="sv-SE"/>
        </w:rPr>
        <w:t>Fler</w:t>
      </w:r>
      <w:r w:rsidR="00E7652D" w:rsidRPr="008A5B1A">
        <w:rPr>
          <w:lang w:val="sv-SE"/>
        </w:rPr>
        <w:t xml:space="preserve">pack innehållande </w:t>
      </w:r>
      <w:r w:rsidR="00E7652D" w:rsidRPr="008A5B1A">
        <w:rPr>
          <w:szCs w:val="22"/>
          <w:lang w:val="sv-SE"/>
        </w:rPr>
        <w:t>90 (3 förpackningar med 30 x 1) hårda kapslar och 3 inhalatorer.</w:t>
      </w:r>
    </w:p>
    <w:p w14:paraId="29D91C20" w14:textId="7AE7BD71" w:rsidR="00E7652D" w:rsidRPr="008A5B1A" w:rsidRDefault="001D37BF" w:rsidP="00B56A01">
      <w:pPr>
        <w:tabs>
          <w:tab w:val="clear" w:pos="567"/>
        </w:tabs>
        <w:spacing w:line="240" w:lineRule="auto"/>
        <w:rPr>
          <w:szCs w:val="22"/>
          <w:lang w:val="sv-SE"/>
        </w:rPr>
      </w:pPr>
      <w:r w:rsidRPr="008A5B1A">
        <w:rPr>
          <w:lang w:val="sv-SE"/>
        </w:rPr>
        <w:t>Fler</w:t>
      </w:r>
      <w:r w:rsidR="00E7652D" w:rsidRPr="008A5B1A">
        <w:rPr>
          <w:lang w:val="sv-SE"/>
        </w:rPr>
        <w:t xml:space="preserve">pack innehållande </w:t>
      </w:r>
      <w:r w:rsidR="00E7652D" w:rsidRPr="008A5B1A">
        <w:rPr>
          <w:szCs w:val="22"/>
          <w:lang w:val="sv-SE"/>
        </w:rPr>
        <w:t>150 (15 förpackningar med 10 x 1) hårda kapslar och 15 inhalatorer.</w:t>
      </w:r>
    </w:p>
    <w:p w14:paraId="191451F2" w14:textId="77777777" w:rsidR="00E7652D" w:rsidRPr="008A5B1A" w:rsidRDefault="00E7652D" w:rsidP="00B56A01">
      <w:pPr>
        <w:tabs>
          <w:tab w:val="clear" w:pos="567"/>
        </w:tabs>
        <w:spacing w:line="240" w:lineRule="auto"/>
        <w:rPr>
          <w:szCs w:val="22"/>
          <w:lang w:val="sv-SE"/>
        </w:rPr>
      </w:pPr>
    </w:p>
    <w:p w14:paraId="0ACEBEC0" w14:textId="77777777" w:rsidR="00E7652D" w:rsidRPr="008A5B1A" w:rsidRDefault="00E7652D" w:rsidP="00B56A01">
      <w:pPr>
        <w:keepNext/>
        <w:keepLines/>
        <w:tabs>
          <w:tab w:val="clear" w:pos="567"/>
        </w:tabs>
        <w:spacing w:line="240" w:lineRule="auto"/>
        <w:rPr>
          <w:iCs/>
          <w:szCs w:val="22"/>
          <w:u w:val="single"/>
          <w:lang w:val="sv-SE"/>
        </w:rPr>
      </w:pPr>
      <w:r w:rsidRPr="008A5B1A">
        <w:rPr>
          <w:szCs w:val="22"/>
          <w:u w:val="single"/>
          <w:lang w:val="sv-SE"/>
        </w:rPr>
        <w:t>Atectura Breezhaler 125 mikrogram/260 mikrogram inhalationspulver, hårda kapslar</w:t>
      </w:r>
    </w:p>
    <w:p w14:paraId="424EB8DE" w14:textId="5B28D49D" w:rsidR="00E7652D" w:rsidRPr="008A5B1A" w:rsidRDefault="00E7652D" w:rsidP="00B56A01">
      <w:pPr>
        <w:keepNext/>
        <w:keepLines/>
        <w:tabs>
          <w:tab w:val="clear" w:pos="567"/>
        </w:tabs>
        <w:spacing w:line="240" w:lineRule="auto"/>
        <w:rPr>
          <w:szCs w:val="22"/>
          <w:lang w:val="sv-SE"/>
        </w:rPr>
      </w:pPr>
    </w:p>
    <w:p w14:paraId="17C11E6F" w14:textId="4B82610C" w:rsidR="00E7652D" w:rsidRPr="008A5B1A" w:rsidRDefault="00E7652D" w:rsidP="00B56A01">
      <w:pPr>
        <w:tabs>
          <w:tab w:val="clear" w:pos="567"/>
        </w:tabs>
        <w:spacing w:line="240" w:lineRule="auto"/>
        <w:rPr>
          <w:szCs w:val="22"/>
          <w:lang w:val="sv-SE"/>
        </w:rPr>
      </w:pPr>
      <w:r w:rsidRPr="008A5B1A">
        <w:rPr>
          <w:szCs w:val="22"/>
          <w:lang w:val="sv-SE"/>
        </w:rPr>
        <w:t>Förpackning innehållande 10 x 1 eller 30 x 1 hårda kapslar samt 1 inhalator.</w:t>
      </w:r>
    </w:p>
    <w:p w14:paraId="66B950B4" w14:textId="275BA31F" w:rsidR="00E7652D" w:rsidRPr="008A5B1A" w:rsidRDefault="001D37BF" w:rsidP="00B56A01">
      <w:pPr>
        <w:tabs>
          <w:tab w:val="clear" w:pos="567"/>
        </w:tabs>
        <w:spacing w:line="240" w:lineRule="auto"/>
        <w:rPr>
          <w:szCs w:val="22"/>
          <w:lang w:val="sv-SE"/>
        </w:rPr>
      </w:pPr>
      <w:r w:rsidRPr="008A5B1A">
        <w:rPr>
          <w:lang w:val="sv-SE"/>
        </w:rPr>
        <w:t>Fler</w:t>
      </w:r>
      <w:r w:rsidR="00E7652D" w:rsidRPr="008A5B1A">
        <w:rPr>
          <w:lang w:val="sv-SE"/>
        </w:rPr>
        <w:t xml:space="preserve">pack innehållande </w:t>
      </w:r>
      <w:r w:rsidR="00E7652D" w:rsidRPr="008A5B1A">
        <w:rPr>
          <w:szCs w:val="22"/>
          <w:lang w:val="sv-SE"/>
        </w:rPr>
        <w:t>90 (3 förpackningar med 30 x 1) hårda kapslar och 3 inhalatorer.</w:t>
      </w:r>
    </w:p>
    <w:p w14:paraId="6E5A0090" w14:textId="018D9489" w:rsidR="00E7652D" w:rsidRPr="008A5B1A" w:rsidRDefault="001D37BF" w:rsidP="00B56A01">
      <w:pPr>
        <w:tabs>
          <w:tab w:val="clear" w:pos="567"/>
        </w:tabs>
        <w:spacing w:line="240" w:lineRule="auto"/>
        <w:rPr>
          <w:szCs w:val="22"/>
          <w:lang w:val="sv-SE"/>
        </w:rPr>
      </w:pPr>
      <w:r w:rsidRPr="008A5B1A">
        <w:rPr>
          <w:lang w:val="sv-SE"/>
        </w:rPr>
        <w:t>Fler</w:t>
      </w:r>
      <w:r w:rsidR="00E7652D" w:rsidRPr="008A5B1A">
        <w:rPr>
          <w:lang w:val="sv-SE"/>
        </w:rPr>
        <w:t xml:space="preserve">pack innehållande </w:t>
      </w:r>
      <w:r w:rsidR="00E7652D" w:rsidRPr="008A5B1A">
        <w:rPr>
          <w:szCs w:val="22"/>
          <w:lang w:val="sv-SE"/>
        </w:rPr>
        <w:t>150 (15 förpackningar med 10 x 1) hårda kapslar och 15 inhalatorer.</w:t>
      </w:r>
    </w:p>
    <w:p w14:paraId="48717F8C" w14:textId="77777777" w:rsidR="00E7652D" w:rsidRPr="008A5B1A" w:rsidRDefault="00E7652D" w:rsidP="00B56A01">
      <w:pPr>
        <w:tabs>
          <w:tab w:val="clear" w:pos="567"/>
        </w:tabs>
        <w:spacing w:line="240" w:lineRule="auto"/>
        <w:rPr>
          <w:szCs w:val="22"/>
          <w:lang w:val="sv-SE"/>
        </w:rPr>
      </w:pPr>
    </w:p>
    <w:p w14:paraId="359F3FEF" w14:textId="5F285424" w:rsidR="000B0DF3" w:rsidRPr="008A5B1A" w:rsidRDefault="00F8351E" w:rsidP="00B56A01">
      <w:pPr>
        <w:tabs>
          <w:tab w:val="clear" w:pos="567"/>
        </w:tabs>
        <w:spacing w:line="240" w:lineRule="auto"/>
        <w:rPr>
          <w:szCs w:val="22"/>
          <w:lang w:val="sv-SE"/>
        </w:rPr>
      </w:pPr>
      <w:r w:rsidRPr="008A5B1A">
        <w:rPr>
          <w:szCs w:val="22"/>
          <w:lang w:val="sv-SE"/>
        </w:rPr>
        <w:t>Eventuellt kommer inte alla förpackningsstorlekar att marknadsföras.</w:t>
      </w:r>
    </w:p>
    <w:p w14:paraId="396484E6" w14:textId="77777777" w:rsidR="000B0DF3" w:rsidRPr="008A5B1A" w:rsidRDefault="000B0DF3" w:rsidP="00B56A01">
      <w:pPr>
        <w:tabs>
          <w:tab w:val="clear" w:pos="567"/>
        </w:tabs>
        <w:spacing w:line="240" w:lineRule="auto"/>
        <w:rPr>
          <w:szCs w:val="22"/>
          <w:lang w:val="sv-SE"/>
        </w:rPr>
      </w:pPr>
    </w:p>
    <w:p w14:paraId="604B338F" w14:textId="072891C1" w:rsidR="000B0DF3" w:rsidRPr="008A5B1A" w:rsidRDefault="00017285" w:rsidP="00B56A01">
      <w:pPr>
        <w:keepNext/>
        <w:tabs>
          <w:tab w:val="clear" w:pos="567"/>
        </w:tabs>
        <w:spacing w:line="240" w:lineRule="auto"/>
        <w:ind w:left="567" w:hanging="567"/>
        <w:rPr>
          <w:szCs w:val="22"/>
          <w:lang w:val="sv-SE"/>
        </w:rPr>
      </w:pPr>
      <w:bookmarkStart w:id="27" w:name="OLE_LINK1"/>
      <w:r w:rsidRPr="008A5B1A">
        <w:rPr>
          <w:b/>
          <w:szCs w:val="22"/>
          <w:lang w:val="sv-SE"/>
        </w:rPr>
        <w:t>6.6</w:t>
      </w:r>
      <w:r w:rsidRPr="008A5B1A">
        <w:rPr>
          <w:b/>
          <w:szCs w:val="22"/>
          <w:lang w:val="sv-SE"/>
        </w:rPr>
        <w:tab/>
      </w:r>
      <w:r w:rsidR="00F8351E" w:rsidRPr="008A5B1A">
        <w:rPr>
          <w:b/>
          <w:szCs w:val="22"/>
          <w:lang w:val="sv-SE"/>
        </w:rPr>
        <w:t>Särskilda anvisningar för destruktion och övrig hantering</w:t>
      </w:r>
    </w:p>
    <w:p w14:paraId="4005E425" w14:textId="77777777" w:rsidR="000B0DF3" w:rsidRPr="008A5B1A" w:rsidRDefault="000B0DF3" w:rsidP="00B56A01">
      <w:pPr>
        <w:keepNext/>
        <w:tabs>
          <w:tab w:val="clear" w:pos="567"/>
        </w:tabs>
        <w:spacing w:line="240" w:lineRule="auto"/>
        <w:rPr>
          <w:rFonts w:eastAsia="MS Mincho"/>
          <w:szCs w:val="22"/>
          <w:lang w:val="sv-SE" w:eastAsia="zh-CN"/>
        </w:rPr>
      </w:pPr>
    </w:p>
    <w:p w14:paraId="7CABADDD" w14:textId="11B66A46" w:rsidR="00EA4CE8" w:rsidRPr="008A5B1A" w:rsidRDefault="00EA4CE8" w:rsidP="00B56A01">
      <w:pPr>
        <w:pStyle w:val="Text"/>
        <w:spacing w:before="0"/>
        <w:jc w:val="left"/>
        <w:rPr>
          <w:sz w:val="22"/>
          <w:szCs w:val="22"/>
          <w:lang w:val="sv-SE"/>
        </w:rPr>
      </w:pPr>
      <w:r w:rsidRPr="008A5B1A">
        <w:rPr>
          <w:sz w:val="22"/>
          <w:szCs w:val="22"/>
          <w:lang w:val="sv-SE"/>
        </w:rPr>
        <w:t>Inhalatorn som medföljer varje ny</w:t>
      </w:r>
      <w:r w:rsidR="0050439E" w:rsidRPr="008A5B1A">
        <w:rPr>
          <w:sz w:val="22"/>
          <w:szCs w:val="22"/>
          <w:lang w:val="sv-SE"/>
        </w:rPr>
        <w:t xml:space="preserve"> förpackning</w:t>
      </w:r>
      <w:r w:rsidRPr="008A5B1A">
        <w:rPr>
          <w:sz w:val="22"/>
          <w:szCs w:val="22"/>
          <w:lang w:val="sv-SE"/>
        </w:rPr>
        <w:t xml:space="preserve"> ska användas. När förpackningen är slut ska den inhalator som medföljde i förpackningen kasseras.</w:t>
      </w:r>
    </w:p>
    <w:p w14:paraId="613A04F9" w14:textId="3328D4C1" w:rsidR="00EA4CE8" w:rsidRDefault="00EA4CE8" w:rsidP="00B56A01">
      <w:pPr>
        <w:pStyle w:val="Text"/>
        <w:spacing w:before="0"/>
        <w:jc w:val="left"/>
        <w:rPr>
          <w:sz w:val="22"/>
          <w:szCs w:val="22"/>
          <w:lang w:val="sv-SE"/>
        </w:rPr>
      </w:pPr>
    </w:p>
    <w:p w14:paraId="4076B426" w14:textId="218BE247" w:rsidR="00254D05" w:rsidRDefault="00254D05" w:rsidP="00B56A01">
      <w:pPr>
        <w:pStyle w:val="Text"/>
        <w:spacing w:before="0"/>
        <w:jc w:val="left"/>
        <w:rPr>
          <w:sz w:val="22"/>
          <w:szCs w:val="22"/>
          <w:lang w:val="sv-SE"/>
        </w:rPr>
      </w:pPr>
      <w:r>
        <w:rPr>
          <w:sz w:val="22"/>
          <w:szCs w:val="22"/>
          <w:lang w:val="sv-SE"/>
        </w:rPr>
        <w:t>Detta läkemedel kan utgöra en risk för miljön (se avsnitt 5.3).</w:t>
      </w:r>
    </w:p>
    <w:p w14:paraId="0E748B0C" w14:textId="77777777" w:rsidR="00254D05" w:rsidRPr="008A5B1A" w:rsidRDefault="00254D05" w:rsidP="00B56A01">
      <w:pPr>
        <w:pStyle w:val="Text"/>
        <w:spacing w:before="0"/>
        <w:jc w:val="left"/>
        <w:rPr>
          <w:sz w:val="22"/>
          <w:szCs w:val="22"/>
          <w:lang w:val="sv-SE"/>
        </w:rPr>
      </w:pPr>
    </w:p>
    <w:p w14:paraId="09DDB0E2" w14:textId="77777777" w:rsidR="00EA4CE8" w:rsidRPr="008A5B1A" w:rsidRDefault="00EA4CE8" w:rsidP="00B56A01">
      <w:pPr>
        <w:pStyle w:val="Text"/>
        <w:spacing w:before="0"/>
        <w:jc w:val="left"/>
        <w:rPr>
          <w:sz w:val="22"/>
          <w:szCs w:val="22"/>
          <w:lang w:val="sv-SE"/>
        </w:rPr>
      </w:pPr>
      <w:r w:rsidRPr="008A5B1A">
        <w:rPr>
          <w:sz w:val="22"/>
          <w:szCs w:val="22"/>
          <w:lang w:val="sv-SE"/>
        </w:rPr>
        <w:t>Ej använt läkemedel och avfall ska kasseras enligt gällande anvisningar.</w:t>
      </w:r>
    </w:p>
    <w:p w14:paraId="4A952BC6" w14:textId="77777777" w:rsidR="000B0DF3" w:rsidRPr="008A5B1A" w:rsidRDefault="000B0DF3" w:rsidP="00B56A01">
      <w:pPr>
        <w:tabs>
          <w:tab w:val="clear" w:pos="567"/>
        </w:tabs>
        <w:spacing w:line="240" w:lineRule="auto"/>
        <w:rPr>
          <w:szCs w:val="22"/>
          <w:lang w:val="sv-SE"/>
        </w:rPr>
      </w:pPr>
    </w:p>
    <w:p w14:paraId="57BD3A59" w14:textId="69731561" w:rsidR="000B0DF3" w:rsidRPr="008A5B1A" w:rsidRDefault="00EA4CE8" w:rsidP="00B56A01">
      <w:pPr>
        <w:keepNext/>
        <w:keepLines/>
        <w:tabs>
          <w:tab w:val="clear" w:pos="567"/>
        </w:tabs>
        <w:spacing w:line="240" w:lineRule="auto"/>
        <w:rPr>
          <w:szCs w:val="22"/>
          <w:u w:val="single"/>
          <w:lang w:val="sv-SE"/>
        </w:rPr>
      </w:pPr>
      <w:r w:rsidRPr="008A5B1A">
        <w:rPr>
          <w:szCs w:val="22"/>
          <w:u w:val="single"/>
          <w:lang w:val="sv-SE"/>
        </w:rPr>
        <w:lastRenderedPageBreak/>
        <w:t>Anvisningar för användning och hantering</w:t>
      </w:r>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0B0DF3" w:rsidRPr="00ED41CD" w14:paraId="439CE0CD" w14:textId="77777777">
        <w:trPr>
          <w:cantSplit/>
        </w:trPr>
        <w:tc>
          <w:tcPr>
            <w:tcW w:w="9327" w:type="dxa"/>
            <w:gridSpan w:val="4"/>
            <w:tcBorders>
              <w:top w:val="nil"/>
              <w:left w:val="nil"/>
              <w:bottom w:val="nil"/>
              <w:right w:val="nil"/>
            </w:tcBorders>
          </w:tcPr>
          <w:p w14:paraId="117445FF" w14:textId="77777777" w:rsidR="000B0DF3" w:rsidRPr="008A5B1A" w:rsidRDefault="000B0DF3" w:rsidP="00B56A01">
            <w:pPr>
              <w:pStyle w:val="Text"/>
              <w:keepNext/>
              <w:keepLines/>
              <w:spacing w:before="0"/>
              <w:jc w:val="left"/>
              <w:rPr>
                <w:sz w:val="22"/>
                <w:szCs w:val="22"/>
                <w:lang w:val="sv-SE"/>
              </w:rPr>
            </w:pPr>
          </w:p>
          <w:p w14:paraId="34ADFD10" w14:textId="59E3ACA4" w:rsidR="000B0DF3" w:rsidRPr="008A5B1A" w:rsidRDefault="00846CEC" w:rsidP="00B56A01">
            <w:pPr>
              <w:pStyle w:val="Text"/>
              <w:keepNext/>
              <w:keepLines/>
              <w:spacing w:before="0"/>
              <w:jc w:val="left"/>
              <w:rPr>
                <w:sz w:val="22"/>
                <w:szCs w:val="22"/>
                <w:lang w:val="sv-SE"/>
              </w:rPr>
            </w:pPr>
            <w:r w:rsidRPr="008A5B1A">
              <w:rPr>
                <w:sz w:val="22"/>
                <w:szCs w:val="22"/>
                <w:lang w:val="sv-SE"/>
              </w:rPr>
              <w:t xml:space="preserve">Läs igenom hela </w:t>
            </w:r>
            <w:r w:rsidRPr="008A5B1A">
              <w:rPr>
                <w:b/>
                <w:sz w:val="22"/>
                <w:szCs w:val="22"/>
                <w:lang w:val="sv-SE"/>
              </w:rPr>
              <w:t>Bruksanvisningen</w:t>
            </w:r>
            <w:r w:rsidR="00017285" w:rsidRPr="008A5B1A">
              <w:rPr>
                <w:sz w:val="22"/>
                <w:szCs w:val="22"/>
                <w:lang w:val="sv-SE"/>
              </w:rPr>
              <w:t xml:space="preserve"> </w:t>
            </w:r>
            <w:r w:rsidRPr="008A5B1A">
              <w:rPr>
                <w:sz w:val="22"/>
                <w:szCs w:val="22"/>
                <w:lang w:val="sv-SE"/>
              </w:rPr>
              <w:t xml:space="preserve">innan </w:t>
            </w:r>
            <w:r w:rsidR="00207DE4" w:rsidRPr="008A5B1A">
              <w:rPr>
                <w:sz w:val="22"/>
                <w:szCs w:val="22"/>
                <w:lang w:val="sv-SE"/>
              </w:rPr>
              <w:t>Atectura</w:t>
            </w:r>
            <w:r w:rsidRPr="008A5B1A">
              <w:rPr>
                <w:sz w:val="22"/>
                <w:szCs w:val="22"/>
                <w:lang w:val="sv-SE"/>
              </w:rPr>
              <w:t xml:space="preserve"> Breezhaler används.</w:t>
            </w:r>
          </w:p>
          <w:p w14:paraId="11D215D9" w14:textId="77777777" w:rsidR="000B0DF3" w:rsidRPr="008A5B1A" w:rsidRDefault="000B0DF3" w:rsidP="00B56A01">
            <w:pPr>
              <w:pStyle w:val="Text"/>
              <w:keepNext/>
              <w:keepLines/>
              <w:spacing w:before="0"/>
              <w:jc w:val="left"/>
              <w:rPr>
                <w:sz w:val="22"/>
                <w:szCs w:val="22"/>
                <w:lang w:val="sv-SE"/>
              </w:rPr>
            </w:pPr>
          </w:p>
        </w:tc>
      </w:tr>
      <w:tr w:rsidR="000B0DF3" w:rsidRPr="008A5B1A" w14:paraId="1E14938D" w14:textId="77777777" w:rsidTr="00A73AE0">
        <w:trPr>
          <w:cantSplit/>
          <w:trHeight w:val="1919"/>
        </w:trPr>
        <w:tc>
          <w:tcPr>
            <w:tcW w:w="2376" w:type="dxa"/>
            <w:tcBorders>
              <w:top w:val="nil"/>
              <w:left w:val="nil"/>
              <w:bottom w:val="nil"/>
              <w:right w:val="nil"/>
            </w:tcBorders>
            <w:vAlign w:val="center"/>
          </w:tcPr>
          <w:p w14:paraId="7468F070" w14:textId="12E34C49" w:rsidR="000B0DF3" w:rsidRPr="008A5B1A" w:rsidRDefault="00A73AE0" w:rsidP="00B56A01">
            <w:pPr>
              <w:pStyle w:val="Table"/>
              <w:keepNext/>
              <w:tabs>
                <w:tab w:val="clear" w:pos="284"/>
              </w:tabs>
              <w:spacing w:before="0" w:after="0"/>
              <w:jc w:val="center"/>
              <w:rPr>
                <w:rFonts w:ascii="Times New Roman" w:eastAsia="Arial" w:hAnsi="Times New Roman"/>
                <w:b/>
                <w:sz w:val="22"/>
                <w:szCs w:val="22"/>
                <w:lang w:val="sv-SE"/>
              </w:rPr>
            </w:pPr>
            <w:r w:rsidRPr="008A5B1A">
              <w:rPr>
                <w:noProof/>
                <w:lang w:eastAsia="en-US"/>
              </w:rPr>
              <w:drawing>
                <wp:inline distT="0" distB="0" distL="0" distR="0" wp14:anchorId="34F24923" wp14:editId="4DEC9B88">
                  <wp:extent cx="1371600" cy="1010285"/>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78DCDBF7" w14:textId="5D50AF21" w:rsidR="000B0DF3" w:rsidRPr="008A5B1A" w:rsidRDefault="00A73AE0" w:rsidP="00B56A01">
            <w:pPr>
              <w:pStyle w:val="Text"/>
              <w:keepNext/>
              <w:keepLines/>
              <w:spacing w:before="0"/>
              <w:jc w:val="center"/>
              <w:rPr>
                <w:b/>
                <w:sz w:val="22"/>
                <w:szCs w:val="22"/>
                <w:lang w:val="sv-SE"/>
              </w:rPr>
            </w:pPr>
            <w:r w:rsidRPr="008A5B1A">
              <w:rPr>
                <w:noProof/>
                <w:lang w:eastAsia="en-US"/>
              </w:rPr>
              <w:drawing>
                <wp:inline distT="0" distB="0" distL="0" distR="0" wp14:anchorId="7B5B6E2F" wp14:editId="7D9F022C">
                  <wp:extent cx="1464129" cy="1111654"/>
                  <wp:effectExtent l="0" t="0" r="3175" b="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4BEF867F" w14:textId="725DB942" w:rsidR="000B0DF3" w:rsidRPr="008A5B1A" w:rsidRDefault="00A73AE0" w:rsidP="00B56A01">
            <w:pPr>
              <w:pStyle w:val="Text"/>
              <w:keepNext/>
              <w:keepLines/>
              <w:spacing w:before="0"/>
              <w:jc w:val="center"/>
              <w:rPr>
                <w:b/>
                <w:sz w:val="22"/>
                <w:szCs w:val="22"/>
                <w:lang w:val="sv-SE"/>
              </w:rPr>
            </w:pPr>
            <w:r w:rsidRPr="008A5B1A">
              <w:rPr>
                <w:noProof/>
                <w:lang w:eastAsia="en-US"/>
              </w:rPr>
              <w:drawing>
                <wp:inline distT="0" distB="0" distL="0" distR="0" wp14:anchorId="1098FD02" wp14:editId="582EFC15">
                  <wp:extent cx="1303020" cy="1047115"/>
                  <wp:effectExtent l="0" t="0" r="0" b="635"/>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3F07820A" w14:textId="54CC5D2A" w:rsidR="000B0DF3" w:rsidRPr="008A5B1A" w:rsidRDefault="00A73AE0" w:rsidP="00B56A01">
            <w:pPr>
              <w:pStyle w:val="Text"/>
              <w:keepNext/>
              <w:keepLines/>
              <w:spacing w:before="0"/>
              <w:jc w:val="center"/>
              <w:rPr>
                <w:b/>
                <w:sz w:val="20"/>
                <w:lang w:val="sv-SE"/>
              </w:rPr>
            </w:pPr>
            <w:r w:rsidRPr="008A5B1A">
              <w:rPr>
                <w:noProof/>
                <w:lang w:eastAsia="en-US"/>
              </w:rPr>
              <w:drawing>
                <wp:inline distT="0" distB="0" distL="0" distR="0" wp14:anchorId="3F1EEFD2" wp14:editId="20E323C8">
                  <wp:extent cx="1094015" cy="1249734"/>
                  <wp:effectExtent l="0" t="0" r="0" b="762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0B0DF3" w:rsidRPr="00ED41CD" w14:paraId="105C7ACE" w14:textId="77777777">
        <w:trPr>
          <w:cantSplit/>
        </w:trPr>
        <w:tc>
          <w:tcPr>
            <w:tcW w:w="2376" w:type="dxa"/>
            <w:tcBorders>
              <w:top w:val="nil"/>
              <w:left w:val="nil"/>
              <w:bottom w:val="nil"/>
              <w:right w:val="nil"/>
            </w:tcBorders>
            <w:hideMark/>
          </w:tcPr>
          <w:p w14:paraId="166D3A81" w14:textId="7D40001C" w:rsidR="000B0DF3" w:rsidRPr="008A5B1A" w:rsidRDefault="00846CEC" w:rsidP="00B56A01">
            <w:pPr>
              <w:pStyle w:val="Table"/>
              <w:keepNext/>
              <w:tabs>
                <w:tab w:val="clear" w:pos="284"/>
              </w:tabs>
              <w:spacing w:before="0" w:after="0"/>
              <w:jc w:val="center"/>
              <w:rPr>
                <w:rFonts w:ascii="Times New Roman" w:eastAsia="Arial" w:hAnsi="Times New Roman"/>
                <w:b/>
                <w:sz w:val="22"/>
                <w:szCs w:val="22"/>
                <w:lang w:val="sv-SE"/>
              </w:rPr>
            </w:pPr>
            <w:r w:rsidRPr="008A5B1A">
              <w:rPr>
                <w:rFonts w:ascii="Times New Roman" w:hAnsi="Times New Roman"/>
                <w:b/>
                <w:sz w:val="22"/>
                <w:szCs w:val="22"/>
                <w:lang w:val="sv-SE"/>
              </w:rPr>
              <w:t>Lägg i kapseln</w:t>
            </w:r>
          </w:p>
        </w:tc>
        <w:tc>
          <w:tcPr>
            <w:tcW w:w="2268" w:type="dxa"/>
            <w:tcBorders>
              <w:top w:val="nil"/>
              <w:left w:val="nil"/>
              <w:bottom w:val="nil"/>
              <w:right w:val="nil"/>
            </w:tcBorders>
            <w:hideMark/>
          </w:tcPr>
          <w:p w14:paraId="776A15C4" w14:textId="404F2D2C" w:rsidR="000B0DF3" w:rsidRPr="008A5B1A" w:rsidRDefault="00846CEC" w:rsidP="00B56A01">
            <w:pPr>
              <w:pStyle w:val="Table"/>
              <w:keepNext/>
              <w:tabs>
                <w:tab w:val="clear" w:pos="284"/>
              </w:tabs>
              <w:spacing w:before="0" w:after="0"/>
              <w:jc w:val="center"/>
              <w:rPr>
                <w:rFonts w:ascii="Times New Roman" w:hAnsi="Times New Roman"/>
                <w:b/>
                <w:sz w:val="22"/>
                <w:szCs w:val="22"/>
                <w:lang w:val="sv-SE"/>
              </w:rPr>
            </w:pPr>
            <w:r w:rsidRPr="008A5B1A">
              <w:rPr>
                <w:rFonts w:ascii="Times New Roman" w:hAnsi="Times New Roman"/>
                <w:b/>
                <w:sz w:val="22"/>
                <w:szCs w:val="22"/>
                <w:lang w:val="sv-SE"/>
              </w:rPr>
              <w:t>Stick hål och släpp</w:t>
            </w:r>
          </w:p>
        </w:tc>
        <w:tc>
          <w:tcPr>
            <w:tcW w:w="2268" w:type="dxa"/>
            <w:tcBorders>
              <w:top w:val="nil"/>
              <w:left w:val="nil"/>
              <w:bottom w:val="nil"/>
              <w:right w:val="nil"/>
            </w:tcBorders>
            <w:hideMark/>
          </w:tcPr>
          <w:p w14:paraId="3BD1F52B" w14:textId="4C8F3FFE" w:rsidR="000B0DF3" w:rsidRPr="008A5B1A" w:rsidRDefault="00846CEC" w:rsidP="00B56A01">
            <w:pPr>
              <w:pStyle w:val="Table"/>
              <w:keepNext/>
              <w:tabs>
                <w:tab w:val="clear" w:pos="284"/>
              </w:tabs>
              <w:spacing w:before="0" w:after="0"/>
              <w:jc w:val="center"/>
              <w:rPr>
                <w:rFonts w:ascii="Times New Roman" w:hAnsi="Times New Roman"/>
                <w:b/>
                <w:sz w:val="22"/>
                <w:szCs w:val="22"/>
                <w:lang w:val="sv-SE"/>
              </w:rPr>
            </w:pPr>
            <w:r w:rsidRPr="008A5B1A">
              <w:rPr>
                <w:rFonts w:ascii="Times New Roman" w:hAnsi="Times New Roman"/>
                <w:b/>
                <w:sz w:val="22"/>
                <w:szCs w:val="22"/>
                <w:lang w:val="sv-SE"/>
              </w:rPr>
              <w:t>Inhalera djupt</w:t>
            </w:r>
          </w:p>
        </w:tc>
        <w:tc>
          <w:tcPr>
            <w:tcW w:w="2415" w:type="dxa"/>
            <w:tcBorders>
              <w:top w:val="nil"/>
              <w:left w:val="nil"/>
              <w:bottom w:val="nil"/>
              <w:right w:val="nil"/>
            </w:tcBorders>
            <w:hideMark/>
          </w:tcPr>
          <w:p w14:paraId="00B73AEE" w14:textId="1F78C153" w:rsidR="000B0DF3" w:rsidRPr="008A5B1A" w:rsidRDefault="00846CEC" w:rsidP="00B56A01">
            <w:pPr>
              <w:pStyle w:val="Table"/>
              <w:keepNext/>
              <w:tabs>
                <w:tab w:val="clear" w:pos="284"/>
              </w:tabs>
              <w:spacing w:before="0" w:after="0"/>
              <w:jc w:val="center"/>
              <w:rPr>
                <w:rFonts w:ascii="Times New Roman" w:hAnsi="Times New Roman"/>
                <w:b/>
                <w:sz w:val="22"/>
                <w:szCs w:val="22"/>
                <w:lang w:val="sv-SE"/>
              </w:rPr>
            </w:pPr>
            <w:r w:rsidRPr="008A5B1A">
              <w:rPr>
                <w:rFonts w:ascii="Times New Roman" w:hAnsi="Times New Roman"/>
                <w:b/>
                <w:sz w:val="22"/>
                <w:szCs w:val="22"/>
                <w:lang w:val="sv-SE"/>
              </w:rPr>
              <w:t>Kontrollera att kapseln är tom</w:t>
            </w:r>
          </w:p>
        </w:tc>
      </w:tr>
      <w:tr w:rsidR="00A73AE0" w:rsidRPr="00ED41CD" w14:paraId="45B2F295" w14:textId="77777777" w:rsidTr="00E770E0">
        <w:trPr>
          <w:cantSplit/>
        </w:trPr>
        <w:tc>
          <w:tcPr>
            <w:tcW w:w="2376" w:type="dxa"/>
            <w:tcBorders>
              <w:top w:val="nil"/>
              <w:left w:val="nil"/>
              <w:bottom w:val="nil"/>
              <w:right w:val="nil"/>
            </w:tcBorders>
          </w:tcPr>
          <w:p w14:paraId="4F7B9318" w14:textId="77777777" w:rsidR="00A73AE0" w:rsidRPr="008A5B1A" w:rsidRDefault="00A73AE0" w:rsidP="00B56A01">
            <w:pPr>
              <w:pStyle w:val="Text"/>
              <w:keepNext/>
              <w:keepLines/>
              <w:jc w:val="left"/>
              <w:rPr>
                <w:b/>
                <w:sz w:val="22"/>
                <w:szCs w:val="22"/>
                <w:lang w:val="sv-SE"/>
              </w:rPr>
            </w:pPr>
            <w:r w:rsidRPr="008A5B1A">
              <w:rPr>
                <w:noProof/>
                <w:lang w:eastAsia="en-US"/>
              </w:rPr>
              <mc:AlternateContent>
                <mc:Choice Requires="wps">
                  <w:drawing>
                    <wp:anchor distT="0" distB="0" distL="114300" distR="114300" simplePos="0" relativeHeight="251701760" behindDoc="0" locked="0" layoutInCell="1" allowOverlap="1" wp14:anchorId="19ACA35B" wp14:editId="0F03A284">
                      <wp:simplePos x="0" y="0"/>
                      <wp:positionH relativeFrom="column">
                        <wp:posOffset>97155</wp:posOffset>
                      </wp:positionH>
                      <wp:positionV relativeFrom="paragraph">
                        <wp:posOffset>93345</wp:posOffset>
                      </wp:positionV>
                      <wp:extent cx="1276350" cy="852805"/>
                      <wp:effectExtent l="0" t="0" r="0" b="0"/>
                      <wp:wrapNone/>
                      <wp:docPr id="64" name="Down Arrow 6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5EB4598A" w14:textId="77777777" w:rsidR="006F6B66" w:rsidRPr="00F52A44" w:rsidRDefault="006F6B66" w:rsidP="00A73AE0">
                                  <w:pPr>
                                    <w:jc w:val="center"/>
                                    <w:rPr>
                                      <w:b/>
                                      <w:color w:val="FFFFFF"/>
                                      <w:sz w:val="28"/>
                                    </w:rPr>
                                  </w:pPr>
                                  <w:r w:rsidRPr="00F52A44">
                                    <w:rPr>
                                      <w:b/>
                                      <w:color w:val="FFFFFF"/>
                                      <w:sz w:val="28"/>
                                    </w:rPr>
                                    <w:t>1</w:t>
                                  </w:r>
                                </w:p>
                                <w:p w14:paraId="47DBF88C"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9ACA35B"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Down Arrow 64" o:spid="_x0000_s1026" type="#_x0000_t67" style="position:absolute;margin-left:7.65pt;margin-top:7.35pt;width:100.5pt;height:67.15pt;z-index:251701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jJegIAAPwE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Yelk7mB+vDkiYdewMHxlcJ+a5z5iXlULOLFLYyPeEgNOAQMFiUN&#10;+F9/u0/5KCSMUtLiBuCAP3fMC6Tyq0WJ3Y4vL9PKZOdyej1Bx59HNucRuzNLwM8xxn13PJspP+qj&#10;KT2YV1zWReqKIWY59u6pHJxl7DcT152LxSKn4Zo4Ftf22fFUPFGWmH7pXpl3g4AiSu8BjtvCyncS&#10;6nPTmxYWuwhSZX298TooHlcsS2L4HaQdPvdz1ttPa/4bAAD//wMAUEsDBBQABgAIAAAAIQB+BVL0&#10;3gAAAAkBAAAPAAAAZHJzL2Rvd25yZXYueG1sTE/LTsMwELwj8Q/WInGjTgsJNMSpAhIgKiFB6YWb&#10;G2+TiHgdxW4d/p7tCU6reWh2plhNthdHHH3nSMF8loBAqp3pqFGw/Xy6ugPhgyaje0eo4Ac9rMrz&#10;s0LnxkX6wOMmNIJDyOdaQRvCkEvp6xat9jM3ILG2d6PVgeHYSDPqyOG2l4skyaTVHfGHVg/42GL9&#10;vTlYBXEb1w/ZV5W+V2E9LvcxfXl+e1Xq8mKq7kEEnMKfGU71uTqU3GnnDmS86Bmn1+zke3MLgvXF&#10;PGNidyKWCciykP8XlL8AAAD//wMAUEsBAi0AFAAGAAgAAAAhALaDOJL+AAAA4QEAABMAAAAAAAAA&#10;AAAAAAAAAAAAAFtDb250ZW50X1R5cGVzXS54bWxQSwECLQAUAAYACAAAACEAOP0h/9YAAACUAQAA&#10;CwAAAAAAAAAAAAAAAAAvAQAAX3JlbHMvLnJlbHNQSwECLQAUAAYACAAAACEAyiP4yXoCAAD8BAAA&#10;DgAAAAAAAAAAAAAAAAAuAgAAZHJzL2Uyb0RvYy54bWxQSwECLQAUAAYACAAAACEAfgVS9N4AAAAJ&#10;AQAADwAAAAAAAAAAAAAAAADUBAAAZHJzL2Rvd25yZXYueG1sUEsFBgAAAAAEAAQA8wAAAN8FAAAA&#10;AA==&#10;" adj="10800" fillcolor="#7f7f7f" stroked="f" strokeweight="1pt">
                      <v:textbox>
                        <w:txbxContent>
                          <w:p w14:paraId="5EB4598A" w14:textId="77777777" w:rsidR="006F6B66" w:rsidRPr="00F52A44" w:rsidRDefault="006F6B66" w:rsidP="00A73AE0">
                            <w:pPr>
                              <w:jc w:val="center"/>
                              <w:rPr>
                                <w:b/>
                                <w:color w:val="FFFFFF"/>
                                <w:sz w:val="28"/>
                              </w:rPr>
                            </w:pPr>
                            <w:r w:rsidRPr="00F52A44">
                              <w:rPr>
                                <w:b/>
                                <w:color w:val="FFFFFF"/>
                                <w:sz w:val="28"/>
                              </w:rPr>
                              <w:t>1</w:t>
                            </w:r>
                          </w:p>
                          <w:p w14:paraId="47DBF88C" w14:textId="77777777" w:rsidR="006F6B66" w:rsidRPr="00F52A44" w:rsidRDefault="006F6B66" w:rsidP="00A73AE0">
                            <w:pPr>
                              <w:rPr>
                                <w:b/>
                                <w:color w:val="FFFFFF"/>
                                <w:sz w:val="28"/>
                              </w:rPr>
                            </w:pPr>
                          </w:p>
                        </w:txbxContent>
                      </v:textbox>
                    </v:shape>
                  </w:pict>
                </mc:Fallback>
              </mc:AlternateContent>
            </w:r>
          </w:p>
        </w:tc>
        <w:tc>
          <w:tcPr>
            <w:tcW w:w="2268" w:type="dxa"/>
            <w:tcBorders>
              <w:top w:val="nil"/>
              <w:left w:val="nil"/>
              <w:bottom w:val="nil"/>
              <w:right w:val="nil"/>
            </w:tcBorders>
          </w:tcPr>
          <w:p w14:paraId="52C6D942" w14:textId="77777777" w:rsidR="00A73AE0" w:rsidRPr="008A5B1A" w:rsidRDefault="00A73AE0" w:rsidP="00B56A01">
            <w:pPr>
              <w:pStyle w:val="Text"/>
              <w:keepNext/>
              <w:keepLines/>
              <w:spacing w:before="0"/>
              <w:jc w:val="left"/>
              <w:rPr>
                <w:b/>
                <w:sz w:val="22"/>
                <w:szCs w:val="22"/>
                <w:lang w:val="sv-SE"/>
              </w:rPr>
            </w:pPr>
            <w:r w:rsidRPr="008A5B1A">
              <w:rPr>
                <w:noProof/>
                <w:lang w:eastAsia="en-US"/>
              </w:rPr>
              <mc:AlternateContent>
                <mc:Choice Requires="wps">
                  <w:drawing>
                    <wp:anchor distT="0" distB="0" distL="114300" distR="114300" simplePos="0" relativeHeight="251702784" behindDoc="0" locked="0" layoutInCell="1" allowOverlap="1" wp14:anchorId="197E6E3C" wp14:editId="2257A3D4">
                      <wp:simplePos x="0" y="0"/>
                      <wp:positionH relativeFrom="column">
                        <wp:posOffset>27940</wp:posOffset>
                      </wp:positionH>
                      <wp:positionV relativeFrom="paragraph">
                        <wp:posOffset>93345</wp:posOffset>
                      </wp:positionV>
                      <wp:extent cx="1332230" cy="824230"/>
                      <wp:effectExtent l="0" t="0" r="0" b="0"/>
                      <wp:wrapNone/>
                      <wp:docPr id="236" name="Down Arrow 23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53981924" w14:textId="77777777" w:rsidR="006F6B66" w:rsidRPr="00F52A44" w:rsidRDefault="006F6B66" w:rsidP="00A73AE0">
                                  <w:pPr>
                                    <w:jc w:val="center"/>
                                    <w:rPr>
                                      <w:b/>
                                      <w:color w:val="FFFFFF"/>
                                      <w:sz w:val="28"/>
                                    </w:rPr>
                                  </w:pPr>
                                  <w:r w:rsidRPr="00F52A44">
                                    <w:rPr>
                                      <w:b/>
                                      <w:color w:val="FFFFFF"/>
                                      <w:sz w:val="28"/>
                                    </w:rPr>
                                    <w:t>2</w:t>
                                  </w:r>
                                </w:p>
                                <w:p w14:paraId="0D095F16"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7E6E3C" id="Down Arrow 236" o:spid="_x0000_s1027" type="#_x0000_t67" style="position:absolute;margin-left:2.2pt;margin-top:7.35pt;width:104.9pt;height:64.9pt;z-index:251702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tm8+fgIAAAMFAAAOAAAAZHJzL2Uyb0RvYy54bWysVMFu2zAMvQ/YPwi6r07cdG2NOkXQIsOA&#10;rC3QDj0rshQLk0RNUmJnXz9KdtKg22mYDwIp0o/k86NvbnujyU74oMDWdHo2oURYDo2ym5p+f1l+&#10;uqIkRGYbpsGKmu5FoLfzjx9uOleJElrQjfAEQWyoOlfTNkZXFUXgrTAsnIETFoMSvGERXb8pGs86&#10;RDe6KCeTz0UHvnEeuAgBb++HIJ1nfCkFj49SBhGJrin2FvPp87lOZzG/YdXGM9cqPrbB/qELw5TF&#10;okeoexYZ2Xr1B5RR3EMAGc84mAKkVFzkGXCa6eTdNM8tcyLPguQEd6Qp/D9Y/rB7dk8+tR7cCviP&#10;gIwUnQvVMZKcMOb00puUi42TPrO4P7Io+kg4Xk7Pz8vyHMnmGLsqZ8lOoKw6vO18iF8EGJKMmjbQ&#10;2YX30GUG2W4V4pB/yMvdgVbNUmmdnX24057sGH5VFAMCUKJZiHhZ02V+Mpbemm/QDHkXE3zGRkJ+&#10;P/cUTnG1JR0OUF5iJuEM9Sg1i2ga19Q02A0lTG9Q6Dz6XMBCaimLKDV7z0I7VMuwg7qMiihxrQyy&#10;kXo4NKFtGkVkkY4jv1GdrNive6Kw8DQBpZs1NPsnTzwMOg6OLxWWXeHoT8yjcLFtXMb4iIfUgLPA&#10;aFHSgv/1t/uUj3rCKCUdLgLO+XPLvEBGv1pU2vV0Nkubk53ZxWWJjj+NrE8jdmvuAL/KFNfe8Wym&#10;/KgPpvRgXnFnF6kqhpjlWHtgdHTu4rCguPVcLBY5DbfFsbiyz44n8MRcIvylf2XejTqKqMAHOCwN&#10;q94pachNb1pYbCNIlWX2xusofNy0rIzxr5BW+dTPWW//rvlvAAAA//8DAFBLAwQUAAYACAAAACEA&#10;CbvKCd8AAAAIAQAADwAAAGRycy9kb3ducmV2LnhtbEyPwU7DMBBE70j8g7VI3KjTKCk0xKkCEiAq&#10;VYK2F25u7CYR8Tqy3Tr8PdsTHHdmNPumXE1mYGftfG9RwHyWANPYWNVjK2C/e7l7AOaDRCUHi1rA&#10;j/awqq6vSlkoG/FTn7ehZVSCvpACuhDGgnPfdNpIP7OjRvKO1hkZ6HQtV05GKjcDT5NkwY3skT50&#10;ctTPnW6+tycjIO7j+mnxVecfdVi75THmb6+bdyFub6b6EVjQU/gLwwWf0KEipoM9ofJsEJBlFCQ5&#10;uwdGdjrPUmCHi5DlwKuS/x9Q/QIAAP//AwBQSwECLQAUAAYACAAAACEAtoM4kv4AAADhAQAAEwAA&#10;AAAAAAAAAAAAAAAAAAAAW0NvbnRlbnRfVHlwZXNdLnhtbFBLAQItABQABgAIAAAAIQA4/SH/1gAA&#10;AJQBAAALAAAAAAAAAAAAAAAAAC8BAABfcmVscy8ucmVsc1BLAQItABQABgAIAAAAIQCVtm8+fgIA&#10;AAMFAAAOAAAAAAAAAAAAAAAAAC4CAABkcnMvZTJvRG9jLnhtbFBLAQItABQABgAIAAAAIQAJu8oJ&#10;3wAAAAgBAAAPAAAAAAAAAAAAAAAAANgEAABkcnMvZG93bnJldi54bWxQSwUGAAAAAAQABADzAAAA&#10;5AUAAAAA&#10;" adj="10800" fillcolor="#7f7f7f" stroked="f" strokeweight="1pt">
                      <v:textbox>
                        <w:txbxContent>
                          <w:p w14:paraId="53981924" w14:textId="77777777" w:rsidR="006F6B66" w:rsidRPr="00F52A44" w:rsidRDefault="006F6B66" w:rsidP="00A73AE0">
                            <w:pPr>
                              <w:jc w:val="center"/>
                              <w:rPr>
                                <w:b/>
                                <w:color w:val="FFFFFF"/>
                                <w:sz w:val="28"/>
                              </w:rPr>
                            </w:pPr>
                            <w:r w:rsidRPr="00F52A44">
                              <w:rPr>
                                <w:b/>
                                <w:color w:val="FFFFFF"/>
                                <w:sz w:val="28"/>
                              </w:rPr>
                              <w:t>2</w:t>
                            </w:r>
                          </w:p>
                          <w:p w14:paraId="0D095F16" w14:textId="77777777" w:rsidR="006F6B66" w:rsidRPr="00F52A44" w:rsidRDefault="006F6B66" w:rsidP="00A73AE0">
                            <w:pPr>
                              <w:rPr>
                                <w:b/>
                                <w:color w:val="FFFFFF"/>
                                <w:sz w:val="28"/>
                              </w:rPr>
                            </w:pPr>
                          </w:p>
                        </w:txbxContent>
                      </v:textbox>
                    </v:shape>
                  </w:pict>
                </mc:Fallback>
              </mc:AlternateContent>
            </w:r>
          </w:p>
        </w:tc>
        <w:tc>
          <w:tcPr>
            <w:tcW w:w="2268" w:type="dxa"/>
            <w:tcBorders>
              <w:top w:val="nil"/>
              <w:left w:val="nil"/>
              <w:bottom w:val="nil"/>
              <w:right w:val="nil"/>
            </w:tcBorders>
          </w:tcPr>
          <w:p w14:paraId="31899524" w14:textId="77777777" w:rsidR="00A73AE0" w:rsidRPr="008A5B1A" w:rsidRDefault="00A73AE0" w:rsidP="00B56A01">
            <w:pPr>
              <w:pStyle w:val="Text"/>
              <w:keepNext/>
              <w:keepLines/>
              <w:spacing w:before="0"/>
              <w:jc w:val="left"/>
              <w:rPr>
                <w:b/>
                <w:sz w:val="22"/>
                <w:szCs w:val="22"/>
                <w:lang w:val="sv-SE"/>
              </w:rPr>
            </w:pPr>
            <w:r w:rsidRPr="008A5B1A">
              <w:rPr>
                <w:noProof/>
                <w:lang w:eastAsia="en-US"/>
              </w:rPr>
              <mc:AlternateContent>
                <mc:Choice Requires="wps">
                  <w:drawing>
                    <wp:anchor distT="0" distB="0" distL="114300" distR="114300" simplePos="0" relativeHeight="251703808" behindDoc="0" locked="0" layoutInCell="1" allowOverlap="1" wp14:anchorId="1734C00E" wp14:editId="5DB889DD">
                      <wp:simplePos x="0" y="0"/>
                      <wp:positionH relativeFrom="column">
                        <wp:posOffset>38100</wp:posOffset>
                      </wp:positionH>
                      <wp:positionV relativeFrom="paragraph">
                        <wp:posOffset>93345</wp:posOffset>
                      </wp:positionV>
                      <wp:extent cx="1266825" cy="861695"/>
                      <wp:effectExtent l="0" t="0" r="0" b="0"/>
                      <wp:wrapNone/>
                      <wp:docPr id="237" name="Down Arrow 237"/>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576C9118" w14:textId="77777777" w:rsidR="006F6B66" w:rsidRPr="00F52A44" w:rsidRDefault="006F6B66" w:rsidP="00A73AE0">
                                  <w:pPr>
                                    <w:jc w:val="center"/>
                                    <w:rPr>
                                      <w:b/>
                                      <w:color w:val="FFFFFF"/>
                                      <w:sz w:val="28"/>
                                    </w:rPr>
                                  </w:pPr>
                                  <w:r w:rsidRPr="00F52A44">
                                    <w:rPr>
                                      <w:b/>
                                      <w:color w:val="FFFFFF"/>
                                      <w:sz w:val="28"/>
                                    </w:rPr>
                                    <w:t>3</w:t>
                                  </w:r>
                                </w:p>
                                <w:p w14:paraId="7B072566"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34C00E" id="Down Arrow 237" o:spid="_x0000_s1028" type="#_x0000_t67" style="position:absolute;margin-left:3pt;margin-top:7.35pt;width:99.75pt;height:67.85pt;z-index:2517038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LaGJgAIAAAMFAAAOAAAAZHJzL2Uyb0RvYy54bWysVMFu2zAMvQ/YPwi6r06CJm2NOkXQIsOA&#10;rA3QFj0rshQLk0RNUmJnXz9KdtKg22mYDwIp0uTj86Nv7zqjyV74oMBWdHwxokRYDrWy24q+viy/&#10;XFMSIrM102BFRQ8i0Lv550+3rSvFBBrQtfAEi9hQtq6iTYyuLIrAG2FYuAAnLAYleMMiun5b1J61&#10;WN3oYjIazYoWfO08cBEC3j70QTrP9aUUPD5JGUQkuqKILebT53OTzmJ+y8qtZ65RfIDB/gGFYcpi&#10;01OpBxYZ2Xn1RymjuIcAMl5wMAVIqbjIM+A049GHaZ4b5kSeBckJ7kRT+H9l+eP+2a19gh7cCviP&#10;gIwUrQvlKZKcMOR00puUi8BJl1k8nFgUXSQcL8eT2ex6MqWEY+x6Np7dTBPNBSuPbzsf4lcBhiSj&#10;ojW0duE9tJlBtl+F2Ocf8zI60KpeKq2zcwj32pM9w6+KYsAClGgWIl5WdJmfXEvvzHeo+7zpCJ8B&#10;SMjvZ0zhvK62pE0DXGEm4Qz1KDWLaBpXVzTYLSVMb1HoPPrcwEKClEWUwD6w0PTdctleXUZFlLhW&#10;BtlIGI4gtE2jiCzSYeR3qpMVu01HFDaepELpZgP1Ye2Jh17HwfGlwrYrHH3NPAoXYeMyxic8pAac&#10;BQaLkgb8r7/dp3zUE0YpaXERcM6fO+YFMvrNotJuxpeXaXOyczm9mqDjzyOb84jdmXvArzLGtXc8&#10;myk/6qMpPZg33NlF6oohZjn27hkdnPvYLyhuPReLRU7DbXEsruyz46l4Yi4R/tK9Me8GHUVU4CMc&#10;l4aVH5TU56Y3LSx2EaTKMnvndRA+blpWxvBXSKt87ues93/X/DcA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NQtoYmA&#10;AgAAAwUAAA4AAAAAAAAAAAAAAAAALgIAAGRycy9lMm9Eb2MueG1sUEsBAi0AFAAGAAgAAAAhADwG&#10;KUjfAAAACAEAAA8AAAAAAAAAAAAAAAAA2gQAAGRycy9kb3ducmV2LnhtbFBLBQYAAAAABAAEAPMA&#10;AADmBQAAAAA=&#10;" adj="10800" fillcolor="#7f7f7f" stroked="f" strokeweight="1pt">
                      <v:textbox>
                        <w:txbxContent>
                          <w:p w14:paraId="576C9118" w14:textId="77777777" w:rsidR="006F6B66" w:rsidRPr="00F52A44" w:rsidRDefault="006F6B66" w:rsidP="00A73AE0">
                            <w:pPr>
                              <w:jc w:val="center"/>
                              <w:rPr>
                                <w:b/>
                                <w:color w:val="FFFFFF"/>
                                <w:sz w:val="28"/>
                              </w:rPr>
                            </w:pPr>
                            <w:r w:rsidRPr="00F52A44">
                              <w:rPr>
                                <w:b/>
                                <w:color w:val="FFFFFF"/>
                                <w:sz w:val="28"/>
                              </w:rPr>
                              <w:t>3</w:t>
                            </w:r>
                          </w:p>
                          <w:p w14:paraId="7B072566" w14:textId="77777777" w:rsidR="006F6B66" w:rsidRPr="00F52A44" w:rsidRDefault="006F6B66" w:rsidP="00A73AE0">
                            <w:pPr>
                              <w:rPr>
                                <w:b/>
                                <w:color w:val="FFFFFF"/>
                                <w:sz w:val="28"/>
                              </w:rPr>
                            </w:pPr>
                          </w:p>
                        </w:txbxContent>
                      </v:textbox>
                    </v:shape>
                  </w:pict>
                </mc:Fallback>
              </mc:AlternateContent>
            </w:r>
          </w:p>
        </w:tc>
        <w:tc>
          <w:tcPr>
            <w:tcW w:w="2415" w:type="dxa"/>
            <w:tcBorders>
              <w:top w:val="nil"/>
              <w:left w:val="nil"/>
              <w:bottom w:val="nil"/>
              <w:right w:val="nil"/>
            </w:tcBorders>
            <w:hideMark/>
          </w:tcPr>
          <w:p w14:paraId="062B4998" w14:textId="77777777" w:rsidR="00A73AE0" w:rsidRPr="008A5B1A" w:rsidRDefault="00A73AE0" w:rsidP="00B56A01">
            <w:pPr>
              <w:pStyle w:val="Text"/>
              <w:keepNext/>
              <w:keepLines/>
              <w:spacing w:before="0"/>
              <w:jc w:val="left"/>
              <w:rPr>
                <w:b/>
                <w:sz w:val="22"/>
                <w:szCs w:val="22"/>
                <w:lang w:val="sv-SE"/>
              </w:rPr>
            </w:pPr>
            <w:r w:rsidRPr="008A5B1A">
              <w:rPr>
                <w:noProof/>
                <w:lang w:eastAsia="en-US"/>
              </w:rPr>
              <mc:AlternateContent>
                <mc:Choice Requires="wps">
                  <w:drawing>
                    <wp:anchor distT="0" distB="0" distL="114300" distR="114300" simplePos="0" relativeHeight="251704832" behindDoc="0" locked="0" layoutInCell="1" allowOverlap="1" wp14:anchorId="0B8DC6A5" wp14:editId="590A55DF">
                      <wp:simplePos x="0" y="0"/>
                      <wp:positionH relativeFrom="column">
                        <wp:posOffset>3810</wp:posOffset>
                      </wp:positionH>
                      <wp:positionV relativeFrom="paragraph">
                        <wp:posOffset>93345</wp:posOffset>
                      </wp:positionV>
                      <wp:extent cx="1410335" cy="812165"/>
                      <wp:effectExtent l="0" t="0" r="0" b="0"/>
                      <wp:wrapNone/>
                      <wp:docPr id="238" name="Down Arrow 238"/>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20DE2AA0" w14:textId="3CDC04C4" w:rsidR="006F6B66" w:rsidRPr="00F52A44" w:rsidRDefault="006F6B66" w:rsidP="00A73AE0">
                                  <w:pPr>
                                    <w:jc w:val="center"/>
                                    <w:rPr>
                                      <w:b/>
                                      <w:color w:val="FFFFFF"/>
                                      <w:sz w:val="28"/>
                                      <w:szCs w:val="28"/>
                                    </w:rPr>
                                  </w:pPr>
                                  <w:r>
                                    <w:rPr>
                                      <w:b/>
                                      <w:color w:val="FFFFFF"/>
                                      <w:sz w:val="28"/>
                                      <w:szCs w:val="28"/>
                                    </w:rPr>
                                    <w:t>4</w:t>
                                  </w:r>
                                </w:p>
                                <w:p w14:paraId="06160136" w14:textId="77777777" w:rsidR="006F6B66" w:rsidRPr="00F52A44" w:rsidRDefault="006F6B66" w:rsidP="00A73AE0">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B8DC6A5" id="Down Arrow 238" o:spid="_x0000_s1029" type="#_x0000_t67" style="position:absolute;margin-left:.3pt;margin-top:7.35pt;width:111.05pt;height:63.95pt;z-index:251704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7xUtqwIAAFQFAAAOAAAAZHJzL2Uyb0RvYy54bWysVFFv2yAQfp+0/4B4Xx2nSdZadaqoVaZJ&#10;WVupnfpMMMRswDEgcbJfvwM7abTtaZofEMedv/vu446b273RZCd8UGBrWl6MKBGWQ6PspqZfX5Yf&#10;rigJkdmGabCipgcR6O38/bubzlViDC3oRniCIDZUnatpG6OriiLwVhgWLsAJi04J3rCIpt8UjWcd&#10;ohtdjEejWdGBb5wHLkLA0/veSecZX0rB46OUQUSia4rcYl59XtdpLeY3rNp45lrFBxrsH1gYpiwm&#10;PUHds8jI1qs/oIziHgLIeMHBFCCl4iLXgNWUo9+qeW6ZE7kWFCe4k0zh/8Hyh92ze/KJenAr4N8D&#10;KlJ0LlQnTzLCELOX3qRYJE72WcXDSUWxj4TjYTkpR5eXU0o4+q7KcTmbJpkLVh3/dj7ETwIMSZua&#10;NtDZhffQZQXZbhVilrIhlhnsGdZ8KymRRuPN7Jgm0xF+w82dxYzPYyaz69n1kHZARALHxLlc0KpZ&#10;Kq2zcQh32hNEryl2FzKiRLMQ8bCmy/xlcnprvkDTx51oIHDI/+ciwzmutqRDRcYfkTDhDBtcahZx&#10;a1xT02A3lDC9wcnh0ecEFhKl3JWJ7D0LbZ8tw/ZFGxVxZrQyKG+SImuBJLRNpYjc9ajh8SL7u0u3&#10;GPfrPVGY+DIBpZM1NIcnTzz0gxEcXypMu8LSn5hHvZE2Tnd8xEVqwFpg2FHSgv/5t/MUjw2KXko6&#10;nCys88eWeYGKfrbYutflZJJGMRuT6ccxGv7csz732K25A7wV7ABkl7cpPurjVnowr/gILFJWdDHL&#10;MXev6GDcxX7i8RnhYrHIYTh+jsWVfXY8gSflkuAv+1fm3dCYEVv6AY5TyKrcSH0rv8WmPy0sthGk&#10;Omne6zpMEo5u7ozhmUlvw7mdo94ew/kvAA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5O8VLasCAABUBQAADgAAAAAAAAAA&#10;AAAAAAAuAgAAZHJzL2Uyb0RvYy54bWxQSwECLQAUAAYACAAAACEAqbtKVt0AAAAHAQAADwAAAAAA&#10;AAAAAAAAAAAFBQAAZHJzL2Rvd25yZXYueG1sUEsFBgAAAAAEAAQA8wAAAA8GAAAAAA==&#10;" adj="11455" fillcolor="#7f7f7f" stroked="f" strokeweight="1pt">
                      <v:textbox>
                        <w:txbxContent>
                          <w:p w14:paraId="20DE2AA0" w14:textId="3CDC04C4" w:rsidR="006F6B66" w:rsidRPr="00F52A44" w:rsidRDefault="006F6B66" w:rsidP="00A73AE0">
                            <w:pPr>
                              <w:jc w:val="center"/>
                              <w:rPr>
                                <w:b/>
                                <w:color w:val="FFFFFF"/>
                                <w:sz w:val="28"/>
                                <w:szCs w:val="28"/>
                              </w:rPr>
                            </w:pPr>
                            <w:r>
                              <w:rPr>
                                <w:b/>
                                <w:color w:val="FFFFFF"/>
                                <w:sz w:val="28"/>
                                <w:szCs w:val="28"/>
                              </w:rPr>
                              <w:t>4</w:t>
                            </w:r>
                          </w:p>
                          <w:p w14:paraId="06160136" w14:textId="77777777" w:rsidR="006F6B66" w:rsidRPr="00F52A44" w:rsidRDefault="006F6B66" w:rsidP="00A73AE0">
                            <w:pPr>
                              <w:rPr>
                                <w:b/>
                                <w:color w:val="FFFFFF"/>
                                <w:sz w:val="28"/>
                                <w:szCs w:val="28"/>
                              </w:rPr>
                            </w:pPr>
                          </w:p>
                        </w:txbxContent>
                      </v:textbox>
                    </v:shape>
                  </w:pict>
                </mc:Fallback>
              </mc:AlternateContent>
            </w:r>
          </w:p>
        </w:tc>
      </w:tr>
      <w:tr w:rsidR="00A73AE0" w:rsidRPr="00ED41CD" w14:paraId="337A7BF3" w14:textId="77777777" w:rsidTr="00E770E0">
        <w:trPr>
          <w:cantSplit/>
        </w:trPr>
        <w:tc>
          <w:tcPr>
            <w:tcW w:w="2376" w:type="dxa"/>
            <w:tcBorders>
              <w:top w:val="nil"/>
              <w:left w:val="nil"/>
              <w:bottom w:val="nil"/>
              <w:right w:val="nil"/>
            </w:tcBorders>
          </w:tcPr>
          <w:p w14:paraId="7D1117F7" w14:textId="77777777" w:rsidR="00A73AE0" w:rsidRPr="008A5B1A" w:rsidRDefault="00A73AE0" w:rsidP="00B56A01">
            <w:pPr>
              <w:pStyle w:val="Text"/>
              <w:keepNext/>
              <w:keepLines/>
              <w:jc w:val="left"/>
              <w:rPr>
                <w:b/>
                <w:sz w:val="22"/>
                <w:szCs w:val="22"/>
                <w:lang w:val="sv-SE"/>
              </w:rPr>
            </w:pPr>
          </w:p>
        </w:tc>
        <w:tc>
          <w:tcPr>
            <w:tcW w:w="2268" w:type="dxa"/>
            <w:tcBorders>
              <w:top w:val="nil"/>
              <w:left w:val="nil"/>
              <w:bottom w:val="nil"/>
              <w:right w:val="nil"/>
            </w:tcBorders>
          </w:tcPr>
          <w:p w14:paraId="13D156C5" w14:textId="77777777" w:rsidR="00A73AE0" w:rsidRPr="008A5B1A" w:rsidRDefault="00A73AE0" w:rsidP="00B56A01">
            <w:pPr>
              <w:pStyle w:val="Text"/>
              <w:keepNext/>
              <w:keepLines/>
              <w:spacing w:before="0"/>
              <w:jc w:val="left"/>
              <w:rPr>
                <w:b/>
                <w:sz w:val="22"/>
                <w:szCs w:val="22"/>
                <w:lang w:val="sv-SE"/>
              </w:rPr>
            </w:pPr>
          </w:p>
        </w:tc>
        <w:tc>
          <w:tcPr>
            <w:tcW w:w="2268" w:type="dxa"/>
            <w:tcBorders>
              <w:top w:val="nil"/>
              <w:left w:val="nil"/>
              <w:bottom w:val="nil"/>
              <w:right w:val="nil"/>
            </w:tcBorders>
          </w:tcPr>
          <w:p w14:paraId="60FA76BE" w14:textId="77777777" w:rsidR="00A73AE0" w:rsidRPr="008A5B1A" w:rsidRDefault="00A73AE0" w:rsidP="00B56A01">
            <w:pPr>
              <w:pStyle w:val="Text"/>
              <w:keepNext/>
              <w:keepLines/>
              <w:spacing w:before="0"/>
              <w:jc w:val="left"/>
              <w:rPr>
                <w:b/>
                <w:sz w:val="22"/>
                <w:szCs w:val="22"/>
                <w:lang w:val="sv-SE"/>
              </w:rPr>
            </w:pPr>
          </w:p>
        </w:tc>
        <w:tc>
          <w:tcPr>
            <w:tcW w:w="2415" w:type="dxa"/>
            <w:tcBorders>
              <w:top w:val="nil"/>
              <w:left w:val="nil"/>
              <w:bottom w:val="nil"/>
              <w:right w:val="nil"/>
            </w:tcBorders>
          </w:tcPr>
          <w:p w14:paraId="03AA3330" w14:textId="77777777" w:rsidR="00A73AE0" w:rsidRPr="008A5B1A" w:rsidRDefault="00A73AE0" w:rsidP="00B56A01">
            <w:pPr>
              <w:pStyle w:val="Text"/>
              <w:keepNext/>
              <w:keepLines/>
              <w:spacing w:before="0"/>
              <w:jc w:val="left"/>
              <w:rPr>
                <w:b/>
                <w:sz w:val="22"/>
                <w:szCs w:val="22"/>
                <w:lang w:val="sv-SE"/>
              </w:rPr>
            </w:pPr>
          </w:p>
        </w:tc>
      </w:tr>
      <w:tr w:rsidR="00A73AE0" w:rsidRPr="00ED41CD" w14:paraId="23C00C82" w14:textId="77777777" w:rsidTr="00E770E0">
        <w:trPr>
          <w:cantSplit/>
        </w:trPr>
        <w:tc>
          <w:tcPr>
            <w:tcW w:w="2376" w:type="dxa"/>
            <w:tcBorders>
              <w:top w:val="nil"/>
              <w:left w:val="nil"/>
              <w:bottom w:val="single" w:sz="24" w:space="0" w:color="808080"/>
              <w:right w:val="nil"/>
            </w:tcBorders>
          </w:tcPr>
          <w:p w14:paraId="7CF1E600" w14:textId="77777777" w:rsidR="00A73AE0" w:rsidRPr="008A5B1A" w:rsidRDefault="00A73AE0" w:rsidP="00B56A01">
            <w:pPr>
              <w:pStyle w:val="Text"/>
              <w:keepNext/>
              <w:keepLines/>
              <w:jc w:val="left"/>
              <w:rPr>
                <w:b/>
                <w:sz w:val="22"/>
                <w:szCs w:val="22"/>
                <w:lang w:val="sv-SE"/>
              </w:rPr>
            </w:pPr>
          </w:p>
        </w:tc>
        <w:tc>
          <w:tcPr>
            <w:tcW w:w="2268" w:type="dxa"/>
            <w:tcBorders>
              <w:top w:val="nil"/>
              <w:left w:val="nil"/>
              <w:bottom w:val="single" w:sz="24" w:space="0" w:color="808080"/>
              <w:right w:val="nil"/>
            </w:tcBorders>
          </w:tcPr>
          <w:p w14:paraId="67118E33" w14:textId="77777777" w:rsidR="00A73AE0" w:rsidRPr="008A5B1A" w:rsidRDefault="00A73AE0" w:rsidP="00B56A01">
            <w:pPr>
              <w:pStyle w:val="Text"/>
              <w:keepNext/>
              <w:keepLines/>
              <w:spacing w:before="0"/>
              <w:jc w:val="left"/>
              <w:rPr>
                <w:b/>
                <w:sz w:val="22"/>
                <w:szCs w:val="22"/>
                <w:lang w:val="sv-SE"/>
              </w:rPr>
            </w:pPr>
          </w:p>
        </w:tc>
        <w:tc>
          <w:tcPr>
            <w:tcW w:w="2268" w:type="dxa"/>
            <w:tcBorders>
              <w:top w:val="nil"/>
              <w:left w:val="nil"/>
              <w:bottom w:val="single" w:sz="24" w:space="0" w:color="808080"/>
              <w:right w:val="nil"/>
            </w:tcBorders>
          </w:tcPr>
          <w:p w14:paraId="278932A4" w14:textId="77777777" w:rsidR="00A73AE0" w:rsidRPr="008A5B1A" w:rsidRDefault="00A73AE0" w:rsidP="00B56A01">
            <w:pPr>
              <w:pStyle w:val="Text"/>
              <w:keepNext/>
              <w:keepLines/>
              <w:spacing w:before="0"/>
              <w:jc w:val="left"/>
              <w:rPr>
                <w:b/>
                <w:sz w:val="22"/>
                <w:szCs w:val="22"/>
                <w:lang w:val="sv-SE"/>
              </w:rPr>
            </w:pPr>
          </w:p>
        </w:tc>
        <w:tc>
          <w:tcPr>
            <w:tcW w:w="2415" w:type="dxa"/>
            <w:tcBorders>
              <w:top w:val="nil"/>
              <w:left w:val="nil"/>
              <w:bottom w:val="single" w:sz="24" w:space="0" w:color="808080"/>
              <w:right w:val="nil"/>
            </w:tcBorders>
          </w:tcPr>
          <w:p w14:paraId="55687792" w14:textId="77777777" w:rsidR="00A73AE0" w:rsidRPr="008A5B1A" w:rsidRDefault="00A73AE0" w:rsidP="00B56A01">
            <w:pPr>
              <w:pStyle w:val="Text"/>
              <w:keepNext/>
              <w:keepLines/>
              <w:spacing w:before="0"/>
              <w:jc w:val="left"/>
              <w:rPr>
                <w:b/>
                <w:sz w:val="22"/>
                <w:szCs w:val="22"/>
                <w:lang w:val="sv-SE"/>
              </w:rPr>
            </w:pPr>
          </w:p>
        </w:tc>
      </w:tr>
      <w:tr w:rsidR="000B0DF3" w:rsidRPr="008A5B1A" w14:paraId="2A9009DE" w14:textId="77777777" w:rsidTr="00A73AE0">
        <w:trPr>
          <w:cantSplit/>
        </w:trPr>
        <w:tc>
          <w:tcPr>
            <w:tcW w:w="2376" w:type="dxa"/>
            <w:tcBorders>
              <w:top w:val="single" w:sz="24" w:space="0" w:color="808080"/>
              <w:left w:val="single" w:sz="24" w:space="0" w:color="808080"/>
              <w:bottom w:val="nil"/>
              <w:right w:val="single" w:sz="24" w:space="0" w:color="808080"/>
            </w:tcBorders>
          </w:tcPr>
          <w:p w14:paraId="0059A2B8" w14:textId="77777777" w:rsidR="000B0DF3" w:rsidRPr="008A5B1A" w:rsidRDefault="000B0DF3" w:rsidP="00B56A01">
            <w:pPr>
              <w:pStyle w:val="Text"/>
              <w:spacing w:before="0"/>
              <w:jc w:val="center"/>
              <w:rPr>
                <w:b/>
                <w:sz w:val="20"/>
                <w:lang w:val="sv-SE"/>
              </w:rPr>
            </w:pPr>
          </w:p>
          <w:p w14:paraId="2BA00E46" w14:textId="3E524BE8" w:rsidR="00A73AE0" w:rsidRPr="008A5B1A" w:rsidRDefault="00A73AE0" w:rsidP="00B56A01">
            <w:pPr>
              <w:pStyle w:val="Text"/>
              <w:spacing w:before="0"/>
              <w:jc w:val="center"/>
              <w:rPr>
                <w:b/>
                <w:sz w:val="20"/>
                <w:lang w:val="sv-SE"/>
              </w:rPr>
            </w:pPr>
            <w:r w:rsidRPr="008A5B1A">
              <w:rPr>
                <w:noProof/>
                <w:lang w:eastAsia="en-US"/>
              </w:rPr>
              <w:drawing>
                <wp:inline distT="0" distB="0" distL="0" distR="0" wp14:anchorId="7636DBFE" wp14:editId="31A2A1E0">
                  <wp:extent cx="974271" cy="1230919"/>
                  <wp:effectExtent l="0" t="0" r="0" b="7620"/>
                  <wp:docPr id="57" name="Picture 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0C68239A" w14:textId="77777777" w:rsidR="000B0DF3" w:rsidRPr="008A5B1A" w:rsidRDefault="000B0DF3" w:rsidP="00B56A01">
            <w:pPr>
              <w:pStyle w:val="Text"/>
              <w:spacing w:before="0"/>
              <w:jc w:val="center"/>
              <w:rPr>
                <w:b/>
                <w:sz w:val="20"/>
                <w:lang w:val="sv-SE"/>
              </w:rPr>
            </w:pPr>
          </w:p>
          <w:p w14:paraId="457A0D61" w14:textId="5A84E60F" w:rsidR="00A73AE0" w:rsidRPr="008A5B1A" w:rsidRDefault="00A73AE0" w:rsidP="00B56A01">
            <w:pPr>
              <w:pStyle w:val="Text"/>
              <w:spacing w:before="0"/>
              <w:jc w:val="center"/>
              <w:rPr>
                <w:b/>
                <w:sz w:val="20"/>
                <w:lang w:val="sv-SE"/>
              </w:rPr>
            </w:pPr>
            <w:r w:rsidRPr="008A5B1A">
              <w:rPr>
                <w:noProof/>
                <w:lang w:eastAsia="en-US"/>
              </w:rPr>
              <w:drawing>
                <wp:inline distT="0" distB="0" distL="0" distR="0" wp14:anchorId="377AAC02" wp14:editId="7825AB67">
                  <wp:extent cx="1303020" cy="1134110"/>
                  <wp:effectExtent l="0" t="0" r="0" b="8890"/>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309FE21E" w14:textId="77777777" w:rsidR="000B0DF3" w:rsidRPr="008A5B1A" w:rsidRDefault="000B0DF3" w:rsidP="00B56A01">
            <w:pPr>
              <w:pStyle w:val="Text"/>
              <w:spacing w:before="0"/>
              <w:jc w:val="center"/>
              <w:rPr>
                <w:b/>
                <w:sz w:val="20"/>
                <w:lang w:val="sv-SE"/>
              </w:rPr>
            </w:pPr>
          </w:p>
          <w:p w14:paraId="5E2813B3" w14:textId="22E636BB" w:rsidR="00A73AE0" w:rsidRPr="008A5B1A" w:rsidRDefault="00A73AE0" w:rsidP="00B56A01">
            <w:pPr>
              <w:pStyle w:val="Text"/>
              <w:spacing w:before="0"/>
              <w:jc w:val="center"/>
              <w:rPr>
                <w:b/>
                <w:sz w:val="20"/>
                <w:lang w:val="sv-SE"/>
              </w:rPr>
            </w:pPr>
            <w:r w:rsidRPr="008A5B1A">
              <w:rPr>
                <w:noProof/>
                <w:lang w:eastAsia="en-US"/>
              </w:rPr>
              <w:drawing>
                <wp:inline distT="0" distB="0" distL="0" distR="0" wp14:anchorId="74CE64E5" wp14:editId="2D01918A">
                  <wp:extent cx="1303020" cy="792480"/>
                  <wp:effectExtent l="0" t="0" r="0" b="7620"/>
                  <wp:docPr id="225" name="Picture 2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02E6F899" w14:textId="77777777" w:rsidR="000B0DF3" w:rsidRPr="008A5B1A" w:rsidRDefault="000B0DF3" w:rsidP="00B56A01">
            <w:pPr>
              <w:pStyle w:val="Text"/>
              <w:spacing w:before="0"/>
              <w:jc w:val="center"/>
              <w:rPr>
                <w:b/>
                <w:sz w:val="20"/>
                <w:lang w:val="sv-SE"/>
              </w:rPr>
            </w:pPr>
          </w:p>
          <w:p w14:paraId="0C08040C" w14:textId="7508F43A" w:rsidR="00A73AE0" w:rsidRPr="008A5B1A" w:rsidRDefault="00A73AE0" w:rsidP="00B56A01">
            <w:pPr>
              <w:pStyle w:val="Text"/>
              <w:spacing w:before="0"/>
              <w:jc w:val="center"/>
              <w:rPr>
                <w:b/>
                <w:sz w:val="20"/>
                <w:lang w:val="sv-SE"/>
              </w:rPr>
            </w:pPr>
            <w:r w:rsidRPr="008A5B1A">
              <w:rPr>
                <w:noProof/>
                <w:lang w:eastAsia="en-US"/>
              </w:rPr>
              <w:drawing>
                <wp:inline distT="0" distB="0" distL="0" distR="0" wp14:anchorId="738E478F" wp14:editId="345C27C5">
                  <wp:extent cx="1094015" cy="1249734"/>
                  <wp:effectExtent l="0" t="0" r="0" b="762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0B0DF3" w:rsidRPr="00ED41CD" w14:paraId="487D3F12" w14:textId="77777777">
        <w:trPr>
          <w:cantSplit/>
        </w:trPr>
        <w:tc>
          <w:tcPr>
            <w:tcW w:w="2376" w:type="dxa"/>
            <w:tcBorders>
              <w:top w:val="nil"/>
              <w:left w:val="single" w:sz="24" w:space="0" w:color="808080"/>
              <w:bottom w:val="nil"/>
              <w:right w:val="single" w:sz="24" w:space="0" w:color="808080"/>
            </w:tcBorders>
            <w:hideMark/>
          </w:tcPr>
          <w:p w14:paraId="72D74464" w14:textId="0899E48E" w:rsidR="000B0DF3"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w:t>
            </w:r>
            <w:r w:rsidR="00846CEC" w:rsidRPr="008A5B1A">
              <w:rPr>
                <w:rFonts w:ascii="Times New Roman" w:hAnsi="Times New Roman"/>
                <w:szCs w:val="20"/>
                <w:lang w:val="sv-SE"/>
              </w:rPr>
              <w:t>eg</w:t>
            </w:r>
            <w:r w:rsidRPr="008A5B1A">
              <w:rPr>
                <w:rFonts w:ascii="Times New Roman" w:hAnsi="Times New Roman"/>
                <w:szCs w:val="20"/>
                <w:lang w:val="sv-SE"/>
              </w:rPr>
              <w:t> 1a:</w:t>
            </w:r>
          </w:p>
          <w:p w14:paraId="476799C1" w14:textId="16FC6BA9" w:rsidR="000B0DF3" w:rsidRPr="008A5B1A" w:rsidRDefault="00846CEC"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Ta av locket</w:t>
            </w:r>
          </w:p>
        </w:tc>
        <w:tc>
          <w:tcPr>
            <w:tcW w:w="2268" w:type="dxa"/>
            <w:tcBorders>
              <w:top w:val="nil"/>
              <w:left w:val="single" w:sz="24" w:space="0" w:color="808080"/>
              <w:bottom w:val="nil"/>
              <w:right w:val="single" w:sz="24" w:space="0" w:color="808080"/>
            </w:tcBorders>
            <w:hideMark/>
          </w:tcPr>
          <w:p w14:paraId="6C824A77" w14:textId="5C9AE4F2" w:rsidR="000B0DF3"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Ste</w:t>
            </w:r>
            <w:r w:rsidR="00846CEC" w:rsidRPr="008A5B1A">
              <w:rPr>
                <w:rFonts w:ascii="Times New Roman" w:hAnsi="Times New Roman"/>
                <w:szCs w:val="20"/>
                <w:lang w:val="sv-SE"/>
              </w:rPr>
              <w:t>g</w:t>
            </w:r>
            <w:r w:rsidRPr="008A5B1A">
              <w:rPr>
                <w:rFonts w:ascii="Times New Roman" w:hAnsi="Times New Roman"/>
                <w:szCs w:val="20"/>
                <w:lang w:val="sv-SE"/>
              </w:rPr>
              <w:t> 2a:</w:t>
            </w:r>
          </w:p>
          <w:p w14:paraId="5D6FB0C3" w14:textId="7DB9435C" w:rsidR="000B0DF3" w:rsidRPr="008A5B1A" w:rsidRDefault="006F6E4A"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Stick hål på kapseln en gång.</w:t>
            </w:r>
          </w:p>
          <w:p w14:paraId="6F0508D7" w14:textId="77777777" w:rsidR="006F6E4A"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H</w:t>
            </w:r>
            <w:r w:rsidR="006F6E4A" w:rsidRPr="008A5B1A">
              <w:rPr>
                <w:rFonts w:ascii="Times New Roman" w:hAnsi="Times New Roman"/>
                <w:szCs w:val="20"/>
                <w:lang w:val="sv-SE"/>
              </w:rPr>
              <w:t>åll inhalatorn upprätt.</w:t>
            </w:r>
          </w:p>
          <w:p w14:paraId="5D54757F" w14:textId="707AD433" w:rsidR="000B0DF3" w:rsidRPr="008A5B1A" w:rsidRDefault="006F6E4A"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Stick hål på kapseln genom att med en stadig rörelse pressa in de båda knapparna på inhalatorns sidor samtidigt</w:t>
            </w:r>
            <w:r w:rsidR="00017285" w:rsidRPr="008A5B1A">
              <w:rPr>
                <w:rFonts w:ascii="Times New Roman" w:hAnsi="Times New Roman"/>
                <w:szCs w:val="20"/>
                <w:lang w:val="sv-SE"/>
              </w:rPr>
              <w:t>.</w:t>
            </w:r>
          </w:p>
        </w:tc>
        <w:tc>
          <w:tcPr>
            <w:tcW w:w="2268" w:type="dxa"/>
            <w:tcBorders>
              <w:top w:val="nil"/>
              <w:left w:val="single" w:sz="24" w:space="0" w:color="808080"/>
              <w:bottom w:val="nil"/>
              <w:right w:val="single" w:sz="24" w:space="0" w:color="808080"/>
            </w:tcBorders>
            <w:hideMark/>
          </w:tcPr>
          <w:p w14:paraId="0C2C7A82" w14:textId="390FE56B" w:rsidR="000B0DF3"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Ste</w:t>
            </w:r>
            <w:r w:rsidR="00846CEC" w:rsidRPr="008A5B1A">
              <w:rPr>
                <w:rFonts w:ascii="Times New Roman" w:hAnsi="Times New Roman"/>
                <w:szCs w:val="20"/>
                <w:lang w:val="sv-SE"/>
              </w:rPr>
              <w:t>g</w:t>
            </w:r>
            <w:r w:rsidRPr="008A5B1A">
              <w:rPr>
                <w:rFonts w:ascii="Times New Roman" w:hAnsi="Times New Roman"/>
                <w:szCs w:val="20"/>
                <w:lang w:val="sv-SE"/>
              </w:rPr>
              <w:t> 3a:</w:t>
            </w:r>
          </w:p>
          <w:p w14:paraId="216479E3" w14:textId="53FB437B" w:rsidR="000B0DF3" w:rsidRPr="008A5B1A" w:rsidRDefault="009F47FA"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Andas ut helt</w:t>
            </w:r>
          </w:p>
          <w:p w14:paraId="26A4B6D5" w14:textId="5F5660E9" w:rsidR="000B0DF3" w:rsidRPr="008A5B1A" w:rsidRDefault="009F47FA" w:rsidP="00B56A01">
            <w:pPr>
              <w:pStyle w:val="Table"/>
              <w:tabs>
                <w:tab w:val="clear" w:pos="284"/>
              </w:tabs>
              <w:spacing w:before="0" w:after="0"/>
              <w:rPr>
                <w:rFonts w:ascii="Times New Roman" w:hAnsi="Times New Roman"/>
                <w:szCs w:val="20"/>
                <w:u w:val="single"/>
                <w:lang w:val="sv-SE"/>
              </w:rPr>
            </w:pPr>
            <w:r w:rsidRPr="008A5B1A">
              <w:rPr>
                <w:rFonts w:ascii="Times New Roman" w:hAnsi="Times New Roman"/>
                <w:szCs w:val="20"/>
                <w:u w:val="single"/>
                <w:lang w:val="sv-SE"/>
              </w:rPr>
              <w:t>Blås inte ut i inhalatorn</w:t>
            </w:r>
            <w:r w:rsidR="00017285" w:rsidRPr="008A5B1A">
              <w:rPr>
                <w:rFonts w:ascii="Times New Roman" w:hAnsi="Times New Roman"/>
                <w:szCs w:val="20"/>
                <w:u w:val="single"/>
                <w:lang w:val="sv-SE"/>
              </w:rPr>
              <w:t>.</w:t>
            </w:r>
          </w:p>
        </w:tc>
        <w:tc>
          <w:tcPr>
            <w:tcW w:w="2415" w:type="dxa"/>
            <w:tcBorders>
              <w:top w:val="nil"/>
              <w:left w:val="single" w:sz="24" w:space="0" w:color="808080"/>
              <w:bottom w:val="nil"/>
              <w:right w:val="single" w:sz="24" w:space="0" w:color="808080"/>
            </w:tcBorders>
            <w:hideMark/>
          </w:tcPr>
          <w:p w14:paraId="1806DA28" w14:textId="2E7C5900" w:rsidR="000B0DF3" w:rsidRPr="008A5B1A" w:rsidRDefault="009F47FA"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Kontrollera att kapseln är tom</w:t>
            </w:r>
          </w:p>
          <w:p w14:paraId="4E0AD3DA" w14:textId="77777777" w:rsidR="000B0DF3" w:rsidRPr="008A5B1A" w:rsidRDefault="009F47FA"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Öppna inhalatorn för att se om det finns något pulver kvar i kapseln</w:t>
            </w:r>
            <w:r w:rsidR="00017285" w:rsidRPr="008A5B1A">
              <w:rPr>
                <w:rFonts w:ascii="Times New Roman" w:hAnsi="Times New Roman"/>
                <w:szCs w:val="20"/>
                <w:lang w:val="sv-SE"/>
              </w:rPr>
              <w:t>.</w:t>
            </w:r>
          </w:p>
          <w:p w14:paraId="72F74925" w14:textId="77777777" w:rsidR="003A769C" w:rsidRPr="008A5B1A" w:rsidRDefault="003A769C" w:rsidP="00B56A01">
            <w:pPr>
              <w:pStyle w:val="Table"/>
              <w:tabs>
                <w:tab w:val="clear" w:pos="284"/>
              </w:tabs>
              <w:spacing w:before="0" w:after="0"/>
              <w:rPr>
                <w:rFonts w:ascii="Times New Roman" w:hAnsi="Times New Roman"/>
                <w:szCs w:val="20"/>
                <w:lang w:val="sv-SE"/>
              </w:rPr>
            </w:pPr>
          </w:p>
          <w:p w14:paraId="185A877D" w14:textId="77777777" w:rsidR="003A769C" w:rsidRPr="008A5B1A" w:rsidRDefault="003A769C"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Om pulver finns kvar i kapseln:</w:t>
            </w:r>
          </w:p>
          <w:p w14:paraId="640C8A39" w14:textId="77777777" w:rsidR="003A769C" w:rsidRPr="008A5B1A" w:rsidRDefault="003A769C" w:rsidP="00B56A01">
            <w:pPr>
              <w:pStyle w:val="Table"/>
              <w:numPr>
                <w:ilvl w:val="0"/>
                <w:numId w:val="6"/>
              </w:numPr>
              <w:tabs>
                <w:tab w:val="clear" w:pos="284"/>
              </w:tabs>
              <w:spacing w:before="0" w:after="0"/>
              <w:rPr>
                <w:rFonts w:ascii="Times New Roman" w:hAnsi="Times New Roman"/>
                <w:szCs w:val="20"/>
                <w:lang w:val="sv-SE"/>
              </w:rPr>
            </w:pPr>
            <w:r w:rsidRPr="008A5B1A">
              <w:rPr>
                <w:rFonts w:ascii="Times New Roman" w:hAnsi="Times New Roman"/>
                <w:szCs w:val="20"/>
                <w:lang w:val="sv-SE"/>
              </w:rPr>
              <w:t>Stäng inhalatorn.</w:t>
            </w:r>
          </w:p>
          <w:p w14:paraId="59EBDCAA" w14:textId="501F85F2" w:rsidR="003A769C" w:rsidRPr="008A5B1A" w:rsidRDefault="003A769C" w:rsidP="00B56A01">
            <w:pPr>
              <w:pStyle w:val="Table"/>
              <w:numPr>
                <w:ilvl w:val="0"/>
                <w:numId w:val="6"/>
              </w:numPr>
              <w:tabs>
                <w:tab w:val="clear" w:pos="284"/>
              </w:tabs>
              <w:spacing w:before="0" w:after="0"/>
              <w:rPr>
                <w:rFonts w:ascii="Times New Roman" w:hAnsi="Times New Roman"/>
                <w:szCs w:val="20"/>
                <w:lang w:val="sv-SE"/>
              </w:rPr>
            </w:pPr>
            <w:r w:rsidRPr="008A5B1A">
              <w:rPr>
                <w:rFonts w:ascii="Times New Roman" w:hAnsi="Times New Roman"/>
                <w:szCs w:val="20"/>
                <w:lang w:val="sv-SE"/>
              </w:rPr>
              <w:t>Upprepa steg 3a till 3d.</w:t>
            </w:r>
          </w:p>
        </w:tc>
      </w:tr>
      <w:tr w:rsidR="000B0DF3" w:rsidRPr="008A5B1A" w14:paraId="2B1F9310" w14:textId="77777777">
        <w:trPr>
          <w:cantSplit/>
        </w:trPr>
        <w:tc>
          <w:tcPr>
            <w:tcW w:w="2376" w:type="dxa"/>
            <w:tcBorders>
              <w:top w:val="nil"/>
              <w:left w:val="single" w:sz="24" w:space="0" w:color="808080"/>
              <w:bottom w:val="nil"/>
              <w:right w:val="single" w:sz="24" w:space="0" w:color="808080"/>
            </w:tcBorders>
            <w:hideMark/>
          </w:tcPr>
          <w:p w14:paraId="07E9832A" w14:textId="5CCB1EA7" w:rsidR="000B0DF3" w:rsidRPr="008A5B1A" w:rsidRDefault="00A73AE0" w:rsidP="00B56A01">
            <w:pPr>
              <w:pStyle w:val="Table"/>
              <w:keepLines w:val="0"/>
              <w:tabs>
                <w:tab w:val="clear" w:pos="284"/>
              </w:tabs>
              <w:spacing w:before="0" w:after="0"/>
              <w:rPr>
                <w:rFonts w:ascii="Times New Roman" w:hAnsi="Times New Roman"/>
                <w:szCs w:val="20"/>
                <w:lang w:val="sv-SE"/>
              </w:rPr>
            </w:pPr>
            <w:r w:rsidRPr="008A5B1A">
              <w:rPr>
                <w:noProof/>
                <w:lang w:eastAsia="en-US"/>
              </w:rPr>
              <w:drawing>
                <wp:inline distT="0" distB="0" distL="0" distR="0" wp14:anchorId="7763C455" wp14:editId="496FDEA6">
                  <wp:extent cx="1240971" cy="1121470"/>
                  <wp:effectExtent l="0" t="0" r="0" b="2540"/>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4C0846CE" w14:textId="1EFB42F2" w:rsidR="006F6E4A" w:rsidRPr="008A5B1A" w:rsidRDefault="006F6E4A"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 xml:space="preserve">Du ska höra ett klickljud när det går </w:t>
            </w:r>
            <w:r w:rsidR="008471AC" w:rsidRPr="008A5B1A">
              <w:rPr>
                <w:rFonts w:ascii="Times New Roman" w:hAnsi="Times New Roman"/>
                <w:szCs w:val="20"/>
                <w:lang w:val="sv-SE"/>
              </w:rPr>
              <w:t xml:space="preserve">hål </w:t>
            </w:r>
            <w:r w:rsidRPr="008A5B1A">
              <w:rPr>
                <w:rFonts w:ascii="Times New Roman" w:hAnsi="Times New Roman"/>
                <w:szCs w:val="20"/>
                <w:lang w:val="sv-SE"/>
              </w:rPr>
              <w:t>på kapseln.</w:t>
            </w:r>
          </w:p>
          <w:p w14:paraId="1A53D02C" w14:textId="628EC9F0" w:rsidR="000B0DF3" w:rsidRPr="008A5B1A" w:rsidRDefault="006F6E4A" w:rsidP="00B56A01">
            <w:pPr>
              <w:pStyle w:val="Table"/>
              <w:tabs>
                <w:tab w:val="clear" w:pos="284"/>
              </w:tabs>
              <w:spacing w:before="0" w:after="0"/>
              <w:rPr>
                <w:rFonts w:ascii="Times New Roman" w:hAnsi="Times New Roman"/>
                <w:szCs w:val="20"/>
                <w:u w:val="single"/>
                <w:lang w:val="sv-SE"/>
              </w:rPr>
            </w:pPr>
            <w:r w:rsidRPr="008A5B1A">
              <w:rPr>
                <w:rFonts w:ascii="Times New Roman" w:hAnsi="Times New Roman"/>
                <w:szCs w:val="20"/>
                <w:u w:val="single"/>
                <w:lang w:val="sv-SE"/>
              </w:rPr>
              <w:t>Stick bara hål på kapseln en gång.</w:t>
            </w:r>
          </w:p>
        </w:tc>
        <w:tc>
          <w:tcPr>
            <w:tcW w:w="2268" w:type="dxa"/>
            <w:tcBorders>
              <w:top w:val="nil"/>
              <w:left w:val="single" w:sz="24" w:space="0" w:color="808080"/>
              <w:bottom w:val="nil"/>
              <w:right w:val="single" w:sz="24" w:space="0" w:color="808080"/>
            </w:tcBorders>
            <w:hideMark/>
          </w:tcPr>
          <w:p w14:paraId="1C65E607" w14:textId="7A302586" w:rsidR="000B0DF3" w:rsidRPr="008A5B1A" w:rsidRDefault="003A769C" w:rsidP="00B56A01">
            <w:pPr>
              <w:pStyle w:val="Table"/>
              <w:keepLines w:val="0"/>
              <w:tabs>
                <w:tab w:val="clear" w:pos="284"/>
              </w:tabs>
              <w:spacing w:before="0" w:after="0"/>
              <w:rPr>
                <w:rFonts w:ascii="Times New Roman" w:hAnsi="Times New Roman"/>
                <w:szCs w:val="20"/>
                <w:lang w:val="sv-SE"/>
              </w:rPr>
            </w:pPr>
            <w:r w:rsidRPr="008A5B1A">
              <w:rPr>
                <w:noProof/>
                <w:lang w:eastAsia="en-US"/>
              </w:rPr>
              <w:drawing>
                <wp:inline distT="0" distB="0" distL="0" distR="0" wp14:anchorId="0AF1CF9E" wp14:editId="79B683FC">
                  <wp:extent cx="1285875" cy="848747"/>
                  <wp:effectExtent l="0" t="0" r="0" b="8890"/>
                  <wp:docPr id="2" name="Picture 2"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43AA9F1F" w14:textId="77777777" w:rsidR="003A769C" w:rsidRPr="008A5B1A" w:rsidRDefault="003A769C" w:rsidP="00B56A01">
            <w:pPr>
              <w:pStyle w:val="Table"/>
              <w:tabs>
                <w:tab w:val="clear" w:pos="284"/>
              </w:tabs>
              <w:spacing w:before="0" w:after="0"/>
              <w:jc w:val="center"/>
              <w:rPr>
                <w:rFonts w:ascii="Times New Roman" w:hAnsi="Times New Roman"/>
                <w:szCs w:val="20"/>
                <w:lang w:val="sv-SE"/>
              </w:rPr>
            </w:pPr>
            <w:r w:rsidRPr="008A5B1A">
              <w:rPr>
                <w:noProof/>
                <w:lang w:eastAsia="en-US"/>
              </w:rPr>
              <w:drawing>
                <wp:inline distT="0" distB="0" distL="0" distR="0" wp14:anchorId="67FF7DC0" wp14:editId="4F881EFE">
                  <wp:extent cx="1396365" cy="325755"/>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1396365" cy="325755"/>
                          </a:xfrm>
                          <a:prstGeom prst="rect">
                            <a:avLst/>
                          </a:prstGeom>
                        </pic:spPr>
                      </pic:pic>
                    </a:graphicData>
                  </a:graphic>
                </wp:inline>
              </w:drawing>
            </w:r>
          </w:p>
          <w:p w14:paraId="03A73990" w14:textId="77777777" w:rsidR="003A769C" w:rsidRPr="008A5B1A" w:rsidRDefault="003A769C" w:rsidP="00B56A01">
            <w:pPr>
              <w:pStyle w:val="Table"/>
              <w:tabs>
                <w:tab w:val="clear" w:pos="284"/>
                <w:tab w:val="left" w:pos="1449"/>
              </w:tabs>
              <w:spacing w:before="0" w:after="0"/>
              <w:rPr>
                <w:rFonts w:ascii="Times New Roman" w:hAnsi="Times New Roman"/>
                <w:b/>
                <w:noProof/>
                <w:szCs w:val="20"/>
              </w:rPr>
            </w:pPr>
            <w:r w:rsidRPr="008A5B1A">
              <w:rPr>
                <w:rFonts w:ascii="Times New Roman" w:hAnsi="Times New Roman"/>
                <w:b/>
                <w:noProof/>
                <w:szCs w:val="20"/>
              </w:rPr>
              <w:t>Kvarvarande</w:t>
            </w:r>
            <w:r w:rsidRPr="008A5B1A">
              <w:rPr>
                <w:rFonts w:ascii="Times New Roman" w:hAnsi="Times New Roman"/>
                <w:b/>
                <w:noProof/>
                <w:szCs w:val="20"/>
              </w:rPr>
              <w:tab/>
              <w:t>Tom</w:t>
            </w:r>
          </w:p>
          <w:p w14:paraId="32E8E17F" w14:textId="73D83749" w:rsidR="000B0DF3" w:rsidRPr="008A5B1A" w:rsidRDefault="003A769C" w:rsidP="00B56A01">
            <w:pPr>
              <w:pStyle w:val="Table"/>
              <w:tabs>
                <w:tab w:val="clear" w:pos="284"/>
              </w:tabs>
              <w:spacing w:before="0" w:after="0"/>
              <w:rPr>
                <w:rFonts w:ascii="Times New Roman" w:hAnsi="Times New Roman"/>
                <w:b/>
                <w:szCs w:val="20"/>
                <w:lang w:val="sv-SE"/>
              </w:rPr>
            </w:pPr>
            <w:r w:rsidRPr="008A5B1A">
              <w:rPr>
                <w:rFonts w:ascii="Times New Roman" w:hAnsi="Times New Roman"/>
                <w:b/>
                <w:noProof/>
                <w:szCs w:val="20"/>
              </w:rPr>
              <w:t>pulver</w:t>
            </w:r>
            <w:r w:rsidRPr="008A5B1A" w:rsidDel="003A769C">
              <w:rPr>
                <w:rFonts w:ascii="Times New Roman" w:hAnsi="Times New Roman"/>
                <w:szCs w:val="20"/>
                <w:lang w:val="sv-SE"/>
              </w:rPr>
              <w:t xml:space="preserve"> </w:t>
            </w:r>
          </w:p>
        </w:tc>
      </w:tr>
      <w:tr w:rsidR="000B0DF3" w:rsidRPr="008A5B1A" w14:paraId="13A74AB2" w14:textId="77777777">
        <w:trPr>
          <w:cantSplit/>
        </w:trPr>
        <w:tc>
          <w:tcPr>
            <w:tcW w:w="2376" w:type="dxa"/>
            <w:tcBorders>
              <w:top w:val="nil"/>
              <w:left w:val="single" w:sz="24" w:space="0" w:color="808080"/>
              <w:bottom w:val="nil"/>
              <w:right w:val="single" w:sz="24" w:space="0" w:color="808080"/>
            </w:tcBorders>
            <w:hideMark/>
          </w:tcPr>
          <w:p w14:paraId="7559A30D" w14:textId="02BE47CB" w:rsidR="000B0DF3" w:rsidRPr="008A5B1A" w:rsidRDefault="00017285" w:rsidP="00B56A01">
            <w:pPr>
              <w:pStyle w:val="Table"/>
              <w:tabs>
                <w:tab w:val="clear" w:pos="284"/>
              </w:tabs>
              <w:spacing w:before="0" w:after="0"/>
              <w:rPr>
                <w:rFonts w:ascii="Times New Roman" w:eastAsia="Calibri" w:hAnsi="Times New Roman"/>
                <w:szCs w:val="20"/>
                <w:lang w:val="sv-SE"/>
              </w:rPr>
            </w:pPr>
            <w:r w:rsidRPr="008A5B1A">
              <w:rPr>
                <w:rFonts w:ascii="Times New Roman" w:hAnsi="Times New Roman"/>
                <w:szCs w:val="20"/>
                <w:lang w:val="sv-SE"/>
              </w:rPr>
              <w:t>Ste</w:t>
            </w:r>
            <w:r w:rsidR="009F47FA" w:rsidRPr="008A5B1A">
              <w:rPr>
                <w:rFonts w:ascii="Times New Roman" w:hAnsi="Times New Roman"/>
                <w:szCs w:val="20"/>
                <w:lang w:val="sv-SE"/>
              </w:rPr>
              <w:t>g</w:t>
            </w:r>
            <w:r w:rsidRPr="008A5B1A">
              <w:rPr>
                <w:rFonts w:ascii="Times New Roman" w:hAnsi="Times New Roman"/>
                <w:szCs w:val="20"/>
                <w:lang w:val="sv-SE"/>
              </w:rPr>
              <w:t> 1b:</w:t>
            </w:r>
          </w:p>
          <w:p w14:paraId="0AD12C8D" w14:textId="63CBF515" w:rsidR="000B0DF3" w:rsidRPr="008A5B1A" w:rsidRDefault="00054690" w:rsidP="00B56A01">
            <w:pPr>
              <w:pStyle w:val="Table"/>
              <w:tabs>
                <w:tab w:val="clear" w:pos="284"/>
              </w:tabs>
              <w:spacing w:before="0" w:after="0"/>
              <w:rPr>
                <w:rFonts w:ascii="Times New Roman" w:hAnsi="Times New Roman"/>
                <w:szCs w:val="20"/>
                <w:lang w:val="sv-SE"/>
              </w:rPr>
            </w:pPr>
            <w:r w:rsidRPr="008A5B1A">
              <w:rPr>
                <w:rFonts w:ascii="Times New Roman" w:hAnsi="Times New Roman"/>
                <w:b/>
                <w:szCs w:val="20"/>
                <w:lang w:val="sv-SE"/>
              </w:rPr>
              <w:t>Öppna inhalatorn</w:t>
            </w:r>
          </w:p>
        </w:tc>
        <w:tc>
          <w:tcPr>
            <w:tcW w:w="2268" w:type="dxa"/>
            <w:tcBorders>
              <w:top w:val="nil"/>
              <w:left w:val="single" w:sz="24" w:space="0" w:color="808080"/>
              <w:bottom w:val="nil"/>
              <w:right w:val="single" w:sz="24" w:space="0" w:color="808080"/>
            </w:tcBorders>
            <w:hideMark/>
          </w:tcPr>
          <w:p w14:paraId="15A6D665" w14:textId="49CDA14A" w:rsidR="000B0DF3" w:rsidRPr="008A5B1A" w:rsidRDefault="00A73AE0" w:rsidP="00B56A01">
            <w:pPr>
              <w:pStyle w:val="Table"/>
              <w:tabs>
                <w:tab w:val="clear" w:pos="284"/>
              </w:tabs>
              <w:spacing w:before="0" w:after="0"/>
              <w:rPr>
                <w:rFonts w:ascii="Times New Roman" w:hAnsi="Times New Roman"/>
                <w:szCs w:val="20"/>
                <w:lang w:val="sv-SE"/>
              </w:rPr>
            </w:pPr>
            <w:r w:rsidRPr="008A5B1A">
              <w:rPr>
                <w:noProof/>
                <w:lang w:eastAsia="en-US"/>
              </w:rPr>
              <w:drawing>
                <wp:inline distT="0" distB="0" distL="0" distR="0" wp14:anchorId="70B17EA7" wp14:editId="6454C6A6">
                  <wp:extent cx="1303020" cy="1193165"/>
                  <wp:effectExtent l="0" t="0" r="0" b="6985"/>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1303020" cy="1193165"/>
                          </a:xfrm>
                          <a:prstGeom prst="rect">
                            <a:avLst/>
                          </a:prstGeom>
                        </pic:spPr>
                      </pic:pic>
                    </a:graphicData>
                  </a:graphic>
                </wp:inline>
              </w:drawing>
            </w:r>
          </w:p>
          <w:p w14:paraId="3C7BAADF" w14:textId="78675530" w:rsidR="000B0DF3"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Ste</w:t>
            </w:r>
            <w:r w:rsidR="009F47FA" w:rsidRPr="008A5B1A">
              <w:rPr>
                <w:rFonts w:ascii="Times New Roman" w:hAnsi="Times New Roman"/>
                <w:szCs w:val="20"/>
                <w:lang w:val="sv-SE"/>
              </w:rPr>
              <w:t>g</w:t>
            </w:r>
            <w:r w:rsidRPr="008A5B1A">
              <w:rPr>
                <w:rFonts w:ascii="Times New Roman" w:hAnsi="Times New Roman"/>
                <w:szCs w:val="20"/>
                <w:lang w:val="sv-SE"/>
              </w:rPr>
              <w:t> 2b:</w:t>
            </w:r>
          </w:p>
          <w:p w14:paraId="6F57001B" w14:textId="0B033211" w:rsidR="000B0DF3" w:rsidRPr="008A5B1A" w:rsidRDefault="00054690" w:rsidP="00B56A01">
            <w:pPr>
              <w:pStyle w:val="Table"/>
              <w:tabs>
                <w:tab w:val="clear" w:pos="284"/>
              </w:tabs>
              <w:spacing w:before="0" w:after="0"/>
              <w:rPr>
                <w:rFonts w:ascii="Times New Roman" w:hAnsi="Times New Roman"/>
                <w:szCs w:val="20"/>
                <w:lang w:val="sv-SE"/>
              </w:rPr>
            </w:pPr>
            <w:r w:rsidRPr="008A5B1A">
              <w:rPr>
                <w:rFonts w:ascii="Times New Roman" w:hAnsi="Times New Roman"/>
                <w:b/>
                <w:szCs w:val="20"/>
                <w:lang w:val="sv-SE"/>
              </w:rPr>
              <w:t>Släpp sidoknapparna</w:t>
            </w:r>
          </w:p>
        </w:tc>
        <w:tc>
          <w:tcPr>
            <w:tcW w:w="2268" w:type="dxa"/>
            <w:tcBorders>
              <w:top w:val="nil"/>
              <w:left w:val="single" w:sz="24" w:space="0" w:color="808080"/>
              <w:bottom w:val="nil"/>
              <w:right w:val="single" w:sz="24" w:space="0" w:color="808080"/>
            </w:tcBorders>
            <w:hideMark/>
          </w:tcPr>
          <w:p w14:paraId="77ABF681" w14:textId="2517B6D8" w:rsidR="000B0DF3" w:rsidRPr="008A5B1A" w:rsidRDefault="00017285"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Ste</w:t>
            </w:r>
            <w:r w:rsidR="009F47FA" w:rsidRPr="008A5B1A">
              <w:rPr>
                <w:rFonts w:ascii="Times New Roman" w:hAnsi="Times New Roman"/>
                <w:szCs w:val="20"/>
                <w:lang w:val="sv-SE"/>
              </w:rPr>
              <w:t>g </w:t>
            </w:r>
            <w:r w:rsidRPr="008A5B1A">
              <w:rPr>
                <w:rFonts w:ascii="Times New Roman" w:hAnsi="Times New Roman"/>
                <w:szCs w:val="20"/>
                <w:lang w:val="sv-SE"/>
              </w:rPr>
              <w:t>3b:</w:t>
            </w:r>
          </w:p>
          <w:p w14:paraId="1B1CA5E1" w14:textId="466CD3F8" w:rsidR="000B0DF3" w:rsidRPr="008A5B1A" w:rsidRDefault="00017285"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Inhal</w:t>
            </w:r>
            <w:r w:rsidR="00054690" w:rsidRPr="008A5B1A">
              <w:rPr>
                <w:rFonts w:ascii="Times New Roman" w:hAnsi="Times New Roman"/>
                <w:b/>
                <w:szCs w:val="20"/>
                <w:lang w:val="sv-SE"/>
              </w:rPr>
              <w:t>era läkemedlet med ett djupt andetag</w:t>
            </w:r>
          </w:p>
          <w:p w14:paraId="5855F281" w14:textId="77777777" w:rsidR="00054690" w:rsidRPr="008A5B1A" w:rsidRDefault="00054690" w:rsidP="00B56A01">
            <w:pPr>
              <w:pStyle w:val="Table"/>
              <w:spacing w:before="0" w:after="0"/>
              <w:rPr>
                <w:rFonts w:ascii="Times New Roman" w:hAnsi="Times New Roman"/>
                <w:szCs w:val="20"/>
                <w:lang w:val="sv-SE"/>
              </w:rPr>
            </w:pPr>
            <w:r w:rsidRPr="008A5B1A">
              <w:rPr>
                <w:rFonts w:ascii="Times New Roman" w:hAnsi="Times New Roman"/>
                <w:szCs w:val="20"/>
                <w:lang w:val="sv-SE"/>
              </w:rPr>
              <w:t>Håll inhalatorn så som visas på bilden.</w:t>
            </w:r>
          </w:p>
          <w:p w14:paraId="744525E3" w14:textId="77777777" w:rsidR="00054690" w:rsidRPr="008A5B1A" w:rsidRDefault="00054690" w:rsidP="00B56A01">
            <w:pPr>
              <w:pStyle w:val="Text"/>
              <w:spacing w:before="0"/>
              <w:jc w:val="left"/>
              <w:rPr>
                <w:sz w:val="20"/>
                <w:lang w:val="sv-SE"/>
              </w:rPr>
            </w:pPr>
            <w:r w:rsidRPr="008A5B1A">
              <w:rPr>
                <w:sz w:val="20"/>
                <w:lang w:val="sv-SE"/>
              </w:rPr>
              <w:t>Placera munstycket i munnen. Slut läpparna ordentligt runt munstycket.</w:t>
            </w:r>
          </w:p>
          <w:p w14:paraId="56744923" w14:textId="1BCB6C4E" w:rsidR="000B0DF3" w:rsidRPr="008A5B1A" w:rsidRDefault="00054690"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u w:val="single"/>
                <w:lang w:val="sv-SE"/>
              </w:rPr>
              <w:t>Tryck inte in sidoknapparna</w:t>
            </w:r>
            <w:r w:rsidRPr="008A5B1A">
              <w:rPr>
                <w:rFonts w:ascii="Times New Roman" w:hAnsi="Times New Roman"/>
                <w:szCs w:val="20"/>
                <w:lang w:val="sv-SE"/>
              </w:rPr>
              <w:t>.</w:t>
            </w:r>
          </w:p>
        </w:tc>
        <w:tc>
          <w:tcPr>
            <w:tcW w:w="2415" w:type="dxa"/>
            <w:tcBorders>
              <w:top w:val="nil"/>
              <w:left w:val="single" w:sz="24" w:space="0" w:color="808080"/>
              <w:bottom w:val="nil"/>
              <w:right w:val="single" w:sz="24" w:space="0" w:color="808080"/>
            </w:tcBorders>
            <w:hideMark/>
          </w:tcPr>
          <w:p w14:paraId="4F5BE685" w14:textId="693F79C7" w:rsidR="000B0DF3" w:rsidRPr="008A5B1A" w:rsidRDefault="000B0DF3" w:rsidP="00B56A01">
            <w:pPr>
              <w:pStyle w:val="Table"/>
              <w:tabs>
                <w:tab w:val="clear" w:pos="284"/>
              </w:tabs>
              <w:spacing w:before="0" w:after="0"/>
              <w:rPr>
                <w:rFonts w:ascii="Times New Roman" w:hAnsi="Times New Roman"/>
                <w:b/>
                <w:szCs w:val="20"/>
                <w:lang w:val="sv-SE"/>
              </w:rPr>
            </w:pPr>
          </w:p>
        </w:tc>
      </w:tr>
      <w:tr w:rsidR="000B0DF3" w:rsidRPr="008A5B1A" w14:paraId="3D2E8DA8" w14:textId="77777777">
        <w:trPr>
          <w:cantSplit/>
        </w:trPr>
        <w:tc>
          <w:tcPr>
            <w:tcW w:w="2376" w:type="dxa"/>
            <w:tcBorders>
              <w:top w:val="nil"/>
              <w:left w:val="single" w:sz="24" w:space="0" w:color="808080"/>
              <w:bottom w:val="nil"/>
              <w:right w:val="single" w:sz="24" w:space="0" w:color="808080"/>
            </w:tcBorders>
            <w:hideMark/>
          </w:tcPr>
          <w:p w14:paraId="13E941FE" w14:textId="432FA853" w:rsidR="000B0DF3" w:rsidRPr="008A5B1A" w:rsidRDefault="003A769C" w:rsidP="00B56A01">
            <w:pPr>
              <w:pStyle w:val="Text"/>
              <w:keepNext/>
              <w:spacing w:before="0"/>
              <w:jc w:val="left"/>
              <w:rPr>
                <w:sz w:val="20"/>
                <w:lang w:val="sv-SE"/>
              </w:rPr>
            </w:pPr>
            <w:r w:rsidRPr="008A5B1A">
              <w:rPr>
                <w:noProof/>
                <w:lang w:eastAsia="en-US"/>
              </w:rPr>
              <w:lastRenderedPageBreak/>
              <w:drawing>
                <wp:inline distT="0" distB="0" distL="0" distR="0" wp14:anchorId="7C7E5859" wp14:editId="16104C11">
                  <wp:extent cx="1393371" cy="990477"/>
                  <wp:effectExtent l="0" t="0" r="0" b="635"/>
                  <wp:docPr id="3" name="Picture 3"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552AD6" w:rsidRPr="008A5B1A">
              <w:rPr>
                <w:noProof/>
                <w:lang w:eastAsia="en-US"/>
              </w:rPr>
              <w:drawing>
                <wp:anchor distT="0" distB="0" distL="114300" distR="114300" simplePos="0" relativeHeight="251657728" behindDoc="0" locked="0" layoutInCell="1" allowOverlap="1" wp14:anchorId="1E9C60F2" wp14:editId="703FDE48">
                  <wp:simplePos x="0" y="0"/>
                  <wp:positionH relativeFrom="column">
                    <wp:posOffset>-6985</wp:posOffset>
                  </wp:positionH>
                  <wp:positionV relativeFrom="paragraph">
                    <wp:posOffset>128270</wp:posOffset>
                  </wp:positionV>
                  <wp:extent cx="1371600" cy="1009650"/>
                  <wp:effectExtent l="0" t="0" r="0" b="0"/>
                  <wp:wrapTopAndBottom/>
                  <wp:docPr id="48"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76957101" w14:textId="77777777" w:rsidR="000B0DF3" w:rsidRPr="008A5B1A" w:rsidRDefault="000B0DF3" w:rsidP="00B56A01">
            <w:pPr>
              <w:pStyle w:val="Table"/>
              <w:keepNext/>
              <w:keepLines w:val="0"/>
              <w:tabs>
                <w:tab w:val="clear" w:pos="284"/>
              </w:tabs>
              <w:spacing w:before="0" w:after="0"/>
              <w:rPr>
                <w:rFonts w:ascii="Times New Roman" w:hAnsi="Times New Roman"/>
                <w:szCs w:val="20"/>
                <w:lang w:val="sv-SE"/>
              </w:rPr>
            </w:pPr>
          </w:p>
        </w:tc>
        <w:tc>
          <w:tcPr>
            <w:tcW w:w="2268" w:type="dxa"/>
            <w:tcBorders>
              <w:top w:val="nil"/>
              <w:left w:val="single" w:sz="24" w:space="0" w:color="808080"/>
              <w:bottom w:val="nil"/>
              <w:right w:val="single" w:sz="24" w:space="0" w:color="808080"/>
            </w:tcBorders>
            <w:hideMark/>
          </w:tcPr>
          <w:p w14:paraId="55FD69A1" w14:textId="77777777" w:rsidR="00174716" w:rsidRPr="008A5B1A" w:rsidRDefault="00174716" w:rsidP="00B56A01">
            <w:pPr>
              <w:pStyle w:val="Table"/>
              <w:keepNext/>
              <w:keepLines w:val="0"/>
              <w:spacing w:before="0" w:after="0"/>
              <w:rPr>
                <w:rFonts w:ascii="Times New Roman" w:hAnsi="Times New Roman"/>
                <w:szCs w:val="20"/>
                <w:lang w:val="sv-SE"/>
              </w:rPr>
            </w:pPr>
            <w:r w:rsidRPr="008A5B1A">
              <w:rPr>
                <w:rFonts w:ascii="Times New Roman" w:hAnsi="Times New Roman"/>
                <w:szCs w:val="20"/>
                <w:lang w:val="sv-SE"/>
              </w:rPr>
              <w:t>Andas in snabbt och så djupt du kan.</w:t>
            </w:r>
          </w:p>
          <w:p w14:paraId="75CA1C67" w14:textId="77777777" w:rsidR="00174716" w:rsidRPr="008A5B1A" w:rsidRDefault="00174716" w:rsidP="00B56A01">
            <w:pPr>
              <w:pStyle w:val="Text"/>
              <w:keepNext/>
              <w:spacing w:before="0"/>
              <w:jc w:val="left"/>
              <w:rPr>
                <w:sz w:val="20"/>
                <w:lang w:val="sv-SE"/>
              </w:rPr>
            </w:pPr>
            <w:r w:rsidRPr="008A5B1A">
              <w:rPr>
                <w:sz w:val="20"/>
                <w:lang w:val="sv-SE"/>
              </w:rPr>
              <w:t>Under inhalationen kommer du att höra ett surrande ljud.</w:t>
            </w:r>
          </w:p>
          <w:p w14:paraId="64A0FB38" w14:textId="65B0903B" w:rsidR="000B0DF3" w:rsidRPr="008A5B1A" w:rsidRDefault="00174716" w:rsidP="00B56A01">
            <w:pPr>
              <w:pStyle w:val="Table"/>
              <w:keepNext/>
              <w:keepLines w:val="0"/>
              <w:tabs>
                <w:tab w:val="clear" w:pos="284"/>
              </w:tabs>
              <w:spacing w:before="0" w:after="0"/>
              <w:rPr>
                <w:rFonts w:ascii="Times New Roman" w:hAnsi="Times New Roman"/>
                <w:szCs w:val="20"/>
                <w:lang w:val="sv-SE"/>
              </w:rPr>
            </w:pPr>
            <w:r w:rsidRPr="008A5B1A">
              <w:rPr>
                <w:rFonts w:ascii="Times New Roman" w:hAnsi="Times New Roman"/>
                <w:szCs w:val="20"/>
                <w:lang w:val="sv-SE"/>
              </w:rPr>
              <w:t>Eventuellt känns smaken av läkemedlet när du inhalerar.</w:t>
            </w:r>
          </w:p>
        </w:tc>
        <w:tc>
          <w:tcPr>
            <w:tcW w:w="2415" w:type="dxa"/>
            <w:tcBorders>
              <w:top w:val="nil"/>
              <w:left w:val="single" w:sz="24" w:space="0" w:color="808080"/>
              <w:bottom w:val="nil"/>
              <w:right w:val="single" w:sz="24" w:space="0" w:color="808080"/>
            </w:tcBorders>
            <w:hideMark/>
          </w:tcPr>
          <w:p w14:paraId="0ED2846A" w14:textId="1D535700" w:rsidR="000B0DF3" w:rsidRPr="008A5B1A" w:rsidRDefault="00A73AE0" w:rsidP="00B56A01">
            <w:pPr>
              <w:pStyle w:val="Table"/>
              <w:keepNext/>
              <w:keepLines w:val="0"/>
              <w:tabs>
                <w:tab w:val="clear" w:pos="284"/>
              </w:tabs>
              <w:spacing w:before="0" w:after="0"/>
              <w:rPr>
                <w:rFonts w:ascii="Times New Roman" w:hAnsi="Times New Roman"/>
                <w:szCs w:val="20"/>
                <w:lang w:val="sv-SE"/>
              </w:rPr>
            </w:pPr>
            <w:r w:rsidRPr="008A5B1A">
              <w:rPr>
                <w:noProof/>
                <w:lang w:eastAsia="en-US"/>
              </w:rPr>
              <w:drawing>
                <wp:inline distT="0" distB="0" distL="0" distR="0" wp14:anchorId="213D4A95" wp14:editId="4762F6B8">
                  <wp:extent cx="1344386" cy="1763169"/>
                  <wp:effectExtent l="0" t="0" r="8255" b="8890"/>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8697" cy="1768823"/>
                          </a:xfrm>
                          <a:prstGeom prst="rect">
                            <a:avLst/>
                          </a:prstGeom>
                        </pic:spPr>
                      </pic:pic>
                    </a:graphicData>
                  </a:graphic>
                </wp:inline>
              </w:drawing>
            </w:r>
          </w:p>
        </w:tc>
      </w:tr>
      <w:tr w:rsidR="000B0DF3" w:rsidRPr="00ED41CD" w14:paraId="6CC473DA" w14:textId="77777777">
        <w:tc>
          <w:tcPr>
            <w:tcW w:w="2376" w:type="dxa"/>
            <w:tcBorders>
              <w:top w:val="nil"/>
              <w:left w:val="single" w:sz="24" w:space="0" w:color="808080"/>
              <w:bottom w:val="nil"/>
              <w:right w:val="single" w:sz="24" w:space="0" w:color="808080"/>
            </w:tcBorders>
            <w:hideMark/>
          </w:tcPr>
          <w:p w14:paraId="1E6D9906" w14:textId="77777777" w:rsidR="00174716" w:rsidRPr="008A5B1A" w:rsidRDefault="00174716" w:rsidP="00B56A01">
            <w:pPr>
              <w:pStyle w:val="Table"/>
              <w:keepLines w:val="0"/>
              <w:spacing w:before="0" w:after="0"/>
              <w:rPr>
                <w:rFonts w:ascii="Times New Roman" w:hAnsi="Times New Roman"/>
                <w:szCs w:val="20"/>
                <w:lang w:val="sv-SE"/>
              </w:rPr>
            </w:pPr>
            <w:r w:rsidRPr="008A5B1A">
              <w:rPr>
                <w:rFonts w:ascii="Times New Roman" w:hAnsi="Times New Roman"/>
                <w:szCs w:val="20"/>
                <w:lang w:val="sv-SE"/>
              </w:rPr>
              <w:t>Steg 1c:</w:t>
            </w:r>
          </w:p>
          <w:p w14:paraId="6D94461B" w14:textId="77777777" w:rsidR="00174716" w:rsidRPr="008A5B1A" w:rsidRDefault="00174716" w:rsidP="00B56A01">
            <w:pPr>
              <w:pStyle w:val="Table"/>
              <w:keepLines w:val="0"/>
              <w:spacing w:before="0" w:after="0"/>
              <w:rPr>
                <w:rFonts w:ascii="Times New Roman" w:hAnsi="Times New Roman"/>
                <w:b/>
                <w:szCs w:val="20"/>
                <w:lang w:val="sv-SE"/>
              </w:rPr>
            </w:pPr>
            <w:r w:rsidRPr="008A5B1A">
              <w:rPr>
                <w:rFonts w:ascii="Times New Roman" w:hAnsi="Times New Roman"/>
                <w:b/>
                <w:szCs w:val="20"/>
                <w:lang w:val="sv-SE"/>
              </w:rPr>
              <w:t>Ta ut en kapsel</w:t>
            </w:r>
          </w:p>
          <w:p w14:paraId="6C526C39" w14:textId="77777777" w:rsidR="00174716" w:rsidRPr="008A5B1A" w:rsidRDefault="00174716" w:rsidP="00B56A01">
            <w:pPr>
              <w:pStyle w:val="Table"/>
              <w:keepLines w:val="0"/>
              <w:spacing w:before="0" w:after="0"/>
              <w:rPr>
                <w:rFonts w:ascii="Times New Roman" w:hAnsi="Times New Roman"/>
                <w:szCs w:val="20"/>
                <w:lang w:val="sv-SE"/>
              </w:rPr>
            </w:pPr>
            <w:r w:rsidRPr="008A5B1A">
              <w:rPr>
                <w:rFonts w:ascii="Times New Roman" w:hAnsi="Times New Roman"/>
                <w:szCs w:val="20"/>
                <w:lang w:val="sv-SE"/>
              </w:rPr>
              <w:t>Skilj ett blister från blisterkartan.</w:t>
            </w:r>
          </w:p>
          <w:p w14:paraId="310EAEA2" w14:textId="77777777" w:rsidR="00174716" w:rsidRPr="008A5B1A" w:rsidRDefault="00174716" w:rsidP="00B56A01">
            <w:pPr>
              <w:pStyle w:val="Text"/>
              <w:spacing w:before="0"/>
              <w:jc w:val="left"/>
              <w:rPr>
                <w:sz w:val="20"/>
                <w:lang w:val="sv-SE"/>
              </w:rPr>
            </w:pPr>
            <w:r w:rsidRPr="008A5B1A">
              <w:rPr>
                <w:sz w:val="20"/>
                <w:lang w:val="sv-SE"/>
              </w:rPr>
              <w:t>Dra av skyddsfolien och ta ut kapseln.</w:t>
            </w:r>
          </w:p>
          <w:p w14:paraId="1B4E544C" w14:textId="77777777" w:rsidR="00174716" w:rsidRPr="008A5B1A" w:rsidRDefault="00174716" w:rsidP="00B56A01">
            <w:pPr>
              <w:pStyle w:val="Table"/>
              <w:keepLines w:val="0"/>
              <w:spacing w:before="0" w:after="0"/>
              <w:rPr>
                <w:rFonts w:ascii="Times New Roman" w:hAnsi="Times New Roman"/>
                <w:szCs w:val="20"/>
                <w:u w:val="single"/>
                <w:lang w:val="sv-SE"/>
              </w:rPr>
            </w:pPr>
            <w:r w:rsidRPr="008A5B1A">
              <w:rPr>
                <w:rFonts w:ascii="Times New Roman" w:hAnsi="Times New Roman"/>
                <w:szCs w:val="20"/>
                <w:u w:val="single"/>
                <w:lang w:val="sv-SE"/>
              </w:rPr>
              <w:t>Tryck inte kapseln genom folien.</w:t>
            </w:r>
          </w:p>
          <w:p w14:paraId="04600981" w14:textId="27049A1D" w:rsidR="000B0DF3" w:rsidRPr="008A5B1A" w:rsidRDefault="00174716" w:rsidP="00B56A01">
            <w:pPr>
              <w:pStyle w:val="Text"/>
              <w:spacing w:before="0"/>
              <w:jc w:val="left"/>
              <w:rPr>
                <w:b/>
                <w:sz w:val="20"/>
                <w:lang w:val="sv-SE"/>
              </w:rPr>
            </w:pPr>
            <w:r w:rsidRPr="008A5B1A">
              <w:rPr>
                <w:rFonts w:eastAsia="Calibri"/>
                <w:sz w:val="20"/>
                <w:u w:val="single"/>
                <w:lang w:val="sv-SE"/>
              </w:rPr>
              <w:t>Svälj inte kapseln.</w:t>
            </w:r>
          </w:p>
        </w:tc>
        <w:tc>
          <w:tcPr>
            <w:tcW w:w="2268" w:type="dxa"/>
            <w:tcBorders>
              <w:top w:val="nil"/>
              <w:left w:val="single" w:sz="24" w:space="0" w:color="808080"/>
              <w:bottom w:val="nil"/>
              <w:right w:val="single" w:sz="24" w:space="0" w:color="808080"/>
            </w:tcBorders>
          </w:tcPr>
          <w:p w14:paraId="73593C2D" w14:textId="77777777" w:rsidR="000B0DF3" w:rsidRPr="008A5B1A" w:rsidRDefault="000B0DF3" w:rsidP="00B56A01">
            <w:pPr>
              <w:pStyle w:val="Table"/>
              <w:keepLines w:val="0"/>
              <w:tabs>
                <w:tab w:val="clear" w:pos="284"/>
              </w:tabs>
              <w:spacing w:before="0" w:after="0"/>
              <w:rPr>
                <w:b/>
                <w:szCs w:val="20"/>
                <w:lang w:val="sv-SE"/>
              </w:rPr>
            </w:pPr>
          </w:p>
        </w:tc>
        <w:tc>
          <w:tcPr>
            <w:tcW w:w="2268" w:type="dxa"/>
            <w:tcBorders>
              <w:top w:val="nil"/>
              <w:left w:val="single" w:sz="24" w:space="0" w:color="808080"/>
              <w:bottom w:val="nil"/>
              <w:right w:val="single" w:sz="24" w:space="0" w:color="808080"/>
            </w:tcBorders>
            <w:hideMark/>
          </w:tcPr>
          <w:p w14:paraId="416691E5" w14:textId="0D4AA0C6" w:rsidR="000B0DF3" w:rsidRPr="008A5B1A" w:rsidRDefault="00A73AE0" w:rsidP="00B56A01">
            <w:pPr>
              <w:pStyle w:val="Text"/>
              <w:spacing w:before="0"/>
              <w:jc w:val="left"/>
              <w:rPr>
                <w:sz w:val="20"/>
                <w:lang w:val="sv-SE" w:eastAsia="en-US"/>
              </w:rPr>
            </w:pPr>
            <w:r w:rsidRPr="008A5B1A">
              <w:rPr>
                <w:noProof/>
                <w:lang w:eastAsia="en-US"/>
              </w:rPr>
              <w:drawing>
                <wp:inline distT="0" distB="0" distL="0" distR="0" wp14:anchorId="030675F8" wp14:editId="29E85AC0">
                  <wp:extent cx="1303020" cy="932815"/>
                  <wp:effectExtent l="0" t="0" r="0" b="635"/>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03020" cy="932815"/>
                          </a:xfrm>
                          <a:prstGeom prst="rect">
                            <a:avLst/>
                          </a:prstGeom>
                        </pic:spPr>
                      </pic:pic>
                    </a:graphicData>
                  </a:graphic>
                </wp:inline>
              </w:drawing>
            </w:r>
          </w:p>
          <w:p w14:paraId="3A63C815" w14:textId="77777777" w:rsidR="00174716" w:rsidRPr="008A5B1A" w:rsidRDefault="00174716" w:rsidP="00B56A01">
            <w:pPr>
              <w:pStyle w:val="Table"/>
              <w:keepLines w:val="0"/>
              <w:spacing w:before="0" w:after="0"/>
              <w:rPr>
                <w:rFonts w:ascii="Times New Roman" w:hAnsi="Times New Roman"/>
                <w:szCs w:val="20"/>
                <w:lang w:val="sv-SE"/>
              </w:rPr>
            </w:pPr>
            <w:r w:rsidRPr="008A5B1A">
              <w:rPr>
                <w:rFonts w:ascii="Times New Roman" w:hAnsi="Times New Roman"/>
                <w:szCs w:val="20"/>
                <w:lang w:val="sv-SE"/>
              </w:rPr>
              <w:t>Steg 3c:</w:t>
            </w:r>
          </w:p>
          <w:p w14:paraId="20FF9BC8" w14:textId="77777777" w:rsidR="00174716" w:rsidRPr="008A5B1A" w:rsidRDefault="00174716" w:rsidP="00B56A01">
            <w:pPr>
              <w:pStyle w:val="Table"/>
              <w:keepLines w:val="0"/>
              <w:spacing w:before="0" w:after="0"/>
              <w:rPr>
                <w:rFonts w:ascii="Times New Roman" w:hAnsi="Times New Roman"/>
                <w:b/>
                <w:szCs w:val="20"/>
                <w:lang w:val="sv-SE"/>
              </w:rPr>
            </w:pPr>
            <w:r w:rsidRPr="008A5B1A">
              <w:rPr>
                <w:rFonts w:ascii="Times New Roman" w:hAnsi="Times New Roman"/>
                <w:b/>
                <w:szCs w:val="20"/>
                <w:lang w:val="sv-SE"/>
              </w:rPr>
              <w:t>Håll andan</w:t>
            </w:r>
          </w:p>
          <w:p w14:paraId="23C8E92D" w14:textId="09080C72" w:rsidR="000B0DF3" w:rsidRPr="008A5B1A" w:rsidRDefault="00174716" w:rsidP="00B56A01">
            <w:pPr>
              <w:pStyle w:val="Text"/>
              <w:spacing w:before="0"/>
              <w:jc w:val="left"/>
              <w:rPr>
                <w:sz w:val="20"/>
                <w:lang w:val="sv-SE"/>
              </w:rPr>
            </w:pPr>
            <w:r w:rsidRPr="008A5B1A">
              <w:rPr>
                <w:sz w:val="20"/>
                <w:lang w:val="sv-SE"/>
              </w:rPr>
              <w:t>Håll andan i upp till 5 sekunder.</w:t>
            </w:r>
          </w:p>
          <w:p w14:paraId="6DA639BD" w14:textId="364C36BD" w:rsidR="000B0DF3" w:rsidRPr="008A5B1A" w:rsidRDefault="000B0DF3" w:rsidP="00B56A01">
            <w:pPr>
              <w:pStyle w:val="Default"/>
              <w:rPr>
                <w:rFonts w:ascii="Times New Roman" w:hAnsi="Times New Roman" w:cs="Times New Roman"/>
                <w:sz w:val="22"/>
                <w:szCs w:val="22"/>
                <w:lang w:val="sv-SE"/>
              </w:rPr>
            </w:pPr>
          </w:p>
          <w:p w14:paraId="24DCB78B" w14:textId="77777777" w:rsidR="008B0A68" w:rsidRPr="008A5B1A" w:rsidRDefault="008B0A68" w:rsidP="00B56A01">
            <w:pPr>
              <w:pStyle w:val="Default"/>
              <w:rPr>
                <w:rFonts w:ascii="Times New Roman" w:hAnsi="Times New Roman" w:cs="Times New Roman"/>
                <w:sz w:val="22"/>
                <w:szCs w:val="22"/>
                <w:lang w:val="sv-SE"/>
              </w:rPr>
            </w:pPr>
          </w:p>
          <w:p w14:paraId="6BAD35F9" w14:textId="5412C9FB" w:rsidR="00174716" w:rsidRPr="008A5B1A" w:rsidRDefault="00174716" w:rsidP="00B56A01">
            <w:pPr>
              <w:pStyle w:val="Pa0"/>
              <w:spacing w:line="240" w:lineRule="auto"/>
              <w:rPr>
                <w:rFonts w:ascii="Times New Roman" w:eastAsia="MS Mincho" w:hAnsi="Times New Roman" w:cs="Times New Roman"/>
                <w:sz w:val="20"/>
                <w:szCs w:val="20"/>
                <w:lang w:val="sv-SE"/>
              </w:rPr>
            </w:pPr>
            <w:r w:rsidRPr="008A5B1A">
              <w:rPr>
                <w:rFonts w:ascii="Times New Roman" w:hAnsi="Times New Roman"/>
                <w:sz w:val="20"/>
                <w:szCs w:val="20"/>
                <w:lang w:val="sv-SE"/>
              </w:rPr>
              <w:t>Steg</w:t>
            </w:r>
            <w:r w:rsidR="008B0A68" w:rsidRPr="008A5B1A">
              <w:rPr>
                <w:rFonts w:ascii="Times New Roman" w:hAnsi="Times New Roman"/>
                <w:sz w:val="20"/>
                <w:szCs w:val="20"/>
                <w:lang w:val="sv-SE"/>
              </w:rPr>
              <w:t> </w:t>
            </w:r>
            <w:r w:rsidRPr="008A5B1A">
              <w:rPr>
                <w:rFonts w:ascii="Times New Roman" w:hAnsi="Times New Roman"/>
                <w:sz w:val="20"/>
                <w:szCs w:val="20"/>
                <w:lang w:val="sv-SE"/>
              </w:rPr>
              <w:t>3d:</w:t>
            </w:r>
          </w:p>
          <w:p w14:paraId="6EFC72F0" w14:textId="65D28DBF" w:rsidR="00174716" w:rsidRPr="008A5B1A" w:rsidRDefault="00174716" w:rsidP="00B56A01">
            <w:pPr>
              <w:pStyle w:val="Pa0"/>
              <w:spacing w:line="240" w:lineRule="auto"/>
              <w:rPr>
                <w:rFonts w:ascii="Times New Roman" w:eastAsia="MS Mincho" w:hAnsi="Times New Roman" w:cs="Times New Roman"/>
                <w:b/>
                <w:sz w:val="20"/>
                <w:szCs w:val="20"/>
                <w:lang w:val="sv-SE"/>
              </w:rPr>
            </w:pPr>
            <w:r w:rsidRPr="008A5B1A">
              <w:rPr>
                <w:rFonts w:ascii="Times New Roman" w:hAnsi="Times New Roman"/>
                <w:b/>
                <w:sz w:val="20"/>
                <w:szCs w:val="20"/>
                <w:lang w:val="sv-SE"/>
              </w:rPr>
              <w:t>Skölj munnen</w:t>
            </w:r>
          </w:p>
          <w:p w14:paraId="71138435" w14:textId="10BC057B" w:rsidR="000B0DF3" w:rsidRPr="008A5B1A" w:rsidRDefault="00174716" w:rsidP="00B56A01">
            <w:pPr>
              <w:pStyle w:val="Pa0"/>
              <w:spacing w:line="240" w:lineRule="auto"/>
              <w:rPr>
                <w:rFonts w:ascii="Times New Roman" w:eastAsia="MS Mincho" w:hAnsi="Times New Roman" w:cs="Times New Roman"/>
                <w:b/>
                <w:sz w:val="20"/>
                <w:szCs w:val="20"/>
                <w:lang w:val="sv-SE"/>
              </w:rPr>
            </w:pPr>
            <w:r w:rsidRPr="008A5B1A">
              <w:rPr>
                <w:rFonts w:ascii="Times New Roman" w:hAnsi="Times New Roman" w:cs="Times New Roman"/>
                <w:sz w:val="20"/>
                <w:lang w:val="sv-SE"/>
              </w:rPr>
              <w:t>Skölj munnen med vatten efter varje dos och spotta ut vattnet.</w:t>
            </w:r>
          </w:p>
        </w:tc>
        <w:tc>
          <w:tcPr>
            <w:tcW w:w="2415" w:type="dxa"/>
            <w:tcBorders>
              <w:top w:val="nil"/>
              <w:left w:val="single" w:sz="24" w:space="0" w:color="808080"/>
              <w:bottom w:val="single" w:sz="36" w:space="0" w:color="000000"/>
              <w:right w:val="single" w:sz="24" w:space="0" w:color="808080"/>
            </w:tcBorders>
          </w:tcPr>
          <w:p w14:paraId="6DCFE233" w14:textId="77777777" w:rsidR="00174716" w:rsidRPr="008A5B1A" w:rsidRDefault="00174716" w:rsidP="00B56A01">
            <w:pPr>
              <w:pStyle w:val="Table"/>
              <w:keepLines w:val="0"/>
              <w:spacing w:before="0" w:after="0"/>
              <w:rPr>
                <w:rFonts w:ascii="Times New Roman" w:hAnsi="Times New Roman"/>
                <w:b/>
                <w:szCs w:val="20"/>
                <w:lang w:val="sv-SE"/>
              </w:rPr>
            </w:pPr>
            <w:r w:rsidRPr="008A5B1A">
              <w:rPr>
                <w:rFonts w:ascii="Times New Roman" w:hAnsi="Times New Roman"/>
                <w:b/>
                <w:szCs w:val="20"/>
                <w:lang w:val="sv-SE"/>
              </w:rPr>
              <w:t>Ta ut den tomma kapseln</w:t>
            </w:r>
          </w:p>
          <w:p w14:paraId="5B25A58D" w14:textId="77777777" w:rsidR="00174716" w:rsidRPr="008A5B1A" w:rsidRDefault="00174716" w:rsidP="00B56A01">
            <w:pPr>
              <w:pStyle w:val="Table"/>
              <w:keepLines w:val="0"/>
              <w:spacing w:before="0" w:after="0"/>
              <w:rPr>
                <w:rFonts w:ascii="Times New Roman" w:hAnsi="Times New Roman"/>
                <w:szCs w:val="20"/>
                <w:lang w:val="sv-SE"/>
              </w:rPr>
            </w:pPr>
            <w:r w:rsidRPr="008A5B1A">
              <w:rPr>
                <w:rFonts w:ascii="Times New Roman" w:hAnsi="Times New Roman"/>
                <w:szCs w:val="20"/>
                <w:lang w:val="sv-SE"/>
              </w:rPr>
              <w:t>Kasta den tomma kapseln i hushållssoporna.</w:t>
            </w:r>
          </w:p>
          <w:p w14:paraId="6582FA2D" w14:textId="15E4C2CE" w:rsidR="000B0DF3" w:rsidRPr="008A5B1A" w:rsidRDefault="00174716" w:rsidP="00B56A01">
            <w:pPr>
              <w:pStyle w:val="Table"/>
              <w:keepLines w:val="0"/>
              <w:tabs>
                <w:tab w:val="clear" w:pos="284"/>
              </w:tabs>
              <w:spacing w:before="0" w:after="0"/>
              <w:rPr>
                <w:szCs w:val="20"/>
                <w:lang w:val="sv-SE"/>
              </w:rPr>
            </w:pPr>
            <w:r w:rsidRPr="008A5B1A">
              <w:rPr>
                <w:rFonts w:ascii="Times New Roman" w:hAnsi="Times New Roman"/>
                <w:szCs w:val="20"/>
                <w:lang w:val="sv-SE"/>
              </w:rPr>
              <w:t>Stäng inhalatorn och sätt på locket.</w:t>
            </w:r>
          </w:p>
        </w:tc>
      </w:tr>
      <w:tr w:rsidR="000B0DF3" w:rsidRPr="00ED41CD" w14:paraId="767B1920" w14:textId="77777777">
        <w:trPr>
          <w:cantSplit/>
          <w:trHeight w:val="617"/>
        </w:trPr>
        <w:tc>
          <w:tcPr>
            <w:tcW w:w="2376" w:type="dxa"/>
            <w:tcBorders>
              <w:top w:val="nil"/>
              <w:left w:val="single" w:sz="24" w:space="0" w:color="808080"/>
              <w:bottom w:val="nil"/>
              <w:right w:val="single" w:sz="24" w:space="0" w:color="808080"/>
            </w:tcBorders>
          </w:tcPr>
          <w:p w14:paraId="479D546D" w14:textId="0577CF5B" w:rsidR="000B0DF3" w:rsidRPr="008A5B1A" w:rsidRDefault="00A73AE0" w:rsidP="00B56A01">
            <w:pPr>
              <w:pStyle w:val="Table"/>
              <w:keepNext/>
              <w:keepLines w:val="0"/>
              <w:tabs>
                <w:tab w:val="clear" w:pos="284"/>
              </w:tabs>
              <w:spacing w:before="0" w:after="0"/>
              <w:rPr>
                <w:rFonts w:ascii="Times New Roman" w:hAnsi="Times New Roman"/>
                <w:szCs w:val="20"/>
                <w:lang w:val="sv-SE"/>
              </w:rPr>
            </w:pPr>
            <w:r w:rsidRPr="008A5B1A">
              <w:rPr>
                <w:noProof/>
                <w:lang w:eastAsia="en-US"/>
              </w:rPr>
              <w:lastRenderedPageBreak/>
              <w:drawing>
                <wp:inline distT="0" distB="0" distL="0" distR="0" wp14:anchorId="605A7F91" wp14:editId="0ADCCFA5">
                  <wp:extent cx="1344385" cy="876340"/>
                  <wp:effectExtent l="0" t="0" r="8255" b="0"/>
                  <wp:docPr id="61" name="Picture 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345426" cy="877019"/>
                          </a:xfrm>
                          <a:prstGeom prst="rect">
                            <a:avLst/>
                          </a:prstGeom>
                        </pic:spPr>
                      </pic:pic>
                    </a:graphicData>
                  </a:graphic>
                </wp:inline>
              </w:drawing>
            </w:r>
          </w:p>
          <w:p w14:paraId="30EDFC72" w14:textId="77777777" w:rsidR="00174716" w:rsidRPr="008A5B1A" w:rsidRDefault="00174716" w:rsidP="00B56A01">
            <w:pPr>
              <w:pStyle w:val="Table"/>
              <w:spacing w:before="0" w:after="0"/>
              <w:rPr>
                <w:rFonts w:ascii="Times New Roman" w:hAnsi="Times New Roman"/>
                <w:szCs w:val="20"/>
                <w:lang w:val="sv-SE"/>
              </w:rPr>
            </w:pPr>
            <w:r w:rsidRPr="008A5B1A">
              <w:rPr>
                <w:rFonts w:ascii="Times New Roman" w:hAnsi="Times New Roman"/>
                <w:szCs w:val="20"/>
                <w:lang w:val="sv-SE"/>
              </w:rPr>
              <w:t>Steg 1d:</w:t>
            </w:r>
          </w:p>
          <w:p w14:paraId="34FA60F4" w14:textId="77777777" w:rsidR="00174716" w:rsidRPr="008A5B1A" w:rsidRDefault="00174716" w:rsidP="00B56A01">
            <w:pPr>
              <w:pStyle w:val="Table"/>
              <w:spacing w:before="0" w:after="0"/>
              <w:rPr>
                <w:rFonts w:ascii="Times New Roman" w:hAnsi="Times New Roman"/>
                <w:b/>
                <w:szCs w:val="20"/>
                <w:lang w:val="sv-SE"/>
              </w:rPr>
            </w:pPr>
            <w:r w:rsidRPr="008A5B1A">
              <w:rPr>
                <w:rFonts w:ascii="Times New Roman" w:hAnsi="Times New Roman"/>
                <w:b/>
                <w:szCs w:val="20"/>
                <w:lang w:val="sv-SE"/>
              </w:rPr>
              <w:t>Lägg i kapseln</w:t>
            </w:r>
          </w:p>
          <w:p w14:paraId="04664BAF" w14:textId="77777777" w:rsidR="00174716" w:rsidRPr="008A5B1A" w:rsidRDefault="00174716" w:rsidP="00B56A01">
            <w:pPr>
              <w:pStyle w:val="Table"/>
              <w:keepNext/>
              <w:keepLines w:val="0"/>
              <w:spacing w:before="0" w:after="0"/>
              <w:rPr>
                <w:rFonts w:ascii="Times New Roman" w:hAnsi="Times New Roman"/>
                <w:szCs w:val="20"/>
                <w:u w:val="single"/>
                <w:lang w:val="sv-SE"/>
              </w:rPr>
            </w:pPr>
            <w:r w:rsidRPr="008A5B1A">
              <w:rPr>
                <w:rFonts w:ascii="Times New Roman" w:hAnsi="Times New Roman"/>
                <w:szCs w:val="20"/>
                <w:u w:val="single"/>
                <w:lang w:val="sv-SE"/>
              </w:rPr>
              <w:t>Lägg inte kapseln direkt i munstycket.</w:t>
            </w:r>
          </w:p>
          <w:p w14:paraId="28A74A52" w14:textId="77777777" w:rsidR="000B0DF3" w:rsidRPr="008A5B1A" w:rsidRDefault="000B0DF3" w:rsidP="00B56A01">
            <w:pPr>
              <w:pStyle w:val="Table"/>
              <w:keepNext/>
              <w:keepLines w:val="0"/>
              <w:tabs>
                <w:tab w:val="clear" w:pos="284"/>
              </w:tabs>
              <w:spacing w:before="0" w:after="0"/>
              <w:rPr>
                <w:rFonts w:ascii="Times New Roman" w:hAnsi="Times New Roman"/>
                <w:szCs w:val="20"/>
                <w:lang w:val="sv-SE"/>
              </w:rPr>
            </w:pPr>
          </w:p>
        </w:tc>
        <w:tc>
          <w:tcPr>
            <w:tcW w:w="2268" w:type="dxa"/>
            <w:vMerge w:val="restart"/>
            <w:tcBorders>
              <w:top w:val="nil"/>
              <w:left w:val="single" w:sz="24" w:space="0" w:color="808080"/>
              <w:bottom w:val="single" w:sz="36" w:space="0" w:color="808080"/>
              <w:right w:val="single" w:sz="24" w:space="0" w:color="808080"/>
            </w:tcBorders>
          </w:tcPr>
          <w:p w14:paraId="34DAE602" w14:textId="77777777" w:rsidR="000B0DF3" w:rsidRPr="008A5B1A" w:rsidRDefault="000B0DF3" w:rsidP="00B56A01">
            <w:pPr>
              <w:pStyle w:val="Text"/>
              <w:keepNext/>
              <w:spacing w:before="0"/>
              <w:jc w:val="left"/>
              <w:rPr>
                <w:b/>
                <w:sz w:val="20"/>
                <w:lang w:val="sv-SE"/>
              </w:rPr>
            </w:pPr>
          </w:p>
        </w:tc>
        <w:tc>
          <w:tcPr>
            <w:tcW w:w="2268" w:type="dxa"/>
            <w:vMerge w:val="restart"/>
            <w:tcBorders>
              <w:top w:val="nil"/>
              <w:left w:val="single" w:sz="24" w:space="0" w:color="808080"/>
              <w:bottom w:val="single" w:sz="36" w:space="0" w:color="808080"/>
              <w:right w:val="single" w:sz="48" w:space="0" w:color="FF9900"/>
            </w:tcBorders>
          </w:tcPr>
          <w:p w14:paraId="4CB6B9BC" w14:textId="77777777" w:rsidR="000B0DF3" w:rsidRPr="008A5B1A" w:rsidRDefault="000B0DF3" w:rsidP="00B56A01">
            <w:pPr>
              <w:pStyle w:val="Text"/>
              <w:keepNext/>
              <w:spacing w:before="0"/>
              <w:jc w:val="left"/>
              <w:rPr>
                <w:b/>
                <w:sz w:val="20"/>
                <w:lang w:val="sv-SE"/>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1900476D" w14:textId="3E1DC6B7" w:rsidR="000B0DF3" w:rsidRPr="008A5B1A" w:rsidRDefault="001A430D" w:rsidP="00B56A01">
            <w:pPr>
              <w:pStyle w:val="Table"/>
              <w:tabs>
                <w:tab w:val="clear" w:pos="284"/>
              </w:tabs>
              <w:spacing w:before="0" w:after="0"/>
              <w:rPr>
                <w:rFonts w:ascii="Times New Roman" w:hAnsi="Times New Roman"/>
                <w:b/>
                <w:szCs w:val="20"/>
                <w:lang w:val="sv-SE"/>
              </w:rPr>
            </w:pPr>
            <w:r w:rsidRPr="008A5B1A">
              <w:rPr>
                <w:rFonts w:ascii="Times New Roman" w:hAnsi="Times New Roman"/>
                <w:b/>
                <w:szCs w:val="20"/>
                <w:lang w:val="sv-SE"/>
              </w:rPr>
              <w:t>Viktig in</w:t>
            </w:r>
            <w:r w:rsidR="00017285" w:rsidRPr="008A5B1A">
              <w:rPr>
                <w:rFonts w:ascii="Times New Roman" w:hAnsi="Times New Roman"/>
                <w:b/>
                <w:szCs w:val="20"/>
                <w:lang w:val="sv-SE"/>
              </w:rPr>
              <w:t>formation</w:t>
            </w:r>
          </w:p>
          <w:p w14:paraId="5529FDD5" w14:textId="555527BE" w:rsidR="00174716" w:rsidRPr="008A5B1A" w:rsidRDefault="00017285" w:rsidP="00B56A01">
            <w:pPr>
              <w:pStyle w:val="Table"/>
              <w:numPr>
                <w:ilvl w:val="0"/>
                <w:numId w:val="4"/>
              </w:numPr>
              <w:tabs>
                <w:tab w:val="left" w:pos="170"/>
              </w:tabs>
              <w:spacing w:before="0" w:after="0"/>
              <w:ind w:left="170" w:hanging="170"/>
              <w:rPr>
                <w:rFonts w:ascii="Times New Roman" w:eastAsia="MS Gothic" w:hAnsi="Times New Roman"/>
                <w:szCs w:val="20"/>
                <w:lang w:val="sv-SE"/>
              </w:rPr>
            </w:pPr>
            <w:r w:rsidRPr="008A5B1A">
              <w:rPr>
                <w:rFonts w:ascii="Times New Roman" w:hAnsi="Times New Roman"/>
                <w:szCs w:val="20"/>
                <w:lang w:val="sv-SE"/>
              </w:rPr>
              <w:t>Atectura Breezhaler</w:t>
            </w:r>
            <w:r w:rsidRPr="008A5B1A">
              <w:rPr>
                <w:rFonts w:ascii="Times New Roman" w:hAnsi="Times New Roman"/>
                <w:b/>
                <w:szCs w:val="20"/>
                <w:lang w:val="sv-SE"/>
              </w:rPr>
              <w:t xml:space="preserve"> </w:t>
            </w:r>
            <w:r w:rsidR="00174716" w:rsidRPr="008A5B1A">
              <w:rPr>
                <w:rFonts w:ascii="Times New Roman" w:hAnsi="Times New Roman"/>
                <w:szCs w:val="20"/>
                <w:lang w:val="sv-SE"/>
              </w:rPr>
              <w:t xml:space="preserve">kapslar ska alltid förvaras i blistret och </w:t>
            </w:r>
            <w:r w:rsidR="00D560F2" w:rsidRPr="008A5B1A">
              <w:rPr>
                <w:rFonts w:ascii="Times New Roman" w:hAnsi="Times New Roman"/>
                <w:szCs w:val="20"/>
                <w:lang w:val="sv-SE"/>
              </w:rPr>
              <w:t>endast</w:t>
            </w:r>
            <w:r w:rsidR="00174716" w:rsidRPr="008A5B1A">
              <w:rPr>
                <w:rFonts w:ascii="Times New Roman" w:hAnsi="Times New Roman"/>
                <w:szCs w:val="20"/>
                <w:lang w:val="sv-SE"/>
              </w:rPr>
              <w:t xml:space="preserve"> tas ut </w:t>
            </w:r>
            <w:r w:rsidR="00D560F2" w:rsidRPr="008A5B1A">
              <w:rPr>
                <w:rFonts w:ascii="Times New Roman" w:hAnsi="Times New Roman"/>
                <w:szCs w:val="20"/>
                <w:lang w:val="sv-SE"/>
              </w:rPr>
              <w:t>ur blistret</w:t>
            </w:r>
            <w:r w:rsidR="00174716" w:rsidRPr="008A5B1A">
              <w:rPr>
                <w:rFonts w:ascii="Times New Roman" w:hAnsi="Times New Roman"/>
                <w:szCs w:val="20"/>
                <w:lang w:val="sv-SE"/>
              </w:rPr>
              <w:t xml:space="preserve"> </w:t>
            </w:r>
            <w:r w:rsidR="00D560F2" w:rsidRPr="008A5B1A">
              <w:rPr>
                <w:rFonts w:ascii="Times New Roman" w:hAnsi="Times New Roman"/>
                <w:szCs w:val="20"/>
                <w:lang w:val="sv-SE"/>
              </w:rPr>
              <w:t>precis</w:t>
            </w:r>
            <w:r w:rsidR="00174716" w:rsidRPr="008A5B1A">
              <w:rPr>
                <w:rFonts w:ascii="Times New Roman" w:hAnsi="Times New Roman"/>
                <w:szCs w:val="20"/>
                <w:lang w:val="sv-SE"/>
              </w:rPr>
              <w:t xml:space="preserve"> före användningen.</w:t>
            </w:r>
          </w:p>
          <w:p w14:paraId="46FBAB25" w14:textId="77777777"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Tryck inte kapseln genom folien för att ta ut den från blistret.</w:t>
            </w:r>
          </w:p>
          <w:p w14:paraId="3FE19151" w14:textId="77777777"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Svälj inte kapseln.</w:t>
            </w:r>
          </w:p>
          <w:p w14:paraId="021E704A" w14:textId="64D0548D"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Använd inte Atectura</w:t>
            </w:r>
            <w:r w:rsidRPr="008A5B1A">
              <w:rPr>
                <w:rFonts w:ascii="Times New Roman" w:hAnsi="Times New Roman" w:cs="Times New Roman"/>
                <w:sz w:val="22"/>
                <w:szCs w:val="22"/>
                <w:lang w:val="sv-SE"/>
              </w:rPr>
              <w:t xml:space="preserve"> </w:t>
            </w:r>
            <w:r w:rsidRPr="008A5B1A">
              <w:rPr>
                <w:rFonts w:ascii="Times New Roman" w:hAnsi="Times New Roman"/>
                <w:szCs w:val="20"/>
                <w:lang w:val="sv-SE"/>
              </w:rPr>
              <w:t>Breezhaler</w:t>
            </w:r>
            <w:r w:rsidRPr="008A5B1A">
              <w:rPr>
                <w:rFonts w:ascii="Times New Roman" w:hAnsi="Times New Roman"/>
                <w:b/>
                <w:szCs w:val="20"/>
                <w:lang w:val="sv-SE"/>
              </w:rPr>
              <w:t xml:space="preserve"> </w:t>
            </w:r>
            <w:r w:rsidRPr="008A5B1A">
              <w:rPr>
                <w:rFonts w:ascii="Times New Roman" w:hAnsi="Times New Roman"/>
                <w:szCs w:val="20"/>
                <w:lang w:val="sv-SE"/>
              </w:rPr>
              <w:t>kapslar med någon annan inhalator.</w:t>
            </w:r>
          </w:p>
          <w:p w14:paraId="64C686A6" w14:textId="1965A049"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Använd inte Atectura</w:t>
            </w:r>
            <w:r w:rsidRPr="008A5B1A">
              <w:rPr>
                <w:rFonts w:ascii="Times New Roman" w:hAnsi="Times New Roman" w:cs="Times New Roman"/>
                <w:sz w:val="22"/>
                <w:szCs w:val="22"/>
                <w:lang w:val="sv-SE"/>
              </w:rPr>
              <w:t xml:space="preserve"> </w:t>
            </w:r>
            <w:r w:rsidRPr="008A5B1A">
              <w:rPr>
                <w:rFonts w:ascii="Times New Roman" w:hAnsi="Times New Roman"/>
                <w:szCs w:val="20"/>
                <w:lang w:val="sv-SE"/>
              </w:rPr>
              <w:t>Breezhaler</w:t>
            </w:r>
            <w:r w:rsidR="00332345" w:rsidRPr="008A5B1A">
              <w:rPr>
                <w:rFonts w:ascii="Times New Roman" w:hAnsi="Times New Roman"/>
                <w:b/>
                <w:szCs w:val="20"/>
                <w:lang w:val="sv-SE"/>
              </w:rPr>
              <w:t xml:space="preserve"> </w:t>
            </w:r>
            <w:r w:rsidR="00332345" w:rsidRPr="008A5B1A">
              <w:rPr>
                <w:rFonts w:ascii="Times New Roman" w:hAnsi="Times New Roman"/>
                <w:bCs/>
                <w:szCs w:val="20"/>
                <w:lang w:val="sv-SE"/>
              </w:rPr>
              <w:t>inhalator</w:t>
            </w:r>
            <w:r w:rsidR="00332345" w:rsidRPr="008A5B1A">
              <w:rPr>
                <w:rFonts w:ascii="Times New Roman" w:hAnsi="Times New Roman"/>
                <w:b/>
                <w:szCs w:val="20"/>
                <w:lang w:val="sv-SE"/>
              </w:rPr>
              <w:t xml:space="preserve"> </w:t>
            </w:r>
            <w:r w:rsidRPr="008A5B1A">
              <w:rPr>
                <w:rFonts w:ascii="Times New Roman" w:hAnsi="Times New Roman"/>
                <w:szCs w:val="20"/>
                <w:lang w:val="sv-SE"/>
              </w:rPr>
              <w:t>för att ta något annat läkemedel i form av en kapsel.</w:t>
            </w:r>
          </w:p>
          <w:p w14:paraId="2F286EE2" w14:textId="77777777"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Stoppa aldrig kapseln i munnen eller i inhalatorns munstycke.</w:t>
            </w:r>
          </w:p>
          <w:p w14:paraId="3D32AB78" w14:textId="2681180D"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 xml:space="preserve">Tryck inte på sidoknapparna </w:t>
            </w:r>
            <w:r w:rsidR="00D560F2" w:rsidRPr="008A5B1A">
              <w:rPr>
                <w:rFonts w:ascii="Times New Roman" w:hAnsi="Times New Roman"/>
                <w:szCs w:val="20"/>
                <w:lang w:val="sv-SE"/>
              </w:rPr>
              <w:t>mer</w:t>
            </w:r>
            <w:r w:rsidRPr="008A5B1A">
              <w:rPr>
                <w:rFonts w:ascii="Times New Roman" w:hAnsi="Times New Roman"/>
                <w:szCs w:val="20"/>
                <w:lang w:val="sv-SE"/>
              </w:rPr>
              <w:t xml:space="preserve"> än en gång.</w:t>
            </w:r>
          </w:p>
          <w:p w14:paraId="5BE8EC7D" w14:textId="2F1917CD"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 xml:space="preserve">Blås inte </w:t>
            </w:r>
            <w:r w:rsidR="003D2451" w:rsidRPr="008A5B1A">
              <w:rPr>
                <w:rFonts w:ascii="Times New Roman" w:hAnsi="Times New Roman"/>
                <w:szCs w:val="20"/>
                <w:lang w:val="sv-SE"/>
              </w:rPr>
              <w:t xml:space="preserve">ut </w:t>
            </w:r>
            <w:r w:rsidRPr="008A5B1A">
              <w:rPr>
                <w:rFonts w:ascii="Times New Roman" w:hAnsi="Times New Roman"/>
                <w:szCs w:val="20"/>
                <w:lang w:val="sv-SE"/>
              </w:rPr>
              <w:t>i munstycket.</w:t>
            </w:r>
          </w:p>
          <w:p w14:paraId="11C565B5" w14:textId="77777777"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Tryck inte in sidoknapparna medan du andas in genom munstycket.</w:t>
            </w:r>
          </w:p>
          <w:p w14:paraId="5CDB929D" w14:textId="77777777" w:rsidR="00174716" w:rsidRPr="008A5B1A" w:rsidRDefault="00174716" w:rsidP="00B56A01">
            <w:pPr>
              <w:pStyle w:val="Table"/>
              <w:numPr>
                <w:ilvl w:val="0"/>
                <w:numId w:val="4"/>
              </w:numPr>
              <w:tabs>
                <w:tab w:val="left" w:pos="170"/>
              </w:tabs>
              <w:spacing w:before="0" w:after="0"/>
              <w:ind w:left="170" w:hanging="170"/>
              <w:rPr>
                <w:rFonts w:ascii="Times New Roman" w:hAnsi="Times New Roman"/>
                <w:szCs w:val="20"/>
                <w:lang w:val="sv-SE"/>
              </w:rPr>
            </w:pPr>
            <w:r w:rsidRPr="008A5B1A">
              <w:rPr>
                <w:rFonts w:ascii="Times New Roman" w:hAnsi="Times New Roman"/>
                <w:szCs w:val="20"/>
                <w:lang w:val="sv-SE"/>
              </w:rPr>
              <w:t>Ta inte i kapslarna med fuktiga händer.</w:t>
            </w:r>
          </w:p>
          <w:p w14:paraId="7833CE37" w14:textId="6E948446" w:rsidR="000B0DF3" w:rsidRPr="008A5B1A" w:rsidRDefault="00174716" w:rsidP="00B56A01">
            <w:pPr>
              <w:pStyle w:val="Table"/>
              <w:numPr>
                <w:ilvl w:val="0"/>
                <w:numId w:val="4"/>
              </w:numPr>
              <w:tabs>
                <w:tab w:val="clear" w:pos="284"/>
              </w:tabs>
              <w:spacing w:before="0" w:after="0"/>
              <w:ind w:left="170" w:hanging="170"/>
              <w:rPr>
                <w:rFonts w:ascii="Times New Roman" w:hAnsi="Times New Roman"/>
                <w:szCs w:val="20"/>
                <w:lang w:val="sv-SE"/>
              </w:rPr>
            </w:pPr>
            <w:r w:rsidRPr="008A5B1A">
              <w:rPr>
                <w:rFonts w:ascii="Times New Roman" w:hAnsi="Times New Roman"/>
                <w:szCs w:val="20"/>
                <w:lang w:val="sv-SE"/>
              </w:rPr>
              <w:t>Tvätta aldrig inhalatorn med vatten.</w:t>
            </w:r>
          </w:p>
        </w:tc>
      </w:tr>
      <w:tr w:rsidR="000B0DF3" w:rsidRPr="008A5B1A" w14:paraId="4FE9C59E" w14:textId="77777777">
        <w:trPr>
          <w:cantSplit/>
          <w:trHeight w:val="2271"/>
        </w:trPr>
        <w:tc>
          <w:tcPr>
            <w:tcW w:w="2376" w:type="dxa"/>
            <w:tcBorders>
              <w:top w:val="nil"/>
              <w:left w:val="single" w:sz="24" w:space="0" w:color="808080"/>
              <w:bottom w:val="single" w:sz="36" w:space="0" w:color="808080"/>
              <w:right w:val="single" w:sz="24" w:space="0" w:color="808080"/>
            </w:tcBorders>
            <w:hideMark/>
          </w:tcPr>
          <w:p w14:paraId="6B7FD848" w14:textId="73B77E70" w:rsidR="000B0DF3" w:rsidRPr="008A5B1A" w:rsidRDefault="00A73AE0" w:rsidP="00B56A01">
            <w:pPr>
              <w:pStyle w:val="Table"/>
              <w:tabs>
                <w:tab w:val="clear" w:pos="284"/>
              </w:tabs>
              <w:spacing w:before="0" w:after="0"/>
              <w:jc w:val="center"/>
              <w:rPr>
                <w:rFonts w:ascii="Times New Roman" w:hAnsi="Times New Roman"/>
                <w:szCs w:val="20"/>
                <w:lang w:val="sv-SE"/>
              </w:rPr>
            </w:pPr>
            <w:r w:rsidRPr="008A5B1A">
              <w:rPr>
                <w:noProof/>
                <w:lang w:eastAsia="en-US"/>
              </w:rPr>
              <w:drawing>
                <wp:inline distT="0" distB="0" distL="0" distR="0" wp14:anchorId="617A8153" wp14:editId="33C04A0F">
                  <wp:extent cx="1322688" cy="1219200"/>
                  <wp:effectExtent l="0" t="0" r="0" b="0"/>
                  <wp:docPr id="62" name="Picture 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328468" cy="1224527"/>
                          </a:xfrm>
                          <a:prstGeom prst="rect">
                            <a:avLst/>
                          </a:prstGeom>
                        </pic:spPr>
                      </pic:pic>
                    </a:graphicData>
                  </a:graphic>
                </wp:inline>
              </w:drawing>
            </w:r>
          </w:p>
          <w:p w14:paraId="1D8740BB" w14:textId="77777777" w:rsidR="00174716" w:rsidRPr="008A5B1A" w:rsidRDefault="00174716" w:rsidP="00B56A01">
            <w:pPr>
              <w:pStyle w:val="Table"/>
              <w:spacing w:before="0" w:after="0"/>
              <w:rPr>
                <w:rFonts w:ascii="Times New Roman" w:hAnsi="Times New Roman"/>
                <w:szCs w:val="20"/>
                <w:lang w:val="sv-SE"/>
              </w:rPr>
            </w:pPr>
            <w:r w:rsidRPr="008A5B1A">
              <w:rPr>
                <w:rFonts w:ascii="Times New Roman" w:hAnsi="Times New Roman"/>
                <w:szCs w:val="20"/>
                <w:lang w:val="sv-SE"/>
              </w:rPr>
              <w:t>Steg 1e:</w:t>
            </w:r>
          </w:p>
          <w:p w14:paraId="6D0C4FBC" w14:textId="68CB0D57" w:rsidR="000B0DF3" w:rsidRPr="008A5B1A" w:rsidRDefault="00174716" w:rsidP="00B56A01">
            <w:pPr>
              <w:pStyle w:val="Table"/>
              <w:tabs>
                <w:tab w:val="clear" w:pos="284"/>
              </w:tabs>
              <w:spacing w:before="0" w:after="0"/>
              <w:rPr>
                <w:b/>
                <w:szCs w:val="20"/>
                <w:lang w:val="sv-SE"/>
              </w:rPr>
            </w:pPr>
            <w:r w:rsidRPr="008A5B1A">
              <w:rPr>
                <w:rFonts w:ascii="Times New Roman" w:hAnsi="Times New Roman"/>
                <w:b/>
                <w:szCs w:val="20"/>
                <w:lang w:val="sv-SE"/>
              </w:rPr>
              <w:t>Stäng inhalatorn</w:t>
            </w:r>
          </w:p>
        </w:tc>
        <w:tc>
          <w:tcPr>
            <w:tcW w:w="2268" w:type="dxa"/>
            <w:vMerge/>
            <w:tcBorders>
              <w:top w:val="nil"/>
              <w:left w:val="single" w:sz="24" w:space="0" w:color="808080"/>
              <w:bottom w:val="single" w:sz="36" w:space="0" w:color="808080"/>
              <w:right w:val="single" w:sz="24" w:space="0" w:color="808080"/>
            </w:tcBorders>
            <w:vAlign w:val="center"/>
            <w:hideMark/>
          </w:tcPr>
          <w:p w14:paraId="0C5BD264" w14:textId="77777777" w:rsidR="000B0DF3" w:rsidRPr="008A5B1A" w:rsidRDefault="000B0DF3" w:rsidP="00B56A01">
            <w:pPr>
              <w:tabs>
                <w:tab w:val="clear" w:pos="567"/>
              </w:tabs>
              <w:spacing w:line="240" w:lineRule="auto"/>
              <w:rPr>
                <w:rFonts w:eastAsia="MS Mincho"/>
                <w:b/>
                <w:sz w:val="20"/>
                <w:lang w:val="sv-SE"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39A2F9CE" w14:textId="77777777" w:rsidR="000B0DF3" w:rsidRPr="008A5B1A" w:rsidRDefault="000B0DF3" w:rsidP="00B56A01">
            <w:pPr>
              <w:tabs>
                <w:tab w:val="clear" w:pos="567"/>
              </w:tabs>
              <w:spacing w:line="240" w:lineRule="auto"/>
              <w:rPr>
                <w:rFonts w:eastAsia="MS Mincho"/>
                <w:b/>
                <w:sz w:val="20"/>
                <w:lang w:val="sv-SE"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3C562582" w14:textId="77777777" w:rsidR="000B0DF3" w:rsidRPr="008A5B1A" w:rsidRDefault="000B0DF3" w:rsidP="00B56A01">
            <w:pPr>
              <w:tabs>
                <w:tab w:val="clear" w:pos="567"/>
              </w:tabs>
              <w:spacing w:line="240" w:lineRule="auto"/>
              <w:rPr>
                <w:rFonts w:eastAsia="MS Mincho"/>
                <w:sz w:val="20"/>
                <w:lang w:val="sv-SE"/>
              </w:rPr>
            </w:pPr>
          </w:p>
        </w:tc>
      </w:tr>
    </w:tbl>
    <w:p w14:paraId="564F0C9F" w14:textId="77777777" w:rsidR="000B0DF3" w:rsidRPr="008A5B1A" w:rsidRDefault="00552AD6" w:rsidP="00B56A01">
      <w:pPr>
        <w:tabs>
          <w:tab w:val="clear" w:pos="567"/>
        </w:tabs>
        <w:spacing w:line="240" w:lineRule="auto"/>
        <w:rPr>
          <w:lang w:val="sv-SE"/>
        </w:rPr>
      </w:pPr>
      <w:r w:rsidRPr="008A5B1A">
        <w:rPr>
          <w:noProof/>
          <w:lang w:val="en-US"/>
        </w:rPr>
        <mc:AlternateContent>
          <mc:Choice Requires="wps">
            <w:drawing>
              <wp:anchor distT="45720" distB="45720" distL="114300" distR="114300" simplePos="0" relativeHeight="251648512" behindDoc="0" locked="0" layoutInCell="1" allowOverlap="1" wp14:anchorId="452E429C" wp14:editId="1ABE3377">
                <wp:simplePos x="0" y="0"/>
                <wp:positionH relativeFrom="column">
                  <wp:posOffset>1549400</wp:posOffset>
                </wp:positionH>
                <wp:positionV relativeFrom="paragraph">
                  <wp:posOffset>4739005</wp:posOffset>
                </wp:positionV>
                <wp:extent cx="614045" cy="243205"/>
                <wp:effectExtent l="0" t="0" r="0" b="0"/>
                <wp:wrapNone/>
                <wp:docPr id="46"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4F70E82" w14:textId="77777777" w:rsidR="006F6B66" w:rsidRDefault="006F6B66">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type w14:anchorId="452E429C" id="_x0000_t202" coordsize="21600,21600" o:spt="202" path="m,l,21600r21600,l21600,xe">
                <v:stroke joinstyle="miter"/>
                <v:path gradientshapeok="t" o:connecttype="rect"/>
              </v:shapetype>
              <v:shape id="Text Box 29" o:spid="_x0000_s1030" type="#_x0000_t202" style="position:absolute;margin-left:122pt;margin-top:373.15pt;width:48.35pt;height:19.15pt;z-index:2516485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OOzK5AEAAKcDAAAOAAAAZHJzL2Uyb0RvYy54bWysU9tu1DAQfUfiHyy/s7mQLRBttiqtipBK&#10;QWr5AMdxEovEY8beTZavZ+xstwt9Q7xYnhnnzDlnJpvLeRzYXqHTYCqerVLOlJHQaNNV/Pvj7Zv3&#10;nDkvTCMGMKriB+X45fb1q81kS5VDD0OjkBGIceVkK957b8skcbJXo3ArsMpQsQUchacQu6RBMRH6&#10;OCR5ml4kE2BjEaRyjrI3S5FvI37bKum/tq1Tng0VJ24+nhjPOpzJdiPKDoXttTzSEP/AYhTaUNMT&#10;1I3wgu1Qv4AatURw0PqVhDGBttVSRQ2kJkv/UvPQC6uiFjLH2ZNN7v/Byvv9g/2GzM8fYaYBRhHO&#10;3oH84ZiB616YTl0hwtQr0VDjLFiWTNaVx0+D1a50AaSevkBDQxY7DxFobnEMrpBORug0gMPJdDV7&#10;Jil5kRVpseZMUikv3ubpOnYQ5dPHFp3/pGBk4VJxpJlGcLG/cz6QEeXTk9DLwK0ehjjXwfyRoIch&#10;E8kHvgtzP9cz003Fi9A3aKmhOZAahGVbaLvp0gP+4myiTam4+7kTqDgbPhty5ENWFGG1YlCs3+UU&#10;4HmlPq8IIwmq4p6z5Xrtl3XcWdRdT52WGRi4IhdbHRU+szrSp22Iwo+bG9btPI6vnv+v7W8A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Dk47MrkAQAApwMAAA4AAAAAAAAAAAAAAAAALgIAAGRycy9lMm9Eb2MueG1sUEsB&#10;Ai0AFAAGAAgAAAAhAOCqox/fAAAACwEAAA8AAAAAAAAAAAAAAAAAPgQAAGRycy9kb3ducmV2Lnht&#10;bFBLBQYAAAAABAAEAPMAAABKBQAAAAA=&#10;" filled="f" stroked="f">
                <v:textbox>
                  <w:txbxContent>
                    <w:p w14:paraId="54F70E82" w14:textId="77777777" w:rsidR="006F6B66" w:rsidRDefault="006F6B66">
                      <w:pPr>
                        <w:rPr>
                          <w:sz w:val="12"/>
                          <w:szCs w:val="12"/>
                          <w:lang w:val="de-CH"/>
                        </w:rPr>
                      </w:pPr>
                      <w:r>
                        <w:rPr>
                          <w:sz w:val="12"/>
                          <w:szCs w:val="12"/>
                          <w:lang w:val="de-CH"/>
                        </w:rPr>
                        <w:t>Mouthpiece</w:t>
                      </w:r>
                    </w:p>
                  </w:txbxContent>
                </v:textbox>
              </v:shape>
            </w:pict>
          </mc:Fallback>
        </mc:AlternateContent>
      </w:r>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9E7F7A" w:rsidRPr="008A5B1A" w14:paraId="02DED73D" w14:textId="77777777" w:rsidTr="009E7F7A">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31A421E1" w14:textId="5EF645E5" w:rsidR="009E7F7A" w:rsidRPr="008A5B1A" w:rsidRDefault="009E7F7A" w:rsidP="00B56A01">
            <w:pPr>
              <w:pStyle w:val="SynopsisList"/>
              <w:keepNext/>
              <w:keepLines/>
              <w:spacing w:before="0"/>
              <w:ind w:left="0" w:firstLine="0"/>
              <w:rPr>
                <w:rFonts w:ascii="Times New Roman" w:eastAsia="MS Mincho" w:hAnsi="Times New Roman"/>
                <w:lang w:val="sv-SE" w:eastAsia="en-US"/>
              </w:rPr>
            </w:pPr>
            <w:r w:rsidRPr="008A5B1A">
              <w:rPr>
                <w:rFonts w:ascii="Times New Roman" w:eastAsia="MS Mincho" w:hAnsi="Times New Roman"/>
                <w:lang w:val="sv-SE" w:eastAsia="en-US"/>
              </w:rPr>
              <w:lastRenderedPageBreak/>
              <w:t>En Atectura Breezhaler-förpackning innehåller:</w:t>
            </w:r>
          </w:p>
          <w:p w14:paraId="00B480B8" w14:textId="226E3052" w:rsidR="009E7F7A" w:rsidRPr="008A5B1A" w:rsidRDefault="009E7F7A" w:rsidP="00B56A01">
            <w:pPr>
              <w:pStyle w:val="SynopsisList"/>
              <w:keepNext/>
              <w:keepLines/>
              <w:numPr>
                <w:ilvl w:val="0"/>
                <w:numId w:val="5"/>
              </w:numPr>
              <w:tabs>
                <w:tab w:val="clear" w:pos="357"/>
              </w:tabs>
              <w:spacing w:before="0"/>
              <w:ind w:left="567" w:hanging="567"/>
              <w:rPr>
                <w:rFonts w:ascii="Times New Roman" w:eastAsia="MS Mincho" w:hAnsi="Times New Roman"/>
                <w:lang w:val="sv-SE" w:eastAsia="en-US"/>
              </w:rPr>
            </w:pPr>
            <w:r w:rsidRPr="008A5B1A">
              <w:rPr>
                <w:rFonts w:ascii="Times New Roman" w:eastAsia="MS Mincho" w:hAnsi="Times New Roman"/>
                <w:lang w:val="sv-SE" w:eastAsia="en-US"/>
              </w:rPr>
              <w:t>en Atectura Breezhaler-inhalator</w:t>
            </w:r>
          </w:p>
          <w:p w14:paraId="27BACD5D" w14:textId="39A99BF9" w:rsidR="009E7F7A" w:rsidRPr="008A5B1A" w:rsidRDefault="00A73AE0" w:rsidP="00B56A01">
            <w:pPr>
              <w:pStyle w:val="SynopsisList"/>
              <w:keepNext/>
              <w:keepLines/>
              <w:numPr>
                <w:ilvl w:val="0"/>
                <w:numId w:val="5"/>
              </w:numPr>
              <w:tabs>
                <w:tab w:val="clear" w:pos="357"/>
              </w:tabs>
              <w:spacing w:before="0"/>
              <w:ind w:left="567" w:hanging="567"/>
              <w:rPr>
                <w:rFonts w:ascii="Times New Roman" w:hAnsi="Times New Roman"/>
                <w:lang w:val="sv-SE" w:eastAsia="en-US"/>
              </w:rPr>
            </w:pPr>
            <w:r w:rsidRPr="008A5B1A">
              <w:rPr>
                <w:noProof/>
                <w:lang w:eastAsia="en-US"/>
              </w:rPr>
              <mc:AlternateContent>
                <mc:Choice Requires="wps">
                  <w:drawing>
                    <wp:anchor distT="45720" distB="45720" distL="114300" distR="114300" simplePos="0" relativeHeight="251696640" behindDoc="0" locked="0" layoutInCell="1" allowOverlap="1" wp14:anchorId="0DC91913" wp14:editId="0C9E62AC">
                      <wp:simplePos x="0" y="0"/>
                      <wp:positionH relativeFrom="column">
                        <wp:posOffset>1278890</wp:posOffset>
                      </wp:positionH>
                      <wp:positionV relativeFrom="paragraph">
                        <wp:posOffset>370205</wp:posOffset>
                      </wp:positionV>
                      <wp:extent cx="605790" cy="263525"/>
                      <wp:effectExtent l="0" t="0" r="0" b="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53DB2D62" w14:textId="48FB36E4" w:rsidR="006F6B66" w:rsidRDefault="006F6B66">
                                  <w:pPr>
                                    <w:rPr>
                                      <w:sz w:val="12"/>
                                      <w:szCs w:val="12"/>
                                    </w:rPr>
                                  </w:pPr>
                                  <w:r w:rsidRPr="00DF75C3">
                                    <w:rPr>
                                      <w:sz w:val="12"/>
                                      <w:szCs w:val="12"/>
                                    </w:rPr>
                                    <w:t>Munstycke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DC91913" id="Text Box 2" o:spid="_x0000_s1031" type="#_x0000_t202" style="position:absolute;left:0;text-align:left;margin-left:100.7pt;margin-top:29.15pt;width:47.7pt;height:20.75pt;z-index:2516966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MF2+AEAANMDAAAOAAAAZHJzL2Uyb0RvYy54bWysU11v2yAUfZ+0/4B4X+xkSdpYIVXXrtOk&#10;7kNq9wMIxjEacBmQ2Nmv7wW7adS+TfMDunDNufece1hf9UaTg/RBgWV0OikpkVZAreyO0V+Pdx8u&#10;KQmR25prsJLRowz0avP+3bpzlZxBC7qWniCIDVXnGG1jdFVRBNFKw8MEnLSYbMAbHnHrd0XteYfo&#10;RhezslwWHfjaeRAyBDy9HZJ0k/GbRor4o2mCjEQzir3FvPq8btNabNa82nnuWiXGNvg/dGG4slj0&#10;BHXLIyd7r95AGSU8BGjiRIApoGmUkJkDspmWr9g8tNzJzAXFCe4kU/h/sOL74cH99CT2n6DHAWYS&#10;wd2D+B2IhZuW25289h66VvIaC0+TZEXnQjVeTVKHKiSQbfcNahwy30fIQH3jTVIFeRJExwEcT6LL&#10;PhKBh8tycbHCjMDUbPlxMVvkCrx6vux8iF8kGJICRj3ONIPzw32IqRlePf+Salm4U1rnuWpLOkZX&#10;CfJVxqiIttPKMHpZpm8wQuL42db5cuRKDzEW0HYknXgOjGO/7YmqGc39Jg22UB9RBQ+Dy/BVYNCC&#10;/0tJhw5jNPzZcy8p0V8tKrmazufJknkzX1zMcOPPM9vzDLcCoRiNlAzhTcw2Hohdo+KNymq8dDK2&#10;jM7JIo0uT9Y83+e/Xt7i5gkAAP//AwBQSwMEFAAGAAgAAAAhALVDGkbeAAAACQEAAA8AAABkcnMv&#10;ZG93bnJldi54bWxMj8tOwzAQRfdI/IM1SOyo3dBWScikQiC2IMpDYucm0yQiHkex24S/Z1jR5WiO&#10;7j232M6uVycaQ+cZYbkwoIgrX3fcILy/Pd2koEK0XNveMyH8UIBteXlR2Lz2E7/SaRcbJSEccovQ&#10;xjjkWoeqJWfDwg/E8jv40dko59joerSThLteJ8ZstLMdS0NrB3poqfreHR3Cx/Ph63NlXppHtx4m&#10;PxvNLtOI11fz/R2oSHP8h+FPX9ShFKe9P3IdVI+QmOVKUIR1egtKgCTbyJY9QpaloMtCny8ofwEA&#10;AP//AwBQSwECLQAUAAYACAAAACEAtoM4kv4AAADhAQAAEwAAAAAAAAAAAAAAAAAAAAAAW0NvbnRl&#10;bnRfVHlwZXNdLnhtbFBLAQItABQABgAIAAAAIQA4/SH/1gAAAJQBAAALAAAAAAAAAAAAAAAAAC8B&#10;AABfcmVscy8ucmVsc1BLAQItABQABgAIAAAAIQDB+MF2+AEAANMDAAAOAAAAAAAAAAAAAAAAAC4C&#10;AABkcnMvZTJvRG9jLnhtbFBLAQItABQABgAIAAAAIQC1QxpG3gAAAAkBAAAPAAAAAAAAAAAAAAAA&#10;AFIEAABkcnMvZG93bnJldi54bWxQSwUGAAAAAAQABADzAAAAXQUAAAAA&#10;" filled="f" stroked="f">
                      <v:textbox>
                        <w:txbxContent>
                          <w:p w14:paraId="53DB2D62" w14:textId="48FB36E4" w:rsidR="006F6B66" w:rsidRDefault="006F6B66">
                            <w:pPr>
                              <w:rPr>
                                <w:sz w:val="12"/>
                                <w:szCs w:val="12"/>
                              </w:rPr>
                            </w:pPr>
                            <w:proofErr w:type="spellStart"/>
                            <w:r w:rsidRPr="00DF75C3">
                              <w:rPr>
                                <w:sz w:val="12"/>
                                <w:szCs w:val="12"/>
                              </w:rPr>
                              <w:t>Munstycke</w:t>
                            </w:r>
                            <w:proofErr w:type="spellEnd"/>
                          </w:p>
                        </w:txbxContent>
                      </v:textbox>
                    </v:shape>
                  </w:pict>
                </mc:Fallback>
              </mc:AlternateContent>
            </w:r>
            <w:r w:rsidR="009E7F7A" w:rsidRPr="008A5B1A">
              <w:rPr>
                <w:rFonts w:ascii="Times New Roman" w:hAnsi="Times New Roman"/>
                <w:lang w:val="sv-SE" w:eastAsia="en-US"/>
              </w:rPr>
              <w:t>ett eller flera blister med 10 </w:t>
            </w:r>
            <w:r w:rsidR="009E7F7A" w:rsidRPr="008A5B1A">
              <w:rPr>
                <w:rFonts w:ascii="Times New Roman" w:eastAsia="MS Mincho" w:hAnsi="Times New Roman"/>
                <w:lang w:val="sv-SE" w:eastAsia="en-US"/>
              </w:rPr>
              <w:t xml:space="preserve">Atectura </w:t>
            </w:r>
            <w:r w:rsidR="009E7F7A" w:rsidRPr="008A5B1A">
              <w:rPr>
                <w:rFonts w:ascii="Times New Roman" w:hAnsi="Times New Roman"/>
                <w:lang w:val="sv-SE" w:eastAsia="en-US"/>
              </w:rPr>
              <w:t>Breezhaler-kapslar som ska användas med inhalatorn</w:t>
            </w:r>
          </w:p>
          <w:p w14:paraId="44653D4E" w14:textId="4A591EF6" w:rsidR="009E7F7A" w:rsidRPr="008A5B1A" w:rsidRDefault="00A73AE0" w:rsidP="00B56A01">
            <w:pPr>
              <w:pStyle w:val="SynopsisList"/>
              <w:keepNext/>
              <w:keepLines/>
              <w:spacing w:before="0"/>
              <w:rPr>
                <w:rFonts w:ascii="Times New Roman" w:hAnsi="Times New Roman"/>
                <w:lang w:val="sv-SE" w:eastAsia="en-US"/>
              </w:rPr>
            </w:pPr>
            <w:r w:rsidRPr="008A5B1A">
              <w:rPr>
                <w:noProof/>
                <w:lang w:eastAsia="en-US"/>
              </w:rPr>
              <mc:AlternateContent>
                <mc:Choice Requires="wps">
                  <w:drawing>
                    <wp:anchor distT="45720" distB="45720" distL="114300" distR="114300" simplePos="0" relativeHeight="251692544" behindDoc="0" locked="0" layoutInCell="1" allowOverlap="1" wp14:anchorId="32B73752" wp14:editId="26FDFCD0">
                      <wp:simplePos x="0" y="0"/>
                      <wp:positionH relativeFrom="column">
                        <wp:posOffset>902335</wp:posOffset>
                      </wp:positionH>
                      <wp:positionV relativeFrom="paragraph">
                        <wp:posOffset>65405</wp:posOffset>
                      </wp:positionV>
                      <wp:extent cx="528320" cy="381635"/>
                      <wp:effectExtent l="0" t="0" r="0" b="0"/>
                      <wp:wrapNone/>
                      <wp:docPr id="45"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8029559" w14:textId="2539DC65" w:rsidR="006F6B66" w:rsidRDefault="006F6B66">
                                  <w:pPr>
                                    <w:spacing w:line="140" w:lineRule="exact"/>
                                    <w:rPr>
                                      <w:sz w:val="12"/>
                                      <w:szCs w:val="12"/>
                                      <w:lang w:val="de-CH"/>
                                    </w:rPr>
                                  </w:pPr>
                                  <w:r w:rsidRPr="00DF75C3">
                                    <w:rPr>
                                      <w:sz w:val="12"/>
                                      <w:szCs w:val="12"/>
                                      <w:lang w:val="de-CH"/>
                                    </w:rPr>
                                    <w:t>Kapsel-fack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2B73752" id="Text Box 20" o:spid="_x0000_s1032" type="#_x0000_t202" style="position:absolute;left:0;text-align:left;margin-left:71.05pt;margin-top:5.15pt;width:41.6pt;height:30.05pt;z-index:2516925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itTq4wEAAKcDAAAOAAAAZHJzL2Uyb0RvYy54bWysU11v0zAUfUfiP1h+p2n6RYmaTmPTENIY&#10;SGM/wHHsxiLxNdduk/LruXa6rrA3xItl+zrnnnPuyeZq6Fp2UOgN2JLnkylnykqojd2V/On73bs1&#10;Zz4IW4sWrCr5UXl+tX37ZtO7Qs2ggbZWyAjE+qJ3JW9CcEWWedmoTvgJOGWpqAE7EeiIu6xG0RN6&#10;12az6XSV9YC1Q5DKe7q9HYt8m/C1VjJ81dqrwNqSE7eQVkxrFddsuxHFDoVrjDzREP/AohPGUtMz&#10;1K0Igu3RvILqjETwoMNEQpeB1kaqpIHU5NO/1Dw2wqmkhczx7myT/3+w8uHw6L4hC8NHGGiASYR3&#10;9yB/eGbhphF2p64RoW+UqKlxHi3LeueL06fRal/4CFL1X6CmIYt9gAQ0aOyiK6STEToN4Hg2XQ2B&#10;SbpcztbzGVUklebrfDVfpg6ieP7YoQ+fFHQsbkqONNMELg73PkQyonh+EntZuDNtm+ba2j8u6GG8&#10;SeQj35F5GKqBmbrkq9g3aqmgPpIahDEtlG7aNIC/OOspKSX3P/cCFWftZ0uOfMgXixitdFgs30cx&#10;eFmpLivCSoIqeeBs3N6EMY57h2bXUKdxBhauyUVtksIXVif6lIYk/JTcGLfLc3r18n9tfwMAAP//&#10;AwBQSwMEFAAGAAgAAAAhAN5iNVDcAAAACQEAAA8AAABkcnMvZG93bnJldi54bWxMj0tPwzAQhO9I&#10;/AdrkbhRuyHlEeJUCMQV1PKQuG3jbRIRr6PYbcK/ZznBbUb7aXamXM++V0caYxfYwnJhQBHXwXXc&#10;WHh7fbq4ARUTssM+MFn4pgjr6vSkxMKFiTd03KZGSQjHAi20KQ2F1rFuyWNchIFYbvswekxix0a7&#10;EScJ973OjLnSHjuWDy0O9NBS/bU9eAvvz/vPj9y8NI9+NUxhNpr9rbb2/Gy+vwOVaE5/MPzWl+pQ&#10;SaddOLCLqhefZ0tBRZhLUAJk2UrEzsK1yUFXpf6/oPoBAAD//wMAUEsBAi0AFAAGAAgAAAAhALaD&#10;OJL+AAAA4QEAABMAAAAAAAAAAAAAAAAAAAAAAFtDb250ZW50X1R5cGVzXS54bWxQSwECLQAUAAYA&#10;CAAAACEAOP0h/9YAAACUAQAACwAAAAAAAAAAAAAAAAAvAQAAX3JlbHMvLnJlbHNQSwECLQAUAAYA&#10;CAAAACEAIIrU6uMBAACnAwAADgAAAAAAAAAAAAAAAAAuAgAAZHJzL2Uyb0RvYy54bWxQSwECLQAU&#10;AAYACAAAACEA3mI1UNwAAAAJAQAADwAAAAAAAAAAAAAAAAA9BAAAZHJzL2Rvd25yZXYueG1sUEsF&#10;BgAAAAAEAAQA8wAAAEYFAAAAAA==&#10;" filled="f" stroked="f">
                      <v:textbox>
                        <w:txbxContent>
                          <w:p w14:paraId="48029559" w14:textId="2539DC65" w:rsidR="006F6B66" w:rsidRDefault="006F6B66">
                            <w:pPr>
                              <w:spacing w:line="140" w:lineRule="exact"/>
                              <w:rPr>
                                <w:sz w:val="12"/>
                                <w:szCs w:val="12"/>
                                <w:lang w:val="de-CH"/>
                              </w:rPr>
                            </w:pPr>
                            <w:r w:rsidRPr="00DF75C3">
                              <w:rPr>
                                <w:sz w:val="12"/>
                                <w:szCs w:val="12"/>
                                <w:lang w:val="de-CH"/>
                              </w:rPr>
                              <w:t>Kapsel-fack</w:t>
                            </w:r>
                          </w:p>
                        </w:txbxContent>
                      </v:textbox>
                    </v:shape>
                  </w:pict>
                </mc:Fallback>
              </mc:AlternateContent>
            </w:r>
            <w:r w:rsidRPr="008A5B1A">
              <w:rPr>
                <w:noProof/>
                <w:lang w:eastAsia="en-US"/>
              </w:rPr>
              <mc:AlternateContent>
                <mc:Choice Requires="wps">
                  <w:drawing>
                    <wp:anchor distT="45720" distB="45720" distL="114300" distR="114300" simplePos="0" relativeHeight="251688448" behindDoc="0" locked="0" layoutInCell="1" allowOverlap="1" wp14:anchorId="65FC14A2" wp14:editId="3AA5DA3E">
                      <wp:simplePos x="0" y="0"/>
                      <wp:positionH relativeFrom="column">
                        <wp:posOffset>441325</wp:posOffset>
                      </wp:positionH>
                      <wp:positionV relativeFrom="paragraph">
                        <wp:posOffset>109220</wp:posOffset>
                      </wp:positionV>
                      <wp:extent cx="390525" cy="243205"/>
                      <wp:effectExtent l="0" t="0" r="0" b="0"/>
                      <wp:wrapNone/>
                      <wp:docPr id="43"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C001B95" w14:textId="46628FB2" w:rsidR="006F6B66" w:rsidRDefault="006F6B66">
                                  <w:pPr>
                                    <w:rPr>
                                      <w:sz w:val="12"/>
                                      <w:szCs w:val="12"/>
                                      <w:lang w:val="de-CH"/>
                                    </w:rPr>
                                  </w:pPr>
                                  <w:r>
                                    <w:rPr>
                                      <w:sz w:val="12"/>
                                      <w:szCs w:val="12"/>
                                      <w:lang w:val="de-CH"/>
                                    </w:rPr>
                                    <w:t>Lock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5FC14A2" id="Text Box 22" o:spid="_x0000_s1033" type="#_x0000_t202" style="position:absolute;left:0;text-align:left;margin-left:34.75pt;margin-top:8.6pt;width:30.75pt;height:19.15pt;z-index:2516884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oQFX5AEAAKcDAAAOAAAAZHJzL2Uyb0RvYy54bWysU1Fv0zAQfkfiP1h+p0mzlrGo6TQ2DSGN&#10;gTT4AY5jJxaJz5zdJuXXc3a6rsAb4sXy3Tnffd93l831NPRsr9AbsBVfLnLOlJXQGNtW/NvX+zfv&#10;OPNB2Eb0YFXFD8rz6+3rV5vRlaqADvpGISMQ68vRVbwLwZVZ5mWnBuEX4JSlogYcRKAQ26xBMRL6&#10;0GdFnr/NRsDGIUjlPWXv5iLfJnytlQyftfYqsL7ixC2kE9NZxzPbbkTZonCdkUca4h9YDMJYanqC&#10;uhNBsB2av6AGIxE86LCQMGSgtZEqaSA1y/wPNU+dcCppIXO8O9nk/x+sfNw/uS/IwvQeJhpgEuHd&#10;A8jvnlm47YRt1Q0ijJ0SDTVeRsuy0fny+Gm02pc+gtTjJ2hoyGIXIAFNGofoCulkhE4DOJxMV1Ng&#10;kpIXV/m6WHMmqVSsLop8nTqI8vljhz58UDCweKk40kwTuNg/+BDJiPL5Sexl4d70fZprb39L0MOY&#10;SeQj35l5mOqJmabil7Fv1FJDcyA1CPO20HbTpQP8ydlIm1Jx/2MnUHHWf7TkyNVytYqrlYLV+rKg&#10;AM8r9XlFWElQFQ+czdfbMK/jzqFpO+o0z8DCDbmoTVL4wupIn7YhCT9ubly38zi9evm/tr8AAAD/&#10;/wMAUEsDBBQABgAIAAAAIQAPQcJ03QAAAAgBAAAPAAAAZHJzL2Rvd25yZXYueG1sTI/NTsMwEITv&#10;SH0Ha5G4UbsFFxriVAjEtajlR+LmxtskaryOYrcJb9/tCY47M5r9Jl+NvhUn7GMTyMBsqkAglcE1&#10;VBn4/Hi7fQQRkyVn20Bo4BcjrIrJVW4zFwba4GmbKsElFDNroE6py6SMZY3exmnokNjbh97bxGdf&#10;Sdfbgct9K+dKLaS3DfGH2nb4UmN52B69ga/1/uf7Xr1Xr153QxiVJL+Uxtxcj89PIBKO6S8MF3xG&#10;h4KZduFILorWwGKpOcn6wxzExb+b8badAa01yCKX/wcUZwAAAP//AwBQSwECLQAUAAYACAAAACEA&#10;toM4kv4AAADhAQAAEwAAAAAAAAAAAAAAAAAAAAAAW0NvbnRlbnRfVHlwZXNdLnhtbFBLAQItABQA&#10;BgAIAAAAIQA4/SH/1gAAAJQBAAALAAAAAAAAAAAAAAAAAC8BAABfcmVscy8ucmVsc1BLAQItABQA&#10;BgAIAAAAIQAVoQFX5AEAAKcDAAAOAAAAAAAAAAAAAAAAAC4CAABkcnMvZTJvRG9jLnhtbFBLAQIt&#10;ABQABgAIAAAAIQAPQcJ03QAAAAgBAAAPAAAAAAAAAAAAAAAAAD4EAABkcnMvZG93bnJldi54bWxQ&#10;SwUGAAAAAAQABADzAAAASAUAAAAA&#10;" filled="f" stroked="f">
                      <v:textbox>
                        <w:txbxContent>
                          <w:p w14:paraId="2C001B95" w14:textId="46628FB2" w:rsidR="006F6B66" w:rsidRDefault="006F6B66">
                            <w:pPr>
                              <w:rPr>
                                <w:sz w:val="12"/>
                                <w:szCs w:val="12"/>
                                <w:lang w:val="de-CH"/>
                              </w:rPr>
                            </w:pPr>
                            <w:r>
                              <w:rPr>
                                <w:sz w:val="12"/>
                                <w:szCs w:val="12"/>
                                <w:lang w:val="de-CH"/>
                              </w:rPr>
                              <w:t>Lock</w:t>
                            </w:r>
                          </w:p>
                        </w:txbxContent>
                      </v:textbox>
                    </v:shape>
                  </w:pict>
                </mc:Fallback>
              </mc:AlternateContent>
            </w:r>
          </w:p>
          <w:p w14:paraId="7AEDBA7A" w14:textId="32A47A67" w:rsidR="009E7F7A" w:rsidRPr="008A5B1A" w:rsidRDefault="00A73AE0" w:rsidP="00B56A01">
            <w:pPr>
              <w:pStyle w:val="Table"/>
              <w:keepNext/>
              <w:tabs>
                <w:tab w:val="clear" w:pos="284"/>
              </w:tabs>
              <w:spacing w:before="0" w:after="0"/>
              <w:rPr>
                <w:rFonts w:ascii="Times New Roman" w:hAnsi="Times New Roman"/>
                <w:sz w:val="22"/>
                <w:szCs w:val="22"/>
                <w:lang w:val="sv-SE"/>
              </w:rPr>
            </w:pPr>
            <w:r w:rsidRPr="008A5B1A">
              <w:rPr>
                <w:noProof/>
                <w:lang w:eastAsia="en-US"/>
              </w:rPr>
              <mc:AlternateContent>
                <mc:Choice Requires="wps">
                  <w:drawing>
                    <wp:anchor distT="45720" distB="45720" distL="114300" distR="114300" simplePos="0" relativeHeight="251687424" behindDoc="0" locked="0" layoutInCell="1" allowOverlap="1" wp14:anchorId="4EAD5AB0" wp14:editId="03EA12D9">
                      <wp:simplePos x="0" y="0"/>
                      <wp:positionH relativeFrom="column">
                        <wp:posOffset>344805</wp:posOffset>
                      </wp:positionH>
                      <wp:positionV relativeFrom="paragraph">
                        <wp:posOffset>446405</wp:posOffset>
                      </wp:positionV>
                      <wp:extent cx="390525" cy="243205"/>
                      <wp:effectExtent l="0" t="0" r="0" b="0"/>
                      <wp:wrapNone/>
                      <wp:docPr id="41"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D12387" w14:textId="3033DE7D" w:rsidR="006F6B66" w:rsidRDefault="006F6B66">
                                  <w:pPr>
                                    <w:rPr>
                                      <w:sz w:val="12"/>
                                      <w:szCs w:val="12"/>
                                    </w:rPr>
                                  </w:pPr>
                                  <w:r w:rsidRPr="00DF75C3">
                                    <w:rPr>
                                      <w:sz w:val="12"/>
                                      <w:szCs w:val="12"/>
                                    </w:rPr>
                                    <w:t>B</w:t>
                                  </w:r>
                                  <w:r>
                                    <w:rPr>
                                      <w:sz w:val="12"/>
                                      <w:szCs w:val="12"/>
                                    </w:rPr>
                                    <w:t>otten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EAD5AB0" id="Text Box 23" o:spid="_x0000_s1034" type="#_x0000_t202" style="position:absolute;margin-left:27.15pt;margin-top:35.15pt;width:30.75pt;height:19.15pt;z-index:2516874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ja25AEAAKcDAAAOAAAAZHJzL2Uyb0RvYy54bWysU1Fv0zAQfkfiP1h+p0mzFrao6TQ2DSGN&#10;gTT4AY5jJxaJz5zdJuXXc3a6rsAb4sXy3Tnffd93l831NPRsr9AbsBVfLnLOlJXQGNtW/NvX+zeX&#10;nPkgbCN6sKriB+X59fb1q83oSlVAB32jkBGI9eXoKt6F4Mos87JTg/ALcMpSUQMOIlCIbdagGAl9&#10;6LMiz99mI2DjEKTynrJ3c5FvE77WSobPWnsVWF9x4hbSiems45ltN6JsUbjOyCMN8Q8sBmEsNT1B&#10;3Ykg2A7NX1CDkQgedFhIGDLQ2kiVNJCaZf6HmqdOOJW0kDnenWzy/w9WPu6f3BdkYXoPEw0wifDu&#10;AeR3zyzcdsK26gYRxk6Jhhovo2XZ6Hx5/DRa7UsfQerxEzQ0ZLELkIAmjUN0hXQyQqcBHE6mqykw&#10;ScmLq3xdrDmTVCpWF0W+Th1E+fyxQx8+KBhYvFQcaaYJXOwffIhkRPn8JPaycG/6Ps21t78l6GHM&#10;JPKR78w8TPXETFPxy9g3aqmhOZAahHlbaLvp0gH+5GykTam4/7ETqDjrP1py5Gq5WsXVSsFq/a6g&#10;AM8r9XlFWElQFQ+czdfbMK/jzqFpO+o0z8DCDbmoTVL4wupIn7YhCT9ubly38zi9evm/tr8AAAD/&#10;/wMAUEsDBBQABgAIAAAAIQBlbllt3QAAAAkBAAAPAAAAZHJzL2Rvd25yZXYueG1sTI9PT8MwDMXv&#10;SHyHyEjcWDJYxyhNJwTiCtr4I3HzGq+taJyqydby7fFOcLKt9/T8e8V68p060hDbwBbmMwOKuAqu&#10;5drC+9vz1QpUTMgOu8Bk4YcirMvzswJzF0be0HGbaiUhHHO00KTU51rHqiGPcRZ6YtH2YfCY5Bxq&#10;7QYcJdx3+tqYpfbYsnxosKfHhqrv7cFb+HjZf30uzGv95LN+DJPR7O+0tZcX08M9qERT+jPDCV/Q&#10;oRSmXTiwi6qzkC1uxGnh1sg86fNMquxkMasl6LLQ/xuUvwAAAP//AwBQSwECLQAUAAYACAAAACEA&#10;toM4kv4AAADhAQAAEwAAAAAAAAAAAAAAAAAAAAAAW0NvbnRlbnRfVHlwZXNdLnhtbFBLAQItABQA&#10;BgAIAAAAIQA4/SH/1gAAAJQBAAALAAAAAAAAAAAAAAAAAC8BAABfcmVscy8ucmVsc1BLAQItABQA&#10;BgAIAAAAIQCyLja25AEAAKcDAAAOAAAAAAAAAAAAAAAAAC4CAABkcnMvZTJvRG9jLnhtbFBLAQIt&#10;ABQABgAIAAAAIQBlbllt3QAAAAkBAAAPAAAAAAAAAAAAAAAAAD4EAABkcnMvZG93bnJldi54bWxQ&#10;SwUGAAAAAAQABADzAAAASAUAAAAA&#10;" filled="f" stroked="f">
                      <v:textbox>
                        <w:txbxContent>
                          <w:p w14:paraId="10D12387" w14:textId="3033DE7D" w:rsidR="006F6B66" w:rsidRDefault="006F6B66">
                            <w:pPr>
                              <w:rPr>
                                <w:sz w:val="12"/>
                                <w:szCs w:val="12"/>
                              </w:rPr>
                            </w:pPr>
                            <w:r w:rsidRPr="00DF75C3">
                              <w:rPr>
                                <w:sz w:val="12"/>
                                <w:szCs w:val="12"/>
                              </w:rPr>
                              <w:t>B</w:t>
                            </w:r>
                            <w:r>
                              <w:rPr>
                                <w:sz w:val="12"/>
                                <w:szCs w:val="12"/>
                              </w:rPr>
                              <w:t>otten</w:t>
                            </w:r>
                          </w:p>
                        </w:txbxContent>
                      </v:textbox>
                    </v:shape>
                  </w:pict>
                </mc:Fallback>
              </mc:AlternateContent>
            </w:r>
            <w:r w:rsidRPr="008A5B1A">
              <w:rPr>
                <w:noProof/>
                <w:lang w:eastAsia="en-US"/>
              </w:rPr>
              <mc:AlternateContent>
                <mc:Choice Requires="wps">
                  <w:drawing>
                    <wp:anchor distT="45720" distB="45720" distL="114300" distR="114300" simplePos="0" relativeHeight="251689472" behindDoc="0" locked="0" layoutInCell="1" allowOverlap="1" wp14:anchorId="15D417CD" wp14:editId="4A81F482">
                      <wp:simplePos x="0" y="0"/>
                      <wp:positionH relativeFrom="column">
                        <wp:posOffset>639445</wp:posOffset>
                      </wp:positionH>
                      <wp:positionV relativeFrom="paragraph">
                        <wp:posOffset>309245</wp:posOffset>
                      </wp:positionV>
                      <wp:extent cx="485775" cy="408305"/>
                      <wp:effectExtent l="0" t="0" r="0" b="0"/>
                      <wp:wrapNone/>
                      <wp:docPr id="42"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A0B652" w14:textId="6922D145" w:rsidR="006F6B66" w:rsidRDefault="006F6B66">
                                  <w:pPr>
                                    <w:spacing w:line="160" w:lineRule="exact"/>
                                    <w:rPr>
                                      <w:sz w:val="12"/>
                                      <w:szCs w:val="12"/>
                                      <w:lang w:val="de-CH"/>
                                    </w:rPr>
                                  </w:pPr>
                                  <w:r w:rsidRPr="00DF75C3">
                                    <w:rPr>
                                      <w:sz w:val="12"/>
                                      <w:szCs w:val="12"/>
                                      <w:lang w:val="de-CH"/>
                                    </w:rPr>
                                    <w:t>Sido</w:t>
                                  </w:r>
                                  <w:r>
                                    <w:rPr>
                                      <w:sz w:val="12"/>
                                      <w:szCs w:val="12"/>
                                      <w:lang w:val="de-CH"/>
                                    </w:rPr>
                                    <w:t>-knappar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5D417CD" id="Text Box 21" o:spid="_x0000_s1035" type="#_x0000_t202" style="position:absolute;margin-left:50.35pt;margin-top:24.35pt;width:38.25pt;height:32.15pt;z-index:2516894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qViq5AEAAKcDAAAOAAAAZHJzL2Uyb0RvYy54bWysU8GO0zAQvSPxD5bvNGlpaTdqulp2tQhp&#10;WZAWPsBx7MQi8Zix26R8PWOn2y1wQ1wsz4zz5r03k+312HfsoNAbsCWfz3LOlJVQG9uU/NvX+zcb&#10;znwQthYdWFXyo/L8evf61XZwhVpAC12tkBGI9cXgSt6G4Ios87JVvfAzcMpSUQP2IlCITVajGAi9&#10;77JFnr/LBsDaIUjlPWXvpiLfJXytlQyftfYqsK7kxC2kE9NZxTPbbUXRoHCtkSca4h9Y9MJYanqG&#10;uhNBsD2av6B6IxE86DCT0GegtZEqaSA18/wPNU+tcCppIXO8O9vk/x+sfDw8uS/IwvgeRhpgEuHd&#10;A8jvnlm4bYVt1A0iDK0SNTWeR8uywfni9Gm02hc+glTDJ6hpyGIfIAGNGvvoCulkhE4DOJ5NV2Ng&#10;kpLLzWq9XnEmqbTMN2/zVeogiuePHfrwQUHP4qXkSDNN4OLw4EMkI4rnJ7GXhXvTdWmunf0tQQ9j&#10;JpGPfCfmYaxGZuqSX8W+UUsF9ZHUIEzbQttNlxbwJ2cDbUrJ/Y+9QMVZ99GSI1fz5TKuVgqWq/WC&#10;ArysVJcVYSVBlTxwNl1vw7SOe4emaanTNAMLN+SiNknhC6sTfdqGJPy0uXHdLuP06uX/2v0CAAD/&#10;/wMAUEsDBBQABgAIAAAAIQAMMATk3QAAAAoBAAAPAAAAZHJzL2Rvd25yZXYueG1sTI9PT8MwDMXv&#10;SHyHyEjcWLIx6ChNJwTiCtr4I3HzGq+taJyqydby7fFOcLKf3tPzz8V68p060hDbwBbmMwOKuAqu&#10;5drC+9vz1QpUTMgOu8Bk4YcirMvzswJzF0be0HGbaiUlHHO00KTU51rHqiGPcRZ6YvH2YfCYRA61&#10;dgOOUu47vTDmVntsWS402NNjQ9X39uAtfLzsvz6X5rV+8jf9GCaj2d9pay8vpod7UImm9BeGE76g&#10;QylMu3BgF1Un2phMohaWK5mnQJYtQO1kmV8b0GWh/79Q/gIAAP//AwBQSwECLQAUAAYACAAAACEA&#10;toM4kv4AAADhAQAAEwAAAAAAAAAAAAAAAAAAAAAAW0NvbnRlbnRfVHlwZXNdLnhtbFBLAQItABQA&#10;BgAIAAAAIQA4/SH/1gAAAJQBAAALAAAAAAAAAAAAAAAAAC8BAABfcmVscy8ucmVsc1BLAQItABQA&#10;BgAIAAAAIQDyqViq5AEAAKcDAAAOAAAAAAAAAAAAAAAAAC4CAABkcnMvZTJvRG9jLnhtbFBLAQIt&#10;ABQABgAIAAAAIQAMMATk3QAAAAoBAAAPAAAAAAAAAAAAAAAAAD4EAABkcnMvZG93bnJldi54bWxQ&#10;SwUGAAAAAAQABADzAAAASAUAAAAA&#10;" filled="f" stroked="f">
                      <v:textbox>
                        <w:txbxContent>
                          <w:p w14:paraId="70A0B652" w14:textId="6922D145" w:rsidR="006F6B66" w:rsidRDefault="006F6B66">
                            <w:pPr>
                              <w:spacing w:line="160" w:lineRule="exact"/>
                              <w:rPr>
                                <w:sz w:val="12"/>
                                <w:szCs w:val="12"/>
                                <w:lang w:val="de-CH"/>
                              </w:rPr>
                            </w:pPr>
                            <w:r w:rsidRPr="00DF75C3">
                              <w:rPr>
                                <w:sz w:val="12"/>
                                <w:szCs w:val="12"/>
                                <w:lang w:val="de-CH"/>
                              </w:rPr>
                              <w:t>Sido</w:t>
                            </w:r>
                            <w:r>
                              <w:rPr>
                                <w:sz w:val="12"/>
                                <w:szCs w:val="12"/>
                                <w:lang w:val="de-CH"/>
                              </w:rPr>
                              <w:t>-knappar</w:t>
                            </w:r>
                          </w:p>
                        </w:txbxContent>
                      </v:textbox>
                    </v:shape>
                  </w:pict>
                </mc:Fallback>
              </mc:AlternateContent>
            </w:r>
            <w:r w:rsidRPr="008A5B1A">
              <w:rPr>
                <w:noProof/>
                <w:lang w:eastAsia="en-US"/>
              </w:rPr>
              <mc:AlternateContent>
                <mc:Choice Requires="wps">
                  <w:drawing>
                    <wp:anchor distT="45720" distB="45720" distL="114300" distR="114300" simplePos="0" relativeHeight="251691520" behindDoc="0" locked="0" layoutInCell="1" allowOverlap="1" wp14:anchorId="4C7ADD55" wp14:editId="4EE4854E">
                      <wp:simplePos x="0" y="0"/>
                      <wp:positionH relativeFrom="column">
                        <wp:posOffset>1492885</wp:posOffset>
                      </wp:positionH>
                      <wp:positionV relativeFrom="paragraph">
                        <wp:posOffset>110490</wp:posOffset>
                      </wp:positionV>
                      <wp:extent cx="466725" cy="243205"/>
                      <wp:effectExtent l="0" t="0" r="0" b="0"/>
                      <wp:wrapNone/>
                      <wp:docPr id="44"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36B7A67" w14:textId="57FC4FE9" w:rsidR="006F6B66" w:rsidRDefault="006F6B66">
                                  <w:pPr>
                                    <w:rPr>
                                      <w:sz w:val="12"/>
                                      <w:szCs w:val="12"/>
                                      <w:lang w:val="de-CH"/>
                                    </w:rPr>
                                  </w:pPr>
                                  <w:r w:rsidRPr="00DF75C3">
                                    <w:rPr>
                                      <w:sz w:val="12"/>
                                      <w:szCs w:val="12"/>
                                      <w:lang w:val="de-CH"/>
                                    </w:rPr>
                                    <w:t>Filter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C7ADD55" id="Text Box 24" o:spid="_x0000_s1036" type="#_x0000_t202" style="position:absolute;margin-left:117.55pt;margin-top:8.7pt;width:36.75pt;height:19.15pt;z-index:2516915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8LU5AEAAKgDAAAOAAAAZHJzL2Uyb0RvYy54bWysU9uO0zAQfUfiHyy/06Sh7ULUdLXsahHS&#10;cpEWPsBx7MQi8Zix26R8PWOn2y3whnixPDPOmXNmTrbX09Czg0JvwFZ8ucg5U1ZCY2xb8W9f71+9&#10;4cwHYRvRg1UVPyrPr3cvX2xHV6oCOugbhYxArC9HV/EuBFdmmZedGoRfgFOWihpwEIFCbLMGxUjo&#10;Q58Veb7JRsDGIUjlPWXv5iLfJXytlQyftfYqsL7ixC2kE9NZxzPbbUXZonCdkSca4h9YDMJYanqG&#10;uhNBsD2av6AGIxE86LCQMGSgtZEqaSA1y/wPNY+dcCppoeF4dx6T/3+w8tPh0X1BFqZ3MNECkwjv&#10;HkB+98zCbSdsq24QYeyUaKjxMo4sG50vT5/GUfvSR5B6/AgNLVnsAySgSeMQp0I6GaHTAo7noasp&#10;MEnJ1WZzVaw5k1QqVq+LfJ06iPLpY4c+vFcwsHipONJOE7g4PPgQyYjy6UnsZeHe9H3aa29/S9DD&#10;mEnkI9+ZeZjqiZmGlCU3RDE1NEeSgzDbhexNlw7wJ2cjWaXi/sdeoOKs/2BpJG+Xq1X0VgpW66uC&#10;Arys1JcVYSVBVTxwNl9vw+zHvUPTdtRpXoKFGxqjNkniM6sTf7JDUn6ybvTbZZxePf9gu18AAAD/&#10;/wMAUEsDBBQABgAIAAAAIQAXs0Zo3gAAAAkBAAAPAAAAZHJzL2Rvd25yZXYueG1sTI/LTsMwEEX3&#10;SPyDNUjsqN1H2hLiVBWILagtVOrOjadJ1HgcxW4T/p5hRZeje3TvmWw1uEZcsQu1Jw3jkQKBVHhb&#10;U6nha/f+tAQRoiFrGk+o4QcDrPL7u8yk1ve0wes2loJLKKRGQxVjm0oZigqdCSPfInF28p0zkc+u&#10;lLYzPZe7Rk6UmktnauKFyrT4WmFx3l6chu+P02E/U5/lm0va3g9KknuWWj8+DOsXEBGH+A/Dnz6r&#10;Q85OR38hG0SjYTJNxoxysJiBYGCqlnMQRw1JsgCZZ/L2g/wXAAD//wMAUEsBAi0AFAAGAAgAAAAh&#10;ALaDOJL+AAAA4QEAABMAAAAAAAAAAAAAAAAAAAAAAFtDb250ZW50X1R5cGVzXS54bWxQSwECLQAU&#10;AAYACAAAACEAOP0h/9YAAACUAQAACwAAAAAAAAAAAAAAAAAvAQAAX3JlbHMvLnJlbHNQSwECLQAU&#10;AAYACAAAACEAhf/C1OQBAACoAwAADgAAAAAAAAAAAAAAAAAuAgAAZHJzL2Uyb0RvYy54bWxQSwEC&#10;LQAUAAYACAAAACEAF7NGaN4AAAAJAQAADwAAAAAAAAAAAAAAAAA+BAAAZHJzL2Rvd25yZXYueG1s&#10;UEsFBgAAAAAEAAQA8wAAAEkFAAAAAA==&#10;" filled="f" stroked="f">
                      <v:textbox>
                        <w:txbxContent>
                          <w:p w14:paraId="736B7A67" w14:textId="57FC4FE9" w:rsidR="006F6B66" w:rsidRDefault="006F6B66">
                            <w:pPr>
                              <w:rPr>
                                <w:sz w:val="12"/>
                                <w:szCs w:val="12"/>
                                <w:lang w:val="de-CH"/>
                              </w:rPr>
                            </w:pPr>
                            <w:r w:rsidRPr="00DF75C3">
                              <w:rPr>
                                <w:sz w:val="12"/>
                                <w:szCs w:val="12"/>
                                <w:lang w:val="de-CH"/>
                              </w:rPr>
                              <w:t>Filter</w:t>
                            </w:r>
                          </w:p>
                        </w:txbxContent>
                      </v:textbox>
                    </v:shape>
                  </w:pict>
                </mc:Fallback>
              </mc:AlternateContent>
            </w:r>
            <w:r w:rsidRPr="008A5B1A">
              <w:rPr>
                <w:noProof/>
                <w:lang w:eastAsia="en-US"/>
              </w:rPr>
              <mc:AlternateContent>
                <mc:Choice Requires="wps">
                  <w:drawing>
                    <wp:anchor distT="45720" distB="45720" distL="114300" distR="114300" simplePos="0" relativeHeight="251690496" behindDoc="0" locked="0" layoutInCell="1" allowOverlap="1" wp14:anchorId="3439EE46" wp14:editId="7CAC3D55">
                      <wp:simplePos x="0" y="0"/>
                      <wp:positionH relativeFrom="column">
                        <wp:posOffset>1920240</wp:posOffset>
                      </wp:positionH>
                      <wp:positionV relativeFrom="paragraph">
                        <wp:posOffset>412115</wp:posOffset>
                      </wp:positionV>
                      <wp:extent cx="428625" cy="243205"/>
                      <wp:effectExtent l="0" t="0" r="0" b="0"/>
                      <wp:wrapNone/>
                      <wp:docPr id="40"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AA9A2C" w14:textId="77777777" w:rsidR="006F6B66" w:rsidRDefault="006F6B66">
                                  <w:pPr>
                                    <w:rPr>
                                      <w:sz w:val="12"/>
                                      <w:szCs w:val="12"/>
                                      <w:lang w:val="de-CH"/>
                                    </w:rPr>
                                  </w:pPr>
                                  <w:r w:rsidRPr="00DF75C3">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439EE46" id="Text Box 25" o:spid="_x0000_s1037" type="#_x0000_t202" style="position:absolute;margin-left:151.2pt;margin-top:32.45pt;width:33.75pt;height:19.15pt;z-index:2516904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uZiw5AEAAKgDAAAOAAAAZHJzL2Uyb0RvYy54bWysU9tu2zAMfR+wfxD0vtjxkq4z4hRdiw4D&#10;ugvQ7gNkWbKF2aJGKbGzrx8lp2m2vg17EURSPjznkN5cTUPP9gq9AVvx5SLnTFkJjbFtxb8/3r25&#10;5MwHYRvRg1UVPyjPr7avX21GV6oCOugbhYxArC9HV/EuBFdmmZedGoRfgFOWihpwEIFCbLMGxUjo&#10;Q58VeX6RjYCNQ5DKe8rezkW+TfhaKxm+au1VYH3FiVtIJ6azjme23YiyReE6I480xD+wGISx1PQE&#10;dSuCYDs0L6AGIxE86LCQMGSgtZEqaSA1y/wvNQ+dcCppIXO8O9nk/x+s/LJ/cN+QhekDTDTAJMK7&#10;e5A/PLNw0wnbqmtEGDslGmq8jJZlo/Pl8dNotS99BKnHz9DQkMUuQAKaNA7RFdLJCJ0GcDiZrqbA&#10;JCVXxeVFseZMUqlYvS3ydeogyqePHfrwUcHA4qXiSDNN4GJ/70MkI8qnJ7GXhTvT92muvf0jQQ9j&#10;JpGPfGfmYaonZhpSlqRFMTU0B5KDMK8LrTddOsBfnI20KhX3P3cCFWf9J0uWvF+uVnG3UrBavyso&#10;wPNKfV4RVhJUxQNn8/UmzPu4c2jajjrNQ7BwTTZqkyQ+szryp3VIyo+rG/ftPE6vnn+w7W8AAAD/&#10;/wMAUEsDBBQABgAIAAAAIQAHLpW83QAAAAoBAAAPAAAAZHJzL2Rvd25yZXYueG1sTI/BTsMwDIbv&#10;SLxDZCRuLKEtFS1NJwTiCmLApN2yxmsrGqdqsrW8PebEbrb86ff3V+vFDeKEU+g9abhdKRBIjbc9&#10;tRo+P15u7kGEaMiawRNq+MEA6/ryojKl9TO942kTW8EhFEqjoYtxLKUMTYfOhJUfkfh28JMzkdep&#10;lXYyM4e7QSZK5dKZnvhDZ0Z86rD53hydhq/Xw26bqbf22d2Ns1+UJFdIra+vlscHEBGX+A/Dnz6r&#10;Q81Oe38kG8SgIVVJxqiGPCtAMJDmBQ97JlWagKwreV6h/gUAAP//AwBQSwECLQAUAAYACAAAACEA&#10;toM4kv4AAADhAQAAEwAAAAAAAAAAAAAAAAAAAAAAW0NvbnRlbnRfVHlwZXNdLnhtbFBLAQItABQA&#10;BgAIAAAAIQA4/SH/1gAAAJQBAAALAAAAAAAAAAAAAAAAAC8BAABfcmVscy8ucmVsc1BLAQItABQA&#10;BgAIAAAAIQB7uZiw5AEAAKgDAAAOAAAAAAAAAAAAAAAAAC4CAABkcnMvZTJvRG9jLnhtbFBLAQIt&#10;ABQABgAIAAAAIQAHLpW83QAAAAoBAAAPAAAAAAAAAAAAAAAAAD4EAABkcnMvZG93bnJldi54bWxQ&#10;SwUGAAAAAAQABADzAAAASAUAAAAA&#10;" filled="f" stroked="f">
                      <v:textbox>
                        <w:txbxContent>
                          <w:p w14:paraId="10AA9A2C" w14:textId="77777777" w:rsidR="006F6B66" w:rsidRDefault="006F6B66">
                            <w:pPr>
                              <w:rPr>
                                <w:sz w:val="12"/>
                                <w:szCs w:val="12"/>
                                <w:lang w:val="de-CH"/>
                              </w:rPr>
                            </w:pPr>
                            <w:r w:rsidRPr="00DF75C3">
                              <w:rPr>
                                <w:sz w:val="12"/>
                                <w:szCs w:val="12"/>
                                <w:lang w:val="de-CH"/>
                              </w:rPr>
                              <w:t>Blister</w:t>
                            </w:r>
                          </w:p>
                        </w:txbxContent>
                      </v:textbox>
                    </v:shape>
                  </w:pict>
                </mc:Fallback>
              </mc:AlternateContent>
            </w:r>
            <w:r w:rsidRPr="008A5B1A">
              <w:rPr>
                <w:noProof/>
                <w:lang w:eastAsia="en-US"/>
              </w:rPr>
              <w:drawing>
                <wp:inline distT="0" distB="0" distL="0" distR="0" wp14:anchorId="28C1DD64" wp14:editId="30570132">
                  <wp:extent cx="2722245" cy="640715"/>
                  <wp:effectExtent l="0" t="0" r="1905" b="6985"/>
                  <wp:docPr id="232" name="Picture 2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2747963" cy="646768"/>
                          </a:xfrm>
                          <a:prstGeom prst="rect">
                            <a:avLst/>
                          </a:prstGeom>
                        </pic:spPr>
                      </pic:pic>
                    </a:graphicData>
                  </a:graphic>
                </wp:inline>
              </w:drawing>
            </w:r>
            <w:r w:rsidR="008D6E27" w:rsidRPr="008A5B1A">
              <w:rPr>
                <w:noProof/>
                <w:lang w:eastAsia="en-US"/>
              </w:rPr>
              <mc:AlternateContent>
                <mc:Choice Requires="wps">
                  <w:drawing>
                    <wp:anchor distT="45720" distB="45720" distL="114300" distR="114300" simplePos="0" relativeHeight="251694592" behindDoc="0" locked="0" layoutInCell="1" allowOverlap="1" wp14:anchorId="408E2EAC" wp14:editId="42959073">
                      <wp:simplePos x="0" y="0"/>
                      <wp:positionH relativeFrom="column">
                        <wp:posOffset>899588</wp:posOffset>
                      </wp:positionH>
                      <wp:positionV relativeFrom="paragraph">
                        <wp:posOffset>791531</wp:posOffset>
                      </wp:positionV>
                      <wp:extent cx="771525" cy="448146"/>
                      <wp:effectExtent l="0" t="0" r="0" b="9525"/>
                      <wp:wrapNone/>
                      <wp:docPr id="39"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1525" cy="448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417120CD" w14:textId="43BF9EFF" w:rsidR="006F6B66" w:rsidRDefault="006F6B66" w:rsidP="00077A50">
                                  <w:pPr>
                                    <w:spacing w:line="360" w:lineRule="auto"/>
                                    <w:rPr>
                                      <w:b/>
                                      <w:sz w:val="12"/>
                                      <w:szCs w:val="12"/>
                                      <w:lang w:val="de-CH"/>
                                    </w:rPr>
                                  </w:pPr>
                                  <w:r w:rsidRPr="00DF75C3">
                                    <w:rPr>
                                      <w:b/>
                                      <w:sz w:val="12"/>
                                      <w:szCs w:val="12"/>
                                      <w:lang w:val="de-CH"/>
                                    </w:rPr>
                                    <w:t>Inhalatorns b</w:t>
                                  </w:r>
                                  <w:r>
                                    <w:rPr>
                                      <w:b/>
                                      <w:sz w:val="12"/>
                                      <w:szCs w:val="12"/>
                                      <w:lang w:val="de-CH"/>
                                    </w:rPr>
                                    <w:t>ottendel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408E2EAC" id="Text Box 26" o:spid="_x0000_s1038" type="#_x0000_t202" style="position:absolute;margin-left:70.85pt;margin-top:62.35pt;width:60.75pt;height:35.3pt;z-index:25169459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YMSL5AEAAKgDAAAOAAAAZHJzL2Uyb0RvYy54bWysU9tu2zAMfR+wfxD0vjgOnKYz4hRdiw4D&#10;ugvQ7QNkWbKF2aJGKbGzrx8lp2m2vQ17EURSPjznkN7eTEPPDgq9AVvxfLHkTFkJjbFtxb99fXhz&#10;zZkPwjaiB6sqflSe3+xev9qOrlQr6KBvFDICsb4cXcW7EFyZZV52ahB+AU5ZKmrAQQQKsc0aFCOh&#10;D322Wi6vshGwcQhSeU/Z+7nIdwlfayXDZ629CqyvOHEL6cR01vHMdltRtihcZ+SJhvgHFoMwlpqe&#10;oe5FEGyP5i+owUgEDzosJAwZaG2kShpITb78Q81TJ5xKWsgc7842+f8HKz8dntwXZGF6BxMNMInw&#10;7hHkd88s3HXCtuoWEcZOiYYa59GybHS+PH0arfaljyD1+BEaGrLYB0hAk8YhukI6GaHTAI5n09UU&#10;mKTkZpOvV2vOJJWK4jovrlIHUT5/7NCH9woGFi8VR5ppAheHRx8iGVE+P4m9LDyYvk9z7e1vCXoY&#10;M4l85DszD1M9MdOQslVsHMXU0BxJDsK8LrTedOkAf3I20qpU3P/YC1Sc9R8sWfI2L4q4Wyko1psV&#10;BXhZqS8rwkqCqnjgbL7ehXkf9w5N21GneQgWbslGbZLEF1Yn/rQOSflpdeO+Xcbp1csPtvsFAAD/&#10;/wMAUEsDBBQABgAIAAAAIQAn71wD3gAAAAsBAAAPAAAAZHJzL2Rvd25yZXYueG1sTI/NTsMwEITv&#10;SLyDtUjcqN00bWmIU1UgriD6g8TNjbdJ1HgdxW4T3p7lBLeZ3dHst/l6dK24Yh8aTxqmEwUCqfS2&#10;oUrDfvf68AgiREPWtJ5QwzcGWBe3N7nJrB/oA6/bWAkuoZAZDXWMXSZlKGt0Jkx8h8S7k++diWz7&#10;StreDFzuWpkotZDONMQXatPhc43leXtxGg5vp6/PVL1XL27eDX5UktxKan1/N26eQEQc418YfvEZ&#10;HQpmOvoL2SBa9ul0yVEWScqCE8liloA48mQ1n4Escvn/h+IHAAD//wMAUEsBAi0AFAAGAAgAAAAh&#10;ALaDOJL+AAAA4QEAABMAAAAAAAAAAAAAAAAAAAAAAFtDb250ZW50X1R5cGVzXS54bWxQSwECLQAU&#10;AAYACAAAACEAOP0h/9YAAACUAQAACwAAAAAAAAAAAAAAAAAvAQAAX3JlbHMvLnJlbHNQSwECLQAU&#10;AAYACAAAACEAQGDEi+QBAACoAwAADgAAAAAAAAAAAAAAAAAuAgAAZHJzL2Uyb0RvYy54bWxQSwEC&#10;LQAUAAYACAAAACEAJ+9cA94AAAALAQAADwAAAAAAAAAAAAAAAAA+BAAAZHJzL2Rvd25yZXYueG1s&#10;UEsFBgAAAAAEAAQA8wAAAEkFAAAAAA==&#10;" filled="f" stroked="f">
                      <v:textbox>
                        <w:txbxContent>
                          <w:p w14:paraId="417120CD" w14:textId="43BF9EFF" w:rsidR="006F6B66" w:rsidRDefault="006F6B66" w:rsidP="00077A50">
                            <w:pPr>
                              <w:spacing w:line="360" w:lineRule="auto"/>
                              <w:rPr>
                                <w:b/>
                                <w:sz w:val="12"/>
                                <w:szCs w:val="12"/>
                                <w:lang w:val="de-CH"/>
                              </w:rPr>
                            </w:pPr>
                            <w:r w:rsidRPr="00DF75C3">
                              <w:rPr>
                                <w:b/>
                                <w:sz w:val="12"/>
                                <w:szCs w:val="12"/>
                                <w:lang w:val="de-CH"/>
                              </w:rPr>
                              <w:t>Inhalatorns b</w:t>
                            </w:r>
                            <w:r>
                              <w:rPr>
                                <w:b/>
                                <w:sz w:val="12"/>
                                <w:szCs w:val="12"/>
                                <w:lang w:val="de-CH"/>
                              </w:rPr>
                              <w:t>ottendel</w:t>
                            </w:r>
                          </w:p>
                        </w:txbxContent>
                      </v:textbox>
                    </v:shape>
                  </w:pict>
                </mc:Fallback>
              </mc:AlternateContent>
            </w:r>
            <w:r w:rsidR="009E7F7A" w:rsidRPr="008A5B1A">
              <w:rPr>
                <w:noProof/>
                <w:lang w:eastAsia="en-US"/>
              </w:rPr>
              <mc:AlternateContent>
                <mc:Choice Requires="wps">
                  <w:drawing>
                    <wp:anchor distT="45720" distB="45720" distL="114300" distR="114300" simplePos="0" relativeHeight="251693568" behindDoc="0" locked="0" layoutInCell="1" allowOverlap="1" wp14:anchorId="750A873D" wp14:editId="4568B672">
                      <wp:simplePos x="0" y="0"/>
                      <wp:positionH relativeFrom="column">
                        <wp:posOffset>21480</wp:posOffset>
                      </wp:positionH>
                      <wp:positionV relativeFrom="paragraph">
                        <wp:posOffset>794304</wp:posOffset>
                      </wp:positionV>
                      <wp:extent cx="576125" cy="243205"/>
                      <wp:effectExtent l="0" t="0" r="0" b="4445"/>
                      <wp:wrapNone/>
                      <wp:docPr id="37"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1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2C126FB" w14:textId="67797BC0" w:rsidR="006F6B66" w:rsidRDefault="006F6B66">
                                  <w:pPr>
                                    <w:rPr>
                                      <w:b/>
                                      <w:sz w:val="12"/>
                                      <w:szCs w:val="12"/>
                                      <w:lang w:val="de-CH"/>
                                    </w:rPr>
                                  </w:pPr>
                                  <w:r w:rsidRPr="00DF75C3">
                                    <w:rPr>
                                      <w:b/>
                                      <w:sz w:val="12"/>
                                      <w:szCs w:val="12"/>
                                      <w:lang w:val="de-CH"/>
                                    </w:rPr>
                                    <w:t>Inhalato</w:t>
                                  </w:r>
                                  <w:r>
                                    <w:rPr>
                                      <w:b/>
                                      <w:sz w:val="12"/>
                                      <w:szCs w:val="12"/>
                                      <w:lang w:val="de-CH"/>
                                    </w:rPr>
                                    <w:t>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50A873D" id="Text Box 28" o:spid="_x0000_s1039" type="#_x0000_t202" style="position:absolute;margin-left:1.7pt;margin-top:62.55pt;width:45.35pt;height:19.15pt;z-index:25169356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c4ls5QEAAKgDAAAOAAAAZHJzL2Uyb0RvYy54bWysU9tu1DAQfUfiHyy/s7l0t4Vos1VpVYRU&#10;ClLhAxzH3lgkHjP2brJ8PWNnu13gDfFieWacM+ecmayvp6Fne4XegK15scg5U1ZCa+y25t++3r95&#10;y5kPwraiB6tqflCeX29ev1qPrlIldNC3ChmBWF+NruZdCK7KMi87NQi/AKcsFTXgIAKFuM1aFCOh&#10;D31W5vllNgK2DkEq7yl7Nxf5JuFrrWT4rLVXgfU1J24hnZjOJp7ZZi2qLQrXGXmkIf6BxSCMpaYn&#10;qDsRBNuh+QtqMBLBgw4LCUMGWhupkgZSU+R/qHnqhFNJC5nj3ckm//9g5eP+yX1BFqb3MNEAkwjv&#10;HkB+98zCbSfsVt0gwtgp0VLjIlqWjc5Xx0+j1b7yEaQZP0FLQxa7AAlo0jhEV0gnI3QawOFkupoC&#10;k5RcXV0W5YozSaVyeVHmq9RBVM8fO/Thg4KBxUvNkWaawMX+wYdIRlTPT2IvC/em79Nce/tbgh7G&#10;TCIf+c7Mw9RMzLSk7CI2jmIaaA8kB2FeF1pvunSAPzkbaVVq7n/sBCrO+o+WLHlXLJdxt1KwXF2V&#10;FOB5pTmvCCsJquaBs/l6G+Z93Dk02446zUOwcEM2apMkvrA68qd1SMqPqxv37TxOr15+sM0vAAAA&#10;//8DAFBLAwQUAAYACAAAACEAhNGoQtsAAAAIAQAADwAAAGRycy9kb3ducmV2LnhtbEyPQU/DMAyF&#10;70j8h8hI3Jiz0U1baTohEFcQAyZxyxqvrWicqsnW8u8xJzhZfu/p+XOxnXynzjTENrCB+UyDIq6C&#10;a7k28P72dLMGFZNlZ7vAZOCbImzLy4vC5i6M/ErnXaqVlHDMrYEmpT5HjFVD3sZZ6InFO4bB2yTr&#10;UKMb7CjlvsOF1iv0tmW50NieHhqqvnYnb+Dj+fi5z/RL/eiX/Rgmjew3aMz11XR/ByrRlP7C8Isv&#10;6FAK0yGc2EXVGbjNJCjyYjkHJf4mk3kQYSUOlgX+f6D8AQAA//8DAFBLAQItABQABgAIAAAAIQC2&#10;gziS/gAAAOEBAAATAAAAAAAAAAAAAAAAAAAAAABbQ29udGVudF9UeXBlc10ueG1sUEsBAi0AFAAG&#10;AAgAAAAhADj9If/WAAAAlAEAAAsAAAAAAAAAAAAAAAAALwEAAF9yZWxzLy5yZWxzUEsBAi0AFAAG&#10;AAgAAAAhAJ1ziWzlAQAAqAMAAA4AAAAAAAAAAAAAAAAALgIAAGRycy9lMm9Eb2MueG1sUEsBAi0A&#10;FAAGAAgAAAAhAITRqELbAAAACAEAAA8AAAAAAAAAAAAAAAAAPwQAAGRycy9kb3ducmV2LnhtbFBL&#10;BQYAAAAABAAEAPMAAABHBQAAAAA=&#10;" filled="f" stroked="f">
                      <v:textbox>
                        <w:txbxContent>
                          <w:p w14:paraId="32C126FB" w14:textId="67797BC0" w:rsidR="006F6B66" w:rsidRDefault="006F6B66">
                            <w:pPr>
                              <w:rPr>
                                <w:b/>
                                <w:sz w:val="12"/>
                                <w:szCs w:val="12"/>
                                <w:lang w:val="de-CH"/>
                              </w:rPr>
                            </w:pPr>
                            <w:r w:rsidRPr="00DF75C3">
                              <w:rPr>
                                <w:b/>
                                <w:sz w:val="12"/>
                                <w:szCs w:val="12"/>
                                <w:lang w:val="de-CH"/>
                              </w:rPr>
                              <w:t>Inhalato</w:t>
                            </w:r>
                            <w:r>
                              <w:rPr>
                                <w:b/>
                                <w:sz w:val="12"/>
                                <w:szCs w:val="12"/>
                                <w:lang w:val="de-CH"/>
                              </w:rPr>
                              <w:t>r</w:t>
                            </w:r>
                          </w:p>
                        </w:txbxContent>
                      </v:textbox>
                    </v:shape>
                  </w:pict>
                </mc:Fallback>
              </mc:AlternateContent>
            </w:r>
            <w:r w:rsidR="009E7F7A" w:rsidRPr="008A5B1A">
              <w:rPr>
                <w:noProof/>
                <w:lang w:eastAsia="en-US"/>
              </w:rPr>
              <mc:AlternateContent>
                <mc:Choice Requires="wps">
                  <w:drawing>
                    <wp:anchor distT="45720" distB="45720" distL="114300" distR="114300" simplePos="0" relativeHeight="251695616" behindDoc="0" locked="0" layoutInCell="1" allowOverlap="1" wp14:anchorId="2BECD1AC" wp14:editId="43493642">
                      <wp:simplePos x="0" y="0"/>
                      <wp:positionH relativeFrom="column">
                        <wp:posOffset>1979295</wp:posOffset>
                      </wp:positionH>
                      <wp:positionV relativeFrom="paragraph">
                        <wp:posOffset>798830</wp:posOffset>
                      </wp:positionV>
                      <wp:extent cx="686435" cy="243205"/>
                      <wp:effectExtent l="0" t="0" r="0" b="0"/>
                      <wp:wrapNone/>
                      <wp:docPr id="38"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8EB2EA6" w14:textId="2130CF4B" w:rsidR="006F6B66" w:rsidRDefault="006F6B66">
                                  <w:pPr>
                                    <w:rPr>
                                      <w:b/>
                                      <w:sz w:val="12"/>
                                      <w:szCs w:val="12"/>
                                      <w:lang w:val="de-CH"/>
                                    </w:rPr>
                                  </w:pPr>
                                  <w:r w:rsidRPr="00DF75C3">
                                    <w:rPr>
                                      <w:b/>
                                      <w:sz w:val="12"/>
                                      <w:szCs w:val="12"/>
                                      <w:lang w:val="de-CH"/>
                                    </w:rPr>
                                    <w:t>Blisterka</w:t>
                                  </w:r>
                                  <w:r>
                                    <w:rPr>
                                      <w:b/>
                                      <w:sz w:val="12"/>
                                      <w:szCs w:val="12"/>
                                      <w:lang w:val="de-CH"/>
                                    </w:rPr>
                                    <w:t>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BECD1AC" id="Text Box 27" o:spid="_x0000_s1040" type="#_x0000_t202" style="position:absolute;margin-left:155.85pt;margin-top:62.9pt;width:54.05pt;height:19.15pt;z-index:251695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aEu15QEAAKgDAAAOAAAAZHJzL2Uyb0RvYy54bWysU8Fu2zAMvQ/YPwi6L3ZcJ+uMOEXXosOA&#10;rhvQ9QNkWbaF2aJGKbGzrx8lp2m23oZdBJGUH997pDdX09CzvUKnwZR8uUg5U0ZCrU1b8qfvd+8u&#10;OXNemFr0YFTJD8rxq+3bN5vRFiqDDvpaISMQ44rRlrzz3hZJ4mSnBuEWYJWhYgM4CE8htkmNYiT0&#10;oU+yNF0nI2BtEaRyjrK3c5FvI37TKOm/No1TnvUlJ24+nhjPKpzJdiOKFoXttDzSEP/AYhDaUNMT&#10;1K3wgu1Qv4IatERw0PiFhCGBptFSRQ2kZpn+peaxE1ZFLWSOsyeb3P+DlQ/7R/sNmZ8+wkQDjCKc&#10;vQf5wzEDN50wrbpGhLFToqbGy2BZMlpXHD8NVrvCBZBq/AI1DVnsPESgqcEhuEI6GaHTAA4n09Xk&#10;maTk+nKdX6w4k1TK8ossXcUOonj+2KLznxQMLFxKjjTTCC72984HMqJ4fhJ6GbjTfR/n2ps/EvQw&#10;ZCL5wHdm7qdqYromZXloHMRUUB9IDsK8LrTedOkAf3E20qqU3P3cCVSc9Z8NWfJhmedht2KQr95n&#10;FOB5pTqvCCMJquSes/l64+d93FnUbUed5iEYuCYbGx0lvrA68qd1iMqPqxv27TyOr15+sO1vAA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loS7XlAQAAqAMAAA4AAAAAAAAAAAAAAAAALgIAAGRycy9lMm9Eb2MueG1sUEsB&#10;Ai0AFAAGAAgAAAAhANDdVMDeAAAACwEAAA8AAAAAAAAAAAAAAAAAPwQAAGRycy9kb3ducmV2Lnht&#10;bFBLBQYAAAAABAAEAPMAAABKBQAAAAA=&#10;" filled="f" stroked="f">
                      <v:textbox>
                        <w:txbxContent>
                          <w:p w14:paraId="38EB2EA6" w14:textId="2130CF4B" w:rsidR="006F6B66" w:rsidRDefault="006F6B66">
                            <w:pPr>
                              <w:rPr>
                                <w:b/>
                                <w:sz w:val="12"/>
                                <w:szCs w:val="12"/>
                                <w:lang w:val="de-CH"/>
                              </w:rPr>
                            </w:pPr>
                            <w:r w:rsidRPr="00DF75C3">
                              <w:rPr>
                                <w:b/>
                                <w:sz w:val="12"/>
                                <w:szCs w:val="12"/>
                                <w:lang w:val="de-CH"/>
                              </w:rPr>
                              <w:t>Blisterka</w:t>
                            </w:r>
                            <w:r>
                              <w:rPr>
                                <w:b/>
                                <w:sz w:val="12"/>
                                <w:szCs w:val="12"/>
                                <w:lang w:val="de-CH"/>
                              </w:rPr>
                              <w:t>rta</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487601DA"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Vanliga frågor</w:t>
            </w:r>
          </w:p>
          <w:p w14:paraId="7231D153" w14:textId="77777777" w:rsidR="009E7F7A" w:rsidRPr="008A5B1A" w:rsidRDefault="009E7F7A" w:rsidP="00B56A01">
            <w:pPr>
              <w:pStyle w:val="Table"/>
              <w:keepNext/>
              <w:spacing w:before="0" w:after="0"/>
              <w:rPr>
                <w:rFonts w:ascii="Times New Roman" w:hAnsi="Times New Roman"/>
                <w:szCs w:val="20"/>
                <w:lang w:val="sv-SE"/>
              </w:rPr>
            </w:pPr>
          </w:p>
          <w:p w14:paraId="7C3841C7"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Varför hördes inget ljud från inhalatorn när jag inhalerade?</w:t>
            </w:r>
          </w:p>
          <w:p w14:paraId="15406D66" w14:textId="77777777" w:rsidR="009E7F7A" w:rsidRPr="008A5B1A" w:rsidRDefault="009E7F7A" w:rsidP="00B56A01">
            <w:pPr>
              <w:pStyle w:val="Table"/>
              <w:keepNext/>
              <w:spacing w:before="0" w:after="0"/>
              <w:rPr>
                <w:rFonts w:ascii="Times New Roman" w:hAnsi="Times New Roman"/>
                <w:szCs w:val="20"/>
                <w:lang w:val="sv-SE"/>
              </w:rPr>
            </w:pPr>
            <w:r w:rsidRPr="008A5B1A">
              <w:rPr>
                <w:rFonts w:ascii="Times New Roman" w:hAnsi="Times New Roman"/>
                <w:szCs w:val="20"/>
                <w:lang w:val="sv-SE"/>
              </w:rPr>
              <w:t>Kapseln kan ha fastnat i kapselfacket. Om detta händer kan du försiktigt lossa kapseln genom att knacka på basen till inhalatorn. Inhalera läkemedlet igen genom att upprepa steg 3a till 3d.</w:t>
            </w:r>
          </w:p>
          <w:p w14:paraId="63B1B081" w14:textId="77777777" w:rsidR="009E7F7A" w:rsidRPr="008A5B1A" w:rsidRDefault="009E7F7A" w:rsidP="00B56A01">
            <w:pPr>
              <w:pStyle w:val="Table"/>
              <w:keepNext/>
              <w:spacing w:before="0" w:after="0"/>
              <w:rPr>
                <w:rFonts w:ascii="Times New Roman" w:hAnsi="Times New Roman"/>
                <w:szCs w:val="20"/>
                <w:lang w:val="sv-SE"/>
              </w:rPr>
            </w:pPr>
          </w:p>
          <w:p w14:paraId="32CD2586"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Vad ska jag göra om det är pulver kvar i kapseln?</w:t>
            </w:r>
          </w:p>
          <w:p w14:paraId="0325454C" w14:textId="77777777" w:rsidR="009E7F7A" w:rsidRPr="008A5B1A" w:rsidRDefault="009E7F7A" w:rsidP="00B56A01">
            <w:pPr>
              <w:pStyle w:val="Table"/>
              <w:keepNext/>
              <w:spacing w:before="0" w:after="0"/>
              <w:rPr>
                <w:rFonts w:ascii="Times New Roman" w:hAnsi="Times New Roman"/>
                <w:szCs w:val="20"/>
                <w:lang w:val="sv-SE"/>
              </w:rPr>
            </w:pPr>
            <w:r w:rsidRPr="008A5B1A">
              <w:rPr>
                <w:rFonts w:ascii="Times New Roman" w:hAnsi="Times New Roman"/>
                <w:szCs w:val="20"/>
                <w:lang w:val="sv-SE"/>
              </w:rPr>
              <w:t>Du har inte fått i dig tillräcklig mängd av läkemedlet. Stäng inhalatorn och upprepa steg 3a till 3d.</w:t>
            </w:r>
          </w:p>
          <w:p w14:paraId="47E03041" w14:textId="77777777" w:rsidR="009E7F7A" w:rsidRPr="008A5B1A" w:rsidRDefault="009E7F7A" w:rsidP="00B56A01">
            <w:pPr>
              <w:pStyle w:val="Table"/>
              <w:keepNext/>
              <w:spacing w:before="0" w:after="0"/>
              <w:rPr>
                <w:rFonts w:ascii="Times New Roman" w:hAnsi="Times New Roman"/>
                <w:szCs w:val="20"/>
                <w:lang w:val="sv-SE"/>
              </w:rPr>
            </w:pPr>
          </w:p>
          <w:p w14:paraId="7EA7F791"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Jag hostade efter inhalation - gör det något?</w:t>
            </w:r>
          </w:p>
          <w:p w14:paraId="0CD1713C" w14:textId="77777777" w:rsidR="009E7F7A" w:rsidRPr="008A5B1A" w:rsidRDefault="009E7F7A" w:rsidP="00B56A01">
            <w:pPr>
              <w:pStyle w:val="Table"/>
              <w:keepNext/>
              <w:spacing w:before="0" w:after="0"/>
              <w:rPr>
                <w:rFonts w:ascii="Times New Roman" w:hAnsi="Times New Roman"/>
                <w:szCs w:val="20"/>
                <w:lang w:val="sv-SE"/>
              </w:rPr>
            </w:pPr>
            <w:r w:rsidRPr="008A5B1A">
              <w:rPr>
                <w:rFonts w:ascii="Times New Roman" w:hAnsi="Times New Roman"/>
                <w:szCs w:val="20"/>
                <w:lang w:val="sv-SE"/>
              </w:rPr>
              <w:t>Detta kan inträffa. Så länge kapseln är tom har du fått i dig tillräckligt med läkemedel.</w:t>
            </w:r>
          </w:p>
          <w:p w14:paraId="59F1D281" w14:textId="77777777" w:rsidR="009E7F7A" w:rsidRPr="008A5B1A" w:rsidRDefault="009E7F7A" w:rsidP="00B56A01">
            <w:pPr>
              <w:pStyle w:val="Table"/>
              <w:keepNext/>
              <w:spacing w:before="0" w:after="0"/>
              <w:rPr>
                <w:rFonts w:ascii="Times New Roman" w:hAnsi="Times New Roman"/>
                <w:szCs w:val="20"/>
                <w:lang w:val="sv-SE"/>
              </w:rPr>
            </w:pPr>
          </w:p>
          <w:p w14:paraId="2D25722F"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Jag kände en liten bit av kapseln på tungan, gör det något?</w:t>
            </w:r>
          </w:p>
          <w:p w14:paraId="6ABF1274" w14:textId="109A4E51" w:rsidR="009E7F7A" w:rsidRPr="008A5B1A" w:rsidRDefault="009E7F7A" w:rsidP="00B56A01">
            <w:pPr>
              <w:pStyle w:val="Table"/>
              <w:keepNext/>
              <w:tabs>
                <w:tab w:val="clear" w:pos="284"/>
              </w:tabs>
              <w:spacing w:before="0" w:after="0"/>
              <w:rPr>
                <w:rFonts w:ascii="Times New Roman" w:hAnsi="Times New Roman"/>
                <w:szCs w:val="20"/>
                <w:lang w:val="sv-SE"/>
              </w:rPr>
            </w:pPr>
            <w:r w:rsidRPr="008A5B1A">
              <w:rPr>
                <w:rFonts w:ascii="Times New Roman" w:hAnsi="Times New Roman"/>
                <w:szCs w:val="20"/>
                <w:lang w:val="sv-SE"/>
              </w:rPr>
              <w:t>Detta kan hända. Det är inte skadligt. Risken för att kapseln krossas ökar om du sticker hål på kapseln mer än en gång.</w:t>
            </w:r>
          </w:p>
        </w:tc>
        <w:tc>
          <w:tcPr>
            <w:tcW w:w="2410" w:type="dxa"/>
            <w:tcBorders>
              <w:top w:val="single" w:sz="24" w:space="0" w:color="808080"/>
              <w:left w:val="single" w:sz="24" w:space="0" w:color="808080"/>
              <w:bottom w:val="single" w:sz="24" w:space="0" w:color="808080"/>
              <w:right w:val="single" w:sz="24" w:space="0" w:color="808080"/>
            </w:tcBorders>
            <w:hideMark/>
          </w:tcPr>
          <w:p w14:paraId="236D3679" w14:textId="77777777" w:rsidR="009E7F7A" w:rsidRPr="008A5B1A" w:rsidRDefault="009E7F7A" w:rsidP="00B56A01">
            <w:pPr>
              <w:pStyle w:val="Table"/>
              <w:keepNext/>
              <w:spacing w:before="0" w:after="0"/>
              <w:rPr>
                <w:rFonts w:ascii="Times New Roman" w:hAnsi="Times New Roman"/>
                <w:b/>
                <w:szCs w:val="20"/>
                <w:lang w:val="sv-SE"/>
              </w:rPr>
            </w:pPr>
            <w:r w:rsidRPr="008A5B1A">
              <w:rPr>
                <w:rFonts w:ascii="Times New Roman" w:hAnsi="Times New Roman"/>
                <w:b/>
                <w:szCs w:val="20"/>
                <w:lang w:val="sv-SE"/>
              </w:rPr>
              <w:t>Rengöring av inhalatorn</w:t>
            </w:r>
          </w:p>
          <w:p w14:paraId="4158B32F" w14:textId="2FCF8139" w:rsidR="009E7F7A" w:rsidRPr="008A5B1A" w:rsidRDefault="009E7F7A" w:rsidP="00B56A01">
            <w:pPr>
              <w:pStyle w:val="Table"/>
              <w:keepNext/>
              <w:tabs>
                <w:tab w:val="clear" w:pos="284"/>
              </w:tabs>
              <w:spacing w:before="0" w:after="0"/>
              <w:rPr>
                <w:rFonts w:ascii="Times New Roman" w:hAnsi="Times New Roman"/>
                <w:szCs w:val="20"/>
                <w:lang w:val="sv-SE"/>
              </w:rPr>
            </w:pPr>
            <w:r w:rsidRPr="008A5B1A">
              <w:rPr>
                <w:rFonts w:ascii="Times New Roman" w:hAnsi="Times New Roman"/>
                <w:szCs w:val="20"/>
                <w:lang w:val="sv-SE"/>
              </w:rPr>
              <w:t>Torka munstyckets insida och utsida med en ren, torr och luddfri trasa så att eventuellt pulver avlägsnas. Håll inhalatorn torr. Tvätta aldrig inhalatorn med vatten.</w:t>
            </w:r>
          </w:p>
        </w:tc>
      </w:tr>
      <w:tr w:rsidR="009E7F7A" w:rsidRPr="00ED41CD" w14:paraId="2E390EE5" w14:textId="77777777" w:rsidTr="009E7F7A">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39F3E560" w14:textId="77777777" w:rsidR="009E7F7A" w:rsidRPr="008A5B1A" w:rsidRDefault="009E7F7A" w:rsidP="00B56A01">
            <w:pPr>
              <w:tabs>
                <w:tab w:val="clear" w:pos="567"/>
              </w:tabs>
              <w:spacing w:line="240" w:lineRule="auto"/>
              <w:rPr>
                <w:rFonts w:eastAsia="MS Mincho"/>
                <w:szCs w:val="22"/>
                <w:lang w:val="sv-SE"/>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5CB35FC7" w14:textId="77777777" w:rsidR="009E7F7A" w:rsidRPr="008A5B1A" w:rsidRDefault="009E7F7A" w:rsidP="00B56A01">
            <w:pPr>
              <w:tabs>
                <w:tab w:val="clear" w:pos="567"/>
              </w:tabs>
              <w:spacing w:line="240" w:lineRule="auto"/>
              <w:rPr>
                <w:rFonts w:eastAsia="MS Mincho"/>
                <w:sz w:val="20"/>
                <w:lang w:val="sv-SE"/>
              </w:rPr>
            </w:pPr>
          </w:p>
        </w:tc>
        <w:tc>
          <w:tcPr>
            <w:tcW w:w="2410" w:type="dxa"/>
            <w:tcBorders>
              <w:top w:val="single" w:sz="24" w:space="0" w:color="808080"/>
              <w:left w:val="single" w:sz="24" w:space="0" w:color="808080"/>
              <w:bottom w:val="single" w:sz="24" w:space="0" w:color="808080"/>
              <w:right w:val="single" w:sz="24" w:space="0" w:color="808080"/>
            </w:tcBorders>
            <w:hideMark/>
          </w:tcPr>
          <w:p w14:paraId="13772C80" w14:textId="77777777" w:rsidR="009E7F7A" w:rsidRPr="008A5B1A" w:rsidRDefault="009E7F7A" w:rsidP="00B56A01">
            <w:pPr>
              <w:pStyle w:val="Table"/>
              <w:spacing w:before="0" w:after="0"/>
              <w:rPr>
                <w:rFonts w:ascii="Times New Roman" w:hAnsi="Times New Roman"/>
                <w:b/>
                <w:szCs w:val="20"/>
                <w:lang w:val="sv-SE"/>
              </w:rPr>
            </w:pPr>
            <w:r w:rsidRPr="008A5B1A">
              <w:rPr>
                <w:rFonts w:ascii="Times New Roman" w:hAnsi="Times New Roman"/>
                <w:b/>
                <w:szCs w:val="20"/>
                <w:lang w:val="sv-SE"/>
              </w:rPr>
              <w:t>Kassering av inhalatorn efter användning</w:t>
            </w:r>
          </w:p>
          <w:p w14:paraId="69885530" w14:textId="44ACF18C" w:rsidR="009E7F7A" w:rsidRPr="008A5B1A" w:rsidRDefault="009E7F7A" w:rsidP="00B56A01">
            <w:pPr>
              <w:pStyle w:val="Table"/>
              <w:tabs>
                <w:tab w:val="clear" w:pos="284"/>
              </w:tabs>
              <w:spacing w:before="0" w:after="0"/>
              <w:rPr>
                <w:rFonts w:ascii="Times New Roman" w:hAnsi="Times New Roman"/>
                <w:szCs w:val="20"/>
                <w:lang w:val="sv-SE"/>
              </w:rPr>
            </w:pPr>
            <w:r w:rsidRPr="008A5B1A">
              <w:rPr>
                <w:rFonts w:ascii="Times New Roman" w:hAnsi="Times New Roman"/>
                <w:szCs w:val="20"/>
                <w:lang w:val="sv-SE"/>
              </w:rPr>
              <w:t>Inhalatorn i varje förpackning ska kasseras när alla kapslar i förpackningen har använts</w:t>
            </w:r>
            <w:r w:rsidR="00547672" w:rsidRPr="008A5B1A">
              <w:rPr>
                <w:rFonts w:ascii="Times New Roman" w:hAnsi="Times New Roman"/>
                <w:szCs w:val="20"/>
                <w:lang w:val="sv-SE"/>
              </w:rPr>
              <w:t>.</w:t>
            </w:r>
            <w:r w:rsidRPr="008A5B1A">
              <w:rPr>
                <w:rFonts w:ascii="Times New Roman" w:hAnsi="Times New Roman"/>
                <w:szCs w:val="20"/>
                <w:lang w:val="sv-SE"/>
              </w:rPr>
              <w:t xml:space="preserve"> Fråga apotekspersonal hur man kasserar läkemedel och inhalatorer som inte längre används.</w:t>
            </w:r>
          </w:p>
        </w:tc>
      </w:tr>
      <w:bookmarkEnd w:id="27"/>
    </w:tbl>
    <w:p w14:paraId="5602951B" w14:textId="5E395E49" w:rsidR="00BA15BD" w:rsidRPr="008A5B1A" w:rsidRDefault="00BA15BD" w:rsidP="00B56A01">
      <w:pPr>
        <w:tabs>
          <w:tab w:val="clear" w:pos="567"/>
        </w:tabs>
        <w:spacing w:line="240" w:lineRule="auto"/>
        <w:rPr>
          <w:szCs w:val="22"/>
          <w:lang w:val="sv-SE"/>
        </w:rPr>
      </w:pPr>
    </w:p>
    <w:p w14:paraId="59E2ED36" w14:textId="77777777" w:rsidR="006F6B66" w:rsidRPr="008A5B1A" w:rsidRDefault="006F6B66" w:rsidP="00B56A01">
      <w:pPr>
        <w:tabs>
          <w:tab w:val="clear" w:pos="567"/>
        </w:tabs>
        <w:spacing w:line="240" w:lineRule="auto"/>
        <w:rPr>
          <w:szCs w:val="22"/>
          <w:lang w:val="sv-SE"/>
        </w:rPr>
      </w:pPr>
    </w:p>
    <w:p w14:paraId="1613EEF6" w14:textId="77777777" w:rsidR="009E7F7A" w:rsidRPr="008A5B1A" w:rsidRDefault="009E7F7A" w:rsidP="00B56A01">
      <w:pPr>
        <w:keepNext/>
        <w:tabs>
          <w:tab w:val="clear" w:pos="567"/>
        </w:tabs>
        <w:spacing w:line="240" w:lineRule="auto"/>
        <w:ind w:left="567" w:hanging="567"/>
        <w:rPr>
          <w:szCs w:val="22"/>
          <w:lang w:val="sv-SE"/>
        </w:rPr>
      </w:pPr>
      <w:r w:rsidRPr="008A5B1A">
        <w:rPr>
          <w:b/>
          <w:szCs w:val="22"/>
          <w:lang w:val="sv-SE"/>
        </w:rPr>
        <w:t>7.</w:t>
      </w:r>
      <w:r w:rsidRPr="008A5B1A">
        <w:rPr>
          <w:b/>
          <w:szCs w:val="22"/>
          <w:lang w:val="sv-SE"/>
        </w:rPr>
        <w:tab/>
        <w:t>INNEHAVARE AV GODKÄNNANDE FÖR FÖRSÄLJNING</w:t>
      </w:r>
    </w:p>
    <w:p w14:paraId="15C30CB1" w14:textId="77777777" w:rsidR="009E7F7A" w:rsidRPr="008A5B1A" w:rsidRDefault="009E7F7A" w:rsidP="00B56A01">
      <w:pPr>
        <w:keepNext/>
        <w:tabs>
          <w:tab w:val="clear" w:pos="567"/>
        </w:tabs>
        <w:spacing w:line="240" w:lineRule="auto"/>
        <w:rPr>
          <w:szCs w:val="22"/>
          <w:lang w:val="sv-SE"/>
        </w:rPr>
      </w:pPr>
    </w:p>
    <w:p w14:paraId="76CA940D" w14:textId="77777777" w:rsidR="009E7F7A" w:rsidRPr="008A5B1A" w:rsidRDefault="009E7F7A" w:rsidP="00B56A01">
      <w:pPr>
        <w:keepNext/>
        <w:tabs>
          <w:tab w:val="clear" w:pos="567"/>
        </w:tabs>
        <w:spacing w:line="240" w:lineRule="auto"/>
        <w:rPr>
          <w:szCs w:val="22"/>
          <w:lang w:val="sv-SE"/>
        </w:rPr>
      </w:pPr>
      <w:r w:rsidRPr="008A5B1A">
        <w:rPr>
          <w:lang w:val="sv-SE"/>
        </w:rPr>
        <w:t>Novartis Europharm Limited</w:t>
      </w:r>
    </w:p>
    <w:p w14:paraId="549EA7F0" w14:textId="77777777" w:rsidR="009E7F7A" w:rsidRPr="008A5B1A" w:rsidRDefault="009E7F7A" w:rsidP="00B56A01">
      <w:pPr>
        <w:keepNext/>
        <w:tabs>
          <w:tab w:val="clear" w:pos="567"/>
        </w:tabs>
        <w:spacing w:line="240" w:lineRule="auto"/>
        <w:rPr>
          <w:szCs w:val="22"/>
          <w:lang w:val="en-US"/>
        </w:rPr>
      </w:pPr>
      <w:r w:rsidRPr="008A5B1A">
        <w:rPr>
          <w:lang w:val="en-US"/>
        </w:rPr>
        <w:t>Vista Building</w:t>
      </w:r>
    </w:p>
    <w:p w14:paraId="659D8DB5" w14:textId="77777777" w:rsidR="009E7F7A" w:rsidRPr="008A5B1A" w:rsidRDefault="009E7F7A" w:rsidP="00B56A01">
      <w:pPr>
        <w:keepNext/>
        <w:tabs>
          <w:tab w:val="clear" w:pos="567"/>
        </w:tabs>
        <w:spacing w:line="240" w:lineRule="auto"/>
        <w:rPr>
          <w:szCs w:val="22"/>
          <w:lang w:val="en-US"/>
        </w:rPr>
      </w:pPr>
      <w:r w:rsidRPr="008A5B1A">
        <w:rPr>
          <w:lang w:val="en-US"/>
        </w:rPr>
        <w:t>Elm Park, Merrion Road</w:t>
      </w:r>
    </w:p>
    <w:p w14:paraId="68524BB1" w14:textId="77777777" w:rsidR="009E7F7A" w:rsidRPr="008A5B1A" w:rsidRDefault="009E7F7A" w:rsidP="00B56A01">
      <w:pPr>
        <w:keepNext/>
        <w:tabs>
          <w:tab w:val="clear" w:pos="567"/>
        </w:tabs>
        <w:spacing w:line="240" w:lineRule="auto"/>
        <w:rPr>
          <w:szCs w:val="22"/>
          <w:lang w:val="sv-SE"/>
        </w:rPr>
      </w:pPr>
      <w:r w:rsidRPr="008A5B1A">
        <w:rPr>
          <w:lang w:val="sv-SE"/>
        </w:rPr>
        <w:t>Dublin 4</w:t>
      </w:r>
    </w:p>
    <w:p w14:paraId="382EB791" w14:textId="77777777" w:rsidR="009E7F7A" w:rsidRPr="008A5B1A" w:rsidRDefault="009E7F7A" w:rsidP="00B56A01">
      <w:pPr>
        <w:tabs>
          <w:tab w:val="clear" w:pos="567"/>
        </w:tabs>
        <w:spacing w:line="240" w:lineRule="auto"/>
        <w:rPr>
          <w:szCs w:val="22"/>
          <w:lang w:val="sv-SE"/>
        </w:rPr>
      </w:pPr>
      <w:r w:rsidRPr="008A5B1A">
        <w:rPr>
          <w:lang w:val="sv-SE"/>
        </w:rPr>
        <w:t>Irland</w:t>
      </w:r>
    </w:p>
    <w:p w14:paraId="73450F96" w14:textId="77777777" w:rsidR="009E7F7A" w:rsidRPr="008A5B1A" w:rsidRDefault="009E7F7A" w:rsidP="00B56A01">
      <w:pPr>
        <w:tabs>
          <w:tab w:val="clear" w:pos="567"/>
        </w:tabs>
        <w:spacing w:line="240" w:lineRule="auto"/>
        <w:rPr>
          <w:szCs w:val="22"/>
          <w:lang w:val="sv-SE"/>
        </w:rPr>
      </w:pPr>
    </w:p>
    <w:p w14:paraId="3B73EC7F" w14:textId="77777777" w:rsidR="009E7F7A" w:rsidRPr="008A5B1A" w:rsidRDefault="009E7F7A" w:rsidP="00B56A01">
      <w:pPr>
        <w:tabs>
          <w:tab w:val="clear" w:pos="567"/>
        </w:tabs>
        <w:spacing w:line="240" w:lineRule="auto"/>
        <w:rPr>
          <w:szCs w:val="22"/>
          <w:lang w:val="sv-SE"/>
        </w:rPr>
      </w:pPr>
    </w:p>
    <w:p w14:paraId="6944997A" w14:textId="77777777" w:rsidR="009E7F7A" w:rsidRPr="008A5B1A" w:rsidRDefault="009E7F7A" w:rsidP="00B56A01">
      <w:pPr>
        <w:keepNext/>
        <w:tabs>
          <w:tab w:val="clear" w:pos="567"/>
        </w:tabs>
        <w:spacing w:line="240" w:lineRule="auto"/>
        <w:ind w:left="567" w:hanging="567"/>
        <w:rPr>
          <w:szCs w:val="22"/>
          <w:lang w:val="sv-SE"/>
        </w:rPr>
      </w:pPr>
      <w:r w:rsidRPr="008A5B1A">
        <w:rPr>
          <w:b/>
          <w:szCs w:val="22"/>
          <w:lang w:val="sv-SE"/>
        </w:rPr>
        <w:t>8.</w:t>
      </w:r>
      <w:r w:rsidRPr="008A5B1A">
        <w:rPr>
          <w:b/>
          <w:szCs w:val="22"/>
          <w:lang w:val="sv-SE"/>
        </w:rPr>
        <w:tab/>
        <w:t>NUMMER PÅ GODKÄNNANDE FÖR FÖRSÄLJNING</w:t>
      </w:r>
    </w:p>
    <w:p w14:paraId="07C0D941" w14:textId="12D6DD5F" w:rsidR="009E7F7A" w:rsidRPr="008A5B1A" w:rsidRDefault="009E7F7A" w:rsidP="00B56A01">
      <w:pPr>
        <w:keepNext/>
        <w:tabs>
          <w:tab w:val="clear" w:pos="567"/>
        </w:tabs>
        <w:spacing w:line="240" w:lineRule="auto"/>
        <w:rPr>
          <w:szCs w:val="22"/>
          <w:lang w:val="sv-SE"/>
        </w:rPr>
      </w:pPr>
    </w:p>
    <w:p w14:paraId="25565D86" w14:textId="77777777" w:rsidR="00F43837" w:rsidRPr="008A5B1A" w:rsidRDefault="00F43837" w:rsidP="00B56A01">
      <w:pPr>
        <w:keepNext/>
        <w:tabs>
          <w:tab w:val="clear" w:pos="567"/>
        </w:tabs>
        <w:spacing w:line="240" w:lineRule="auto"/>
        <w:rPr>
          <w:rFonts w:eastAsia="MS Mincho"/>
          <w:szCs w:val="22"/>
          <w:u w:val="single"/>
          <w:lang w:val="sv-SE" w:eastAsia="ja-JP"/>
        </w:rPr>
      </w:pPr>
      <w:r w:rsidRPr="008A5B1A">
        <w:rPr>
          <w:rFonts w:eastAsia="MS Mincho"/>
          <w:szCs w:val="22"/>
          <w:u w:val="single"/>
          <w:lang w:val="sv-SE" w:eastAsia="ja-JP"/>
        </w:rPr>
        <w:t>Atectura Breezhaler 125 mikrogram/62,5 mikrogram inhalationspulver, hårda kapslar</w:t>
      </w:r>
    </w:p>
    <w:p w14:paraId="4A012271" w14:textId="77777777" w:rsidR="00F43837" w:rsidRPr="008A5B1A" w:rsidRDefault="00F43837" w:rsidP="00B56A01">
      <w:pPr>
        <w:keepNext/>
        <w:tabs>
          <w:tab w:val="clear" w:pos="567"/>
        </w:tabs>
        <w:spacing w:line="240" w:lineRule="auto"/>
        <w:rPr>
          <w:szCs w:val="22"/>
          <w:lang w:val="sv-SE"/>
        </w:rPr>
      </w:pPr>
    </w:p>
    <w:p w14:paraId="28932DFB" w14:textId="18705C2E" w:rsidR="00F43837" w:rsidRPr="008A5B1A" w:rsidRDefault="00F43837" w:rsidP="00333A12">
      <w:pPr>
        <w:tabs>
          <w:tab w:val="clear" w:pos="567"/>
        </w:tabs>
        <w:spacing w:line="240" w:lineRule="auto"/>
        <w:rPr>
          <w:szCs w:val="22"/>
          <w:lang w:val="sv-SE"/>
        </w:rPr>
      </w:pPr>
      <w:r w:rsidRPr="008A5B1A">
        <w:rPr>
          <w:szCs w:val="22"/>
          <w:lang w:val="sv-SE"/>
        </w:rPr>
        <w:t>EU/1/20/1439/001</w:t>
      </w:r>
      <w:r w:rsidRPr="008A5B1A">
        <w:rPr>
          <w:szCs w:val="22"/>
          <w:lang w:val="sv-SE"/>
        </w:rPr>
        <w:noBreakHyphen/>
        <w:t>004</w:t>
      </w:r>
    </w:p>
    <w:p w14:paraId="3157C35C" w14:textId="77777777" w:rsidR="00F43837" w:rsidRPr="008A5B1A" w:rsidRDefault="00F43837" w:rsidP="00B56A01">
      <w:pPr>
        <w:tabs>
          <w:tab w:val="clear" w:pos="567"/>
        </w:tabs>
        <w:spacing w:line="240" w:lineRule="auto"/>
        <w:rPr>
          <w:szCs w:val="22"/>
          <w:lang w:val="sv-SE"/>
        </w:rPr>
      </w:pPr>
    </w:p>
    <w:p w14:paraId="5961B11E" w14:textId="79087C66" w:rsidR="00F43837" w:rsidRPr="008A5B1A" w:rsidRDefault="00F43837" w:rsidP="00B56A01">
      <w:pPr>
        <w:keepNext/>
        <w:tabs>
          <w:tab w:val="clear" w:pos="567"/>
        </w:tabs>
        <w:spacing w:line="240" w:lineRule="auto"/>
        <w:rPr>
          <w:rFonts w:eastAsia="MS Mincho"/>
          <w:szCs w:val="22"/>
          <w:u w:val="single"/>
          <w:lang w:val="sv-SE" w:eastAsia="ja-JP"/>
        </w:rPr>
      </w:pPr>
      <w:r w:rsidRPr="008A5B1A">
        <w:rPr>
          <w:rFonts w:eastAsia="MS Mincho"/>
          <w:szCs w:val="22"/>
          <w:u w:val="single"/>
          <w:lang w:val="sv-SE" w:eastAsia="ja-JP"/>
        </w:rPr>
        <w:t>Atectura Breezhaler 125 mikrogram/127,5 mikrogram inhalationspulver, hårda kapslar</w:t>
      </w:r>
    </w:p>
    <w:p w14:paraId="6E59680F" w14:textId="77777777" w:rsidR="00F43837" w:rsidRPr="008A5B1A" w:rsidRDefault="00F43837" w:rsidP="00B56A01">
      <w:pPr>
        <w:keepNext/>
        <w:tabs>
          <w:tab w:val="clear" w:pos="567"/>
        </w:tabs>
        <w:spacing w:line="240" w:lineRule="auto"/>
        <w:rPr>
          <w:szCs w:val="22"/>
          <w:lang w:val="sv-SE"/>
        </w:rPr>
      </w:pPr>
    </w:p>
    <w:p w14:paraId="76FA0972" w14:textId="0C1CDDB3" w:rsidR="00F43837" w:rsidRPr="008A5B1A" w:rsidRDefault="00F43837" w:rsidP="00333A12">
      <w:pPr>
        <w:tabs>
          <w:tab w:val="clear" w:pos="567"/>
        </w:tabs>
        <w:spacing w:line="240" w:lineRule="auto"/>
        <w:rPr>
          <w:szCs w:val="22"/>
          <w:lang w:val="sv-SE"/>
        </w:rPr>
      </w:pPr>
      <w:r w:rsidRPr="008A5B1A">
        <w:rPr>
          <w:szCs w:val="22"/>
          <w:lang w:val="sv-SE"/>
        </w:rPr>
        <w:t>EU/1/20/1439/005</w:t>
      </w:r>
      <w:r w:rsidRPr="008A5B1A">
        <w:rPr>
          <w:szCs w:val="22"/>
          <w:lang w:val="sv-SE"/>
        </w:rPr>
        <w:noBreakHyphen/>
        <w:t>008</w:t>
      </w:r>
    </w:p>
    <w:p w14:paraId="7149604F" w14:textId="77777777" w:rsidR="00F43837" w:rsidRPr="008A5B1A" w:rsidRDefault="00F43837" w:rsidP="00B56A01">
      <w:pPr>
        <w:tabs>
          <w:tab w:val="clear" w:pos="567"/>
        </w:tabs>
        <w:spacing w:line="240" w:lineRule="auto"/>
        <w:rPr>
          <w:szCs w:val="22"/>
          <w:lang w:val="sv-SE"/>
        </w:rPr>
      </w:pPr>
    </w:p>
    <w:p w14:paraId="07B337D8" w14:textId="7B9E40B0" w:rsidR="00F43837" w:rsidRPr="008A5B1A" w:rsidRDefault="00F43837" w:rsidP="00B56A01">
      <w:pPr>
        <w:keepNext/>
        <w:tabs>
          <w:tab w:val="clear" w:pos="567"/>
        </w:tabs>
        <w:spacing w:line="240" w:lineRule="auto"/>
        <w:rPr>
          <w:rFonts w:eastAsia="MS Mincho"/>
          <w:szCs w:val="22"/>
          <w:u w:val="single"/>
          <w:lang w:val="sv-SE" w:eastAsia="ja-JP"/>
        </w:rPr>
      </w:pPr>
      <w:r w:rsidRPr="008A5B1A">
        <w:rPr>
          <w:rFonts w:eastAsia="MS Mincho"/>
          <w:szCs w:val="22"/>
          <w:u w:val="single"/>
          <w:lang w:val="sv-SE" w:eastAsia="ja-JP"/>
        </w:rPr>
        <w:lastRenderedPageBreak/>
        <w:t>Atectura Breezhaler 125 mikrogram/260 mikrogram inhalationspulver, hårda kapslar</w:t>
      </w:r>
    </w:p>
    <w:p w14:paraId="5F1FA890" w14:textId="77777777" w:rsidR="00F43837" w:rsidRPr="008A5B1A" w:rsidRDefault="00F43837" w:rsidP="00B56A01">
      <w:pPr>
        <w:keepNext/>
        <w:tabs>
          <w:tab w:val="clear" w:pos="567"/>
        </w:tabs>
        <w:spacing w:line="240" w:lineRule="auto"/>
        <w:rPr>
          <w:szCs w:val="22"/>
          <w:lang w:val="sv-SE"/>
        </w:rPr>
      </w:pPr>
    </w:p>
    <w:p w14:paraId="5C9289DB" w14:textId="77777777" w:rsidR="00F43837" w:rsidRPr="008A5B1A" w:rsidRDefault="00F43837" w:rsidP="00333A12">
      <w:pPr>
        <w:tabs>
          <w:tab w:val="clear" w:pos="567"/>
        </w:tabs>
        <w:spacing w:line="240" w:lineRule="auto"/>
        <w:rPr>
          <w:szCs w:val="22"/>
          <w:lang w:val="sv-SE"/>
        </w:rPr>
      </w:pPr>
      <w:r w:rsidRPr="008A5B1A">
        <w:rPr>
          <w:szCs w:val="22"/>
          <w:lang w:val="sv-SE"/>
        </w:rPr>
        <w:t>EU/1/20/1439/009</w:t>
      </w:r>
      <w:r w:rsidRPr="008A5B1A">
        <w:rPr>
          <w:szCs w:val="22"/>
          <w:lang w:val="sv-SE"/>
        </w:rPr>
        <w:noBreakHyphen/>
        <w:t>012</w:t>
      </w:r>
    </w:p>
    <w:p w14:paraId="74BDDB7E" w14:textId="77777777" w:rsidR="00655973" w:rsidRPr="008A5B1A" w:rsidRDefault="00655973" w:rsidP="00B56A01">
      <w:pPr>
        <w:tabs>
          <w:tab w:val="clear" w:pos="567"/>
        </w:tabs>
        <w:spacing w:line="240" w:lineRule="auto"/>
        <w:rPr>
          <w:szCs w:val="22"/>
          <w:lang w:val="sv-SE"/>
        </w:rPr>
      </w:pPr>
    </w:p>
    <w:p w14:paraId="0C5B56BA" w14:textId="77777777" w:rsidR="009E7F7A" w:rsidRPr="008A5B1A" w:rsidRDefault="009E7F7A" w:rsidP="00B56A01">
      <w:pPr>
        <w:tabs>
          <w:tab w:val="clear" w:pos="567"/>
        </w:tabs>
        <w:spacing w:line="240" w:lineRule="auto"/>
        <w:rPr>
          <w:szCs w:val="22"/>
          <w:lang w:val="sv-SE"/>
        </w:rPr>
      </w:pPr>
    </w:p>
    <w:p w14:paraId="271AD552" w14:textId="77777777" w:rsidR="009E7F7A" w:rsidRPr="008A5B1A" w:rsidRDefault="009E7F7A" w:rsidP="00B56A01">
      <w:pPr>
        <w:keepNext/>
        <w:tabs>
          <w:tab w:val="clear" w:pos="567"/>
        </w:tabs>
        <w:spacing w:line="240" w:lineRule="auto"/>
        <w:ind w:left="567" w:hanging="567"/>
        <w:rPr>
          <w:szCs w:val="22"/>
          <w:lang w:val="sv-SE"/>
        </w:rPr>
      </w:pPr>
      <w:r w:rsidRPr="008A5B1A">
        <w:rPr>
          <w:b/>
          <w:szCs w:val="22"/>
          <w:lang w:val="sv-SE"/>
        </w:rPr>
        <w:t>9.</w:t>
      </w:r>
      <w:r w:rsidRPr="008A5B1A">
        <w:rPr>
          <w:b/>
          <w:szCs w:val="22"/>
          <w:lang w:val="sv-SE"/>
        </w:rPr>
        <w:tab/>
        <w:t>DATUM FÖR FÖRSTA GODKÄNNANDE/FÖRNYAT GODKÄNNANDE</w:t>
      </w:r>
    </w:p>
    <w:p w14:paraId="4B7663A9" w14:textId="4ECCDA8F" w:rsidR="009E7F7A" w:rsidRPr="008A5B1A" w:rsidRDefault="009E7F7A" w:rsidP="00B56A01">
      <w:pPr>
        <w:keepNext/>
        <w:tabs>
          <w:tab w:val="clear" w:pos="567"/>
        </w:tabs>
        <w:spacing w:line="240" w:lineRule="auto"/>
        <w:rPr>
          <w:szCs w:val="22"/>
          <w:lang w:val="sv-SE"/>
        </w:rPr>
      </w:pPr>
    </w:p>
    <w:p w14:paraId="23E9749F" w14:textId="6A18CF8B" w:rsidR="002360C9" w:rsidRPr="008A5B1A" w:rsidRDefault="00542ABD" w:rsidP="00077A50">
      <w:pPr>
        <w:keepNext/>
        <w:tabs>
          <w:tab w:val="clear" w:pos="567"/>
        </w:tabs>
        <w:spacing w:line="240" w:lineRule="auto"/>
        <w:rPr>
          <w:lang w:val="de-CH"/>
        </w:rPr>
      </w:pPr>
      <w:r>
        <w:rPr>
          <w:lang w:val="de-CH"/>
        </w:rPr>
        <w:t>D</w:t>
      </w:r>
      <w:r w:rsidR="006E647C">
        <w:rPr>
          <w:lang w:val="de-CH"/>
        </w:rPr>
        <w:t>atum</w:t>
      </w:r>
      <w:r>
        <w:rPr>
          <w:lang w:val="de-CH"/>
        </w:rPr>
        <w:t xml:space="preserve"> för det första godkännandet</w:t>
      </w:r>
      <w:r w:rsidR="006E647C">
        <w:rPr>
          <w:lang w:val="de-CH"/>
        </w:rPr>
        <w:t xml:space="preserve">: </w:t>
      </w:r>
      <w:r w:rsidR="002360C9" w:rsidRPr="008A5B1A">
        <w:rPr>
          <w:lang w:val="de-CH"/>
        </w:rPr>
        <w:t>30 maj 2020</w:t>
      </w:r>
    </w:p>
    <w:p w14:paraId="64BA10A2" w14:textId="2304CC6B" w:rsidR="002360C9" w:rsidRDefault="006E647C" w:rsidP="00B56A01">
      <w:pPr>
        <w:tabs>
          <w:tab w:val="clear" w:pos="567"/>
        </w:tabs>
        <w:spacing w:line="240" w:lineRule="auto"/>
        <w:rPr>
          <w:szCs w:val="22"/>
          <w:lang w:val="sv-SE"/>
        </w:rPr>
      </w:pPr>
      <w:r>
        <w:rPr>
          <w:szCs w:val="22"/>
          <w:lang w:val="sv-SE"/>
        </w:rPr>
        <w:t>Datum för</w:t>
      </w:r>
      <w:r w:rsidR="00542ABD">
        <w:rPr>
          <w:szCs w:val="22"/>
          <w:lang w:val="sv-SE"/>
        </w:rPr>
        <w:t xml:space="preserve"> den</w:t>
      </w:r>
      <w:r>
        <w:rPr>
          <w:szCs w:val="22"/>
          <w:lang w:val="sv-SE"/>
        </w:rPr>
        <w:t xml:space="preserve"> senaste förmyelsen:</w:t>
      </w:r>
      <w:r w:rsidR="004E100F">
        <w:rPr>
          <w:szCs w:val="22"/>
          <w:lang w:val="sv-SE"/>
        </w:rPr>
        <w:t xml:space="preserve"> </w:t>
      </w:r>
      <w:r w:rsidR="004E100F" w:rsidRPr="004E100F">
        <w:rPr>
          <w:rFonts w:eastAsia="Calibri"/>
          <w:szCs w:val="22"/>
          <w:lang w:val="en-US"/>
        </w:rPr>
        <w:t xml:space="preserve">14 </w:t>
      </w:r>
      <w:proofErr w:type="spellStart"/>
      <w:r w:rsidR="004E100F" w:rsidRPr="004E100F">
        <w:rPr>
          <w:rFonts w:eastAsia="Calibri"/>
          <w:szCs w:val="22"/>
          <w:lang w:val="en-US"/>
        </w:rPr>
        <w:t>februari</w:t>
      </w:r>
      <w:proofErr w:type="spellEnd"/>
      <w:r w:rsidR="004E100F" w:rsidRPr="004E100F">
        <w:rPr>
          <w:rFonts w:eastAsia="Calibri"/>
          <w:szCs w:val="22"/>
          <w:lang w:val="en-US"/>
        </w:rPr>
        <w:t xml:space="preserve"> 20</w:t>
      </w:r>
      <w:r w:rsidR="004E100F">
        <w:rPr>
          <w:rFonts w:eastAsia="Calibri"/>
          <w:szCs w:val="22"/>
          <w:lang w:val="en-US"/>
        </w:rPr>
        <w:t>25</w:t>
      </w:r>
    </w:p>
    <w:p w14:paraId="039BA648" w14:textId="77777777" w:rsidR="004E100F" w:rsidRPr="008A5B1A" w:rsidRDefault="004E100F" w:rsidP="00B56A01">
      <w:pPr>
        <w:tabs>
          <w:tab w:val="clear" w:pos="567"/>
        </w:tabs>
        <w:spacing w:line="240" w:lineRule="auto"/>
        <w:rPr>
          <w:szCs w:val="22"/>
          <w:lang w:val="sv-SE"/>
        </w:rPr>
      </w:pPr>
    </w:p>
    <w:p w14:paraId="17DA1F11" w14:textId="77777777" w:rsidR="009E7F7A" w:rsidRPr="008A5B1A" w:rsidRDefault="009E7F7A" w:rsidP="00B56A01">
      <w:pPr>
        <w:tabs>
          <w:tab w:val="clear" w:pos="567"/>
        </w:tabs>
        <w:spacing w:line="240" w:lineRule="auto"/>
        <w:rPr>
          <w:szCs w:val="22"/>
          <w:lang w:val="sv-SE"/>
        </w:rPr>
      </w:pPr>
    </w:p>
    <w:p w14:paraId="25E68C65" w14:textId="77777777" w:rsidR="009E7F7A" w:rsidRPr="008A5B1A" w:rsidRDefault="009E7F7A" w:rsidP="00B56A01">
      <w:pPr>
        <w:tabs>
          <w:tab w:val="clear" w:pos="567"/>
        </w:tabs>
        <w:spacing w:line="240" w:lineRule="auto"/>
        <w:ind w:left="567" w:hanging="567"/>
        <w:rPr>
          <w:szCs w:val="22"/>
          <w:lang w:val="sv-SE"/>
        </w:rPr>
      </w:pPr>
      <w:r w:rsidRPr="008A5B1A">
        <w:rPr>
          <w:b/>
          <w:szCs w:val="22"/>
          <w:lang w:val="sv-SE"/>
        </w:rPr>
        <w:t>10.</w:t>
      </w:r>
      <w:r w:rsidRPr="008A5B1A">
        <w:rPr>
          <w:b/>
          <w:szCs w:val="22"/>
          <w:lang w:val="sv-SE"/>
        </w:rPr>
        <w:tab/>
        <w:t>DATUM FÖR ÖVERSYN AV PRODUKTRESUMÉN</w:t>
      </w:r>
    </w:p>
    <w:p w14:paraId="18A4C188" w14:textId="77777777" w:rsidR="009E7F7A" w:rsidRPr="008A5B1A" w:rsidRDefault="009E7F7A" w:rsidP="00B56A01">
      <w:pPr>
        <w:tabs>
          <w:tab w:val="clear" w:pos="567"/>
        </w:tabs>
        <w:spacing w:line="240" w:lineRule="auto"/>
        <w:rPr>
          <w:szCs w:val="22"/>
          <w:lang w:val="sv-SE"/>
        </w:rPr>
      </w:pPr>
    </w:p>
    <w:p w14:paraId="03A132C9" w14:textId="77777777" w:rsidR="009E7F7A" w:rsidRPr="008A5B1A" w:rsidRDefault="009E7F7A" w:rsidP="00B56A01">
      <w:pPr>
        <w:tabs>
          <w:tab w:val="clear" w:pos="567"/>
        </w:tabs>
        <w:spacing w:line="240" w:lineRule="auto"/>
        <w:rPr>
          <w:szCs w:val="22"/>
          <w:lang w:val="sv-SE"/>
        </w:rPr>
      </w:pPr>
    </w:p>
    <w:p w14:paraId="5A25FB38" w14:textId="1DAF6838" w:rsidR="009E7F7A" w:rsidRPr="008A5B1A" w:rsidRDefault="009E7F7A" w:rsidP="00B56A01">
      <w:pPr>
        <w:keepLines/>
        <w:numPr>
          <w:ilvl w:val="12"/>
          <w:numId w:val="0"/>
        </w:numPr>
        <w:tabs>
          <w:tab w:val="clear" w:pos="567"/>
        </w:tabs>
        <w:spacing w:line="240" w:lineRule="auto"/>
        <w:rPr>
          <w:szCs w:val="22"/>
          <w:lang w:val="sv-SE"/>
        </w:rPr>
      </w:pPr>
      <w:r w:rsidRPr="008A5B1A">
        <w:rPr>
          <w:lang w:val="sv-SE"/>
        </w:rPr>
        <w:t xml:space="preserve">Ytterligare information om detta läkemedel finns på Europeiska läkemedelsmyndighetens webbplats </w:t>
      </w:r>
      <w:hyperlink r:id="rId29" w:history="1">
        <w:r w:rsidR="00077A50" w:rsidRPr="00077A50">
          <w:rPr>
            <w:rStyle w:val="Hyperlink"/>
            <w:szCs w:val="22"/>
            <w:lang w:val="sv-SE"/>
          </w:rPr>
          <w:t>https://www.ema.europa.eu</w:t>
        </w:r>
      </w:hyperlink>
    </w:p>
    <w:p w14:paraId="60779657" w14:textId="0697E8A8" w:rsidR="00A1747C" w:rsidRPr="008A5B1A" w:rsidRDefault="00A1747C" w:rsidP="00B56A01">
      <w:pPr>
        <w:tabs>
          <w:tab w:val="clear" w:pos="567"/>
        </w:tabs>
        <w:spacing w:line="240" w:lineRule="auto"/>
        <w:rPr>
          <w:noProof/>
          <w:szCs w:val="22"/>
          <w:lang w:val="sv-SE"/>
        </w:rPr>
      </w:pPr>
      <w:r w:rsidRPr="008A5B1A">
        <w:rPr>
          <w:noProof/>
          <w:szCs w:val="22"/>
          <w:lang w:val="sv-SE"/>
        </w:rPr>
        <w:br w:type="page"/>
      </w:r>
    </w:p>
    <w:p w14:paraId="0CC53A1E" w14:textId="77777777" w:rsidR="00DC6122" w:rsidRPr="008A5B1A" w:rsidRDefault="00DC6122" w:rsidP="00B56A01">
      <w:pPr>
        <w:tabs>
          <w:tab w:val="clear" w:pos="567"/>
        </w:tabs>
        <w:spacing w:line="240" w:lineRule="auto"/>
        <w:ind w:right="566"/>
        <w:rPr>
          <w:noProof/>
          <w:szCs w:val="22"/>
          <w:lang w:val="sv-SE"/>
        </w:rPr>
      </w:pPr>
    </w:p>
    <w:p w14:paraId="66CF6FC1" w14:textId="77777777" w:rsidR="008F494B" w:rsidRPr="008A5B1A" w:rsidRDefault="008F494B" w:rsidP="00B56A01">
      <w:pPr>
        <w:numPr>
          <w:ilvl w:val="12"/>
          <w:numId w:val="0"/>
        </w:numPr>
        <w:spacing w:line="240" w:lineRule="auto"/>
        <w:ind w:right="-2"/>
        <w:rPr>
          <w:noProof/>
          <w:szCs w:val="22"/>
          <w:lang w:val="sv-SE"/>
        </w:rPr>
      </w:pPr>
    </w:p>
    <w:p w14:paraId="3EFF2B63" w14:textId="77777777" w:rsidR="008F494B" w:rsidRPr="008A5B1A" w:rsidRDefault="008F494B" w:rsidP="00B56A01">
      <w:pPr>
        <w:spacing w:line="240" w:lineRule="auto"/>
        <w:rPr>
          <w:noProof/>
          <w:szCs w:val="22"/>
          <w:lang w:val="sv-SE"/>
        </w:rPr>
      </w:pPr>
    </w:p>
    <w:p w14:paraId="5E303A7F" w14:textId="77777777" w:rsidR="008F494B" w:rsidRPr="008A5B1A" w:rsidRDefault="008F494B" w:rsidP="00B56A01">
      <w:pPr>
        <w:spacing w:line="240" w:lineRule="auto"/>
        <w:rPr>
          <w:noProof/>
          <w:szCs w:val="22"/>
          <w:lang w:val="sv-SE"/>
        </w:rPr>
      </w:pPr>
    </w:p>
    <w:p w14:paraId="7B41098D" w14:textId="77777777" w:rsidR="008F494B" w:rsidRPr="008A5B1A" w:rsidRDefault="008F494B" w:rsidP="00B56A01">
      <w:pPr>
        <w:spacing w:line="240" w:lineRule="auto"/>
        <w:rPr>
          <w:noProof/>
          <w:szCs w:val="22"/>
          <w:lang w:val="sv-SE"/>
        </w:rPr>
      </w:pPr>
    </w:p>
    <w:p w14:paraId="09186A40" w14:textId="77777777" w:rsidR="008F494B" w:rsidRPr="008A5B1A" w:rsidRDefault="008F494B" w:rsidP="00B56A01">
      <w:pPr>
        <w:spacing w:line="240" w:lineRule="auto"/>
        <w:rPr>
          <w:noProof/>
          <w:szCs w:val="22"/>
          <w:lang w:val="sv-SE"/>
        </w:rPr>
      </w:pPr>
    </w:p>
    <w:p w14:paraId="08B0CED4" w14:textId="77777777" w:rsidR="008F494B" w:rsidRPr="008A5B1A" w:rsidRDefault="008F494B" w:rsidP="00B56A01">
      <w:pPr>
        <w:spacing w:line="240" w:lineRule="auto"/>
        <w:rPr>
          <w:noProof/>
          <w:szCs w:val="22"/>
          <w:lang w:val="sv-SE"/>
        </w:rPr>
      </w:pPr>
    </w:p>
    <w:p w14:paraId="01FB49A0" w14:textId="77777777" w:rsidR="008F494B" w:rsidRPr="008A5B1A" w:rsidRDefault="008F494B" w:rsidP="00B56A01">
      <w:pPr>
        <w:spacing w:line="240" w:lineRule="auto"/>
        <w:rPr>
          <w:noProof/>
          <w:szCs w:val="22"/>
          <w:lang w:val="sv-SE"/>
        </w:rPr>
      </w:pPr>
    </w:p>
    <w:p w14:paraId="204431DB" w14:textId="77777777" w:rsidR="008F494B" w:rsidRPr="008A5B1A" w:rsidRDefault="008F494B" w:rsidP="00B56A01">
      <w:pPr>
        <w:spacing w:line="240" w:lineRule="auto"/>
        <w:rPr>
          <w:noProof/>
          <w:szCs w:val="22"/>
          <w:lang w:val="sv-SE"/>
        </w:rPr>
      </w:pPr>
    </w:p>
    <w:p w14:paraId="733950E9" w14:textId="77777777" w:rsidR="008F494B" w:rsidRPr="008A5B1A" w:rsidRDefault="008F494B" w:rsidP="00B56A01">
      <w:pPr>
        <w:spacing w:line="240" w:lineRule="auto"/>
        <w:rPr>
          <w:noProof/>
          <w:szCs w:val="22"/>
          <w:lang w:val="sv-SE"/>
        </w:rPr>
      </w:pPr>
    </w:p>
    <w:p w14:paraId="78E1EDE2" w14:textId="77777777" w:rsidR="008F494B" w:rsidRPr="008A5B1A" w:rsidRDefault="008F494B" w:rsidP="00B56A01">
      <w:pPr>
        <w:spacing w:line="240" w:lineRule="auto"/>
        <w:rPr>
          <w:noProof/>
          <w:szCs w:val="22"/>
          <w:lang w:val="sv-SE"/>
        </w:rPr>
      </w:pPr>
    </w:p>
    <w:p w14:paraId="0E6FDF08" w14:textId="77777777" w:rsidR="008F494B" w:rsidRPr="008A5B1A" w:rsidRDefault="008F494B" w:rsidP="00B56A01">
      <w:pPr>
        <w:spacing w:line="240" w:lineRule="auto"/>
        <w:rPr>
          <w:noProof/>
          <w:szCs w:val="22"/>
          <w:lang w:val="sv-SE"/>
        </w:rPr>
      </w:pPr>
    </w:p>
    <w:p w14:paraId="74CBE6FB" w14:textId="77777777" w:rsidR="008F494B" w:rsidRPr="008A5B1A" w:rsidRDefault="008F494B" w:rsidP="00B56A01">
      <w:pPr>
        <w:spacing w:line="240" w:lineRule="auto"/>
        <w:rPr>
          <w:noProof/>
          <w:szCs w:val="22"/>
          <w:lang w:val="sv-SE"/>
        </w:rPr>
      </w:pPr>
    </w:p>
    <w:p w14:paraId="4D692A69" w14:textId="77777777" w:rsidR="008F494B" w:rsidRPr="008A5B1A" w:rsidRDefault="008F494B" w:rsidP="00B56A01">
      <w:pPr>
        <w:spacing w:line="240" w:lineRule="auto"/>
        <w:rPr>
          <w:noProof/>
          <w:szCs w:val="22"/>
          <w:lang w:val="sv-SE"/>
        </w:rPr>
      </w:pPr>
    </w:p>
    <w:p w14:paraId="568CE877" w14:textId="77777777" w:rsidR="008F494B" w:rsidRPr="008A5B1A" w:rsidRDefault="008F494B" w:rsidP="00B56A01">
      <w:pPr>
        <w:spacing w:line="240" w:lineRule="auto"/>
        <w:rPr>
          <w:noProof/>
          <w:szCs w:val="22"/>
          <w:lang w:val="sv-SE"/>
        </w:rPr>
      </w:pPr>
    </w:p>
    <w:p w14:paraId="76BF13C4" w14:textId="77777777" w:rsidR="008F494B" w:rsidRPr="008A5B1A" w:rsidRDefault="008F494B" w:rsidP="00B56A01">
      <w:pPr>
        <w:spacing w:line="240" w:lineRule="auto"/>
        <w:rPr>
          <w:noProof/>
          <w:szCs w:val="22"/>
          <w:lang w:val="sv-SE"/>
        </w:rPr>
      </w:pPr>
    </w:p>
    <w:p w14:paraId="1B662DAF" w14:textId="77777777" w:rsidR="008F494B" w:rsidRPr="008A5B1A" w:rsidRDefault="008F494B" w:rsidP="00B56A01">
      <w:pPr>
        <w:spacing w:line="240" w:lineRule="auto"/>
        <w:rPr>
          <w:noProof/>
          <w:szCs w:val="22"/>
          <w:lang w:val="sv-SE"/>
        </w:rPr>
      </w:pPr>
    </w:p>
    <w:p w14:paraId="39F34035" w14:textId="77777777" w:rsidR="008F494B" w:rsidRPr="008A5B1A" w:rsidRDefault="008F494B" w:rsidP="00B56A01">
      <w:pPr>
        <w:spacing w:line="240" w:lineRule="auto"/>
        <w:rPr>
          <w:noProof/>
          <w:szCs w:val="22"/>
          <w:lang w:val="sv-SE"/>
        </w:rPr>
      </w:pPr>
    </w:p>
    <w:p w14:paraId="43F2FC7B" w14:textId="77777777" w:rsidR="008F494B" w:rsidRPr="008A5B1A" w:rsidRDefault="008F494B" w:rsidP="00B56A01">
      <w:pPr>
        <w:spacing w:line="240" w:lineRule="auto"/>
        <w:rPr>
          <w:noProof/>
          <w:szCs w:val="22"/>
          <w:lang w:val="sv-SE"/>
        </w:rPr>
      </w:pPr>
    </w:p>
    <w:p w14:paraId="5BCCE29C" w14:textId="77777777" w:rsidR="008F494B" w:rsidRPr="008A5B1A" w:rsidRDefault="008F494B" w:rsidP="00B56A01">
      <w:pPr>
        <w:spacing w:line="240" w:lineRule="auto"/>
        <w:rPr>
          <w:noProof/>
          <w:szCs w:val="22"/>
          <w:lang w:val="sv-SE"/>
        </w:rPr>
      </w:pPr>
    </w:p>
    <w:p w14:paraId="5E1E5209" w14:textId="77777777" w:rsidR="008F494B" w:rsidRPr="008A5B1A" w:rsidRDefault="008F494B" w:rsidP="00B56A01">
      <w:pPr>
        <w:spacing w:line="240" w:lineRule="auto"/>
        <w:rPr>
          <w:noProof/>
          <w:szCs w:val="22"/>
          <w:lang w:val="sv-SE"/>
        </w:rPr>
      </w:pPr>
    </w:p>
    <w:p w14:paraId="4C3E1B87" w14:textId="77777777" w:rsidR="008F494B" w:rsidRPr="008A5B1A" w:rsidRDefault="008F494B" w:rsidP="00B56A01">
      <w:pPr>
        <w:spacing w:line="240" w:lineRule="auto"/>
        <w:rPr>
          <w:noProof/>
          <w:szCs w:val="22"/>
          <w:lang w:val="sv-SE"/>
        </w:rPr>
      </w:pPr>
    </w:p>
    <w:p w14:paraId="05B2F857" w14:textId="77777777" w:rsidR="008F494B" w:rsidRPr="008A5B1A" w:rsidRDefault="008F494B" w:rsidP="00B56A01">
      <w:pPr>
        <w:spacing w:line="240" w:lineRule="auto"/>
        <w:rPr>
          <w:noProof/>
          <w:szCs w:val="22"/>
          <w:lang w:val="sv-SE"/>
        </w:rPr>
      </w:pPr>
    </w:p>
    <w:p w14:paraId="27685FCD" w14:textId="77777777" w:rsidR="009E7F7A" w:rsidRPr="008A5B1A" w:rsidRDefault="009E7F7A" w:rsidP="00B56A01">
      <w:pPr>
        <w:spacing w:line="240" w:lineRule="auto"/>
        <w:jc w:val="center"/>
        <w:rPr>
          <w:noProof/>
          <w:szCs w:val="22"/>
          <w:lang w:val="sv-SE"/>
        </w:rPr>
      </w:pPr>
      <w:r w:rsidRPr="008A5B1A">
        <w:rPr>
          <w:b/>
          <w:noProof/>
          <w:szCs w:val="22"/>
          <w:lang w:val="sv-SE"/>
        </w:rPr>
        <w:t>BILAGA II</w:t>
      </w:r>
    </w:p>
    <w:p w14:paraId="6A30141C" w14:textId="77777777" w:rsidR="009E7F7A" w:rsidRPr="008A5B1A" w:rsidRDefault="009E7F7A" w:rsidP="00B56A01">
      <w:pPr>
        <w:spacing w:line="240" w:lineRule="auto"/>
        <w:ind w:right="1416"/>
        <w:rPr>
          <w:noProof/>
          <w:szCs w:val="22"/>
          <w:lang w:val="sv-SE"/>
        </w:rPr>
      </w:pPr>
    </w:p>
    <w:p w14:paraId="518071CE" w14:textId="77777777" w:rsidR="009E7F7A" w:rsidRPr="008A5B1A" w:rsidRDefault="009E7F7A" w:rsidP="00B56A01">
      <w:pPr>
        <w:spacing w:line="240" w:lineRule="auto"/>
        <w:ind w:left="1701" w:right="1416" w:hanging="708"/>
        <w:rPr>
          <w:b/>
          <w:noProof/>
          <w:szCs w:val="22"/>
          <w:lang w:val="sv-SE"/>
        </w:rPr>
      </w:pPr>
      <w:r w:rsidRPr="008A5B1A">
        <w:rPr>
          <w:b/>
          <w:noProof/>
          <w:szCs w:val="22"/>
          <w:lang w:val="sv-SE"/>
        </w:rPr>
        <w:t>A.</w:t>
      </w:r>
      <w:r w:rsidRPr="008A5B1A">
        <w:rPr>
          <w:b/>
          <w:noProof/>
          <w:szCs w:val="22"/>
          <w:lang w:val="sv-SE"/>
        </w:rPr>
        <w:tab/>
        <w:t>TILLVERKARE SOM ANSVARAR FÖR FRISLÄPPANDE AV TILLVERKNINGSSATS</w:t>
      </w:r>
    </w:p>
    <w:p w14:paraId="479ABA70" w14:textId="77777777" w:rsidR="009E7F7A" w:rsidRPr="008A5B1A" w:rsidRDefault="009E7F7A" w:rsidP="00B56A01">
      <w:pPr>
        <w:spacing w:line="240" w:lineRule="auto"/>
        <w:rPr>
          <w:noProof/>
          <w:szCs w:val="22"/>
          <w:lang w:val="sv-SE"/>
        </w:rPr>
      </w:pPr>
    </w:p>
    <w:p w14:paraId="15EF22EC" w14:textId="77777777" w:rsidR="009E7F7A" w:rsidRPr="008A5B1A" w:rsidRDefault="009E7F7A" w:rsidP="00B56A01">
      <w:pPr>
        <w:spacing w:line="240" w:lineRule="auto"/>
        <w:ind w:left="1701" w:right="1418" w:hanging="709"/>
        <w:rPr>
          <w:b/>
          <w:noProof/>
          <w:szCs w:val="22"/>
          <w:lang w:val="sv-SE"/>
        </w:rPr>
      </w:pPr>
      <w:r w:rsidRPr="008A5B1A">
        <w:rPr>
          <w:b/>
          <w:noProof/>
          <w:szCs w:val="22"/>
          <w:lang w:val="sv-SE"/>
        </w:rPr>
        <w:t>B.</w:t>
      </w:r>
      <w:r w:rsidRPr="008A5B1A">
        <w:rPr>
          <w:b/>
          <w:noProof/>
          <w:szCs w:val="22"/>
          <w:lang w:val="sv-SE"/>
        </w:rPr>
        <w:tab/>
        <w:t>VILLKOR ELLER BEGRÄNSNINGAR FÖR TILLHANDAHÅLLANDE OCH ANVÄNDNING</w:t>
      </w:r>
    </w:p>
    <w:p w14:paraId="121B6F1C" w14:textId="77777777" w:rsidR="009E7F7A" w:rsidRPr="008A5B1A" w:rsidRDefault="009E7F7A" w:rsidP="00B56A01">
      <w:pPr>
        <w:spacing w:line="240" w:lineRule="auto"/>
        <w:rPr>
          <w:noProof/>
          <w:szCs w:val="22"/>
          <w:lang w:val="sv-SE"/>
        </w:rPr>
      </w:pPr>
    </w:p>
    <w:p w14:paraId="41824190" w14:textId="77777777" w:rsidR="009E7F7A" w:rsidRPr="008A5B1A" w:rsidRDefault="009E7F7A" w:rsidP="00B56A01">
      <w:pPr>
        <w:spacing w:line="240" w:lineRule="auto"/>
        <w:ind w:left="1701" w:right="1559" w:hanging="709"/>
        <w:rPr>
          <w:b/>
          <w:noProof/>
          <w:szCs w:val="22"/>
          <w:lang w:val="sv-SE"/>
        </w:rPr>
      </w:pPr>
      <w:r w:rsidRPr="008A5B1A">
        <w:rPr>
          <w:b/>
          <w:noProof/>
          <w:szCs w:val="22"/>
          <w:lang w:val="sv-SE"/>
        </w:rPr>
        <w:t>C.</w:t>
      </w:r>
      <w:r w:rsidRPr="008A5B1A">
        <w:rPr>
          <w:b/>
          <w:noProof/>
          <w:szCs w:val="22"/>
          <w:lang w:val="sv-SE"/>
        </w:rPr>
        <w:tab/>
        <w:t>ÖVRIGA VILLKOR OCH KRAV FÖR GODKÄNNANDET FÖR FÖRSÄLJNING</w:t>
      </w:r>
    </w:p>
    <w:p w14:paraId="3D1A1A96" w14:textId="77777777" w:rsidR="009E7F7A" w:rsidRPr="008A5B1A" w:rsidRDefault="009E7F7A" w:rsidP="00B56A01">
      <w:pPr>
        <w:spacing w:line="240" w:lineRule="auto"/>
        <w:rPr>
          <w:noProof/>
          <w:szCs w:val="22"/>
          <w:lang w:val="sv-SE"/>
        </w:rPr>
      </w:pPr>
    </w:p>
    <w:p w14:paraId="2D7ACE33" w14:textId="77777777" w:rsidR="009E7F7A" w:rsidRPr="008A5B1A" w:rsidRDefault="009E7F7A" w:rsidP="00B56A01">
      <w:pPr>
        <w:spacing w:line="240" w:lineRule="auto"/>
        <w:ind w:left="1701" w:right="1416" w:hanging="708"/>
        <w:rPr>
          <w:b/>
          <w:lang w:val="sv-SE"/>
        </w:rPr>
      </w:pPr>
      <w:r w:rsidRPr="008A5B1A">
        <w:rPr>
          <w:b/>
          <w:lang w:val="sv-SE"/>
        </w:rPr>
        <w:t>D.</w:t>
      </w:r>
      <w:r w:rsidRPr="008A5B1A">
        <w:rPr>
          <w:b/>
          <w:lang w:val="sv-SE"/>
        </w:rPr>
        <w:tab/>
        <w:t>VILLKOR ELLER BEGRÄNSNINGAR AVSEENDE EN SÄKER OCH EFFEKTIV ANVÄNDNING AV LÄKEMEDLET</w:t>
      </w:r>
    </w:p>
    <w:p w14:paraId="41775AC6" w14:textId="77777777" w:rsidR="008F494B" w:rsidRPr="008A5B1A" w:rsidRDefault="008F494B" w:rsidP="00B56A01">
      <w:pPr>
        <w:spacing w:line="240" w:lineRule="auto"/>
        <w:rPr>
          <w:noProof/>
          <w:szCs w:val="22"/>
          <w:lang w:val="sv-SE"/>
        </w:rPr>
      </w:pPr>
    </w:p>
    <w:p w14:paraId="1595F777" w14:textId="77777777" w:rsidR="009E7F7A" w:rsidRPr="008A5B1A" w:rsidRDefault="008F494B" w:rsidP="00B56A01">
      <w:pPr>
        <w:tabs>
          <w:tab w:val="clear" w:pos="567"/>
        </w:tabs>
        <w:spacing w:line="240" w:lineRule="auto"/>
        <w:ind w:left="567" w:hanging="567"/>
        <w:outlineLvl w:val="0"/>
        <w:rPr>
          <w:noProof/>
          <w:szCs w:val="22"/>
          <w:lang w:val="sv-SE"/>
        </w:rPr>
      </w:pPr>
      <w:r w:rsidRPr="008A5B1A">
        <w:rPr>
          <w:noProof/>
          <w:szCs w:val="22"/>
          <w:lang w:val="sv-SE"/>
        </w:rPr>
        <w:br w:type="page"/>
      </w:r>
      <w:r w:rsidR="009E7F7A" w:rsidRPr="008A5B1A">
        <w:rPr>
          <w:b/>
          <w:noProof/>
          <w:szCs w:val="22"/>
          <w:lang w:val="sv-SE"/>
        </w:rPr>
        <w:lastRenderedPageBreak/>
        <w:t>A.</w:t>
      </w:r>
      <w:r w:rsidR="009E7F7A" w:rsidRPr="008A5B1A">
        <w:rPr>
          <w:b/>
          <w:noProof/>
          <w:szCs w:val="22"/>
          <w:lang w:val="sv-SE"/>
        </w:rPr>
        <w:tab/>
      </w:r>
      <w:r w:rsidR="009E7F7A" w:rsidRPr="008A5B1A">
        <w:rPr>
          <w:b/>
          <w:szCs w:val="22"/>
          <w:lang w:val="sv-SE"/>
        </w:rPr>
        <w:t>TILLVERKARE SOM ANSVARAR FÖR FRISLÄPPANDE AV TILLVERKNINGSSATS</w:t>
      </w:r>
    </w:p>
    <w:p w14:paraId="35435637" w14:textId="77777777" w:rsidR="009E7F7A" w:rsidRPr="008A5B1A" w:rsidRDefault="009E7F7A" w:rsidP="00B56A01">
      <w:pPr>
        <w:tabs>
          <w:tab w:val="clear" w:pos="567"/>
        </w:tabs>
        <w:spacing w:line="240" w:lineRule="auto"/>
        <w:ind w:right="1416"/>
        <w:rPr>
          <w:noProof/>
          <w:szCs w:val="22"/>
          <w:lang w:val="sv-SE"/>
        </w:rPr>
      </w:pPr>
    </w:p>
    <w:p w14:paraId="734F487B" w14:textId="77777777" w:rsidR="009E7F7A" w:rsidRPr="008A5B1A" w:rsidRDefault="009E7F7A" w:rsidP="00B56A01">
      <w:pPr>
        <w:tabs>
          <w:tab w:val="clear" w:pos="567"/>
        </w:tabs>
        <w:spacing w:line="240" w:lineRule="auto"/>
        <w:rPr>
          <w:noProof/>
          <w:szCs w:val="22"/>
          <w:lang w:val="sv-SE"/>
        </w:rPr>
      </w:pPr>
      <w:r w:rsidRPr="008A5B1A">
        <w:rPr>
          <w:szCs w:val="22"/>
          <w:u w:val="single"/>
          <w:lang w:val="sv-SE"/>
        </w:rPr>
        <w:t>Namn och adress till tillverkare som ansvarar för frisläppande av tillverkningssats</w:t>
      </w:r>
    </w:p>
    <w:p w14:paraId="439C81FB" w14:textId="77777777" w:rsidR="009E7F7A" w:rsidRPr="008A5B1A" w:rsidRDefault="009E7F7A" w:rsidP="00B56A01">
      <w:pPr>
        <w:tabs>
          <w:tab w:val="clear" w:pos="567"/>
        </w:tabs>
        <w:spacing w:line="240" w:lineRule="auto"/>
        <w:rPr>
          <w:noProof/>
          <w:szCs w:val="22"/>
          <w:lang w:val="sv-SE"/>
        </w:rPr>
      </w:pPr>
    </w:p>
    <w:p w14:paraId="2C9311AC" w14:textId="77777777" w:rsidR="003A769C" w:rsidRPr="008A5B1A" w:rsidRDefault="003A769C" w:rsidP="00B56A01">
      <w:pPr>
        <w:numPr>
          <w:ilvl w:val="12"/>
          <w:numId w:val="0"/>
        </w:numPr>
        <w:tabs>
          <w:tab w:val="clear" w:pos="567"/>
        </w:tabs>
        <w:spacing w:line="240" w:lineRule="auto"/>
        <w:rPr>
          <w:szCs w:val="22"/>
          <w:lang w:val="sv-SE"/>
        </w:rPr>
      </w:pPr>
      <w:r w:rsidRPr="008A5B1A">
        <w:rPr>
          <w:szCs w:val="22"/>
          <w:lang w:val="sv-SE"/>
        </w:rPr>
        <w:t>Novartis Farmacéutica, S.A.</w:t>
      </w:r>
    </w:p>
    <w:p w14:paraId="2119CF93" w14:textId="77777777" w:rsidR="003A769C" w:rsidRPr="008A5B1A" w:rsidRDefault="003A769C" w:rsidP="00B56A01">
      <w:pPr>
        <w:numPr>
          <w:ilvl w:val="12"/>
          <w:numId w:val="0"/>
        </w:numPr>
        <w:tabs>
          <w:tab w:val="clear" w:pos="567"/>
        </w:tabs>
        <w:spacing w:line="240" w:lineRule="auto"/>
        <w:ind w:right="-2"/>
        <w:rPr>
          <w:szCs w:val="22"/>
          <w:lang w:val="fr-CH"/>
        </w:rPr>
      </w:pPr>
      <w:r w:rsidRPr="008A5B1A">
        <w:rPr>
          <w:szCs w:val="22"/>
          <w:lang w:val="fr-CH"/>
        </w:rPr>
        <w:t xml:space="preserve">Gran Via de les </w:t>
      </w:r>
      <w:proofErr w:type="spellStart"/>
      <w:r w:rsidRPr="008A5B1A">
        <w:rPr>
          <w:szCs w:val="22"/>
          <w:lang w:val="fr-CH"/>
        </w:rPr>
        <w:t>Corts</w:t>
      </w:r>
      <w:proofErr w:type="spellEnd"/>
      <w:r w:rsidRPr="008A5B1A">
        <w:rPr>
          <w:szCs w:val="22"/>
          <w:lang w:val="fr-CH"/>
        </w:rPr>
        <w:t xml:space="preserve"> Catalanes, 764</w:t>
      </w:r>
    </w:p>
    <w:p w14:paraId="763CF6F1" w14:textId="77777777" w:rsidR="003A769C" w:rsidRPr="008A5B1A" w:rsidRDefault="003A769C" w:rsidP="00B56A01">
      <w:pPr>
        <w:numPr>
          <w:ilvl w:val="12"/>
          <w:numId w:val="0"/>
        </w:numPr>
        <w:tabs>
          <w:tab w:val="clear" w:pos="567"/>
        </w:tabs>
        <w:spacing w:line="240" w:lineRule="auto"/>
        <w:ind w:right="-2"/>
        <w:rPr>
          <w:szCs w:val="22"/>
          <w:lang w:val="fr-CH"/>
        </w:rPr>
      </w:pPr>
      <w:r w:rsidRPr="008A5B1A">
        <w:rPr>
          <w:szCs w:val="22"/>
          <w:lang w:val="fr-CH"/>
        </w:rPr>
        <w:t>08013 Barcelona</w:t>
      </w:r>
    </w:p>
    <w:p w14:paraId="7BD1FBBB" w14:textId="77777777" w:rsidR="003A769C" w:rsidRPr="008A5B1A" w:rsidRDefault="003A769C" w:rsidP="00B56A01">
      <w:pPr>
        <w:numPr>
          <w:ilvl w:val="12"/>
          <w:numId w:val="0"/>
        </w:numPr>
        <w:tabs>
          <w:tab w:val="clear" w:pos="567"/>
        </w:tabs>
        <w:spacing w:line="240" w:lineRule="auto"/>
        <w:ind w:right="-2"/>
        <w:rPr>
          <w:szCs w:val="22"/>
          <w:lang w:val="sv-SE"/>
        </w:rPr>
      </w:pPr>
      <w:r w:rsidRPr="008A5B1A">
        <w:rPr>
          <w:lang w:val="sv-SE"/>
        </w:rPr>
        <w:t>Spanien</w:t>
      </w:r>
    </w:p>
    <w:p w14:paraId="26717C62" w14:textId="77777777" w:rsidR="003A769C" w:rsidRPr="008A5B1A" w:rsidRDefault="003A769C" w:rsidP="00B56A01">
      <w:pPr>
        <w:numPr>
          <w:ilvl w:val="12"/>
          <w:numId w:val="0"/>
        </w:numPr>
        <w:tabs>
          <w:tab w:val="clear" w:pos="567"/>
        </w:tabs>
        <w:spacing w:line="240" w:lineRule="auto"/>
        <w:ind w:right="-2"/>
        <w:rPr>
          <w:szCs w:val="22"/>
          <w:lang w:val="de-CH"/>
        </w:rPr>
      </w:pPr>
    </w:p>
    <w:p w14:paraId="2F784578" w14:textId="77777777" w:rsidR="00591C40" w:rsidRPr="006A6BB5" w:rsidRDefault="00591C40" w:rsidP="00591C40">
      <w:pPr>
        <w:keepNext/>
        <w:rPr>
          <w:rFonts w:eastAsia="Aptos"/>
          <w:szCs w:val="22"/>
          <w:lang w:val="de-AT" w:eastAsia="de-CH"/>
        </w:rPr>
      </w:pPr>
      <w:r w:rsidRPr="006A6BB5">
        <w:rPr>
          <w:rFonts w:eastAsia="Aptos"/>
          <w:szCs w:val="22"/>
          <w:lang w:val="de-AT" w:eastAsia="de-CH"/>
        </w:rPr>
        <w:t>Novartis Pharma GmbH</w:t>
      </w:r>
    </w:p>
    <w:p w14:paraId="340DE9CE" w14:textId="77777777" w:rsidR="00591C40" w:rsidRPr="006A6BB5" w:rsidRDefault="00591C40" w:rsidP="00591C40">
      <w:pPr>
        <w:keepNext/>
        <w:rPr>
          <w:rFonts w:eastAsia="Aptos"/>
          <w:szCs w:val="22"/>
          <w:lang w:val="de-AT" w:eastAsia="de-CH"/>
        </w:rPr>
      </w:pPr>
      <w:r w:rsidRPr="006A6BB5">
        <w:rPr>
          <w:rFonts w:eastAsia="Aptos"/>
          <w:szCs w:val="22"/>
          <w:lang w:val="de-AT" w:eastAsia="de-CH"/>
        </w:rPr>
        <w:t>Sophie-Germain-Strasse 10</w:t>
      </w:r>
    </w:p>
    <w:p w14:paraId="14CF5C2E" w14:textId="77777777" w:rsidR="00591C40" w:rsidRPr="000F4C40" w:rsidRDefault="00591C40" w:rsidP="00591C40">
      <w:pPr>
        <w:keepNext/>
        <w:rPr>
          <w:rFonts w:eastAsia="Aptos"/>
          <w:szCs w:val="22"/>
          <w:lang w:val="sv-SE" w:eastAsia="de-CH"/>
        </w:rPr>
      </w:pPr>
      <w:r w:rsidRPr="000F4C40">
        <w:rPr>
          <w:rFonts w:eastAsia="Aptos"/>
          <w:szCs w:val="22"/>
          <w:lang w:val="sv-SE" w:eastAsia="de-CH"/>
        </w:rPr>
        <w:t>90443 Nürnberg</w:t>
      </w:r>
    </w:p>
    <w:p w14:paraId="72100A1A" w14:textId="77777777" w:rsidR="00591C40" w:rsidRDefault="00591C40" w:rsidP="00591C40">
      <w:pPr>
        <w:widowControl w:val="0"/>
        <w:numPr>
          <w:ilvl w:val="12"/>
          <w:numId w:val="0"/>
        </w:numPr>
        <w:tabs>
          <w:tab w:val="clear" w:pos="567"/>
        </w:tabs>
        <w:spacing w:line="240" w:lineRule="auto"/>
        <w:ind w:right="-2"/>
        <w:rPr>
          <w:szCs w:val="22"/>
          <w:lang w:val="de-CH"/>
        </w:rPr>
      </w:pPr>
      <w:r>
        <w:rPr>
          <w:szCs w:val="22"/>
          <w:lang w:val="de-CH"/>
        </w:rPr>
        <w:t>Tyskland</w:t>
      </w:r>
    </w:p>
    <w:p w14:paraId="3DF96E43" w14:textId="77777777" w:rsidR="009E7F7A" w:rsidRPr="008A5B1A" w:rsidRDefault="009E7F7A" w:rsidP="00B56A01">
      <w:pPr>
        <w:numPr>
          <w:ilvl w:val="12"/>
          <w:numId w:val="0"/>
        </w:numPr>
        <w:tabs>
          <w:tab w:val="clear" w:pos="567"/>
        </w:tabs>
        <w:spacing w:line="240" w:lineRule="auto"/>
        <w:ind w:right="-2"/>
        <w:rPr>
          <w:szCs w:val="22"/>
          <w:lang w:val="sv-SE"/>
        </w:rPr>
      </w:pPr>
    </w:p>
    <w:p w14:paraId="4140CB83" w14:textId="77777777" w:rsidR="009E7F7A" w:rsidRPr="008A5B1A" w:rsidRDefault="009E7F7A" w:rsidP="00B56A01">
      <w:pPr>
        <w:tabs>
          <w:tab w:val="clear" w:pos="567"/>
        </w:tabs>
        <w:spacing w:line="240" w:lineRule="auto"/>
        <w:rPr>
          <w:noProof/>
          <w:szCs w:val="22"/>
          <w:lang w:val="sv-SE"/>
        </w:rPr>
      </w:pPr>
      <w:r w:rsidRPr="008A5B1A">
        <w:rPr>
          <w:szCs w:val="22"/>
          <w:lang w:val="sv-SE"/>
        </w:rPr>
        <w:t>I läkemedlets tryckta bipacksedel ska namn och adress till tillverkaren som ansvarar för frisläppandet av den relevanta tillverkningssatsen anges</w:t>
      </w:r>
      <w:r w:rsidRPr="008A5B1A">
        <w:rPr>
          <w:noProof/>
          <w:szCs w:val="22"/>
          <w:lang w:val="sv-SE"/>
        </w:rPr>
        <w:t>.</w:t>
      </w:r>
    </w:p>
    <w:p w14:paraId="6DCC3DE0" w14:textId="77777777" w:rsidR="009E7F7A" w:rsidRPr="008A5B1A" w:rsidRDefault="009E7F7A" w:rsidP="00B56A01">
      <w:pPr>
        <w:tabs>
          <w:tab w:val="clear" w:pos="567"/>
        </w:tabs>
        <w:spacing w:line="240" w:lineRule="auto"/>
        <w:rPr>
          <w:noProof/>
          <w:szCs w:val="22"/>
          <w:lang w:val="sv-SE"/>
        </w:rPr>
      </w:pPr>
    </w:p>
    <w:p w14:paraId="4F6E99AF" w14:textId="77777777" w:rsidR="009E7F7A" w:rsidRPr="008A5B1A" w:rsidRDefault="009E7F7A" w:rsidP="00B56A01">
      <w:pPr>
        <w:tabs>
          <w:tab w:val="clear" w:pos="567"/>
        </w:tabs>
        <w:spacing w:line="240" w:lineRule="auto"/>
        <w:rPr>
          <w:noProof/>
          <w:szCs w:val="22"/>
          <w:lang w:val="sv-SE"/>
        </w:rPr>
      </w:pPr>
    </w:p>
    <w:p w14:paraId="610AAA36" w14:textId="77777777" w:rsidR="009E7F7A" w:rsidRPr="008A5B1A" w:rsidRDefault="009E7F7A" w:rsidP="00B56A01">
      <w:pPr>
        <w:keepNext/>
        <w:tabs>
          <w:tab w:val="clear" w:pos="567"/>
        </w:tabs>
        <w:spacing w:line="240" w:lineRule="auto"/>
        <w:ind w:left="567" w:hanging="567"/>
        <w:outlineLvl w:val="0"/>
        <w:rPr>
          <w:b/>
          <w:noProof/>
          <w:szCs w:val="22"/>
          <w:lang w:val="sv-SE"/>
        </w:rPr>
      </w:pPr>
      <w:r w:rsidRPr="008A5B1A">
        <w:rPr>
          <w:b/>
          <w:bCs/>
          <w:lang w:val="sv-SE"/>
        </w:rPr>
        <w:t>B.</w:t>
      </w:r>
      <w:r w:rsidRPr="008A5B1A">
        <w:rPr>
          <w:b/>
          <w:bCs/>
          <w:lang w:val="sv-SE"/>
        </w:rPr>
        <w:tab/>
        <w:t>VILLKOR ELLER BEGRÄNSNINGAR FÖR TILLHANDAHÅLLANDE OCH ANVÄNDNING</w:t>
      </w:r>
    </w:p>
    <w:p w14:paraId="7130B913" w14:textId="77777777" w:rsidR="009E7F7A" w:rsidRPr="008A5B1A" w:rsidRDefault="009E7F7A" w:rsidP="00B56A01">
      <w:pPr>
        <w:keepNext/>
        <w:tabs>
          <w:tab w:val="clear" w:pos="567"/>
        </w:tabs>
        <w:spacing w:line="240" w:lineRule="auto"/>
        <w:rPr>
          <w:noProof/>
          <w:szCs w:val="22"/>
          <w:lang w:val="sv-SE"/>
        </w:rPr>
      </w:pPr>
    </w:p>
    <w:p w14:paraId="7538F779" w14:textId="77777777" w:rsidR="009E7F7A" w:rsidRPr="008A5B1A" w:rsidRDefault="009E7F7A" w:rsidP="00B56A01">
      <w:pPr>
        <w:numPr>
          <w:ilvl w:val="12"/>
          <w:numId w:val="0"/>
        </w:numPr>
        <w:tabs>
          <w:tab w:val="clear" w:pos="567"/>
        </w:tabs>
        <w:spacing w:line="240" w:lineRule="auto"/>
        <w:rPr>
          <w:noProof/>
          <w:szCs w:val="22"/>
          <w:lang w:val="sv-SE"/>
        </w:rPr>
      </w:pPr>
      <w:r w:rsidRPr="008A5B1A">
        <w:rPr>
          <w:szCs w:val="22"/>
          <w:lang w:val="sv-SE"/>
        </w:rPr>
        <w:t>Receptbelagt läkemedel.</w:t>
      </w:r>
    </w:p>
    <w:p w14:paraId="257ADA9D" w14:textId="77777777" w:rsidR="009E7F7A" w:rsidRPr="008A5B1A" w:rsidRDefault="009E7F7A" w:rsidP="00B56A01">
      <w:pPr>
        <w:numPr>
          <w:ilvl w:val="12"/>
          <w:numId w:val="0"/>
        </w:numPr>
        <w:tabs>
          <w:tab w:val="clear" w:pos="567"/>
        </w:tabs>
        <w:spacing w:line="240" w:lineRule="auto"/>
        <w:rPr>
          <w:noProof/>
          <w:szCs w:val="22"/>
          <w:lang w:val="sv-SE"/>
        </w:rPr>
      </w:pPr>
    </w:p>
    <w:p w14:paraId="75218409" w14:textId="77777777" w:rsidR="009E7F7A" w:rsidRPr="008A5B1A" w:rsidRDefault="009E7F7A" w:rsidP="00B56A01">
      <w:pPr>
        <w:numPr>
          <w:ilvl w:val="12"/>
          <w:numId w:val="0"/>
        </w:numPr>
        <w:tabs>
          <w:tab w:val="clear" w:pos="567"/>
        </w:tabs>
        <w:spacing w:line="240" w:lineRule="auto"/>
        <w:rPr>
          <w:noProof/>
          <w:szCs w:val="22"/>
          <w:lang w:val="sv-SE"/>
        </w:rPr>
      </w:pPr>
    </w:p>
    <w:p w14:paraId="21D346A8" w14:textId="77777777" w:rsidR="009E7F7A" w:rsidRPr="008A5B1A" w:rsidRDefault="009E7F7A" w:rsidP="00B56A01">
      <w:pPr>
        <w:keepNext/>
        <w:keepLines/>
        <w:tabs>
          <w:tab w:val="clear" w:pos="567"/>
        </w:tabs>
        <w:spacing w:line="240" w:lineRule="auto"/>
        <w:ind w:left="567" w:hanging="567"/>
        <w:outlineLvl w:val="0"/>
        <w:rPr>
          <w:b/>
          <w:bCs/>
          <w:noProof/>
          <w:szCs w:val="22"/>
          <w:lang w:val="sv-SE"/>
        </w:rPr>
      </w:pPr>
      <w:r w:rsidRPr="008A5B1A">
        <w:rPr>
          <w:b/>
          <w:bCs/>
          <w:noProof/>
          <w:szCs w:val="22"/>
          <w:lang w:val="sv-SE"/>
        </w:rPr>
        <w:t>C.</w:t>
      </w:r>
      <w:r w:rsidRPr="008A5B1A">
        <w:rPr>
          <w:b/>
          <w:bCs/>
          <w:noProof/>
          <w:szCs w:val="22"/>
          <w:lang w:val="sv-SE"/>
        </w:rPr>
        <w:tab/>
      </w:r>
      <w:r w:rsidRPr="008A5B1A">
        <w:rPr>
          <w:b/>
          <w:noProof/>
          <w:szCs w:val="22"/>
          <w:lang w:val="sv-SE"/>
        </w:rPr>
        <w:t>ÖVRIGA VILLKOR OCH KRAV FÖR GODKÄNNANDET FÖR FÖRSÄLJNING</w:t>
      </w:r>
    </w:p>
    <w:p w14:paraId="414A5866" w14:textId="77777777" w:rsidR="009E7F7A" w:rsidRPr="008A5B1A" w:rsidRDefault="009E7F7A" w:rsidP="00B56A01">
      <w:pPr>
        <w:keepNext/>
        <w:tabs>
          <w:tab w:val="clear" w:pos="567"/>
        </w:tabs>
        <w:spacing w:line="240" w:lineRule="auto"/>
        <w:ind w:right="-1"/>
        <w:rPr>
          <w:iCs/>
          <w:noProof/>
          <w:szCs w:val="22"/>
          <w:lang w:val="sv-SE"/>
        </w:rPr>
      </w:pPr>
    </w:p>
    <w:p w14:paraId="5C2E11D3" w14:textId="13E49B02" w:rsidR="009E7F7A" w:rsidRPr="008A5B1A" w:rsidRDefault="009E7F7A" w:rsidP="00B56A01">
      <w:pPr>
        <w:keepNext/>
        <w:numPr>
          <w:ilvl w:val="0"/>
          <w:numId w:val="2"/>
        </w:numPr>
        <w:tabs>
          <w:tab w:val="clear" w:pos="567"/>
          <w:tab w:val="clear" w:pos="720"/>
        </w:tabs>
        <w:spacing w:line="240" w:lineRule="auto"/>
        <w:ind w:left="567" w:right="-1" w:hanging="567"/>
        <w:rPr>
          <w:b/>
          <w:szCs w:val="22"/>
          <w:lang w:val="sv-SE"/>
        </w:rPr>
      </w:pPr>
      <w:r w:rsidRPr="008A5B1A">
        <w:rPr>
          <w:b/>
          <w:szCs w:val="22"/>
          <w:lang w:val="sv-SE"/>
        </w:rPr>
        <w:t>Periodiska säkerhetsrapporter</w:t>
      </w:r>
    </w:p>
    <w:p w14:paraId="0191C25F" w14:textId="77777777" w:rsidR="008F494B" w:rsidRPr="009370E8" w:rsidRDefault="008F494B" w:rsidP="00B56A01">
      <w:pPr>
        <w:keepNext/>
        <w:tabs>
          <w:tab w:val="clear" w:pos="567"/>
        </w:tabs>
        <w:spacing w:line="240" w:lineRule="auto"/>
        <w:ind w:right="567"/>
        <w:rPr>
          <w:lang w:val="sv-SE"/>
        </w:rPr>
      </w:pPr>
    </w:p>
    <w:p w14:paraId="782449FC" w14:textId="70775705" w:rsidR="004F73F2" w:rsidRPr="009370E8" w:rsidRDefault="004F73F2" w:rsidP="00B56A01">
      <w:pPr>
        <w:tabs>
          <w:tab w:val="clear" w:pos="567"/>
        </w:tabs>
        <w:autoSpaceDE w:val="0"/>
        <w:autoSpaceDN w:val="0"/>
        <w:adjustRightInd w:val="0"/>
        <w:spacing w:line="240" w:lineRule="auto"/>
        <w:rPr>
          <w:rFonts w:eastAsia="SimSun"/>
          <w:szCs w:val="22"/>
          <w:lang w:val="sv-SE"/>
        </w:rPr>
      </w:pPr>
      <w:r w:rsidRPr="009370E8">
        <w:rPr>
          <w:lang w:val="sv-SE"/>
        </w:rPr>
        <w:t xml:space="preserve">Kraven för att lämna in periodiska säkerhetsrapporter för detta läkemedel anges i den förteckning över referensdatum för unionen (EURD-listan) som föreskrivs i </w:t>
      </w:r>
      <w:r w:rsidR="00077A50" w:rsidRPr="009370E8">
        <w:rPr>
          <w:lang w:val="sv-SE"/>
        </w:rPr>
        <w:t>artikel</w:t>
      </w:r>
      <w:r w:rsidR="00077A50">
        <w:rPr>
          <w:lang w:val="sv-SE"/>
        </w:rPr>
        <w:t> </w:t>
      </w:r>
      <w:r w:rsidRPr="009370E8">
        <w:rPr>
          <w:lang w:val="sv-SE"/>
        </w:rPr>
        <w:t xml:space="preserve">107c.7 i </w:t>
      </w:r>
      <w:r w:rsidR="00077A50" w:rsidRPr="009370E8">
        <w:rPr>
          <w:lang w:val="sv-SE"/>
        </w:rPr>
        <w:t>direktiv</w:t>
      </w:r>
      <w:r w:rsidR="00077A50">
        <w:rPr>
          <w:lang w:val="sv-SE"/>
        </w:rPr>
        <w:t> </w:t>
      </w:r>
      <w:r w:rsidRPr="009370E8">
        <w:rPr>
          <w:lang w:val="sv-SE"/>
        </w:rPr>
        <w:t xml:space="preserve">2001/83/EG och eventuella </w:t>
      </w:r>
      <w:r w:rsidR="009370E8" w:rsidRPr="009370E8">
        <w:rPr>
          <w:rFonts w:eastAsia="SimSun"/>
          <w:szCs w:val="22"/>
          <w:lang w:val="sv-SE"/>
        </w:rPr>
        <w:t xml:space="preserve">uppdateringar </w:t>
      </w:r>
      <w:bookmarkStart w:id="28" w:name="_Hlk116287356"/>
      <w:bookmarkStart w:id="29" w:name="_Hlk116287291"/>
      <w:r w:rsidR="009370E8" w:rsidRPr="009370E8">
        <w:rPr>
          <w:rFonts w:eastAsia="SimSun"/>
          <w:szCs w:val="22"/>
          <w:lang w:val="sv-SE"/>
        </w:rPr>
        <w:t xml:space="preserve">som </w:t>
      </w:r>
      <w:bookmarkStart w:id="30" w:name="_Hlk116287366"/>
      <w:bookmarkStart w:id="31" w:name="_Hlk116287386"/>
      <w:r w:rsidR="009370E8" w:rsidRPr="009370E8">
        <w:rPr>
          <w:rFonts w:eastAsia="SimSun"/>
          <w:szCs w:val="22"/>
          <w:lang w:val="sv-SE"/>
        </w:rPr>
        <w:t xml:space="preserve">finns på Europeiska </w:t>
      </w:r>
      <w:bookmarkEnd w:id="28"/>
      <w:bookmarkEnd w:id="30"/>
      <w:r w:rsidR="009370E8" w:rsidRPr="009370E8">
        <w:rPr>
          <w:rFonts w:eastAsia="SimSun"/>
          <w:szCs w:val="22"/>
          <w:lang w:val="sv-SE"/>
        </w:rPr>
        <w:t>läkemedelsmyndighetens webbplats</w:t>
      </w:r>
      <w:bookmarkEnd w:id="29"/>
      <w:bookmarkEnd w:id="31"/>
      <w:r w:rsidRPr="009370E8">
        <w:rPr>
          <w:lang w:val="sv-SE"/>
        </w:rPr>
        <w:t>.</w:t>
      </w:r>
    </w:p>
    <w:p w14:paraId="75CDC5C0" w14:textId="77777777" w:rsidR="008F494B" w:rsidRPr="008A5B1A" w:rsidRDefault="008F494B" w:rsidP="00B56A01">
      <w:pPr>
        <w:tabs>
          <w:tab w:val="clear" w:pos="567"/>
        </w:tabs>
        <w:spacing w:line="240" w:lineRule="auto"/>
        <w:ind w:right="-1"/>
        <w:rPr>
          <w:iCs/>
          <w:noProof/>
          <w:szCs w:val="22"/>
          <w:lang w:val="sv-SE"/>
        </w:rPr>
      </w:pPr>
    </w:p>
    <w:p w14:paraId="72285B72" w14:textId="77777777" w:rsidR="008F494B" w:rsidRPr="008A5B1A" w:rsidRDefault="008F494B" w:rsidP="00B56A01">
      <w:pPr>
        <w:tabs>
          <w:tab w:val="clear" w:pos="567"/>
        </w:tabs>
        <w:spacing w:line="240" w:lineRule="auto"/>
        <w:ind w:right="-1"/>
        <w:rPr>
          <w:lang w:val="sv-SE"/>
        </w:rPr>
      </w:pPr>
    </w:p>
    <w:p w14:paraId="1156E9AF" w14:textId="70011BB6" w:rsidR="004F73F2" w:rsidRPr="008A5B1A" w:rsidRDefault="004F73F2" w:rsidP="00B56A01">
      <w:pPr>
        <w:keepNext/>
        <w:keepLines/>
        <w:tabs>
          <w:tab w:val="clear" w:pos="567"/>
        </w:tabs>
        <w:spacing w:line="240" w:lineRule="auto"/>
        <w:ind w:left="567" w:hanging="567"/>
        <w:outlineLvl w:val="0"/>
        <w:rPr>
          <w:b/>
          <w:lang w:val="sv-SE"/>
        </w:rPr>
      </w:pPr>
      <w:r w:rsidRPr="008A5B1A">
        <w:rPr>
          <w:b/>
          <w:lang w:val="sv-SE"/>
        </w:rPr>
        <w:t>D.</w:t>
      </w:r>
      <w:r w:rsidRPr="008A5B1A">
        <w:rPr>
          <w:b/>
          <w:lang w:val="sv-SE"/>
        </w:rPr>
        <w:tab/>
        <w:t>VILLKOR ELLER BEGRÄNSNINGAR AVSEENDE EN SÄKER OCH EFFEKTIV ANVÄNDNING AV LÄKEMEDLET</w:t>
      </w:r>
    </w:p>
    <w:p w14:paraId="4E4FA1C9" w14:textId="77777777" w:rsidR="004F73F2" w:rsidRPr="008A5B1A" w:rsidRDefault="004F73F2" w:rsidP="00B56A01">
      <w:pPr>
        <w:keepNext/>
        <w:tabs>
          <w:tab w:val="clear" w:pos="567"/>
        </w:tabs>
        <w:spacing w:line="240" w:lineRule="auto"/>
        <w:ind w:right="-1"/>
        <w:rPr>
          <w:lang w:val="sv-SE"/>
        </w:rPr>
      </w:pPr>
    </w:p>
    <w:p w14:paraId="5FFE733C" w14:textId="77777777" w:rsidR="004F73F2" w:rsidRPr="008A5B1A" w:rsidRDefault="004F73F2" w:rsidP="00B56A01">
      <w:pPr>
        <w:keepNext/>
        <w:numPr>
          <w:ilvl w:val="0"/>
          <w:numId w:val="2"/>
        </w:numPr>
        <w:tabs>
          <w:tab w:val="clear" w:pos="567"/>
          <w:tab w:val="clear" w:pos="720"/>
        </w:tabs>
        <w:spacing w:line="240" w:lineRule="auto"/>
        <w:ind w:left="567" w:right="-1" w:hanging="567"/>
        <w:rPr>
          <w:b/>
          <w:lang w:val="sv-SE"/>
        </w:rPr>
      </w:pPr>
      <w:r w:rsidRPr="008A5B1A">
        <w:rPr>
          <w:b/>
          <w:lang w:val="sv-SE"/>
        </w:rPr>
        <w:t>Riskhanteringsplan</w:t>
      </w:r>
    </w:p>
    <w:p w14:paraId="3F97AF1F" w14:textId="77777777" w:rsidR="004F73F2" w:rsidRPr="008A5B1A" w:rsidRDefault="004F73F2" w:rsidP="00B56A01">
      <w:pPr>
        <w:keepNext/>
        <w:tabs>
          <w:tab w:val="clear" w:pos="567"/>
        </w:tabs>
        <w:spacing w:line="240" w:lineRule="auto"/>
        <w:ind w:right="-1"/>
        <w:rPr>
          <w:lang w:val="sv-SE"/>
        </w:rPr>
      </w:pPr>
    </w:p>
    <w:p w14:paraId="39260870" w14:textId="155D9A51" w:rsidR="004F73F2" w:rsidRPr="008A5B1A" w:rsidRDefault="004F73F2" w:rsidP="00B56A01">
      <w:pPr>
        <w:tabs>
          <w:tab w:val="clear" w:pos="567"/>
        </w:tabs>
        <w:spacing w:line="240" w:lineRule="auto"/>
        <w:ind w:right="567"/>
        <w:rPr>
          <w:noProof/>
          <w:szCs w:val="22"/>
          <w:lang w:val="sv-SE"/>
        </w:rPr>
      </w:pPr>
      <w:r w:rsidRPr="008A5B1A">
        <w:rPr>
          <w:lang w:val="sv-SE"/>
        </w:rPr>
        <w:t xml:space="preserve">Innehavaren av godkännandet för försäljning ska genomföra de erforderliga farmakovigilansaktiviteter och -åtgärder som finns beskrivna i den överenskomna riskhanteringsplanen (Risk Management Plan, RMP) som finns i </w:t>
      </w:r>
      <w:r w:rsidR="00077A50" w:rsidRPr="008A5B1A">
        <w:rPr>
          <w:lang w:val="sv-SE"/>
        </w:rPr>
        <w:t>modul</w:t>
      </w:r>
      <w:r w:rsidR="00077A50">
        <w:rPr>
          <w:lang w:val="sv-SE"/>
        </w:rPr>
        <w:t> </w:t>
      </w:r>
      <w:r w:rsidRPr="008A5B1A">
        <w:rPr>
          <w:lang w:val="sv-SE"/>
        </w:rPr>
        <w:t>1.8.2 i godkännandet för försäljning samt eventuella efterföljande överenskomna uppdateringar av riskhanteringsplanen</w:t>
      </w:r>
      <w:r w:rsidRPr="008A5B1A">
        <w:rPr>
          <w:noProof/>
          <w:szCs w:val="22"/>
          <w:lang w:val="sv-SE"/>
        </w:rPr>
        <w:t>.</w:t>
      </w:r>
    </w:p>
    <w:p w14:paraId="031E71CE" w14:textId="77777777" w:rsidR="004F73F2" w:rsidRPr="008A5B1A" w:rsidRDefault="004F73F2" w:rsidP="00B56A01">
      <w:pPr>
        <w:tabs>
          <w:tab w:val="clear" w:pos="567"/>
        </w:tabs>
        <w:spacing w:line="240" w:lineRule="auto"/>
        <w:ind w:right="-1"/>
        <w:rPr>
          <w:iCs/>
          <w:noProof/>
          <w:szCs w:val="22"/>
          <w:lang w:val="sv-SE"/>
        </w:rPr>
      </w:pPr>
    </w:p>
    <w:p w14:paraId="42009964" w14:textId="77777777" w:rsidR="004F73F2" w:rsidRPr="008A5B1A" w:rsidRDefault="004F73F2" w:rsidP="00B56A01">
      <w:pPr>
        <w:keepNext/>
        <w:tabs>
          <w:tab w:val="clear" w:pos="567"/>
        </w:tabs>
        <w:spacing w:line="240" w:lineRule="auto"/>
        <w:rPr>
          <w:iCs/>
          <w:noProof/>
          <w:szCs w:val="22"/>
          <w:lang w:val="sv-SE"/>
        </w:rPr>
      </w:pPr>
      <w:r w:rsidRPr="008A5B1A">
        <w:rPr>
          <w:iCs/>
          <w:noProof/>
          <w:szCs w:val="22"/>
          <w:lang w:val="sv-SE"/>
        </w:rPr>
        <w:t>En uppdaterad riskhanteringsplan ska lämnas in:</w:t>
      </w:r>
    </w:p>
    <w:p w14:paraId="2C097BF4" w14:textId="77777777" w:rsidR="004F73F2" w:rsidRPr="008A5B1A" w:rsidRDefault="004F73F2" w:rsidP="00B56A01">
      <w:pPr>
        <w:numPr>
          <w:ilvl w:val="0"/>
          <w:numId w:val="1"/>
        </w:numPr>
        <w:tabs>
          <w:tab w:val="clear" w:pos="567"/>
          <w:tab w:val="clear" w:pos="720"/>
        </w:tabs>
        <w:spacing w:line="240" w:lineRule="auto"/>
        <w:ind w:left="567" w:right="-1" w:hanging="567"/>
        <w:rPr>
          <w:iCs/>
          <w:noProof/>
          <w:szCs w:val="22"/>
          <w:lang w:val="sv-SE"/>
        </w:rPr>
      </w:pPr>
      <w:r w:rsidRPr="008A5B1A">
        <w:rPr>
          <w:iCs/>
          <w:noProof/>
          <w:szCs w:val="22"/>
          <w:lang w:val="sv-SE"/>
        </w:rPr>
        <w:t>på begäran av Europeiska läkemedelsmyndigheten,</w:t>
      </w:r>
    </w:p>
    <w:p w14:paraId="02E51C55" w14:textId="77777777" w:rsidR="004F73F2" w:rsidRPr="008A5B1A" w:rsidRDefault="004F73F2" w:rsidP="00B56A01">
      <w:pPr>
        <w:numPr>
          <w:ilvl w:val="0"/>
          <w:numId w:val="1"/>
        </w:numPr>
        <w:tabs>
          <w:tab w:val="clear" w:pos="567"/>
          <w:tab w:val="clear" w:pos="720"/>
        </w:tabs>
        <w:spacing w:line="240" w:lineRule="auto"/>
        <w:ind w:left="567" w:right="-1" w:hanging="567"/>
        <w:rPr>
          <w:iCs/>
          <w:noProof/>
          <w:szCs w:val="22"/>
          <w:lang w:val="sv-SE"/>
        </w:rPr>
      </w:pPr>
      <w:r w:rsidRPr="008A5B1A">
        <w:rPr>
          <w:iCs/>
          <w:szCs w:val="22"/>
          <w:lang w:val="sv-SE"/>
        </w:rPr>
        <w:t>när riskhanteringssystemet ändras, särskilt efter att ny information framkommit som kan leda till betydande ändringar i läkemedlets nytta-riskprofil eller efter att en viktig milstolpe (för farmakovigilans eller riskminimering) har nåtts</w:t>
      </w:r>
      <w:r w:rsidRPr="008A5B1A">
        <w:rPr>
          <w:iCs/>
          <w:noProof/>
          <w:szCs w:val="22"/>
          <w:lang w:val="sv-SE"/>
        </w:rPr>
        <w:t>.</w:t>
      </w:r>
    </w:p>
    <w:p w14:paraId="77BB0967" w14:textId="3076FDB5" w:rsidR="008E0645" w:rsidRPr="008A5B1A" w:rsidRDefault="008E0645" w:rsidP="00B56A01">
      <w:pPr>
        <w:tabs>
          <w:tab w:val="clear" w:pos="567"/>
        </w:tabs>
        <w:spacing w:line="240" w:lineRule="auto"/>
        <w:rPr>
          <w:noProof/>
          <w:szCs w:val="22"/>
          <w:lang w:val="sv-SE"/>
        </w:rPr>
      </w:pPr>
      <w:r w:rsidRPr="008A5B1A">
        <w:rPr>
          <w:noProof/>
          <w:szCs w:val="22"/>
          <w:lang w:val="sv-SE"/>
        </w:rPr>
        <w:br w:type="page"/>
      </w:r>
    </w:p>
    <w:p w14:paraId="5FEFCAC4" w14:textId="77777777" w:rsidR="00DC6122" w:rsidRPr="008A5B1A" w:rsidRDefault="00DC6122" w:rsidP="00B56A01">
      <w:pPr>
        <w:tabs>
          <w:tab w:val="clear" w:pos="567"/>
        </w:tabs>
        <w:spacing w:line="240" w:lineRule="auto"/>
        <w:rPr>
          <w:noProof/>
          <w:szCs w:val="22"/>
          <w:lang w:val="sv-SE"/>
        </w:rPr>
      </w:pPr>
    </w:p>
    <w:p w14:paraId="5D649D77" w14:textId="77777777" w:rsidR="00DC6122" w:rsidRPr="008A5B1A" w:rsidRDefault="00DC6122" w:rsidP="00B56A01">
      <w:pPr>
        <w:tabs>
          <w:tab w:val="clear" w:pos="567"/>
        </w:tabs>
        <w:spacing w:line="240" w:lineRule="auto"/>
        <w:rPr>
          <w:noProof/>
          <w:szCs w:val="22"/>
          <w:lang w:val="sv-SE"/>
        </w:rPr>
      </w:pPr>
    </w:p>
    <w:p w14:paraId="77F9D18B" w14:textId="77777777" w:rsidR="00DC6122" w:rsidRPr="008A5B1A" w:rsidRDefault="00DC6122" w:rsidP="00B56A01">
      <w:pPr>
        <w:tabs>
          <w:tab w:val="clear" w:pos="567"/>
        </w:tabs>
        <w:spacing w:line="240" w:lineRule="auto"/>
        <w:rPr>
          <w:noProof/>
          <w:szCs w:val="22"/>
          <w:lang w:val="sv-SE"/>
        </w:rPr>
      </w:pPr>
    </w:p>
    <w:p w14:paraId="45E8B03D" w14:textId="77777777" w:rsidR="00DC6122" w:rsidRPr="008A5B1A" w:rsidRDefault="00DC6122" w:rsidP="00B56A01">
      <w:pPr>
        <w:tabs>
          <w:tab w:val="clear" w:pos="567"/>
        </w:tabs>
        <w:spacing w:line="240" w:lineRule="auto"/>
        <w:rPr>
          <w:lang w:val="sv-SE"/>
        </w:rPr>
      </w:pPr>
    </w:p>
    <w:p w14:paraId="0ABDFFFC" w14:textId="77777777" w:rsidR="00DC6122" w:rsidRPr="008A5B1A" w:rsidRDefault="00DC6122" w:rsidP="00B56A01">
      <w:pPr>
        <w:tabs>
          <w:tab w:val="clear" w:pos="567"/>
        </w:tabs>
        <w:spacing w:line="240" w:lineRule="auto"/>
        <w:rPr>
          <w:lang w:val="sv-SE"/>
        </w:rPr>
      </w:pPr>
    </w:p>
    <w:p w14:paraId="361228A2" w14:textId="77777777" w:rsidR="00DC6122" w:rsidRPr="008A5B1A" w:rsidRDefault="00DC6122" w:rsidP="00B56A01">
      <w:pPr>
        <w:tabs>
          <w:tab w:val="clear" w:pos="567"/>
        </w:tabs>
        <w:spacing w:line="240" w:lineRule="auto"/>
        <w:rPr>
          <w:lang w:val="sv-SE"/>
        </w:rPr>
      </w:pPr>
    </w:p>
    <w:p w14:paraId="71ADB0A1" w14:textId="77777777" w:rsidR="00DC6122" w:rsidRPr="008A5B1A" w:rsidRDefault="00DC6122" w:rsidP="00B56A01">
      <w:pPr>
        <w:tabs>
          <w:tab w:val="clear" w:pos="567"/>
        </w:tabs>
        <w:spacing w:line="240" w:lineRule="auto"/>
        <w:rPr>
          <w:lang w:val="sv-SE"/>
        </w:rPr>
      </w:pPr>
    </w:p>
    <w:p w14:paraId="2F5E1244" w14:textId="77777777" w:rsidR="00DC6122" w:rsidRPr="008A5B1A" w:rsidRDefault="00DC6122" w:rsidP="00B56A01">
      <w:pPr>
        <w:tabs>
          <w:tab w:val="clear" w:pos="567"/>
        </w:tabs>
        <w:spacing w:line="240" w:lineRule="auto"/>
        <w:rPr>
          <w:lang w:val="sv-SE"/>
        </w:rPr>
      </w:pPr>
    </w:p>
    <w:p w14:paraId="46EF8542" w14:textId="77777777" w:rsidR="00DC6122" w:rsidRPr="008A5B1A" w:rsidRDefault="00DC6122" w:rsidP="00B56A01">
      <w:pPr>
        <w:tabs>
          <w:tab w:val="clear" w:pos="567"/>
        </w:tabs>
        <w:spacing w:line="240" w:lineRule="auto"/>
        <w:rPr>
          <w:noProof/>
          <w:szCs w:val="22"/>
          <w:lang w:val="sv-SE"/>
        </w:rPr>
      </w:pPr>
    </w:p>
    <w:p w14:paraId="6DD8048C" w14:textId="77777777" w:rsidR="00DC6122" w:rsidRPr="008A5B1A" w:rsidRDefault="00DC6122" w:rsidP="00B56A01">
      <w:pPr>
        <w:tabs>
          <w:tab w:val="clear" w:pos="567"/>
        </w:tabs>
        <w:spacing w:line="240" w:lineRule="auto"/>
        <w:rPr>
          <w:noProof/>
          <w:szCs w:val="22"/>
          <w:lang w:val="sv-SE"/>
        </w:rPr>
      </w:pPr>
    </w:p>
    <w:p w14:paraId="13336B51" w14:textId="77777777" w:rsidR="00DC6122" w:rsidRPr="008A5B1A" w:rsidRDefault="00DC6122" w:rsidP="00B56A01">
      <w:pPr>
        <w:tabs>
          <w:tab w:val="clear" w:pos="567"/>
        </w:tabs>
        <w:spacing w:line="240" w:lineRule="auto"/>
        <w:rPr>
          <w:noProof/>
          <w:szCs w:val="22"/>
          <w:lang w:val="sv-SE"/>
        </w:rPr>
      </w:pPr>
    </w:p>
    <w:p w14:paraId="36A8D107" w14:textId="77777777" w:rsidR="00DC6122" w:rsidRPr="008A5B1A" w:rsidRDefault="00DC6122" w:rsidP="00B56A01">
      <w:pPr>
        <w:tabs>
          <w:tab w:val="clear" w:pos="567"/>
        </w:tabs>
        <w:spacing w:line="240" w:lineRule="auto"/>
        <w:rPr>
          <w:noProof/>
          <w:szCs w:val="22"/>
          <w:lang w:val="sv-SE"/>
        </w:rPr>
      </w:pPr>
    </w:p>
    <w:p w14:paraId="0567C1C7" w14:textId="77777777" w:rsidR="00DC6122" w:rsidRPr="008A5B1A" w:rsidRDefault="00DC6122" w:rsidP="00B56A01">
      <w:pPr>
        <w:tabs>
          <w:tab w:val="clear" w:pos="567"/>
        </w:tabs>
        <w:spacing w:line="240" w:lineRule="auto"/>
        <w:rPr>
          <w:noProof/>
          <w:szCs w:val="22"/>
          <w:lang w:val="sv-SE"/>
        </w:rPr>
      </w:pPr>
    </w:p>
    <w:p w14:paraId="7881A6A9" w14:textId="77777777" w:rsidR="00DC6122" w:rsidRPr="008A5B1A" w:rsidRDefault="00DC6122" w:rsidP="00B56A01">
      <w:pPr>
        <w:tabs>
          <w:tab w:val="clear" w:pos="567"/>
        </w:tabs>
        <w:spacing w:line="240" w:lineRule="auto"/>
        <w:rPr>
          <w:noProof/>
          <w:szCs w:val="22"/>
          <w:lang w:val="sv-SE"/>
        </w:rPr>
      </w:pPr>
    </w:p>
    <w:p w14:paraId="20E3AA84" w14:textId="77777777" w:rsidR="00DC6122" w:rsidRPr="008A5B1A" w:rsidRDefault="00DC6122" w:rsidP="00B56A01">
      <w:pPr>
        <w:tabs>
          <w:tab w:val="clear" w:pos="567"/>
        </w:tabs>
        <w:spacing w:line="240" w:lineRule="auto"/>
        <w:rPr>
          <w:noProof/>
          <w:szCs w:val="22"/>
          <w:lang w:val="sv-SE"/>
        </w:rPr>
      </w:pPr>
    </w:p>
    <w:p w14:paraId="59114D03" w14:textId="77777777" w:rsidR="00DC6122" w:rsidRPr="008A5B1A" w:rsidRDefault="00DC6122" w:rsidP="00B56A01">
      <w:pPr>
        <w:tabs>
          <w:tab w:val="clear" w:pos="567"/>
        </w:tabs>
        <w:spacing w:line="240" w:lineRule="auto"/>
        <w:rPr>
          <w:noProof/>
          <w:szCs w:val="22"/>
          <w:lang w:val="sv-SE"/>
        </w:rPr>
      </w:pPr>
    </w:p>
    <w:p w14:paraId="07C45BBD" w14:textId="77777777" w:rsidR="00DC6122" w:rsidRPr="008A5B1A" w:rsidRDefault="00DC6122" w:rsidP="00B56A01">
      <w:pPr>
        <w:tabs>
          <w:tab w:val="clear" w:pos="567"/>
        </w:tabs>
        <w:spacing w:line="240" w:lineRule="auto"/>
        <w:rPr>
          <w:noProof/>
          <w:szCs w:val="22"/>
          <w:lang w:val="sv-SE"/>
        </w:rPr>
      </w:pPr>
    </w:p>
    <w:p w14:paraId="13000781" w14:textId="77777777" w:rsidR="00DC6122" w:rsidRPr="008A5B1A" w:rsidRDefault="00DC6122" w:rsidP="00B56A01">
      <w:pPr>
        <w:tabs>
          <w:tab w:val="clear" w:pos="567"/>
        </w:tabs>
        <w:spacing w:line="240" w:lineRule="auto"/>
        <w:rPr>
          <w:noProof/>
          <w:szCs w:val="22"/>
          <w:lang w:val="sv-SE"/>
        </w:rPr>
      </w:pPr>
    </w:p>
    <w:p w14:paraId="032C88EE" w14:textId="77777777" w:rsidR="00DC6122" w:rsidRPr="008A5B1A" w:rsidRDefault="00DC6122" w:rsidP="00B56A01">
      <w:pPr>
        <w:tabs>
          <w:tab w:val="clear" w:pos="567"/>
        </w:tabs>
        <w:spacing w:line="240" w:lineRule="auto"/>
        <w:rPr>
          <w:noProof/>
          <w:szCs w:val="22"/>
          <w:lang w:val="sv-SE"/>
        </w:rPr>
      </w:pPr>
    </w:p>
    <w:p w14:paraId="5E8DB441" w14:textId="77777777" w:rsidR="00DC6122" w:rsidRPr="008A5B1A" w:rsidRDefault="00DC6122" w:rsidP="00B56A01">
      <w:pPr>
        <w:tabs>
          <w:tab w:val="clear" w:pos="567"/>
        </w:tabs>
        <w:spacing w:line="240" w:lineRule="auto"/>
        <w:rPr>
          <w:noProof/>
          <w:szCs w:val="22"/>
          <w:lang w:val="sv-SE"/>
        </w:rPr>
      </w:pPr>
    </w:p>
    <w:p w14:paraId="7D48F861" w14:textId="77777777" w:rsidR="0028482B" w:rsidRPr="008A5B1A" w:rsidRDefault="0028482B" w:rsidP="00B56A01">
      <w:pPr>
        <w:tabs>
          <w:tab w:val="clear" w:pos="567"/>
        </w:tabs>
        <w:spacing w:line="240" w:lineRule="auto"/>
        <w:rPr>
          <w:noProof/>
          <w:szCs w:val="22"/>
          <w:lang w:val="sv-SE"/>
        </w:rPr>
      </w:pPr>
    </w:p>
    <w:p w14:paraId="736D9F1D" w14:textId="77777777" w:rsidR="0028482B" w:rsidRPr="008A5B1A" w:rsidRDefault="0028482B" w:rsidP="00B56A01">
      <w:pPr>
        <w:tabs>
          <w:tab w:val="clear" w:pos="567"/>
        </w:tabs>
        <w:spacing w:line="240" w:lineRule="auto"/>
        <w:rPr>
          <w:noProof/>
          <w:szCs w:val="22"/>
          <w:lang w:val="sv-SE"/>
        </w:rPr>
      </w:pPr>
    </w:p>
    <w:p w14:paraId="4F7E21BB" w14:textId="77777777" w:rsidR="00DC6122" w:rsidRPr="008A5B1A" w:rsidRDefault="00DC6122" w:rsidP="00B56A01">
      <w:pPr>
        <w:tabs>
          <w:tab w:val="clear" w:pos="567"/>
        </w:tabs>
        <w:spacing w:line="240" w:lineRule="auto"/>
        <w:rPr>
          <w:noProof/>
          <w:szCs w:val="22"/>
          <w:lang w:val="sv-SE"/>
        </w:rPr>
      </w:pPr>
    </w:p>
    <w:p w14:paraId="34E0E910" w14:textId="6CF24101" w:rsidR="00DC6122" w:rsidRPr="008A5B1A" w:rsidRDefault="004F73F2" w:rsidP="00B56A01">
      <w:pPr>
        <w:tabs>
          <w:tab w:val="clear" w:pos="567"/>
        </w:tabs>
        <w:spacing w:line="240" w:lineRule="auto"/>
        <w:jc w:val="center"/>
        <w:rPr>
          <w:b/>
          <w:noProof/>
          <w:szCs w:val="22"/>
          <w:lang w:val="sv-SE"/>
        </w:rPr>
      </w:pPr>
      <w:r w:rsidRPr="008A5B1A">
        <w:rPr>
          <w:b/>
          <w:noProof/>
          <w:szCs w:val="22"/>
          <w:lang w:val="sv-SE"/>
        </w:rPr>
        <w:t xml:space="preserve">BILAGA </w:t>
      </w:r>
      <w:r w:rsidR="00DC6122" w:rsidRPr="008A5B1A">
        <w:rPr>
          <w:b/>
          <w:noProof/>
          <w:szCs w:val="22"/>
          <w:lang w:val="sv-SE"/>
        </w:rPr>
        <w:t>III</w:t>
      </w:r>
    </w:p>
    <w:p w14:paraId="3359D465" w14:textId="77777777" w:rsidR="00DC6122" w:rsidRPr="008A5B1A" w:rsidRDefault="00DC6122" w:rsidP="00B56A01">
      <w:pPr>
        <w:tabs>
          <w:tab w:val="clear" w:pos="567"/>
        </w:tabs>
        <w:spacing w:line="240" w:lineRule="auto"/>
        <w:jc w:val="center"/>
        <w:rPr>
          <w:noProof/>
          <w:szCs w:val="22"/>
          <w:lang w:val="sv-SE"/>
        </w:rPr>
      </w:pPr>
    </w:p>
    <w:p w14:paraId="1835E868" w14:textId="632D58FF" w:rsidR="00DC6122" w:rsidRPr="008A5B1A" w:rsidRDefault="004F73F2" w:rsidP="00B56A01">
      <w:pPr>
        <w:tabs>
          <w:tab w:val="clear" w:pos="567"/>
        </w:tabs>
        <w:spacing w:line="240" w:lineRule="auto"/>
        <w:jc w:val="center"/>
        <w:rPr>
          <w:b/>
          <w:noProof/>
          <w:szCs w:val="22"/>
          <w:lang w:val="sv-SE"/>
        </w:rPr>
      </w:pPr>
      <w:r w:rsidRPr="008A5B1A">
        <w:rPr>
          <w:b/>
          <w:noProof/>
          <w:szCs w:val="22"/>
          <w:lang w:val="sv-SE"/>
        </w:rPr>
        <w:t>MÄRKNING OCH BIPACKSEDEL</w:t>
      </w:r>
    </w:p>
    <w:p w14:paraId="67219CB8" w14:textId="77777777" w:rsidR="00DC6122" w:rsidRPr="008A5B1A" w:rsidRDefault="00DC6122" w:rsidP="00B56A01">
      <w:pPr>
        <w:tabs>
          <w:tab w:val="clear" w:pos="567"/>
        </w:tabs>
        <w:spacing w:line="240" w:lineRule="auto"/>
        <w:rPr>
          <w:noProof/>
          <w:szCs w:val="22"/>
          <w:lang w:val="sv-SE"/>
        </w:rPr>
      </w:pPr>
      <w:r w:rsidRPr="008A5B1A">
        <w:rPr>
          <w:b/>
          <w:noProof/>
          <w:szCs w:val="22"/>
          <w:lang w:val="sv-SE"/>
        </w:rPr>
        <w:br w:type="page"/>
      </w:r>
    </w:p>
    <w:p w14:paraId="0F862EDD" w14:textId="77777777" w:rsidR="00DC6122" w:rsidRPr="008A5B1A" w:rsidRDefault="00DC6122" w:rsidP="00B56A01">
      <w:pPr>
        <w:tabs>
          <w:tab w:val="clear" w:pos="567"/>
        </w:tabs>
        <w:spacing w:line="240" w:lineRule="auto"/>
        <w:rPr>
          <w:noProof/>
          <w:szCs w:val="22"/>
          <w:lang w:val="sv-SE"/>
        </w:rPr>
      </w:pPr>
    </w:p>
    <w:p w14:paraId="29C09CF8" w14:textId="77777777" w:rsidR="00DC6122" w:rsidRPr="008A5B1A" w:rsidRDefault="00DC6122" w:rsidP="00B56A01">
      <w:pPr>
        <w:tabs>
          <w:tab w:val="clear" w:pos="567"/>
        </w:tabs>
        <w:spacing w:line="240" w:lineRule="auto"/>
        <w:rPr>
          <w:noProof/>
          <w:szCs w:val="22"/>
          <w:lang w:val="sv-SE"/>
        </w:rPr>
      </w:pPr>
    </w:p>
    <w:p w14:paraId="5D5290E9" w14:textId="77777777" w:rsidR="00DC6122" w:rsidRPr="008A5B1A" w:rsidRDefault="00DC6122" w:rsidP="00B56A01">
      <w:pPr>
        <w:tabs>
          <w:tab w:val="clear" w:pos="567"/>
        </w:tabs>
        <w:spacing w:line="240" w:lineRule="auto"/>
        <w:rPr>
          <w:noProof/>
          <w:szCs w:val="22"/>
          <w:lang w:val="sv-SE"/>
        </w:rPr>
      </w:pPr>
    </w:p>
    <w:p w14:paraId="438E2B09" w14:textId="77777777" w:rsidR="00DC6122" w:rsidRPr="008A5B1A" w:rsidRDefault="00DC6122" w:rsidP="00B56A01">
      <w:pPr>
        <w:tabs>
          <w:tab w:val="clear" w:pos="567"/>
        </w:tabs>
        <w:spacing w:line="240" w:lineRule="auto"/>
        <w:rPr>
          <w:noProof/>
          <w:szCs w:val="22"/>
          <w:lang w:val="sv-SE"/>
        </w:rPr>
      </w:pPr>
    </w:p>
    <w:p w14:paraId="4015E3CB" w14:textId="77777777" w:rsidR="00DC6122" w:rsidRPr="008A5B1A" w:rsidRDefault="00DC6122" w:rsidP="00B56A01">
      <w:pPr>
        <w:tabs>
          <w:tab w:val="clear" w:pos="567"/>
        </w:tabs>
        <w:spacing w:line="240" w:lineRule="auto"/>
        <w:rPr>
          <w:noProof/>
          <w:szCs w:val="22"/>
          <w:lang w:val="sv-SE"/>
        </w:rPr>
      </w:pPr>
    </w:p>
    <w:p w14:paraId="22D0AF53" w14:textId="77777777" w:rsidR="00DC6122" w:rsidRPr="008A5B1A" w:rsidRDefault="00DC6122" w:rsidP="00B56A01">
      <w:pPr>
        <w:tabs>
          <w:tab w:val="clear" w:pos="567"/>
        </w:tabs>
        <w:spacing w:line="240" w:lineRule="auto"/>
        <w:rPr>
          <w:noProof/>
          <w:szCs w:val="22"/>
          <w:lang w:val="sv-SE"/>
        </w:rPr>
      </w:pPr>
    </w:p>
    <w:p w14:paraId="3AE2CF0E" w14:textId="77777777" w:rsidR="00DC6122" w:rsidRPr="008A5B1A" w:rsidRDefault="00DC6122" w:rsidP="00B56A01">
      <w:pPr>
        <w:tabs>
          <w:tab w:val="clear" w:pos="567"/>
        </w:tabs>
        <w:spacing w:line="240" w:lineRule="auto"/>
        <w:rPr>
          <w:noProof/>
          <w:szCs w:val="22"/>
          <w:lang w:val="sv-SE"/>
        </w:rPr>
      </w:pPr>
    </w:p>
    <w:p w14:paraId="2A2E2600" w14:textId="77777777" w:rsidR="00DC6122" w:rsidRPr="008A5B1A" w:rsidRDefault="00DC6122" w:rsidP="00B56A01">
      <w:pPr>
        <w:tabs>
          <w:tab w:val="clear" w:pos="567"/>
        </w:tabs>
        <w:spacing w:line="240" w:lineRule="auto"/>
        <w:rPr>
          <w:noProof/>
          <w:szCs w:val="22"/>
          <w:lang w:val="sv-SE"/>
        </w:rPr>
      </w:pPr>
    </w:p>
    <w:p w14:paraId="4774A6A4" w14:textId="77777777" w:rsidR="00DC6122" w:rsidRPr="008A5B1A" w:rsidRDefault="00DC6122" w:rsidP="00B56A01">
      <w:pPr>
        <w:tabs>
          <w:tab w:val="clear" w:pos="567"/>
        </w:tabs>
        <w:spacing w:line="240" w:lineRule="auto"/>
        <w:rPr>
          <w:noProof/>
          <w:szCs w:val="22"/>
          <w:lang w:val="sv-SE"/>
        </w:rPr>
      </w:pPr>
    </w:p>
    <w:p w14:paraId="6129B6D8" w14:textId="77777777" w:rsidR="00DC6122" w:rsidRPr="008A5B1A" w:rsidRDefault="00DC6122" w:rsidP="00B56A01">
      <w:pPr>
        <w:tabs>
          <w:tab w:val="clear" w:pos="567"/>
        </w:tabs>
        <w:spacing w:line="240" w:lineRule="auto"/>
        <w:rPr>
          <w:noProof/>
          <w:szCs w:val="22"/>
          <w:lang w:val="sv-SE"/>
        </w:rPr>
      </w:pPr>
    </w:p>
    <w:p w14:paraId="1858716F" w14:textId="77777777" w:rsidR="00DC6122" w:rsidRPr="008A5B1A" w:rsidRDefault="00DC6122" w:rsidP="00B56A01">
      <w:pPr>
        <w:tabs>
          <w:tab w:val="clear" w:pos="567"/>
        </w:tabs>
        <w:spacing w:line="240" w:lineRule="auto"/>
        <w:rPr>
          <w:noProof/>
          <w:szCs w:val="22"/>
          <w:lang w:val="sv-SE"/>
        </w:rPr>
      </w:pPr>
    </w:p>
    <w:p w14:paraId="1404778F" w14:textId="77777777" w:rsidR="00DC6122" w:rsidRPr="008A5B1A" w:rsidRDefault="00DC6122" w:rsidP="00B56A01">
      <w:pPr>
        <w:tabs>
          <w:tab w:val="clear" w:pos="567"/>
        </w:tabs>
        <w:spacing w:line="240" w:lineRule="auto"/>
        <w:rPr>
          <w:noProof/>
          <w:szCs w:val="22"/>
          <w:lang w:val="sv-SE"/>
        </w:rPr>
      </w:pPr>
    </w:p>
    <w:p w14:paraId="0A6B6053" w14:textId="77777777" w:rsidR="00DC6122" w:rsidRPr="008A5B1A" w:rsidRDefault="00DC6122" w:rsidP="00B56A01">
      <w:pPr>
        <w:tabs>
          <w:tab w:val="clear" w:pos="567"/>
        </w:tabs>
        <w:spacing w:line="240" w:lineRule="auto"/>
        <w:rPr>
          <w:noProof/>
          <w:szCs w:val="22"/>
          <w:lang w:val="sv-SE"/>
        </w:rPr>
      </w:pPr>
    </w:p>
    <w:p w14:paraId="545B0C8B" w14:textId="77777777" w:rsidR="00DC6122" w:rsidRPr="008A5B1A" w:rsidRDefault="00DC6122" w:rsidP="00B56A01">
      <w:pPr>
        <w:tabs>
          <w:tab w:val="clear" w:pos="567"/>
        </w:tabs>
        <w:spacing w:line="240" w:lineRule="auto"/>
        <w:rPr>
          <w:noProof/>
          <w:szCs w:val="22"/>
          <w:lang w:val="sv-SE"/>
        </w:rPr>
      </w:pPr>
    </w:p>
    <w:p w14:paraId="43FD19C5" w14:textId="77777777" w:rsidR="00DC6122" w:rsidRPr="008A5B1A" w:rsidRDefault="00DC6122" w:rsidP="00B56A01">
      <w:pPr>
        <w:tabs>
          <w:tab w:val="clear" w:pos="567"/>
        </w:tabs>
        <w:spacing w:line="240" w:lineRule="auto"/>
        <w:rPr>
          <w:noProof/>
          <w:szCs w:val="22"/>
          <w:lang w:val="sv-SE"/>
        </w:rPr>
      </w:pPr>
    </w:p>
    <w:p w14:paraId="5FD27C45" w14:textId="77777777" w:rsidR="00DC6122" w:rsidRPr="008A5B1A" w:rsidRDefault="00DC6122" w:rsidP="00B56A01">
      <w:pPr>
        <w:tabs>
          <w:tab w:val="clear" w:pos="567"/>
        </w:tabs>
        <w:spacing w:line="240" w:lineRule="auto"/>
        <w:rPr>
          <w:noProof/>
          <w:szCs w:val="22"/>
          <w:lang w:val="sv-SE"/>
        </w:rPr>
      </w:pPr>
    </w:p>
    <w:p w14:paraId="28F65DE0" w14:textId="77777777" w:rsidR="00DC6122" w:rsidRPr="008A5B1A" w:rsidRDefault="00DC6122" w:rsidP="00B56A01">
      <w:pPr>
        <w:tabs>
          <w:tab w:val="clear" w:pos="567"/>
        </w:tabs>
        <w:spacing w:line="240" w:lineRule="auto"/>
        <w:rPr>
          <w:noProof/>
          <w:szCs w:val="22"/>
          <w:lang w:val="sv-SE"/>
        </w:rPr>
      </w:pPr>
    </w:p>
    <w:p w14:paraId="0E7C290E" w14:textId="77777777" w:rsidR="00DC6122" w:rsidRPr="008A5B1A" w:rsidRDefault="00DC6122" w:rsidP="00B56A01">
      <w:pPr>
        <w:tabs>
          <w:tab w:val="clear" w:pos="567"/>
        </w:tabs>
        <w:spacing w:line="240" w:lineRule="auto"/>
        <w:rPr>
          <w:noProof/>
          <w:szCs w:val="22"/>
          <w:lang w:val="sv-SE"/>
        </w:rPr>
      </w:pPr>
    </w:p>
    <w:p w14:paraId="4C3FA6EC" w14:textId="77777777" w:rsidR="00DC6122" w:rsidRPr="008A5B1A" w:rsidRDefault="00DC6122" w:rsidP="00B56A01">
      <w:pPr>
        <w:tabs>
          <w:tab w:val="clear" w:pos="567"/>
        </w:tabs>
        <w:spacing w:line="240" w:lineRule="auto"/>
        <w:rPr>
          <w:noProof/>
          <w:szCs w:val="22"/>
          <w:lang w:val="sv-SE"/>
        </w:rPr>
      </w:pPr>
    </w:p>
    <w:p w14:paraId="40F38559" w14:textId="77777777" w:rsidR="0028482B" w:rsidRPr="008A5B1A" w:rsidRDefault="0028482B" w:rsidP="00B56A01">
      <w:pPr>
        <w:tabs>
          <w:tab w:val="clear" w:pos="567"/>
        </w:tabs>
        <w:spacing w:line="240" w:lineRule="auto"/>
        <w:rPr>
          <w:noProof/>
          <w:szCs w:val="22"/>
          <w:lang w:val="sv-SE"/>
        </w:rPr>
      </w:pPr>
    </w:p>
    <w:p w14:paraId="594F8A76" w14:textId="77777777" w:rsidR="00DC6122" w:rsidRPr="008A5B1A" w:rsidRDefault="00DC6122" w:rsidP="00B56A01">
      <w:pPr>
        <w:tabs>
          <w:tab w:val="clear" w:pos="567"/>
        </w:tabs>
        <w:spacing w:line="240" w:lineRule="auto"/>
        <w:rPr>
          <w:noProof/>
          <w:szCs w:val="22"/>
          <w:lang w:val="sv-SE"/>
        </w:rPr>
      </w:pPr>
    </w:p>
    <w:p w14:paraId="5B7FB69E" w14:textId="77777777" w:rsidR="00DC6122" w:rsidRPr="008A5B1A" w:rsidRDefault="00DC6122" w:rsidP="00B56A01">
      <w:pPr>
        <w:tabs>
          <w:tab w:val="clear" w:pos="567"/>
        </w:tabs>
        <w:spacing w:line="240" w:lineRule="auto"/>
        <w:rPr>
          <w:noProof/>
          <w:szCs w:val="22"/>
          <w:lang w:val="sv-SE"/>
        </w:rPr>
      </w:pPr>
    </w:p>
    <w:p w14:paraId="4D8DBEDD" w14:textId="77777777" w:rsidR="00DC6122" w:rsidRPr="008A5B1A" w:rsidRDefault="00DC6122" w:rsidP="00B56A01">
      <w:pPr>
        <w:tabs>
          <w:tab w:val="clear" w:pos="567"/>
        </w:tabs>
        <w:spacing w:line="240" w:lineRule="auto"/>
        <w:rPr>
          <w:noProof/>
          <w:szCs w:val="22"/>
          <w:lang w:val="sv-SE"/>
        </w:rPr>
      </w:pPr>
    </w:p>
    <w:p w14:paraId="51DFFA9A" w14:textId="391C3094" w:rsidR="00DC6122" w:rsidRPr="008A5B1A" w:rsidRDefault="00DC6122" w:rsidP="00B56A01">
      <w:pPr>
        <w:tabs>
          <w:tab w:val="clear" w:pos="567"/>
        </w:tabs>
        <w:spacing w:line="240" w:lineRule="auto"/>
        <w:jc w:val="center"/>
        <w:outlineLvl w:val="0"/>
        <w:rPr>
          <w:noProof/>
          <w:szCs w:val="22"/>
          <w:lang w:val="sv-SE"/>
        </w:rPr>
      </w:pPr>
      <w:r w:rsidRPr="008A5B1A">
        <w:rPr>
          <w:b/>
          <w:noProof/>
          <w:szCs w:val="22"/>
          <w:lang w:val="sv-SE"/>
        </w:rPr>
        <w:t xml:space="preserve">A. </w:t>
      </w:r>
      <w:r w:rsidR="004F73F2" w:rsidRPr="008A5B1A">
        <w:rPr>
          <w:b/>
          <w:noProof/>
          <w:szCs w:val="22"/>
          <w:lang w:val="sv-SE"/>
        </w:rPr>
        <w:t>MÄRKNING</w:t>
      </w:r>
    </w:p>
    <w:p w14:paraId="189DC961" w14:textId="77777777" w:rsidR="00DC6122" w:rsidRPr="008A5B1A" w:rsidRDefault="00DC6122" w:rsidP="00B56A01">
      <w:pPr>
        <w:shd w:val="clear" w:color="auto" w:fill="FFFFFF"/>
        <w:tabs>
          <w:tab w:val="clear" w:pos="567"/>
        </w:tabs>
        <w:spacing w:line="240" w:lineRule="auto"/>
        <w:rPr>
          <w:noProof/>
          <w:szCs w:val="22"/>
          <w:lang w:val="sv-SE"/>
        </w:rPr>
      </w:pPr>
      <w:r w:rsidRPr="008A5B1A">
        <w:rPr>
          <w:noProof/>
          <w:szCs w:val="22"/>
          <w:lang w:val="sv-SE"/>
        </w:rPr>
        <w:br w:type="page"/>
      </w:r>
    </w:p>
    <w:p w14:paraId="78434322" w14:textId="77777777" w:rsidR="0028482B" w:rsidRPr="008A5B1A" w:rsidRDefault="0028482B" w:rsidP="00B56A01">
      <w:pPr>
        <w:tabs>
          <w:tab w:val="clear" w:pos="567"/>
        </w:tabs>
        <w:spacing w:line="240" w:lineRule="auto"/>
        <w:rPr>
          <w:noProof/>
          <w:szCs w:val="22"/>
          <w:lang w:val="sv-SE"/>
        </w:rPr>
      </w:pPr>
    </w:p>
    <w:p w14:paraId="504BC2C0" w14:textId="77777777" w:rsidR="004F73F2" w:rsidRPr="008A5B1A" w:rsidRDefault="004F73F2"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UPPGIFTER SOM SKA FINNAS PÅ YTTRE FÖRPACKNINGEN</w:t>
      </w:r>
    </w:p>
    <w:p w14:paraId="057B2CD9" w14:textId="77777777" w:rsidR="004F73F2" w:rsidRPr="008A5B1A" w:rsidRDefault="004F73F2"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6174464A" w14:textId="0AC4A922" w:rsidR="004F73F2" w:rsidRPr="008A5B1A" w:rsidRDefault="004F73F2"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8A5B1A">
        <w:rPr>
          <w:b/>
          <w:szCs w:val="22"/>
          <w:lang w:val="sv-SE"/>
        </w:rPr>
        <w:t>YTTERKARTONG TILL EN</w:t>
      </w:r>
      <w:r w:rsidR="001F0BE5" w:rsidRPr="008A5B1A">
        <w:rPr>
          <w:b/>
          <w:szCs w:val="22"/>
          <w:lang w:val="sv-SE"/>
        </w:rPr>
        <w:t>KEL</w:t>
      </w:r>
      <w:r w:rsidRPr="008A5B1A">
        <w:rPr>
          <w:b/>
          <w:szCs w:val="22"/>
          <w:lang w:val="sv-SE"/>
        </w:rPr>
        <w:t>FÖRPACKNING</w:t>
      </w:r>
    </w:p>
    <w:p w14:paraId="1C2776DA" w14:textId="77777777" w:rsidR="00DC6122" w:rsidRPr="008A5B1A" w:rsidRDefault="00DC6122" w:rsidP="00B56A01">
      <w:pPr>
        <w:tabs>
          <w:tab w:val="clear" w:pos="567"/>
        </w:tabs>
        <w:spacing w:line="240" w:lineRule="auto"/>
        <w:rPr>
          <w:noProof/>
          <w:szCs w:val="22"/>
          <w:lang w:val="sv-SE"/>
        </w:rPr>
      </w:pPr>
    </w:p>
    <w:p w14:paraId="68EB1FC3" w14:textId="77777777" w:rsidR="004F73F2" w:rsidRPr="008A5B1A" w:rsidRDefault="004F73F2" w:rsidP="00B56A01">
      <w:pPr>
        <w:tabs>
          <w:tab w:val="clear" w:pos="567"/>
        </w:tabs>
        <w:spacing w:line="240" w:lineRule="auto"/>
        <w:rPr>
          <w:noProof/>
          <w:szCs w:val="22"/>
          <w:lang w:val="sv-SE"/>
        </w:rPr>
      </w:pPr>
    </w:p>
    <w:p w14:paraId="1F2E58E7" w14:textId="77777777" w:rsidR="004F73F2" w:rsidRPr="008A5B1A" w:rsidRDefault="004F73F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1.</w:t>
      </w:r>
      <w:r w:rsidRPr="008A5B1A">
        <w:rPr>
          <w:b/>
          <w:noProof/>
          <w:szCs w:val="22"/>
          <w:lang w:val="sv-SE"/>
        </w:rPr>
        <w:tab/>
      </w:r>
      <w:r w:rsidRPr="008A5B1A">
        <w:rPr>
          <w:b/>
          <w:szCs w:val="22"/>
          <w:lang w:val="sv-SE"/>
        </w:rPr>
        <w:t>LÄKEMEDLETS NAMN</w:t>
      </w:r>
    </w:p>
    <w:p w14:paraId="7DCC22DC" w14:textId="77777777" w:rsidR="00DC6122" w:rsidRPr="008A5B1A" w:rsidRDefault="00DC6122" w:rsidP="00B56A01">
      <w:pPr>
        <w:keepNext/>
        <w:tabs>
          <w:tab w:val="clear" w:pos="567"/>
        </w:tabs>
        <w:spacing w:line="240" w:lineRule="auto"/>
        <w:rPr>
          <w:noProof/>
          <w:szCs w:val="22"/>
          <w:lang w:val="sv-SE"/>
        </w:rPr>
      </w:pPr>
    </w:p>
    <w:p w14:paraId="1B624ED4" w14:textId="51591218" w:rsidR="00DC6122" w:rsidRPr="008A5B1A" w:rsidRDefault="00DC6122" w:rsidP="00B56A01">
      <w:pPr>
        <w:tabs>
          <w:tab w:val="clear" w:pos="567"/>
        </w:tabs>
        <w:spacing w:line="240" w:lineRule="auto"/>
        <w:rPr>
          <w:rFonts w:eastAsia="MS Mincho"/>
          <w:szCs w:val="22"/>
          <w:lang w:val="sv-SE" w:eastAsia="ja-JP"/>
        </w:rPr>
      </w:pPr>
      <w:r w:rsidRPr="008A5B1A">
        <w:rPr>
          <w:rFonts w:eastAsia="MS Mincho"/>
          <w:szCs w:val="22"/>
          <w:lang w:val="sv-SE" w:eastAsia="ja-JP"/>
        </w:rPr>
        <w:t>Atectura Breezhaler 125 mi</w:t>
      </w:r>
      <w:r w:rsidR="004F73F2" w:rsidRPr="008A5B1A">
        <w:rPr>
          <w:rFonts w:eastAsia="MS Mincho"/>
          <w:szCs w:val="22"/>
          <w:lang w:val="sv-SE" w:eastAsia="ja-JP"/>
        </w:rPr>
        <w:t>krog</w:t>
      </w:r>
      <w:r w:rsidRPr="008A5B1A">
        <w:rPr>
          <w:rFonts w:eastAsia="MS Mincho"/>
          <w:szCs w:val="22"/>
          <w:lang w:val="sv-SE" w:eastAsia="ja-JP"/>
        </w:rPr>
        <w:t>/62</w:t>
      </w:r>
      <w:r w:rsidR="004F73F2" w:rsidRPr="008A5B1A">
        <w:rPr>
          <w:rFonts w:eastAsia="MS Mincho"/>
          <w:szCs w:val="22"/>
          <w:lang w:val="sv-SE" w:eastAsia="ja-JP"/>
        </w:rPr>
        <w:t>,</w:t>
      </w:r>
      <w:r w:rsidRPr="008A5B1A">
        <w:rPr>
          <w:rFonts w:eastAsia="MS Mincho"/>
          <w:szCs w:val="22"/>
          <w:lang w:val="sv-SE" w:eastAsia="ja-JP"/>
        </w:rPr>
        <w:t>5 mi</w:t>
      </w:r>
      <w:r w:rsidR="004F73F2" w:rsidRPr="008A5B1A">
        <w:rPr>
          <w:rFonts w:eastAsia="MS Mincho"/>
          <w:szCs w:val="22"/>
          <w:lang w:val="sv-SE" w:eastAsia="ja-JP"/>
        </w:rPr>
        <w:t>krog inhalationspulver, hårda kapslar</w:t>
      </w:r>
    </w:p>
    <w:p w14:paraId="3CCA7732" w14:textId="48A9F87F" w:rsidR="00DC6122" w:rsidRPr="008A5B1A" w:rsidRDefault="00B071A2" w:rsidP="00B56A01">
      <w:pPr>
        <w:tabs>
          <w:tab w:val="clear" w:pos="567"/>
        </w:tabs>
        <w:spacing w:line="240" w:lineRule="auto"/>
        <w:rPr>
          <w:szCs w:val="22"/>
          <w:lang w:val="sv-SE"/>
        </w:rPr>
      </w:pPr>
      <w:r w:rsidRPr="008A5B1A">
        <w:rPr>
          <w:szCs w:val="22"/>
          <w:lang w:val="sv-SE"/>
        </w:rPr>
        <w:t>indacaterol./mometason. fur.</w:t>
      </w:r>
    </w:p>
    <w:p w14:paraId="3E4B86CA" w14:textId="77777777" w:rsidR="00DC6122" w:rsidRPr="008A5B1A" w:rsidRDefault="00DC6122" w:rsidP="00B56A01">
      <w:pPr>
        <w:tabs>
          <w:tab w:val="clear" w:pos="567"/>
        </w:tabs>
        <w:spacing w:line="240" w:lineRule="auto"/>
        <w:rPr>
          <w:noProof/>
          <w:szCs w:val="22"/>
          <w:lang w:val="sv-SE"/>
        </w:rPr>
      </w:pPr>
    </w:p>
    <w:p w14:paraId="727ED41D" w14:textId="77777777" w:rsidR="00DC6122" w:rsidRPr="008A5B1A" w:rsidRDefault="00DC6122" w:rsidP="00B56A01">
      <w:pPr>
        <w:tabs>
          <w:tab w:val="clear" w:pos="567"/>
        </w:tabs>
        <w:spacing w:line="240" w:lineRule="auto"/>
        <w:rPr>
          <w:noProof/>
          <w:szCs w:val="22"/>
          <w:lang w:val="sv-SE"/>
        </w:rPr>
      </w:pPr>
    </w:p>
    <w:p w14:paraId="069C497C" w14:textId="7AB574D3"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noProof/>
          <w:szCs w:val="22"/>
          <w:lang w:val="sv-SE"/>
        </w:rPr>
        <w:t>2.</w:t>
      </w:r>
      <w:r w:rsidRPr="008A5B1A">
        <w:rPr>
          <w:b/>
          <w:noProof/>
          <w:szCs w:val="22"/>
          <w:lang w:val="sv-SE"/>
        </w:rPr>
        <w:tab/>
      </w:r>
      <w:r w:rsidR="00737ECF" w:rsidRPr="008A5B1A">
        <w:rPr>
          <w:b/>
          <w:noProof/>
          <w:szCs w:val="22"/>
          <w:lang w:val="sv-SE"/>
        </w:rPr>
        <w:t>DEKLARATION AV AKTIV(A) SUBSTANSER</w:t>
      </w:r>
    </w:p>
    <w:p w14:paraId="26A006F1" w14:textId="77777777" w:rsidR="00737ECF" w:rsidRPr="008A5B1A" w:rsidRDefault="00737ECF" w:rsidP="00B56A01">
      <w:pPr>
        <w:tabs>
          <w:tab w:val="clear" w:pos="567"/>
        </w:tabs>
        <w:spacing w:line="240" w:lineRule="auto"/>
        <w:rPr>
          <w:szCs w:val="22"/>
          <w:lang w:val="sv-SE"/>
        </w:rPr>
      </w:pPr>
    </w:p>
    <w:p w14:paraId="2469581C" w14:textId="456AD991" w:rsidR="00DC6122" w:rsidRPr="008A5B1A" w:rsidRDefault="00737ECF" w:rsidP="00B56A01">
      <w:pPr>
        <w:tabs>
          <w:tab w:val="clear" w:pos="567"/>
        </w:tabs>
        <w:spacing w:line="240" w:lineRule="auto"/>
        <w:rPr>
          <w:szCs w:val="22"/>
          <w:lang w:val="sv-SE"/>
        </w:rPr>
      </w:pPr>
      <w:r w:rsidRPr="008A5B1A">
        <w:rPr>
          <w:szCs w:val="22"/>
          <w:lang w:val="sv-SE"/>
        </w:rPr>
        <w:t xml:space="preserve">Varje avgiven dos innehåller </w:t>
      </w:r>
      <w:r w:rsidR="00DC6122" w:rsidRPr="008A5B1A">
        <w:rPr>
          <w:szCs w:val="22"/>
          <w:lang w:val="sv-SE"/>
        </w:rPr>
        <w:t>125 </w:t>
      </w:r>
      <w:r w:rsidRPr="008A5B1A">
        <w:rPr>
          <w:szCs w:val="22"/>
          <w:lang w:val="sv-SE"/>
        </w:rPr>
        <w:t>mikrogram indak</w:t>
      </w:r>
      <w:r w:rsidR="00DC6122" w:rsidRPr="008A5B1A">
        <w:rPr>
          <w:szCs w:val="22"/>
          <w:lang w:val="sv-SE"/>
        </w:rPr>
        <w:t>aterol (</w:t>
      </w:r>
      <w:r w:rsidRPr="008A5B1A">
        <w:rPr>
          <w:szCs w:val="22"/>
          <w:lang w:val="sv-SE"/>
        </w:rPr>
        <w:t>som acetat) och 62,5 mikrogram mometasonfuroat</w:t>
      </w:r>
      <w:r w:rsidR="00DC6122" w:rsidRPr="008A5B1A">
        <w:rPr>
          <w:szCs w:val="22"/>
          <w:lang w:val="sv-SE"/>
        </w:rPr>
        <w:t>.</w:t>
      </w:r>
    </w:p>
    <w:p w14:paraId="34471FC3" w14:textId="77777777" w:rsidR="00DC6122" w:rsidRPr="008A5B1A" w:rsidRDefault="00DC6122" w:rsidP="00B56A01">
      <w:pPr>
        <w:tabs>
          <w:tab w:val="clear" w:pos="567"/>
        </w:tabs>
        <w:spacing w:line="240" w:lineRule="auto"/>
        <w:rPr>
          <w:noProof/>
          <w:szCs w:val="22"/>
          <w:lang w:val="sv-SE"/>
        </w:rPr>
      </w:pPr>
    </w:p>
    <w:p w14:paraId="279A44E6" w14:textId="77777777" w:rsidR="00DC6122" w:rsidRPr="008A5B1A" w:rsidRDefault="00DC6122" w:rsidP="00B56A01">
      <w:pPr>
        <w:tabs>
          <w:tab w:val="clear" w:pos="567"/>
        </w:tabs>
        <w:spacing w:line="240" w:lineRule="auto"/>
        <w:rPr>
          <w:noProof/>
          <w:szCs w:val="22"/>
          <w:lang w:val="sv-SE"/>
        </w:rPr>
      </w:pPr>
    </w:p>
    <w:p w14:paraId="6451E2DA" w14:textId="521A4913"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3.</w:t>
      </w:r>
      <w:r w:rsidRPr="008A5B1A">
        <w:rPr>
          <w:b/>
          <w:noProof/>
          <w:szCs w:val="22"/>
          <w:lang w:val="sv-SE"/>
        </w:rPr>
        <w:tab/>
      </w:r>
      <w:r w:rsidR="00737ECF" w:rsidRPr="008A5B1A">
        <w:rPr>
          <w:b/>
          <w:noProof/>
          <w:szCs w:val="22"/>
          <w:lang w:val="sv-SE"/>
        </w:rPr>
        <w:t>FÖRTECKNING ÖVER HJÄLPÄMNEN</w:t>
      </w:r>
    </w:p>
    <w:p w14:paraId="3478A0FC" w14:textId="77777777" w:rsidR="00DC6122" w:rsidRPr="008A5B1A" w:rsidRDefault="00DC6122" w:rsidP="00B56A01">
      <w:pPr>
        <w:keepNext/>
        <w:tabs>
          <w:tab w:val="clear" w:pos="567"/>
        </w:tabs>
        <w:spacing w:line="240" w:lineRule="auto"/>
        <w:rPr>
          <w:noProof/>
          <w:szCs w:val="22"/>
          <w:lang w:val="sv-SE"/>
        </w:rPr>
      </w:pPr>
    </w:p>
    <w:p w14:paraId="12C4AA95" w14:textId="67EA499A" w:rsidR="00DC6122" w:rsidRPr="008A5B1A" w:rsidRDefault="00737ECF" w:rsidP="00B56A01">
      <w:pPr>
        <w:tabs>
          <w:tab w:val="clear" w:pos="567"/>
        </w:tabs>
        <w:spacing w:line="240" w:lineRule="auto"/>
        <w:rPr>
          <w:szCs w:val="22"/>
          <w:lang w:val="sv-SE"/>
        </w:rPr>
      </w:pPr>
      <w:r w:rsidRPr="008A5B1A">
        <w:rPr>
          <w:noProof/>
          <w:szCs w:val="22"/>
          <w:lang w:val="sv-SE"/>
        </w:rPr>
        <w:t>Innehåller även laktos</w:t>
      </w:r>
      <w:r w:rsidR="006E647C">
        <w:rPr>
          <w:noProof/>
          <w:szCs w:val="22"/>
          <w:lang w:val="sv-SE"/>
        </w:rPr>
        <w:t>monohydrat</w:t>
      </w:r>
      <w:r w:rsidRPr="008A5B1A">
        <w:rPr>
          <w:noProof/>
          <w:szCs w:val="22"/>
          <w:lang w:val="sv-SE"/>
        </w:rPr>
        <w:t xml:space="preserve">. </w:t>
      </w:r>
      <w:r w:rsidRPr="008A5B1A">
        <w:rPr>
          <w:noProof/>
          <w:szCs w:val="22"/>
          <w:shd w:val="pct15" w:color="auto" w:fill="auto"/>
          <w:lang w:val="sv-SE"/>
        </w:rPr>
        <w:t>Se bipacksedeln för mer information</w:t>
      </w:r>
      <w:r w:rsidR="00DC6122" w:rsidRPr="008A5B1A">
        <w:rPr>
          <w:noProof/>
          <w:szCs w:val="22"/>
          <w:lang w:val="sv-SE"/>
        </w:rPr>
        <w:t>.</w:t>
      </w:r>
    </w:p>
    <w:p w14:paraId="1DD0D11A" w14:textId="77777777" w:rsidR="00DC6122" w:rsidRPr="008A5B1A" w:rsidRDefault="00DC6122" w:rsidP="00B56A01">
      <w:pPr>
        <w:tabs>
          <w:tab w:val="clear" w:pos="567"/>
        </w:tabs>
        <w:spacing w:line="240" w:lineRule="auto"/>
        <w:rPr>
          <w:szCs w:val="22"/>
          <w:lang w:val="sv-SE"/>
        </w:rPr>
      </w:pPr>
    </w:p>
    <w:p w14:paraId="6EF2840C" w14:textId="77777777" w:rsidR="00DC6122" w:rsidRPr="008A5B1A" w:rsidRDefault="00DC6122" w:rsidP="00B56A01">
      <w:pPr>
        <w:tabs>
          <w:tab w:val="clear" w:pos="567"/>
        </w:tabs>
        <w:spacing w:line="240" w:lineRule="auto"/>
        <w:rPr>
          <w:noProof/>
          <w:szCs w:val="22"/>
          <w:lang w:val="sv-SE"/>
        </w:rPr>
      </w:pPr>
    </w:p>
    <w:p w14:paraId="68C0A3A3" w14:textId="0BD0CF34"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4.</w:t>
      </w:r>
      <w:r w:rsidRPr="008A5B1A">
        <w:rPr>
          <w:b/>
          <w:noProof/>
          <w:szCs w:val="22"/>
          <w:lang w:val="sv-SE"/>
        </w:rPr>
        <w:tab/>
      </w:r>
      <w:r w:rsidR="00737ECF" w:rsidRPr="008A5B1A">
        <w:rPr>
          <w:b/>
          <w:noProof/>
          <w:szCs w:val="22"/>
          <w:lang w:val="sv-SE"/>
        </w:rPr>
        <w:t>LÄKEMEDELSFORM OCH FÖRPACKNINGSSTORLEK</w:t>
      </w:r>
    </w:p>
    <w:p w14:paraId="415297FB" w14:textId="77777777" w:rsidR="00DC6122" w:rsidRPr="008A5B1A" w:rsidRDefault="00DC6122" w:rsidP="00B56A01">
      <w:pPr>
        <w:keepNext/>
        <w:tabs>
          <w:tab w:val="clear" w:pos="567"/>
        </w:tabs>
        <w:spacing w:line="240" w:lineRule="auto"/>
        <w:rPr>
          <w:noProof/>
          <w:szCs w:val="22"/>
          <w:lang w:val="sv-SE"/>
        </w:rPr>
      </w:pPr>
    </w:p>
    <w:p w14:paraId="189D4404" w14:textId="10DF7B21" w:rsidR="00DC6122" w:rsidRPr="008A5B1A" w:rsidRDefault="00DC6122" w:rsidP="00B56A01">
      <w:pPr>
        <w:tabs>
          <w:tab w:val="clear" w:pos="567"/>
        </w:tabs>
        <w:spacing w:line="240" w:lineRule="auto"/>
        <w:rPr>
          <w:noProof/>
          <w:szCs w:val="22"/>
          <w:lang w:val="sv-SE"/>
        </w:rPr>
      </w:pPr>
      <w:r w:rsidRPr="008A5B1A">
        <w:rPr>
          <w:szCs w:val="22"/>
          <w:shd w:val="pct15" w:color="auto" w:fill="auto"/>
          <w:lang w:val="sv-SE"/>
        </w:rPr>
        <w:t>Inhalation</w:t>
      </w:r>
      <w:r w:rsidR="00737ECF" w:rsidRPr="008A5B1A">
        <w:rPr>
          <w:szCs w:val="22"/>
          <w:shd w:val="pct15" w:color="auto" w:fill="auto"/>
          <w:lang w:val="sv-SE"/>
        </w:rPr>
        <w:t>spulver, hård kapsel</w:t>
      </w:r>
    </w:p>
    <w:p w14:paraId="6446FA09" w14:textId="77777777" w:rsidR="00DC6122" w:rsidRPr="008A5B1A" w:rsidRDefault="00DC6122" w:rsidP="00B56A01">
      <w:pPr>
        <w:tabs>
          <w:tab w:val="clear" w:pos="567"/>
        </w:tabs>
        <w:spacing w:line="240" w:lineRule="auto"/>
        <w:rPr>
          <w:noProof/>
          <w:szCs w:val="22"/>
          <w:lang w:val="sv-SE"/>
        </w:rPr>
      </w:pPr>
    </w:p>
    <w:p w14:paraId="11F30809" w14:textId="635DBEAA" w:rsidR="00DC6122" w:rsidRPr="008A5B1A" w:rsidRDefault="00DC6122" w:rsidP="00B56A01">
      <w:pPr>
        <w:tabs>
          <w:tab w:val="clear" w:pos="567"/>
        </w:tabs>
        <w:spacing w:line="240" w:lineRule="auto"/>
        <w:rPr>
          <w:noProof/>
          <w:szCs w:val="22"/>
          <w:lang w:val="sv-SE"/>
        </w:rPr>
      </w:pPr>
      <w:r w:rsidRPr="008A5B1A">
        <w:rPr>
          <w:noProof/>
          <w:szCs w:val="22"/>
          <w:lang w:val="sv-SE"/>
        </w:rPr>
        <w:t>10 x 1 </w:t>
      </w:r>
      <w:r w:rsidR="00447293" w:rsidRPr="008A5B1A">
        <w:rPr>
          <w:noProof/>
          <w:szCs w:val="22"/>
          <w:lang w:val="sv-SE"/>
        </w:rPr>
        <w:t>kapslar + 1 inhalator</w:t>
      </w:r>
    </w:p>
    <w:p w14:paraId="3387EFCD" w14:textId="36D6EA90" w:rsidR="00DC6122" w:rsidRPr="008A5B1A" w:rsidRDefault="00DC6122" w:rsidP="00B56A01">
      <w:pPr>
        <w:tabs>
          <w:tab w:val="clear" w:pos="567"/>
        </w:tabs>
        <w:spacing w:line="240" w:lineRule="auto"/>
        <w:rPr>
          <w:noProof/>
          <w:szCs w:val="22"/>
          <w:lang w:val="sv-SE"/>
        </w:rPr>
      </w:pPr>
      <w:r w:rsidRPr="008A5B1A">
        <w:rPr>
          <w:noProof/>
          <w:szCs w:val="22"/>
          <w:shd w:val="pct15" w:color="auto" w:fill="auto"/>
          <w:lang w:val="sv-SE"/>
        </w:rPr>
        <w:t>30 x 1 </w:t>
      </w:r>
      <w:r w:rsidR="00447293" w:rsidRPr="008A5B1A">
        <w:rPr>
          <w:noProof/>
          <w:szCs w:val="22"/>
          <w:shd w:val="pct15" w:color="auto" w:fill="auto"/>
          <w:lang w:val="sv-SE"/>
        </w:rPr>
        <w:t>kapslar +</w:t>
      </w:r>
      <w:r w:rsidRPr="008A5B1A">
        <w:rPr>
          <w:noProof/>
          <w:szCs w:val="22"/>
          <w:shd w:val="pct15" w:color="auto" w:fill="auto"/>
          <w:lang w:val="sv-SE"/>
        </w:rPr>
        <w:t xml:space="preserve"> 1 inhal</w:t>
      </w:r>
      <w:r w:rsidR="00447293" w:rsidRPr="008A5B1A">
        <w:rPr>
          <w:noProof/>
          <w:szCs w:val="22"/>
          <w:shd w:val="pct15" w:color="auto" w:fill="auto"/>
          <w:lang w:val="sv-SE"/>
        </w:rPr>
        <w:t>ator</w:t>
      </w:r>
    </w:p>
    <w:p w14:paraId="01075D99" w14:textId="77777777" w:rsidR="00DC6122" w:rsidRPr="008A5B1A" w:rsidRDefault="00DC6122" w:rsidP="00B56A01">
      <w:pPr>
        <w:tabs>
          <w:tab w:val="clear" w:pos="567"/>
        </w:tabs>
        <w:spacing w:line="240" w:lineRule="auto"/>
        <w:rPr>
          <w:shd w:val="pct15" w:color="auto" w:fill="auto"/>
          <w:lang w:val="sv-SE"/>
        </w:rPr>
      </w:pPr>
    </w:p>
    <w:p w14:paraId="129E6D0F" w14:textId="77777777" w:rsidR="00DC6122" w:rsidRPr="008A5B1A" w:rsidRDefault="00DC6122" w:rsidP="00B56A01">
      <w:pPr>
        <w:tabs>
          <w:tab w:val="clear" w:pos="567"/>
        </w:tabs>
        <w:spacing w:line="240" w:lineRule="auto"/>
        <w:rPr>
          <w:lang w:val="sv-SE"/>
        </w:rPr>
      </w:pPr>
    </w:p>
    <w:p w14:paraId="62CA8DF3" w14:textId="3C5CDB1C"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5.</w:t>
      </w:r>
      <w:r w:rsidRPr="008A5B1A">
        <w:rPr>
          <w:b/>
          <w:noProof/>
          <w:szCs w:val="22"/>
          <w:lang w:val="sv-SE"/>
        </w:rPr>
        <w:tab/>
      </w:r>
      <w:r w:rsidR="00447293" w:rsidRPr="008A5B1A">
        <w:rPr>
          <w:b/>
          <w:szCs w:val="22"/>
          <w:lang w:val="sv-SE"/>
        </w:rPr>
        <w:t>ADMINISTRERINGSSÄTT OCH ADMINISTRERINGSVÄG</w:t>
      </w:r>
    </w:p>
    <w:p w14:paraId="0FB47CC8" w14:textId="77777777" w:rsidR="00DC6122" w:rsidRPr="008A5B1A" w:rsidRDefault="00DC6122" w:rsidP="00B56A01">
      <w:pPr>
        <w:keepNext/>
        <w:tabs>
          <w:tab w:val="clear" w:pos="567"/>
        </w:tabs>
        <w:spacing w:line="240" w:lineRule="auto"/>
        <w:rPr>
          <w:noProof/>
          <w:szCs w:val="22"/>
          <w:lang w:val="sv-SE"/>
        </w:rPr>
      </w:pPr>
    </w:p>
    <w:p w14:paraId="3172B6CD" w14:textId="77777777" w:rsidR="00E7652D" w:rsidRPr="008A5B1A" w:rsidRDefault="00E7652D" w:rsidP="00B56A01">
      <w:pPr>
        <w:tabs>
          <w:tab w:val="clear" w:pos="567"/>
        </w:tabs>
        <w:spacing w:line="240" w:lineRule="auto"/>
        <w:rPr>
          <w:szCs w:val="24"/>
          <w:shd w:val="pct15" w:color="auto" w:fill="auto"/>
          <w:lang w:val="sv-SE"/>
        </w:rPr>
      </w:pPr>
      <w:r w:rsidRPr="008A5B1A">
        <w:rPr>
          <w:szCs w:val="24"/>
          <w:lang w:val="sv-SE"/>
        </w:rPr>
        <w:t>Läs bipacksedeln före användning.</w:t>
      </w:r>
    </w:p>
    <w:p w14:paraId="7E8E0E6A" w14:textId="77777777" w:rsidR="00447293" w:rsidRPr="008A5B1A" w:rsidRDefault="00447293" w:rsidP="00B56A01">
      <w:pPr>
        <w:tabs>
          <w:tab w:val="clear" w:pos="567"/>
        </w:tabs>
        <w:spacing w:line="240" w:lineRule="auto"/>
        <w:rPr>
          <w:noProof/>
          <w:szCs w:val="22"/>
          <w:lang w:val="sv-SE"/>
        </w:rPr>
      </w:pPr>
      <w:r w:rsidRPr="008A5B1A">
        <w:rPr>
          <w:szCs w:val="22"/>
          <w:lang w:val="sv-SE"/>
        </w:rPr>
        <w:t>Endast för användning med den inhalator som medföljer förpackningen.</w:t>
      </w:r>
    </w:p>
    <w:p w14:paraId="2ACBF138" w14:textId="77777777" w:rsidR="00447293" w:rsidRPr="008A5B1A" w:rsidRDefault="00447293" w:rsidP="00B56A01">
      <w:pPr>
        <w:tabs>
          <w:tab w:val="clear" w:pos="567"/>
        </w:tabs>
        <w:spacing w:line="240" w:lineRule="auto"/>
        <w:rPr>
          <w:noProof/>
          <w:szCs w:val="22"/>
          <w:lang w:val="sv-SE"/>
        </w:rPr>
      </w:pPr>
      <w:r w:rsidRPr="008A5B1A">
        <w:rPr>
          <w:szCs w:val="22"/>
          <w:lang w:val="sv-SE"/>
        </w:rPr>
        <w:t>Svälj inte kapslarna.</w:t>
      </w:r>
    </w:p>
    <w:p w14:paraId="0D4405E4" w14:textId="3BAF067D" w:rsidR="00447293" w:rsidRPr="008A5B1A" w:rsidRDefault="00B85FC8" w:rsidP="00B56A01">
      <w:pPr>
        <w:tabs>
          <w:tab w:val="clear" w:pos="567"/>
        </w:tabs>
        <w:spacing w:line="240" w:lineRule="auto"/>
        <w:rPr>
          <w:noProof/>
          <w:szCs w:val="24"/>
          <w:lang w:val="sv-SE"/>
        </w:rPr>
      </w:pPr>
      <w:r w:rsidRPr="008A5B1A">
        <w:rPr>
          <w:szCs w:val="24"/>
          <w:lang w:val="sv-SE"/>
        </w:rPr>
        <w:t>F</w:t>
      </w:r>
      <w:r w:rsidR="00447293" w:rsidRPr="008A5B1A">
        <w:rPr>
          <w:szCs w:val="24"/>
          <w:lang w:val="sv-SE"/>
        </w:rPr>
        <w:t>ör inhalation</w:t>
      </w:r>
    </w:p>
    <w:p w14:paraId="593E1062" w14:textId="77777777" w:rsidR="00DC6122" w:rsidRPr="008A5B1A" w:rsidRDefault="00DC6122" w:rsidP="00B56A01">
      <w:pPr>
        <w:tabs>
          <w:tab w:val="clear" w:pos="567"/>
        </w:tabs>
        <w:spacing w:line="240" w:lineRule="auto"/>
        <w:rPr>
          <w:noProof/>
          <w:szCs w:val="22"/>
          <w:lang w:val="sv-SE"/>
        </w:rPr>
      </w:pPr>
    </w:p>
    <w:p w14:paraId="79A96CC9" w14:textId="1F3EDB01" w:rsidR="00E7652D" w:rsidRPr="008A5B1A" w:rsidDel="00CE2D75" w:rsidRDefault="00E7652D" w:rsidP="00B56A01">
      <w:pPr>
        <w:tabs>
          <w:tab w:val="clear" w:pos="567"/>
        </w:tabs>
        <w:spacing w:line="240" w:lineRule="auto"/>
        <w:rPr>
          <w:del w:id="32" w:author="Author"/>
          <w:noProof/>
          <w:szCs w:val="22"/>
          <w:lang w:val="sv-SE"/>
        </w:rPr>
      </w:pPr>
      <w:del w:id="33" w:author="Author">
        <w:r w:rsidRPr="000F4C40" w:rsidDel="00CE2D75">
          <w:rPr>
            <w:shd w:val="pct15" w:color="auto" w:fill="auto"/>
            <w:lang w:val="sv-SE"/>
          </w:rPr>
          <w:delText>”QR-kod ska inkluderas”</w:delText>
        </w:r>
      </w:del>
    </w:p>
    <w:p w14:paraId="73BF5945" w14:textId="58D64BD8" w:rsidR="00E7652D" w:rsidRPr="008A5B1A" w:rsidDel="00CE2D75" w:rsidRDefault="00E7652D" w:rsidP="00B56A01">
      <w:pPr>
        <w:tabs>
          <w:tab w:val="clear" w:pos="567"/>
        </w:tabs>
        <w:spacing w:line="240" w:lineRule="auto"/>
        <w:rPr>
          <w:del w:id="34" w:author="Author"/>
          <w:lang w:val="sv-SE"/>
        </w:rPr>
      </w:pPr>
      <w:del w:id="35" w:author="Author">
        <w:r w:rsidRPr="008A5B1A" w:rsidDel="00CE2D75">
          <w:rPr>
            <w:lang w:val="sv-SE"/>
          </w:rPr>
          <w:delText xml:space="preserve">Skanna för mer information eller besök </w:delText>
        </w:r>
        <w:r w:rsidR="00346144" w:rsidRPr="008A5B1A" w:rsidDel="00CE2D75">
          <w:rPr>
            <w:lang w:val="sv-SE"/>
          </w:rPr>
          <w:delText>www.breezhaler-asthma.eu/atectura</w:delText>
        </w:r>
      </w:del>
    </w:p>
    <w:p w14:paraId="69122437" w14:textId="30287F07" w:rsidR="00346144" w:rsidRPr="008A5B1A" w:rsidDel="00CE2D75" w:rsidRDefault="00346144" w:rsidP="00B56A01">
      <w:pPr>
        <w:tabs>
          <w:tab w:val="clear" w:pos="567"/>
        </w:tabs>
        <w:spacing w:line="240" w:lineRule="auto"/>
        <w:rPr>
          <w:del w:id="36" w:author="Author"/>
          <w:noProof/>
          <w:szCs w:val="22"/>
          <w:lang w:val="sv-SE"/>
        </w:rPr>
      </w:pPr>
    </w:p>
    <w:p w14:paraId="3D0760EF" w14:textId="77777777" w:rsidR="00DC6122" w:rsidRPr="008A5B1A" w:rsidRDefault="00DC6122" w:rsidP="00B56A01">
      <w:pPr>
        <w:tabs>
          <w:tab w:val="clear" w:pos="567"/>
        </w:tabs>
        <w:spacing w:line="240" w:lineRule="auto"/>
        <w:rPr>
          <w:noProof/>
          <w:szCs w:val="22"/>
          <w:lang w:val="sv-SE"/>
        </w:rPr>
      </w:pPr>
    </w:p>
    <w:p w14:paraId="5F1E88CA" w14:textId="16CC4888"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6.</w:t>
      </w:r>
      <w:r w:rsidRPr="008A5B1A">
        <w:rPr>
          <w:b/>
          <w:noProof/>
          <w:szCs w:val="22"/>
          <w:lang w:val="sv-SE"/>
        </w:rPr>
        <w:tab/>
      </w:r>
      <w:r w:rsidR="00447293" w:rsidRPr="008A5B1A">
        <w:rPr>
          <w:b/>
          <w:szCs w:val="24"/>
          <w:lang w:val="sv-SE"/>
        </w:rPr>
        <w:t>SÄRSKILD VARNING OM ATT LÄKEMEDLET MÅSTE FÖRVARAS UTOM SYN- OCH RÄCKHÅLL FÖR BARN</w:t>
      </w:r>
    </w:p>
    <w:p w14:paraId="317290AA" w14:textId="77777777" w:rsidR="00DC6122" w:rsidRPr="008A5B1A" w:rsidRDefault="00DC6122" w:rsidP="00B56A01">
      <w:pPr>
        <w:keepNext/>
        <w:tabs>
          <w:tab w:val="clear" w:pos="567"/>
        </w:tabs>
        <w:spacing w:line="240" w:lineRule="auto"/>
        <w:rPr>
          <w:noProof/>
          <w:szCs w:val="22"/>
          <w:lang w:val="sv-SE"/>
        </w:rPr>
      </w:pPr>
    </w:p>
    <w:p w14:paraId="13249716" w14:textId="6EF8B423" w:rsidR="00DC6122" w:rsidRPr="008A5B1A" w:rsidRDefault="00447293" w:rsidP="00B56A01">
      <w:pPr>
        <w:tabs>
          <w:tab w:val="clear" w:pos="567"/>
        </w:tabs>
        <w:spacing w:line="240" w:lineRule="auto"/>
        <w:rPr>
          <w:noProof/>
          <w:szCs w:val="22"/>
          <w:lang w:val="sv-SE"/>
        </w:rPr>
      </w:pPr>
      <w:r w:rsidRPr="008A5B1A">
        <w:rPr>
          <w:noProof/>
          <w:szCs w:val="22"/>
          <w:lang w:val="sv-SE"/>
        </w:rPr>
        <w:t>Förvaras utom syn- och räckhåll för barn</w:t>
      </w:r>
      <w:r w:rsidR="00DC6122" w:rsidRPr="008A5B1A">
        <w:rPr>
          <w:noProof/>
          <w:szCs w:val="22"/>
          <w:lang w:val="sv-SE"/>
        </w:rPr>
        <w:t>.</w:t>
      </w:r>
    </w:p>
    <w:p w14:paraId="7DC4EBD9" w14:textId="77777777" w:rsidR="00DC6122" w:rsidRPr="008A5B1A" w:rsidRDefault="00DC6122" w:rsidP="00B56A01">
      <w:pPr>
        <w:tabs>
          <w:tab w:val="clear" w:pos="567"/>
        </w:tabs>
        <w:spacing w:line="240" w:lineRule="auto"/>
        <w:rPr>
          <w:noProof/>
          <w:szCs w:val="22"/>
          <w:lang w:val="sv-SE"/>
        </w:rPr>
      </w:pPr>
    </w:p>
    <w:p w14:paraId="0698E144" w14:textId="77777777" w:rsidR="00DC6122" w:rsidRPr="008A5B1A" w:rsidRDefault="00DC6122" w:rsidP="00B56A01">
      <w:pPr>
        <w:tabs>
          <w:tab w:val="clear" w:pos="567"/>
        </w:tabs>
        <w:spacing w:line="240" w:lineRule="auto"/>
        <w:rPr>
          <w:noProof/>
          <w:szCs w:val="22"/>
          <w:lang w:val="sv-SE"/>
        </w:rPr>
      </w:pPr>
    </w:p>
    <w:p w14:paraId="3206A3E1" w14:textId="1A9E3FBA" w:rsidR="00DC6122" w:rsidRPr="008A5B1A" w:rsidRDefault="00DC6122"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7.</w:t>
      </w:r>
      <w:r w:rsidRPr="008A5B1A">
        <w:rPr>
          <w:b/>
          <w:noProof/>
          <w:szCs w:val="22"/>
          <w:lang w:val="sv-SE"/>
        </w:rPr>
        <w:tab/>
      </w:r>
      <w:r w:rsidR="00D117E9" w:rsidRPr="008A5B1A">
        <w:rPr>
          <w:b/>
          <w:szCs w:val="24"/>
          <w:lang w:val="sv-SE"/>
        </w:rPr>
        <w:t>ÖVRIGA SÄRSKILDA VARNINGAR OM SÅ ÄR NÖDVÄNDIGT</w:t>
      </w:r>
    </w:p>
    <w:p w14:paraId="43C9AEBA" w14:textId="77777777" w:rsidR="00DC6122" w:rsidRPr="008A5B1A" w:rsidRDefault="00DC6122" w:rsidP="00B56A01">
      <w:pPr>
        <w:tabs>
          <w:tab w:val="clear" w:pos="567"/>
        </w:tabs>
        <w:spacing w:line="240" w:lineRule="auto"/>
        <w:rPr>
          <w:noProof/>
          <w:szCs w:val="22"/>
          <w:lang w:val="sv-SE"/>
        </w:rPr>
      </w:pPr>
    </w:p>
    <w:p w14:paraId="2B40F40E" w14:textId="77777777" w:rsidR="00DC6122" w:rsidRPr="008A5B1A" w:rsidRDefault="00DC6122" w:rsidP="00B56A01">
      <w:pPr>
        <w:tabs>
          <w:tab w:val="clear" w:pos="567"/>
        </w:tabs>
        <w:spacing w:line="240" w:lineRule="auto"/>
        <w:rPr>
          <w:noProof/>
          <w:szCs w:val="22"/>
          <w:lang w:val="sv-SE"/>
        </w:rPr>
      </w:pPr>
    </w:p>
    <w:p w14:paraId="75DF98CC" w14:textId="1D1B3E05"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8.</w:t>
      </w:r>
      <w:r w:rsidRPr="008A5B1A">
        <w:rPr>
          <w:b/>
          <w:noProof/>
          <w:szCs w:val="22"/>
          <w:lang w:val="sv-SE"/>
        </w:rPr>
        <w:tab/>
      </w:r>
      <w:r w:rsidR="00D117E9" w:rsidRPr="008A5B1A">
        <w:rPr>
          <w:b/>
          <w:noProof/>
          <w:szCs w:val="22"/>
          <w:lang w:val="sv-SE"/>
        </w:rPr>
        <w:t>UTGÅNGSDATUM</w:t>
      </w:r>
    </w:p>
    <w:p w14:paraId="1DF5B08A" w14:textId="77777777" w:rsidR="00DC6122" w:rsidRPr="008A5B1A" w:rsidRDefault="00DC6122" w:rsidP="00B56A01">
      <w:pPr>
        <w:keepNext/>
        <w:tabs>
          <w:tab w:val="clear" w:pos="567"/>
        </w:tabs>
        <w:spacing w:line="240" w:lineRule="auto"/>
        <w:rPr>
          <w:noProof/>
          <w:szCs w:val="22"/>
          <w:lang w:val="sv-SE"/>
        </w:rPr>
      </w:pPr>
    </w:p>
    <w:p w14:paraId="5E0048CF" w14:textId="77777777" w:rsidR="00D117E9" w:rsidRPr="008A5B1A" w:rsidRDefault="00D117E9" w:rsidP="00B56A01">
      <w:pPr>
        <w:keepNext/>
        <w:keepLines/>
        <w:tabs>
          <w:tab w:val="clear" w:pos="567"/>
        </w:tabs>
        <w:spacing w:line="240" w:lineRule="auto"/>
        <w:rPr>
          <w:noProof/>
          <w:color w:val="000000"/>
          <w:szCs w:val="24"/>
          <w:lang w:val="sv-SE"/>
        </w:rPr>
      </w:pPr>
      <w:r w:rsidRPr="008A5B1A">
        <w:rPr>
          <w:color w:val="000000"/>
          <w:szCs w:val="24"/>
          <w:lang w:val="sv-SE"/>
        </w:rPr>
        <w:t>EXP</w:t>
      </w:r>
    </w:p>
    <w:p w14:paraId="4BF6278F" w14:textId="792F9567" w:rsidR="00D117E9" w:rsidRPr="008A5B1A" w:rsidRDefault="00D117E9" w:rsidP="00077A50">
      <w:pPr>
        <w:tabs>
          <w:tab w:val="clear" w:pos="567"/>
        </w:tabs>
        <w:spacing w:line="240" w:lineRule="auto"/>
        <w:rPr>
          <w:noProof/>
          <w:szCs w:val="22"/>
          <w:lang w:val="sv-SE"/>
        </w:rPr>
      </w:pPr>
      <w:r w:rsidRPr="008A5B1A">
        <w:rPr>
          <w:noProof/>
          <w:szCs w:val="22"/>
          <w:lang w:val="sv-SE"/>
        </w:rPr>
        <w:t xml:space="preserve">Inhalatorn i varje förpackning ska kasseras </w:t>
      </w:r>
      <w:r w:rsidR="00EF16F8" w:rsidRPr="008A5B1A">
        <w:rPr>
          <w:noProof/>
          <w:szCs w:val="22"/>
          <w:lang w:val="sv-SE"/>
        </w:rPr>
        <w:t>när</w:t>
      </w:r>
      <w:r w:rsidRPr="008A5B1A">
        <w:rPr>
          <w:noProof/>
          <w:szCs w:val="22"/>
          <w:lang w:val="sv-SE"/>
        </w:rPr>
        <w:t xml:space="preserve"> alla kapslarna i förpackningen har använts.</w:t>
      </w:r>
    </w:p>
    <w:p w14:paraId="71B35373" w14:textId="77777777" w:rsidR="00DC6122" w:rsidRPr="008A5B1A" w:rsidRDefault="00DC6122" w:rsidP="00B56A01">
      <w:pPr>
        <w:tabs>
          <w:tab w:val="clear" w:pos="567"/>
        </w:tabs>
        <w:spacing w:line="240" w:lineRule="auto"/>
        <w:rPr>
          <w:noProof/>
          <w:szCs w:val="22"/>
          <w:lang w:val="sv-SE"/>
        </w:rPr>
      </w:pPr>
    </w:p>
    <w:p w14:paraId="07955306" w14:textId="77777777" w:rsidR="00DC6122" w:rsidRPr="008A5B1A" w:rsidRDefault="00DC6122" w:rsidP="00B56A01">
      <w:pPr>
        <w:tabs>
          <w:tab w:val="clear" w:pos="567"/>
        </w:tabs>
        <w:spacing w:line="240" w:lineRule="auto"/>
        <w:rPr>
          <w:noProof/>
          <w:szCs w:val="22"/>
          <w:lang w:val="sv-SE"/>
        </w:rPr>
      </w:pPr>
    </w:p>
    <w:p w14:paraId="069EC48E" w14:textId="6D7555A9"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lastRenderedPageBreak/>
        <w:t>9.</w:t>
      </w:r>
      <w:r w:rsidRPr="008A5B1A">
        <w:rPr>
          <w:b/>
          <w:noProof/>
          <w:szCs w:val="22"/>
          <w:lang w:val="sv-SE"/>
        </w:rPr>
        <w:tab/>
      </w:r>
      <w:r w:rsidR="00D117E9" w:rsidRPr="008A5B1A">
        <w:rPr>
          <w:b/>
          <w:szCs w:val="24"/>
          <w:lang w:val="sv-SE"/>
        </w:rPr>
        <w:t>SÄRSKILDA FÖRVARNINGSANVISNINGAR</w:t>
      </w:r>
    </w:p>
    <w:p w14:paraId="13E737FB" w14:textId="77777777" w:rsidR="00DC6122" w:rsidRPr="008A5B1A" w:rsidRDefault="00DC6122" w:rsidP="00B56A01">
      <w:pPr>
        <w:keepNext/>
        <w:tabs>
          <w:tab w:val="clear" w:pos="567"/>
        </w:tabs>
        <w:spacing w:line="240" w:lineRule="auto"/>
        <w:rPr>
          <w:noProof/>
          <w:szCs w:val="22"/>
          <w:lang w:val="sv-SE"/>
        </w:rPr>
      </w:pPr>
    </w:p>
    <w:p w14:paraId="77C5C39B" w14:textId="77777777" w:rsidR="007B4578" w:rsidRPr="008A5B1A" w:rsidRDefault="007B4578" w:rsidP="00B56A01">
      <w:pPr>
        <w:keepNext/>
        <w:tabs>
          <w:tab w:val="clear" w:pos="567"/>
        </w:tabs>
        <w:spacing w:line="240" w:lineRule="auto"/>
        <w:rPr>
          <w:noProof/>
          <w:lang w:val="sv-SE"/>
        </w:rPr>
      </w:pPr>
      <w:r w:rsidRPr="008A5B1A">
        <w:rPr>
          <w:noProof/>
          <w:lang w:val="sv-SE"/>
        </w:rPr>
        <w:t>Förvaras vid högst 30</w:t>
      </w:r>
      <w:r w:rsidRPr="008A5B1A">
        <w:rPr>
          <w:noProof/>
          <w:lang w:val="sv-SE"/>
        </w:rPr>
        <w:sym w:font="Symbol" w:char="F0B0"/>
      </w:r>
      <w:r w:rsidRPr="008A5B1A">
        <w:rPr>
          <w:noProof/>
          <w:lang w:val="sv-SE"/>
        </w:rPr>
        <w:t>C.</w:t>
      </w:r>
    </w:p>
    <w:p w14:paraId="53C2896D" w14:textId="732DC5A1" w:rsidR="00DC6122" w:rsidRPr="008A5B1A" w:rsidRDefault="00D117E9" w:rsidP="00B56A01">
      <w:pPr>
        <w:tabs>
          <w:tab w:val="clear" w:pos="567"/>
        </w:tabs>
        <w:spacing w:line="240" w:lineRule="auto"/>
        <w:rPr>
          <w:noProof/>
          <w:color w:val="000000"/>
          <w:szCs w:val="22"/>
          <w:lang w:val="sv-SE"/>
        </w:rPr>
      </w:pPr>
      <w:r w:rsidRPr="008A5B1A">
        <w:rPr>
          <w:noProof/>
          <w:color w:val="000000"/>
          <w:szCs w:val="22"/>
          <w:lang w:val="sv-SE"/>
        </w:rPr>
        <w:t>Förvaras i originalförpackningen. Ljus- och fuktkänsligt.</w:t>
      </w:r>
    </w:p>
    <w:p w14:paraId="691EEF0A" w14:textId="77777777" w:rsidR="00DC6122" w:rsidRPr="008A5B1A" w:rsidRDefault="00DC6122" w:rsidP="00B56A01">
      <w:pPr>
        <w:tabs>
          <w:tab w:val="clear" w:pos="567"/>
        </w:tabs>
        <w:spacing w:line="240" w:lineRule="auto"/>
        <w:ind w:left="567" w:hanging="567"/>
        <w:rPr>
          <w:noProof/>
          <w:szCs w:val="22"/>
          <w:lang w:val="sv-SE"/>
        </w:rPr>
      </w:pPr>
    </w:p>
    <w:p w14:paraId="62C547AB" w14:textId="77777777" w:rsidR="00DC6122" w:rsidRPr="008A5B1A" w:rsidRDefault="00DC6122" w:rsidP="00B56A01">
      <w:pPr>
        <w:tabs>
          <w:tab w:val="clear" w:pos="567"/>
        </w:tabs>
        <w:spacing w:line="240" w:lineRule="auto"/>
        <w:ind w:left="567" w:hanging="567"/>
        <w:rPr>
          <w:noProof/>
          <w:szCs w:val="22"/>
          <w:lang w:val="sv-SE"/>
        </w:rPr>
      </w:pPr>
    </w:p>
    <w:p w14:paraId="455B60AF" w14:textId="74BD3568" w:rsidR="00DC6122" w:rsidRPr="008A5B1A" w:rsidRDefault="00DC6122"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noProof/>
          <w:szCs w:val="22"/>
          <w:lang w:val="sv-SE"/>
        </w:rPr>
        <w:t>10.</w:t>
      </w:r>
      <w:r w:rsidRPr="008A5B1A">
        <w:rPr>
          <w:b/>
          <w:noProof/>
          <w:szCs w:val="22"/>
          <w:lang w:val="sv-SE"/>
        </w:rPr>
        <w:tab/>
      </w:r>
      <w:r w:rsidR="00D117E9" w:rsidRPr="008A5B1A">
        <w:rPr>
          <w:b/>
          <w:noProof/>
          <w:szCs w:val="22"/>
          <w:lang w:val="sv-SE"/>
        </w:rPr>
        <w:t>S</w:t>
      </w:r>
      <w:r w:rsidR="00D117E9" w:rsidRPr="008A5B1A">
        <w:rPr>
          <w:b/>
          <w:szCs w:val="24"/>
          <w:lang w:val="sv-SE"/>
        </w:rPr>
        <w:t>ÄRSKILDA FÖRSIKTIGHETSÅTGÄRDER FÖR DESTRUKTION AV EJ ANVÄNT LÄKEMEDEL OCH AVFALL I FÖREKOMMANDE FALL</w:t>
      </w:r>
    </w:p>
    <w:p w14:paraId="5D98F330" w14:textId="77777777" w:rsidR="00DC6122" w:rsidRPr="008A5B1A" w:rsidRDefault="00DC6122" w:rsidP="00B56A01">
      <w:pPr>
        <w:tabs>
          <w:tab w:val="clear" w:pos="567"/>
        </w:tabs>
        <w:spacing w:line="240" w:lineRule="auto"/>
        <w:rPr>
          <w:noProof/>
          <w:szCs w:val="22"/>
          <w:lang w:val="sv-SE"/>
        </w:rPr>
      </w:pPr>
    </w:p>
    <w:p w14:paraId="4FB65B91" w14:textId="77777777" w:rsidR="00DC6122" w:rsidRPr="008A5B1A" w:rsidRDefault="00DC6122" w:rsidP="00B56A01">
      <w:pPr>
        <w:tabs>
          <w:tab w:val="clear" w:pos="567"/>
        </w:tabs>
        <w:spacing w:line="240" w:lineRule="auto"/>
        <w:rPr>
          <w:noProof/>
          <w:szCs w:val="22"/>
          <w:lang w:val="sv-SE"/>
        </w:rPr>
      </w:pPr>
    </w:p>
    <w:p w14:paraId="21E3AF6E" w14:textId="3B3128B3"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noProof/>
          <w:szCs w:val="22"/>
          <w:lang w:val="sv-SE"/>
        </w:rPr>
        <w:t>11.</w:t>
      </w:r>
      <w:r w:rsidRPr="008A5B1A">
        <w:rPr>
          <w:b/>
          <w:noProof/>
          <w:szCs w:val="22"/>
          <w:lang w:val="sv-SE"/>
        </w:rPr>
        <w:tab/>
      </w:r>
      <w:r w:rsidR="00D117E9" w:rsidRPr="008A5B1A">
        <w:rPr>
          <w:b/>
          <w:szCs w:val="24"/>
          <w:lang w:val="sv-SE"/>
        </w:rPr>
        <w:t>INNEHAVARE AV GODKÄNNANDE FÖR FÖRSÄLJNING (NAMN OCH ADRESS)</w:t>
      </w:r>
    </w:p>
    <w:p w14:paraId="36CDDC10" w14:textId="77777777" w:rsidR="00DC6122" w:rsidRPr="008A5B1A" w:rsidRDefault="00DC6122" w:rsidP="00B56A01">
      <w:pPr>
        <w:keepNext/>
        <w:tabs>
          <w:tab w:val="clear" w:pos="567"/>
        </w:tabs>
        <w:spacing w:line="240" w:lineRule="auto"/>
        <w:rPr>
          <w:noProof/>
          <w:szCs w:val="22"/>
          <w:lang w:val="sv-SE"/>
        </w:rPr>
      </w:pPr>
    </w:p>
    <w:p w14:paraId="12802822" w14:textId="77777777" w:rsidR="00DC6122" w:rsidRPr="008A5B1A" w:rsidRDefault="00DC6122" w:rsidP="00B56A01">
      <w:pPr>
        <w:keepNext/>
        <w:tabs>
          <w:tab w:val="clear" w:pos="567"/>
        </w:tabs>
        <w:autoSpaceDE w:val="0"/>
        <w:autoSpaceDN w:val="0"/>
        <w:adjustRightInd w:val="0"/>
        <w:spacing w:line="240" w:lineRule="auto"/>
        <w:rPr>
          <w:rFonts w:eastAsia="SimSun"/>
          <w:szCs w:val="22"/>
          <w:lang w:val="en-US"/>
        </w:rPr>
      </w:pPr>
      <w:r w:rsidRPr="008A5B1A">
        <w:rPr>
          <w:rFonts w:eastAsia="SimSun"/>
          <w:szCs w:val="22"/>
          <w:lang w:val="en-US"/>
        </w:rPr>
        <w:t xml:space="preserve">Novartis </w:t>
      </w:r>
      <w:proofErr w:type="spellStart"/>
      <w:r w:rsidRPr="008A5B1A">
        <w:rPr>
          <w:rFonts w:eastAsia="SimSun"/>
          <w:szCs w:val="22"/>
          <w:lang w:val="en-US"/>
        </w:rPr>
        <w:t>Europharm</w:t>
      </w:r>
      <w:proofErr w:type="spellEnd"/>
      <w:r w:rsidRPr="008A5B1A">
        <w:rPr>
          <w:rFonts w:eastAsia="SimSun"/>
          <w:szCs w:val="22"/>
          <w:lang w:val="en-US"/>
        </w:rPr>
        <w:t xml:space="preserve"> Limited</w:t>
      </w:r>
    </w:p>
    <w:p w14:paraId="59905D6B" w14:textId="77777777" w:rsidR="00DC6122" w:rsidRPr="008A5B1A" w:rsidRDefault="00DC6122" w:rsidP="00B56A01">
      <w:pPr>
        <w:keepNext/>
        <w:tabs>
          <w:tab w:val="clear" w:pos="567"/>
        </w:tabs>
        <w:spacing w:line="240" w:lineRule="auto"/>
        <w:rPr>
          <w:szCs w:val="22"/>
          <w:lang w:val="en-US"/>
        </w:rPr>
      </w:pPr>
      <w:r w:rsidRPr="008A5B1A">
        <w:rPr>
          <w:szCs w:val="22"/>
          <w:lang w:val="en-US"/>
        </w:rPr>
        <w:t>Vista Building</w:t>
      </w:r>
    </w:p>
    <w:p w14:paraId="125CAD23" w14:textId="77777777" w:rsidR="00DC6122" w:rsidRPr="008A5B1A" w:rsidRDefault="00DC6122" w:rsidP="00B56A01">
      <w:pPr>
        <w:keepNext/>
        <w:tabs>
          <w:tab w:val="clear" w:pos="567"/>
        </w:tabs>
        <w:spacing w:line="240" w:lineRule="auto"/>
        <w:rPr>
          <w:szCs w:val="22"/>
          <w:lang w:val="en-US"/>
        </w:rPr>
      </w:pPr>
      <w:r w:rsidRPr="008A5B1A">
        <w:rPr>
          <w:szCs w:val="22"/>
          <w:lang w:val="en-US"/>
        </w:rPr>
        <w:t>Elm Park, Merrion Road</w:t>
      </w:r>
    </w:p>
    <w:p w14:paraId="086AD456" w14:textId="77777777" w:rsidR="00DC6122" w:rsidRPr="008A5B1A" w:rsidRDefault="00DC6122" w:rsidP="00B56A01">
      <w:pPr>
        <w:keepNext/>
        <w:tabs>
          <w:tab w:val="clear" w:pos="567"/>
        </w:tabs>
        <w:spacing w:line="240" w:lineRule="auto"/>
        <w:rPr>
          <w:szCs w:val="22"/>
          <w:lang w:val="sv-SE"/>
        </w:rPr>
      </w:pPr>
      <w:r w:rsidRPr="008A5B1A">
        <w:rPr>
          <w:szCs w:val="22"/>
          <w:lang w:val="sv-SE"/>
        </w:rPr>
        <w:t>Dublin 4</w:t>
      </w:r>
    </w:p>
    <w:p w14:paraId="056098B3" w14:textId="7346643B" w:rsidR="00DC6122" w:rsidRPr="008A5B1A" w:rsidRDefault="00DC6122" w:rsidP="00B56A01">
      <w:pPr>
        <w:tabs>
          <w:tab w:val="clear" w:pos="567"/>
        </w:tabs>
        <w:spacing w:line="240" w:lineRule="auto"/>
        <w:rPr>
          <w:szCs w:val="22"/>
          <w:lang w:val="sv-SE"/>
        </w:rPr>
      </w:pPr>
      <w:r w:rsidRPr="008A5B1A">
        <w:rPr>
          <w:szCs w:val="22"/>
          <w:lang w:val="sv-SE"/>
        </w:rPr>
        <w:t>Irlan</w:t>
      </w:r>
      <w:r w:rsidR="00D117E9" w:rsidRPr="008A5B1A">
        <w:rPr>
          <w:szCs w:val="22"/>
          <w:lang w:val="sv-SE"/>
        </w:rPr>
        <w:t>d</w:t>
      </w:r>
    </w:p>
    <w:p w14:paraId="65CEBA01" w14:textId="77777777" w:rsidR="00DC6122" w:rsidRPr="008A5B1A" w:rsidRDefault="00DC6122" w:rsidP="00B56A01">
      <w:pPr>
        <w:tabs>
          <w:tab w:val="clear" w:pos="567"/>
        </w:tabs>
        <w:spacing w:line="240" w:lineRule="auto"/>
        <w:rPr>
          <w:noProof/>
          <w:szCs w:val="22"/>
          <w:lang w:val="sv-SE"/>
        </w:rPr>
      </w:pPr>
    </w:p>
    <w:p w14:paraId="46C2B44B" w14:textId="77777777" w:rsidR="00DC6122" w:rsidRPr="008A5B1A" w:rsidRDefault="00DC6122" w:rsidP="00B56A01">
      <w:pPr>
        <w:tabs>
          <w:tab w:val="clear" w:pos="567"/>
        </w:tabs>
        <w:spacing w:line="240" w:lineRule="auto"/>
        <w:rPr>
          <w:noProof/>
          <w:szCs w:val="22"/>
          <w:lang w:val="sv-SE"/>
        </w:rPr>
      </w:pPr>
    </w:p>
    <w:p w14:paraId="368B8BB8" w14:textId="7B31885A"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noProof/>
          <w:szCs w:val="22"/>
          <w:lang w:val="sv-SE"/>
        </w:rPr>
        <w:t>12.</w:t>
      </w:r>
      <w:r w:rsidRPr="008A5B1A">
        <w:rPr>
          <w:b/>
          <w:noProof/>
          <w:szCs w:val="22"/>
          <w:lang w:val="sv-SE"/>
        </w:rPr>
        <w:tab/>
      </w:r>
      <w:r w:rsidR="00D117E9" w:rsidRPr="008A5B1A">
        <w:rPr>
          <w:b/>
          <w:noProof/>
          <w:szCs w:val="22"/>
          <w:lang w:val="sv-SE"/>
        </w:rPr>
        <w:t>NUMMER PÅ GODKÄNNANDE FÖR FÖRSÄLJNING</w:t>
      </w:r>
    </w:p>
    <w:p w14:paraId="227BEFF5" w14:textId="77777777" w:rsidR="00DC6122" w:rsidRPr="008A5B1A" w:rsidRDefault="00DC6122"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DC6122" w:rsidRPr="008A5B1A" w14:paraId="03F46994" w14:textId="77777777" w:rsidTr="00096A57">
        <w:tc>
          <w:tcPr>
            <w:tcW w:w="2943" w:type="dxa"/>
          </w:tcPr>
          <w:p w14:paraId="07B142E1" w14:textId="3ABABA55" w:rsidR="00DC6122" w:rsidRPr="008A5B1A" w:rsidRDefault="004D2B13" w:rsidP="00B56A01">
            <w:pPr>
              <w:keepNext/>
              <w:tabs>
                <w:tab w:val="clear" w:pos="567"/>
              </w:tabs>
              <w:spacing w:line="240" w:lineRule="auto"/>
              <w:rPr>
                <w:szCs w:val="22"/>
                <w:lang w:val="sv-SE"/>
              </w:rPr>
            </w:pPr>
            <w:r w:rsidRPr="008A5B1A">
              <w:rPr>
                <w:szCs w:val="22"/>
              </w:rPr>
              <w:t>EU/1/20/1439/001</w:t>
            </w:r>
          </w:p>
        </w:tc>
        <w:tc>
          <w:tcPr>
            <w:tcW w:w="6379" w:type="dxa"/>
          </w:tcPr>
          <w:p w14:paraId="365F600B" w14:textId="50B7FA70" w:rsidR="00DC6122" w:rsidRPr="008A5B1A" w:rsidRDefault="00DC6122" w:rsidP="00B56A01">
            <w:pPr>
              <w:keepNext/>
              <w:tabs>
                <w:tab w:val="clear" w:pos="567"/>
              </w:tabs>
              <w:spacing w:line="240" w:lineRule="auto"/>
              <w:rPr>
                <w:szCs w:val="22"/>
                <w:lang w:val="sv-SE"/>
              </w:rPr>
            </w:pPr>
            <w:r w:rsidRPr="008A5B1A">
              <w:rPr>
                <w:szCs w:val="22"/>
                <w:shd w:val="pct15" w:color="auto" w:fill="auto"/>
                <w:lang w:val="sv-SE"/>
              </w:rPr>
              <w:t>10 x 1 </w:t>
            </w:r>
            <w:r w:rsidR="00D117E9" w:rsidRPr="008A5B1A">
              <w:rPr>
                <w:szCs w:val="22"/>
                <w:shd w:val="pct15" w:color="auto" w:fill="auto"/>
                <w:lang w:val="sv-SE"/>
              </w:rPr>
              <w:t>kapslar + 1 inhalator</w:t>
            </w:r>
          </w:p>
        </w:tc>
      </w:tr>
      <w:tr w:rsidR="00DC6122" w:rsidRPr="008A5B1A" w14:paraId="06F50525" w14:textId="77777777" w:rsidTr="00096A57">
        <w:tc>
          <w:tcPr>
            <w:tcW w:w="2943" w:type="dxa"/>
          </w:tcPr>
          <w:p w14:paraId="5283159A" w14:textId="288B110B" w:rsidR="00DC6122" w:rsidRPr="008A5B1A" w:rsidRDefault="004D2B13" w:rsidP="00B56A01">
            <w:pPr>
              <w:keepNext/>
              <w:tabs>
                <w:tab w:val="clear" w:pos="567"/>
              </w:tabs>
              <w:spacing w:line="240" w:lineRule="auto"/>
              <w:rPr>
                <w:szCs w:val="22"/>
                <w:shd w:val="pct15" w:color="auto" w:fill="auto"/>
                <w:lang w:val="sv-SE"/>
              </w:rPr>
            </w:pPr>
            <w:r w:rsidRPr="008A5B1A">
              <w:rPr>
                <w:szCs w:val="22"/>
                <w:shd w:val="pct15" w:color="auto" w:fill="auto"/>
              </w:rPr>
              <w:t>EU/1/20/1439/002</w:t>
            </w:r>
          </w:p>
        </w:tc>
        <w:tc>
          <w:tcPr>
            <w:tcW w:w="6379" w:type="dxa"/>
          </w:tcPr>
          <w:p w14:paraId="09E08FB0" w14:textId="031D6502" w:rsidR="00DC6122" w:rsidRPr="008A5B1A" w:rsidRDefault="00DC6122" w:rsidP="00B56A01">
            <w:pPr>
              <w:tabs>
                <w:tab w:val="clear" w:pos="567"/>
              </w:tabs>
              <w:spacing w:line="240" w:lineRule="auto"/>
              <w:rPr>
                <w:szCs w:val="22"/>
                <w:lang w:val="sv-SE"/>
              </w:rPr>
            </w:pPr>
            <w:r w:rsidRPr="008A5B1A">
              <w:rPr>
                <w:szCs w:val="22"/>
                <w:shd w:val="pct15" w:color="auto" w:fill="auto"/>
                <w:lang w:val="sv-SE"/>
              </w:rPr>
              <w:t>30 x 1 </w:t>
            </w:r>
            <w:r w:rsidR="00D117E9" w:rsidRPr="008A5B1A">
              <w:rPr>
                <w:szCs w:val="22"/>
                <w:shd w:val="pct15" w:color="auto" w:fill="auto"/>
                <w:lang w:val="sv-SE"/>
              </w:rPr>
              <w:t>kapslar + 1 inhalator</w:t>
            </w:r>
          </w:p>
        </w:tc>
      </w:tr>
    </w:tbl>
    <w:p w14:paraId="5F15958B" w14:textId="77777777" w:rsidR="00DC6122" w:rsidRPr="008A5B1A" w:rsidRDefault="00DC6122" w:rsidP="00B56A01">
      <w:pPr>
        <w:tabs>
          <w:tab w:val="clear" w:pos="567"/>
        </w:tabs>
        <w:spacing w:line="240" w:lineRule="auto"/>
        <w:rPr>
          <w:noProof/>
          <w:szCs w:val="22"/>
          <w:lang w:val="sv-SE"/>
        </w:rPr>
      </w:pPr>
    </w:p>
    <w:p w14:paraId="5A16CE6F" w14:textId="77777777" w:rsidR="00DC6122" w:rsidRPr="008A5B1A" w:rsidRDefault="00DC6122" w:rsidP="00B56A01">
      <w:pPr>
        <w:tabs>
          <w:tab w:val="clear" w:pos="567"/>
        </w:tabs>
        <w:spacing w:line="240" w:lineRule="auto"/>
        <w:rPr>
          <w:noProof/>
          <w:szCs w:val="22"/>
          <w:lang w:val="sv-SE"/>
        </w:rPr>
      </w:pPr>
    </w:p>
    <w:p w14:paraId="37FA6977" w14:textId="52BB7CB0" w:rsidR="00DC6122" w:rsidRPr="008A5B1A" w:rsidRDefault="00DC6122"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noProof/>
          <w:szCs w:val="22"/>
          <w:lang w:val="sv-SE"/>
        </w:rPr>
        <w:t>13.</w:t>
      </w:r>
      <w:r w:rsidRPr="008A5B1A">
        <w:rPr>
          <w:b/>
          <w:noProof/>
          <w:szCs w:val="22"/>
          <w:lang w:val="sv-SE"/>
        </w:rPr>
        <w:tab/>
      </w:r>
      <w:r w:rsidR="00D117E9" w:rsidRPr="008A5B1A">
        <w:rPr>
          <w:b/>
          <w:noProof/>
          <w:szCs w:val="22"/>
          <w:lang w:val="sv-SE"/>
        </w:rPr>
        <w:t>TILLVERKNINGSSATSNUMMER</w:t>
      </w:r>
    </w:p>
    <w:p w14:paraId="1CACDEB6" w14:textId="77777777" w:rsidR="00DC6122" w:rsidRPr="008A5B1A" w:rsidRDefault="00DC6122" w:rsidP="00B56A01">
      <w:pPr>
        <w:keepNext/>
        <w:tabs>
          <w:tab w:val="clear" w:pos="567"/>
        </w:tabs>
        <w:spacing w:line="240" w:lineRule="auto"/>
        <w:rPr>
          <w:noProof/>
          <w:color w:val="000000"/>
          <w:szCs w:val="22"/>
          <w:lang w:val="sv-SE"/>
        </w:rPr>
      </w:pPr>
    </w:p>
    <w:p w14:paraId="2EE8B5D9" w14:textId="77777777" w:rsidR="00DC6122" w:rsidRPr="008A5B1A" w:rsidRDefault="00DC6122" w:rsidP="00B56A01">
      <w:pPr>
        <w:tabs>
          <w:tab w:val="clear" w:pos="567"/>
        </w:tabs>
        <w:spacing w:line="240" w:lineRule="auto"/>
        <w:rPr>
          <w:noProof/>
          <w:color w:val="000000"/>
          <w:szCs w:val="22"/>
          <w:lang w:val="sv-SE"/>
        </w:rPr>
      </w:pPr>
      <w:r w:rsidRPr="008A5B1A">
        <w:rPr>
          <w:noProof/>
          <w:color w:val="000000"/>
          <w:szCs w:val="22"/>
          <w:lang w:val="sv-SE"/>
        </w:rPr>
        <w:t>Lot</w:t>
      </w:r>
    </w:p>
    <w:p w14:paraId="3095157B" w14:textId="77777777" w:rsidR="00DC6122" w:rsidRPr="008A5B1A" w:rsidRDefault="00DC6122" w:rsidP="00B56A01">
      <w:pPr>
        <w:tabs>
          <w:tab w:val="clear" w:pos="567"/>
        </w:tabs>
        <w:spacing w:line="240" w:lineRule="auto"/>
        <w:rPr>
          <w:noProof/>
          <w:szCs w:val="22"/>
          <w:lang w:val="sv-SE"/>
        </w:rPr>
      </w:pPr>
    </w:p>
    <w:p w14:paraId="6265ECBE" w14:textId="77777777" w:rsidR="00DC6122" w:rsidRPr="008A5B1A" w:rsidRDefault="00DC6122" w:rsidP="00B56A01">
      <w:pPr>
        <w:tabs>
          <w:tab w:val="clear" w:pos="567"/>
        </w:tabs>
        <w:spacing w:line="240" w:lineRule="auto"/>
        <w:rPr>
          <w:noProof/>
          <w:szCs w:val="22"/>
          <w:lang w:val="sv-SE"/>
        </w:rPr>
      </w:pPr>
    </w:p>
    <w:p w14:paraId="387BD4E9" w14:textId="77777777" w:rsidR="00D117E9" w:rsidRPr="008A5B1A" w:rsidRDefault="00D117E9" w:rsidP="00B56A01">
      <w:pPr>
        <w:pBdr>
          <w:top w:val="single" w:sz="4" w:space="1" w:color="auto"/>
          <w:left w:val="single" w:sz="4" w:space="4" w:color="auto"/>
          <w:bottom w:val="single" w:sz="4" w:space="1" w:color="auto"/>
          <w:right w:val="single" w:sz="4" w:space="4" w:color="auto"/>
        </w:pBdr>
        <w:tabs>
          <w:tab w:val="clear" w:pos="567"/>
        </w:tabs>
        <w:spacing w:line="240" w:lineRule="auto"/>
        <w:rPr>
          <w:noProof/>
          <w:szCs w:val="24"/>
          <w:lang w:val="sv-SE"/>
        </w:rPr>
      </w:pPr>
      <w:r w:rsidRPr="008A5B1A">
        <w:rPr>
          <w:b/>
          <w:noProof/>
          <w:szCs w:val="24"/>
          <w:lang w:val="sv-SE"/>
        </w:rPr>
        <w:t>14.</w:t>
      </w:r>
      <w:r w:rsidRPr="008A5B1A">
        <w:rPr>
          <w:b/>
          <w:noProof/>
          <w:szCs w:val="24"/>
          <w:lang w:val="sv-SE"/>
        </w:rPr>
        <w:tab/>
      </w:r>
      <w:r w:rsidRPr="008A5B1A">
        <w:rPr>
          <w:b/>
          <w:szCs w:val="24"/>
          <w:lang w:val="sv-SE"/>
        </w:rPr>
        <w:t>ALLMÄN KLASSIFICERING FÖR FÖRSKRIVNING</w:t>
      </w:r>
    </w:p>
    <w:p w14:paraId="340E9E62" w14:textId="77777777" w:rsidR="00DC6122" w:rsidRPr="008A5B1A" w:rsidRDefault="00DC6122" w:rsidP="00B56A01">
      <w:pPr>
        <w:tabs>
          <w:tab w:val="clear" w:pos="567"/>
        </w:tabs>
        <w:spacing w:line="240" w:lineRule="auto"/>
        <w:rPr>
          <w:noProof/>
          <w:color w:val="000000"/>
          <w:szCs w:val="22"/>
          <w:lang w:val="sv-SE"/>
        </w:rPr>
      </w:pPr>
    </w:p>
    <w:p w14:paraId="2FDEF3F0" w14:textId="77777777" w:rsidR="00DC6122" w:rsidRPr="008A5B1A" w:rsidRDefault="00DC6122" w:rsidP="00B56A01">
      <w:pPr>
        <w:tabs>
          <w:tab w:val="clear" w:pos="567"/>
        </w:tabs>
        <w:spacing w:line="240" w:lineRule="auto"/>
        <w:rPr>
          <w:noProof/>
          <w:szCs w:val="22"/>
          <w:lang w:val="sv-SE"/>
        </w:rPr>
      </w:pPr>
    </w:p>
    <w:p w14:paraId="22B65656" w14:textId="77777777" w:rsidR="00D117E9" w:rsidRPr="008A5B1A" w:rsidRDefault="00D117E9"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4"/>
          <w:lang w:val="sv-SE"/>
        </w:rPr>
      </w:pPr>
      <w:r w:rsidRPr="008A5B1A">
        <w:rPr>
          <w:b/>
          <w:noProof/>
          <w:szCs w:val="24"/>
          <w:lang w:val="sv-SE"/>
        </w:rPr>
        <w:t>15.</w:t>
      </w:r>
      <w:r w:rsidRPr="008A5B1A">
        <w:rPr>
          <w:b/>
          <w:noProof/>
          <w:szCs w:val="24"/>
          <w:lang w:val="sv-SE"/>
        </w:rPr>
        <w:tab/>
      </w:r>
      <w:r w:rsidRPr="008A5B1A">
        <w:rPr>
          <w:b/>
          <w:szCs w:val="24"/>
          <w:lang w:val="sv-SE"/>
        </w:rPr>
        <w:t>BRUKSANVISNING</w:t>
      </w:r>
    </w:p>
    <w:p w14:paraId="3574CB0A" w14:textId="77777777" w:rsidR="00DC6122" w:rsidRPr="008A5B1A" w:rsidRDefault="00DC6122" w:rsidP="00B56A01">
      <w:pPr>
        <w:tabs>
          <w:tab w:val="clear" w:pos="567"/>
        </w:tabs>
        <w:spacing w:line="240" w:lineRule="auto"/>
        <w:rPr>
          <w:noProof/>
          <w:szCs w:val="22"/>
          <w:lang w:val="sv-SE"/>
        </w:rPr>
      </w:pPr>
    </w:p>
    <w:p w14:paraId="25D49875" w14:textId="77777777" w:rsidR="008E0645" w:rsidRPr="008A5B1A" w:rsidRDefault="008E0645" w:rsidP="00B56A01">
      <w:pPr>
        <w:tabs>
          <w:tab w:val="clear" w:pos="567"/>
        </w:tabs>
        <w:spacing w:line="240" w:lineRule="auto"/>
        <w:rPr>
          <w:noProof/>
          <w:szCs w:val="22"/>
          <w:lang w:val="sv-SE"/>
        </w:rPr>
      </w:pPr>
    </w:p>
    <w:p w14:paraId="73C61FF2" w14:textId="77777777" w:rsidR="00D117E9" w:rsidRPr="008A5B1A" w:rsidRDefault="00D117E9" w:rsidP="00077A50">
      <w:pPr>
        <w:keepNext/>
        <w:pBdr>
          <w:top w:val="single" w:sz="4" w:space="1" w:color="auto"/>
          <w:left w:val="single" w:sz="4" w:space="4" w:color="auto"/>
          <w:bottom w:val="single" w:sz="4" w:space="0" w:color="auto"/>
          <w:right w:val="single" w:sz="4" w:space="4" w:color="auto"/>
        </w:pBdr>
        <w:tabs>
          <w:tab w:val="clear" w:pos="567"/>
        </w:tabs>
        <w:spacing w:line="240" w:lineRule="auto"/>
        <w:rPr>
          <w:noProof/>
          <w:color w:val="000000"/>
          <w:szCs w:val="24"/>
          <w:lang w:val="sv-SE"/>
        </w:rPr>
      </w:pPr>
      <w:r w:rsidRPr="008A5B1A">
        <w:rPr>
          <w:b/>
          <w:noProof/>
          <w:szCs w:val="24"/>
          <w:lang w:val="sv-SE"/>
        </w:rPr>
        <w:t>16.</w:t>
      </w:r>
      <w:r w:rsidRPr="008A5B1A">
        <w:rPr>
          <w:b/>
          <w:noProof/>
          <w:szCs w:val="24"/>
          <w:lang w:val="sv-SE"/>
        </w:rPr>
        <w:tab/>
      </w:r>
      <w:r w:rsidRPr="008A5B1A">
        <w:rPr>
          <w:b/>
          <w:szCs w:val="24"/>
          <w:lang w:val="sv-SE"/>
        </w:rPr>
        <w:t>INFORMATION I PUNKTSKRIFT</w:t>
      </w:r>
    </w:p>
    <w:p w14:paraId="4E5C4B01" w14:textId="77777777" w:rsidR="00DC6122" w:rsidRPr="008A5B1A" w:rsidRDefault="00DC6122" w:rsidP="00B56A01">
      <w:pPr>
        <w:keepNext/>
        <w:tabs>
          <w:tab w:val="clear" w:pos="567"/>
        </w:tabs>
        <w:spacing w:line="240" w:lineRule="auto"/>
        <w:rPr>
          <w:noProof/>
          <w:szCs w:val="22"/>
          <w:lang w:val="sv-SE"/>
        </w:rPr>
      </w:pPr>
    </w:p>
    <w:p w14:paraId="45B6438C" w14:textId="343977E8" w:rsidR="00DC6122" w:rsidRPr="008A5B1A" w:rsidRDefault="00DC6122" w:rsidP="00B56A01">
      <w:pPr>
        <w:tabs>
          <w:tab w:val="clear" w:pos="567"/>
        </w:tabs>
        <w:spacing w:line="240" w:lineRule="auto"/>
        <w:rPr>
          <w:szCs w:val="22"/>
          <w:lang w:val="sv-SE"/>
        </w:rPr>
      </w:pPr>
      <w:r w:rsidRPr="008A5B1A">
        <w:rPr>
          <w:noProof/>
          <w:szCs w:val="22"/>
          <w:lang w:val="sv-SE"/>
        </w:rPr>
        <w:t>Atectura Breezhaler</w:t>
      </w:r>
      <w:r w:rsidRPr="008A5B1A">
        <w:rPr>
          <w:szCs w:val="22"/>
          <w:lang w:val="sv-SE"/>
        </w:rPr>
        <w:t xml:space="preserve"> 125 mi</w:t>
      </w:r>
      <w:r w:rsidR="00D117E9" w:rsidRPr="008A5B1A">
        <w:rPr>
          <w:szCs w:val="22"/>
          <w:lang w:val="sv-SE"/>
        </w:rPr>
        <w:t>krog/62,5 mikrog</w:t>
      </w:r>
    </w:p>
    <w:p w14:paraId="5B434373" w14:textId="77777777" w:rsidR="00DC6122" w:rsidRPr="008A5B1A" w:rsidRDefault="00DC6122" w:rsidP="00B56A01">
      <w:pPr>
        <w:tabs>
          <w:tab w:val="clear" w:pos="567"/>
        </w:tabs>
        <w:spacing w:line="240" w:lineRule="auto"/>
        <w:rPr>
          <w:noProof/>
          <w:szCs w:val="22"/>
          <w:shd w:val="clear" w:color="auto" w:fill="CCCCCC"/>
          <w:lang w:val="sv-SE"/>
        </w:rPr>
      </w:pPr>
    </w:p>
    <w:p w14:paraId="3E7F7F6C" w14:textId="77777777" w:rsidR="00DC6122" w:rsidRPr="008A5B1A" w:rsidRDefault="00DC6122" w:rsidP="00B56A01">
      <w:pPr>
        <w:tabs>
          <w:tab w:val="clear" w:pos="567"/>
        </w:tabs>
        <w:spacing w:line="240" w:lineRule="auto"/>
        <w:rPr>
          <w:noProof/>
          <w:szCs w:val="22"/>
          <w:shd w:val="clear" w:color="auto" w:fill="CCCCCC"/>
          <w:lang w:val="sv-SE"/>
        </w:rPr>
      </w:pPr>
    </w:p>
    <w:p w14:paraId="025271F9" w14:textId="77777777" w:rsidR="00D117E9" w:rsidRPr="008A5B1A" w:rsidRDefault="00D117E9"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8A5B1A">
        <w:rPr>
          <w:b/>
          <w:noProof/>
          <w:lang w:val="sv-SE"/>
        </w:rPr>
        <w:t>17.</w:t>
      </w:r>
      <w:r w:rsidRPr="008A5B1A">
        <w:rPr>
          <w:b/>
          <w:noProof/>
          <w:lang w:val="sv-SE"/>
        </w:rPr>
        <w:tab/>
      </w:r>
      <w:r w:rsidRPr="008A5B1A">
        <w:rPr>
          <w:b/>
          <w:lang w:val="sv-SE"/>
        </w:rPr>
        <w:t>UNIK IDENTITETSBETECKNING – TVÅDIMENSIONELL STRECKKOD</w:t>
      </w:r>
    </w:p>
    <w:p w14:paraId="39FD4D7C" w14:textId="77777777" w:rsidR="00DC6122" w:rsidRPr="008A5B1A" w:rsidRDefault="00DC6122" w:rsidP="00B56A01">
      <w:pPr>
        <w:keepNext/>
        <w:keepLines/>
        <w:tabs>
          <w:tab w:val="clear" w:pos="567"/>
        </w:tabs>
        <w:spacing w:line="240" w:lineRule="auto"/>
        <w:rPr>
          <w:noProof/>
          <w:lang w:val="sv-SE"/>
        </w:rPr>
      </w:pPr>
    </w:p>
    <w:p w14:paraId="45926D95" w14:textId="376E9982" w:rsidR="00DC6122" w:rsidRPr="008A5B1A" w:rsidRDefault="00D117E9" w:rsidP="00B56A01">
      <w:pPr>
        <w:tabs>
          <w:tab w:val="clear" w:pos="567"/>
        </w:tabs>
        <w:spacing w:line="240" w:lineRule="auto"/>
        <w:rPr>
          <w:noProof/>
          <w:szCs w:val="22"/>
          <w:shd w:val="pct15" w:color="auto" w:fill="auto"/>
          <w:lang w:val="sv-SE"/>
        </w:rPr>
      </w:pPr>
      <w:r w:rsidRPr="008A5B1A">
        <w:rPr>
          <w:szCs w:val="22"/>
          <w:shd w:val="pct15" w:color="auto" w:fill="auto"/>
          <w:lang w:val="sv-SE"/>
        </w:rPr>
        <w:t>Tvådimensionell streckkod som innehåller den unika identitetsbeteckningen.</w:t>
      </w:r>
    </w:p>
    <w:p w14:paraId="1D82B74F" w14:textId="77777777" w:rsidR="00DC6122" w:rsidRPr="008A5B1A" w:rsidRDefault="00DC6122" w:rsidP="00B56A01">
      <w:pPr>
        <w:tabs>
          <w:tab w:val="clear" w:pos="567"/>
        </w:tabs>
        <w:spacing w:line="240" w:lineRule="auto"/>
        <w:rPr>
          <w:noProof/>
          <w:lang w:val="sv-SE"/>
        </w:rPr>
      </w:pPr>
    </w:p>
    <w:p w14:paraId="3ABF24CC" w14:textId="77777777" w:rsidR="00DC6122" w:rsidRPr="008A5B1A" w:rsidRDefault="00DC6122" w:rsidP="00B56A01">
      <w:pPr>
        <w:tabs>
          <w:tab w:val="clear" w:pos="567"/>
        </w:tabs>
        <w:spacing w:line="240" w:lineRule="auto"/>
        <w:rPr>
          <w:noProof/>
          <w:lang w:val="sv-SE"/>
        </w:rPr>
      </w:pPr>
    </w:p>
    <w:p w14:paraId="51F36A71" w14:textId="28560A8B" w:rsidR="00DC6122" w:rsidRPr="008A5B1A" w:rsidRDefault="00DC6122"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8A5B1A">
        <w:rPr>
          <w:b/>
          <w:noProof/>
          <w:lang w:val="sv-SE"/>
        </w:rPr>
        <w:t>18.</w:t>
      </w:r>
      <w:r w:rsidRPr="008A5B1A">
        <w:rPr>
          <w:b/>
          <w:noProof/>
          <w:lang w:val="sv-SE"/>
        </w:rPr>
        <w:tab/>
      </w:r>
      <w:r w:rsidR="00D117E9" w:rsidRPr="008A5B1A">
        <w:rPr>
          <w:b/>
          <w:lang w:val="sv-SE"/>
        </w:rPr>
        <w:t>UNIK IDENTITETSBETECKNING – I ETT FORMAT LÄSBART FÖR MÄNSKLIGT ÖGA</w:t>
      </w:r>
    </w:p>
    <w:p w14:paraId="02476412" w14:textId="77777777" w:rsidR="00DC6122" w:rsidRPr="008A5B1A" w:rsidRDefault="00DC6122" w:rsidP="00B56A01">
      <w:pPr>
        <w:keepNext/>
        <w:tabs>
          <w:tab w:val="clear" w:pos="567"/>
        </w:tabs>
        <w:spacing w:line="240" w:lineRule="auto"/>
        <w:rPr>
          <w:noProof/>
          <w:lang w:val="sv-SE"/>
        </w:rPr>
      </w:pPr>
    </w:p>
    <w:p w14:paraId="07D6B30D" w14:textId="2A8C39B4" w:rsidR="00DC6122" w:rsidRPr="008A5B1A" w:rsidRDefault="00DC6122" w:rsidP="00B56A01">
      <w:pPr>
        <w:keepNext/>
        <w:tabs>
          <w:tab w:val="clear" w:pos="567"/>
        </w:tabs>
        <w:spacing w:line="240" w:lineRule="auto"/>
        <w:rPr>
          <w:szCs w:val="22"/>
          <w:lang w:val="sv-SE"/>
        </w:rPr>
      </w:pPr>
      <w:r w:rsidRPr="008A5B1A">
        <w:rPr>
          <w:szCs w:val="22"/>
          <w:lang w:val="sv-SE"/>
        </w:rPr>
        <w:t>PC</w:t>
      </w:r>
    </w:p>
    <w:p w14:paraId="529FA927" w14:textId="608E7F3D" w:rsidR="00DC6122" w:rsidRPr="008A5B1A" w:rsidRDefault="00DC6122" w:rsidP="00B56A01">
      <w:pPr>
        <w:keepNext/>
        <w:tabs>
          <w:tab w:val="clear" w:pos="567"/>
        </w:tabs>
        <w:spacing w:line="240" w:lineRule="auto"/>
        <w:rPr>
          <w:szCs w:val="22"/>
          <w:lang w:val="sv-SE"/>
        </w:rPr>
      </w:pPr>
      <w:r w:rsidRPr="008A5B1A">
        <w:rPr>
          <w:szCs w:val="22"/>
          <w:lang w:val="sv-SE"/>
        </w:rPr>
        <w:t>SN</w:t>
      </w:r>
    </w:p>
    <w:p w14:paraId="56981748" w14:textId="77777777" w:rsidR="00346144" w:rsidRPr="008A5B1A" w:rsidRDefault="00DC6122" w:rsidP="00B56A01">
      <w:pPr>
        <w:tabs>
          <w:tab w:val="clear" w:pos="567"/>
        </w:tabs>
        <w:spacing w:line="240" w:lineRule="auto"/>
        <w:rPr>
          <w:szCs w:val="22"/>
          <w:lang w:val="sv-SE"/>
        </w:rPr>
      </w:pPr>
      <w:r w:rsidRPr="008A5B1A">
        <w:rPr>
          <w:szCs w:val="22"/>
          <w:lang w:val="sv-SE"/>
        </w:rPr>
        <w:t>NN</w:t>
      </w:r>
    </w:p>
    <w:p w14:paraId="10B6F71C" w14:textId="6C8F7568" w:rsidR="00DC6122" w:rsidRPr="008A5B1A" w:rsidRDefault="00DC6122" w:rsidP="00B56A01">
      <w:pPr>
        <w:tabs>
          <w:tab w:val="clear" w:pos="567"/>
        </w:tabs>
        <w:spacing w:line="240" w:lineRule="auto"/>
        <w:rPr>
          <w:noProof/>
          <w:szCs w:val="22"/>
          <w:lang w:val="sv-SE"/>
        </w:rPr>
      </w:pPr>
      <w:r w:rsidRPr="008A5B1A">
        <w:rPr>
          <w:noProof/>
          <w:szCs w:val="22"/>
          <w:shd w:val="clear" w:color="auto" w:fill="CCCCCC"/>
          <w:lang w:val="sv-SE"/>
        </w:rPr>
        <w:br w:type="page"/>
      </w:r>
    </w:p>
    <w:p w14:paraId="5632A5E4" w14:textId="77777777" w:rsidR="0028482B" w:rsidRPr="008A5B1A" w:rsidRDefault="0028482B" w:rsidP="00B56A01">
      <w:pPr>
        <w:tabs>
          <w:tab w:val="clear" w:pos="567"/>
        </w:tabs>
        <w:spacing w:line="240" w:lineRule="auto"/>
        <w:rPr>
          <w:noProof/>
          <w:szCs w:val="22"/>
          <w:lang w:val="sv-SE"/>
        </w:rPr>
      </w:pPr>
    </w:p>
    <w:p w14:paraId="705EF3B1" w14:textId="77777777" w:rsidR="007B0B8E" w:rsidRPr="008A5B1A" w:rsidRDefault="007B0B8E"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UPPGIFTER SOM SKA FINNAS PÅ YTTRE FÖRPACKNINGEN</w:t>
      </w:r>
    </w:p>
    <w:p w14:paraId="05B7D1EE" w14:textId="77777777" w:rsidR="007B0B8E" w:rsidRPr="008A5B1A" w:rsidRDefault="007B0B8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77FD380D" w14:textId="55370CAD" w:rsidR="007B0B8E" w:rsidRPr="008A5B1A" w:rsidRDefault="007B0B8E"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8A5B1A">
        <w:rPr>
          <w:b/>
          <w:szCs w:val="22"/>
          <w:lang w:val="sv-SE"/>
        </w:rPr>
        <w:t xml:space="preserve">YTTERKARTONG TILL </w:t>
      </w:r>
      <w:r w:rsidR="00F4304B" w:rsidRPr="008A5B1A">
        <w:rPr>
          <w:b/>
          <w:szCs w:val="22"/>
          <w:lang w:val="sv-SE"/>
        </w:rPr>
        <w:t>FLERPACK</w:t>
      </w:r>
      <w:r w:rsidRPr="008A5B1A">
        <w:rPr>
          <w:b/>
          <w:szCs w:val="22"/>
          <w:lang w:val="sv-SE"/>
        </w:rPr>
        <w:t xml:space="preserve"> (MED BLUE BOX)</w:t>
      </w:r>
    </w:p>
    <w:p w14:paraId="260A03EC" w14:textId="77777777" w:rsidR="00DC6122" w:rsidRPr="008A5B1A" w:rsidRDefault="00DC6122" w:rsidP="00B56A01">
      <w:pPr>
        <w:tabs>
          <w:tab w:val="clear" w:pos="567"/>
        </w:tabs>
        <w:spacing w:line="240" w:lineRule="auto"/>
        <w:rPr>
          <w:noProof/>
          <w:szCs w:val="22"/>
          <w:lang w:val="sv-SE"/>
        </w:rPr>
      </w:pPr>
    </w:p>
    <w:p w14:paraId="69454C06" w14:textId="77777777" w:rsidR="00DC6122" w:rsidRPr="008A5B1A" w:rsidRDefault="00DC6122" w:rsidP="00B56A01">
      <w:pPr>
        <w:tabs>
          <w:tab w:val="clear" w:pos="567"/>
        </w:tabs>
        <w:spacing w:line="240" w:lineRule="auto"/>
        <w:rPr>
          <w:noProof/>
          <w:szCs w:val="22"/>
          <w:lang w:val="sv-SE"/>
        </w:rPr>
      </w:pPr>
    </w:p>
    <w:p w14:paraId="2B7DDF6E" w14:textId="77777777" w:rsidR="007B0B8E" w:rsidRPr="008A5B1A" w:rsidRDefault="007B0B8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1.</w:t>
      </w:r>
      <w:r w:rsidRPr="008A5B1A">
        <w:rPr>
          <w:b/>
          <w:noProof/>
          <w:szCs w:val="22"/>
          <w:lang w:val="sv-SE"/>
        </w:rPr>
        <w:tab/>
      </w:r>
      <w:r w:rsidRPr="008A5B1A">
        <w:rPr>
          <w:b/>
          <w:szCs w:val="22"/>
          <w:lang w:val="sv-SE"/>
        </w:rPr>
        <w:t>LÄKEMEDLETS NAMN</w:t>
      </w:r>
    </w:p>
    <w:p w14:paraId="0194B503" w14:textId="77777777" w:rsidR="00DC6122" w:rsidRPr="008A5B1A" w:rsidRDefault="00DC6122" w:rsidP="00B56A01">
      <w:pPr>
        <w:keepNext/>
        <w:tabs>
          <w:tab w:val="clear" w:pos="567"/>
        </w:tabs>
        <w:spacing w:line="240" w:lineRule="auto"/>
        <w:rPr>
          <w:noProof/>
          <w:szCs w:val="22"/>
          <w:lang w:val="sv-SE"/>
        </w:rPr>
      </w:pPr>
    </w:p>
    <w:p w14:paraId="40F0F594" w14:textId="3FEE786C" w:rsidR="00DC6122" w:rsidRPr="008A5B1A" w:rsidRDefault="00DC6122" w:rsidP="00B56A01">
      <w:pPr>
        <w:tabs>
          <w:tab w:val="clear" w:pos="567"/>
        </w:tabs>
        <w:spacing w:line="240" w:lineRule="auto"/>
        <w:rPr>
          <w:rFonts w:eastAsia="MS Mincho"/>
          <w:szCs w:val="22"/>
          <w:lang w:val="sv-SE" w:eastAsia="ja-JP"/>
        </w:rPr>
      </w:pPr>
      <w:r w:rsidRPr="008A5B1A">
        <w:rPr>
          <w:rFonts w:eastAsia="MS Mincho"/>
          <w:szCs w:val="22"/>
          <w:lang w:val="sv-SE" w:eastAsia="ja-JP"/>
        </w:rPr>
        <w:t>Atectura Breezhaler 125 mi</w:t>
      </w:r>
      <w:r w:rsidR="006E1A4B" w:rsidRPr="008A5B1A">
        <w:rPr>
          <w:rFonts w:eastAsia="MS Mincho"/>
          <w:szCs w:val="22"/>
          <w:lang w:val="sv-SE" w:eastAsia="ja-JP"/>
        </w:rPr>
        <w:t>krog/62,5 mikrog inhalationspulver, hårda kapslar</w:t>
      </w:r>
    </w:p>
    <w:p w14:paraId="24622E39" w14:textId="7E9B3723" w:rsidR="00DC6122" w:rsidRPr="008A5B1A" w:rsidRDefault="00B071A2" w:rsidP="00B56A01">
      <w:pPr>
        <w:tabs>
          <w:tab w:val="clear" w:pos="567"/>
        </w:tabs>
        <w:spacing w:line="240" w:lineRule="auto"/>
        <w:rPr>
          <w:noProof/>
          <w:szCs w:val="22"/>
          <w:lang w:val="sv-SE"/>
        </w:rPr>
      </w:pPr>
      <w:r w:rsidRPr="008A5B1A">
        <w:rPr>
          <w:szCs w:val="22"/>
          <w:lang w:val="sv-SE"/>
        </w:rPr>
        <w:t>indacaterol./mometason. fur.</w:t>
      </w:r>
    </w:p>
    <w:p w14:paraId="65940AA9" w14:textId="6A5CEDD7" w:rsidR="00DC6122" w:rsidRPr="008A5B1A" w:rsidRDefault="00DC6122" w:rsidP="00B56A01">
      <w:pPr>
        <w:tabs>
          <w:tab w:val="clear" w:pos="567"/>
        </w:tabs>
        <w:spacing w:line="240" w:lineRule="auto"/>
        <w:rPr>
          <w:noProof/>
          <w:szCs w:val="22"/>
          <w:lang w:val="sv-SE"/>
        </w:rPr>
      </w:pPr>
    </w:p>
    <w:p w14:paraId="0A1D3404" w14:textId="77777777" w:rsidR="0019442F" w:rsidRPr="008A5B1A" w:rsidRDefault="0019442F" w:rsidP="00B56A01">
      <w:pPr>
        <w:tabs>
          <w:tab w:val="clear" w:pos="567"/>
        </w:tabs>
        <w:spacing w:line="240" w:lineRule="auto"/>
        <w:rPr>
          <w:noProof/>
          <w:szCs w:val="22"/>
          <w:lang w:val="sv-SE"/>
        </w:rPr>
      </w:pPr>
    </w:p>
    <w:p w14:paraId="33B8B09E" w14:textId="77777777" w:rsidR="007B0B8E" w:rsidRPr="008A5B1A" w:rsidRDefault="007B0B8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noProof/>
          <w:szCs w:val="22"/>
          <w:lang w:val="sv-SE"/>
        </w:rPr>
        <w:t>2.</w:t>
      </w:r>
      <w:r w:rsidRPr="008A5B1A">
        <w:rPr>
          <w:b/>
          <w:noProof/>
          <w:szCs w:val="22"/>
          <w:lang w:val="sv-SE"/>
        </w:rPr>
        <w:tab/>
        <w:t>DEKLARATION AV AKTIV(A) SUBSTANS(ER)</w:t>
      </w:r>
    </w:p>
    <w:p w14:paraId="26DB0FFA" w14:textId="77777777" w:rsidR="00DC6122" w:rsidRPr="008A5B1A" w:rsidRDefault="00DC6122" w:rsidP="00B56A01">
      <w:pPr>
        <w:tabs>
          <w:tab w:val="clear" w:pos="567"/>
        </w:tabs>
        <w:spacing w:line="240" w:lineRule="auto"/>
        <w:rPr>
          <w:szCs w:val="22"/>
          <w:lang w:val="sv-SE"/>
        </w:rPr>
      </w:pPr>
    </w:p>
    <w:p w14:paraId="3D00B56C" w14:textId="111EC7C2" w:rsidR="00DC6122" w:rsidRPr="008A5B1A" w:rsidRDefault="00574CA9" w:rsidP="00B56A01">
      <w:pPr>
        <w:tabs>
          <w:tab w:val="clear" w:pos="567"/>
        </w:tabs>
        <w:spacing w:line="240" w:lineRule="auto"/>
        <w:rPr>
          <w:szCs w:val="22"/>
          <w:lang w:val="sv-SE"/>
        </w:rPr>
      </w:pPr>
      <w:r w:rsidRPr="008A5B1A">
        <w:rPr>
          <w:szCs w:val="22"/>
          <w:lang w:val="sv-SE"/>
        </w:rPr>
        <w:t>Varje avgiven dos innehåller</w:t>
      </w:r>
      <w:r w:rsidR="00DC6122" w:rsidRPr="008A5B1A">
        <w:rPr>
          <w:szCs w:val="22"/>
          <w:lang w:val="sv-SE"/>
        </w:rPr>
        <w:t xml:space="preserve"> 125 mi</w:t>
      </w:r>
      <w:r w:rsidRPr="008A5B1A">
        <w:rPr>
          <w:szCs w:val="22"/>
          <w:lang w:val="sv-SE"/>
        </w:rPr>
        <w:t>krogram indaka</w:t>
      </w:r>
      <w:r w:rsidR="00DC6122" w:rsidRPr="008A5B1A">
        <w:rPr>
          <w:szCs w:val="22"/>
          <w:lang w:val="sv-SE"/>
        </w:rPr>
        <w:t>terol (</w:t>
      </w:r>
      <w:r w:rsidRPr="008A5B1A">
        <w:rPr>
          <w:szCs w:val="22"/>
          <w:lang w:val="sv-SE"/>
        </w:rPr>
        <w:t>som acetat) och 62,5 mikrogram mometasonfuroat</w:t>
      </w:r>
      <w:r w:rsidR="00DC6122" w:rsidRPr="008A5B1A">
        <w:rPr>
          <w:szCs w:val="22"/>
          <w:lang w:val="sv-SE"/>
        </w:rPr>
        <w:t>.</w:t>
      </w:r>
    </w:p>
    <w:p w14:paraId="5DB48F60" w14:textId="77777777" w:rsidR="00DC6122" w:rsidRPr="008A5B1A" w:rsidRDefault="00DC6122" w:rsidP="00B56A01">
      <w:pPr>
        <w:tabs>
          <w:tab w:val="clear" w:pos="567"/>
        </w:tabs>
        <w:spacing w:line="240" w:lineRule="auto"/>
        <w:rPr>
          <w:noProof/>
          <w:szCs w:val="22"/>
          <w:lang w:val="sv-SE"/>
        </w:rPr>
      </w:pPr>
    </w:p>
    <w:p w14:paraId="72ED328F" w14:textId="77777777" w:rsidR="00DC6122" w:rsidRPr="008A5B1A" w:rsidRDefault="00DC6122" w:rsidP="00B56A01">
      <w:pPr>
        <w:tabs>
          <w:tab w:val="clear" w:pos="567"/>
        </w:tabs>
        <w:spacing w:line="240" w:lineRule="auto"/>
        <w:rPr>
          <w:noProof/>
          <w:szCs w:val="22"/>
          <w:lang w:val="sv-SE"/>
        </w:rPr>
      </w:pPr>
    </w:p>
    <w:p w14:paraId="6C3E6A0A" w14:textId="77777777" w:rsidR="007B0B8E" w:rsidRPr="008A5B1A" w:rsidRDefault="007B0B8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noProof/>
          <w:szCs w:val="22"/>
          <w:lang w:val="sv-SE"/>
        </w:rPr>
        <w:t>3.</w:t>
      </w:r>
      <w:r w:rsidRPr="008A5B1A">
        <w:rPr>
          <w:b/>
          <w:noProof/>
          <w:szCs w:val="22"/>
          <w:lang w:val="sv-SE"/>
        </w:rPr>
        <w:tab/>
      </w:r>
      <w:r w:rsidRPr="008A5B1A">
        <w:rPr>
          <w:b/>
          <w:szCs w:val="22"/>
          <w:lang w:val="sv-SE"/>
        </w:rPr>
        <w:t>FÖRTECKNING ÖVER HJÄLPÄMNEN</w:t>
      </w:r>
    </w:p>
    <w:p w14:paraId="3945D667" w14:textId="77777777" w:rsidR="00DC6122" w:rsidRPr="008A5B1A" w:rsidRDefault="00DC6122" w:rsidP="00B56A01">
      <w:pPr>
        <w:keepNext/>
        <w:tabs>
          <w:tab w:val="clear" w:pos="567"/>
        </w:tabs>
        <w:spacing w:line="240" w:lineRule="auto"/>
        <w:rPr>
          <w:noProof/>
          <w:szCs w:val="22"/>
          <w:lang w:val="sv-SE"/>
        </w:rPr>
      </w:pPr>
    </w:p>
    <w:p w14:paraId="009D32F8" w14:textId="7B108740" w:rsidR="00574CA9" w:rsidRPr="008A5B1A" w:rsidRDefault="00574CA9" w:rsidP="00B56A01">
      <w:pPr>
        <w:tabs>
          <w:tab w:val="clear" w:pos="567"/>
        </w:tabs>
        <w:spacing w:line="240" w:lineRule="auto"/>
        <w:rPr>
          <w:szCs w:val="22"/>
          <w:lang w:val="sv-SE"/>
        </w:rPr>
      </w:pPr>
      <w:r w:rsidRPr="008A5B1A">
        <w:rPr>
          <w:noProof/>
          <w:szCs w:val="22"/>
          <w:lang w:val="sv-SE"/>
        </w:rPr>
        <w:t>Innehåller även laktos</w:t>
      </w:r>
      <w:r w:rsidR="00D707C3">
        <w:rPr>
          <w:noProof/>
          <w:szCs w:val="22"/>
          <w:lang w:val="sv-SE"/>
        </w:rPr>
        <w:t>monohydrat</w:t>
      </w:r>
      <w:r w:rsidRPr="008A5B1A">
        <w:rPr>
          <w:noProof/>
          <w:szCs w:val="22"/>
          <w:lang w:val="sv-SE"/>
        </w:rPr>
        <w:t xml:space="preserve">. </w:t>
      </w:r>
      <w:r w:rsidRPr="008A5B1A">
        <w:rPr>
          <w:noProof/>
          <w:szCs w:val="22"/>
          <w:shd w:val="clear" w:color="auto" w:fill="D9D9D9" w:themeFill="background1" w:themeFillShade="D9"/>
          <w:lang w:val="sv-SE"/>
        </w:rPr>
        <w:t>Se bipacksedeln för mer information.</w:t>
      </w:r>
    </w:p>
    <w:p w14:paraId="29B911FC" w14:textId="77777777" w:rsidR="00574CA9" w:rsidRPr="008A5B1A" w:rsidRDefault="00574CA9" w:rsidP="00B56A01">
      <w:pPr>
        <w:tabs>
          <w:tab w:val="clear" w:pos="567"/>
        </w:tabs>
        <w:spacing w:line="240" w:lineRule="auto"/>
        <w:rPr>
          <w:szCs w:val="22"/>
          <w:lang w:val="sv-SE"/>
        </w:rPr>
      </w:pPr>
    </w:p>
    <w:p w14:paraId="3BF3CBBD" w14:textId="77777777" w:rsidR="00574CA9" w:rsidRPr="008A5B1A" w:rsidRDefault="00574CA9" w:rsidP="00B56A01">
      <w:pPr>
        <w:tabs>
          <w:tab w:val="clear" w:pos="567"/>
        </w:tabs>
        <w:spacing w:line="240" w:lineRule="auto"/>
        <w:rPr>
          <w:noProof/>
          <w:szCs w:val="22"/>
          <w:lang w:val="sv-SE"/>
        </w:rPr>
      </w:pPr>
    </w:p>
    <w:p w14:paraId="12DBD2D0" w14:textId="77777777" w:rsidR="00574CA9" w:rsidRPr="008A5B1A" w:rsidRDefault="00574CA9"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4.</w:t>
      </w:r>
      <w:r w:rsidRPr="008A5B1A">
        <w:rPr>
          <w:b/>
          <w:noProof/>
          <w:szCs w:val="22"/>
          <w:lang w:val="sv-SE"/>
        </w:rPr>
        <w:tab/>
        <w:t>LÄKEMEDELSFORM OCH FÖRPACKNINGSSTORLEK</w:t>
      </w:r>
    </w:p>
    <w:p w14:paraId="163339C0" w14:textId="77777777" w:rsidR="00574CA9" w:rsidRPr="008A5B1A" w:rsidRDefault="00574CA9" w:rsidP="00B56A01">
      <w:pPr>
        <w:keepNext/>
        <w:tabs>
          <w:tab w:val="clear" w:pos="567"/>
        </w:tabs>
        <w:spacing w:line="240" w:lineRule="auto"/>
        <w:rPr>
          <w:noProof/>
          <w:szCs w:val="22"/>
          <w:lang w:val="sv-SE"/>
        </w:rPr>
      </w:pPr>
    </w:p>
    <w:p w14:paraId="463B3977" w14:textId="77777777" w:rsidR="00574CA9" w:rsidRPr="008A5B1A" w:rsidRDefault="00574CA9" w:rsidP="00077A50">
      <w:pPr>
        <w:keepNext/>
        <w:tabs>
          <w:tab w:val="clear" w:pos="567"/>
        </w:tabs>
        <w:spacing w:line="240" w:lineRule="auto"/>
        <w:rPr>
          <w:noProof/>
          <w:szCs w:val="22"/>
          <w:lang w:val="sv-SE"/>
        </w:rPr>
      </w:pPr>
      <w:r w:rsidRPr="008A5B1A">
        <w:rPr>
          <w:szCs w:val="22"/>
          <w:shd w:val="pct15" w:color="auto" w:fill="auto"/>
          <w:lang w:val="sv-SE"/>
        </w:rPr>
        <w:t>Inhalationspulver, hård kapsel</w:t>
      </w:r>
    </w:p>
    <w:p w14:paraId="080662D8" w14:textId="77777777" w:rsidR="00DC6122" w:rsidRPr="008A5B1A" w:rsidRDefault="00DC6122" w:rsidP="00B56A01">
      <w:pPr>
        <w:tabs>
          <w:tab w:val="clear" w:pos="567"/>
        </w:tabs>
        <w:spacing w:line="240" w:lineRule="auto"/>
        <w:rPr>
          <w:szCs w:val="22"/>
          <w:lang w:val="sv-SE"/>
        </w:rPr>
      </w:pPr>
    </w:p>
    <w:p w14:paraId="780A9BE8" w14:textId="239F3067" w:rsidR="00DC6122" w:rsidRPr="008A5B1A" w:rsidRDefault="001F0BE5" w:rsidP="00B56A01">
      <w:pPr>
        <w:tabs>
          <w:tab w:val="clear" w:pos="567"/>
        </w:tabs>
        <w:spacing w:line="240" w:lineRule="auto"/>
        <w:rPr>
          <w:szCs w:val="22"/>
          <w:lang w:val="sv-SE"/>
        </w:rPr>
      </w:pPr>
      <w:r w:rsidRPr="008A5B1A">
        <w:rPr>
          <w:lang w:val="sv-SE"/>
        </w:rPr>
        <w:t>Fler</w:t>
      </w:r>
      <w:r w:rsidR="000927C8" w:rsidRPr="008A5B1A">
        <w:rPr>
          <w:lang w:val="sv-SE"/>
        </w:rPr>
        <w:t xml:space="preserve">pack: </w:t>
      </w:r>
      <w:r w:rsidR="00DC6122" w:rsidRPr="008A5B1A">
        <w:rPr>
          <w:szCs w:val="22"/>
          <w:lang w:val="sv-SE"/>
        </w:rPr>
        <w:t>90 (3 </w:t>
      </w:r>
      <w:r w:rsidR="00EA1AB7" w:rsidRPr="008A5B1A">
        <w:rPr>
          <w:szCs w:val="22"/>
          <w:lang w:val="sv-SE"/>
        </w:rPr>
        <w:t xml:space="preserve">förpackningar med </w:t>
      </w:r>
      <w:r w:rsidR="00DC6122" w:rsidRPr="008A5B1A">
        <w:rPr>
          <w:szCs w:val="22"/>
          <w:lang w:val="sv-SE"/>
        </w:rPr>
        <w:t>30 x 1) </w:t>
      </w:r>
      <w:r w:rsidR="00EA1AB7" w:rsidRPr="008A5B1A">
        <w:rPr>
          <w:szCs w:val="22"/>
          <w:lang w:val="sv-SE"/>
        </w:rPr>
        <w:t xml:space="preserve">kapslar </w:t>
      </w:r>
      <w:r w:rsidR="00F4304B" w:rsidRPr="008A5B1A">
        <w:rPr>
          <w:szCs w:val="22"/>
          <w:lang w:val="sv-SE"/>
        </w:rPr>
        <w:t>+</w:t>
      </w:r>
      <w:r w:rsidR="00EA1AB7" w:rsidRPr="008A5B1A">
        <w:rPr>
          <w:szCs w:val="22"/>
          <w:lang w:val="sv-SE"/>
        </w:rPr>
        <w:t xml:space="preserve"> 3 inhalatorer</w:t>
      </w:r>
      <w:r w:rsidR="00DC6122" w:rsidRPr="008A5B1A">
        <w:rPr>
          <w:szCs w:val="22"/>
          <w:lang w:val="sv-SE"/>
        </w:rPr>
        <w:t>.</w:t>
      </w:r>
    </w:p>
    <w:p w14:paraId="4A0C1043" w14:textId="2D10AE78" w:rsidR="00DC6122" w:rsidRPr="008A5B1A" w:rsidRDefault="001F0BE5" w:rsidP="00B56A01">
      <w:pPr>
        <w:tabs>
          <w:tab w:val="clear" w:pos="567"/>
        </w:tabs>
        <w:spacing w:line="240" w:lineRule="auto"/>
        <w:rPr>
          <w:szCs w:val="22"/>
          <w:shd w:val="pct15" w:color="auto" w:fill="auto"/>
          <w:lang w:val="sv-SE"/>
        </w:rPr>
      </w:pPr>
      <w:r w:rsidRPr="008A5B1A">
        <w:rPr>
          <w:shd w:val="pct15" w:color="auto" w:fill="auto"/>
          <w:lang w:val="sv-SE"/>
        </w:rPr>
        <w:t>Fler</w:t>
      </w:r>
      <w:r w:rsidR="000927C8" w:rsidRPr="008A5B1A">
        <w:rPr>
          <w:shd w:val="pct15" w:color="auto" w:fill="auto"/>
          <w:lang w:val="sv-SE"/>
        </w:rPr>
        <w:t xml:space="preserve">pack: </w:t>
      </w:r>
      <w:r w:rsidR="00DC6122" w:rsidRPr="008A5B1A">
        <w:rPr>
          <w:szCs w:val="22"/>
          <w:shd w:val="pct15" w:color="auto" w:fill="auto"/>
          <w:lang w:val="sv-SE"/>
        </w:rPr>
        <w:t>150 (15 </w:t>
      </w:r>
      <w:r w:rsidR="00EA1AB7" w:rsidRPr="008A5B1A">
        <w:rPr>
          <w:szCs w:val="22"/>
          <w:shd w:val="pct15" w:color="auto" w:fill="auto"/>
          <w:lang w:val="sv-SE"/>
        </w:rPr>
        <w:t xml:space="preserve">förpackningar med </w:t>
      </w:r>
      <w:r w:rsidR="00DC6122" w:rsidRPr="008A5B1A">
        <w:rPr>
          <w:szCs w:val="22"/>
          <w:shd w:val="pct15" w:color="auto" w:fill="auto"/>
          <w:lang w:val="sv-SE"/>
        </w:rPr>
        <w:t>10 x 1) </w:t>
      </w:r>
      <w:r w:rsidR="00EA1AB7" w:rsidRPr="008A5B1A">
        <w:rPr>
          <w:szCs w:val="22"/>
          <w:shd w:val="pct15" w:color="auto" w:fill="auto"/>
          <w:lang w:val="sv-SE"/>
        </w:rPr>
        <w:t>kapslar + 15 inhalatorer</w:t>
      </w:r>
      <w:r w:rsidR="00DC6122" w:rsidRPr="008A5B1A">
        <w:rPr>
          <w:szCs w:val="22"/>
          <w:shd w:val="pct15" w:color="auto" w:fill="auto"/>
          <w:lang w:val="sv-SE"/>
        </w:rPr>
        <w:t>.</w:t>
      </w:r>
    </w:p>
    <w:p w14:paraId="4BD8B348" w14:textId="77777777" w:rsidR="00DC6122" w:rsidRPr="008A5B1A" w:rsidRDefault="00DC6122" w:rsidP="00B56A01">
      <w:pPr>
        <w:tabs>
          <w:tab w:val="clear" w:pos="567"/>
        </w:tabs>
        <w:spacing w:line="240" w:lineRule="auto"/>
        <w:rPr>
          <w:szCs w:val="22"/>
          <w:lang w:val="sv-SE"/>
        </w:rPr>
      </w:pPr>
    </w:p>
    <w:p w14:paraId="53629BEF" w14:textId="77777777" w:rsidR="00DC6122" w:rsidRPr="008A5B1A" w:rsidRDefault="00DC6122" w:rsidP="00B56A01">
      <w:pPr>
        <w:tabs>
          <w:tab w:val="clear" w:pos="567"/>
        </w:tabs>
        <w:spacing w:line="240" w:lineRule="auto"/>
        <w:rPr>
          <w:noProof/>
          <w:szCs w:val="22"/>
          <w:lang w:val="sv-SE"/>
        </w:rPr>
      </w:pPr>
    </w:p>
    <w:p w14:paraId="1C44E237" w14:textId="77777777" w:rsidR="00EA1AB7" w:rsidRPr="008A5B1A" w:rsidRDefault="00EA1AB7" w:rsidP="00B56A01">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szCs w:val="22"/>
          <w:lang w:val="sv-SE"/>
        </w:rPr>
        <w:t>5.</w:t>
      </w:r>
      <w:r w:rsidRPr="008A5B1A">
        <w:rPr>
          <w:b/>
          <w:szCs w:val="22"/>
          <w:lang w:val="sv-SE"/>
        </w:rPr>
        <w:tab/>
        <w:t>ADMINISTRERINGSSÄTT OCH ADMINISTRERINGSVÄG</w:t>
      </w:r>
    </w:p>
    <w:p w14:paraId="19A70AA2" w14:textId="77777777" w:rsidR="00EA1AB7" w:rsidRPr="008A5B1A" w:rsidRDefault="00EA1AB7" w:rsidP="00B56A01">
      <w:pPr>
        <w:keepNext/>
        <w:tabs>
          <w:tab w:val="clear" w:pos="567"/>
        </w:tabs>
        <w:spacing w:line="240" w:lineRule="auto"/>
        <w:rPr>
          <w:noProof/>
          <w:szCs w:val="22"/>
          <w:lang w:val="sv-SE"/>
        </w:rPr>
      </w:pPr>
    </w:p>
    <w:p w14:paraId="6BAB76FA" w14:textId="77777777" w:rsidR="00E7652D" w:rsidRPr="008A5B1A" w:rsidRDefault="00E7652D" w:rsidP="00B56A01">
      <w:pPr>
        <w:tabs>
          <w:tab w:val="clear" w:pos="567"/>
        </w:tabs>
        <w:spacing w:line="240" w:lineRule="auto"/>
        <w:rPr>
          <w:szCs w:val="22"/>
          <w:shd w:val="pct15" w:color="auto" w:fill="auto"/>
          <w:lang w:val="sv-SE"/>
        </w:rPr>
      </w:pPr>
      <w:r w:rsidRPr="008A5B1A">
        <w:rPr>
          <w:szCs w:val="22"/>
          <w:lang w:val="sv-SE"/>
        </w:rPr>
        <w:t>Läs bipacksedeln före användning.</w:t>
      </w:r>
    </w:p>
    <w:p w14:paraId="384FBA99" w14:textId="77777777" w:rsidR="00EA1AB7" w:rsidRPr="008A5B1A" w:rsidRDefault="00EA1AB7" w:rsidP="00B56A01">
      <w:pPr>
        <w:tabs>
          <w:tab w:val="clear" w:pos="567"/>
        </w:tabs>
        <w:spacing w:line="240" w:lineRule="auto"/>
        <w:rPr>
          <w:noProof/>
          <w:szCs w:val="22"/>
          <w:lang w:val="sv-SE"/>
        </w:rPr>
      </w:pPr>
      <w:r w:rsidRPr="008A5B1A">
        <w:rPr>
          <w:szCs w:val="22"/>
          <w:lang w:val="sv-SE"/>
        </w:rPr>
        <w:t>Endast för användning med den inhalator som medföljer förpackningen.</w:t>
      </w:r>
    </w:p>
    <w:p w14:paraId="65B65FF0" w14:textId="77777777" w:rsidR="00EA1AB7" w:rsidRPr="008A5B1A" w:rsidRDefault="00EA1AB7" w:rsidP="00B56A01">
      <w:pPr>
        <w:tabs>
          <w:tab w:val="clear" w:pos="567"/>
        </w:tabs>
        <w:spacing w:line="240" w:lineRule="auto"/>
        <w:rPr>
          <w:noProof/>
          <w:szCs w:val="22"/>
          <w:lang w:val="sv-SE"/>
        </w:rPr>
      </w:pPr>
      <w:r w:rsidRPr="008A5B1A">
        <w:rPr>
          <w:szCs w:val="22"/>
          <w:lang w:val="sv-SE"/>
        </w:rPr>
        <w:t>Svälj inte kapslarna.</w:t>
      </w:r>
    </w:p>
    <w:p w14:paraId="1F877B29" w14:textId="7401FD45" w:rsidR="00EA1AB7" w:rsidRPr="008A5B1A" w:rsidRDefault="006655F6" w:rsidP="00B56A01">
      <w:pPr>
        <w:tabs>
          <w:tab w:val="clear" w:pos="567"/>
        </w:tabs>
        <w:spacing w:line="240" w:lineRule="auto"/>
        <w:rPr>
          <w:noProof/>
          <w:szCs w:val="22"/>
          <w:lang w:val="sv-SE"/>
        </w:rPr>
      </w:pPr>
      <w:r w:rsidRPr="008A5B1A">
        <w:rPr>
          <w:lang w:val="sv-SE"/>
        </w:rPr>
        <w:t>F</w:t>
      </w:r>
      <w:r w:rsidR="00EA1AB7" w:rsidRPr="008A5B1A">
        <w:rPr>
          <w:lang w:val="sv-SE"/>
        </w:rPr>
        <w:t>ör inhalation</w:t>
      </w:r>
    </w:p>
    <w:p w14:paraId="2B8C9C5A" w14:textId="77777777" w:rsidR="00EA1AB7" w:rsidRPr="008A5B1A" w:rsidRDefault="00EA1AB7" w:rsidP="00B56A01">
      <w:pPr>
        <w:tabs>
          <w:tab w:val="clear" w:pos="567"/>
        </w:tabs>
        <w:spacing w:line="240" w:lineRule="auto"/>
        <w:rPr>
          <w:noProof/>
          <w:szCs w:val="22"/>
          <w:lang w:val="sv-SE"/>
        </w:rPr>
      </w:pPr>
    </w:p>
    <w:p w14:paraId="4C56F4F9" w14:textId="77777777" w:rsidR="00EA1AB7" w:rsidRPr="008A5B1A" w:rsidRDefault="00EA1AB7" w:rsidP="00B56A01">
      <w:pPr>
        <w:tabs>
          <w:tab w:val="clear" w:pos="567"/>
        </w:tabs>
        <w:spacing w:line="240" w:lineRule="auto"/>
        <w:rPr>
          <w:noProof/>
          <w:szCs w:val="22"/>
          <w:lang w:val="sv-SE"/>
        </w:rPr>
      </w:pPr>
    </w:p>
    <w:p w14:paraId="3F00CADA" w14:textId="77777777" w:rsidR="00EA1AB7" w:rsidRPr="008A5B1A" w:rsidRDefault="00EA1AB7"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szCs w:val="22"/>
          <w:lang w:val="sv-SE"/>
        </w:rPr>
        <w:t>6.</w:t>
      </w:r>
      <w:r w:rsidRPr="008A5B1A">
        <w:rPr>
          <w:b/>
          <w:szCs w:val="22"/>
          <w:lang w:val="sv-SE"/>
        </w:rPr>
        <w:tab/>
        <w:t>SÄRSKILD VARNING OM ATT LÄKEMEDLET MÅSTE FÖRVARAS UTOM SYN- OCH RÄCKHÅLL FÖR BARN</w:t>
      </w:r>
    </w:p>
    <w:p w14:paraId="1C72D13C" w14:textId="77777777" w:rsidR="00EA1AB7" w:rsidRPr="008A5B1A" w:rsidRDefault="00EA1AB7" w:rsidP="00B56A01">
      <w:pPr>
        <w:keepNext/>
        <w:tabs>
          <w:tab w:val="clear" w:pos="567"/>
        </w:tabs>
        <w:spacing w:line="240" w:lineRule="auto"/>
        <w:rPr>
          <w:noProof/>
          <w:szCs w:val="22"/>
          <w:lang w:val="sv-SE"/>
        </w:rPr>
      </w:pPr>
    </w:p>
    <w:p w14:paraId="7BD19B92" w14:textId="77777777" w:rsidR="00EA1AB7" w:rsidRPr="008A5B1A" w:rsidRDefault="00EA1AB7" w:rsidP="00B56A01">
      <w:pPr>
        <w:tabs>
          <w:tab w:val="clear" w:pos="567"/>
        </w:tabs>
        <w:spacing w:line="240" w:lineRule="auto"/>
        <w:rPr>
          <w:noProof/>
          <w:szCs w:val="22"/>
          <w:lang w:val="sv-SE"/>
        </w:rPr>
      </w:pPr>
      <w:r w:rsidRPr="008A5B1A">
        <w:rPr>
          <w:szCs w:val="22"/>
          <w:lang w:val="sv-SE"/>
        </w:rPr>
        <w:t>Förvaras utom syn- och räckhåll för barn.</w:t>
      </w:r>
    </w:p>
    <w:p w14:paraId="334A39C2" w14:textId="77777777" w:rsidR="00EA1AB7" w:rsidRPr="008A5B1A" w:rsidRDefault="00EA1AB7" w:rsidP="00B56A01">
      <w:pPr>
        <w:tabs>
          <w:tab w:val="clear" w:pos="567"/>
        </w:tabs>
        <w:spacing w:line="240" w:lineRule="auto"/>
        <w:rPr>
          <w:noProof/>
          <w:szCs w:val="22"/>
          <w:lang w:val="sv-SE"/>
        </w:rPr>
      </w:pPr>
    </w:p>
    <w:p w14:paraId="41969BEC" w14:textId="77777777" w:rsidR="00EA1AB7" w:rsidRPr="008A5B1A" w:rsidRDefault="00EA1AB7" w:rsidP="00B56A01">
      <w:pPr>
        <w:tabs>
          <w:tab w:val="clear" w:pos="567"/>
        </w:tabs>
        <w:spacing w:line="240" w:lineRule="auto"/>
        <w:rPr>
          <w:noProof/>
          <w:szCs w:val="22"/>
          <w:lang w:val="sv-SE"/>
        </w:rPr>
      </w:pPr>
    </w:p>
    <w:p w14:paraId="49E87B69" w14:textId="77777777" w:rsidR="00EA1AB7" w:rsidRPr="008A5B1A" w:rsidRDefault="00EA1AB7"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szCs w:val="22"/>
          <w:lang w:val="sv-SE"/>
        </w:rPr>
        <w:t>7.</w:t>
      </w:r>
      <w:r w:rsidRPr="008A5B1A">
        <w:rPr>
          <w:b/>
          <w:szCs w:val="22"/>
          <w:lang w:val="sv-SE"/>
        </w:rPr>
        <w:tab/>
        <w:t>ÖVRIGA SÄRSKILDA VARNINGAR OM SÅ ÄR NÖDVÄNDIGT</w:t>
      </w:r>
    </w:p>
    <w:p w14:paraId="76D33A57" w14:textId="77777777" w:rsidR="00EA1AB7" w:rsidRPr="008A5B1A" w:rsidRDefault="00EA1AB7" w:rsidP="00B56A01">
      <w:pPr>
        <w:tabs>
          <w:tab w:val="clear" w:pos="567"/>
        </w:tabs>
        <w:spacing w:line="240" w:lineRule="auto"/>
        <w:rPr>
          <w:noProof/>
          <w:szCs w:val="22"/>
          <w:lang w:val="sv-SE"/>
        </w:rPr>
      </w:pPr>
    </w:p>
    <w:p w14:paraId="20721B96" w14:textId="77777777" w:rsidR="00EA1AB7" w:rsidRPr="008A5B1A" w:rsidRDefault="00EA1AB7" w:rsidP="00B56A01">
      <w:pPr>
        <w:tabs>
          <w:tab w:val="clear" w:pos="567"/>
        </w:tabs>
        <w:spacing w:line="240" w:lineRule="auto"/>
        <w:rPr>
          <w:noProof/>
          <w:szCs w:val="22"/>
          <w:lang w:val="sv-SE"/>
        </w:rPr>
      </w:pPr>
    </w:p>
    <w:p w14:paraId="54990642" w14:textId="77777777" w:rsidR="00EA1AB7" w:rsidRPr="008A5B1A" w:rsidRDefault="00EA1AB7"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szCs w:val="22"/>
          <w:lang w:val="sv-SE"/>
        </w:rPr>
        <w:t>8.</w:t>
      </w:r>
      <w:r w:rsidRPr="008A5B1A">
        <w:rPr>
          <w:b/>
          <w:szCs w:val="22"/>
          <w:lang w:val="sv-SE"/>
        </w:rPr>
        <w:tab/>
        <w:t>UTGÅNGSDATUM</w:t>
      </w:r>
    </w:p>
    <w:p w14:paraId="0D91F7BC" w14:textId="77777777" w:rsidR="00EA1AB7" w:rsidRPr="008A5B1A" w:rsidRDefault="00EA1AB7" w:rsidP="00B56A01">
      <w:pPr>
        <w:keepNext/>
        <w:tabs>
          <w:tab w:val="clear" w:pos="567"/>
        </w:tabs>
        <w:spacing w:line="240" w:lineRule="auto"/>
        <w:rPr>
          <w:noProof/>
          <w:szCs w:val="22"/>
          <w:lang w:val="sv-SE"/>
        </w:rPr>
      </w:pPr>
    </w:p>
    <w:p w14:paraId="33D98E09" w14:textId="77777777" w:rsidR="00EA1AB7" w:rsidRPr="008A5B1A" w:rsidRDefault="00EA1AB7" w:rsidP="00B56A01">
      <w:pPr>
        <w:keepNext/>
        <w:tabs>
          <w:tab w:val="clear" w:pos="567"/>
        </w:tabs>
        <w:spacing w:line="240" w:lineRule="auto"/>
        <w:rPr>
          <w:noProof/>
          <w:color w:val="000000"/>
          <w:szCs w:val="22"/>
          <w:lang w:val="sv-SE"/>
        </w:rPr>
      </w:pPr>
      <w:r w:rsidRPr="008A5B1A">
        <w:rPr>
          <w:lang w:val="sv-SE"/>
        </w:rPr>
        <w:t>EXP</w:t>
      </w:r>
    </w:p>
    <w:p w14:paraId="3C2AC596" w14:textId="3AE2898B" w:rsidR="00EA1AB7" w:rsidRPr="008A5B1A" w:rsidRDefault="00EA1AB7" w:rsidP="00B56A01">
      <w:pPr>
        <w:tabs>
          <w:tab w:val="clear" w:pos="567"/>
        </w:tabs>
        <w:spacing w:line="240" w:lineRule="auto"/>
        <w:rPr>
          <w:noProof/>
          <w:szCs w:val="22"/>
          <w:lang w:val="sv-SE"/>
        </w:rPr>
      </w:pPr>
      <w:r w:rsidRPr="008A5B1A">
        <w:rPr>
          <w:szCs w:val="22"/>
          <w:lang w:val="sv-SE"/>
        </w:rPr>
        <w:t>Inhalatorn i varje förpackning ska kasseras när alla kapslarna i förpackningen har använts</w:t>
      </w:r>
      <w:r w:rsidR="006655F6" w:rsidRPr="008A5B1A">
        <w:rPr>
          <w:szCs w:val="22"/>
          <w:lang w:val="sv-SE"/>
        </w:rPr>
        <w:t>.</w:t>
      </w:r>
    </w:p>
    <w:p w14:paraId="6B2F9BE9" w14:textId="77777777" w:rsidR="00B8202C" w:rsidRPr="008A5B1A" w:rsidRDefault="00B8202C" w:rsidP="00B56A01">
      <w:pPr>
        <w:tabs>
          <w:tab w:val="clear" w:pos="567"/>
        </w:tabs>
        <w:spacing w:line="240" w:lineRule="auto"/>
        <w:rPr>
          <w:noProof/>
          <w:szCs w:val="22"/>
          <w:lang w:val="sv-SE"/>
        </w:rPr>
      </w:pPr>
    </w:p>
    <w:p w14:paraId="6B12BBCA" w14:textId="77777777" w:rsidR="00DC6122" w:rsidRPr="008A5B1A" w:rsidRDefault="00DC6122" w:rsidP="00B56A01">
      <w:pPr>
        <w:tabs>
          <w:tab w:val="clear" w:pos="567"/>
        </w:tabs>
        <w:spacing w:line="240" w:lineRule="auto"/>
        <w:rPr>
          <w:noProof/>
          <w:szCs w:val="22"/>
          <w:lang w:val="sv-SE"/>
        </w:rPr>
      </w:pPr>
    </w:p>
    <w:p w14:paraId="366D9905" w14:textId="77777777" w:rsidR="00EA1AB7" w:rsidRPr="008A5B1A" w:rsidRDefault="00EA1AB7"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szCs w:val="22"/>
          <w:lang w:val="sv-SE"/>
        </w:rPr>
        <w:lastRenderedPageBreak/>
        <w:t>9.</w:t>
      </w:r>
      <w:r w:rsidRPr="008A5B1A">
        <w:rPr>
          <w:b/>
          <w:szCs w:val="22"/>
          <w:lang w:val="sv-SE"/>
        </w:rPr>
        <w:tab/>
        <w:t>SÄRSKILDA FÖRVARINGSANVISNINGAR</w:t>
      </w:r>
    </w:p>
    <w:p w14:paraId="25942837" w14:textId="77777777" w:rsidR="00EA1AB7" w:rsidRPr="008A5B1A" w:rsidRDefault="00EA1AB7" w:rsidP="00B56A01">
      <w:pPr>
        <w:keepNext/>
        <w:tabs>
          <w:tab w:val="clear" w:pos="567"/>
        </w:tabs>
        <w:spacing w:line="240" w:lineRule="auto"/>
        <w:rPr>
          <w:noProof/>
          <w:szCs w:val="22"/>
          <w:lang w:val="sv-SE"/>
        </w:rPr>
      </w:pPr>
    </w:p>
    <w:p w14:paraId="4D38660B" w14:textId="77777777" w:rsidR="007B4578" w:rsidRPr="008A5B1A" w:rsidRDefault="007B4578" w:rsidP="00B56A01">
      <w:pPr>
        <w:keepNext/>
        <w:tabs>
          <w:tab w:val="clear" w:pos="567"/>
        </w:tabs>
        <w:spacing w:line="240" w:lineRule="auto"/>
        <w:rPr>
          <w:noProof/>
          <w:lang w:val="sv-SE"/>
        </w:rPr>
      </w:pPr>
      <w:r w:rsidRPr="008A5B1A">
        <w:rPr>
          <w:noProof/>
          <w:lang w:val="sv-SE"/>
        </w:rPr>
        <w:t>Förvaras vid högst 30</w:t>
      </w:r>
      <w:r w:rsidRPr="008A5B1A">
        <w:rPr>
          <w:noProof/>
          <w:lang w:val="sv-SE"/>
        </w:rPr>
        <w:sym w:font="Symbol" w:char="F0B0"/>
      </w:r>
      <w:r w:rsidRPr="008A5B1A">
        <w:rPr>
          <w:noProof/>
          <w:lang w:val="sv-SE"/>
        </w:rPr>
        <w:t>C.</w:t>
      </w:r>
    </w:p>
    <w:p w14:paraId="3FD77FD3" w14:textId="77777777" w:rsidR="00EA1AB7" w:rsidRPr="008A5B1A" w:rsidRDefault="00EA1AB7" w:rsidP="00B56A01">
      <w:pPr>
        <w:tabs>
          <w:tab w:val="clear" w:pos="567"/>
        </w:tabs>
        <w:spacing w:line="240" w:lineRule="auto"/>
        <w:rPr>
          <w:noProof/>
          <w:color w:val="000000"/>
          <w:szCs w:val="22"/>
          <w:lang w:val="sv-SE"/>
        </w:rPr>
      </w:pPr>
      <w:r w:rsidRPr="008A5B1A">
        <w:rPr>
          <w:lang w:val="sv-SE"/>
        </w:rPr>
        <w:t>Förvaras i originalförpackningen. Ljus- och fuktkänsligt.</w:t>
      </w:r>
    </w:p>
    <w:p w14:paraId="494FA42F" w14:textId="77777777" w:rsidR="00EA1AB7" w:rsidRPr="008A5B1A" w:rsidRDefault="00EA1AB7" w:rsidP="00B56A01">
      <w:pPr>
        <w:tabs>
          <w:tab w:val="clear" w:pos="567"/>
        </w:tabs>
        <w:spacing w:line="240" w:lineRule="auto"/>
        <w:rPr>
          <w:noProof/>
          <w:color w:val="000000"/>
          <w:szCs w:val="22"/>
          <w:lang w:val="sv-SE"/>
        </w:rPr>
      </w:pPr>
    </w:p>
    <w:p w14:paraId="0F5A7372" w14:textId="77777777" w:rsidR="00EA1AB7" w:rsidRPr="008A5B1A" w:rsidRDefault="00EA1AB7" w:rsidP="00B56A01">
      <w:pPr>
        <w:tabs>
          <w:tab w:val="clear" w:pos="567"/>
        </w:tabs>
        <w:spacing w:line="240" w:lineRule="auto"/>
        <w:rPr>
          <w:noProof/>
          <w:szCs w:val="22"/>
          <w:lang w:val="sv-SE"/>
        </w:rPr>
      </w:pPr>
    </w:p>
    <w:p w14:paraId="1C0BA41F" w14:textId="77777777" w:rsidR="00EA1AB7" w:rsidRPr="008A5B1A" w:rsidRDefault="00EA1AB7"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szCs w:val="22"/>
          <w:lang w:val="sv-SE"/>
        </w:rPr>
        <w:t>10.</w:t>
      </w:r>
      <w:r w:rsidRPr="008A5B1A">
        <w:rPr>
          <w:b/>
          <w:szCs w:val="22"/>
          <w:lang w:val="sv-SE"/>
        </w:rPr>
        <w:tab/>
        <w:t>SÄRSKILDA FÖRSIKTIGHETSÅTGÄRDER FÖR DESTRUKTION AV EJ ANVÄNT LÄKEMEDEL OCH AVFALL I FÖREKOMMANDE FALL</w:t>
      </w:r>
    </w:p>
    <w:p w14:paraId="05A40C96" w14:textId="77777777" w:rsidR="00EA1AB7" w:rsidRPr="008A5B1A" w:rsidRDefault="00EA1AB7" w:rsidP="00B56A01">
      <w:pPr>
        <w:tabs>
          <w:tab w:val="clear" w:pos="567"/>
        </w:tabs>
        <w:spacing w:line="240" w:lineRule="auto"/>
        <w:rPr>
          <w:noProof/>
          <w:szCs w:val="22"/>
          <w:lang w:val="sv-SE"/>
        </w:rPr>
      </w:pPr>
    </w:p>
    <w:p w14:paraId="0183895F" w14:textId="77777777" w:rsidR="00EA1AB7" w:rsidRPr="008A5B1A" w:rsidRDefault="00EA1AB7" w:rsidP="00B56A01">
      <w:pPr>
        <w:tabs>
          <w:tab w:val="clear" w:pos="567"/>
        </w:tabs>
        <w:spacing w:line="240" w:lineRule="auto"/>
        <w:rPr>
          <w:noProof/>
          <w:szCs w:val="22"/>
          <w:lang w:val="sv-SE"/>
        </w:rPr>
      </w:pPr>
    </w:p>
    <w:p w14:paraId="2E39C1CD" w14:textId="77777777" w:rsidR="00EA1AB7" w:rsidRPr="008A5B1A" w:rsidRDefault="00EA1AB7"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11.</w:t>
      </w:r>
      <w:r w:rsidRPr="008A5B1A">
        <w:rPr>
          <w:b/>
          <w:szCs w:val="22"/>
          <w:lang w:val="sv-SE"/>
        </w:rPr>
        <w:tab/>
        <w:t>INNEHAVARE AV GODKÄNNANDE FÖR FÖRSÄLJNING (NAMN OCH ADRESS)</w:t>
      </w:r>
    </w:p>
    <w:p w14:paraId="78CCA977" w14:textId="77777777" w:rsidR="00EA1AB7" w:rsidRPr="008A5B1A" w:rsidRDefault="00EA1AB7" w:rsidP="00B56A01">
      <w:pPr>
        <w:keepNext/>
        <w:tabs>
          <w:tab w:val="clear" w:pos="567"/>
        </w:tabs>
        <w:spacing w:line="240" w:lineRule="auto"/>
        <w:rPr>
          <w:noProof/>
          <w:szCs w:val="22"/>
          <w:lang w:val="sv-SE"/>
        </w:rPr>
      </w:pPr>
    </w:p>
    <w:p w14:paraId="5E8E3752" w14:textId="77777777" w:rsidR="00EA1AB7" w:rsidRPr="008A5B1A" w:rsidRDefault="00EA1AB7" w:rsidP="00B56A01">
      <w:pPr>
        <w:keepNext/>
        <w:tabs>
          <w:tab w:val="clear" w:pos="567"/>
        </w:tabs>
        <w:autoSpaceDE w:val="0"/>
        <w:autoSpaceDN w:val="0"/>
        <w:adjustRightInd w:val="0"/>
        <w:spacing w:line="240" w:lineRule="auto"/>
        <w:rPr>
          <w:rFonts w:eastAsia="SimSun"/>
          <w:szCs w:val="22"/>
          <w:lang w:val="en-US"/>
        </w:rPr>
      </w:pPr>
      <w:r w:rsidRPr="008A5B1A">
        <w:rPr>
          <w:lang w:val="en-US"/>
        </w:rPr>
        <w:t xml:space="preserve">Novartis </w:t>
      </w:r>
      <w:proofErr w:type="spellStart"/>
      <w:r w:rsidRPr="008A5B1A">
        <w:rPr>
          <w:lang w:val="en-US"/>
        </w:rPr>
        <w:t>Europharm</w:t>
      </w:r>
      <w:proofErr w:type="spellEnd"/>
      <w:r w:rsidRPr="008A5B1A">
        <w:rPr>
          <w:lang w:val="en-US"/>
        </w:rPr>
        <w:t xml:space="preserve"> Limited</w:t>
      </w:r>
    </w:p>
    <w:p w14:paraId="10ED3B67" w14:textId="77777777" w:rsidR="00EA1AB7" w:rsidRPr="008A5B1A" w:rsidRDefault="00EA1AB7" w:rsidP="00B56A01">
      <w:pPr>
        <w:keepNext/>
        <w:spacing w:line="240" w:lineRule="auto"/>
        <w:rPr>
          <w:szCs w:val="22"/>
          <w:lang w:val="en-US"/>
        </w:rPr>
      </w:pPr>
      <w:r w:rsidRPr="008A5B1A">
        <w:rPr>
          <w:lang w:val="en-US"/>
        </w:rPr>
        <w:t>Vista Building</w:t>
      </w:r>
    </w:p>
    <w:p w14:paraId="780CA67F" w14:textId="77777777" w:rsidR="00EA1AB7" w:rsidRPr="008A5B1A" w:rsidRDefault="00EA1AB7" w:rsidP="00B56A01">
      <w:pPr>
        <w:keepNext/>
        <w:spacing w:line="240" w:lineRule="auto"/>
        <w:rPr>
          <w:szCs w:val="22"/>
          <w:lang w:val="en-US"/>
        </w:rPr>
      </w:pPr>
      <w:r w:rsidRPr="008A5B1A">
        <w:rPr>
          <w:lang w:val="en-US"/>
        </w:rPr>
        <w:t>Elm Park, Merrion Road</w:t>
      </w:r>
    </w:p>
    <w:p w14:paraId="185C4C4D" w14:textId="77777777" w:rsidR="00EA1AB7" w:rsidRPr="008A5B1A" w:rsidRDefault="00EA1AB7" w:rsidP="00B56A01">
      <w:pPr>
        <w:keepNext/>
        <w:spacing w:line="240" w:lineRule="auto"/>
        <w:rPr>
          <w:szCs w:val="22"/>
          <w:lang w:val="sv-SE"/>
        </w:rPr>
      </w:pPr>
      <w:r w:rsidRPr="008A5B1A">
        <w:rPr>
          <w:lang w:val="sv-SE"/>
        </w:rPr>
        <w:t>Dublin 4</w:t>
      </w:r>
    </w:p>
    <w:p w14:paraId="27E7EAAF" w14:textId="77777777" w:rsidR="00EA1AB7" w:rsidRPr="008A5B1A" w:rsidRDefault="00EA1AB7" w:rsidP="00B56A01">
      <w:pPr>
        <w:spacing w:line="240" w:lineRule="auto"/>
        <w:rPr>
          <w:szCs w:val="22"/>
          <w:lang w:val="sv-SE"/>
        </w:rPr>
      </w:pPr>
      <w:r w:rsidRPr="008A5B1A">
        <w:rPr>
          <w:lang w:val="sv-SE"/>
        </w:rPr>
        <w:t>Irland</w:t>
      </w:r>
    </w:p>
    <w:p w14:paraId="00130493" w14:textId="77777777" w:rsidR="00DC6122" w:rsidRPr="008A5B1A" w:rsidRDefault="00DC6122" w:rsidP="00B56A01">
      <w:pPr>
        <w:tabs>
          <w:tab w:val="clear" w:pos="567"/>
        </w:tabs>
        <w:spacing w:line="240" w:lineRule="auto"/>
        <w:rPr>
          <w:noProof/>
          <w:szCs w:val="22"/>
          <w:lang w:val="sv-SE"/>
        </w:rPr>
      </w:pPr>
    </w:p>
    <w:p w14:paraId="74A32F2D" w14:textId="77777777" w:rsidR="00DC6122" w:rsidRPr="008A5B1A" w:rsidRDefault="00DC6122" w:rsidP="00B56A01">
      <w:pPr>
        <w:tabs>
          <w:tab w:val="clear" w:pos="567"/>
        </w:tabs>
        <w:spacing w:line="240" w:lineRule="auto"/>
        <w:rPr>
          <w:noProof/>
          <w:szCs w:val="22"/>
          <w:lang w:val="sv-SE"/>
        </w:rPr>
      </w:pPr>
    </w:p>
    <w:p w14:paraId="217B9975" w14:textId="77777777" w:rsidR="00EA1AB7" w:rsidRPr="008A5B1A" w:rsidRDefault="00EA1AB7"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12.</w:t>
      </w:r>
      <w:r w:rsidRPr="008A5B1A">
        <w:rPr>
          <w:b/>
          <w:szCs w:val="22"/>
          <w:lang w:val="sv-SE"/>
        </w:rPr>
        <w:tab/>
        <w:t>NUMMER PÅ GODKÄNNANDE FÖR FÖRSÄLJNING</w:t>
      </w:r>
    </w:p>
    <w:p w14:paraId="7B892DE1" w14:textId="77777777" w:rsidR="00DC6122" w:rsidRPr="008A5B1A" w:rsidRDefault="00DC6122"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DC6122" w:rsidRPr="00ED41CD" w14:paraId="2D3C483E" w14:textId="77777777" w:rsidTr="00096A57">
        <w:tc>
          <w:tcPr>
            <w:tcW w:w="2943" w:type="dxa"/>
          </w:tcPr>
          <w:p w14:paraId="58B21702" w14:textId="7A199561" w:rsidR="00DC6122" w:rsidRPr="008A5B1A" w:rsidRDefault="004D2B13" w:rsidP="00B56A01">
            <w:pPr>
              <w:tabs>
                <w:tab w:val="clear" w:pos="567"/>
              </w:tabs>
              <w:spacing w:line="240" w:lineRule="auto"/>
              <w:rPr>
                <w:szCs w:val="22"/>
                <w:lang w:val="sv-SE"/>
              </w:rPr>
            </w:pPr>
            <w:r w:rsidRPr="008A5B1A">
              <w:rPr>
                <w:szCs w:val="22"/>
              </w:rPr>
              <w:t>EU/1/20/1439/003</w:t>
            </w:r>
          </w:p>
        </w:tc>
        <w:tc>
          <w:tcPr>
            <w:tcW w:w="6379" w:type="dxa"/>
          </w:tcPr>
          <w:p w14:paraId="432994BF" w14:textId="71CE3BB5" w:rsidR="00DC6122" w:rsidRPr="008A5B1A" w:rsidRDefault="00DC6122" w:rsidP="00B56A01">
            <w:pPr>
              <w:keepNext/>
              <w:tabs>
                <w:tab w:val="clear" w:pos="567"/>
              </w:tabs>
              <w:spacing w:line="240" w:lineRule="auto"/>
              <w:rPr>
                <w:szCs w:val="22"/>
                <w:shd w:val="pct15" w:color="auto" w:fill="auto"/>
                <w:lang w:val="sv-SE"/>
              </w:rPr>
            </w:pPr>
            <w:r w:rsidRPr="008A5B1A">
              <w:rPr>
                <w:szCs w:val="22"/>
                <w:shd w:val="pct15" w:color="auto" w:fill="auto"/>
                <w:lang w:val="sv-SE"/>
              </w:rPr>
              <w:t>90 (3 </w:t>
            </w:r>
            <w:r w:rsidR="00EA1AB7" w:rsidRPr="008A5B1A">
              <w:rPr>
                <w:szCs w:val="22"/>
                <w:shd w:val="pct15" w:color="auto" w:fill="auto"/>
                <w:lang w:val="sv-SE"/>
              </w:rPr>
              <w:t>förpackningar med</w:t>
            </w:r>
            <w:r w:rsidRPr="008A5B1A">
              <w:rPr>
                <w:szCs w:val="22"/>
                <w:shd w:val="pct15" w:color="auto" w:fill="auto"/>
                <w:lang w:val="sv-SE"/>
              </w:rPr>
              <w:t xml:space="preserve"> 30 x 1) </w:t>
            </w:r>
            <w:r w:rsidR="00EA1AB7" w:rsidRPr="008A5B1A">
              <w:rPr>
                <w:szCs w:val="22"/>
                <w:shd w:val="pct15" w:color="auto" w:fill="auto"/>
                <w:lang w:val="sv-SE"/>
              </w:rPr>
              <w:t>kapslar + 3 inhalatorer</w:t>
            </w:r>
          </w:p>
        </w:tc>
      </w:tr>
      <w:tr w:rsidR="00DC6122" w:rsidRPr="00ED41CD" w14:paraId="5BCFCB8A" w14:textId="77777777" w:rsidTr="00096A57">
        <w:tc>
          <w:tcPr>
            <w:tcW w:w="2943" w:type="dxa"/>
          </w:tcPr>
          <w:p w14:paraId="7CAC38BA" w14:textId="4284A7E5" w:rsidR="00DC6122" w:rsidRPr="008A5B1A" w:rsidRDefault="004D2B13" w:rsidP="00B56A01">
            <w:pPr>
              <w:tabs>
                <w:tab w:val="clear" w:pos="567"/>
              </w:tabs>
              <w:spacing w:line="240" w:lineRule="auto"/>
              <w:rPr>
                <w:szCs w:val="22"/>
                <w:shd w:val="pct15" w:color="auto" w:fill="auto"/>
                <w:lang w:val="sv-SE"/>
              </w:rPr>
            </w:pPr>
            <w:r w:rsidRPr="008A5B1A">
              <w:rPr>
                <w:szCs w:val="22"/>
                <w:shd w:val="pct15" w:color="auto" w:fill="auto"/>
              </w:rPr>
              <w:t>EU/1/20/1439/004</w:t>
            </w:r>
          </w:p>
        </w:tc>
        <w:tc>
          <w:tcPr>
            <w:tcW w:w="6379" w:type="dxa"/>
          </w:tcPr>
          <w:p w14:paraId="76093F56" w14:textId="273B885C" w:rsidR="00DC6122" w:rsidRPr="008A5B1A" w:rsidRDefault="00DC6122" w:rsidP="00B56A01">
            <w:pPr>
              <w:tabs>
                <w:tab w:val="clear" w:pos="567"/>
              </w:tabs>
              <w:spacing w:line="240" w:lineRule="auto"/>
              <w:rPr>
                <w:szCs w:val="22"/>
                <w:shd w:val="pct15" w:color="auto" w:fill="auto"/>
                <w:lang w:val="sv-SE"/>
              </w:rPr>
            </w:pPr>
            <w:r w:rsidRPr="008A5B1A">
              <w:rPr>
                <w:szCs w:val="22"/>
                <w:shd w:val="pct15" w:color="auto" w:fill="auto"/>
                <w:lang w:val="sv-SE"/>
              </w:rPr>
              <w:t>150 (15 </w:t>
            </w:r>
            <w:r w:rsidR="00EA1AB7" w:rsidRPr="008A5B1A">
              <w:rPr>
                <w:szCs w:val="22"/>
                <w:shd w:val="pct15" w:color="auto" w:fill="auto"/>
                <w:lang w:val="sv-SE"/>
              </w:rPr>
              <w:t xml:space="preserve">förpackningar med </w:t>
            </w:r>
            <w:r w:rsidRPr="008A5B1A">
              <w:rPr>
                <w:szCs w:val="22"/>
                <w:shd w:val="pct15" w:color="auto" w:fill="auto"/>
                <w:lang w:val="sv-SE"/>
              </w:rPr>
              <w:t>10 x 1) </w:t>
            </w:r>
            <w:r w:rsidR="00EA1AB7" w:rsidRPr="008A5B1A">
              <w:rPr>
                <w:szCs w:val="22"/>
                <w:shd w:val="pct15" w:color="auto" w:fill="auto"/>
                <w:lang w:val="sv-SE"/>
              </w:rPr>
              <w:t>kapslar + 15 inhalatorer</w:t>
            </w:r>
          </w:p>
        </w:tc>
      </w:tr>
    </w:tbl>
    <w:p w14:paraId="795ADB06" w14:textId="77777777" w:rsidR="00DC6122" w:rsidRPr="008A5B1A" w:rsidRDefault="00DC6122" w:rsidP="00B56A01">
      <w:pPr>
        <w:tabs>
          <w:tab w:val="clear" w:pos="567"/>
        </w:tabs>
        <w:spacing w:line="240" w:lineRule="auto"/>
        <w:rPr>
          <w:noProof/>
          <w:szCs w:val="22"/>
          <w:lang w:val="sv-SE"/>
        </w:rPr>
      </w:pPr>
    </w:p>
    <w:p w14:paraId="2D9163ED" w14:textId="77777777" w:rsidR="00DC6122" w:rsidRPr="008A5B1A" w:rsidRDefault="00DC6122" w:rsidP="00B56A01">
      <w:pPr>
        <w:tabs>
          <w:tab w:val="clear" w:pos="567"/>
        </w:tabs>
        <w:spacing w:line="240" w:lineRule="auto"/>
        <w:rPr>
          <w:noProof/>
          <w:szCs w:val="22"/>
          <w:lang w:val="sv-SE"/>
        </w:rPr>
      </w:pPr>
    </w:p>
    <w:p w14:paraId="3FEADB9B" w14:textId="77777777" w:rsidR="001D5DAD" w:rsidRPr="008A5B1A" w:rsidRDefault="001D5DA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13.</w:t>
      </w:r>
      <w:r w:rsidRPr="008A5B1A">
        <w:rPr>
          <w:b/>
          <w:szCs w:val="22"/>
          <w:lang w:val="sv-SE"/>
        </w:rPr>
        <w:tab/>
        <w:t>TILLVERKNINGSSATSNUMMER</w:t>
      </w:r>
    </w:p>
    <w:p w14:paraId="2FF7AA6B" w14:textId="77777777" w:rsidR="001D5DAD" w:rsidRPr="008A5B1A" w:rsidRDefault="001D5DAD" w:rsidP="00B56A01">
      <w:pPr>
        <w:keepNext/>
        <w:tabs>
          <w:tab w:val="clear" w:pos="567"/>
        </w:tabs>
        <w:spacing w:line="240" w:lineRule="auto"/>
        <w:rPr>
          <w:noProof/>
          <w:szCs w:val="22"/>
          <w:lang w:val="sv-SE"/>
        </w:rPr>
      </w:pPr>
    </w:p>
    <w:p w14:paraId="4B518DEE" w14:textId="77777777" w:rsidR="001D5DAD" w:rsidRPr="008A5B1A" w:rsidRDefault="001D5DAD" w:rsidP="00B56A01">
      <w:pPr>
        <w:tabs>
          <w:tab w:val="clear" w:pos="567"/>
        </w:tabs>
        <w:spacing w:line="240" w:lineRule="auto"/>
        <w:rPr>
          <w:noProof/>
          <w:color w:val="000000"/>
          <w:szCs w:val="22"/>
          <w:lang w:val="sv-SE"/>
        </w:rPr>
      </w:pPr>
      <w:r w:rsidRPr="008A5B1A">
        <w:rPr>
          <w:lang w:val="sv-SE"/>
        </w:rPr>
        <w:t>Lot</w:t>
      </w:r>
    </w:p>
    <w:p w14:paraId="12BED31B" w14:textId="77777777" w:rsidR="001D5DAD" w:rsidRPr="008A5B1A" w:rsidRDefault="001D5DAD" w:rsidP="00B56A01">
      <w:pPr>
        <w:tabs>
          <w:tab w:val="clear" w:pos="567"/>
        </w:tabs>
        <w:spacing w:line="240" w:lineRule="auto"/>
        <w:rPr>
          <w:noProof/>
          <w:szCs w:val="22"/>
          <w:lang w:val="sv-SE"/>
        </w:rPr>
      </w:pPr>
    </w:p>
    <w:p w14:paraId="3DB57F03" w14:textId="77777777" w:rsidR="001D5DAD" w:rsidRPr="008A5B1A" w:rsidRDefault="001D5DAD" w:rsidP="00B56A01">
      <w:pPr>
        <w:tabs>
          <w:tab w:val="clear" w:pos="567"/>
        </w:tabs>
        <w:spacing w:line="240" w:lineRule="auto"/>
        <w:rPr>
          <w:noProof/>
          <w:szCs w:val="22"/>
          <w:lang w:val="sv-SE"/>
        </w:rPr>
      </w:pPr>
    </w:p>
    <w:p w14:paraId="76D66583" w14:textId="77777777" w:rsidR="001D5DAD" w:rsidRPr="008A5B1A" w:rsidRDefault="001D5DA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szCs w:val="22"/>
          <w:lang w:val="sv-SE"/>
        </w:rPr>
        <w:t>14.</w:t>
      </w:r>
      <w:r w:rsidRPr="008A5B1A">
        <w:rPr>
          <w:b/>
          <w:szCs w:val="22"/>
          <w:lang w:val="sv-SE"/>
        </w:rPr>
        <w:tab/>
        <w:t>ALLMÄN KLASSIFICERING FÖR FÖRSKRIVNING</w:t>
      </w:r>
    </w:p>
    <w:p w14:paraId="1A01411D" w14:textId="77777777" w:rsidR="001D5DAD" w:rsidRPr="008A5B1A" w:rsidRDefault="001D5DAD" w:rsidP="00B56A01">
      <w:pPr>
        <w:tabs>
          <w:tab w:val="clear" w:pos="567"/>
        </w:tabs>
        <w:spacing w:line="240" w:lineRule="auto"/>
        <w:rPr>
          <w:noProof/>
          <w:szCs w:val="22"/>
          <w:lang w:val="sv-SE"/>
        </w:rPr>
      </w:pPr>
    </w:p>
    <w:p w14:paraId="3D2BA604" w14:textId="77777777" w:rsidR="001D5DAD" w:rsidRPr="008A5B1A" w:rsidRDefault="001D5DAD" w:rsidP="00B56A01">
      <w:pPr>
        <w:tabs>
          <w:tab w:val="clear" w:pos="567"/>
        </w:tabs>
        <w:spacing w:line="240" w:lineRule="auto"/>
        <w:rPr>
          <w:noProof/>
          <w:szCs w:val="22"/>
          <w:lang w:val="sv-SE"/>
        </w:rPr>
      </w:pPr>
    </w:p>
    <w:p w14:paraId="4E8CAEEF" w14:textId="77777777" w:rsidR="001D5DAD" w:rsidRPr="008A5B1A" w:rsidRDefault="001D5DAD"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szCs w:val="22"/>
          <w:lang w:val="sv-SE"/>
        </w:rPr>
        <w:t>15.</w:t>
      </w:r>
      <w:r w:rsidRPr="008A5B1A">
        <w:rPr>
          <w:b/>
          <w:szCs w:val="22"/>
          <w:lang w:val="sv-SE"/>
        </w:rPr>
        <w:tab/>
        <w:t>BRUKSANVISNING</w:t>
      </w:r>
    </w:p>
    <w:p w14:paraId="061FEB9B" w14:textId="77777777" w:rsidR="001D5DAD" w:rsidRPr="008A5B1A" w:rsidRDefault="001D5DAD" w:rsidP="00B56A01">
      <w:pPr>
        <w:tabs>
          <w:tab w:val="clear" w:pos="567"/>
        </w:tabs>
        <w:spacing w:line="240" w:lineRule="auto"/>
        <w:rPr>
          <w:noProof/>
          <w:szCs w:val="22"/>
          <w:lang w:val="sv-SE"/>
        </w:rPr>
      </w:pPr>
    </w:p>
    <w:p w14:paraId="119E588D" w14:textId="77777777" w:rsidR="001D5DAD" w:rsidRPr="008A5B1A" w:rsidRDefault="001D5DAD" w:rsidP="00B56A01">
      <w:pPr>
        <w:tabs>
          <w:tab w:val="clear" w:pos="567"/>
        </w:tabs>
        <w:spacing w:line="240" w:lineRule="auto"/>
        <w:rPr>
          <w:noProof/>
          <w:szCs w:val="22"/>
          <w:lang w:val="sv-SE"/>
        </w:rPr>
      </w:pPr>
    </w:p>
    <w:p w14:paraId="02B7D864" w14:textId="77777777" w:rsidR="001D5DAD" w:rsidRPr="008A5B1A" w:rsidRDefault="001D5DAD" w:rsidP="00B56A01">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szCs w:val="22"/>
          <w:lang w:val="sv-SE"/>
        </w:rPr>
        <w:t>16.</w:t>
      </w:r>
      <w:r w:rsidRPr="008A5B1A">
        <w:rPr>
          <w:b/>
          <w:szCs w:val="22"/>
          <w:lang w:val="sv-SE"/>
        </w:rPr>
        <w:tab/>
        <w:t>INFORMATION I PUNKTSKRIFT</w:t>
      </w:r>
    </w:p>
    <w:p w14:paraId="21E75121" w14:textId="77777777" w:rsidR="00DC6122" w:rsidRPr="008A5B1A" w:rsidRDefault="00DC6122" w:rsidP="00B56A01">
      <w:pPr>
        <w:keepNext/>
        <w:tabs>
          <w:tab w:val="clear" w:pos="567"/>
        </w:tabs>
        <w:spacing w:line="240" w:lineRule="auto"/>
        <w:rPr>
          <w:noProof/>
          <w:szCs w:val="22"/>
          <w:lang w:val="sv-SE"/>
        </w:rPr>
      </w:pPr>
    </w:p>
    <w:p w14:paraId="42202C77" w14:textId="36B54CC4" w:rsidR="00DC6122" w:rsidRPr="008A5B1A" w:rsidRDefault="00DC6122" w:rsidP="00B56A01">
      <w:pPr>
        <w:tabs>
          <w:tab w:val="clear" w:pos="567"/>
        </w:tabs>
        <w:spacing w:line="240" w:lineRule="auto"/>
        <w:rPr>
          <w:szCs w:val="22"/>
          <w:lang w:val="sv-SE"/>
        </w:rPr>
      </w:pPr>
      <w:r w:rsidRPr="008A5B1A">
        <w:rPr>
          <w:noProof/>
          <w:szCs w:val="22"/>
          <w:lang w:val="sv-SE"/>
        </w:rPr>
        <w:t>Atectura Breezhaler</w:t>
      </w:r>
      <w:r w:rsidRPr="008A5B1A">
        <w:rPr>
          <w:szCs w:val="22"/>
          <w:lang w:val="sv-SE"/>
        </w:rPr>
        <w:t xml:space="preserve"> 125 </w:t>
      </w:r>
      <w:r w:rsidR="001D5DAD" w:rsidRPr="008A5B1A">
        <w:rPr>
          <w:szCs w:val="22"/>
          <w:lang w:val="sv-SE"/>
        </w:rPr>
        <w:t>mikrog/62,5 mikrog</w:t>
      </w:r>
    </w:p>
    <w:p w14:paraId="73C04648" w14:textId="77777777" w:rsidR="00DC6122" w:rsidRPr="008A5B1A" w:rsidRDefault="00DC6122" w:rsidP="00B56A01">
      <w:pPr>
        <w:tabs>
          <w:tab w:val="clear" w:pos="567"/>
        </w:tabs>
        <w:spacing w:line="240" w:lineRule="auto"/>
        <w:rPr>
          <w:noProof/>
          <w:szCs w:val="22"/>
          <w:shd w:val="clear" w:color="auto" w:fill="CCCCCC"/>
          <w:lang w:val="sv-SE"/>
        </w:rPr>
      </w:pPr>
    </w:p>
    <w:p w14:paraId="32552FE5" w14:textId="77777777" w:rsidR="00DC6122" w:rsidRPr="008A5B1A" w:rsidRDefault="00DC6122" w:rsidP="00B56A01">
      <w:pPr>
        <w:tabs>
          <w:tab w:val="clear" w:pos="567"/>
        </w:tabs>
        <w:spacing w:line="240" w:lineRule="auto"/>
        <w:rPr>
          <w:noProof/>
          <w:szCs w:val="22"/>
          <w:shd w:val="clear" w:color="auto" w:fill="CCCCCC"/>
          <w:lang w:val="sv-SE"/>
        </w:rPr>
      </w:pPr>
    </w:p>
    <w:p w14:paraId="5866E217" w14:textId="77777777" w:rsidR="001D5DAD" w:rsidRPr="008A5B1A" w:rsidRDefault="001D5DAD"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8A5B1A">
        <w:rPr>
          <w:b/>
          <w:lang w:val="sv-SE"/>
        </w:rPr>
        <w:t>17.</w:t>
      </w:r>
      <w:r w:rsidRPr="008A5B1A">
        <w:rPr>
          <w:b/>
          <w:lang w:val="sv-SE"/>
        </w:rPr>
        <w:tab/>
        <w:t>UNIK IDENTITETSBETECKNING – TVÅDIMENSIONELL STRECKKOD</w:t>
      </w:r>
    </w:p>
    <w:p w14:paraId="7DFC7CAB" w14:textId="77777777" w:rsidR="001D5DAD" w:rsidRPr="008A5B1A" w:rsidRDefault="001D5DAD" w:rsidP="00B56A01">
      <w:pPr>
        <w:keepNext/>
        <w:keepLines/>
        <w:tabs>
          <w:tab w:val="clear" w:pos="567"/>
        </w:tabs>
        <w:spacing w:line="240" w:lineRule="auto"/>
        <w:rPr>
          <w:noProof/>
          <w:lang w:val="sv-SE"/>
        </w:rPr>
      </w:pPr>
    </w:p>
    <w:p w14:paraId="5A47B709" w14:textId="77777777" w:rsidR="001D5DAD" w:rsidRPr="008A5B1A" w:rsidRDefault="001D5DAD" w:rsidP="00B56A01">
      <w:pPr>
        <w:tabs>
          <w:tab w:val="clear" w:pos="567"/>
        </w:tabs>
        <w:spacing w:line="240" w:lineRule="auto"/>
        <w:rPr>
          <w:noProof/>
          <w:szCs w:val="22"/>
          <w:shd w:val="pct15" w:color="auto" w:fill="auto"/>
          <w:lang w:val="sv-SE"/>
        </w:rPr>
      </w:pPr>
      <w:r w:rsidRPr="008A5B1A">
        <w:rPr>
          <w:szCs w:val="22"/>
          <w:shd w:val="pct15" w:color="auto" w:fill="auto"/>
          <w:lang w:val="sv-SE"/>
        </w:rPr>
        <w:t>Tvådimensionell streckkod som innehåller den unika identitetsbeteckningen.</w:t>
      </w:r>
    </w:p>
    <w:p w14:paraId="6F979DE9" w14:textId="77777777" w:rsidR="00B8202C" w:rsidRPr="008A5B1A" w:rsidRDefault="00B8202C" w:rsidP="00B56A01">
      <w:pPr>
        <w:tabs>
          <w:tab w:val="clear" w:pos="567"/>
        </w:tabs>
        <w:spacing w:line="240" w:lineRule="auto"/>
        <w:rPr>
          <w:noProof/>
          <w:lang w:val="sv-SE"/>
        </w:rPr>
      </w:pPr>
    </w:p>
    <w:p w14:paraId="3A8F2745" w14:textId="77777777" w:rsidR="00DC6122" w:rsidRPr="008A5B1A" w:rsidRDefault="00DC6122" w:rsidP="00B56A01">
      <w:pPr>
        <w:tabs>
          <w:tab w:val="clear" w:pos="567"/>
        </w:tabs>
        <w:spacing w:line="240" w:lineRule="auto"/>
        <w:rPr>
          <w:noProof/>
          <w:lang w:val="sv-SE"/>
        </w:rPr>
      </w:pPr>
    </w:p>
    <w:p w14:paraId="5D03BAED" w14:textId="77777777" w:rsidR="001D5DAD" w:rsidRPr="008A5B1A" w:rsidRDefault="001D5DAD"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8A5B1A">
        <w:rPr>
          <w:b/>
          <w:lang w:val="sv-SE"/>
        </w:rPr>
        <w:t>18.</w:t>
      </w:r>
      <w:r w:rsidRPr="008A5B1A">
        <w:rPr>
          <w:b/>
          <w:lang w:val="sv-SE"/>
        </w:rPr>
        <w:tab/>
        <w:t>UNIK IDENTITETSBETECKNING – I ETT FORMAT LÄSBART FÖR MÄNSKLIGT ÖGA</w:t>
      </w:r>
    </w:p>
    <w:p w14:paraId="732707B0" w14:textId="77777777" w:rsidR="001D5DAD" w:rsidRPr="008A5B1A" w:rsidRDefault="001D5DAD" w:rsidP="00B56A01">
      <w:pPr>
        <w:keepNext/>
        <w:tabs>
          <w:tab w:val="clear" w:pos="567"/>
        </w:tabs>
        <w:spacing w:line="240" w:lineRule="auto"/>
        <w:rPr>
          <w:noProof/>
          <w:lang w:val="sv-SE"/>
        </w:rPr>
      </w:pPr>
    </w:p>
    <w:p w14:paraId="3B5ED2DD" w14:textId="77777777" w:rsidR="001D5DAD" w:rsidRPr="008A5B1A" w:rsidRDefault="001D5DAD" w:rsidP="00B56A01">
      <w:pPr>
        <w:keepNext/>
        <w:tabs>
          <w:tab w:val="clear" w:pos="567"/>
        </w:tabs>
        <w:spacing w:line="240" w:lineRule="auto"/>
        <w:rPr>
          <w:szCs w:val="22"/>
          <w:lang w:val="sv-SE"/>
        </w:rPr>
      </w:pPr>
      <w:r w:rsidRPr="008A5B1A">
        <w:rPr>
          <w:szCs w:val="22"/>
          <w:lang w:val="sv-SE"/>
        </w:rPr>
        <w:t>PC</w:t>
      </w:r>
    </w:p>
    <w:p w14:paraId="3FCC3FBA" w14:textId="77777777" w:rsidR="001D5DAD" w:rsidRPr="008A5B1A" w:rsidRDefault="001D5DAD" w:rsidP="00B56A01">
      <w:pPr>
        <w:keepNext/>
        <w:tabs>
          <w:tab w:val="clear" w:pos="567"/>
        </w:tabs>
        <w:spacing w:line="240" w:lineRule="auto"/>
        <w:rPr>
          <w:szCs w:val="22"/>
          <w:lang w:val="sv-SE"/>
        </w:rPr>
      </w:pPr>
      <w:r w:rsidRPr="008A5B1A">
        <w:rPr>
          <w:szCs w:val="22"/>
          <w:lang w:val="sv-SE"/>
        </w:rPr>
        <w:t>SN</w:t>
      </w:r>
    </w:p>
    <w:p w14:paraId="19B59B70" w14:textId="77777777" w:rsidR="001D5DAD" w:rsidRPr="008A5B1A" w:rsidRDefault="001D5DAD" w:rsidP="00B56A01">
      <w:pPr>
        <w:tabs>
          <w:tab w:val="clear" w:pos="567"/>
        </w:tabs>
        <w:spacing w:line="240" w:lineRule="auto"/>
        <w:rPr>
          <w:noProof/>
          <w:szCs w:val="22"/>
          <w:lang w:val="sv-SE"/>
        </w:rPr>
      </w:pPr>
      <w:r w:rsidRPr="008A5B1A">
        <w:rPr>
          <w:szCs w:val="22"/>
          <w:lang w:val="sv-SE"/>
        </w:rPr>
        <w:t>NN</w:t>
      </w:r>
    </w:p>
    <w:p w14:paraId="1476AA9D" w14:textId="77777777" w:rsidR="00DC6122" w:rsidRPr="008A5B1A" w:rsidRDefault="00DC6122" w:rsidP="00B56A01">
      <w:pPr>
        <w:tabs>
          <w:tab w:val="clear" w:pos="567"/>
        </w:tabs>
        <w:spacing w:line="240" w:lineRule="auto"/>
        <w:rPr>
          <w:iCs/>
          <w:szCs w:val="22"/>
          <w:lang w:val="sv-SE"/>
        </w:rPr>
      </w:pPr>
      <w:r w:rsidRPr="008A5B1A">
        <w:rPr>
          <w:iCs/>
          <w:color w:val="FF0000"/>
          <w:szCs w:val="22"/>
          <w:lang w:val="sv-SE"/>
        </w:rPr>
        <w:br w:type="page"/>
      </w:r>
    </w:p>
    <w:p w14:paraId="277C0C19" w14:textId="77777777" w:rsidR="0028482B" w:rsidRPr="008A5B1A" w:rsidRDefault="0028482B" w:rsidP="00B56A01">
      <w:pPr>
        <w:tabs>
          <w:tab w:val="clear" w:pos="567"/>
        </w:tabs>
        <w:spacing w:line="240" w:lineRule="auto"/>
        <w:rPr>
          <w:noProof/>
          <w:szCs w:val="22"/>
          <w:lang w:val="sv-SE"/>
        </w:rPr>
      </w:pPr>
    </w:p>
    <w:p w14:paraId="6C23DC90" w14:textId="77777777" w:rsidR="001D5DAD" w:rsidRPr="008A5B1A" w:rsidRDefault="001D5DA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UPPGIFTER SOM SKA FINNAS PÅ YTTRE FÖRPACKNINGEN</w:t>
      </w:r>
    </w:p>
    <w:p w14:paraId="36D180E4" w14:textId="77777777" w:rsidR="001D5DAD" w:rsidRPr="008A5B1A" w:rsidRDefault="001D5DA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1E4A78FB" w14:textId="77777777" w:rsidR="001D5DAD" w:rsidRPr="008A5B1A" w:rsidRDefault="001D5DAD"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8A5B1A">
        <w:rPr>
          <w:b/>
          <w:szCs w:val="22"/>
          <w:lang w:val="sv-SE"/>
        </w:rPr>
        <w:t>INNERKARTONG TILL FLERPACK (UTAN BLUE BOX)</w:t>
      </w:r>
    </w:p>
    <w:p w14:paraId="3BB52766" w14:textId="77777777" w:rsidR="00DC6122" w:rsidRPr="008A5B1A" w:rsidRDefault="00DC6122" w:rsidP="00B56A01">
      <w:pPr>
        <w:tabs>
          <w:tab w:val="clear" w:pos="567"/>
        </w:tabs>
        <w:spacing w:line="240" w:lineRule="auto"/>
        <w:rPr>
          <w:noProof/>
          <w:szCs w:val="22"/>
          <w:lang w:val="sv-SE"/>
        </w:rPr>
      </w:pPr>
    </w:p>
    <w:p w14:paraId="2FB54AE6" w14:textId="77777777" w:rsidR="00DC6122" w:rsidRPr="008A5B1A" w:rsidRDefault="00DC6122" w:rsidP="00B56A01">
      <w:pPr>
        <w:tabs>
          <w:tab w:val="clear" w:pos="567"/>
        </w:tabs>
        <w:spacing w:line="240" w:lineRule="auto"/>
        <w:rPr>
          <w:noProof/>
          <w:szCs w:val="22"/>
          <w:lang w:val="sv-SE"/>
        </w:rPr>
      </w:pPr>
    </w:p>
    <w:p w14:paraId="60D16FE5" w14:textId="77777777" w:rsidR="008F1B18" w:rsidRPr="008A5B1A" w:rsidRDefault="008F1B18"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1.</w:t>
      </w:r>
      <w:r w:rsidRPr="008A5B1A">
        <w:rPr>
          <w:b/>
          <w:noProof/>
          <w:szCs w:val="22"/>
          <w:lang w:val="sv-SE"/>
        </w:rPr>
        <w:tab/>
      </w:r>
      <w:r w:rsidRPr="008A5B1A">
        <w:rPr>
          <w:b/>
          <w:szCs w:val="22"/>
          <w:lang w:val="sv-SE"/>
        </w:rPr>
        <w:t>LÄKEMEDLETS NAMN</w:t>
      </w:r>
    </w:p>
    <w:p w14:paraId="018B3B0D" w14:textId="77777777" w:rsidR="00DC6122" w:rsidRPr="008A5B1A" w:rsidRDefault="00DC6122" w:rsidP="00B56A01">
      <w:pPr>
        <w:keepNext/>
        <w:tabs>
          <w:tab w:val="clear" w:pos="567"/>
        </w:tabs>
        <w:spacing w:line="240" w:lineRule="auto"/>
        <w:rPr>
          <w:noProof/>
          <w:szCs w:val="22"/>
          <w:lang w:val="sv-SE"/>
        </w:rPr>
      </w:pPr>
    </w:p>
    <w:p w14:paraId="556520F6" w14:textId="47E4F9A7" w:rsidR="00DC6122" w:rsidRPr="008A5B1A" w:rsidRDefault="00DC6122" w:rsidP="00B56A01">
      <w:pPr>
        <w:tabs>
          <w:tab w:val="clear" w:pos="567"/>
        </w:tabs>
        <w:spacing w:line="240" w:lineRule="auto"/>
        <w:rPr>
          <w:rFonts w:eastAsia="MS Mincho"/>
          <w:szCs w:val="22"/>
          <w:lang w:val="sv-SE" w:eastAsia="ja-JP"/>
        </w:rPr>
      </w:pPr>
      <w:r w:rsidRPr="008A5B1A">
        <w:rPr>
          <w:rFonts w:eastAsia="MS Mincho"/>
          <w:szCs w:val="22"/>
          <w:lang w:val="sv-SE" w:eastAsia="ja-JP"/>
        </w:rPr>
        <w:t>Atectura Breezhaler 125 </w:t>
      </w:r>
      <w:r w:rsidR="00B071A2" w:rsidRPr="008A5B1A">
        <w:rPr>
          <w:rFonts w:eastAsia="MS Mincho"/>
          <w:szCs w:val="22"/>
          <w:lang w:val="sv-SE" w:eastAsia="ja-JP"/>
        </w:rPr>
        <w:t>mikrog</w:t>
      </w:r>
      <w:r w:rsidR="008F1B18" w:rsidRPr="008A5B1A">
        <w:rPr>
          <w:rFonts w:eastAsia="MS Mincho"/>
          <w:szCs w:val="22"/>
          <w:lang w:val="sv-SE" w:eastAsia="ja-JP"/>
        </w:rPr>
        <w:t>/62,5</w:t>
      </w:r>
      <w:r w:rsidRPr="008A5B1A">
        <w:rPr>
          <w:rFonts w:eastAsia="MS Mincho"/>
          <w:szCs w:val="22"/>
          <w:lang w:val="sv-SE" w:eastAsia="ja-JP"/>
        </w:rPr>
        <w:t> </w:t>
      </w:r>
      <w:r w:rsidR="00B071A2" w:rsidRPr="008A5B1A">
        <w:rPr>
          <w:rFonts w:eastAsia="MS Mincho"/>
          <w:szCs w:val="22"/>
          <w:lang w:val="sv-SE" w:eastAsia="ja-JP"/>
        </w:rPr>
        <w:t xml:space="preserve">mikrog </w:t>
      </w:r>
      <w:r w:rsidR="008F1B18" w:rsidRPr="008A5B1A">
        <w:rPr>
          <w:rFonts w:eastAsia="MS Mincho"/>
          <w:szCs w:val="22"/>
          <w:lang w:val="sv-SE" w:eastAsia="ja-JP"/>
        </w:rPr>
        <w:t>inhalationspulver, hårda kapslar</w:t>
      </w:r>
    </w:p>
    <w:p w14:paraId="7C916632" w14:textId="5BF5F6F3" w:rsidR="008F1B18" w:rsidRPr="008A5B1A" w:rsidRDefault="00B071A2" w:rsidP="00B56A01">
      <w:pPr>
        <w:tabs>
          <w:tab w:val="clear" w:pos="567"/>
        </w:tabs>
        <w:spacing w:line="240" w:lineRule="auto"/>
        <w:rPr>
          <w:noProof/>
          <w:szCs w:val="22"/>
          <w:lang w:val="sv-SE"/>
        </w:rPr>
      </w:pPr>
      <w:r w:rsidRPr="008A5B1A">
        <w:rPr>
          <w:szCs w:val="22"/>
          <w:lang w:val="sv-SE"/>
        </w:rPr>
        <w:t>indacaterol./mometason. fur.</w:t>
      </w:r>
    </w:p>
    <w:p w14:paraId="6284C04B" w14:textId="77777777" w:rsidR="00DC6122" w:rsidRPr="008A5B1A" w:rsidRDefault="00DC6122" w:rsidP="00B56A01">
      <w:pPr>
        <w:tabs>
          <w:tab w:val="clear" w:pos="567"/>
        </w:tabs>
        <w:spacing w:line="240" w:lineRule="auto"/>
        <w:rPr>
          <w:noProof/>
          <w:szCs w:val="22"/>
          <w:lang w:val="sv-SE"/>
        </w:rPr>
      </w:pPr>
    </w:p>
    <w:p w14:paraId="68B05530" w14:textId="77777777" w:rsidR="008F1B18" w:rsidRPr="008A5B1A" w:rsidRDefault="008F1B18"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szCs w:val="22"/>
          <w:lang w:val="sv-SE"/>
        </w:rPr>
        <w:t>2.</w:t>
      </w:r>
      <w:r w:rsidRPr="008A5B1A">
        <w:rPr>
          <w:b/>
          <w:szCs w:val="22"/>
          <w:lang w:val="sv-SE"/>
        </w:rPr>
        <w:tab/>
        <w:t>DEKLARATION AV AKTIV(A) SUBSTANS(ER)</w:t>
      </w:r>
    </w:p>
    <w:p w14:paraId="2599519C" w14:textId="77777777" w:rsidR="00DC6122" w:rsidRPr="008A5B1A" w:rsidRDefault="00DC6122" w:rsidP="00B56A01">
      <w:pPr>
        <w:tabs>
          <w:tab w:val="clear" w:pos="567"/>
        </w:tabs>
        <w:spacing w:line="240" w:lineRule="auto"/>
        <w:rPr>
          <w:szCs w:val="22"/>
          <w:lang w:val="sv-SE"/>
        </w:rPr>
      </w:pPr>
    </w:p>
    <w:p w14:paraId="05DC9622" w14:textId="47A53810" w:rsidR="00DC6122" w:rsidRPr="008A5B1A" w:rsidRDefault="008F1B18" w:rsidP="00B56A01">
      <w:pPr>
        <w:tabs>
          <w:tab w:val="clear" w:pos="567"/>
        </w:tabs>
        <w:spacing w:line="240" w:lineRule="auto"/>
        <w:rPr>
          <w:szCs w:val="22"/>
          <w:lang w:val="sv-SE"/>
        </w:rPr>
      </w:pPr>
      <w:r w:rsidRPr="008A5B1A">
        <w:rPr>
          <w:szCs w:val="22"/>
          <w:lang w:val="sv-SE"/>
        </w:rPr>
        <w:t>Varje avgiven dos innehåller</w:t>
      </w:r>
      <w:r w:rsidR="00DC6122" w:rsidRPr="008A5B1A">
        <w:rPr>
          <w:szCs w:val="22"/>
          <w:lang w:val="sv-SE"/>
        </w:rPr>
        <w:t xml:space="preserve"> 125 mi</w:t>
      </w:r>
      <w:r w:rsidRPr="008A5B1A">
        <w:rPr>
          <w:szCs w:val="22"/>
          <w:lang w:val="sv-SE"/>
        </w:rPr>
        <w:t>krogram indak</w:t>
      </w:r>
      <w:r w:rsidR="00DC6122" w:rsidRPr="008A5B1A">
        <w:rPr>
          <w:szCs w:val="22"/>
          <w:lang w:val="sv-SE"/>
        </w:rPr>
        <w:t>aterol (</w:t>
      </w:r>
      <w:r w:rsidRPr="008A5B1A">
        <w:rPr>
          <w:szCs w:val="22"/>
          <w:lang w:val="sv-SE"/>
        </w:rPr>
        <w:t>som acetat) och 62,5 mikrogram mometasonfuroat</w:t>
      </w:r>
      <w:r w:rsidR="00DC6122" w:rsidRPr="008A5B1A">
        <w:rPr>
          <w:szCs w:val="22"/>
          <w:lang w:val="sv-SE"/>
        </w:rPr>
        <w:t>.</w:t>
      </w:r>
    </w:p>
    <w:p w14:paraId="0E2B2A32" w14:textId="77777777" w:rsidR="00DC6122" w:rsidRPr="008A5B1A" w:rsidRDefault="00DC6122" w:rsidP="00B56A01">
      <w:pPr>
        <w:tabs>
          <w:tab w:val="clear" w:pos="567"/>
        </w:tabs>
        <w:spacing w:line="240" w:lineRule="auto"/>
        <w:rPr>
          <w:noProof/>
          <w:szCs w:val="22"/>
          <w:lang w:val="sv-SE"/>
        </w:rPr>
      </w:pPr>
    </w:p>
    <w:p w14:paraId="28FE77FD" w14:textId="77777777" w:rsidR="00DC6122" w:rsidRPr="008A5B1A" w:rsidRDefault="00DC6122" w:rsidP="00B56A01">
      <w:pPr>
        <w:tabs>
          <w:tab w:val="clear" w:pos="567"/>
        </w:tabs>
        <w:spacing w:line="240" w:lineRule="auto"/>
        <w:rPr>
          <w:noProof/>
          <w:szCs w:val="22"/>
          <w:lang w:val="sv-SE"/>
        </w:rPr>
      </w:pPr>
    </w:p>
    <w:p w14:paraId="5B4C18C9" w14:textId="77777777" w:rsidR="008F1B18" w:rsidRPr="008A5B1A" w:rsidRDefault="008F1B18"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noProof/>
          <w:szCs w:val="22"/>
          <w:lang w:val="sv-SE"/>
        </w:rPr>
        <w:t>3.</w:t>
      </w:r>
      <w:r w:rsidRPr="008A5B1A">
        <w:rPr>
          <w:b/>
          <w:noProof/>
          <w:szCs w:val="22"/>
          <w:lang w:val="sv-SE"/>
        </w:rPr>
        <w:tab/>
      </w:r>
      <w:r w:rsidRPr="008A5B1A">
        <w:rPr>
          <w:b/>
          <w:szCs w:val="22"/>
          <w:lang w:val="sv-SE"/>
        </w:rPr>
        <w:t>FÖRTECKNING ÖVER HJÄLPÄMNEN</w:t>
      </w:r>
    </w:p>
    <w:p w14:paraId="115FCC49" w14:textId="77777777" w:rsidR="008F1B18" w:rsidRPr="008A5B1A" w:rsidRDefault="008F1B18" w:rsidP="00B56A01">
      <w:pPr>
        <w:keepNext/>
        <w:tabs>
          <w:tab w:val="clear" w:pos="567"/>
        </w:tabs>
        <w:spacing w:line="240" w:lineRule="auto"/>
        <w:rPr>
          <w:noProof/>
          <w:szCs w:val="22"/>
          <w:lang w:val="sv-SE"/>
        </w:rPr>
      </w:pPr>
    </w:p>
    <w:p w14:paraId="232CCA43" w14:textId="60455512" w:rsidR="008F1B18" w:rsidRPr="008A5B1A" w:rsidRDefault="008F1B18" w:rsidP="00B56A01">
      <w:pPr>
        <w:tabs>
          <w:tab w:val="clear" w:pos="567"/>
        </w:tabs>
        <w:spacing w:line="240" w:lineRule="auto"/>
        <w:rPr>
          <w:szCs w:val="22"/>
          <w:lang w:val="sv-SE"/>
        </w:rPr>
      </w:pPr>
      <w:r w:rsidRPr="008A5B1A">
        <w:rPr>
          <w:noProof/>
          <w:szCs w:val="22"/>
          <w:lang w:val="sv-SE"/>
        </w:rPr>
        <w:t>Innehåller även laktos</w:t>
      </w:r>
      <w:r w:rsidR="00D707C3">
        <w:rPr>
          <w:noProof/>
          <w:szCs w:val="22"/>
          <w:lang w:val="sv-SE"/>
        </w:rPr>
        <w:t>monohydrat</w:t>
      </w:r>
      <w:r w:rsidRPr="008A5B1A">
        <w:rPr>
          <w:noProof/>
          <w:szCs w:val="22"/>
          <w:lang w:val="sv-SE"/>
        </w:rPr>
        <w:t xml:space="preserve">. </w:t>
      </w:r>
      <w:r w:rsidRPr="008A5B1A">
        <w:rPr>
          <w:noProof/>
          <w:szCs w:val="22"/>
          <w:shd w:val="clear" w:color="auto" w:fill="D9D9D9" w:themeFill="background1" w:themeFillShade="D9"/>
          <w:lang w:val="sv-SE"/>
        </w:rPr>
        <w:t>Se bipacksedeln för mer information.</w:t>
      </w:r>
    </w:p>
    <w:p w14:paraId="08583998" w14:textId="77777777" w:rsidR="008F1B18" w:rsidRPr="008A5B1A" w:rsidRDefault="008F1B18" w:rsidP="00B56A01">
      <w:pPr>
        <w:tabs>
          <w:tab w:val="clear" w:pos="567"/>
        </w:tabs>
        <w:spacing w:line="240" w:lineRule="auto"/>
        <w:rPr>
          <w:szCs w:val="22"/>
          <w:lang w:val="sv-SE"/>
        </w:rPr>
      </w:pPr>
    </w:p>
    <w:p w14:paraId="3BA63A1C" w14:textId="77777777" w:rsidR="008F1B18" w:rsidRPr="008A5B1A" w:rsidRDefault="008F1B18" w:rsidP="00B56A01">
      <w:pPr>
        <w:tabs>
          <w:tab w:val="clear" w:pos="567"/>
        </w:tabs>
        <w:spacing w:line="240" w:lineRule="auto"/>
        <w:rPr>
          <w:noProof/>
          <w:szCs w:val="22"/>
          <w:lang w:val="sv-SE"/>
        </w:rPr>
      </w:pPr>
    </w:p>
    <w:p w14:paraId="73101F5B" w14:textId="77777777" w:rsidR="008F1B18" w:rsidRPr="008A5B1A" w:rsidRDefault="008F1B18"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noProof/>
          <w:szCs w:val="22"/>
          <w:lang w:val="sv-SE"/>
        </w:rPr>
        <w:t>4.</w:t>
      </w:r>
      <w:r w:rsidRPr="008A5B1A">
        <w:rPr>
          <w:b/>
          <w:noProof/>
          <w:szCs w:val="22"/>
          <w:lang w:val="sv-SE"/>
        </w:rPr>
        <w:tab/>
        <w:t>LÄKEMEDELSFORM OCH FÖRPACKNINGSSTORLEK</w:t>
      </w:r>
    </w:p>
    <w:p w14:paraId="4C8FE86F" w14:textId="77777777" w:rsidR="008F1B18" w:rsidRPr="008A5B1A" w:rsidRDefault="008F1B18" w:rsidP="00B56A01">
      <w:pPr>
        <w:keepNext/>
        <w:tabs>
          <w:tab w:val="clear" w:pos="567"/>
        </w:tabs>
        <w:spacing w:line="240" w:lineRule="auto"/>
        <w:rPr>
          <w:noProof/>
          <w:szCs w:val="22"/>
          <w:lang w:val="sv-SE"/>
        </w:rPr>
      </w:pPr>
    </w:p>
    <w:p w14:paraId="47D4C643" w14:textId="77777777" w:rsidR="008F1B18" w:rsidRPr="008A5B1A" w:rsidRDefault="008F1B18" w:rsidP="00B56A01">
      <w:pPr>
        <w:tabs>
          <w:tab w:val="clear" w:pos="567"/>
        </w:tabs>
        <w:spacing w:line="240" w:lineRule="auto"/>
        <w:rPr>
          <w:noProof/>
          <w:szCs w:val="22"/>
          <w:lang w:val="sv-SE"/>
        </w:rPr>
      </w:pPr>
      <w:r w:rsidRPr="008A5B1A">
        <w:rPr>
          <w:szCs w:val="22"/>
          <w:shd w:val="pct15" w:color="auto" w:fill="auto"/>
          <w:lang w:val="sv-SE"/>
        </w:rPr>
        <w:t>Inhalationspulver, hård kapsel</w:t>
      </w:r>
    </w:p>
    <w:p w14:paraId="1DDE7F55" w14:textId="77777777" w:rsidR="00DC6122" w:rsidRPr="008A5B1A" w:rsidRDefault="00DC6122" w:rsidP="00B56A01">
      <w:pPr>
        <w:tabs>
          <w:tab w:val="clear" w:pos="567"/>
        </w:tabs>
        <w:spacing w:line="240" w:lineRule="auto"/>
        <w:rPr>
          <w:noProof/>
          <w:szCs w:val="22"/>
          <w:lang w:val="sv-SE"/>
        </w:rPr>
      </w:pPr>
    </w:p>
    <w:p w14:paraId="7BC78F74" w14:textId="04DBA439" w:rsidR="00DC6122" w:rsidRPr="008A5B1A" w:rsidRDefault="00DC6122" w:rsidP="00B56A01">
      <w:pPr>
        <w:tabs>
          <w:tab w:val="clear" w:pos="567"/>
        </w:tabs>
        <w:spacing w:line="240" w:lineRule="auto"/>
        <w:rPr>
          <w:noProof/>
          <w:szCs w:val="22"/>
          <w:lang w:val="sv-SE"/>
        </w:rPr>
      </w:pPr>
      <w:r w:rsidRPr="008A5B1A">
        <w:rPr>
          <w:noProof/>
          <w:szCs w:val="22"/>
          <w:lang w:val="sv-SE"/>
        </w:rPr>
        <w:t>10 x 1 </w:t>
      </w:r>
      <w:r w:rsidR="00AF10C4" w:rsidRPr="008A5B1A">
        <w:rPr>
          <w:noProof/>
          <w:szCs w:val="22"/>
          <w:lang w:val="sv-SE"/>
        </w:rPr>
        <w:t>kapslar</w:t>
      </w:r>
      <w:r w:rsidRPr="008A5B1A">
        <w:rPr>
          <w:noProof/>
          <w:szCs w:val="22"/>
          <w:lang w:val="sv-SE"/>
        </w:rPr>
        <w:t xml:space="preserve"> + 1 inhal</w:t>
      </w:r>
      <w:r w:rsidR="00AF10C4" w:rsidRPr="008A5B1A">
        <w:rPr>
          <w:noProof/>
          <w:szCs w:val="22"/>
          <w:lang w:val="sv-SE"/>
        </w:rPr>
        <w:t>ator</w:t>
      </w:r>
      <w:r w:rsidRPr="008A5B1A">
        <w:rPr>
          <w:noProof/>
          <w:szCs w:val="22"/>
          <w:lang w:val="sv-SE"/>
        </w:rPr>
        <w:t xml:space="preserve">. </w:t>
      </w:r>
      <w:r w:rsidR="00AF10C4" w:rsidRPr="008A5B1A">
        <w:rPr>
          <w:noProof/>
          <w:szCs w:val="22"/>
          <w:lang w:val="sv-SE"/>
        </w:rPr>
        <w:t>Ingår i en flerpack. Får inte säljas separat</w:t>
      </w:r>
      <w:r w:rsidRPr="008A5B1A">
        <w:rPr>
          <w:noProof/>
          <w:szCs w:val="22"/>
          <w:lang w:val="sv-SE"/>
        </w:rPr>
        <w:t>.</w:t>
      </w:r>
    </w:p>
    <w:p w14:paraId="31D76275" w14:textId="4DE6C5F2" w:rsidR="00DC6122" w:rsidRPr="008A5B1A" w:rsidRDefault="00DC6122" w:rsidP="00B56A01">
      <w:pPr>
        <w:tabs>
          <w:tab w:val="clear" w:pos="567"/>
        </w:tabs>
        <w:spacing w:line="240" w:lineRule="auto"/>
        <w:rPr>
          <w:noProof/>
          <w:szCs w:val="22"/>
          <w:shd w:val="pct15" w:color="auto" w:fill="auto"/>
          <w:lang w:val="sv-SE"/>
        </w:rPr>
      </w:pPr>
      <w:r w:rsidRPr="008A5B1A">
        <w:rPr>
          <w:noProof/>
          <w:szCs w:val="22"/>
          <w:shd w:val="pct15" w:color="auto" w:fill="auto"/>
          <w:lang w:val="sv-SE"/>
        </w:rPr>
        <w:t>30 x 1 </w:t>
      </w:r>
      <w:r w:rsidR="004B4234" w:rsidRPr="008A5B1A">
        <w:rPr>
          <w:noProof/>
          <w:szCs w:val="22"/>
          <w:shd w:val="pct15" w:color="auto" w:fill="auto"/>
          <w:lang w:val="sv-SE"/>
        </w:rPr>
        <w:t>kapslar + 1 inhalator. Ingår i en flerpack. Får inte säljas separat</w:t>
      </w:r>
      <w:r w:rsidRPr="008A5B1A">
        <w:rPr>
          <w:noProof/>
          <w:szCs w:val="22"/>
          <w:shd w:val="pct15" w:color="auto" w:fill="auto"/>
          <w:lang w:val="sv-SE"/>
        </w:rPr>
        <w:t>.</w:t>
      </w:r>
    </w:p>
    <w:p w14:paraId="2EE8EC29" w14:textId="77777777" w:rsidR="00DC6122" w:rsidRPr="008A5B1A" w:rsidRDefault="00DC6122" w:rsidP="00B56A01">
      <w:pPr>
        <w:tabs>
          <w:tab w:val="clear" w:pos="567"/>
        </w:tabs>
        <w:spacing w:line="240" w:lineRule="auto"/>
        <w:rPr>
          <w:noProof/>
          <w:szCs w:val="22"/>
          <w:lang w:val="sv-SE"/>
        </w:rPr>
      </w:pPr>
    </w:p>
    <w:p w14:paraId="38B8A993" w14:textId="77777777" w:rsidR="00DC6122" w:rsidRPr="008A5B1A" w:rsidRDefault="00DC6122" w:rsidP="00B56A01">
      <w:pPr>
        <w:tabs>
          <w:tab w:val="clear" w:pos="567"/>
        </w:tabs>
        <w:spacing w:line="240" w:lineRule="auto"/>
        <w:rPr>
          <w:noProof/>
          <w:szCs w:val="22"/>
          <w:lang w:val="sv-SE"/>
        </w:rPr>
      </w:pPr>
    </w:p>
    <w:p w14:paraId="4C8C014B"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szCs w:val="22"/>
          <w:lang w:val="sv-SE"/>
        </w:rPr>
        <w:t>5.</w:t>
      </w:r>
      <w:r w:rsidRPr="008A5B1A">
        <w:rPr>
          <w:b/>
          <w:szCs w:val="22"/>
          <w:lang w:val="sv-SE"/>
        </w:rPr>
        <w:tab/>
        <w:t>ADMINISTRERINGSSÄTT OCH ADMINISTRERINGSVÄG</w:t>
      </w:r>
    </w:p>
    <w:p w14:paraId="6CCF3A5F" w14:textId="77777777" w:rsidR="00B8202C" w:rsidRPr="008A5B1A" w:rsidRDefault="00B8202C" w:rsidP="00B56A01">
      <w:pPr>
        <w:keepNext/>
        <w:tabs>
          <w:tab w:val="clear" w:pos="567"/>
        </w:tabs>
        <w:spacing w:line="240" w:lineRule="auto"/>
        <w:rPr>
          <w:noProof/>
          <w:szCs w:val="22"/>
          <w:lang w:val="sv-SE"/>
        </w:rPr>
      </w:pPr>
    </w:p>
    <w:p w14:paraId="3A21452D" w14:textId="77777777" w:rsidR="00B662DC" w:rsidRPr="008A5B1A" w:rsidRDefault="00B662DC" w:rsidP="00B56A01">
      <w:pPr>
        <w:tabs>
          <w:tab w:val="clear" w:pos="567"/>
        </w:tabs>
        <w:spacing w:line="240" w:lineRule="auto"/>
        <w:rPr>
          <w:szCs w:val="22"/>
          <w:lang w:val="sv-SE"/>
        </w:rPr>
      </w:pPr>
      <w:r w:rsidRPr="008A5B1A">
        <w:rPr>
          <w:szCs w:val="22"/>
          <w:lang w:val="sv-SE"/>
        </w:rPr>
        <w:t>Läs bipacksedeln före användning.</w:t>
      </w:r>
    </w:p>
    <w:p w14:paraId="7FF34AC8" w14:textId="6ED69BBB" w:rsidR="004B4234" w:rsidRPr="008A5B1A" w:rsidRDefault="004B4234" w:rsidP="00B56A01">
      <w:pPr>
        <w:tabs>
          <w:tab w:val="clear" w:pos="567"/>
        </w:tabs>
        <w:spacing w:line="240" w:lineRule="auto"/>
        <w:rPr>
          <w:noProof/>
          <w:szCs w:val="22"/>
          <w:lang w:val="sv-SE"/>
        </w:rPr>
      </w:pPr>
      <w:r w:rsidRPr="008A5B1A">
        <w:rPr>
          <w:szCs w:val="22"/>
          <w:lang w:val="sv-SE"/>
        </w:rPr>
        <w:t>Endast för användning med den inhalator som medföljer förpackningen.</w:t>
      </w:r>
    </w:p>
    <w:p w14:paraId="3388C91A" w14:textId="77777777" w:rsidR="004B4234" w:rsidRPr="008A5B1A" w:rsidRDefault="004B4234" w:rsidP="00B56A01">
      <w:pPr>
        <w:tabs>
          <w:tab w:val="clear" w:pos="567"/>
        </w:tabs>
        <w:spacing w:line="240" w:lineRule="auto"/>
        <w:rPr>
          <w:noProof/>
          <w:szCs w:val="22"/>
          <w:lang w:val="sv-SE"/>
        </w:rPr>
      </w:pPr>
      <w:r w:rsidRPr="008A5B1A">
        <w:rPr>
          <w:szCs w:val="22"/>
          <w:lang w:val="sv-SE"/>
        </w:rPr>
        <w:t>Svälj inte kapslarna.</w:t>
      </w:r>
    </w:p>
    <w:p w14:paraId="54D68743" w14:textId="060FB59A" w:rsidR="004B4234" w:rsidRPr="008A5B1A" w:rsidRDefault="006655F6" w:rsidP="00B56A01">
      <w:pPr>
        <w:tabs>
          <w:tab w:val="clear" w:pos="567"/>
        </w:tabs>
        <w:spacing w:line="240" w:lineRule="auto"/>
        <w:rPr>
          <w:noProof/>
          <w:szCs w:val="22"/>
          <w:lang w:val="sv-SE"/>
        </w:rPr>
      </w:pPr>
      <w:r w:rsidRPr="008A5B1A">
        <w:rPr>
          <w:lang w:val="sv-SE"/>
        </w:rPr>
        <w:t>F</w:t>
      </w:r>
      <w:r w:rsidR="004B4234" w:rsidRPr="008A5B1A">
        <w:rPr>
          <w:lang w:val="sv-SE"/>
        </w:rPr>
        <w:t>ör inhalation</w:t>
      </w:r>
    </w:p>
    <w:p w14:paraId="16BA52C5" w14:textId="77777777" w:rsidR="00B8202C" w:rsidRPr="008A5B1A" w:rsidRDefault="00B8202C" w:rsidP="00B56A01">
      <w:pPr>
        <w:tabs>
          <w:tab w:val="clear" w:pos="567"/>
        </w:tabs>
        <w:spacing w:line="240" w:lineRule="auto"/>
        <w:rPr>
          <w:noProof/>
          <w:szCs w:val="22"/>
          <w:lang w:val="sv-SE"/>
        </w:rPr>
      </w:pPr>
    </w:p>
    <w:p w14:paraId="44C9882B" w14:textId="0F787005" w:rsidR="00E7652D" w:rsidRPr="008A5B1A" w:rsidDel="00CE2D75" w:rsidRDefault="00E7652D" w:rsidP="000F4C40">
      <w:pPr>
        <w:shd w:val="pct15" w:color="auto" w:fill="auto"/>
        <w:tabs>
          <w:tab w:val="clear" w:pos="567"/>
        </w:tabs>
        <w:spacing w:line="240" w:lineRule="auto"/>
        <w:rPr>
          <w:del w:id="37" w:author="Author"/>
          <w:noProof/>
          <w:szCs w:val="22"/>
          <w:lang w:val="sv-SE"/>
        </w:rPr>
      </w:pPr>
      <w:del w:id="38" w:author="Author">
        <w:r w:rsidRPr="00077A50" w:rsidDel="00CE2D75">
          <w:rPr>
            <w:lang w:val="sv-SE"/>
          </w:rPr>
          <w:delText>”QR-kod ska inkluderas”</w:delText>
        </w:r>
      </w:del>
    </w:p>
    <w:p w14:paraId="0279BD34" w14:textId="5809095D" w:rsidR="00E7652D" w:rsidRPr="008A5B1A" w:rsidDel="00CE2D75" w:rsidRDefault="00E7652D" w:rsidP="00B56A01">
      <w:pPr>
        <w:tabs>
          <w:tab w:val="clear" w:pos="567"/>
        </w:tabs>
        <w:spacing w:line="240" w:lineRule="auto"/>
        <w:rPr>
          <w:del w:id="39" w:author="Author"/>
          <w:lang w:val="sv-SE"/>
        </w:rPr>
      </w:pPr>
      <w:del w:id="40" w:author="Author">
        <w:r w:rsidRPr="008A5B1A" w:rsidDel="00CE2D75">
          <w:rPr>
            <w:lang w:val="sv-SE"/>
          </w:rPr>
          <w:delText xml:space="preserve">Skanna för mer information eller besök </w:delText>
        </w:r>
        <w:r w:rsidR="00346144" w:rsidRPr="008A5B1A" w:rsidDel="00CE2D75">
          <w:rPr>
            <w:lang w:val="sv-SE"/>
          </w:rPr>
          <w:delText>www.breezhaler-asthma.eu/atectura</w:delText>
        </w:r>
      </w:del>
    </w:p>
    <w:p w14:paraId="73C5FE27" w14:textId="6DB9136B" w:rsidR="00346144" w:rsidRPr="008A5B1A" w:rsidDel="00CE2D75" w:rsidRDefault="00346144" w:rsidP="00B56A01">
      <w:pPr>
        <w:tabs>
          <w:tab w:val="clear" w:pos="567"/>
        </w:tabs>
        <w:spacing w:line="240" w:lineRule="auto"/>
        <w:rPr>
          <w:del w:id="41" w:author="Author"/>
          <w:noProof/>
          <w:szCs w:val="22"/>
          <w:lang w:val="sv-SE"/>
        </w:rPr>
      </w:pPr>
    </w:p>
    <w:p w14:paraId="5C0944F4" w14:textId="77777777" w:rsidR="00DC6122" w:rsidRPr="008A5B1A" w:rsidRDefault="00DC6122" w:rsidP="00B56A01">
      <w:pPr>
        <w:tabs>
          <w:tab w:val="clear" w:pos="567"/>
        </w:tabs>
        <w:spacing w:line="240" w:lineRule="auto"/>
        <w:rPr>
          <w:noProof/>
          <w:szCs w:val="22"/>
          <w:lang w:val="sv-SE"/>
        </w:rPr>
      </w:pPr>
    </w:p>
    <w:p w14:paraId="7CEADCC0"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szCs w:val="22"/>
          <w:lang w:val="sv-SE"/>
        </w:rPr>
        <w:t>6.</w:t>
      </w:r>
      <w:r w:rsidRPr="008A5B1A">
        <w:rPr>
          <w:b/>
          <w:szCs w:val="22"/>
          <w:lang w:val="sv-SE"/>
        </w:rPr>
        <w:tab/>
        <w:t>SÄRSKILD VARNING OM ATT LÄKEMEDLET MÅSTE FÖRVARAS UTOM SYN- OCH RÄCKHÅLL FÖR BARN</w:t>
      </w:r>
    </w:p>
    <w:p w14:paraId="5923BFBD" w14:textId="77777777" w:rsidR="004B4234" w:rsidRPr="008A5B1A" w:rsidRDefault="004B4234" w:rsidP="00B56A01">
      <w:pPr>
        <w:keepNext/>
        <w:tabs>
          <w:tab w:val="clear" w:pos="567"/>
        </w:tabs>
        <w:spacing w:line="240" w:lineRule="auto"/>
        <w:rPr>
          <w:noProof/>
          <w:szCs w:val="22"/>
          <w:lang w:val="sv-SE"/>
        </w:rPr>
      </w:pPr>
    </w:p>
    <w:p w14:paraId="4B7F9797" w14:textId="77777777" w:rsidR="004B4234" w:rsidRPr="008A5B1A" w:rsidRDefault="004B4234" w:rsidP="00B56A01">
      <w:pPr>
        <w:tabs>
          <w:tab w:val="clear" w:pos="567"/>
        </w:tabs>
        <w:spacing w:line="240" w:lineRule="auto"/>
        <w:rPr>
          <w:noProof/>
          <w:szCs w:val="22"/>
          <w:lang w:val="sv-SE"/>
        </w:rPr>
      </w:pPr>
      <w:r w:rsidRPr="008A5B1A">
        <w:rPr>
          <w:szCs w:val="22"/>
          <w:lang w:val="sv-SE"/>
        </w:rPr>
        <w:t>Förvaras utom syn- och räckhåll för barn.</w:t>
      </w:r>
    </w:p>
    <w:p w14:paraId="78E76534" w14:textId="77777777" w:rsidR="004B4234" w:rsidRPr="008A5B1A" w:rsidRDefault="004B4234" w:rsidP="00B56A01">
      <w:pPr>
        <w:tabs>
          <w:tab w:val="clear" w:pos="567"/>
        </w:tabs>
        <w:spacing w:line="240" w:lineRule="auto"/>
        <w:rPr>
          <w:noProof/>
          <w:szCs w:val="22"/>
          <w:lang w:val="sv-SE"/>
        </w:rPr>
      </w:pPr>
    </w:p>
    <w:p w14:paraId="60226490" w14:textId="77777777" w:rsidR="004B4234" w:rsidRPr="008A5B1A" w:rsidRDefault="004B4234" w:rsidP="00B56A01">
      <w:pPr>
        <w:tabs>
          <w:tab w:val="clear" w:pos="567"/>
        </w:tabs>
        <w:spacing w:line="240" w:lineRule="auto"/>
        <w:rPr>
          <w:noProof/>
          <w:szCs w:val="22"/>
          <w:lang w:val="sv-SE"/>
        </w:rPr>
      </w:pPr>
    </w:p>
    <w:p w14:paraId="2278DF13" w14:textId="77777777" w:rsidR="004B4234" w:rsidRPr="008A5B1A" w:rsidRDefault="004B4234"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szCs w:val="22"/>
          <w:lang w:val="sv-SE"/>
        </w:rPr>
        <w:t>7.</w:t>
      </w:r>
      <w:r w:rsidRPr="008A5B1A">
        <w:rPr>
          <w:b/>
          <w:szCs w:val="22"/>
          <w:lang w:val="sv-SE"/>
        </w:rPr>
        <w:tab/>
        <w:t>ÖVRIGA SÄRSKILDA VARNINGAR OM SÅ ÄR NÖDVÄNDIGT</w:t>
      </w:r>
    </w:p>
    <w:p w14:paraId="1212B1EC" w14:textId="77777777" w:rsidR="004B4234" w:rsidRPr="008A5B1A" w:rsidRDefault="004B4234" w:rsidP="00B56A01">
      <w:pPr>
        <w:tabs>
          <w:tab w:val="clear" w:pos="567"/>
        </w:tabs>
        <w:spacing w:line="240" w:lineRule="auto"/>
        <w:rPr>
          <w:noProof/>
          <w:szCs w:val="22"/>
          <w:lang w:val="sv-SE"/>
        </w:rPr>
      </w:pPr>
    </w:p>
    <w:p w14:paraId="7240724A" w14:textId="77777777" w:rsidR="004B4234" w:rsidRPr="008A5B1A" w:rsidRDefault="004B4234" w:rsidP="00B56A01">
      <w:pPr>
        <w:tabs>
          <w:tab w:val="clear" w:pos="567"/>
        </w:tabs>
        <w:spacing w:line="240" w:lineRule="auto"/>
        <w:rPr>
          <w:noProof/>
          <w:szCs w:val="22"/>
          <w:lang w:val="sv-SE"/>
        </w:rPr>
      </w:pPr>
    </w:p>
    <w:p w14:paraId="2D6D6CA2"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8A5B1A">
        <w:rPr>
          <w:b/>
          <w:noProof/>
          <w:szCs w:val="22"/>
          <w:lang w:val="sv-SE"/>
        </w:rPr>
        <w:t>8.</w:t>
      </w:r>
      <w:r w:rsidRPr="008A5B1A">
        <w:rPr>
          <w:b/>
          <w:noProof/>
          <w:szCs w:val="22"/>
          <w:lang w:val="sv-SE"/>
        </w:rPr>
        <w:tab/>
      </w:r>
      <w:r w:rsidRPr="008A5B1A">
        <w:rPr>
          <w:b/>
          <w:szCs w:val="22"/>
          <w:lang w:val="sv-SE"/>
        </w:rPr>
        <w:t>UTGÅNGSDATUM</w:t>
      </w:r>
    </w:p>
    <w:p w14:paraId="59ED3E1E" w14:textId="77777777" w:rsidR="004B4234" w:rsidRPr="008A5B1A" w:rsidRDefault="004B4234" w:rsidP="00B56A01">
      <w:pPr>
        <w:keepNext/>
        <w:tabs>
          <w:tab w:val="clear" w:pos="567"/>
        </w:tabs>
        <w:spacing w:line="240" w:lineRule="auto"/>
        <w:rPr>
          <w:noProof/>
          <w:szCs w:val="22"/>
          <w:lang w:val="sv-SE"/>
        </w:rPr>
      </w:pPr>
    </w:p>
    <w:p w14:paraId="7D74F8BC" w14:textId="77777777" w:rsidR="004B4234" w:rsidRPr="008A5B1A" w:rsidRDefault="004B4234" w:rsidP="00B56A01">
      <w:pPr>
        <w:keepNext/>
        <w:tabs>
          <w:tab w:val="clear" w:pos="567"/>
        </w:tabs>
        <w:spacing w:line="240" w:lineRule="auto"/>
        <w:rPr>
          <w:noProof/>
          <w:color w:val="000000"/>
          <w:szCs w:val="22"/>
          <w:lang w:val="sv-SE"/>
        </w:rPr>
      </w:pPr>
      <w:r w:rsidRPr="008A5B1A">
        <w:rPr>
          <w:lang w:val="sv-SE"/>
        </w:rPr>
        <w:t>EXP</w:t>
      </w:r>
    </w:p>
    <w:p w14:paraId="0B773D76" w14:textId="77777777" w:rsidR="004B4234" w:rsidRPr="008A5B1A" w:rsidRDefault="004B4234" w:rsidP="00B56A01">
      <w:pPr>
        <w:tabs>
          <w:tab w:val="clear" w:pos="567"/>
        </w:tabs>
        <w:spacing w:line="240" w:lineRule="auto"/>
        <w:rPr>
          <w:noProof/>
          <w:color w:val="000000"/>
          <w:szCs w:val="22"/>
          <w:lang w:val="sv-SE"/>
        </w:rPr>
      </w:pPr>
      <w:r w:rsidRPr="008A5B1A">
        <w:rPr>
          <w:noProof/>
          <w:szCs w:val="22"/>
          <w:lang w:val="sv-SE"/>
        </w:rPr>
        <w:t>Inhalatorn</w:t>
      </w:r>
      <w:r w:rsidRPr="008A5B1A">
        <w:rPr>
          <w:szCs w:val="22"/>
          <w:lang w:val="sv-SE"/>
        </w:rPr>
        <w:t xml:space="preserve"> i varje förpackning ska kasseras när alla kapslarna i förpackningen har använts.</w:t>
      </w:r>
    </w:p>
    <w:p w14:paraId="434223F3" w14:textId="77777777" w:rsidR="00B8202C" w:rsidRPr="008A5B1A" w:rsidRDefault="00B8202C" w:rsidP="00B56A01">
      <w:pPr>
        <w:tabs>
          <w:tab w:val="clear" w:pos="567"/>
        </w:tabs>
        <w:spacing w:line="240" w:lineRule="auto"/>
        <w:rPr>
          <w:noProof/>
          <w:szCs w:val="22"/>
          <w:lang w:val="sv-SE"/>
        </w:rPr>
      </w:pPr>
    </w:p>
    <w:p w14:paraId="1576B0D7" w14:textId="77777777" w:rsidR="00DC6122" w:rsidRPr="008A5B1A" w:rsidRDefault="00DC6122" w:rsidP="00B56A01">
      <w:pPr>
        <w:tabs>
          <w:tab w:val="clear" w:pos="567"/>
        </w:tabs>
        <w:spacing w:line="240" w:lineRule="auto"/>
        <w:rPr>
          <w:noProof/>
          <w:szCs w:val="22"/>
          <w:lang w:val="sv-SE"/>
        </w:rPr>
      </w:pPr>
    </w:p>
    <w:p w14:paraId="067F932F"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8A5B1A">
        <w:rPr>
          <w:b/>
          <w:szCs w:val="22"/>
          <w:lang w:val="sv-SE"/>
        </w:rPr>
        <w:lastRenderedPageBreak/>
        <w:t>9.</w:t>
      </w:r>
      <w:r w:rsidRPr="008A5B1A">
        <w:rPr>
          <w:b/>
          <w:szCs w:val="22"/>
          <w:lang w:val="sv-SE"/>
        </w:rPr>
        <w:tab/>
        <w:t>SÄRSKILDA FÖRVARINGSANVISNINGAR</w:t>
      </w:r>
    </w:p>
    <w:p w14:paraId="673E1896" w14:textId="77777777" w:rsidR="004B4234" w:rsidRPr="008A5B1A" w:rsidRDefault="004B4234" w:rsidP="00B56A01">
      <w:pPr>
        <w:keepNext/>
        <w:tabs>
          <w:tab w:val="clear" w:pos="567"/>
        </w:tabs>
        <w:spacing w:line="240" w:lineRule="auto"/>
        <w:rPr>
          <w:noProof/>
          <w:szCs w:val="22"/>
          <w:lang w:val="sv-SE"/>
        </w:rPr>
      </w:pPr>
    </w:p>
    <w:p w14:paraId="57799E92" w14:textId="77777777" w:rsidR="007B4578" w:rsidRPr="008A5B1A" w:rsidRDefault="007B4578" w:rsidP="00B56A01">
      <w:pPr>
        <w:keepNext/>
        <w:tabs>
          <w:tab w:val="clear" w:pos="567"/>
        </w:tabs>
        <w:spacing w:line="240" w:lineRule="auto"/>
        <w:rPr>
          <w:noProof/>
          <w:lang w:val="sv-SE"/>
        </w:rPr>
      </w:pPr>
      <w:r w:rsidRPr="008A5B1A">
        <w:rPr>
          <w:noProof/>
          <w:lang w:val="sv-SE"/>
        </w:rPr>
        <w:t>Förvaras vid högst 30</w:t>
      </w:r>
      <w:r w:rsidRPr="008A5B1A">
        <w:rPr>
          <w:noProof/>
          <w:lang w:val="sv-SE"/>
        </w:rPr>
        <w:sym w:font="Symbol" w:char="F0B0"/>
      </w:r>
      <w:r w:rsidRPr="008A5B1A">
        <w:rPr>
          <w:noProof/>
          <w:lang w:val="sv-SE"/>
        </w:rPr>
        <w:t>C.</w:t>
      </w:r>
    </w:p>
    <w:p w14:paraId="54421A44" w14:textId="77777777" w:rsidR="004B4234" w:rsidRPr="008A5B1A" w:rsidRDefault="004B4234" w:rsidP="00B56A01">
      <w:pPr>
        <w:tabs>
          <w:tab w:val="clear" w:pos="567"/>
        </w:tabs>
        <w:spacing w:line="240" w:lineRule="auto"/>
        <w:rPr>
          <w:noProof/>
          <w:color w:val="000000"/>
          <w:szCs w:val="22"/>
          <w:lang w:val="sv-SE"/>
        </w:rPr>
      </w:pPr>
      <w:r w:rsidRPr="008A5B1A">
        <w:rPr>
          <w:lang w:val="sv-SE"/>
        </w:rPr>
        <w:t>Förvaras i originalförpackningen. Ljus- och fuktkänsligt.</w:t>
      </w:r>
    </w:p>
    <w:p w14:paraId="06F69280" w14:textId="77777777" w:rsidR="004B4234" w:rsidRPr="008A5B1A" w:rsidRDefault="004B4234" w:rsidP="00B56A01">
      <w:pPr>
        <w:tabs>
          <w:tab w:val="clear" w:pos="567"/>
        </w:tabs>
        <w:spacing w:line="240" w:lineRule="auto"/>
        <w:rPr>
          <w:noProof/>
          <w:szCs w:val="22"/>
          <w:lang w:val="sv-SE"/>
        </w:rPr>
      </w:pPr>
    </w:p>
    <w:p w14:paraId="3C5EEC47" w14:textId="77777777" w:rsidR="004B4234" w:rsidRPr="008A5B1A" w:rsidRDefault="004B4234" w:rsidP="00B56A01">
      <w:pPr>
        <w:tabs>
          <w:tab w:val="clear" w:pos="567"/>
        </w:tabs>
        <w:spacing w:line="240" w:lineRule="auto"/>
        <w:rPr>
          <w:noProof/>
          <w:szCs w:val="22"/>
          <w:lang w:val="sv-SE"/>
        </w:rPr>
      </w:pPr>
    </w:p>
    <w:p w14:paraId="209B26FA" w14:textId="77777777" w:rsidR="004B4234" w:rsidRPr="008A5B1A" w:rsidRDefault="004B4234"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8A5B1A">
        <w:rPr>
          <w:b/>
          <w:szCs w:val="22"/>
          <w:lang w:val="sv-SE"/>
        </w:rPr>
        <w:t>10.</w:t>
      </w:r>
      <w:r w:rsidRPr="008A5B1A">
        <w:rPr>
          <w:b/>
          <w:szCs w:val="22"/>
          <w:lang w:val="sv-SE"/>
        </w:rPr>
        <w:tab/>
        <w:t>SÄRSKILDA FÖRSIKTIGHETSÅTGÄRDER FÖR DESTRUKTION AV EJ ANVÄNT LÄKEMEDEL OCH AVFALL I FÖREKOMMANDE FALL</w:t>
      </w:r>
    </w:p>
    <w:p w14:paraId="7B330DB9" w14:textId="77777777" w:rsidR="004B4234" w:rsidRPr="008A5B1A" w:rsidRDefault="004B4234" w:rsidP="00B56A01">
      <w:pPr>
        <w:tabs>
          <w:tab w:val="clear" w:pos="567"/>
        </w:tabs>
        <w:spacing w:line="240" w:lineRule="auto"/>
        <w:rPr>
          <w:noProof/>
          <w:szCs w:val="22"/>
          <w:lang w:val="sv-SE"/>
        </w:rPr>
      </w:pPr>
    </w:p>
    <w:p w14:paraId="70A2684B" w14:textId="77777777" w:rsidR="004B4234" w:rsidRPr="008A5B1A" w:rsidRDefault="004B4234" w:rsidP="00B56A01">
      <w:pPr>
        <w:tabs>
          <w:tab w:val="clear" w:pos="567"/>
        </w:tabs>
        <w:spacing w:line="240" w:lineRule="auto"/>
        <w:rPr>
          <w:noProof/>
          <w:szCs w:val="22"/>
          <w:lang w:val="sv-SE"/>
        </w:rPr>
      </w:pPr>
    </w:p>
    <w:p w14:paraId="2187E947"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11.</w:t>
      </w:r>
      <w:r w:rsidRPr="008A5B1A">
        <w:rPr>
          <w:b/>
          <w:szCs w:val="22"/>
          <w:lang w:val="sv-SE"/>
        </w:rPr>
        <w:tab/>
        <w:t>INNEHAVARE AV GODKÄNNANDE FÖR FÖRSÄLJNING (NAMN OCH ADRESS)</w:t>
      </w:r>
    </w:p>
    <w:p w14:paraId="760D0F26" w14:textId="77777777" w:rsidR="004B4234" w:rsidRPr="008A5B1A" w:rsidRDefault="004B4234" w:rsidP="00B56A01">
      <w:pPr>
        <w:keepNext/>
        <w:tabs>
          <w:tab w:val="clear" w:pos="567"/>
        </w:tabs>
        <w:spacing w:line="240" w:lineRule="auto"/>
        <w:rPr>
          <w:noProof/>
          <w:szCs w:val="22"/>
          <w:lang w:val="sv-SE"/>
        </w:rPr>
      </w:pPr>
    </w:p>
    <w:p w14:paraId="6E0B1425" w14:textId="77777777" w:rsidR="004B4234" w:rsidRPr="008A5B1A" w:rsidRDefault="004B4234" w:rsidP="00B56A01">
      <w:pPr>
        <w:keepNext/>
        <w:tabs>
          <w:tab w:val="clear" w:pos="567"/>
        </w:tabs>
        <w:autoSpaceDE w:val="0"/>
        <w:autoSpaceDN w:val="0"/>
        <w:adjustRightInd w:val="0"/>
        <w:spacing w:line="240" w:lineRule="auto"/>
        <w:rPr>
          <w:rFonts w:eastAsia="SimSun"/>
          <w:szCs w:val="22"/>
          <w:lang w:val="en-US"/>
        </w:rPr>
      </w:pPr>
      <w:r w:rsidRPr="008A5B1A">
        <w:rPr>
          <w:lang w:val="en-US"/>
        </w:rPr>
        <w:t xml:space="preserve">Novartis </w:t>
      </w:r>
      <w:proofErr w:type="spellStart"/>
      <w:r w:rsidRPr="008A5B1A">
        <w:rPr>
          <w:lang w:val="en-US"/>
        </w:rPr>
        <w:t>Europharm</w:t>
      </w:r>
      <w:proofErr w:type="spellEnd"/>
      <w:r w:rsidRPr="008A5B1A">
        <w:rPr>
          <w:lang w:val="en-US"/>
        </w:rPr>
        <w:t xml:space="preserve"> Limited</w:t>
      </w:r>
    </w:p>
    <w:p w14:paraId="3A10CCA6" w14:textId="77777777" w:rsidR="004B4234" w:rsidRPr="008A5B1A" w:rsidRDefault="004B4234" w:rsidP="00B56A01">
      <w:pPr>
        <w:keepNext/>
        <w:spacing w:line="240" w:lineRule="auto"/>
        <w:rPr>
          <w:szCs w:val="22"/>
          <w:lang w:val="en-US"/>
        </w:rPr>
      </w:pPr>
      <w:r w:rsidRPr="008A5B1A">
        <w:rPr>
          <w:lang w:val="en-US"/>
        </w:rPr>
        <w:t>Vista Building</w:t>
      </w:r>
    </w:p>
    <w:p w14:paraId="3187C3DD" w14:textId="77777777" w:rsidR="004B4234" w:rsidRPr="008A5B1A" w:rsidRDefault="004B4234" w:rsidP="00B56A01">
      <w:pPr>
        <w:keepNext/>
        <w:spacing w:line="240" w:lineRule="auto"/>
        <w:rPr>
          <w:szCs w:val="22"/>
          <w:lang w:val="en-US"/>
        </w:rPr>
      </w:pPr>
      <w:r w:rsidRPr="008A5B1A">
        <w:rPr>
          <w:lang w:val="en-US"/>
        </w:rPr>
        <w:t>Elm Park, Merrion Road</w:t>
      </w:r>
    </w:p>
    <w:p w14:paraId="4071BAAB" w14:textId="77777777" w:rsidR="004B4234" w:rsidRPr="008A5B1A" w:rsidRDefault="004B4234" w:rsidP="00B56A01">
      <w:pPr>
        <w:keepNext/>
        <w:spacing w:line="240" w:lineRule="auto"/>
        <w:rPr>
          <w:szCs w:val="22"/>
          <w:lang w:val="sv-SE"/>
        </w:rPr>
      </w:pPr>
      <w:r w:rsidRPr="008A5B1A">
        <w:rPr>
          <w:lang w:val="sv-SE"/>
        </w:rPr>
        <w:t>Dublin 4</w:t>
      </w:r>
    </w:p>
    <w:p w14:paraId="6613139A" w14:textId="77777777" w:rsidR="004B4234" w:rsidRPr="008A5B1A" w:rsidRDefault="004B4234" w:rsidP="00B56A01">
      <w:pPr>
        <w:spacing w:line="240" w:lineRule="auto"/>
        <w:rPr>
          <w:szCs w:val="22"/>
          <w:lang w:val="sv-SE"/>
        </w:rPr>
      </w:pPr>
      <w:r w:rsidRPr="008A5B1A">
        <w:rPr>
          <w:lang w:val="sv-SE"/>
        </w:rPr>
        <w:t>Irland</w:t>
      </w:r>
    </w:p>
    <w:p w14:paraId="24676207" w14:textId="77777777" w:rsidR="00DC6122" w:rsidRPr="008A5B1A" w:rsidRDefault="00DC6122" w:rsidP="00B56A01">
      <w:pPr>
        <w:tabs>
          <w:tab w:val="clear" w:pos="567"/>
        </w:tabs>
        <w:spacing w:line="240" w:lineRule="auto"/>
        <w:rPr>
          <w:noProof/>
          <w:szCs w:val="22"/>
          <w:lang w:val="sv-SE"/>
        </w:rPr>
      </w:pPr>
    </w:p>
    <w:p w14:paraId="2D285FDD" w14:textId="77777777" w:rsidR="00DC6122" w:rsidRPr="008A5B1A" w:rsidRDefault="00DC6122" w:rsidP="00B56A01">
      <w:pPr>
        <w:tabs>
          <w:tab w:val="clear" w:pos="567"/>
        </w:tabs>
        <w:spacing w:line="240" w:lineRule="auto"/>
        <w:rPr>
          <w:noProof/>
          <w:szCs w:val="22"/>
          <w:lang w:val="sv-SE"/>
        </w:rPr>
      </w:pPr>
    </w:p>
    <w:p w14:paraId="4D86DC2C"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12.</w:t>
      </w:r>
      <w:r w:rsidRPr="008A5B1A">
        <w:rPr>
          <w:b/>
          <w:szCs w:val="22"/>
          <w:lang w:val="sv-SE"/>
        </w:rPr>
        <w:tab/>
        <w:t>NUMMER PÅ GODKÄNNANDE FÖR FÖRSÄLJNING</w:t>
      </w:r>
    </w:p>
    <w:p w14:paraId="71282F45" w14:textId="77777777" w:rsidR="00DC6122" w:rsidRPr="008A5B1A" w:rsidRDefault="00DC6122"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DC6122" w:rsidRPr="00ED41CD" w14:paraId="531C066B" w14:textId="77777777" w:rsidTr="00096A57">
        <w:tc>
          <w:tcPr>
            <w:tcW w:w="2943" w:type="dxa"/>
          </w:tcPr>
          <w:p w14:paraId="2DAA5584" w14:textId="7629C731" w:rsidR="00DC6122" w:rsidRPr="008A5B1A" w:rsidRDefault="00D20B19" w:rsidP="00B56A01">
            <w:pPr>
              <w:tabs>
                <w:tab w:val="clear" w:pos="567"/>
              </w:tabs>
              <w:spacing w:line="240" w:lineRule="auto"/>
              <w:rPr>
                <w:szCs w:val="22"/>
                <w:lang w:val="sv-SE"/>
              </w:rPr>
            </w:pPr>
            <w:r w:rsidRPr="008A5B1A">
              <w:rPr>
                <w:szCs w:val="22"/>
              </w:rPr>
              <w:t>EU/1/20/1439/003</w:t>
            </w:r>
          </w:p>
        </w:tc>
        <w:tc>
          <w:tcPr>
            <w:tcW w:w="6379" w:type="dxa"/>
          </w:tcPr>
          <w:p w14:paraId="7A9F7A19" w14:textId="735F1C7F" w:rsidR="00DC6122" w:rsidRPr="008A5B1A" w:rsidRDefault="00DC6122" w:rsidP="00B56A01">
            <w:pPr>
              <w:keepNext/>
              <w:tabs>
                <w:tab w:val="clear" w:pos="567"/>
              </w:tabs>
              <w:spacing w:line="240" w:lineRule="auto"/>
              <w:rPr>
                <w:szCs w:val="22"/>
                <w:shd w:val="pct15" w:color="auto" w:fill="auto"/>
                <w:lang w:val="sv-SE"/>
              </w:rPr>
            </w:pPr>
            <w:r w:rsidRPr="008A5B1A">
              <w:rPr>
                <w:szCs w:val="22"/>
                <w:shd w:val="pct15" w:color="auto" w:fill="auto"/>
                <w:lang w:val="sv-SE"/>
              </w:rPr>
              <w:t>90 (3 </w:t>
            </w:r>
            <w:r w:rsidR="004B4234" w:rsidRPr="008A5B1A">
              <w:rPr>
                <w:szCs w:val="22"/>
                <w:shd w:val="pct15" w:color="auto" w:fill="auto"/>
                <w:lang w:val="sv-SE"/>
              </w:rPr>
              <w:t>förpackningar med</w:t>
            </w:r>
            <w:r w:rsidRPr="008A5B1A">
              <w:rPr>
                <w:szCs w:val="22"/>
                <w:shd w:val="pct15" w:color="auto" w:fill="auto"/>
                <w:lang w:val="sv-SE"/>
              </w:rPr>
              <w:t xml:space="preserve"> 30 x 1) </w:t>
            </w:r>
            <w:r w:rsidR="004B4234" w:rsidRPr="008A5B1A">
              <w:rPr>
                <w:szCs w:val="22"/>
                <w:shd w:val="pct15" w:color="auto" w:fill="auto"/>
                <w:lang w:val="sv-SE"/>
              </w:rPr>
              <w:t>kapslar + 3 inhalatorer</w:t>
            </w:r>
          </w:p>
        </w:tc>
      </w:tr>
      <w:tr w:rsidR="00DC6122" w:rsidRPr="00ED41CD" w14:paraId="0CB9008F" w14:textId="77777777" w:rsidTr="00096A57">
        <w:tc>
          <w:tcPr>
            <w:tcW w:w="2943" w:type="dxa"/>
          </w:tcPr>
          <w:p w14:paraId="752F2217" w14:textId="3BCB9C2F" w:rsidR="00DC6122" w:rsidRPr="008A5B1A" w:rsidRDefault="00D20B19" w:rsidP="00B56A01">
            <w:pPr>
              <w:tabs>
                <w:tab w:val="clear" w:pos="567"/>
              </w:tabs>
              <w:spacing w:line="240" w:lineRule="auto"/>
              <w:rPr>
                <w:szCs w:val="22"/>
                <w:shd w:val="pct15" w:color="auto" w:fill="auto"/>
                <w:lang w:val="sv-SE"/>
              </w:rPr>
            </w:pPr>
            <w:r w:rsidRPr="008A5B1A">
              <w:rPr>
                <w:szCs w:val="22"/>
                <w:shd w:val="pct15" w:color="auto" w:fill="auto"/>
              </w:rPr>
              <w:t>EU/1/20/1439/004</w:t>
            </w:r>
          </w:p>
        </w:tc>
        <w:tc>
          <w:tcPr>
            <w:tcW w:w="6379" w:type="dxa"/>
          </w:tcPr>
          <w:p w14:paraId="2C3BC9C9" w14:textId="2B0E3882" w:rsidR="00DC6122" w:rsidRPr="008A5B1A" w:rsidRDefault="00DC6122" w:rsidP="00B56A01">
            <w:pPr>
              <w:tabs>
                <w:tab w:val="clear" w:pos="567"/>
              </w:tabs>
              <w:spacing w:line="240" w:lineRule="auto"/>
              <w:rPr>
                <w:szCs w:val="22"/>
                <w:shd w:val="pct15" w:color="auto" w:fill="auto"/>
                <w:lang w:val="sv-SE"/>
              </w:rPr>
            </w:pPr>
            <w:r w:rsidRPr="008A5B1A">
              <w:rPr>
                <w:szCs w:val="22"/>
                <w:shd w:val="pct15" w:color="auto" w:fill="auto"/>
                <w:lang w:val="sv-SE"/>
              </w:rPr>
              <w:t>150 (15 </w:t>
            </w:r>
            <w:r w:rsidR="004B4234" w:rsidRPr="008A5B1A">
              <w:rPr>
                <w:szCs w:val="22"/>
                <w:shd w:val="pct15" w:color="auto" w:fill="auto"/>
                <w:lang w:val="sv-SE"/>
              </w:rPr>
              <w:t>förpackningar med</w:t>
            </w:r>
            <w:r w:rsidRPr="008A5B1A">
              <w:rPr>
                <w:szCs w:val="22"/>
                <w:shd w:val="pct15" w:color="auto" w:fill="auto"/>
                <w:lang w:val="sv-SE"/>
              </w:rPr>
              <w:t xml:space="preserve"> 10 x 1) </w:t>
            </w:r>
            <w:r w:rsidR="004B4234" w:rsidRPr="008A5B1A">
              <w:rPr>
                <w:szCs w:val="22"/>
                <w:shd w:val="pct15" w:color="auto" w:fill="auto"/>
                <w:lang w:val="sv-SE"/>
              </w:rPr>
              <w:t>kapslar + 15 inhalatorer</w:t>
            </w:r>
          </w:p>
        </w:tc>
      </w:tr>
    </w:tbl>
    <w:p w14:paraId="19782D09" w14:textId="77777777" w:rsidR="00DC6122" w:rsidRPr="008A5B1A" w:rsidRDefault="00DC6122" w:rsidP="00B56A01">
      <w:pPr>
        <w:tabs>
          <w:tab w:val="clear" w:pos="567"/>
        </w:tabs>
        <w:spacing w:line="240" w:lineRule="auto"/>
        <w:rPr>
          <w:noProof/>
          <w:szCs w:val="22"/>
          <w:lang w:val="sv-SE"/>
        </w:rPr>
      </w:pPr>
    </w:p>
    <w:p w14:paraId="32647748" w14:textId="77777777" w:rsidR="00DC6122" w:rsidRPr="008A5B1A" w:rsidRDefault="00DC6122" w:rsidP="00B56A01">
      <w:pPr>
        <w:tabs>
          <w:tab w:val="clear" w:pos="567"/>
        </w:tabs>
        <w:spacing w:line="240" w:lineRule="auto"/>
        <w:rPr>
          <w:noProof/>
          <w:szCs w:val="22"/>
          <w:lang w:val="sv-SE"/>
        </w:rPr>
      </w:pPr>
    </w:p>
    <w:p w14:paraId="344FBFB8"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13.</w:t>
      </w:r>
      <w:r w:rsidRPr="008A5B1A">
        <w:rPr>
          <w:b/>
          <w:szCs w:val="22"/>
          <w:lang w:val="sv-SE"/>
        </w:rPr>
        <w:tab/>
        <w:t>TILLVERKNINGSSATSNUMMER</w:t>
      </w:r>
    </w:p>
    <w:p w14:paraId="727AD107" w14:textId="77777777" w:rsidR="004B4234" w:rsidRPr="008A5B1A" w:rsidRDefault="004B4234" w:rsidP="00B56A01">
      <w:pPr>
        <w:keepNext/>
        <w:tabs>
          <w:tab w:val="clear" w:pos="567"/>
        </w:tabs>
        <w:spacing w:line="240" w:lineRule="auto"/>
        <w:rPr>
          <w:noProof/>
          <w:szCs w:val="22"/>
          <w:lang w:val="sv-SE"/>
        </w:rPr>
      </w:pPr>
    </w:p>
    <w:p w14:paraId="6CB1FBEA" w14:textId="77777777" w:rsidR="004B4234" w:rsidRPr="008A5B1A" w:rsidRDefault="004B4234" w:rsidP="00B56A01">
      <w:pPr>
        <w:tabs>
          <w:tab w:val="clear" w:pos="567"/>
        </w:tabs>
        <w:spacing w:line="240" w:lineRule="auto"/>
        <w:rPr>
          <w:noProof/>
          <w:color w:val="000000"/>
          <w:szCs w:val="22"/>
          <w:lang w:val="sv-SE"/>
        </w:rPr>
      </w:pPr>
      <w:r w:rsidRPr="008A5B1A">
        <w:rPr>
          <w:noProof/>
          <w:color w:val="000000"/>
          <w:szCs w:val="22"/>
          <w:lang w:val="sv-SE"/>
        </w:rPr>
        <w:t>Lot</w:t>
      </w:r>
    </w:p>
    <w:p w14:paraId="031A4250" w14:textId="77777777" w:rsidR="004B4234" w:rsidRPr="008A5B1A" w:rsidRDefault="004B4234" w:rsidP="00B56A01">
      <w:pPr>
        <w:tabs>
          <w:tab w:val="clear" w:pos="567"/>
        </w:tabs>
        <w:spacing w:line="240" w:lineRule="auto"/>
        <w:rPr>
          <w:noProof/>
          <w:szCs w:val="22"/>
          <w:lang w:val="sv-SE"/>
        </w:rPr>
      </w:pPr>
    </w:p>
    <w:p w14:paraId="216EA5BF" w14:textId="77777777" w:rsidR="004B4234" w:rsidRPr="008A5B1A" w:rsidRDefault="004B4234" w:rsidP="00B56A01">
      <w:pPr>
        <w:tabs>
          <w:tab w:val="clear" w:pos="567"/>
        </w:tabs>
        <w:spacing w:line="240" w:lineRule="auto"/>
        <w:rPr>
          <w:noProof/>
          <w:szCs w:val="22"/>
          <w:lang w:val="sv-SE"/>
        </w:rPr>
      </w:pPr>
    </w:p>
    <w:p w14:paraId="2CD94A16" w14:textId="77777777" w:rsidR="004B4234" w:rsidRPr="008A5B1A" w:rsidRDefault="004B4234"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szCs w:val="22"/>
          <w:lang w:val="sv-SE"/>
        </w:rPr>
        <w:t>14.</w:t>
      </w:r>
      <w:r w:rsidRPr="008A5B1A">
        <w:rPr>
          <w:b/>
          <w:szCs w:val="22"/>
          <w:lang w:val="sv-SE"/>
        </w:rPr>
        <w:tab/>
        <w:t>ALLMÄN KLASSIFICERING FÖR FÖRSKRIVNING</w:t>
      </w:r>
    </w:p>
    <w:p w14:paraId="26FBF33A" w14:textId="77777777" w:rsidR="004B4234" w:rsidRPr="008A5B1A" w:rsidRDefault="004B4234" w:rsidP="00B56A01">
      <w:pPr>
        <w:tabs>
          <w:tab w:val="clear" w:pos="567"/>
        </w:tabs>
        <w:spacing w:line="240" w:lineRule="auto"/>
        <w:rPr>
          <w:noProof/>
          <w:szCs w:val="22"/>
          <w:lang w:val="sv-SE"/>
        </w:rPr>
      </w:pPr>
    </w:p>
    <w:p w14:paraId="2AAECB9E" w14:textId="77777777" w:rsidR="004B4234" w:rsidRPr="008A5B1A" w:rsidRDefault="004B4234" w:rsidP="00B56A01">
      <w:pPr>
        <w:tabs>
          <w:tab w:val="clear" w:pos="567"/>
        </w:tabs>
        <w:spacing w:line="240" w:lineRule="auto"/>
        <w:rPr>
          <w:noProof/>
          <w:szCs w:val="22"/>
          <w:lang w:val="sv-SE"/>
        </w:rPr>
      </w:pPr>
    </w:p>
    <w:p w14:paraId="0EC6342F" w14:textId="77777777" w:rsidR="004B4234" w:rsidRPr="008A5B1A" w:rsidRDefault="004B4234"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8A5B1A">
        <w:rPr>
          <w:b/>
          <w:szCs w:val="22"/>
          <w:lang w:val="sv-SE"/>
        </w:rPr>
        <w:t>15.</w:t>
      </w:r>
      <w:r w:rsidRPr="008A5B1A">
        <w:rPr>
          <w:b/>
          <w:szCs w:val="22"/>
          <w:lang w:val="sv-SE"/>
        </w:rPr>
        <w:tab/>
        <w:t>BRUKSANVISNING</w:t>
      </w:r>
    </w:p>
    <w:p w14:paraId="64CCA2FF" w14:textId="77777777" w:rsidR="004B4234" w:rsidRPr="008A5B1A" w:rsidRDefault="004B4234" w:rsidP="00B56A01">
      <w:pPr>
        <w:tabs>
          <w:tab w:val="clear" w:pos="567"/>
        </w:tabs>
        <w:spacing w:line="240" w:lineRule="auto"/>
        <w:rPr>
          <w:noProof/>
          <w:szCs w:val="22"/>
          <w:lang w:val="sv-SE"/>
        </w:rPr>
      </w:pPr>
    </w:p>
    <w:p w14:paraId="572B7192" w14:textId="77777777" w:rsidR="004B4234" w:rsidRPr="008A5B1A" w:rsidRDefault="004B4234" w:rsidP="00B56A01">
      <w:pPr>
        <w:tabs>
          <w:tab w:val="clear" w:pos="567"/>
        </w:tabs>
        <w:spacing w:line="240" w:lineRule="auto"/>
        <w:rPr>
          <w:noProof/>
          <w:szCs w:val="22"/>
          <w:lang w:val="sv-SE"/>
        </w:rPr>
      </w:pPr>
    </w:p>
    <w:p w14:paraId="38B0CB07" w14:textId="77777777" w:rsidR="004B4234" w:rsidRPr="008A5B1A" w:rsidRDefault="004B4234" w:rsidP="00B56A01">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sv-SE"/>
        </w:rPr>
      </w:pPr>
      <w:r w:rsidRPr="008A5B1A">
        <w:rPr>
          <w:b/>
          <w:szCs w:val="22"/>
          <w:lang w:val="sv-SE"/>
        </w:rPr>
        <w:t>16.</w:t>
      </w:r>
      <w:r w:rsidRPr="008A5B1A">
        <w:rPr>
          <w:b/>
          <w:szCs w:val="22"/>
          <w:lang w:val="sv-SE"/>
        </w:rPr>
        <w:tab/>
        <w:t>INFORMATION I PUNKTSKRIFT</w:t>
      </w:r>
    </w:p>
    <w:p w14:paraId="152E3834" w14:textId="77777777" w:rsidR="00DC6122" w:rsidRPr="008A5B1A" w:rsidRDefault="00DC6122" w:rsidP="00B56A01">
      <w:pPr>
        <w:keepNext/>
        <w:tabs>
          <w:tab w:val="clear" w:pos="567"/>
        </w:tabs>
        <w:spacing w:line="240" w:lineRule="auto"/>
        <w:rPr>
          <w:noProof/>
          <w:szCs w:val="22"/>
          <w:lang w:val="sv-SE"/>
        </w:rPr>
      </w:pPr>
    </w:p>
    <w:p w14:paraId="292EE68D" w14:textId="2CB08801" w:rsidR="00DC6122" w:rsidRPr="008A5B1A" w:rsidRDefault="00DC6122" w:rsidP="00B56A01">
      <w:pPr>
        <w:tabs>
          <w:tab w:val="clear" w:pos="567"/>
        </w:tabs>
        <w:spacing w:line="240" w:lineRule="auto"/>
        <w:rPr>
          <w:szCs w:val="22"/>
          <w:lang w:val="sv-SE"/>
        </w:rPr>
      </w:pPr>
      <w:r w:rsidRPr="008A5B1A">
        <w:rPr>
          <w:noProof/>
          <w:szCs w:val="22"/>
          <w:lang w:val="sv-SE"/>
        </w:rPr>
        <w:t>Atectura Breezhaler</w:t>
      </w:r>
      <w:r w:rsidRPr="008A5B1A">
        <w:rPr>
          <w:szCs w:val="22"/>
          <w:lang w:val="sv-SE"/>
        </w:rPr>
        <w:t xml:space="preserve"> 125 </w:t>
      </w:r>
      <w:r w:rsidR="004B4234" w:rsidRPr="008A5B1A">
        <w:rPr>
          <w:szCs w:val="22"/>
          <w:lang w:val="sv-SE"/>
        </w:rPr>
        <w:t>mikrog/62,5 mikrog</w:t>
      </w:r>
    </w:p>
    <w:p w14:paraId="1B6E873C" w14:textId="77777777" w:rsidR="00DC6122" w:rsidRPr="008A5B1A" w:rsidRDefault="00DC6122" w:rsidP="00B56A01">
      <w:pPr>
        <w:tabs>
          <w:tab w:val="clear" w:pos="567"/>
        </w:tabs>
        <w:spacing w:line="240" w:lineRule="auto"/>
        <w:rPr>
          <w:noProof/>
          <w:szCs w:val="22"/>
          <w:shd w:val="clear" w:color="auto" w:fill="CCCCCC"/>
          <w:lang w:val="sv-SE"/>
        </w:rPr>
      </w:pPr>
    </w:p>
    <w:p w14:paraId="7A46DB24" w14:textId="77777777" w:rsidR="00DC6122" w:rsidRPr="008A5B1A" w:rsidRDefault="00DC6122" w:rsidP="00B56A01">
      <w:pPr>
        <w:tabs>
          <w:tab w:val="clear" w:pos="567"/>
        </w:tabs>
        <w:spacing w:line="240" w:lineRule="auto"/>
        <w:rPr>
          <w:noProof/>
          <w:szCs w:val="22"/>
          <w:shd w:val="clear" w:color="auto" w:fill="CCCCCC"/>
          <w:lang w:val="sv-SE"/>
        </w:rPr>
      </w:pPr>
    </w:p>
    <w:p w14:paraId="026274CA" w14:textId="77777777" w:rsidR="004B4234" w:rsidRPr="008A5B1A" w:rsidRDefault="004B4234" w:rsidP="00B56A01">
      <w:pPr>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8A5B1A">
        <w:rPr>
          <w:b/>
          <w:lang w:val="sv-SE"/>
        </w:rPr>
        <w:t>17.</w:t>
      </w:r>
      <w:r w:rsidRPr="008A5B1A">
        <w:rPr>
          <w:b/>
          <w:lang w:val="sv-SE"/>
        </w:rPr>
        <w:tab/>
        <w:t>UNIK IDENTITETSBETECKNING – TVÅDIMENSIONELL STRECKKOD</w:t>
      </w:r>
    </w:p>
    <w:p w14:paraId="16270C27" w14:textId="77777777" w:rsidR="004B4234" w:rsidRPr="008A5B1A" w:rsidRDefault="004B4234" w:rsidP="00B56A01">
      <w:pPr>
        <w:tabs>
          <w:tab w:val="clear" w:pos="567"/>
        </w:tabs>
        <w:spacing w:line="240" w:lineRule="auto"/>
        <w:rPr>
          <w:noProof/>
          <w:lang w:val="sv-SE"/>
        </w:rPr>
      </w:pPr>
    </w:p>
    <w:p w14:paraId="7309F26F" w14:textId="77777777" w:rsidR="004B4234" w:rsidRPr="008A5B1A" w:rsidRDefault="004B4234" w:rsidP="00B56A01">
      <w:pPr>
        <w:tabs>
          <w:tab w:val="clear" w:pos="567"/>
        </w:tabs>
        <w:spacing w:line="240" w:lineRule="auto"/>
        <w:rPr>
          <w:noProof/>
          <w:lang w:val="sv-SE"/>
        </w:rPr>
      </w:pPr>
    </w:p>
    <w:p w14:paraId="5FA67AFE" w14:textId="77777777" w:rsidR="004B4234" w:rsidRPr="008A5B1A" w:rsidRDefault="004B4234" w:rsidP="00B56A01">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8A5B1A">
        <w:rPr>
          <w:b/>
          <w:lang w:val="sv-SE"/>
        </w:rPr>
        <w:t>18.</w:t>
      </w:r>
      <w:r w:rsidRPr="008A5B1A">
        <w:rPr>
          <w:b/>
          <w:lang w:val="sv-SE"/>
        </w:rPr>
        <w:tab/>
        <w:t>UNIK IDENTITETSBETECKNING – I ETT FORMAT LÄSBART FÖR MÄNSKLIGT ÖGA</w:t>
      </w:r>
    </w:p>
    <w:p w14:paraId="50B93975" w14:textId="77777777" w:rsidR="00DC6122" w:rsidRPr="008A5B1A" w:rsidRDefault="00DC6122" w:rsidP="00B56A01">
      <w:pPr>
        <w:tabs>
          <w:tab w:val="clear" w:pos="567"/>
        </w:tabs>
        <w:spacing w:line="240" w:lineRule="auto"/>
        <w:rPr>
          <w:noProof/>
          <w:szCs w:val="22"/>
          <w:lang w:val="sv-SE"/>
        </w:rPr>
      </w:pPr>
      <w:r w:rsidRPr="008A5B1A">
        <w:rPr>
          <w:iCs/>
          <w:color w:val="FF0000"/>
          <w:szCs w:val="22"/>
          <w:lang w:val="sv-SE"/>
        </w:rPr>
        <w:br w:type="page"/>
      </w:r>
    </w:p>
    <w:p w14:paraId="6D863CAC" w14:textId="77777777" w:rsidR="00E94B9C" w:rsidRPr="008A5B1A" w:rsidRDefault="00E94B9C" w:rsidP="00B56A01">
      <w:pPr>
        <w:tabs>
          <w:tab w:val="clear" w:pos="567"/>
        </w:tabs>
        <w:spacing w:line="240" w:lineRule="auto"/>
        <w:rPr>
          <w:noProof/>
          <w:szCs w:val="22"/>
          <w:lang w:val="sv-SE"/>
        </w:rPr>
      </w:pPr>
    </w:p>
    <w:p w14:paraId="51D2953C" w14:textId="77777777" w:rsidR="00E94B9C" w:rsidRPr="008A5B1A" w:rsidRDefault="00E94B9C"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8A5B1A">
        <w:rPr>
          <w:b/>
          <w:szCs w:val="22"/>
          <w:lang w:val="sv-SE"/>
        </w:rPr>
        <w:t>UPPGIFTER SOM SKA FINNAS PÅ YTTRE FÖRPACKNINGEN</w:t>
      </w:r>
    </w:p>
    <w:p w14:paraId="16B3F74A" w14:textId="77777777" w:rsidR="00E94B9C" w:rsidRPr="008A5B1A" w:rsidRDefault="00E94B9C"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1909A92C" w14:textId="77777777" w:rsidR="008D6FAE" w:rsidRPr="008A5B1A" w:rsidRDefault="00E94B9C"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8A5B1A">
        <w:rPr>
          <w:b/>
          <w:szCs w:val="22"/>
          <w:lang w:val="sv-SE"/>
        </w:rPr>
        <w:t>INNERLOCK TILL</w:t>
      </w:r>
    </w:p>
    <w:p w14:paraId="7B3F16F4" w14:textId="120EB640" w:rsidR="008D6FAE" w:rsidRPr="008A5B1A" w:rsidRDefault="00E94B9C"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szCs w:val="22"/>
          <w:lang w:val="sv-SE"/>
        </w:rPr>
      </w:pPr>
      <w:r w:rsidRPr="004079E2">
        <w:rPr>
          <w:b/>
          <w:sz w:val="22"/>
          <w:szCs w:val="22"/>
          <w:lang w:val="sv-SE"/>
        </w:rPr>
        <w:t>YTTERKARTONG TILL EN</w:t>
      </w:r>
      <w:r w:rsidR="001F0BE5" w:rsidRPr="004079E2">
        <w:rPr>
          <w:b/>
          <w:sz w:val="22"/>
          <w:szCs w:val="22"/>
          <w:lang w:val="sv-SE"/>
        </w:rPr>
        <w:t>KEL</w:t>
      </w:r>
      <w:r w:rsidRPr="004079E2">
        <w:rPr>
          <w:b/>
          <w:sz w:val="22"/>
          <w:szCs w:val="22"/>
          <w:lang w:val="sv-SE"/>
        </w:rPr>
        <w:t>FÖRPACKNING</w:t>
      </w:r>
    </w:p>
    <w:p w14:paraId="11229938" w14:textId="59726654" w:rsidR="00E94B9C" w:rsidRPr="008A5B1A" w:rsidRDefault="00E94B9C"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noProof/>
          <w:szCs w:val="22"/>
          <w:lang w:val="sv-SE"/>
        </w:rPr>
      </w:pPr>
      <w:r w:rsidRPr="004079E2">
        <w:rPr>
          <w:b/>
          <w:sz w:val="22"/>
          <w:szCs w:val="22"/>
          <w:lang w:val="sv-SE"/>
        </w:rPr>
        <w:t>INNERKARTONG TILL FLERPACK</w:t>
      </w:r>
    </w:p>
    <w:p w14:paraId="775CA9D2" w14:textId="77777777" w:rsidR="00E94B9C" w:rsidRPr="005E4531" w:rsidRDefault="00E94B9C" w:rsidP="00B56A01">
      <w:pPr>
        <w:tabs>
          <w:tab w:val="clear" w:pos="567"/>
        </w:tabs>
        <w:spacing w:line="240" w:lineRule="auto"/>
        <w:rPr>
          <w:noProof/>
          <w:szCs w:val="22"/>
          <w:lang w:val="sv-SE"/>
        </w:rPr>
      </w:pPr>
    </w:p>
    <w:p w14:paraId="38EBCB22" w14:textId="77777777" w:rsidR="00E94B9C" w:rsidRPr="005E4531" w:rsidRDefault="00E94B9C" w:rsidP="00B56A01">
      <w:pPr>
        <w:tabs>
          <w:tab w:val="clear" w:pos="567"/>
        </w:tabs>
        <w:spacing w:line="240" w:lineRule="auto"/>
        <w:rPr>
          <w:noProof/>
          <w:szCs w:val="22"/>
          <w:lang w:val="sv-SE"/>
        </w:rPr>
      </w:pPr>
    </w:p>
    <w:p w14:paraId="48DCBC48" w14:textId="77777777" w:rsidR="00E94B9C" w:rsidRPr="005E4531" w:rsidRDefault="00E94B9C"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noProof/>
          <w:szCs w:val="22"/>
          <w:lang w:val="sv-SE"/>
        </w:rPr>
        <w:t>1.</w:t>
      </w:r>
      <w:r w:rsidRPr="005E4531">
        <w:rPr>
          <w:b/>
          <w:noProof/>
          <w:szCs w:val="22"/>
          <w:lang w:val="sv-SE"/>
        </w:rPr>
        <w:tab/>
        <w:t>ÖVRIGT</w:t>
      </w:r>
    </w:p>
    <w:p w14:paraId="572FE355" w14:textId="77777777" w:rsidR="00E94B9C" w:rsidRPr="005E4531" w:rsidRDefault="00E94B9C" w:rsidP="00B56A01">
      <w:pPr>
        <w:tabs>
          <w:tab w:val="clear" w:pos="567"/>
        </w:tabs>
        <w:spacing w:line="240" w:lineRule="auto"/>
        <w:rPr>
          <w:noProof/>
          <w:szCs w:val="22"/>
          <w:lang w:val="sv-SE"/>
        </w:rPr>
      </w:pPr>
    </w:p>
    <w:p w14:paraId="6331112A"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1</w:t>
      </w:r>
      <w:r w:rsidRPr="005E4531">
        <w:rPr>
          <w:color w:val="000000"/>
          <w:szCs w:val="22"/>
          <w:lang w:val="sv-SE"/>
        </w:rPr>
        <w:tab/>
      </w:r>
      <w:r w:rsidRPr="005E4531">
        <w:rPr>
          <w:color w:val="000000"/>
          <w:szCs w:val="22"/>
          <w:lang w:val="sv-SE"/>
        </w:rPr>
        <w:tab/>
        <w:t>Lägg i kapseln</w:t>
      </w:r>
    </w:p>
    <w:p w14:paraId="6C6C5790"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2</w:t>
      </w:r>
      <w:r w:rsidRPr="005E4531">
        <w:rPr>
          <w:color w:val="000000"/>
          <w:szCs w:val="22"/>
          <w:lang w:val="sv-SE"/>
        </w:rPr>
        <w:tab/>
      </w:r>
      <w:r w:rsidRPr="005E4531">
        <w:rPr>
          <w:color w:val="000000"/>
          <w:szCs w:val="22"/>
          <w:lang w:val="sv-SE"/>
        </w:rPr>
        <w:tab/>
        <w:t>Stick hål och släpp</w:t>
      </w:r>
    </w:p>
    <w:p w14:paraId="13683151"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3</w:t>
      </w:r>
      <w:r w:rsidRPr="005E4531">
        <w:rPr>
          <w:color w:val="000000"/>
          <w:szCs w:val="22"/>
          <w:lang w:val="sv-SE"/>
        </w:rPr>
        <w:tab/>
      </w:r>
      <w:r w:rsidRPr="005E4531">
        <w:rPr>
          <w:color w:val="000000"/>
          <w:szCs w:val="22"/>
          <w:lang w:val="sv-SE"/>
        </w:rPr>
        <w:tab/>
        <w:t>Inhalera djupt</w:t>
      </w:r>
    </w:p>
    <w:p w14:paraId="1F38A999"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4</w:t>
      </w:r>
      <w:r w:rsidRPr="005E4531">
        <w:rPr>
          <w:color w:val="000000"/>
          <w:szCs w:val="22"/>
          <w:lang w:val="sv-SE"/>
        </w:rPr>
        <w:tab/>
      </w:r>
      <w:r w:rsidRPr="005E4531">
        <w:rPr>
          <w:color w:val="000000"/>
          <w:szCs w:val="22"/>
          <w:lang w:val="sv-SE"/>
        </w:rPr>
        <w:tab/>
        <w:t>Kontrollera att kapseln är tom</w:t>
      </w:r>
    </w:p>
    <w:p w14:paraId="5BCF1CC2"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p>
    <w:p w14:paraId="2BDE911D" w14:textId="0141B403"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Läs bipacksedeln före användning.</w:t>
      </w:r>
    </w:p>
    <w:p w14:paraId="1471DF31" w14:textId="77777777" w:rsidR="00E94B9C" w:rsidRPr="005E4531" w:rsidRDefault="00E94B9C" w:rsidP="00B56A01">
      <w:pPr>
        <w:tabs>
          <w:tab w:val="clear" w:pos="567"/>
        </w:tabs>
        <w:spacing w:line="240" w:lineRule="auto"/>
        <w:rPr>
          <w:noProof/>
          <w:szCs w:val="22"/>
          <w:lang w:val="sv-SE"/>
        </w:rPr>
      </w:pPr>
      <w:r w:rsidRPr="005E4531">
        <w:rPr>
          <w:noProof/>
          <w:szCs w:val="22"/>
          <w:lang w:val="sv-SE"/>
        </w:rPr>
        <w:br w:type="page"/>
      </w:r>
    </w:p>
    <w:p w14:paraId="12EE4EAF" w14:textId="77777777" w:rsidR="00727231" w:rsidRPr="005E4531" w:rsidRDefault="00727231" w:rsidP="00B56A01">
      <w:pPr>
        <w:tabs>
          <w:tab w:val="clear" w:pos="567"/>
        </w:tabs>
        <w:spacing w:line="240" w:lineRule="auto"/>
        <w:rPr>
          <w:bCs/>
          <w:szCs w:val="22"/>
          <w:lang w:val="sv-SE"/>
        </w:rPr>
      </w:pPr>
    </w:p>
    <w:p w14:paraId="2CA9D4EC" w14:textId="40C9A5E6"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BLISTER ELLER STRIPS</w:t>
      </w:r>
    </w:p>
    <w:p w14:paraId="0A5A28C5"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p>
    <w:p w14:paraId="3FDAC889"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noProof/>
          <w:szCs w:val="22"/>
          <w:lang w:val="sv-SE"/>
        </w:rPr>
        <w:t>BLISTER</w:t>
      </w:r>
    </w:p>
    <w:p w14:paraId="474C07BC" w14:textId="77777777" w:rsidR="00422E2F" w:rsidRPr="005E4531" w:rsidRDefault="00422E2F" w:rsidP="00B56A01">
      <w:pPr>
        <w:tabs>
          <w:tab w:val="clear" w:pos="567"/>
        </w:tabs>
        <w:spacing w:line="240" w:lineRule="auto"/>
        <w:rPr>
          <w:noProof/>
          <w:szCs w:val="22"/>
          <w:lang w:val="sv-SE"/>
        </w:rPr>
      </w:pPr>
    </w:p>
    <w:p w14:paraId="4AD19A94" w14:textId="77777777" w:rsidR="00422E2F" w:rsidRPr="005E4531" w:rsidRDefault="00422E2F" w:rsidP="00B56A01">
      <w:pPr>
        <w:tabs>
          <w:tab w:val="clear" w:pos="567"/>
        </w:tabs>
        <w:spacing w:line="240" w:lineRule="auto"/>
        <w:rPr>
          <w:noProof/>
          <w:szCs w:val="22"/>
          <w:lang w:val="sv-SE"/>
        </w:rPr>
      </w:pPr>
    </w:p>
    <w:p w14:paraId="6623ED17"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w:t>
      </w:r>
      <w:r w:rsidRPr="005E4531">
        <w:rPr>
          <w:b/>
          <w:szCs w:val="22"/>
          <w:lang w:val="sv-SE"/>
        </w:rPr>
        <w:tab/>
        <w:t>LÄKEMEDLETS NAMN</w:t>
      </w:r>
    </w:p>
    <w:p w14:paraId="7803BFB5" w14:textId="77777777" w:rsidR="00DC6122" w:rsidRPr="005E4531" w:rsidRDefault="00DC6122" w:rsidP="00B56A01">
      <w:pPr>
        <w:tabs>
          <w:tab w:val="clear" w:pos="567"/>
        </w:tabs>
        <w:spacing w:line="240" w:lineRule="auto"/>
        <w:rPr>
          <w:noProof/>
          <w:szCs w:val="22"/>
          <w:lang w:val="sv-SE"/>
        </w:rPr>
      </w:pPr>
    </w:p>
    <w:p w14:paraId="42DE7A0A" w14:textId="551441A0" w:rsidR="00DC6122" w:rsidRPr="005E4531" w:rsidRDefault="00DC6122"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w:t>
      </w:r>
      <w:r w:rsidR="00422E2F" w:rsidRPr="005E4531">
        <w:rPr>
          <w:rFonts w:eastAsia="MS Mincho"/>
          <w:szCs w:val="22"/>
          <w:lang w:val="sv-SE" w:eastAsia="ja-JP"/>
        </w:rPr>
        <w:t>ikrog</w:t>
      </w:r>
      <w:r w:rsidRPr="005E4531">
        <w:rPr>
          <w:rFonts w:eastAsia="MS Mincho"/>
          <w:szCs w:val="22"/>
          <w:lang w:val="sv-SE" w:eastAsia="ja-JP"/>
        </w:rPr>
        <w:t>/62</w:t>
      </w:r>
      <w:r w:rsidR="00422E2F" w:rsidRPr="005E4531">
        <w:rPr>
          <w:rFonts w:eastAsia="MS Mincho"/>
          <w:szCs w:val="22"/>
          <w:lang w:val="sv-SE" w:eastAsia="ja-JP"/>
        </w:rPr>
        <w:t>,</w:t>
      </w:r>
      <w:r w:rsidRPr="005E4531">
        <w:rPr>
          <w:rFonts w:eastAsia="MS Mincho"/>
          <w:szCs w:val="22"/>
          <w:lang w:val="sv-SE" w:eastAsia="ja-JP"/>
        </w:rPr>
        <w:t>5 </w:t>
      </w:r>
      <w:r w:rsidR="00422E2F" w:rsidRPr="005E4531">
        <w:rPr>
          <w:rFonts w:eastAsia="MS Mincho"/>
          <w:szCs w:val="22"/>
          <w:lang w:val="sv-SE" w:eastAsia="ja-JP"/>
        </w:rPr>
        <w:t>mikrog inhalationspulver</w:t>
      </w:r>
    </w:p>
    <w:p w14:paraId="5E4AEA68" w14:textId="3B6C7721" w:rsidR="00DC6122" w:rsidRPr="005E4531" w:rsidRDefault="00B071A2" w:rsidP="00B56A01">
      <w:pPr>
        <w:tabs>
          <w:tab w:val="clear" w:pos="567"/>
        </w:tabs>
        <w:spacing w:line="240" w:lineRule="auto"/>
        <w:rPr>
          <w:szCs w:val="22"/>
          <w:lang w:val="sv-SE"/>
        </w:rPr>
      </w:pPr>
      <w:r w:rsidRPr="005E4531">
        <w:rPr>
          <w:szCs w:val="22"/>
          <w:lang w:val="sv-SE"/>
        </w:rPr>
        <w:t>indacaterol./mometason. fur.</w:t>
      </w:r>
    </w:p>
    <w:p w14:paraId="7B0F6E8C" w14:textId="77777777" w:rsidR="00DC6122" w:rsidRPr="005E4531" w:rsidRDefault="00DC6122" w:rsidP="00B56A01">
      <w:pPr>
        <w:tabs>
          <w:tab w:val="clear" w:pos="567"/>
        </w:tabs>
        <w:spacing w:line="240" w:lineRule="auto"/>
        <w:rPr>
          <w:noProof/>
          <w:szCs w:val="22"/>
          <w:lang w:val="sv-SE"/>
        </w:rPr>
      </w:pPr>
    </w:p>
    <w:p w14:paraId="1A10D7BD" w14:textId="77777777" w:rsidR="00DC6122" w:rsidRPr="005E4531" w:rsidRDefault="00DC6122" w:rsidP="00B56A01">
      <w:pPr>
        <w:tabs>
          <w:tab w:val="clear" w:pos="567"/>
        </w:tabs>
        <w:spacing w:line="240" w:lineRule="auto"/>
        <w:rPr>
          <w:noProof/>
          <w:szCs w:val="22"/>
          <w:lang w:val="sv-SE"/>
        </w:rPr>
      </w:pPr>
    </w:p>
    <w:p w14:paraId="7A57A72F"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4"/>
          <w:lang w:val="sv-SE"/>
        </w:rPr>
      </w:pPr>
      <w:r w:rsidRPr="005E4531">
        <w:rPr>
          <w:b/>
          <w:noProof/>
          <w:szCs w:val="24"/>
          <w:lang w:val="sv-SE"/>
        </w:rPr>
        <w:t>2.</w:t>
      </w:r>
      <w:r w:rsidRPr="005E4531">
        <w:rPr>
          <w:b/>
          <w:noProof/>
          <w:szCs w:val="24"/>
          <w:lang w:val="sv-SE"/>
        </w:rPr>
        <w:tab/>
      </w:r>
      <w:r w:rsidRPr="005E4531">
        <w:rPr>
          <w:b/>
          <w:szCs w:val="24"/>
          <w:lang w:val="sv-SE"/>
        </w:rPr>
        <w:t>INNEHAVARE AV GODKÄNNANDE FÖR FÖRSÄLJNING</w:t>
      </w:r>
    </w:p>
    <w:p w14:paraId="0FB59ED4" w14:textId="77777777" w:rsidR="00422E2F" w:rsidRPr="005E4531" w:rsidRDefault="00422E2F" w:rsidP="00B56A01">
      <w:pPr>
        <w:tabs>
          <w:tab w:val="clear" w:pos="567"/>
        </w:tabs>
        <w:spacing w:line="240" w:lineRule="auto"/>
        <w:rPr>
          <w:noProof/>
          <w:szCs w:val="24"/>
          <w:lang w:val="sv-SE"/>
        </w:rPr>
      </w:pPr>
    </w:p>
    <w:p w14:paraId="459ADC18" w14:textId="77777777" w:rsidR="00422E2F" w:rsidRPr="005E4531" w:rsidRDefault="00422E2F" w:rsidP="00B56A01">
      <w:pPr>
        <w:pStyle w:val="Text"/>
        <w:spacing w:before="0"/>
        <w:jc w:val="left"/>
        <w:rPr>
          <w:rFonts w:eastAsia="SimSun"/>
          <w:sz w:val="22"/>
          <w:szCs w:val="24"/>
          <w:lang w:val="sv-SE"/>
        </w:rPr>
      </w:pPr>
      <w:r w:rsidRPr="005E4531">
        <w:rPr>
          <w:sz w:val="22"/>
          <w:szCs w:val="24"/>
          <w:lang w:val="sv-SE"/>
        </w:rPr>
        <w:t>Novartis Europharm Limited</w:t>
      </w:r>
    </w:p>
    <w:p w14:paraId="60FA5D95" w14:textId="77777777" w:rsidR="00422E2F" w:rsidRPr="005E4531" w:rsidRDefault="00422E2F" w:rsidP="00B56A01">
      <w:pPr>
        <w:tabs>
          <w:tab w:val="clear" w:pos="567"/>
        </w:tabs>
        <w:spacing w:line="240" w:lineRule="auto"/>
        <w:rPr>
          <w:noProof/>
          <w:szCs w:val="24"/>
          <w:lang w:val="sv-SE"/>
        </w:rPr>
      </w:pPr>
    </w:p>
    <w:p w14:paraId="7FE5074C" w14:textId="77777777" w:rsidR="00422E2F" w:rsidRPr="005E4531" w:rsidRDefault="00422E2F" w:rsidP="00B56A01">
      <w:pPr>
        <w:tabs>
          <w:tab w:val="clear" w:pos="567"/>
        </w:tabs>
        <w:spacing w:line="240" w:lineRule="auto"/>
        <w:rPr>
          <w:noProof/>
          <w:szCs w:val="24"/>
          <w:lang w:val="sv-SE"/>
        </w:rPr>
      </w:pPr>
    </w:p>
    <w:p w14:paraId="1055FD93" w14:textId="77777777" w:rsidR="00422E2F" w:rsidRPr="005E4531" w:rsidRDefault="00422E2F" w:rsidP="00B56A01">
      <w:pPr>
        <w:pBdr>
          <w:top w:val="single" w:sz="4" w:space="1" w:color="auto"/>
          <w:left w:val="single" w:sz="4" w:space="4" w:color="auto"/>
          <w:bottom w:val="single" w:sz="4" w:space="2" w:color="auto"/>
          <w:right w:val="single" w:sz="4" w:space="4" w:color="auto"/>
        </w:pBdr>
        <w:tabs>
          <w:tab w:val="clear" w:pos="567"/>
        </w:tabs>
        <w:spacing w:line="240" w:lineRule="auto"/>
        <w:rPr>
          <w:b/>
          <w:szCs w:val="24"/>
          <w:lang w:val="sv-SE"/>
        </w:rPr>
      </w:pPr>
      <w:r w:rsidRPr="005E4531">
        <w:rPr>
          <w:b/>
          <w:noProof/>
          <w:szCs w:val="24"/>
          <w:lang w:val="sv-SE"/>
        </w:rPr>
        <w:t>3.</w:t>
      </w:r>
      <w:r w:rsidRPr="005E4531">
        <w:rPr>
          <w:b/>
          <w:noProof/>
          <w:szCs w:val="24"/>
          <w:lang w:val="sv-SE"/>
        </w:rPr>
        <w:tab/>
      </w:r>
      <w:r w:rsidRPr="005E4531">
        <w:rPr>
          <w:b/>
          <w:szCs w:val="24"/>
          <w:lang w:val="sv-SE"/>
        </w:rPr>
        <w:t>UTGÅNGSDATUM</w:t>
      </w:r>
    </w:p>
    <w:p w14:paraId="4DEDB9C2" w14:textId="77777777" w:rsidR="00422E2F" w:rsidRPr="005E4531" w:rsidRDefault="00422E2F" w:rsidP="00B56A01">
      <w:pPr>
        <w:tabs>
          <w:tab w:val="clear" w:pos="567"/>
        </w:tabs>
        <w:spacing w:line="240" w:lineRule="auto"/>
        <w:rPr>
          <w:noProof/>
          <w:szCs w:val="24"/>
          <w:lang w:val="sv-SE"/>
        </w:rPr>
      </w:pPr>
    </w:p>
    <w:p w14:paraId="33FC1AA6" w14:textId="77777777" w:rsidR="00422E2F" w:rsidRPr="005E4531" w:rsidRDefault="00422E2F" w:rsidP="00B56A01">
      <w:pPr>
        <w:tabs>
          <w:tab w:val="clear" w:pos="567"/>
        </w:tabs>
        <w:spacing w:line="240" w:lineRule="auto"/>
        <w:rPr>
          <w:noProof/>
          <w:color w:val="000000"/>
          <w:szCs w:val="24"/>
          <w:lang w:val="sv-SE"/>
        </w:rPr>
      </w:pPr>
      <w:r w:rsidRPr="005E4531">
        <w:rPr>
          <w:color w:val="000000"/>
          <w:szCs w:val="24"/>
          <w:lang w:val="sv-SE"/>
        </w:rPr>
        <w:t>EXP</w:t>
      </w:r>
    </w:p>
    <w:p w14:paraId="69971D9B" w14:textId="77777777" w:rsidR="00422E2F" w:rsidRPr="005E4531" w:rsidRDefault="00422E2F" w:rsidP="00B56A01">
      <w:pPr>
        <w:tabs>
          <w:tab w:val="clear" w:pos="567"/>
        </w:tabs>
        <w:spacing w:line="240" w:lineRule="auto"/>
        <w:rPr>
          <w:noProof/>
          <w:szCs w:val="24"/>
          <w:lang w:val="sv-SE"/>
        </w:rPr>
      </w:pPr>
    </w:p>
    <w:p w14:paraId="6557B233" w14:textId="77777777" w:rsidR="00422E2F" w:rsidRPr="005E4531" w:rsidRDefault="00422E2F" w:rsidP="00B56A01">
      <w:pPr>
        <w:tabs>
          <w:tab w:val="clear" w:pos="567"/>
        </w:tabs>
        <w:spacing w:line="240" w:lineRule="auto"/>
        <w:rPr>
          <w:noProof/>
          <w:szCs w:val="24"/>
          <w:lang w:val="sv-SE"/>
        </w:rPr>
      </w:pPr>
    </w:p>
    <w:p w14:paraId="705C4822"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4"/>
          <w:lang w:val="sv-SE"/>
        </w:rPr>
      </w:pPr>
      <w:r w:rsidRPr="005E4531">
        <w:rPr>
          <w:b/>
          <w:noProof/>
          <w:szCs w:val="24"/>
          <w:lang w:val="sv-SE"/>
        </w:rPr>
        <w:t>4.</w:t>
      </w:r>
      <w:r w:rsidRPr="005E4531">
        <w:rPr>
          <w:b/>
          <w:noProof/>
          <w:szCs w:val="24"/>
          <w:lang w:val="sv-SE"/>
        </w:rPr>
        <w:tab/>
      </w:r>
      <w:r w:rsidRPr="005E4531">
        <w:rPr>
          <w:b/>
          <w:szCs w:val="24"/>
          <w:lang w:val="sv-SE"/>
        </w:rPr>
        <w:t>TILLVERKNINGSSATSNUMMER</w:t>
      </w:r>
    </w:p>
    <w:p w14:paraId="1F4838FD" w14:textId="77777777" w:rsidR="00422E2F" w:rsidRPr="005E4531" w:rsidRDefault="00422E2F" w:rsidP="00B56A01">
      <w:pPr>
        <w:tabs>
          <w:tab w:val="clear" w:pos="567"/>
        </w:tabs>
        <w:spacing w:line="240" w:lineRule="auto"/>
        <w:rPr>
          <w:noProof/>
          <w:szCs w:val="24"/>
          <w:lang w:val="sv-SE"/>
        </w:rPr>
      </w:pPr>
    </w:p>
    <w:p w14:paraId="30BF0679" w14:textId="77777777" w:rsidR="00422E2F" w:rsidRPr="005E4531" w:rsidRDefault="00422E2F" w:rsidP="00B56A01">
      <w:pPr>
        <w:tabs>
          <w:tab w:val="clear" w:pos="567"/>
        </w:tabs>
        <w:spacing w:line="240" w:lineRule="auto"/>
        <w:rPr>
          <w:noProof/>
          <w:color w:val="000000"/>
          <w:szCs w:val="24"/>
          <w:lang w:val="sv-SE"/>
        </w:rPr>
      </w:pPr>
      <w:r w:rsidRPr="005E4531">
        <w:rPr>
          <w:color w:val="000000"/>
          <w:szCs w:val="24"/>
          <w:lang w:val="sv-SE"/>
        </w:rPr>
        <w:t>Lot</w:t>
      </w:r>
    </w:p>
    <w:p w14:paraId="2B680B27" w14:textId="77777777" w:rsidR="00422E2F" w:rsidRPr="005E4531" w:rsidRDefault="00422E2F" w:rsidP="00B56A01">
      <w:pPr>
        <w:tabs>
          <w:tab w:val="clear" w:pos="567"/>
        </w:tabs>
        <w:spacing w:line="240" w:lineRule="auto"/>
        <w:rPr>
          <w:noProof/>
          <w:szCs w:val="24"/>
          <w:lang w:val="sv-SE"/>
        </w:rPr>
      </w:pPr>
    </w:p>
    <w:p w14:paraId="51809DAD" w14:textId="77777777" w:rsidR="00422E2F" w:rsidRPr="005E4531" w:rsidRDefault="00422E2F" w:rsidP="00B56A01">
      <w:pPr>
        <w:tabs>
          <w:tab w:val="clear" w:pos="567"/>
        </w:tabs>
        <w:spacing w:line="240" w:lineRule="auto"/>
        <w:rPr>
          <w:noProof/>
          <w:szCs w:val="24"/>
          <w:lang w:val="sv-SE"/>
        </w:rPr>
      </w:pPr>
    </w:p>
    <w:p w14:paraId="4E2DCCC4"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4"/>
          <w:lang w:val="sv-SE"/>
        </w:rPr>
      </w:pPr>
      <w:r w:rsidRPr="005E4531">
        <w:rPr>
          <w:b/>
          <w:noProof/>
          <w:szCs w:val="24"/>
          <w:lang w:val="sv-SE"/>
        </w:rPr>
        <w:t>5.</w:t>
      </w:r>
      <w:r w:rsidRPr="005E4531">
        <w:rPr>
          <w:b/>
          <w:noProof/>
          <w:szCs w:val="24"/>
          <w:lang w:val="sv-SE"/>
        </w:rPr>
        <w:tab/>
      </w:r>
      <w:r w:rsidRPr="005E4531">
        <w:rPr>
          <w:b/>
          <w:szCs w:val="24"/>
          <w:lang w:val="sv-SE"/>
        </w:rPr>
        <w:t>ÖVRIGT</w:t>
      </w:r>
    </w:p>
    <w:p w14:paraId="4E1549A7" w14:textId="77777777" w:rsidR="00422E2F" w:rsidRPr="005E4531" w:rsidRDefault="00422E2F" w:rsidP="00B56A01">
      <w:pPr>
        <w:tabs>
          <w:tab w:val="clear" w:pos="567"/>
        </w:tabs>
        <w:spacing w:line="240" w:lineRule="auto"/>
        <w:rPr>
          <w:noProof/>
          <w:szCs w:val="24"/>
          <w:lang w:val="sv-SE"/>
        </w:rPr>
      </w:pPr>
    </w:p>
    <w:p w14:paraId="21B76C54" w14:textId="77777777" w:rsidR="00422E2F" w:rsidRPr="005E4531" w:rsidRDefault="00422E2F" w:rsidP="00B56A01">
      <w:pPr>
        <w:tabs>
          <w:tab w:val="clear" w:pos="567"/>
        </w:tabs>
        <w:spacing w:line="240" w:lineRule="auto"/>
        <w:rPr>
          <w:noProof/>
          <w:color w:val="000000"/>
          <w:szCs w:val="24"/>
          <w:lang w:val="sv-SE"/>
        </w:rPr>
      </w:pPr>
      <w:r w:rsidRPr="005E4531">
        <w:rPr>
          <w:color w:val="000000"/>
          <w:szCs w:val="24"/>
          <w:lang w:val="sv-SE"/>
        </w:rPr>
        <w:t>Endast för inhalation</w:t>
      </w:r>
    </w:p>
    <w:p w14:paraId="509B2836" w14:textId="77777777" w:rsidR="00DC6122" w:rsidRPr="005E4531" w:rsidRDefault="00DC6122" w:rsidP="00B56A01">
      <w:pPr>
        <w:tabs>
          <w:tab w:val="clear" w:pos="567"/>
        </w:tabs>
        <w:spacing w:line="240" w:lineRule="auto"/>
        <w:rPr>
          <w:szCs w:val="22"/>
          <w:lang w:val="sv-SE"/>
        </w:rPr>
      </w:pPr>
      <w:r w:rsidRPr="005E4531">
        <w:rPr>
          <w:szCs w:val="22"/>
          <w:lang w:val="sv-SE"/>
        </w:rPr>
        <w:br w:type="page"/>
      </w:r>
    </w:p>
    <w:p w14:paraId="530CC743" w14:textId="77777777" w:rsidR="00850BFB" w:rsidRPr="005E4531" w:rsidRDefault="00850BFB" w:rsidP="00B56A01">
      <w:pPr>
        <w:tabs>
          <w:tab w:val="clear" w:pos="567"/>
        </w:tabs>
        <w:spacing w:line="240" w:lineRule="auto"/>
        <w:rPr>
          <w:noProof/>
          <w:szCs w:val="22"/>
          <w:lang w:val="sv-SE"/>
        </w:rPr>
      </w:pPr>
    </w:p>
    <w:p w14:paraId="0E1FE013"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77E3F704"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7F88448B" w14:textId="77777777" w:rsidR="00422E2F" w:rsidRPr="005E4531" w:rsidRDefault="00422E2F"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YTTERKARTONG TILL ENHETSFÖRPACKNING</w:t>
      </w:r>
    </w:p>
    <w:p w14:paraId="2B92655D" w14:textId="77777777" w:rsidR="00850BFB" w:rsidRPr="005E4531" w:rsidRDefault="00850BFB" w:rsidP="00B56A01">
      <w:pPr>
        <w:tabs>
          <w:tab w:val="clear" w:pos="567"/>
        </w:tabs>
        <w:spacing w:line="240" w:lineRule="auto"/>
        <w:rPr>
          <w:noProof/>
          <w:szCs w:val="22"/>
          <w:lang w:val="sv-SE"/>
        </w:rPr>
      </w:pPr>
    </w:p>
    <w:p w14:paraId="2A476A37" w14:textId="77777777" w:rsidR="00850BFB" w:rsidRPr="005E4531" w:rsidRDefault="00850BFB" w:rsidP="00B56A01">
      <w:pPr>
        <w:tabs>
          <w:tab w:val="clear" w:pos="567"/>
        </w:tabs>
        <w:spacing w:line="240" w:lineRule="auto"/>
        <w:rPr>
          <w:noProof/>
          <w:szCs w:val="22"/>
          <w:lang w:val="sv-SE"/>
        </w:rPr>
      </w:pPr>
    </w:p>
    <w:p w14:paraId="1EE28D90" w14:textId="77777777" w:rsidR="00422E2F" w:rsidRPr="005E4531" w:rsidRDefault="00422E2F"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1.</w:t>
      </w:r>
      <w:r w:rsidRPr="005E4531">
        <w:rPr>
          <w:b/>
          <w:szCs w:val="22"/>
          <w:lang w:val="sv-SE"/>
        </w:rPr>
        <w:tab/>
        <w:t>LÄKEMEDLETS NAMN</w:t>
      </w:r>
    </w:p>
    <w:p w14:paraId="149F5E72" w14:textId="77777777" w:rsidR="00850BFB" w:rsidRPr="005E4531" w:rsidRDefault="00850BFB" w:rsidP="00B56A01">
      <w:pPr>
        <w:keepNext/>
        <w:tabs>
          <w:tab w:val="clear" w:pos="567"/>
        </w:tabs>
        <w:spacing w:line="240" w:lineRule="auto"/>
        <w:rPr>
          <w:noProof/>
          <w:szCs w:val="22"/>
          <w:lang w:val="sv-SE"/>
        </w:rPr>
      </w:pPr>
    </w:p>
    <w:p w14:paraId="5F6D8D83" w14:textId="2B706CBA"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B071A2" w:rsidRPr="005E4531">
        <w:rPr>
          <w:rFonts w:eastAsia="MS Mincho"/>
          <w:szCs w:val="22"/>
          <w:lang w:val="sv-SE" w:eastAsia="ja-JP"/>
        </w:rPr>
        <w:t>mikrog</w:t>
      </w:r>
      <w:r w:rsidRPr="005E4531">
        <w:rPr>
          <w:rFonts w:eastAsia="MS Mincho"/>
          <w:szCs w:val="22"/>
          <w:lang w:val="sv-SE" w:eastAsia="ja-JP"/>
        </w:rPr>
        <w:t>/127</w:t>
      </w:r>
      <w:r w:rsidR="00422E2F" w:rsidRPr="005E4531">
        <w:rPr>
          <w:rFonts w:eastAsia="MS Mincho"/>
          <w:szCs w:val="22"/>
          <w:lang w:val="sv-SE" w:eastAsia="ja-JP"/>
        </w:rPr>
        <w:t>,</w:t>
      </w:r>
      <w:r w:rsidRPr="005E4531">
        <w:rPr>
          <w:rFonts w:eastAsia="MS Mincho"/>
          <w:szCs w:val="22"/>
          <w:lang w:val="sv-SE" w:eastAsia="ja-JP"/>
        </w:rPr>
        <w:t>5 </w:t>
      </w:r>
      <w:r w:rsidR="00B071A2" w:rsidRPr="005E4531">
        <w:rPr>
          <w:rFonts w:eastAsia="MS Mincho"/>
          <w:szCs w:val="22"/>
          <w:lang w:val="sv-SE" w:eastAsia="ja-JP"/>
        </w:rPr>
        <w:t xml:space="preserve">mikrog </w:t>
      </w:r>
      <w:r w:rsidR="00422E2F" w:rsidRPr="005E4531">
        <w:rPr>
          <w:rFonts w:eastAsia="MS Mincho"/>
          <w:szCs w:val="22"/>
          <w:lang w:val="sv-SE" w:eastAsia="ja-JP"/>
        </w:rPr>
        <w:t>inhalationspulver, hårda kapslar</w:t>
      </w:r>
    </w:p>
    <w:p w14:paraId="4ACFA00B" w14:textId="399CC82F" w:rsidR="00850BFB" w:rsidRPr="005E4531" w:rsidRDefault="00B071A2" w:rsidP="00B56A01">
      <w:pPr>
        <w:tabs>
          <w:tab w:val="clear" w:pos="567"/>
        </w:tabs>
        <w:spacing w:line="240" w:lineRule="auto"/>
        <w:rPr>
          <w:szCs w:val="22"/>
          <w:lang w:val="sv-SE"/>
        </w:rPr>
      </w:pPr>
      <w:r w:rsidRPr="005E4531">
        <w:rPr>
          <w:szCs w:val="22"/>
          <w:lang w:val="sv-SE"/>
        </w:rPr>
        <w:t>indacaterol./mometason. fur.</w:t>
      </w:r>
    </w:p>
    <w:p w14:paraId="1A3BAE60" w14:textId="77777777" w:rsidR="00850BFB" w:rsidRPr="005E4531" w:rsidRDefault="00850BFB" w:rsidP="00B56A01">
      <w:pPr>
        <w:tabs>
          <w:tab w:val="clear" w:pos="567"/>
        </w:tabs>
        <w:spacing w:line="240" w:lineRule="auto"/>
        <w:rPr>
          <w:noProof/>
          <w:szCs w:val="22"/>
          <w:lang w:val="sv-SE"/>
        </w:rPr>
      </w:pPr>
    </w:p>
    <w:p w14:paraId="7E9D4D52" w14:textId="77777777" w:rsidR="00850BFB" w:rsidRPr="005E4531" w:rsidRDefault="00850BFB" w:rsidP="00B56A01">
      <w:pPr>
        <w:tabs>
          <w:tab w:val="clear" w:pos="567"/>
        </w:tabs>
        <w:spacing w:line="240" w:lineRule="auto"/>
        <w:rPr>
          <w:noProof/>
          <w:szCs w:val="22"/>
          <w:lang w:val="sv-SE"/>
        </w:rPr>
      </w:pPr>
    </w:p>
    <w:p w14:paraId="70EC93E7" w14:textId="77777777" w:rsidR="00422E2F" w:rsidRPr="005E4531" w:rsidRDefault="00422E2F"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2.</w:t>
      </w:r>
      <w:r w:rsidRPr="005E4531">
        <w:rPr>
          <w:b/>
          <w:szCs w:val="22"/>
          <w:lang w:val="sv-SE"/>
        </w:rPr>
        <w:tab/>
        <w:t>DEKLARATION AV AKTIV(A) SUBSTANS(ER)</w:t>
      </w:r>
    </w:p>
    <w:p w14:paraId="3EF2EFFE" w14:textId="77777777" w:rsidR="00422E2F" w:rsidRPr="005E4531" w:rsidRDefault="00422E2F" w:rsidP="00B56A01">
      <w:pPr>
        <w:tabs>
          <w:tab w:val="clear" w:pos="567"/>
        </w:tabs>
        <w:spacing w:line="240" w:lineRule="auto"/>
        <w:rPr>
          <w:szCs w:val="22"/>
          <w:lang w:val="sv-SE"/>
        </w:rPr>
      </w:pPr>
    </w:p>
    <w:p w14:paraId="08EDAC7B" w14:textId="2D7DB287" w:rsidR="00422E2F" w:rsidRPr="005E4531" w:rsidRDefault="00422E2F" w:rsidP="00B56A01">
      <w:pPr>
        <w:tabs>
          <w:tab w:val="clear" w:pos="567"/>
        </w:tabs>
        <w:spacing w:line="240" w:lineRule="auto"/>
        <w:rPr>
          <w:szCs w:val="22"/>
          <w:lang w:val="sv-SE"/>
        </w:rPr>
      </w:pPr>
      <w:r w:rsidRPr="005E4531">
        <w:rPr>
          <w:szCs w:val="22"/>
          <w:lang w:val="sv-SE"/>
        </w:rPr>
        <w:t xml:space="preserve">Varje avgiven dos innehåller 125 mikrogram indakaterol (som acetat) och </w:t>
      </w:r>
      <w:r w:rsidR="00D6485B" w:rsidRPr="005E4531">
        <w:rPr>
          <w:szCs w:val="22"/>
          <w:lang w:val="sv-SE"/>
        </w:rPr>
        <w:t>127,</w:t>
      </w:r>
      <w:r w:rsidRPr="005E4531">
        <w:rPr>
          <w:szCs w:val="22"/>
          <w:lang w:val="sv-SE"/>
        </w:rPr>
        <w:t xml:space="preserve">5 mikrogram </w:t>
      </w:r>
      <w:r w:rsidR="00D6485B" w:rsidRPr="005E4531">
        <w:rPr>
          <w:szCs w:val="22"/>
          <w:lang w:val="sv-SE"/>
        </w:rPr>
        <w:t>m</w:t>
      </w:r>
      <w:r w:rsidRPr="005E4531">
        <w:rPr>
          <w:szCs w:val="22"/>
          <w:lang w:val="sv-SE"/>
        </w:rPr>
        <w:t>ometasonfuroat.</w:t>
      </w:r>
    </w:p>
    <w:p w14:paraId="20FEAFEB" w14:textId="77777777" w:rsidR="00422E2F" w:rsidRPr="005E4531" w:rsidRDefault="00422E2F" w:rsidP="00B56A01">
      <w:pPr>
        <w:tabs>
          <w:tab w:val="clear" w:pos="567"/>
        </w:tabs>
        <w:spacing w:line="240" w:lineRule="auto"/>
        <w:rPr>
          <w:noProof/>
          <w:szCs w:val="22"/>
          <w:lang w:val="sv-SE"/>
        </w:rPr>
      </w:pPr>
    </w:p>
    <w:p w14:paraId="65AF9DEA" w14:textId="77777777" w:rsidR="00422E2F" w:rsidRPr="005E4531" w:rsidRDefault="00422E2F" w:rsidP="00B56A01">
      <w:pPr>
        <w:tabs>
          <w:tab w:val="clear" w:pos="567"/>
        </w:tabs>
        <w:spacing w:line="240" w:lineRule="auto"/>
        <w:rPr>
          <w:noProof/>
          <w:szCs w:val="22"/>
          <w:lang w:val="sv-SE"/>
        </w:rPr>
      </w:pPr>
    </w:p>
    <w:p w14:paraId="1D4A0828" w14:textId="77777777" w:rsidR="00422E2F" w:rsidRPr="005E4531" w:rsidRDefault="00422E2F"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noProof/>
          <w:szCs w:val="22"/>
          <w:lang w:val="sv-SE"/>
        </w:rPr>
        <w:t>3.</w:t>
      </w:r>
      <w:r w:rsidRPr="005E4531">
        <w:rPr>
          <w:b/>
          <w:noProof/>
          <w:szCs w:val="22"/>
          <w:lang w:val="sv-SE"/>
        </w:rPr>
        <w:tab/>
      </w:r>
      <w:r w:rsidRPr="005E4531">
        <w:rPr>
          <w:b/>
          <w:szCs w:val="22"/>
          <w:lang w:val="sv-SE"/>
        </w:rPr>
        <w:t>FÖRTECKNING ÖVER HJÄLPÄMNEN</w:t>
      </w:r>
    </w:p>
    <w:p w14:paraId="3C279A75" w14:textId="77777777" w:rsidR="00422E2F" w:rsidRPr="005E4531" w:rsidRDefault="00422E2F" w:rsidP="00B56A01">
      <w:pPr>
        <w:keepNext/>
        <w:tabs>
          <w:tab w:val="clear" w:pos="567"/>
        </w:tabs>
        <w:spacing w:line="240" w:lineRule="auto"/>
        <w:rPr>
          <w:noProof/>
          <w:szCs w:val="22"/>
          <w:lang w:val="sv-SE"/>
        </w:rPr>
      </w:pPr>
    </w:p>
    <w:p w14:paraId="565D4F9F" w14:textId="736C1910" w:rsidR="00422E2F" w:rsidRPr="005E4531" w:rsidRDefault="00422E2F" w:rsidP="00B56A01">
      <w:pPr>
        <w:tabs>
          <w:tab w:val="clear" w:pos="567"/>
        </w:tabs>
        <w:spacing w:line="240" w:lineRule="auto"/>
        <w:rPr>
          <w:szCs w:val="22"/>
          <w:lang w:val="sv-SE"/>
        </w:rPr>
      </w:pPr>
      <w:r w:rsidRPr="005E4531">
        <w:rPr>
          <w:noProof/>
          <w:szCs w:val="22"/>
          <w:lang w:val="sv-SE"/>
        </w:rPr>
        <w:t>Innehåller även laktos</w:t>
      </w:r>
      <w:r w:rsidR="00D707C3">
        <w:rPr>
          <w:noProof/>
          <w:szCs w:val="22"/>
          <w:lang w:val="sv-SE"/>
        </w:rPr>
        <w:t>monohydrat</w:t>
      </w:r>
      <w:r w:rsidRPr="005E4531">
        <w:rPr>
          <w:noProof/>
          <w:szCs w:val="22"/>
          <w:lang w:val="sv-SE"/>
        </w:rPr>
        <w:t xml:space="preserve">. </w:t>
      </w:r>
      <w:r w:rsidRPr="005E4531">
        <w:rPr>
          <w:noProof/>
          <w:szCs w:val="22"/>
          <w:shd w:val="clear" w:color="auto" w:fill="D9D9D9" w:themeFill="background1" w:themeFillShade="D9"/>
          <w:lang w:val="sv-SE"/>
        </w:rPr>
        <w:t>Se bipacksedeln för mer information.</w:t>
      </w:r>
    </w:p>
    <w:p w14:paraId="66B5D189" w14:textId="77777777" w:rsidR="00850BFB" w:rsidRPr="005E4531" w:rsidRDefault="00850BFB" w:rsidP="00B56A01">
      <w:pPr>
        <w:tabs>
          <w:tab w:val="clear" w:pos="567"/>
        </w:tabs>
        <w:spacing w:line="240" w:lineRule="auto"/>
        <w:rPr>
          <w:szCs w:val="22"/>
          <w:lang w:val="sv-SE"/>
        </w:rPr>
      </w:pPr>
    </w:p>
    <w:p w14:paraId="6834660F" w14:textId="77777777" w:rsidR="00850BFB" w:rsidRPr="005E4531" w:rsidRDefault="00850BFB" w:rsidP="00B56A01">
      <w:pPr>
        <w:tabs>
          <w:tab w:val="clear" w:pos="567"/>
        </w:tabs>
        <w:spacing w:line="240" w:lineRule="auto"/>
        <w:rPr>
          <w:noProof/>
          <w:szCs w:val="22"/>
          <w:lang w:val="sv-SE"/>
        </w:rPr>
      </w:pPr>
    </w:p>
    <w:p w14:paraId="2DF21327"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4.</w:t>
      </w:r>
      <w:r w:rsidRPr="005E4531">
        <w:rPr>
          <w:b/>
          <w:szCs w:val="22"/>
          <w:lang w:val="sv-SE"/>
        </w:rPr>
        <w:tab/>
        <w:t>LÄKEMEDELSFORM OCH FÖRPACKNINGSSTORLEK</w:t>
      </w:r>
    </w:p>
    <w:p w14:paraId="3AD57A10" w14:textId="77777777" w:rsidR="00D6485B" w:rsidRPr="005E4531" w:rsidRDefault="00D6485B" w:rsidP="00B56A01">
      <w:pPr>
        <w:keepNext/>
        <w:tabs>
          <w:tab w:val="clear" w:pos="567"/>
        </w:tabs>
        <w:spacing w:line="240" w:lineRule="auto"/>
        <w:rPr>
          <w:noProof/>
          <w:szCs w:val="22"/>
          <w:lang w:val="sv-SE"/>
        </w:rPr>
      </w:pPr>
    </w:p>
    <w:p w14:paraId="2AB888D0" w14:textId="77777777" w:rsidR="00D6485B" w:rsidRPr="005E4531" w:rsidRDefault="00D6485B" w:rsidP="00B56A01">
      <w:pPr>
        <w:tabs>
          <w:tab w:val="clear" w:pos="567"/>
        </w:tabs>
        <w:spacing w:line="240" w:lineRule="auto"/>
        <w:rPr>
          <w:noProof/>
          <w:szCs w:val="22"/>
          <w:lang w:val="sv-SE"/>
        </w:rPr>
      </w:pPr>
      <w:r w:rsidRPr="005E4531">
        <w:rPr>
          <w:szCs w:val="22"/>
          <w:shd w:val="pct15" w:color="auto" w:fill="auto"/>
          <w:lang w:val="sv-SE"/>
        </w:rPr>
        <w:t>Inhalationspulver, hård kapsel</w:t>
      </w:r>
    </w:p>
    <w:p w14:paraId="1AD0928E" w14:textId="77777777" w:rsidR="00850BFB" w:rsidRPr="005E4531" w:rsidRDefault="00850BFB" w:rsidP="00B56A01">
      <w:pPr>
        <w:tabs>
          <w:tab w:val="clear" w:pos="567"/>
        </w:tabs>
        <w:spacing w:line="240" w:lineRule="auto"/>
        <w:rPr>
          <w:noProof/>
          <w:szCs w:val="22"/>
          <w:lang w:val="sv-SE"/>
        </w:rPr>
      </w:pPr>
    </w:p>
    <w:p w14:paraId="4E931924" w14:textId="0161903E" w:rsidR="00850BFB" w:rsidRPr="005E4531" w:rsidRDefault="00850BFB" w:rsidP="00B56A01">
      <w:pPr>
        <w:tabs>
          <w:tab w:val="clear" w:pos="567"/>
        </w:tabs>
        <w:spacing w:line="240" w:lineRule="auto"/>
        <w:rPr>
          <w:noProof/>
          <w:szCs w:val="22"/>
          <w:lang w:val="sv-SE"/>
        </w:rPr>
      </w:pPr>
      <w:r w:rsidRPr="005E4531">
        <w:rPr>
          <w:noProof/>
          <w:szCs w:val="22"/>
          <w:lang w:val="sv-SE"/>
        </w:rPr>
        <w:t>10 x 1 </w:t>
      </w:r>
      <w:r w:rsidR="00D6485B" w:rsidRPr="005E4531">
        <w:rPr>
          <w:noProof/>
          <w:szCs w:val="22"/>
          <w:lang w:val="sv-SE"/>
        </w:rPr>
        <w:t>kapslar + 1 inhalator</w:t>
      </w:r>
    </w:p>
    <w:p w14:paraId="7C3865D2" w14:textId="5C8E818D" w:rsidR="00850BFB" w:rsidRPr="005E4531" w:rsidRDefault="00850BFB" w:rsidP="00B56A01">
      <w:pPr>
        <w:tabs>
          <w:tab w:val="clear" w:pos="567"/>
        </w:tabs>
        <w:spacing w:line="240" w:lineRule="auto"/>
        <w:rPr>
          <w:noProof/>
          <w:szCs w:val="22"/>
          <w:lang w:val="sv-SE"/>
        </w:rPr>
      </w:pPr>
      <w:r w:rsidRPr="005E4531">
        <w:rPr>
          <w:noProof/>
          <w:szCs w:val="22"/>
          <w:shd w:val="pct15" w:color="auto" w:fill="auto"/>
          <w:lang w:val="sv-SE"/>
        </w:rPr>
        <w:t>30 x 1 </w:t>
      </w:r>
      <w:r w:rsidR="00D6485B" w:rsidRPr="005E4531">
        <w:rPr>
          <w:noProof/>
          <w:szCs w:val="22"/>
          <w:shd w:val="pct15" w:color="auto" w:fill="auto"/>
          <w:lang w:val="sv-SE"/>
        </w:rPr>
        <w:t>kapslar + 1 inhalator</w:t>
      </w:r>
    </w:p>
    <w:p w14:paraId="1AA73123" w14:textId="77777777" w:rsidR="00850BFB" w:rsidRPr="005E4531" w:rsidRDefault="00850BFB" w:rsidP="00B56A01">
      <w:pPr>
        <w:tabs>
          <w:tab w:val="clear" w:pos="567"/>
        </w:tabs>
        <w:spacing w:line="240" w:lineRule="auto"/>
        <w:rPr>
          <w:shd w:val="pct15" w:color="auto" w:fill="auto"/>
          <w:lang w:val="sv-SE"/>
        </w:rPr>
      </w:pPr>
    </w:p>
    <w:p w14:paraId="1B14CB55" w14:textId="77777777" w:rsidR="00850BFB" w:rsidRPr="005E4531" w:rsidRDefault="00850BFB" w:rsidP="00B56A01">
      <w:pPr>
        <w:tabs>
          <w:tab w:val="clear" w:pos="567"/>
        </w:tabs>
        <w:spacing w:line="240" w:lineRule="auto"/>
        <w:rPr>
          <w:lang w:val="sv-SE"/>
        </w:rPr>
      </w:pPr>
    </w:p>
    <w:p w14:paraId="79B7435F"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5.</w:t>
      </w:r>
      <w:r w:rsidRPr="005E4531">
        <w:rPr>
          <w:b/>
          <w:szCs w:val="22"/>
          <w:lang w:val="sv-SE"/>
        </w:rPr>
        <w:tab/>
        <w:t>ADMINISTRERINGSSÄTT OCH ADMINISTRERINGSVÄG</w:t>
      </w:r>
    </w:p>
    <w:p w14:paraId="06A098D0" w14:textId="77777777" w:rsidR="00D6485B" w:rsidRPr="005E4531" w:rsidRDefault="00D6485B" w:rsidP="00B56A01">
      <w:pPr>
        <w:keepNext/>
        <w:tabs>
          <w:tab w:val="clear" w:pos="567"/>
        </w:tabs>
        <w:spacing w:line="240" w:lineRule="auto"/>
        <w:rPr>
          <w:noProof/>
          <w:szCs w:val="22"/>
          <w:lang w:val="sv-SE"/>
        </w:rPr>
      </w:pPr>
    </w:p>
    <w:p w14:paraId="4D0D4297"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5A131C6F" w14:textId="4A8AE202" w:rsidR="00D6485B" w:rsidRPr="005E4531" w:rsidRDefault="00D6485B" w:rsidP="00B56A01">
      <w:pPr>
        <w:tabs>
          <w:tab w:val="clear" w:pos="567"/>
        </w:tabs>
        <w:spacing w:line="240" w:lineRule="auto"/>
        <w:rPr>
          <w:noProof/>
          <w:szCs w:val="22"/>
          <w:lang w:val="sv-SE"/>
        </w:rPr>
      </w:pPr>
      <w:r w:rsidRPr="005E4531">
        <w:rPr>
          <w:lang w:val="sv-SE"/>
        </w:rPr>
        <w:t>Endast för användning med den inhalator som medföljer förpackningen.</w:t>
      </w:r>
    </w:p>
    <w:p w14:paraId="2A36A2FF" w14:textId="77777777" w:rsidR="00D6485B" w:rsidRPr="005E4531" w:rsidRDefault="00D6485B" w:rsidP="00B56A01">
      <w:pPr>
        <w:tabs>
          <w:tab w:val="clear" w:pos="567"/>
        </w:tabs>
        <w:spacing w:line="240" w:lineRule="auto"/>
        <w:rPr>
          <w:noProof/>
          <w:szCs w:val="22"/>
          <w:lang w:val="sv-SE"/>
        </w:rPr>
      </w:pPr>
      <w:r w:rsidRPr="005E4531">
        <w:rPr>
          <w:lang w:val="sv-SE"/>
        </w:rPr>
        <w:t>Svälj inte kapslarna.</w:t>
      </w:r>
    </w:p>
    <w:p w14:paraId="65410D65" w14:textId="4EB872C3" w:rsidR="00D6485B" w:rsidRPr="005E4531" w:rsidRDefault="00087D91" w:rsidP="00B56A01">
      <w:pPr>
        <w:tabs>
          <w:tab w:val="clear" w:pos="567"/>
        </w:tabs>
        <w:spacing w:line="240" w:lineRule="auto"/>
        <w:rPr>
          <w:noProof/>
          <w:szCs w:val="22"/>
          <w:lang w:val="sv-SE"/>
        </w:rPr>
      </w:pPr>
      <w:r w:rsidRPr="005E4531">
        <w:rPr>
          <w:lang w:val="sv-SE"/>
        </w:rPr>
        <w:t>F</w:t>
      </w:r>
      <w:r w:rsidR="00D6485B" w:rsidRPr="005E4531">
        <w:rPr>
          <w:lang w:val="sv-SE"/>
        </w:rPr>
        <w:t>ör inhalation</w:t>
      </w:r>
    </w:p>
    <w:p w14:paraId="554AED79" w14:textId="77777777" w:rsidR="00457867" w:rsidRPr="005E4531" w:rsidRDefault="00457867" w:rsidP="00B56A01">
      <w:pPr>
        <w:tabs>
          <w:tab w:val="clear" w:pos="567"/>
        </w:tabs>
        <w:spacing w:line="240" w:lineRule="auto"/>
        <w:rPr>
          <w:noProof/>
          <w:szCs w:val="22"/>
          <w:lang w:val="sv-SE"/>
        </w:rPr>
      </w:pPr>
    </w:p>
    <w:p w14:paraId="7E27C4E0" w14:textId="4CFF33BF" w:rsidR="00E94B9C" w:rsidRPr="005E4531" w:rsidDel="00CE2D75" w:rsidRDefault="00E94B9C" w:rsidP="00B56A01">
      <w:pPr>
        <w:tabs>
          <w:tab w:val="clear" w:pos="567"/>
        </w:tabs>
        <w:spacing w:line="240" w:lineRule="auto"/>
        <w:rPr>
          <w:del w:id="42" w:author="Author"/>
          <w:noProof/>
          <w:szCs w:val="22"/>
          <w:lang w:val="sv-SE"/>
        </w:rPr>
      </w:pPr>
      <w:del w:id="43" w:author="Author">
        <w:r w:rsidRPr="000F4C40" w:rsidDel="00CE2D75">
          <w:rPr>
            <w:shd w:val="pct15" w:color="auto" w:fill="auto"/>
            <w:lang w:val="sv-SE"/>
          </w:rPr>
          <w:delText>”QR-kod ska inkluderas”</w:delText>
        </w:r>
      </w:del>
    </w:p>
    <w:p w14:paraId="56B8BB50" w14:textId="0C89D294" w:rsidR="00E94B9C" w:rsidRPr="005E4531" w:rsidDel="00CE2D75" w:rsidRDefault="00E94B9C" w:rsidP="00B56A01">
      <w:pPr>
        <w:tabs>
          <w:tab w:val="clear" w:pos="567"/>
        </w:tabs>
        <w:spacing w:line="240" w:lineRule="auto"/>
        <w:rPr>
          <w:del w:id="44" w:author="Author"/>
          <w:lang w:val="sv-SE"/>
        </w:rPr>
      </w:pPr>
      <w:del w:id="45" w:author="Author">
        <w:r w:rsidRPr="005E4531" w:rsidDel="00CE2D75">
          <w:rPr>
            <w:lang w:val="sv-SE"/>
          </w:rPr>
          <w:delText>Skanna för mer information eller besök www.breezhaler-asthma.eu/atectura</w:delText>
        </w:r>
      </w:del>
    </w:p>
    <w:p w14:paraId="2D419461" w14:textId="1E6040D3" w:rsidR="00E94B9C" w:rsidRPr="005E4531" w:rsidDel="00CE2D75" w:rsidRDefault="00E94B9C" w:rsidP="00B56A01">
      <w:pPr>
        <w:tabs>
          <w:tab w:val="clear" w:pos="567"/>
        </w:tabs>
        <w:spacing w:line="240" w:lineRule="auto"/>
        <w:rPr>
          <w:del w:id="46" w:author="Author"/>
          <w:noProof/>
          <w:szCs w:val="22"/>
          <w:lang w:val="sv-SE"/>
        </w:rPr>
      </w:pPr>
    </w:p>
    <w:p w14:paraId="493AC5A3" w14:textId="77777777" w:rsidR="00850BFB" w:rsidRPr="005E4531" w:rsidRDefault="00850BFB" w:rsidP="00B56A01">
      <w:pPr>
        <w:tabs>
          <w:tab w:val="clear" w:pos="567"/>
        </w:tabs>
        <w:spacing w:line="240" w:lineRule="auto"/>
        <w:rPr>
          <w:noProof/>
          <w:szCs w:val="22"/>
          <w:lang w:val="sv-SE"/>
        </w:rPr>
      </w:pPr>
    </w:p>
    <w:p w14:paraId="391506FB"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76B99523" w14:textId="77777777" w:rsidR="00D6485B" w:rsidRPr="005E4531" w:rsidRDefault="00D6485B" w:rsidP="00B56A01">
      <w:pPr>
        <w:keepNext/>
        <w:tabs>
          <w:tab w:val="clear" w:pos="567"/>
        </w:tabs>
        <w:spacing w:line="240" w:lineRule="auto"/>
        <w:rPr>
          <w:noProof/>
          <w:szCs w:val="22"/>
          <w:lang w:val="sv-SE"/>
        </w:rPr>
      </w:pPr>
    </w:p>
    <w:p w14:paraId="489B4445" w14:textId="77777777" w:rsidR="00D6485B" w:rsidRPr="005E4531" w:rsidRDefault="00D6485B" w:rsidP="00B56A01">
      <w:pPr>
        <w:tabs>
          <w:tab w:val="clear" w:pos="567"/>
        </w:tabs>
        <w:spacing w:line="240" w:lineRule="auto"/>
        <w:rPr>
          <w:noProof/>
          <w:szCs w:val="22"/>
          <w:lang w:val="sv-SE"/>
        </w:rPr>
      </w:pPr>
      <w:r w:rsidRPr="005E4531">
        <w:rPr>
          <w:lang w:val="sv-SE"/>
        </w:rPr>
        <w:t>Förvaras utom syn- och räckhåll för barn.</w:t>
      </w:r>
    </w:p>
    <w:p w14:paraId="0796DBEB" w14:textId="77777777" w:rsidR="00D6485B" w:rsidRPr="005E4531" w:rsidRDefault="00D6485B" w:rsidP="00B56A01">
      <w:pPr>
        <w:tabs>
          <w:tab w:val="clear" w:pos="567"/>
        </w:tabs>
        <w:spacing w:line="240" w:lineRule="auto"/>
        <w:rPr>
          <w:noProof/>
          <w:szCs w:val="22"/>
          <w:lang w:val="sv-SE"/>
        </w:rPr>
      </w:pPr>
    </w:p>
    <w:p w14:paraId="417F7979" w14:textId="77777777" w:rsidR="00D6485B" w:rsidRPr="005E4531" w:rsidRDefault="00D6485B" w:rsidP="00B56A01">
      <w:pPr>
        <w:tabs>
          <w:tab w:val="clear" w:pos="567"/>
        </w:tabs>
        <w:spacing w:line="240" w:lineRule="auto"/>
        <w:rPr>
          <w:noProof/>
          <w:szCs w:val="22"/>
          <w:lang w:val="sv-SE"/>
        </w:rPr>
      </w:pPr>
    </w:p>
    <w:p w14:paraId="5263EC26"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7.</w:t>
      </w:r>
      <w:r w:rsidRPr="005E4531">
        <w:rPr>
          <w:b/>
          <w:szCs w:val="22"/>
          <w:lang w:val="sv-SE"/>
        </w:rPr>
        <w:tab/>
        <w:t>ÖVRIGA SÄRSKILDA VARNINGAR OM SÅ ÄR NÖDVÄNDIGT</w:t>
      </w:r>
    </w:p>
    <w:p w14:paraId="5E675BCC" w14:textId="77777777" w:rsidR="00D6485B" w:rsidRPr="005E4531" w:rsidRDefault="00D6485B" w:rsidP="00B56A01">
      <w:pPr>
        <w:tabs>
          <w:tab w:val="clear" w:pos="567"/>
        </w:tabs>
        <w:spacing w:line="240" w:lineRule="auto"/>
        <w:rPr>
          <w:noProof/>
          <w:szCs w:val="22"/>
          <w:lang w:val="sv-SE"/>
        </w:rPr>
      </w:pPr>
    </w:p>
    <w:p w14:paraId="3E3993D3" w14:textId="77777777" w:rsidR="00D6485B" w:rsidRPr="005E4531" w:rsidRDefault="00D6485B" w:rsidP="00B56A01">
      <w:pPr>
        <w:tabs>
          <w:tab w:val="clear" w:pos="567"/>
        </w:tabs>
        <w:spacing w:line="240" w:lineRule="auto"/>
        <w:rPr>
          <w:noProof/>
          <w:szCs w:val="22"/>
          <w:lang w:val="sv-SE"/>
        </w:rPr>
      </w:pPr>
    </w:p>
    <w:p w14:paraId="41E8E303"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8.</w:t>
      </w:r>
      <w:r w:rsidRPr="005E4531">
        <w:rPr>
          <w:b/>
          <w:szCs w:val="22"/>
          <w:lang w:val="sv-SE"/>
        </w:rPr>
        <w:tab/>
        <w:t>UTGÅNGSDATUM</w:t>
      </w:r>
    </w:p>
    <w:p w14:paraId="1E59D05F" w14:textId="77777777" w:rsidR="00D6485B" w:rsidRPr="005E4531" w:rsidRDefault="00D6485B" w:rsidP="00B56A01">
      <w:pPr>
        <w:keepNext/>
        <w:tabs>
          <w:tab w:val="clear" w:pos="567"/>
        </w:tabs>
        <w:spacing w:line="240" w:lineRule="auto"/>
        <w:rPr>
          <w:noProof/>
          <w:szCs w:val="22"/>
          <w:lang w:val="sv-SE"/>
        </w:rPr>
      </w:pPr>
    </w:p>
    <w:p w14:paraId="769B7DA9" w14:textId="77777777" w:rsidR="00D6485B" w:rsidRPr="005E4531" w:rsidRDefault="00D6485B" w:rsidP="00B56A01">
      <w:pPr>
        <w:keepNext/>
        <w:tabs>
          <w:tab w:val="clear" w:pos="567"/>
        </w:tabs>
        <w:spacing w:line="240" w:lineRule="auto"/>
        <w:rPr>
          <w:noProof/>
          <w:color w:val="000000"/>
          <w:szCs w:val="22"/>
          <w:lang w:val="sv-SE"/>
        </w:rPr>
      </w:pPr>
      <w:r w:rsidRPr="005E4531">
        <w:rPr>
          <w:color w:val="000000"/>
          <w:szCs w:val="22"/>
          <w:lang w:val="sv-SE"/>
        </w:rPr>
        <w:t>EXP</w:t>
      </w:r>
    </w:p>
    <w:p w14:paraId="4630C297" w14:textId="1B3892FD" w:rsidR="00D6485B" w:rsidRPr="005E4531" w:rsidRDefault="00D6485B" w:rsidP="00B56A01">
      <w:pPr>
        <w:keepNext/>
        <w:tabs>
          <w:tab w:val="clear" w:pos="567"/>
        </w:tabs>
        <w:spacing w:line="240" w:lineRule="auto"/>
        <w:rPr>
          <w:lang w:val="sv-SE"/>
        </w:rPr>
      </w:pPr>
      <w:r w:rsidRPr="005E4531">
        <w:rPr>
          <w:noProof/>
          <w:szCs w:val="22"/>
          <w:lang w:val="sv-SE"/>
        </w:rPr>
        <w:t>Inhalatorn</w:t>
      </w:r>
      <w:r w:rsidRPr="005E4531">
        <w:rPr>
          <w:lang w:val="sv-SE"/>
        </w:rPr>
        <w:t xml:space="preserve"> i varje förpackning ska kasseras när alla kapslarna i förpackningen har använts</w:t>
      </w:r>
    </w:p>
    <w:p w14:paraId="646BC342" w14:textId="77777777" w:rsidR="00401002" w:rsidRPr="005E4531" w:rsidRDefault="00401002" w:rsidP="00B56A01">
      <w:pPr>
        <w:tabs>
          <w:tab w:val="clear" w:pos="567"/>
        </w:tabs>
        <w:spacing w:line="240" w:lineRule="auto"/>
        <w:rPr>
          <w:noProof/>
          <w:szCs w:val="22"/>
          <w:lang w:val="sv-SE"/>
        </w:rPr>
      </w:pPr>
    </w:p>
    <w:p w14:paraId="57A600FB" w14:textId="77777777" w:rsidR="00D6485B" w:rsidRPr="005E4531" w:rsidRDefault="00D6485B" w:rsidP="00B56A01">
      <w:pPr>
        <w:tabs>
          <w:tab w:val="clear" w:pos="567"/>
        </w:tabs>
        <w:spacing w:line="240" w:lineRule="auto"/>
        <w:rPr>
          <w:noProof/>
          <w:szCs w:val="22"/>
          <w:lang w:val="sv-SE"/>
        </w:rPr>
      </w:pPr>
    </w:p>
    <w:p w14:paraId="16808D21"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lastRenderedPageBreak/>
        <w:t>9.</w:t>
      </w:r>
      <w:r w:rsidRPr="005E4531">
        <w:rPr>
          <w:b/>
          <w:szCs w:val="22"/>
          <w:lang w:val="sv-SE"/>
        </w:rPr>
        <w:tab/>
        <w:t>SÄRSKILDA FÖRVARINGSANVISNINGAR</w:t>
      </w:r>
    </w:p>
    <w:p w14:paraId="5CB2ECB3" w14:textId="77777777" w:rsidR="00D6485B" w:rsidRPr="005E4531" w:rsidRDefault="00D6485B" w:rsidP="00B56A01">
      <w:pPr>
        <w:keepNext/>
        <w:tabs>
          <w:tab w:val="clear" w:pos="567"/>
        </w:tabs>
        <w:spacing w:line="240" w:lineRule="auto"/>
        <w:rPr>
          <w:noProof/>
          <w:szCs w:val="22"/>
          <w:lang w:val="sv-SE"/>
        </w:rPr>
      </w:pPr>
    </w:p>
    <w:p w14:paraId="1742EF02"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572F7454" w14:textId="77777777" w:rsidR="00D6485B" w:rsidRPr="005E4531" w:rsidRDefault="00D6485B" w:rsidP="00B56A01">
      <w:pPr>
        <w:tabs>
          <w:tab w:val="clear" w:pos="567"/>
        </w:tabs>
        <w:spacing w:line="240" w:lineRule="auto"/>
        <w:rPr>
          <w:noProof/>
          <w:color w:val="000000"/>
          <w:szCs w:val="22"/>
          <w:lang w:val="sv-SE"/>
        </w:rPr>
      </w:pPr>
      <w:r w:rsidRPr="005E4531">
        <w:rPr>
          <w:noProof/>
          <w:color w:val="000000"/>
          <w:szCs w:val="22"/>
          <w:lang w:val="sv-SE"/>
        </w:rPr>
        <w:t>Förvaras i originalförpackningen. Ljus- och fuktkänsligt.</w:t>
      </w:r>
    </w:p>
    <w:p w14:paraId="5818C547" w14:textId="77777777" w:rsidR="00457867" w:rsidRPr="005E4531" w:rsidRDefault="00457867" w:rsidP="00B56A01">
      <w:pPr>
        <w:tabs>
          <w:tab w:val="clear" w:pos="567"/>
        </w:tabs>
        <w:spacing w:line="240" w:lineRule="auto"/>
        <w:ind w:left="567" w:hanging="567"/>
        <w:rPr>
          <w:noProof/>
          <w:szCs w:val="22"/>
          <w:lang w:val="sv-SE"/>
        </w:rPr>
      </w:pPr>
    </w:p>
    <w:p w14:paraId="5956327B" w14:textId="77777777" w:rsidR="00850BFB" w:rsidRPr="005E4531" w:rsidRDefault="00850BFB" w:rsidP="00B56A01">
      <w:pPr>
        <w:tabs>
          <w:tab w:val="clear" w:pos="567"/>
        </w:tabs>
        <w:spacing w:line="240" w:lineRule="auto"/>
        <w:ind w:left="567" w:hanging="567"/>
        <w:rPr>
          <w:noProof/>
          <w:szCs w:val="22"/>
          <w:lang w:val="sv-SE"/>
        </w:rPr>
      </w:pPr>
    </w:p>
    <w:p w14:paraId="63CDA914"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10.</w:t>
      </w:r>
      <w:r w:rsidRPr="005E4531">
        <w:rPr>
          <w:b/>
          <w:szCs w:val="22"/>
          <w:lang w:val="sv-SE"/>
        </w:rPr>
        <w:tab/>
        <w:t>SÄRSKILDA FÖRSIKTIGHETSÅTGÄRDER FÖR DESTRUKTION AV EJ ANVÄNT LÄKEMEDEL OCH AVFALL I FÖREKOMMANDE FALL</w:t>
      </w:r>
    </w:p>
    <w:p w14:paraId="63DC582E" w14:textId="77777777" w:rsidR="00D6485B" w:rsidRPr="005E4531" w:rsidRDefault="00D6485B" w:rsidP="00B56A01">
      <w:pPr>
        <w:tabs>
          <w:tab w:val="clear" w:pos="567"/>
        </w:tabs>
        <w:spacing w:line="240" w:lineRule="auto"/>
        <w:rPr>
          <w:noProof/>
          <w:szCs w:val="22"/>
          <w:lang w:val="sv-SE"/>
        </w:rPr>
      </w:pPr>
    </w:p>
    <w:p w14:paraId="172FB67A" w14:textId="77777777" w:rsidR="00D6485B" w:rsidRPr="005E4531" w:rsidRDefault="00D6485B" w:rsidP="00B56A01">
      <w:pPr>
        <w:tabs>
          <w:tab w:val="clear" w:pos="567"/>
        </w:tabs>
        <w:spacing w:line="240" w:lineRule="auto"/>
        <w:rPr>
          <w:noProof/>
          <w:szCs w:val="22"/>
          <w:lang w:val="sv-SE"/>
        </w:rPr>
      </w:pPr>
    </w:p>
    <w:p w14:paraId="1C783107"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49FD90B1" w14:textId="77777777" w:rsidR="00D6485B" w:rsidRPr="005E4531" w:rsidRDefault="00D6485B" w:rsidP="00B56A01">
      <w:pPr>
        <w:keepNext/>
        <w:tabs>
          <w:tab w:val="clear" w:pos="567"/>
        </w:tabs>
        <w:spacing w:line="240" w:lineRule="auto"/>
        <w:rPr>
          <w:noProof/>
          <w:szCs w:val="22"/>
          <w:lang w:val="sv-SE"/>
        </w:rPr>
      </w:pPr>
    </w:p>
    <w:p w14:paraId="1FA4A427" w14:textId="77777777" w:rsidR="00D6485B" w:rsidRPr="005E4531" w:rsidRDefault="00D6485B"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0A3A3B72" w14:textId="77777777" w:rsidR="00D6485B" w:rsidRPr="005E4531" w:rsidRDefault="00D6485B" w:rsidP="00B56A01">
      <w:pPr>
        <w:keepNext/>
        <w:spacing w:line="240" w:lineRule="auto"/>
        <w:rPr>
          <w:szCs w:val="22"/>
          <w:lang w:val="en-US"/>
        </w:rPr>
      </w:pPr>
      <w:r w:rsidRPr="005E4531">
        <w:rPr>
          <w:lang w:val="en-US"/>
        </w:rPr>
        <w:t>Vista Building</w:t>
      </w:r>
    </w:p>
    <w:p w14:paraId="77073EA1" w14:textId="77777777" w:rsidR="00D6485B" w:rsidRPr="005E4531" w:rsidRDefault="00D6485B" w:rsidP="00B56A01">
      <w:pPr>
        <w:keepNext/>
        <w:spacing w:line="240" w:lineRule="auto"/>
        <w:rPr>
          <w:szCs w:val="22"/>
          <w:lang w:val="en-US"/>
        </w:rPr>
      </w:pPr>
      <w:r w:rsidRPr="005E4531">
        <w:rPr>
          <w:lang w:val="en-US"/>
        </w:rPr>
        <w:t>Elm Park, Merrion Road</w:t>
      </w:r>
    </w:p>
    <w:p w14:paraId="6BFAABDC" w14:textId="77777777" w:rsidR="00D6485B" w:rsidRPr="005E4531" w:rsidRDefault="00D6485B" w:rsidP="00B56A01">
      <w:pPr>
        <w:keepNext/>
        <w:spacing w:line="240" w:lineRule="auto"/>
        <w:rPr>
          <w:szCs w:val="22"/>
          <w:lang w:val="sv-SE"/>
        </w:rPr>
      </w:pPr>
      <w:r w:rsidRPr="005E4531">
        <w:rPr>
          <w:lang w:val="sv-SE"/>
        </w:rPr>
        <w:t>Dublin 4</w:t>
      </w:r>
    </w:p>
    <w:p w14:paraId="0A9FFD0D" w14:textId="77777777" w:rsidR="00D6485B" w:rsidRPr="005E4531" w:rsidRDefault="00D6485B" w:rsidP="00B56A01">
      <w:pPr>
        <w:spacing w:line="240" w:lineRule="auto"/>
        <w:rPr>
          <w:szCs w:val="22"/>
          <w:lang w:val="sv-SE"/>
        </w:rPr>
      </w:pPr>
      <w:r w:rsidRPr="005E4531">
        <w:rPr>
          <w:lang w:val="sv-SE"/>
        </w:rPr>
        <w:t>Irland</w:t>
      </w:r>
    </w:p>
    <w:p w14:paraId="36BBA561" w14:textId="77777777" w:rsidR="00D6485B" w:rsidRPr="005E4531" w:rsidRDefault="00D6485B" w:rsidP="00B56A01">
      <w:pPr>
        <w:tabs>
          <w:tab w:val="clear" w:pos="567"/>
        </w:tabs>
        <w:spacing w:line="240" w:lineRule="auto"/>
        <w:rPr>
          <w:noProof/>
          <w:szCs w:val="22"/>
          <w:lang w:val="sv-SE"/>
        </w:rPr>
      </w:pPr>
    </w:p>
    <w:p w14:paraId="57C442EB" w14:textId="77777777" w:rsidR="00D6485B" w:rsidRPr="005E4531" w:rsidRDefault="00D6485B" w:rsidP="00B56A01">
      <w:pPr>
        <w:tabs>
          <w:tab w:val="clear" w:pos="567"/>
        </w:tabs>
        <w:spacing w:line="240" w:lineRule="auto"/>
        <w:rPr>
          <w:noProof/>
          <w:szCs w:val="22"/>
          <w:lang w:val="sv-SE"/>
        </w:rPr>
      </w:pPr>
    </w:p>
    <w:p w14:paraId="1F48128E"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p w14:paraId="6334624C"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5E4531" w14:paraId="52CDA554" w14:textId="77777777" w:rsidTr="00F95715">
        <w:tc>
          <w:tcPr>
            <w:tcW w:w="2943" w:type="dxa"/>
          </w:tcPr>
          <w:p w14:paraId="6BABE934" w14:textId="0D339ACF" w:rsidR="00850BFB" w:rsidRPr="005E4531" w:rsidRDefault="00D20B19" w:rsidP="00B56A01">
            <w:pPr>
              <w:keepNext/>
              <w:tabs>
                <w:tab w:val="clear" w:pos="567"/>
              </w:tabs>
              <w:spacing w:line="240" w:lineRule="auto"/>
              <w:rPr>
                <w:szCs w:val="22"/>
                <w:lang w:val="sv-SE"/>
              </w:rPr>
            </w:pPr>
            <w:r w:rsidRPr="005E4531">
              <w:rPr>
                <w:szCs w:val="22"/>
              </w:rPr>
              <w:t>EU/1/20/1439/005</w:t>
            </w:r>
          </w:p>
        </w:tc>
        <w:tc>
          <w:tcPr>
            <w:tcW w:w="6379" w:type="dxa"/>
          </w:tcPr>
          <w:p w14:paraId="3D1E69CD" w14:textId="6A5AE864" w:rsidR="00850BFB" w:rsidRPr="005E4531" w:rsidRDefault="00850BFB" w:rsidP="00B56A01">
            <w:pPr>
              <w:keepNext/>
              <w:tabs>
                <w:tab w:val="clear" w:pos="567"/>
              </w:tabs>
              <w:spacing w:line="240" w:lineRule="auto"/>
              <w:rPr>
                <w:szCs w:val="22"/>
                <w:lang w:val="sv-SE"/>
              </w:rPr>
            </w:pPr>
            <w:r w:rsidRPr="005E4531">
              <w:rPr>
                <w:szCs w:val="22"/>
                <w:shd w:val="pct15" w:color="auto" w:fill="auto"/>
                <w:lang w:val="sv-SE"/>
              </w:rPr>
              <w:t>10 x 1 </w:t>
            </w:r>
            <w:r w:rsidR="00D6485B" w:rsidRPr="005E4531">
              <w:rPr>
                <w:szCs w:val="22"/>
                <w:shd w:val="pct15" w:color="auto" w:fill="auto"/>
                <w:lang w:val="sv-SE"/>
              </w:rPr>
              <w:t>kapslar + 1 inhalator</w:t>
            </w:r>
          </w:p>
        </w:tc>
      </w:tr>
      <w:tr w:rsidR="00850BFB" w:rsidRPr="005E4531" w14:paraId="6ACD1F7F" w14:textId="77777777" w:rsidTr="00F95715">
        <w:tc>
          <w:tcPr>
            <w:tcW w:w="2943" w:type="dxa"/>
          </w:tcPr>
          <w:p w14:paraId="364C68C6" w14:textId="0FC6A19D" w:rsidR="00850BFB" w:rsidRPr="005E4531" w:rsidRDefault="00D20B19" w:rsidP="00B56A01">
            <w:pPr>
              <w:keepNext/>
              <w:tabs>
                <w:tab w:val="clear" w:pos="567"/>
              </w:tabs>
              <w:spacing w:line="240" w:lineRule="auto"/>
              <w:rPr>
                <w:szCs w:val="22"/>
                <w:shd w:val="pct15" w:color="auto" w:fill="auto"/>
                <w:lang w:val="sv-SE"/>
              </w:rPr>
            </w:pPr>
            <w:r w:rsidRPr="005E4531">
              <w:rPr>
                <w:szCs w:val="22"/>
                <w:shd w:val="pct15" w:color="auto" w:fill="auto"/>
              </w:rPr>
              <w:t>EU/1/20/1439/006</w:t>
            </w:r>
          </w:p>
        </w:tc>
        <w:tc>
          <w:tcPr>
            <w:tcW w:w="6379" w:type="dxa"/>
          </w:tcPr>
          <w:p w14:paraId="2C5C44EE" w14:textId="60BC0B9C" w:rsidR="00850BFB" w:rsidRPr="005E4531" w:rsidRDefault="00850BFB" w:rsidP="00B56A01">
            <w:pPr>
              <w:tabs>
                <w:tab w:val="clear" w:pos="567"/>
              </w:tabs>
              <w:spacing w:line="240" w:lineRule="auto"/>
              <w:rPr>
                <w:szCs w:val="22"/>
                <w:lang w:val="sv-SE"/>
              </w:rPr>
            </w:pPr>
            <w:r w:rsidRPr="005E4531">
              <w:rPr>
                <w:szCs w:val="22"/>
                <w:shd w:val="pct15" w:color="auto" w:fill="auto"/>
                <w:lang w:val="sv-SE"/>
              </w:rPr>
              <w:t>30 x 1</w:t>
            </w:r>
            <w:r w:rsidR="00D6485B" w:rsidRPr="005E4531">
              <w:rPr>
                <w:szCs w:val="22"/>
                <w:shd w:val="pct15" w:color="auto" w:fill="auto"/>
                <w:lang w:val="sv-SE"/>
              </w:rPr>
              <w:t> kapslar + 1 inhalator</w:t>
            </w:r>
          </w:p>
        </w:tc>
      </w:tr>
    </w:tbl>
    <w:p w14:paraId="605A01D1" w14:textId="77777777" w:rsidR="00850BFB" w:rsidRPr="005E4531" w:rsidRDefault="00850BFB" w:rsidP="00B56A01">
      <w:pPr>
        <w:tabs>
          <w:tab w:val="clear" w:pos="567"/>
        </w:tabs>
        <w:spacing w:line="240" w:lineRule="auto"/>
        <w:rPr>
          <w:noProof/>
          <w:szCs w:val="22"/>
          <w:lang w:val="sv-SE"/>
        </w:rPr>
      </w:pPr>
    </w:p>
    <w:p w14:paraId="7804A802" w14:textId="77777777" w:rsidR="00850BFB" w:rsidRPr="005E4531" w:rsidRDefault="00850BFB" w:rsidP="00B56A01">
      <w:pPr>
        <w:tabs>
          <w:tab w:val="clear" w:pos="567"/>
        </w:tabs>
        <w:spacing w:line="240" w:lineRule="auto"/>
        <w:rPr>
          <w:noProof/>
          <w:szCs w:val="22"/>
          <w:lang w:val="sv-SE"/>
        </w:rPr>
      </w:pPr>
    </w:p>
    <w:p w14:paraId="344F36E4"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13.</w:t>
      </w:r>
      <w:r w:rsidRPr="005E4531">
        <w:rPr>
          <w:b/>
          <w:szCs w:val="22"/>
          <w:lang w:val="sv-SE"/>
        </w:rPr>
        <w:tab/>
        <w:t>TILLVERKNINGSSATSNUMMER</w:t>
      </w:r>
    </w:p>
    <w:p w14:paraId="5DF9A3DD" w14:textId="77777777" w:rsidR="00D6485B" w:rsidRPr="005E4531" w:rsidRDefault="00D6485B" w:rsidP="00B56A01">
      <w:pPr>
        <w:keepNext/>
        <w:tabs>
          <w:tab w:val="clear" w:pos="567"/>
        </w:tabs>
        <w:spacing w:line="240" w:lineRule="auto"/>
        <w:rPr>
          <w:noProof/>
          <w:color w:val="000000"/>
          <w:szCs w:val="22"/>
          <w:lang w:val="sv-SE"/>
        </w:rPr>
      </w:pPr>
    </w:p>
    <w:p w14:paraId="4D1049B9" w14:textId="77777777" w:rsidR="00D6485B" w:rsidRPr="005E4531" w:rsidRDefault="00D6485B" w:rsidP="00B56A01">
      <w:pPr>
        <w:tabs>
          <w:tab w:val="clear" w:pos="567"/>
        </w:tabs>
        <w:spacing w:line="240" w:lineRule="auto"/>
        <w:rPr>
          <w:noProof/>
          <w:color w:val="000000"/>
          <w:szCs w:val="22"/>
          <w:lang w:val="sv-SE"/>
        </w:rPr>
      </w:pPr>
      <w:r w:rsidRPr="005E4531">
        <w:rPr>
          <w:color w:val="000000"/>
          <w:szCs w:val="22"/>
          <w:lang w:val="sv-SE"/>
        </w:rPr>
        <w:t>Lot</w:t>
      </w:r>
    </w:p>
    <w:p w14:paraId="04E92264" w14:textId="77777777" w:rsidR="00D6485B" w:rsidRPr="005E4531" w:rsidRDefault="00D6485B" w:rsidP="00B56A01">
      <w:pPr>
        <w:tabs>
          <w:tab w:val="clear" w:pos="567"/>
        </w:tabs>
        <w:spacing w:line="240" w:lineRule="auto"/>
        <w:rPr>
          <w:noProof/>
          <w:szCs w:val="22"/>
          <w:lang w:val="sv-SE"/>
        </w:rPr>
      </w:pPr>
    </w:p>
    <w:p w14:paraId="7ED9042E" w14:textId="77777777" w:rsidR="00D6485B" w:rsidRPr="005E4531" w:rsidRDefault="00D6485B" w:rsidP="00B56A01">
      <w:pPr>
        <w:tabs>
          <w:tab w:val="clear" w:pos="567"/>
        </w:tabs>
        <w:spacing w:line="240" w:lineRule="auto"/>
        <w:rPr>
          <w:noProof/>
          <w:szCs w:val="22"/>
          <w:lang w:val="sv-SE"/>
        </w:rPr>
      </w:pPr>
    </w:p>
    <w:p w14:paraId="66825F35"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328B4FE4" w14:textId="77777777" w:rsidR="00D6485B" w:rsidRPr="005E4531" w:rsidRDefault="00D6485B" w:rsidP="00B56A01">
      <w:pPr>
        <w:tabs>
          <w:tab w:val="clear" w:pos="567"/>
        </w:tabs>
        <w:spacing w:line="240" w:lineRule="auto"/>
        <w:rPr>
          <w:noProof/>
          <w:color w:val="000000"/>
          <w:szCs w:val="22"/>
          <w:lang w:val="sv-SE"/>
        </w:rPr>
      </w:pPr>
    </w:p>
    <w:p w14:paraId="2584BD4A" w14:textId="77777777" w:rsidR="00D6485B" w:rsidRPr="005E4531" w:rsidRDefault="00D6485B" w:rsidP="00B56A01">
      <w:pPr>
        <w:tabs>
          <w:tab w:val="clear" w:pos="567"/>
        </w:tabs>
        <w:spacing w:line="240" w:lineRule="auto"/>
        <w:rPr>
          <w:noProof/>
          <w:szCs w:val="22"/>
          <w:lang w:val="sv-SE"/>
        </w:rPr>
      </w:pPr>
    </w:p>
    <w:p w14:paraId="705E8317" w14:textId="77777777" w:rsidR="00D6485B" w:rsidRPr="005E4531" w:rsidRDefault="00D6485B"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74D806EF" w14:textId="77777777" w:rsidR="00D6485B" w:rsidRPr="005E4531" w:rsidRDefault="00D6485B" w:rsidP="00B56A01">
      <w:pPr>
        <w:tabs>
          <w:tab w:val="clear" w:pos="567"/>
        </w:tabs>
        <w:spacing w:line="240" w:lineRule="auto"/>
        <w:rPr>
          <w:noProof/>
          <w:szCs w:val="22"/>
          <w:lang w:val="sv-SE"/>
        </w:rPr>
      </w:pPr>
    </w:p>
    <w:p w14:paraId="690919BC" w14:textId="77777777" w:rsidR="00850BFB" w:rsidRPr="005E4531" w:rsidRDefault="00850BFB" w:rsidP="00B56A01">
      <w:pPr>
        <w:tabs>
          <w:tab w:val="clear" w:pos="567"/>
        </w:tabs>
        <w:spacing w:line="240" w:lineRule="auto"/>
        <w:rPr>
          <w:noProof/>
          <w:szCs w:val="22"/>
          <w:lang w:val="sv-SE"/>
        </w:rPr>
      </w:pPr>
    </w:p>
    <w:p w14:paraId="1D2D4253" w14:textId="406E00C3" w:rsidR="00850BFB" w:rsidRPr="005E4531" w:rsidRDefault="00850BFB" w:rsidP="00B56A01">
      <w:pPr>
        <w:keepNext/>
        <w:pBdr>
          <w:top w:val="single" w:sz="4" w:space="1" w:color="auto"/>
          <w:left w:val="single" w:sz="4" w:space="4" w:color="auto"/>
          <w:bottom w:val="single" w:sz="4" w:space="0" w:color="auto"/>
          <w:right w:val="single" w:sz="4" w:space="4" w:color="auto"/>
        </w:pBdr>
        <w:tabs>
          <w:tab w:val="clear" w:pos="567"/>
        </w:tabs>
        <w:spacing w:line="240" w:lineRule="auto"/>
        <w:rPr>
          <w:b/>
          <w:lang w:val="sv-SE"/>
        </w:rPr>
      </w:pPr>
      <w:r w:rsidRPr="005E4531">
        <w:rPr>
          <w:b/>
          <w:noProof/>
          <w:szCs w:val="22"/>
          <w:lang w:val="sv-SE"/>
        </w:rPr>
        <w:t>16.</w:t>
      </w:r>
      <w:r w:rsidRPr="005E4531">
        <w:rPr>
          <w:b/>
          <w:noProof/>
          <w:szCs w:val="22"/>
          <w:lang w:val="sv-SE"/>
        </w:rPr>
        <w:tab/>
        <w:t>INFORMATION I</w:t>
      </w:r>
      <w:r w:rsidR="00D6485B" w:rsidRPr="005E4531">
        <w:rPr>
          <w:b/>
          <w:noProof/>
          <w:szCs w:val="22"/>
          <w:lang w:val="sv-SE"/>
        </w:rPr>
        <w:t xml:space="preserve"> PUNKTSKRIFT</w:t>
      </w:r>
    </w:p>
    <w:p w14:paraId="6C563BBF" w14:textId="77777777" w:rsidR="00850BFB" w:rsidRPr="005E4531" w:rsidRDefault="00850BFB" w:rsidP="00B56A01">
      <w:pPr>
        <w:keepNext/>
        <w:tabs>
          <w:tab w:val="clear" w:pos="567"/>
        </w:tabs>
        <w:spacing w:line="240" w:lineRule="auto"/>
        <w:rPr>
          <w:noProof/>
          <w:szCs w:val="22"/>
          <w:lang w:val="sv-SE"/>
        </w:rPr>
      </w:pPr>
    </w:p>
    <w:p w14:paraId="6402F554" w14:textId="435B96C2"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mi</w:t>
      </w:r>
      <w:r w:rsidR="00D6485B" w:rsidRPr="005E4531">
        <w:rPr>
          <w:rFonts w:eastAsia="MS Mincho"/>
          <w:szCs w:val="22"/>
          <w:lang w:val="sv-SE" w:eastAsia="ja-JP"/>
        </w:rPr>
        <w:t>krog/127,5 mikrog</w:t>
      </w:r>
    </w:p>
    <w:p w14:paraId="3DC0787A" w14:textId="77777777" w:rsidR="00850BFB" w:rsidRPr="005E4531" w:rsidRDefault="00850BFB" w:rsidP="00B56A01">
      <w:pPr>
        <w:tabs>
          <w:tab w:val="clear" w:pos="567"/>
        </w:tabs>
        <w:spacing w:line="240" w:lineRule="auto"/>
        <w:rPr>
          <w:noProof/>
          <w:szCs w:val="22"/>
          <w:shd w:val="clear" w:color="auto" w:fill="CCCCCC"/>
          <w:lang w:val="sv-SE"/>
        </w:rPr>
      </w:pPr>
    </w:p>
    <w:p w14:paraId="1BDAAF72" w14:textId="77777777" w:rsidR="00850BFB" w:rsidRPr="005E4531" w:rsidRDefault="00850BFB" w:rsidP="00B56A01">
      <w:pPr>
        <w:tabs>
          <w:tab w:val="clear" w:pos="567"/>
        </w:tabs>
        <w:spacing w:line="240" w:lineRule="auto"/>
        <w:rPr>
          <w:noProof/>
          <w:szCs w:val="22"/>
          <w:shd w:val="clear" w:color="auto" w:fill="CCCCCC"/>
          <w:lang w:val="sv-SE"/>
        </w:rPr>
      </w:pPr>
    </w:p>
    <w:p w14:paraId="6D8CB012" w14:textId="77777777" w:rsidR="00D6485B" w:rsidRPr="005E4531" w:rsidRDefault="00D6485B"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5E4531">
        <w:rPr>
          <w:b/>
          <w:noProof/>
          <w:lang w:val="sv-SE"/>
        </w:rPr>
        <w:t>17.</w:t>
      </w:r>
      <w:r w:rsidRPr="005E4531">
        <w:rPr>
          <w:b/>
          <w:noProof/>
          <w:lang w:val="sv-SE"/>
        </w:rPr>
        <w:tab/>
      </w:r>
      <w:r w:rsidRPr="005E4531">
        <w:rPr>
          <w:b/>
          <w:lang w:val="sv-SE"/>
        </w:rPr>
        <w:t>UNIK IDENTITETSBETECKNING – TVÅDIMENSIONELL STRECKKOD</w:t>
      </w:r>
    </w:p>
    <w:p w14:paraId="494B9135" w14:textId="77777777" w:rsidR="00D6485B" w:rsidRPr="005E4531" w:rsidRDefault="00D6485B" w:rsidP="00B56A01">
      <w:pPr>
        <w:keepNext/>
        <w:keepLines/>
        <w:tabs>
          <w:tab w:val="clear" w:pos="567"/>
        </w:tabs>
        <w:spacing w:line="240" w:lineRule="auto"/>
        <w:rPr>
          <w:noProof/>
          <w:lang w:val="sv-SE"/>
        </w:rPr>
      </w:pPr>
    </w:p>
    <w:p w14:paraId="730E8308" w14:textId="77777777" w:rsidR="00D6485B" w:rsidRPr="005E4531" w:rsidRDefault="00D6485B" w:rsidP="00B56A01">
      <w:pPr>
        <w:tabs>
          <w:tab w:val="clear" w:pos="567"/>
        </w:tabs>
        <w:spacing w:line="240" w:lineRule="auto"/>
        <w:rPr>
          <w:noProof/>
          <w:szCs w:val="22"/>
          <w:shd w:val="pct15" w:color="auto" w:fill="auto"/>
          <w:lang w:val="sv-SE"/>
        </w:rPr>
      </w:pPr>
      <w:r w:rsidRPr="005E4531">
        <w:rPr>
          <w:szCs w:val="22"/>
          <w:shd w:val="pct15" w:color="auto" w:fill="auto"/>
          <w:lang w:val="sv-SE"/>
        </w:rPr>
        <w:t>Tvådimensionell streckkod som innehåller den unika identitetsbeteckningen.</w:t>
      </w:r>
    </w:p>
    <w:p w14:paraId="0EC5AF83" w14:textId="77777777" w:rsidR="00D6485B" w:rsidRPr="005E4531" w:rsidRDefault="00D6485B" w:rsidP="00B56A01">
      <w:pPr>
        <w:tabs>
          <w:tab w:val="clear" w:pos="567"/>
        </w:tabs>
        <w:spacing w:line="240" w:lineRule="auto"/>
        <w:rPr>
          <w:noProof/>
          <w:lang w:val="sv-SE"/>
        </w:rPr>
      </w:pPr>
    </w:p>
    <w:p w14:paraId="50EAF3C1" w14:textId="77777777" w:rsidR="00D6485B" w:rsidRPr="005E4531" w:rsidRDefault="00D6485B" w:rsidP="00B56A01">
      <w:pPr>
        <w:tabs>
          <w:tab w:val="clear" w:pos="567"/>
        </w:tabs>
        <w:spacing w:line="240" w:lineRule="auto"/>
        <w:rPr>
          <w:noProof/>
          <w:lang w:val="sv-SE"/>
        </w:rPr>
      </w:pPr>
    </w:p>
    <w:p w14:paraId="609611AC" w14:textId="77777777" w:rsidR="00D6485B" w:rsidRPr="005E4531" w:rsidRDefault="00D6485B"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noProof/>
          <w:lang w:val="sv-SE"/>
        </w:rPr>
        <w:t>18.</w:t>
      </w:r>
      <w:r w:rsidRPr="005E4531">
        <w:rPr>
          <w:b/>
          <w:noProof/>
          <w:lang w:val="sv-SE"/>
        </w:rPr>
        <w:tab/>
      </w:r>
      <w:r w:rsidRPr="005E4531">
        <w:rPr>
          <w:b/>
          <w:lang w:val="sv-SE"/>
        </w:rPr>
        <w:t>UNIK IDENTITETSBETECKNING – I ETT FORMAT LÄSBART FÖR MÄNSKLIGT ÖGA</w:t>
      </w:r>
    </w:p>
    <w:p w14:paraId="5A1281C4" w14:textId="77777777" w:rsidR="00850BFB" w:rsidRPr="005E4531" w:rsidRDefault="00850BFB" w:rsidP="00B56A01">
      <w:pPr>
        <w:keepNext/>
        <w:tabs>
          <w:tab w:val="clear" w:pos="567"/>
        </w:tabs>
        <w:spacing w:line="240" w:lineRule="auto"/>
        <w:rPr>
          <w:noProof/>
          <w:lang w:val="sv-SE"/>
        </w:rPr>
      </w:pPr>
    </w:p>
    <w:p w14:paraId="1309131F" w14:textId="01EC2E8D" w:rsidR="00850BFB" w:rsidRPr="005E4531" w:rsidRDefault="00850BFB" w:rsidP="00B56A01">
      <w:pPr>
        <w:keepNext/>
        <w:tabs>
          <w:tab w:val="clear" w:pos="567"/>
        </w:tabs>
        <w:spacing w:line="240" w:lineRule="auto"/>
        <w:rPr>
          <w:szCs w:val="22"/>
          <w:lang w:val="sv-SE"/>
        </w:rPr>
      </w:pPr>
      <w:r w:rsidRPr="005E4531">
        <w:rPr>
          <w:szCs w:val="22"/>
          <w:lang w:val="sv-SE"/>
        </w:rPr>
        <w:t>PC</w:t>
      </w:r>
    </w:p>
    <w:p w14:paraId="5E2F5AB6" w14:textId="334C6D96" w:rsidR="00850BFB" w:rsidRPr="005E4531" w:rsidRDefault="00850BFB" w:rsidP="00B56A01">
      <w:pPr>
        <w:keepNext/>
        <w:tabs>
          <w:tab w:val="clear" w:pos="567"/>
        </w:tabs>
        <w:spacing w:line="240" w:lineRule="auto"/>
        <w:rPr>
          <w:szCs w:val="22"/>
          <w:lang w:val="sv-SE"/>
        </w:rPr>
      </w:pPr>
      <w:r w:rsidRPr="005E4531">
        <w:rPr>
          <w:szCs w:val="22"/>
          <w:lang w:val="sv-SE"/>
        </w:rPr>
        <w:t>SN</w:t>
      </w:r>
    </w:p>
    <w:p w14:paraId="34343F2F" w14:textId="77777777" w:rsidR="00A1747C" w:rsidRPr="005E4531" w:rsidRDefault="00850BFB" w:rsidP="00B56A01">
      <w:pPr>
        <w:tabs>
          <w:tab w:val="clear" w:pos="567"/>
        </w:tabs>
        <w:spacing w:line="240" w:lineRule="auto"/>
        <w:rPr>
          <w:szCs w:val="22"/>
          <w:lang w:val="sv-SE"/>
        </w:rPr>
      </w:pPr>
      <w:r w:rsidRPr="005E4531">
        <w:rPr>
          <w:szCs w:val="22"/>
          <w:lang w:val="sv-SE"/>
        </w:rPr>
        <w:t>NN</w:t>
      </w:r>
    </w:p>
    <w:p w14:paraId="7D0409E7" w14:textId="433DC826" w:rsidR="00850BFB" w:rsidRPr="005E4531" w:rsidRDefault="00850BFB" w:rsidP="00B56A01">
      <w:pPr>
        <w:tabs>
          <w:tab w:val="clear" w:pos="567"/>
        </w:tabs>
        <w:spacing w:line="240" w:lineRule="auto"/>
        <w:rPr>
          <w:noProof/>
          <w:szCs w:val="22"/>
          <w:lang w:val="sv-SE"/>
        </w:rPr>
      </w:pPr>
      <w:r w:rsidRPr="005E4531">
        <w:rPr>
          <w:noProof/>
          <w:szCs w:val="22"/>
          <w:shd w:val="clear" w:color="auto" w:fill="CCCCCC"/>
          <w:lang w:val="sv-SE"/>
        </w:rPr>
        <w:br w:type="page"/>
      </w:r>
    </w:p>
    <w:p w14:paraId="25F4A3A3" w14:textId="77777777" w:rsidR="00774935" w:rsidRPr="005E4531" w:rsidRDefault="00774935" w:rsidP="00B56A01">
      <w:pPr>
        <w:tabs>
          <w:tab w:val="clear" w:pos="567"/>
        </w:tabs>
        <w:spacing w:line="240" w:lineRule="auto"/>
        <w:rPr>
          <w:noProof/>
          <w:szCs w:val="22"/>
          <w:lang w:val="sv-SE"/>
        </w:rPr>
      </w:pPr>
    </w:p>
    <w:p w14:paraId="6058CAD4"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496A0C18"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045ECFD6"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YTTERKARTONG TILL FLERPACK (MED BLUE BOX)</w:t>
      </w:r>
    </w:p>
    <w:p w14:paraId="4457F36C" w14:textId="77777777" w:rsidR="00D6485B" w:rsidRPr="005E4531" w:rsidRDefault="00D6485B" w:rsidP="00B56A01">
      <w:pPr>
        <w:tabs>
          <w:tab w:val="clear" w:pos="567"/>
        </w:tabs>
        <w:spacing w:line="240" w:lineRule="auto"/>
        <w:rPr>
          <w:noProof/>
          <w:szCs w:val="22"/>
          <w:lang w:val="sv-SE"/>
        </w:rPr>
      </w:pPr>
    </w:p>
    <w:p w14:paraId="7D22564A" w14:textId="77777777" w:rsidR="00D6485B" w:rsidRPr="005E4531" w:rsidRDefault="00D6485B" w:rsidP="00B56A01">
      <w:pPr>
        <w:tabs>
          <w:tab w:val="clear" w:pos="567"/>
        </w:tabs>
        <w:spacing w:line="240" w:lineRule="auto"/>
        <w:rPr>
          <w:noProof/>
          <w:szCs w:val="22"/>
          <w:lang w:val="sv-SE"/>
        </w:rPr>
      </w:pPr>
    </w:p>
    <w:p w14:paraId="29554FD8"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1.</w:t>
      </w:r>
      <w:r w:rsidRPr="005E4531">
        <w:rPr>
          <w:b/>
          <w:szCs w:val="22"/>
          <w:lang w:val="sv-SE"/>
        </w:rPr>
        <w:tab/>
        <w:t>LÄKEMEDLETS NAMN</w:t>
      </w:r>
    </w:p>
    <w:p w14:paraId="6AF20091" w14:textId="77777777" w:rsidR="00850BFB" w:rsidRPr="005E4531" w:rsidRDefault="00850BFB" w:rsidP="00B56A01">
      <w:pPr>
        <w:keepNext/>
        <w:tabs>
          <w:tab w:val="clear" w:pos="567"/>
        </w:tabs>
        <w:spacing w:line="240" w:lineRule="auto"/>
        <w:rPr>
          <w:noProof/>
          <w:szCs w:val="22"/>
          <w:lang w:val="sv-SE"/>
        </w:rPr>
      </w:pPr>
    </w:p>
    <w:p w14:paraId="3B9EB2A2" w14:textId="309EF531"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B071A2" w:rsidRPr="005E4531">
        <w:rPr>
          <w:rFonts w:eastAsia="MS Mincho"/>
          <w:szCs w:val="22"/>
          <w:lang w:val="sv-SE" w:eastAsia="ja-JP"/>
        </w:rPr>
        <w:t>mikrog</w:t>
      </w:r>
      <w:r w:rsidRPr="005E4531">
        <w:rPr>
          <w:rFonts w:eastAsia="MS Mincho"/>
          <w:szCs w:val="22"/>
          <w:lang w:val="sv-SE" w:eastAsia="ja-JP"/>
        </w:rPr>
        <w:t>/127</w:t>
      </w:r>
      <w:r w:rsidR="00D6485B" w:rsidRPr="005E4531">
        <w:rPr>
          <w:rFonts w:eastAsia="MS Mincho"/>
          <w:szCs w:val="22"/>
          <w:lang w:val="sv-SE" w:eastAsia="ja-JP"/>
        </w:rPr>
        <w:t>,</w:t>
      </w:r>
      <w:r w:rsidRPr="005E4531">
        <w:rPr>
          <w:rFonts w:eastAsia="MS Mincho"/>
          <w:szCs w:val="22"/>
          <w:lang w:val="sv-SE" w:eastAsia="ja-JP"/>
        </w:rPr>
        <w:t>5 </w:t>
      </w:r>
      <w:r w:rsidR="00B071A2" w:rsidRPr="005E4531">
        <w:rPr>
          <w:rFonts w:eastAsia="MS Mincho"/>
          <w:szCs w:val="22"/>
          <w:lang w:val="sv-SE" w:eastAsia="ja-JP"/>
        </w:rPr>
        <w:t xml:space="preserve">mikrog </w:t>
      </w:r>
      <w:r w:rsidR="00D6485B" w:rsidRPr="005E4531">
        <w:rPr>
          <w:rFonts w:eastAsia="MS Mincho"/>
          <w:szCs w:val="22"/>
          <w:lang w:val="sv-SE" w:eastAsia="ja-JP"/>
        </w:rPr>
        <w:t>inhalationspulver, hårda kapslar</w:t>
      </w:r>
    </w:p>
    <w:p w14:paraId="51422CD4" w14:textId="2672D372" w:rsidR="00850BFB" w:rsidRPr="005E4531" w:rsidRDefault="00B071A2" w:rsidP="00B56A01">
      <w:pPr>
        <w:tabs>
          <w:tab w:val="clear" w:pos="567"/>
        </w:tabs>
        <w:spacing w:line="240" w:lineRule="auto"/>
        <w:rPr>
          <w:noProof/>
          <w:szCs w:val="22"/>
          <w:lang w:val="sv-SE"/>
        </w:rPr>
      </w:pPr>
      <w:r w:rsidRPr="005E4531">
        <w:rPr>
          <w:szCs w:val="22"/>
          <w:lang w:val="sv-SE"/>
        </w:rPr>
        <w:t>indacaterol./mometason. fur.</w:t>
      </w:r>
    </w:p>
    <w:p w14:paraId="72BE9A41" w14:textId="77777777" w:rsidR="00850BFB" w:rsidRPr="005E4531" w:rsidRDefault="00850BFB" w:rsidP="00B56A01">
      <w:pPr>
        <w:tabs>
          <w:tab w:val="clear" w:pos="567"/>
        </w:tabs>
        <w:spacing w:line="240" w:lineRule="auto"/>
        <w:rPr>
          <w:noProof/>
          <w:szCs w:val="22"/>
          <w:lang w:val="sv-SE"/>
        </w:rPr>
      </w:pPr>
    </w:p>
    <w:p w14:paraId="04AE1EDE"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2.</w:t>
      </w:r>
      <w:r w:rsidRPr="005E4531">
        <w:rPr>
          <w:b/>
          <w:szCs w:val="22"/>
          <w:lang w:val="sv-SE"/>
        </w:rPr>
        <w:tab/>
        <w:t>DEKLARATION AV AKTIV(A) SUBSTANS(ER)</w:t>
      </w:r>
    </w:p>
    <w:p w14:paraId="26E2DECD" w14:textId="77777777" w:rsidR="00D6485B" w:rsidRPr="005E4531" w:rsidRDefault="00D6485B" w:rsidP="00B56A01">
      <w:pPr>
        <w:keepNext/>
        <w:tabs>
          <w:tab w:val="clear" w:pos="567"/>
        </w:tabs>
        <w:spacing w:line="240" w:lineRule="auto"/>
        <w:rPr>
          <w:noProof/>
          <w:szCs w:val="22"/>
          <w:lang w:val="sv-SE"/>
        </w:rPr>
      </w:pPr>
    </w:p>
    <w:p w14:paraId="76A4F151" w14:textId="3753A04C" w:rsidR="00850BFB" w:rsidRPr="005E4531" w:rsidRDefault="00D6485B" w:rsidP="00B56A01">
      <w:pPr>
        <w:tabs>
          <w:tab w:val="clear" w:pos="567"/>
        </w:tabs>
        <w:spacing w:line="240" w:lineRule="auto"/>
        <w:rPr>
          <w:szCs w:val="22"/>
          <w:lang w:val="sv-SE"/>
        </w:rPr>
      </w:pPr>
      <w:r w:rsidRPr="005E4531">
        <w:rPr>
          <w:lang w:val="sv-SE"/>
        </w:rPr>
        <w:t xml:space="preserve">Varje avgiven dos innehåller </w:t>
      </w:r>
      <w:r w:rsidR="00850BFB" w:rsidRPr="005E4531">
        <w:rPr>
          <w:szCs w:val="22"/>
          <w:lang w:val="sv-SE"/>
        </w:rPr>
        <w:t>125 </w:t>
      </w:r>
      <w:r w:rsidRPr="005E4531">
        <w:rPr>
          <w:szCs w:val="22"/>
          <w:lang w:val="sv-SE"/>
        </w:rPr>
        <w:t>mikrogram indakaterol (som acetat) och 127,5 mikrogram mometasonfuroat</w:t>
      </w:r>
      <w:r w:rsidR="00850BFB" w:rsidRPr="005E4531">
        <w:rPr>
          <w:szCs w:val="22"/>
          <w:lang w:val="sv-SE"/>
        </w:rPr>
        <w:t>.</w:t>
      </w:r>
    </w:p>
    <w:p w14:paraId="6AA4C522" w14:textId="77777777" w:rsidR="00850BFB" w:rsidRPr="005E4531" w:rsidRDefault="00850BFB" w:rsidP="00B56A01">
      <w:pPr>
        <w:tabs>
          <w:tab w:val="clear" w:pos="567"/>
        </w:tabs>
        <w:spacing w:line="240" w:lineRule="auto"/>
        <w:rPr>
          <w:noProof/>
          <w:szCs w:val="22"/>
          <w:lang w:val="sv-SE"/>
        </w:rPr>
      </w:pPr>
    </w:p>
    <w:p w14:paraId="4E2B94CC" w14:textId="77777777" w:rsidR="00850BFB" w:rsidRPr="005E4531" w:rsidRDefault="00850BFB" w:rsidP="00B56A01">
      <w:pPr>
        <w:tabs>
          <w:tab w:val="clear" w:pos="567"/>
        </w:tabs>
        <w:spacing w:line="240" w:lineRule="auto"/>
        <w:rPr>
          <w:noProof/>
          <w:szCs w:val="22"/>
          <w:lang w:val="sv-SE"/>
        </w:rPr>
      </w:pPr>
    </w:p>
    <w:p w14:paraId="67A24451"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3.</w:t>
      </w:r>
      <w:r w:rsidRPr="005E4531">
        <w:rPr>
          <w:b/>
          <w:szCs w:val="22"/>
          <w:lang w:val="sv-SE"/>
        </w:rPr>
        <w:tab/>
        <w:t>FÖRTECKNING ÖVER HJÄLPÄMNEN</w:t>
      </w:r>
    </w:p>
    <w:p w14:paraId="5723D3E1" w14:textId="77777777" w:rsidR="00D6485B" w:rsidRPr="005E4531" w:rsidRDefault="00D6485B" w:rsidP="00B56A01">
      <w:pPr>
        <w:keepNext/>
        <w:tabs>
          <w:tab w:val="clear" w:pos="567"/>
        </w:tabs>
        <w:spacing w:line="240" w:lineRule="auto"/>
        <w:rPr>
          <w:noProof/>
          <w:szCs w:val="22"/>
          <w:lang w:val="sv-SE"/>
        </w:rPr>
      </w:pPr>
    </w:p>
    <w:p w14:paraId="148453A1" w14:textId="208D0C53" w:rsidR="00D6485B" w:rsidRPr="005E4531" w:rsidRDefault="00D6485B" w:rsidP="00B56A01">
      <w:pPr>
        <w:tabs>
          <w:tab w:val="clear" w:pos="567"/>
        </w:tabs>
        <w:spacing w:line="240" w:lineRule="auto"/>
        <w:rPr>
          <w:szCs w:val="22"/>
          <w:lang w:val="sv-SE"/>
        </w:rPr>
      </w:pPr>
      <w:r w:rsidRPr="005E4531">
        <w:rPr>
          <w:lang w:val="sv-SE"/>
        </w:rPr>
        <w:t>Innehåller även laktos</w:t>
      </w:r>
      <w:r w:rsidR="00D707C3">
        <w:rPr>
          <w:lang w:val="sv-SE"/>
        </w:rPr>
        <w:t>monohydrat</w:t>
      </w:r>
      <w:r w:rsidRPr="005E4531">
        <w:rPr>
          <w:lang w:val="sv-SE"/>
        </w:rPr>
        <w:t xml:space="preserve">. </w:t>
      </w:r>
      <w:r w:rsidRPr="005E4531">
        <w:rPr>
          <w:shd w:val="clear" w:color="auto" w:fill="D9D9D9" w:themeFill="background1" w:themeFillShade="D9"/>
          <w:lang w:val="sv-SE"/>
        </w:rPr>
        <w:t>Se bipacksedeln för mer information.</w:t>
      </w:r>
    </w:p>
    <w:p w14:paraId="338908C0" w14:textId="77777777" w:rsidR="00D6485B" w:rsidRPr="005E4531" w:rsidRDefault="00D6485B" w:rsidP="00B56A01">
      <w:pPr>
        <w:tabs>
          <w:tab w:val="clear" w:pos="567"/>
        </w:tabs>
        <w:spacing w:line="240" w:lineRule="auto"/>
        <w:rPr>
          <w:noProof/>
          <w:szCs w:val="22"/>
          <w:lang w:val="sv-SE"/>
        </w:rPr>
      </w:pPr>
    </w:p>
    <w:p w14:paraId="2B218F9C" w14:textId="77777777" w:rsidR="00D6485B" w:rsidRPr="005E4531" w:rsidRDefault="00D6485B" w:rsidP="00B56A01">
      <w:pPr>
        <w:tabs>
          <w:tab w:val="clear" w:pos="567"/>
        </w:tabs>
        <w:spacing w:line="240" w:lineRule="auto"/>
        <w:rPr>
          <w:noProof/>
          <w:szCs w:val="22"/>
          <w:lang w:val="sv-SE"/>
        </w:rPr>
      </w:pPr>
    </w:p>
    <w:p w14:paraId="418F0FB1"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4.</w:t>
      </w:r>
      <w:r w:rsidRPr="005E4531">
        <w:rPr>
          <w:b/>
          <w:szCs w:val="22"/>
          <w:lang w:val="sv-SE"/>
        </w:rPr>
        <w:tab/>
        <w:t>LÄKEMEDELSFORM OCH FÖRPACKNINGSSTORLEK</w:t>
      </w:r>
    </w:p>
    <w:p w14:paraId="2859BFBC" w14:textId="77777777" w:rsidR="00D6485B" w:rsidRPr="005E4531" w:rsidRDefault="00D6485B" w:rsidP="00B56A01">
      <w:pPr>
        <w:keepNext/>
        <w:tabs>
          <w:tab w:val="clear" w:pos="567"/>
        </w:tabs>
        <w:spacing w:line="240" w:lineRule="auto"/>
        <w:rPr>
          <w:noProof/>
          <w:szCs w:val="22"/>
          <w:lang w:val="sv-SE"/>
        </w:rPr>
      </w:pPr>
    </w:p>
    <w:p w14:paraId="161D5F40" w14:textId="77777777" w:rsidR="00D6485B" w:rsidRPr="005E4531" w:rsidRDefault="00D6485B" w:rsidP="00B56A01">
      <w:pPr>
        <w:tabs>
          <w:tab w:val="clear" w:pos="567"/>
        </w:tabs>
        <w:spacing w:line="240" w:lineRule="auto"/>
        <w:rPr>
          <w:noProof/>
          <w:szCs w:val="22"/>
          <w:lang w:val="sv-SE"/>
        </w:rPr>
      </w:pPr>
      <w:r w:rsidRPr="005E4531">
        <w:rPr>
          <w:szCs w:val="22"/>
          <w:shd w:val="pct15" w:color="auto" w:fill="auto"/>
          <w:lang w:val="sv-SE"/>
        </w:rPr>
        <w:t>Inhalationspulver, hård kapsel</w:t>
      </w:r>
    </w:p>
    <w:p w14:paraId="0AE22F54" w14:textId="77777777" w:rsidR="00850BFB" w:rsidRPr="005E4531" w:rsidRDefault="00850BFB" w:rsidP="00B56A01">
      <w:pPr>
        <w:tabs>
          <w:tab w:val="clear" w:pos="567"/>
        </w:tabs>
        <w:spacing w:line="240" w:lineRule="auto"/>
        <w:rPr>
          <w:szCs w:val="22"/>
          <w:lang w:val="sv-SE"/>
        </w:rPr>
      </w:pPr>
    </w:p>
    <w:p w14:paraId="223E5161" w14:textId="1E268C97" w:rsidR="00850BFB" w:rsidRPr="005E4531" w:rsidRDefault="00087D91" w:rsidP="00B56A01">
      <w:pPr>
        <w:tabs>
          <w:tab w:val="clear" w:pos="567"/>
        </w:tabs>
        <w:spacing w:line="240" w:lineRule="auto"/>
        <w:rPr>
          <w:szCs w:val="22"/>
          <w:lang w:val="sv-SE"/>
        </w:rPr>
      </w:pPr>
      <w:r w:rsidRPr="005E4531">
        <w:rPr>
          <w:lang w:val="sv-SE"/>
        </w:rPr>
        <w:t>Flerpack</w:t>
      </w:r>
      <w:r w:rsidR="000004E6" w:rsidRPr="005E4531">
        <w:rPr>
          <w:lang w:val="sv-SE"/>
        </w:rPr>
        <w:t xml:space="preserve">: </w:t>
      </w:r>
      <w:r w:rsidR="00850BFB" w:rsidRPr="005E4531">
        <w:rPr>
          <w:szCs w:val="22"/>
          <w:lang w:val="sv-SE"/>
        </w:rPr>
        <w:t>90 (3 </w:t>
      </w:r>
      <w:r w:rsidR="00D6485B" w:rsidRPr="005E4531">
        <w:rPr>
          <w:szCs w:val="22"/>
          <w:lang w:val="sv-SE"/>
        </w:rPr>
        <w:t>förpackningar med</w:t>
      </w:r>
      <w:r w:rsidR="00850BFB" w:rsidRPr="005E4531">
        <w:rPr>
          <w:szCs w:val="22"/>
          <w:lang w:val="sv-SE"/>
        </w:rPr>
        <w:t xml:space="preserve"> 30 x 1) </w:t>
      </w:r>
      <w:r w:rsidR="00D6485B" w:rsidRPr="005E4531">
        <w:rPr>
          <w:szCs w:val="22"/>
          <w:lang w:val="sv-SE"/>
        </w:rPr>
        <w:t>kapslar + 3 inhalatorer</w:t>
      </w:r>
      <w:r w:rsidR="00850BFB" w:rsidRPr="005E4531">
        <w:rPr>
          <w:szCs w:val="22"/>
          <w:lang w:val="sv-SE"/>
        </w:rPr>
        <w:t>.</w:t>
      </w:r>
    </w:p>
    <w:p w14:paraId="4BC4C1FE" w14:textId="47EC3DF8" w:rsidR="00850BFB" w:rsidRPr="005E4531" w:rsidRDefault="00087D91" w:rsidP="00B56A01">
      <w:pPr>
        <w:tabs>
          <w:tab w:val="clear" w:pos="567"/>
        </w:tabs>
        <w:spacing w:line="240" w:lineRule="auto"/>
        <w:rPr>
          <w:szCs w:val="22"/>
          <w:shd w:val="pct15" w:color="auto" w:fill="auto"/>
          <w:lang w:val="sv-SE"/>
        </w:rPr>
      </w:pPr>
      <w:r w:rsidRPr="005E4531">
        <w:rPr>
          <w:shd w:val="pct15" w:color="auto" w:fill="auto"/>
          <w:lang w:val="sv-SE"/>
        </w:rPr>
        <w:t>Flerpack</w:t>
      </w:r>
      <w:r w:rsidR="000004E6" w:rsidRPr="005E4531">
        <w:rPr>
          <w:shd w:val="pct15" w:color="auto" w:fill="auto"/>
          <w:lang w:val="sv-SE"/>
        </w:rPr>
        <w:t xml:space="preserve">: </w:t>
      </w:r>
      <w:r w:rsidR="00850BFB" w:rsidRPr="005E4531">
        <w:rPr>
          <w:szCs w:val="22"/>
          <w:shd w:val="pct15" w:color="auto" w:fill="auto"/>
          <w:lang w:val="sv-SE"/>
        </w:rPr>
        <w:t>150 (15 </w:t>
      </w:r>
      <w:r w:rsidR="00D6485B" w:rsidRPr="005E4531">
        <w:rPr>
          <w:szCs w:val="22"/>
          <w:shd w:val="pct15" w:color="auto" w:fill="auto"/>
          <w:lang w:val="sv-SE"/>
        </w:rPr>
        <w:t>förpackningar med</w:t>
      </w:r>
      <w:r w:rsidR="00850BFB" w:rsidRPr="005E4531">
        <w:rPr>
          <w:szCs w:val="22"/>
          <w:shd w:val="pct15" w:color="auto" w:fill="auto"/>
          <w:lang w:val="sv-SE"/>
        </w:rPr>
        <w:t xml:space="preserve"> 10 x 1) </w:t>
      </w:r>
      <w:r w:rsidR="00D6485B" w:rsidRPr="005E4531">
        <w:rPr>
          <w:szCs w:val="22"/>
          <w:shd w:val="pct15" w:color="auto" w:fill="auto"/>
          <w:lang w:val="sv-SE"/>
        </w:rPr>
        <w:t>kapslar + 15 inhalatorer</w:t>
      </w:r>
      <w:r w:rsidR="00850BFB" w:rsidRPr="005E4531">
        <w:rPr>
          <w:szCs w:val="22"/>
          <w:shd w:val="pct15" w:color="auto" w:fill="auto"/>
          <w:lang w:val="sv-SE"/>
        </w:rPr>
        <w:t>.</w:t>
      </w:r>
    </w:p>
    <w:p w14:paraId="5652F940" w14:textId="77777777" w:rsidR="00850BFB" w:rsidRPr="005E4531" w:rsidRDefault="00850BFB" w:rsidP="00B56A01">
      <w:pPr>
        <w:tabs>
          <w:tab w:val="clear" w:pos="567"/>
        </w:tabs>
        <w:spacing w:line="240" w:lineRule="auto"/>
        <w:rPr>
          <w:szCs w:val="22"/>
          <w:lang w:val="sv-SE"/>
        </w:rPr>
      </w:pPr>
    </w:p>
    <w:p w14:paraId="4830ED22" w14:textId="77777777" w:rsidR="00850BFB" w:rsidRPr="005E4531" w:rsidRDefault="00850BFB" w:rsidP="00B56A01">
      <w:pPr>
        <w:tabs>
          <w:tab w:val="clear" w:pos="567"/>
        </w:tabs>
        <w:spacing w:line="240" w:lineRule="auto"/>
        <w:rPr>
          <w:noProof/>
          <w:szCs w:val="22"/>
          <w:lang w:val="sv-SE"/>
        </w:rPr>
      </w:pPr>
    </w:p>
    <w:p w14:paraId="58B1717C" w14:textId="77777777" w:rsidR="00D6485B" w:rsidRPr="005E4531" w:rsidRDefault="00D6485B" w:rsidP="00B56A01">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5.</w:t>
      </w:r>
      <w:r w:rsidRPr="005E4531">
        <w:rPr>
          <w:b/>
          <w:szCs w:val="22"/>
          <w:lang w:val="sv-SE"/>
        </w:rPr>
        <w:tab/>
        <w:t>ADMINISTRERINGSSÄTT OCH ADMINISTRERINGSVÄG</w:t>
      </w:r>
    </w:p>
    <w:p w14:paraId="2A5B7EE2" w14:textId="77777777" w:rsidR="00D6485B" w:rsidRPr="005E4531" w:rsidRDefault="00D6485B" w:rsidP="00B56A01">
      <w:pPr>
        <w:keepNext/>
        <w:tabs>
          <w:tab w:val="clear" w:pos="567"/>
        </w:tabs>
        <w:spacing w:line="240" w:lineRule="auto"/>
        <w:rPr>
          <w:noProof/>
          <w:szCs w:val="22"/>
          <w:lang w:val="sv-SE"/>
        </w:rPr>
      </w:pPr>
    </w:p>
    <w:p w14:paraId="51A3ED92"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131F7FF7" w14:textId="77777777" w:rsidR="00D6485B" w:rsidRPr="005E4531" w:rsidRDefault="00D6485B" w:rsidP="00B56A01">
      <w:pPr>
        <w:tabs>
          <w:tab w:val="clear" w:pos="567"/>
        </w:tabs>
        <w:spacing w:line="240" w:lineRule="auto"/>
        <w:rPr>
          <w:noProof/>
          <w:szCs w:val="22"/>
          <w:lang w:val="sv-SE"/>
        </w:rPr>
      </w:pPr>
      <w:r w:rsidRPr="005E4531">
        <w:rPr>
          <w:lang w:val="sv-SE"/>
        </w:rPr>
        <w:t>Endast för användning med den inhalator som medföljer förpackningen.</w:t>
      </w:r>
    </w:p>
    <w:p w14:paraId="3A7CF4BB" w14:textId="77777777" w:rsidR="00D6485B" w:rsidRPr="005E4531" w:rsidRDefault="00D6485B" w:rsidP="00B56A01">
      <w:pPr>
        <w:tabs>
          <w:tab w:val="clear" w:pos="567"/>
        </w:tabs>
        <w:spacing w:line="240" w:lineRule="auto"/>
        <w:rPr>
          <w:noProof/>
          <w:szCs w:val="22"/>
          <w:lang w:val="sv-SE"/>
        </w:rPr>
      </w:pPr>
      <w:r w:rsidRPr="005E4531">
        <w:rPr>
          <w:lang w:val="sv-SE"/>
        </w:rPr>
        <w:t>Svälj inte kapslarna.</w:t>
      </w:r>
    </w:p>
    <w:p w14:paraId="42DE6EC8" w14:textId="4D122703" w:rsidR="00D6485B" w:rsidRPr="005E4531" w:rsidRDefault="00087D91" w:rsidP="00B56A01">
      <w:pPr>
        <w:tabs>
          <w:tab w:val="clear" w:pos="567"/>
        </w:tabs>
        <w:spacing w:line="240" w:lineRule="auto"/>
        <w:rPr>
          <w:noProof/>
          <w:szCs w:val="22"/>
          <w:lang w:val="sv-SE"/>
        </w:rPr>
      </w:pPr>
      <w:r w:rsidRPr="005E4531">
        <w:rPr>
          <w:lang w:val="sv-SE"/>
        </w:rPr>
        <w:t>F</w:t>
      </w:r>
      <w:r w:rsidR="00D6485B" w:rsidRPr="005E4531">
        <w:rPr>
          <w:lang w:val="sv-SE"/>
        </w:rPr>
        <w:t>ör inhalation</w:t>
      </w:r>
    </w:p>
    <w:p w14:paraId="6A4CCE6A" w14:textId="77777777" w:rsidR="00D6485B" w:rsidRPr="005E4531" w:rsidRDefault="00D6485B" w:rsidP="00B56A01">
      <w:pPr>
        <w:tabs>
          <w:tab w:val="clear" w:pos="567"/>
        </w:tabs>
        <w:spacing w:line="240" w:lineRule="auto"/>
        <w:rPr>
          <w:noProof/>
          <w:szCs w:val="22"/>
          <w:lang w:val="sv-SE"/>
        </w:rPr>
      </w:pPr>
    </w:p>
    <w:p w14:paraId="1F979798" w14:textId="77777777" w:rsidR="00D6485B" w:rsidRPr="005E4531" w:rsidRDefault="00D6485B" w:rsidP="00B56A01">
      <w:pPr>
        <w:tabs>
          <w:tab w:val="clear" w:pos="567"/>
        </w:tabs>
        <w:spacing w:line="240" w:lineRule="auto"/>
        <w:rPr>
          <w:noProof/>
          <w:szCs w:val="22"/>
          <w:lang w:val="sv-SE"/>
        </w:rPr>
      </w:pPr>
    </w:p>
    <w:p w14:paraId="159F68F4"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1F8A1E1A" w14:textId="77777777" w:rsidR="00D6485B" w:rsidRPr="005E4531" w:rsidRDefault="00D6485B" w:rsidP="00B56A01">
      <w:pPr>
        <w:keepNext/>
        <w:tabs>
          <w:tab w:val="clear" w:pos="567"/>
        </w:tabs>
        <w:spacing w:line="240" w:lineRule="auto"/>
        <w:rPr>
          <w:noProof/>
          <w:szCs w:val="22"/>
          <w:lang w:val="sv-SE"/>
        </w:rPr>
      </w:pPr>
    </w:p>
    <w:p w14:paraId="10B18D89" w14:textId="77777777" w:rsidR="00D6485B" w:rsidRPr="005E4531" w:rsidRDefault="00D6485B" w:rsidP="00B56A01">
      <w:pPr>
        <w:tabs>
          <w:tab w:val="clear" w:pos="567"/>
        </w:tabs>
        <w:spacing w:line="240" w:lineRule="auto"/>
        <w:rPr>
          <w:noProof/>
          <w:szCs w:val="22"/>
          <w:lang w:val="sv-SE"/>
        </w:rPr>
      </w:pPr>
      <w:r w:rsidRPr="005E4531">
        <w:rPr>
          <w:lang w:val="sv-SE"/>
        </w:rPr>
        <w:t>Förvaras utom syn- och räckhåll för barn.</w:t>
      </w:r>
    </w:p>
    <w:p w14:paraId="068F7C31" w14:textId="77777777" w:rsidR="00D6485B" w:rsidRPr="005E4531" w:rsidRDefault="00D6485B" w:rsidP="00B56A01">
      <w:pPr>
        <w:tabs>
          <w:tab w:val="clear" w:pos="567"/>
        </w:tabs>
        <w:spacing w:line="240" w:lineRule="auto"/>
        <w:rPr>
          <w:noProof/>
          <w:szCs w:val="22"/>
          <w:lang w:val="sv-SE"/>
        </w:rPr>
      </w:pPr>
    </w:p>
    <w:p w14:paraId="499C18DA" w14:textId="77777777" w:rsidR="00D6485B" w:rsidRPr="005E4531" w:rsidRDefault="00D6485B" w:rsidP="00B56A01">
      <w:pPr>
        <w:tabs>
          <w:tab w:val="clear" w:pos="567"/>
        </w:tabs>
        <w:spacing w:line="240" w:lineRule="auto"/>
        <w:rPr>
          <w:noProof/>
          <w:szCs w:val="22"/>
          <w:lang w:val="sv-SE"/>
        </w:rPr>
      </w:pPr>
    </w:p>
    <w:p w14:paraId="04722DC1" w14:textId="77777777" w:rsidR="00D6485B" w:rsidRPr="005E4531" w:rsidRDefault="00D6485B"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7.</w:t>
      </w:r>
      <w:r w:rsidRPr="005E4531">
        <w:rPr>
          <w:b/>
          <w:szCs w:val="22"/>
          <w:lang w:val="sv-SE"/>
        </w:rPr>
        <w:tab/>
        <w:t>ÖVRIGA SÄRSKILDA VARNINGAR OM SÅ ÄR NÖDVÄNDIGT</w:t>
      </w:r>
    </w:p>
    <w:p w14:paraId="2B51EE53" w14:textId="77777777" w:rsidR="00D6485B" w:rsidRPr="005E4531" w:rsidRDefault="00D6485B" w:rsidP="00B56A01">
      <w:pPr>
        <w:tabs>
          <w:tab w:val="clear" w:pos="567"/>
        </w:tabs>
        <w:spacing w:line="240" w:lineRule="auto"/>
        <w:rPr>
          <w:noProof/>
          <w:szCs w:val="22"/>
          <w:lang w:val="sv-SE"/>
        </w:rPr>
      </w:pPr>
    </w:p>
    <w:p w14:paraId="0130BC40" w14:textId="77777777" w:rsidR="00D6485B" w:rsidRPr="005E4531" w:rsidRDefault="00D6485B" w:rsidP="00B56A01">
      <w:pPr>
        <w:tabs>
          <w:tab w:val="clear" w:pos="567"/>
        </w:tabs>
        <w:spacing w:line="240" w:lineRule="auto"/>
        <w:rPr>
          <w:noProof/>
          <w:szCs w:val="22"/>
          <w:lang w:val="sv-SE"/>
        </w:rPr>
      </w:pPr>
    </w:p>
    <w:p w14:paraId="45B28B69" w14:textId="77777777" w:rsidR="00D6485B" w:rsidRPr="005E4531" w:rsidRDefault="00D6485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8.</w:t>
      </w:r>
      <w:r w:rsidRPr="005E4531">
        <w:rPr>
          <w:b/>
          <w:szCs w:val="22"/>
          <w:lang w:val="sv-SE"/>
        </w:rPr>
        <w:tab/>
        <w:t>UTGÅNGSDATUM</w:t>
      </w:r>
    </w:p>
    <w:p w14:paraId="6D9B22C5" w14:textId="77777777" w:rsidR="00D6485B" w:rsidRPr="005E4531" w:rsidRDefault="00D6485B" w:rsidP="00B56A01">
      <w:pPr>
        <w:keepNext/>
        <w:tabs>
          <w:tab w:val="clear" w:pos="567"/>
        </w:tabs>
        <w:spacing w:line="240" w:lineRule="auto"/>
        <w:rPr>
          <w:noProof/>
          <w:szCs w:val="22"/>
          <w:lang w:val="sv-SE"/>
        </w:rPr>
      </w:pPr>
    </w:p>
    <w:p w14:paraId="7391CCE2" w14:textId="77777777" w:rsidR="00D6485B" w:rsidRPr="005E4531" w:rsidRDefault="00D6485B" w:rsidP="00B56A01">
      <w:pPr>
        <w:keepNext/>
        <w:tabs>
          <w:tab w:val="clear" w:pos="567"/>
        </w:tabs>
        <w:spacing w:line="240" w:lineRule="auto"/>
        <w:rPr>
          <w:noProof/>
          <w:color w:val="000000"/>
          <w:szCs w:val="22"/>
          <w:lang w:val="sv-SE"/>
        </w:rPr>
      </w:pPr>
      <w:r w:rsidRPr="005E4531">
        <w:rPr>
          <w:color w:val="000000"/>
          <w:szCs w:val="22"/>
          <w:lang w:val="sv-SE"/>
        </w:rPr>
        <w:t>EXP</w:t>
      </w:r>
    </w:p>
    <w:p w14:paraId="3B6DFAE7" w14:textId="77777777" w:rsidR="00D6485B" w:rsidRPr="005E4531" w:rsidRDefault="00D6485B" w:rsidP="00B56A01">
      <w:pPr>
        <w:tabs>
          <w:tab w:val="clear" w:pos="567"/>
        </w:tabs>
        <w:spacing w:line="240" w:lineRule="auto"/>
        <w:rPr>
          <w:noProof/>
          <w:color w:val="000000"/>
          <w:szCs w:val="22"/>
          <w:lang w:val="sv-SE"/>
        </w:rPr>
      </w:pPr>
      <w:r w:rsidRPr="005E4531">
        <w:rPr>
          <w:lang w:val="sv-SE"/>
        </w:rPr>
        <w:t>Inhalatorn i varje förpackning ska kasseras när alla kapslarna i förpackningen har använts.</w:t>
      </w:r>
    </w:p>
    <w:p w14:paraId="3DA7338A" w14:textId="77777777" w:rsidR="00457867" w:rsidRPr="005E4531" w:rsidRDefault="00457867" w:rsidP="00B56A01">
      <w:pPr>
        <w:tabs>
          <w:tab w:val="clear" w:pos="567"/>
        </w:tabs>
        <w:spacing w:line="240" w:lineRule="auto"/>
        <w:rPr>
          <w:noProof/>
          <w:szCs w:val="22"/>
          <w:lang w:val="sv-SE"/>
        </w:rPr>
      </w:pPr>
    </w:p>
    <w:p w14:paraId="1BFCFE17" w14:textId="77777777" w:rsidR="00850BFB" w:rsidRPr="005E4531" w:rsidRDefault="00850BFB" w:rsidP="00B56A01">
      <w:pPr>
        <w:tabs>
          <w:tab w:val="clear" w:pos="567"/>
        </w:tabs>
        <w:spacing w:line="240" w:lineRule="auto"/>
        <w:rPr>
          <w:noProof/>
          <w:szCs w:val="22"/>
          <w:lang w:val="sv-SE"/>
        </w:rPr>
      </w:pPr>
    </w:p>
    <w:p w14:paraId="3189309E" w14:textId="18E76B6C" w:rsidR="00457867" w:rsidRPr="005E4531" w:rsidRDefault="00457867"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noProof/>
          <w:szCs w:val="22"/>
          <w:lang w:val="sv-SE"/>
        </w:rPr>
        <w:lastRenderedPageBreak/>
        <w:t>9.</w:t>
      </w:r>
      <w:r w:rsidRPr="005E4531">
        <w:rPr>
          <w:b/>
          <w:noProof/>
          <w:szCs w:val="22"/>
          <w:lang w:val="sv-SE"/>
        </w:rPr>
        <w:tab/>
      </w:r>
      <w:r w:rsidR="004B15DD" w:rsidRPr="005E4531">
        <w:rPr>
          <w:b/>
          <w:noProof/>
          <w:szCs w:val="22"/>
          <w:lang w:val="sv-SE"/>
        </w:rPr>
        <w:t>SÄRSKILDA FÖRVARINGSANVISNINGAR</w:t>
      </w:r>
    </w:p>
    <w:p w14:paraId="771AF6EF" w14:textId="77777777" w:rsidR="00457867" w:rsidRPr="005E4531" w:rsidRDefault="00457867" w:rsidP="00B56A01">
      <w:pPr>
        <w:keepNext/>
        <w:tabs>
          <w:tab w:val="clear" w:pos="567"/>
        </w:tabs>
        <w:spacing w:line="240" w:lineRule="auto"/>
        <w:rPr>
          <w:noProof/>
          <w:szCs w:val="22"/>
          <w:lang w:val="sv-SE"/>
        </w:rPr>
      </w:pPr>
    </w:p>
    <w:p w14:paraId="71B4B6E8"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60803159" w14:textId="7A3E316A" w:rsidR="00457867" w:rsidRPr="005E4531" w:rsidRDefault="004B15DD" w:rsidP="00B56A01">
      <w:pPr>
        <w:tabs>
          <w:tab w:val="clear" w:pos="567"/>
        </w:tabs>
        <w:spacing w:line="240" w:lineRule="auto"/>
        <w:rPr>
          <w:noProof/>
          <w:color w:val="000000"/>
          <w:szCs w:val="22"/>
          <w:lang w:val="sv-SE"/>
        </w:rPr>
      </w:pPr>
      <w:r w:rsidRPr="005E4531">
        <w:rPr>
          <w:noProof/>
          <w:color w:val="000000"/>
          <w:szCs w:val="22"/>
          <w:lang w:val="sv-SE"/>
        </w:rPr>
        <w:t>Förvaras i originalförpackningen. Ljus- och fuktkänsligt</w:t>
      </w:r>
      <w:r w:rsidR="00457867" w:rsidRPr="005E4531">
        <w:rPr>
          <w:noProof/>
          <w:color w:val="000000"/>
          <w:szCs w:val="22"/>
          <w:lang w:val="sv-SE"/>
        </w:rPr>
        <w:t>.</w:t>
      </w:r>
    </w:p>
    <w:p w14:paraId="30F20D5B" w14:textId="77777777" w:rsidR="00457867" w:rsidRPr="005E4531" w:rsidRDefault="00457867" w:rsidP="00B56A01">
      <w:pPr>
        <w:tabs>
          <w:tab w:val="clear" w:pos="567"/>
        </w:tabs>
        <w:spacing w:line="240" w:lineRule="auto"/>
        <w:ind w:left="567" w:hanging="567"/>
        <w:rPr>
          <w:noProof/>
          <w:szCs w:val="22"/>
          <w:lang w:val="sv-SE"/>
        </w:rPr>
      </w:pPr>
    </w:p>
    <w:p w14:paraId="58334867" w14:textId="77777777" w:rsidR="00850BFB" w:rsidRPr="005E4531" w:rsidRDefault="00850BFB" w:rsidP="00B56A01">
      <w:pPr>
        <w:tabs>
          <w:tab w:val="clear" w:pos="567"/>
        </w:tabs>
        <w:spacing w:line="240" w:lineRule="auto"/>
        <w:rPr>
          <w:noProof/>
          <w:szCs w:val="22"/>
          <w:lang w:val="sv-SE"/>
        </w:rPr>
      </w:pPr>
    </w:p>
    <w:p w14:paraId="304A07DA"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10.</w:t>
      </w:r>
      <w:r w:rsidRPr="005E4531">
        <w:rPr>
          <w:b/>
          <w:szCs w:val="22"/>
          <w:lang w:val="sv-SE"/>
        </w:rPr>
        <w:tab/>
        <w:t>SÄRSKILDA FÖRSIKTIGHETSÅTGÄRDER FÖR DESTRUKTION AV EJ ANVÄNT LÄKEMEDEL OCH AVFALL I FÖREKOMMANDE FALL</w:t>
      </w:r>
    </w:p>
    <w:p w14:paraId="231BF284" w14:textId="77777777" w:rsidR="004B15DD" w:rsidRPr="005E4531" w:rsidRDefault="004B15DD" w:rsidP="00B56A01">
      <w:pPr>
        <w:tabs>
          <w:tab w:val="clear" w:pos="567"/>
        </w:tabs>
        <w:spacing w:line="240" w:lineRule="auto"/>
        <w:rPr>
          <w:noProof/>
          <w:szCs w:val="22"/>
          <w:lang w:val="sv-SE"/>
        </w:rPr>
      </w:pPr>
    </w:p>
    <w:p w14:paraId="02336DE6" w14:textId="77777777" w:rsidR="004B15DD" w:rsidRPr="005E4531" w:rsidRDefault="004B15DD" w:rsidP="00B56A01">
      <w:pPr>
        <w:tabs>
          <w:tab w:val="clear" w:pos="567"/>
        </w:tabs>
        <w:spacing w:line="240" w:lineRule="auto"/>
        <w:rPr>
          <w:noProof/>
          <w:szCs w:val="22"/>
          <w:lang w:val="sv-SE"/>
        </w:rPr>
      </w:pPr>
    </w:p>
    <w:p w14:paraId="0A0BD006"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023823E4" w14:textId="77777777" w:rsidR="004B15DD" w:rsidRPr="005E4531" w:rsidRDefault="004B15DD" w:rsidP="00B56A01">
      <w:pPr>
        <w:keepNext/>
        <w:tabs>
          <w:tab w:val="clear" w:pos="567"/>
        </w:tabs>
        <w:spacing w:line="240" w:lineRule="auto"/>
        <w:rPr>
          <w:noProof/>
          <w:szCs w:val="22"/>
          <w:lang w:val="sv-SE"/>
        </w:rPr>
      </w:pPr>
    </w:p>
    <w:p w14:paraId="3EC5A4A8" w14:textId="77777777" w:rsidR="004B15DD" w:rsidRPr="005E4531" w:rsidRDefault="004B15DD"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3F4A8C84" w14:textId="77777777" w:rsidR="004B15DD" w:rsidRPr="005E4531" w:rsidRDefault="004B15DD" w:rsidP="00B56A01">
      <w:pPr>
        <w:keepNext/>
        <w:spacing w:line="240" w:lineRule="auto"/>
        <w:rPr>
          <w:szCs w:val="22"/>
          <w:lang w:val="en-US"/>
        </w:rPr>
      </w:pPr>
      <w:r w:rsidRPr="005E4531">
        <w:rPr>
          <w:lang w:val="en-US"/>
        </w:rPr>
        <w:t>Vista Building</w:t>
      </w:r>
    </w:p>
    <w:p w14:paraId="29FD727B" w14:textId="77777777" w:rsidR="004B15DD" w:rsidRPr="005E4531" w:rsidRDefault="004B15DD" w:rsidP="00B56A01">
      <w:pPr>
        <w:keepNext/>
        <w:spacing w:line="240" w:lineRule="auto"/>
        <w:rPr>
          <w:szCs w:val="22"/>
          <w:lang w:val="en-US"/>
        </w:rPr>
      </w:pPr>
      <w:r w:rsidRPr="005E4531">
        <w:rPr>
          <w:lang w:val="en-US"/>
        </w:rPr>
        <w:t>Elm Park, Merrion Road</w:t>
      </w:r>
    </w:p>
    <w:p w14:paraId="7B1D99F1" w14:textId="77777777" w:rsidR="004B15DD" w:rsidRPr="005E4531" w:rsidRDefault="004B15DD" w:rsidP="00B56A01">
      <w:pPr>
        <w:keepNext/>
        <w:spacing w:line="240" w:lineRule="auto"/>
        <w:rPr>
          <w:szCs w:val="22"/>
          <w:lang w:val="sv-SE"/>
        </w:rPr>
      </w:pPr>
      <w:r w:rsidRPr="005E4531">
        <w:rPr>
          <w:lang w:val="sv-SE"/>
        </w:rPr>
        <w:t>Dublin 4</w:t>
      </w:r>
    </w:p>
    <w:p w14:paraId="39A7BAC5" w14:textId="77777777" w:rsidR="004B15DD" w:rsidRPr="005E4531" w:rsidRDefault="004B15DD" w:rsidP="00B56A01">
      <w:pPr>
        <w:spacing w:line="240" w:lineRule="auto"/>
        <w:rPr>
          <w:szCs w:val="22"/>
          <w:lang w:val="sv-SE"/>
        </w:rPr>
      </w:pPr>
      <w:r w:rsidRPr="005E4531">
        <w:rPr>
          <w:lang w:val="sv-SE"/>
        </w:rPr>
        <w:t>Irland</w:t>
      </w:r>
    </w:p>
    <w:p w14:paraId="72B4FA18" w14:textId="77777777" w:rsidR="004B15DD" w:rsidRPr="005E4531" w:rsidRDefault="004B15DD" w:rsidP="00B56A01">
      <w:pPr>
        <w:tabs>
          <w:tab w:val="clear" w:pos="567"/>
        </w:tabs>
        <w:spacing w:line="240" w:lineRule="auto"/>
        <w:rPr>
          <w:noProof/>
          <w:szCs w:val="22"/>
          <w:lang w:val="sv-SE"/>
        </w:rPr>
      </w:pPr>
    </w:p>
    <w:p w14:paraId="23EB6574" w14:textId="77777777" w:rsidR="004B15DD" w:rsidRPr="005E4531" w:rsidRDefault="004B15DD" w:rsidP="00B56A01">
      <w:pPr>
        <w:tabs>
          <w:tab w:val="clear" w:pos="567"/>
        </w:tabs>
        <w:spacing w:line="240" w:lineRule="auto"/>
        <w:rPr>
          <w:noProof/>
          <w:szCs w:val="22"/>
          <w:lang w:val="sv-SE"/>
        </w:rPr>
      </w:pPr>
    </w:p>
    <w:p w14:paraId="189FDB00"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p w14:paraId="4E6706B4"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ED41CD" w14:paraId="0E723299" w14:textId="77777777" w:rsidTr="00F95715">
        <w:tc>
          <w:tcPr>
            <w:tcW w:w="2943" w:type="dxa"/>
          </w:tcPr>
          <w:p w14:paraId="6179087F" w14:textId="5232B02B" w:rsidR="00850BFB" w:rsidRPr="005E4531" w:rsidRDefault="00D20B19" w:rsidP="00B56A01">
            <w:pPr>
              <w:tabs>
                <w:tab w:val="clear" w:pos="567"/>
              </w:tabs>
              <w:spacing w:line="240" w:lineRule="auto"/>
              <w:rPr>
                <w:szCs w:val="22"/>
                <w:lang w:val="sv-SE"/>
              </w:rPr>
            </w:pPr>
            <w:r w:rsidRPr="005E4531">
              <w:rPr>
                <w:szCs w:val="22"/>
              </w:rPr>
              <w:t>EU/1/20/1439/007</w:t>
            </w:r>
          </w:p>
        </w:tc>
        <w:tc>
          <w:tcPr>
            <w:tcW w:w="6379" w:type="dxa"/>
          </w:tcPr>
          <w:p w14:paraId="7B47D98F" w14:textId="22410E2B" w:rsidR="00850BFB" w:rsidRPr="005E4531" w:rsidRDefault="00850BFB" w:rsidP="00B56A01">
            <w:pPr>
              <w:keepNext/>
              <w:tabs>
                <w:tab w:val="clear" w:pos="567"/>
              </w:tabs>
              <w:spacing w:line="240" w:lineRule="auto"/>
              <w:rPr>
                <w:szCs w:val="22"/>
                <w:shd w:val="pct15" w:color="auto" w:fill="auto"/>
                <w:lang w:val="sv-SE"/>
              </w:rPr>
            </w:pPr>
            <w:r w:rsidRPr="005E4531">
              <w:rPr>
                <w:szCs w:val="22"/>
                <w:shd w:val="pct15" w:color="auto" w:fill="auto"/>
                <w:lang w:val="sv-SE"/>
              </w:rPr>
              <w:t>90 (3 </w:t>
            </w:r>
            <w:r w:rsidR="004B15DD" w:rsidRPr="005E4531">
              <w:rPr>
                <w:szCs w:val="22"/>
                <w:shd w:val="pct15" w:color="auto" w:fill="auto"/>
                <w:lang w:val="sv-SE"/>
              </w:rPr>
              <w:t xml:space="preserve">förpackningar med </w:t>
            </w:r>
            <w:r w:rsidRPr="005E4531">
              <w:rPr>
                <w:szCs w:val="22"/>
                <w:shd w:val="pct15" w:color="auto" w:fill="auto"/>
                <w:lang w:val="sv-SE"/>
              </w:rPr>
              <w:t>30 x 1) </w:t>
            </w:r>
            <w:r w:rsidR="004B15DD" w:rsidRPr="005E4531">
              <w:rPr>
                <w:szCs w:val="22"/>
                <w:shd w:val="pct15" w:color="auto" w:fill="auto"/>
                <w:lang w:val="sv-SE"/>
              </w:rPr>
              <w:t>kapslar + 3 inhalatorer</w:t>
            </w:r>
          </w:p>
        </w:tc>
      </w:tr>
      <w:tr w:rsidR="00850BFB" w:rsidRPr="00ED41CD" w14:paraId="13AF9A56" w14:textId="77777777" w:rsidTr="00F95715">
        <w:tc>
          <w:tcPr>
            <w:tcW w:w="2943" w:type="dxa"/>
          </w:tcPr>
          <w:p w14:paraId="4E0BBD92" w14:textId="7D9D3AEF" w:rsidR="00850BFB" w:rsidRPr="005E4531" w:rsidRDefault="00D20B19" w:rsidP="00B56A01">
            <w:pPr>
              <w:tabs>
                <w:tab w:val="clear" w:pos="567"/>
              </w:tabs>
              <w:spacing w:line="240" w:lineRule="auto"/>
              <w:rPr>
                <w:szCs w:val="22"/>
                <w:shd w:val="pct15" w:color="auto" w:fill="auto"/>
                <w:lang w:val="sv-SE"/>
              </w:rPr>
            </w:pPr>
            <w:r w:rsidRPr="005E4531">
              <w:rPr>
                <w:szCs w:val="22"/>
                <w:shd w:val="pct15" w:color="auto" w:fill="auto"/>
              </w:rPr>
              <w:t>EU/1/20/1439/008</w:t>
            </w:r>
          </w:p>
        </w:tc>
        <w:tc>
          <w:tcPr>
            <w:tcW w:w="6379" w:type="dxa"/>
          </w:tcPr>
          <w:p w14:paraId="33746767" w14:textId="64E32AA5" w:rsidR="00850BFB" w:rsidRPr="005E4531" w:rsidRDefault="00850BFB" w:rsidP="00B56A01">
            <w:pPr>
              <w:tabs>
                <w:tab w:val="clear" w:pos="567"/>
              </w:tabs>
              <w:spacing w:line="240" w:lineRule="auto"/>
              <w:rPr>
                <w:szCs w:val="22"/>
                <w:shd w:val="pct15" w:color="auto" w:fill="auto"/>
                <w:lang w:val="sv-SE"/>
              </w:rPr>
            </w:pPr>
            <w:r w:rsidRPr="005E4531">
              <w:rPr>
                <w:szCs w:val="22"/>
                <w:shd w:val="pct15" w:color="auto" w:fill="auto"/>
                <w:lang w:val="sv-SE"/>
              </w:rPr>
              <w:t>150 (15 </w:t>
            </w:r>
            <w:r w:rsidR="004B15DD" w:rsidRPr="005E4531">
              <w:rPr>
                <w:szCs w:val="22"/>
                <w:shd w:val="pct15" w:color="auto" w:fill="auto"/>
                <w:lang w:val="sv-SE"/>
              </w:rPr>
              <w:t>förpackningar med</w:t>
            </w:r>
            <w:r w:rsidRPr="005E4531">
              <w:rPr>
                <w:szCs w:val="22"/>
                <w:shd w:val="pct15" w:color="auto" w:fill="auto"/>
                <w:lang w:val="sv-SE"/>
              </w:rPr>
              <w:t xml:space="preserve"> 10 x 1) </w:t>
            </w:r>
            <w:r w:rsidR="004B15DD" w:rsidRPr="005E4531">
              <w:rPr>
                <w:szCs w:val="22"/>
                <w:shd w:val="pct15" w:color="auto" w:fill="auto"/>
                <w:lang w:val="sv-SE"/>
              </w:rPr>
              <w:t>kapslar + 15 inhalatorer</w:t>
            </w:r>
          </w:p>
        </w:tc>
      </w:tr>
    </w:tbl>
    <w:p w14:paraId="38B431B4" w14:textId="77777777" w:rsidR="00850BFB" w:rsidRPr="005E4531" w:rsidRDefault="00850BFB" w:rsidP="00B56A01">
      <w:pPr>
        <w:tabs>
          <w:tab w:val="clear" w:pos="567"/>
        </w:tabs>
        <w:spacing w:line="240" w:lineRule="auto"/>
        <w:rPr>
          <w:noProof/>
          <w:szCs w:val="22"/>
          <w:lang w:val="sv-SE"/>
        </w:rPr>
      </w:pPr>
    </w:p>
    <w:p w14:paraId="73E39EF4" w14:textId="77777777" w:rsidR="00850BFB" w:rsidRPr="005E4531" w:rsidRDefault="00850BFB" w:rsidP="00B56A01">
      <w:pPr>
        <w:tabs>
          <w:tab w:val="clear" w:pos="567"/>
        </w:tabs>
        <w:spacing w:line="240" w:lineRule="auto"/>
        <w:rPr>
          <w:noProof/>
          <w:szCs w:val="22"/>
          <w:lang w:val="sv-SE"/>
        </w:rPr>
      </w:pPr>
    </w:p>
    <w:p w14:paraId="4BE39F00"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13.</w:t>
      </w:r>
      <w:r w:rsidRPr="005E4531">
        <w:rPr>
          <w:b/>
          <w:szCs w:val="22"/>
          <w:lang w:val="sv-SE"/>
        </w:rPr>
        <w:tab/>
        <w:t>TILLVERKNINGSSATSNUMMER</w:t>
      </w:r>
    </w:p>
    <w:p w14:paraId="7657B3C4" w14:textId="77777777" w:rsidR="004B15DD" w:rsidRPr="005E4531" w:rsidRDefault="004B15DD" w:rsidP="00B56A01">
      <w:pPr>
        <w:keepNext/>
        <w:tabs>
          <w:tab w:val="clear" w:pos="567"/>
        </w:tabs>
        <w:spacing w:line="240" w:lineRule="auto"/>
        <w:rPr>
          <w:noProof/>
          <w:szCs w:val="22"/>
          <w:lang w:val="sv-SE"/>
        </w:rPr>
      </w:pPr>
    </w:p>
    <w:p w14:paraId="1D984E35" w14:textId="77777777" w:rsidR="004B15DD" w:rsidRPr="005E4531" w:rsidRDefault="004B15DD" w:rsidP="00B56A01">
      <w:pPr>
        <w:tabs>
          <w:tab w:val="clear" w:pos="567"/>
        </w:tabs>
        <w:spacing w:line="240" w:lineRule="auto"/>
        <w:rPr>
          <w:noProof/>
          <w:color w:val="000000"/>
          <w:szCs w:val="22"/>
          <w:lang w:val="sv-SE"/>
        </w:rPr>
      </w:pPr>
      <w:r w:rsidRPr="005E4531">
        <w:rPr>
          <w:color w:val="000000"/>
          <w:szCs w:val="22"/>
          <w:lang w:val="sv-SE"/>
        </w:rPr>
        <w:t>Lot</w:t>
      </w:r>
    </w:p>
    <w:p w14:paraId="76FCFF39" w14:textId="77777777" w:rsidR="004B15DD" w:rsidRPr="005E4531" w:rsidRDefault="004B15DD" w:rsidP="00B56A01">
      <w:pPr>
        <w:tabs>
          <w:tab w:val="clear" w:pos="567"/>
        </w:tabs>
        <w:spacing w:line="240" w:lineRule="auto"/>
        <w:rPr>
          <w:noProof/>
          <w:szCs w:val="22"/>
          <w:lang w:val="sv-SE"/>
        </w:rPr>
      </w:pPr>
    </w:p>
    <w:p w14:paraId="62D821D8" w14:textId="77777777" w:rsidR="004B15DD" w:rsidRPr="005E4531" w:rsidRDefault="004B15DD" w:rsidP="00B56A01">
      <w:pPr>
        <w:tabs>
          <w:tab w:val="clear" w:pos="567"/>
        </w:tabs>
        <w:spacing w:line="240" w:lineRule="auto"/>
        <w:rPr>
          <w:noProof/>
          <w:szCs w:val="22"/>
          <w:lang w:val="sv-SE"/>
        </w:rPr>
      </w:pPr>
    </w:p>
    <w:p w14:paraId="18974A4A"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7F09C528" w14:textId="77777777" w:rsidR="004B15DD" w:rsidRPr="005E4531" w:rsidRDefault="004B15DD" w:rsidP="00B56A01">
      <w:pPr>
        <w:tabs>
          <w:tab w:val="clear" w:pos="567"/>
        </w:tabs>
        <w:spacing w:line="240" w:lineRule="auto"/>
        <w:rPr>
          <w:noProof/>
          <w:szCs w:val="22"/>
          <w:lang w:val="sv-SE"/>
        </w:rPr>
      </w:pPr>
    </w:p>
    <w:p w14:paraId="34DD8C4A" w14:textId="77777777" w:rsidR="004B15DD" w:rsidRPr="005E4531" w:rsidRDefault="004B15DD" w:rsidP="00B56A01">
      <w:pPr>
        <w:tabs>
          <w:tab w:val="clear" w:pos="567"/>
        </w:tabs>
        <w:spacing w:line="240" w:lineRule="auto"/>
        <w:rPr>
          <w:noProof/>
          <w:szCs w:val="22"/>
          <w:lang w:val="sv-SE"/>
        </w:rPr>
      </w:pPr>
    </w:p>
    <w:p w14:paraId="325BB6FE" w14:textId="77777777" w:rsidR="004B15DD" w:rsidRPr="005E4531" w:rsidRDefault="004B15DD"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03880C63" w14:textId="77777777" w:rsidR="004B15DD" w:rsidRPr="005E4531" w:rsidRDefault="004B15DD" w:rsidP="00B56A01">
      <w:pPr>
        <w:tabs>
          <w:tab w:val="clear" w:pos="567"/>
        </w:tabs>
        <w:spacing w:line="240" w:lineRule="auto"/>
        <w:rPr>
          <w:noProof/>
          <w:szCs w:val="22"/>
          <w:lang w:val="sv-SE"/>
        </w:rPr>
      </w:pPr>
    </w:p>
    <w:p w14:paraId="154FEAD7" w14:textId="77777777" w:rsidR="004B15DD" w:rsidRPr="005E4531" w:rsidRDefault="004B15DD" w:rsidP="00B56A01">
      <w:pPr>
        <w:tabs>
          <w:tab w:val="clear" w:pos="567"/>
        </w:tabs>
        <w:spacing w:line="240" w:lineRule="auto"/>
        <w:rPr>
          <w:noProof/>
          <w:szCs w:val="22"/>
          <w:lang w:val="sv-SE"/>
        </w:rPr>
      </w:pPr>
    </w:p>
    <w:p w14:paraId="35F0E869" w14:textId="77777777" w:rsidR="004B15DD" w:rsidRPr="005E4531" w:rsidRDefault="004B15DD" w:rsidP="00B56A01">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16.</w:t>
      </w:r>
      <w:r w:rsidRPr="005E4531">
        <w:rPr>
          <w:b/>
          <w:szCs w:val="22"/>
          <w:lang w:val="sv-SE"/>
        </w:rPr>
        <w:tab/>
        <w:t>INFORMATION I PUNKTSKRIFT</w:t>
      </w:r>
    </w:p>
    <w:p w14:paraId="6D1A8F54" w14:textId="77777777" w:rsidR="00850BFB" w:rsidRPr="005E4531" w:rsidRDefault="00850BFB" w:rsidP="00B56A01">
      <w:pPr>
        <w:keepNext/>
        <w:tabs>
          <w:tab w:val="clear" w:pos="567"/>
        </w:tabs>
        <w:spacing w:line="240" w:lineRule="auto"/>
        <w:rPr>
          <w:noProof/>
          <w:szCs w:val="22"/>
          <w:lang w:val="sv-SE"/>
        </w:rPr>
      </w:pPr>
    </w:p>
    <w:p w14:paraId="329032C6" w14:textId="6DDC9A29"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mi</w:t>
      </w:r>
      <w:r w:rsidR="004B15DD" w:rsidRPr="005E4531">
        <w:rPr>
          <w:rFonts w:eastAsia="MS Mincho"/>
          <w:szCs w:val="22"/>
          <w:lang w:val="sv-SE" w:eastAsia="ja-JP"/>
        </w:rPr>
        <w:t>krog/127,5 mikrog</w:t>
      </w:r>
    </w:p>
    <w:p w14:paraId="3B34BB83" w14:textId="77777777" w:rsidR="00850BFB" w:rsidRPr="005E4531" w:rsidRDefault="00850BFB" w:rsidP="00B56A01">
      <w:pPr>
        <w:tabs>
          <w:tab w:val="clear" w:pos="567"/>
        </w:tabs>
        <w:spacing w:line="240" w:lineRule="auto"/>
        <w:rPr>
          <w:noProof/>
          <w:szCs w:val="22"/>
          <w:shd w:val="clear" w:color="auto" w:fill="CCCCCC"/>
          <w:lang w:val="sv-SE"/>
        </w:rPr>
      </w:pPr>
    </w:p>
    <w:p w14:paraId="710A6734" w14:textId="77777777" w:rsidR="00850BFB" w:rsidRPr="005E4531" w:rsidRDefault="00850BFB" w:rsidP="00B56A01">
      <w:pPr>
        <w:tabs>
          <w:tab w:val="clear" w:pos="567"/>
        </w:tabs>
        <w:spacing w:line="240" w:lineRule="auto"/>
        <w:rPr>
          <w:noProof/>
          <w:szCs w:val="22"/>
          <w:shd w:val="clear" w:color="auto" w:fill="CCCCCC"/>
          <w:lang w:val="sv-SE"/>
        </w:rPr>
      </w:pPr>
    </w:p>
    <w:p w14:paraId="723BC197" w14:textId="77777777" w:rsidR="004B15DD" w:rsidRPr="005E4531" w:rsidRDefault="004B15DD"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5E4531">
        <w:rPr>
          <w:b/>
          <w:lang w:val="sv-SE"/>
        </w:rPr>
        <w:t>17.</w:t>
      </w:r>
      <w:r w:rsidRPr="005E4531">
        <w:rPr>
          <w:b/>
          <w:lang w:val="sv-SE"/>
        </w:rPr>
        <w:tab/>
        <w:t>UNIK IDENTITETSBETECKNING – TVÅDIMENSIONELL STRECKKOD</w:t>
      </w:r>
    </w:p>
    <w:p w14:paraId="797EA361" w14:textId="77777777" w:rsidR="004B15DD" w:rsidRPr="005E4531" w:rsidRDefault="004B15DD" w:rsidP="00B56A01">
      <w:pPr>
        <w:keepNext/>
        <w:keepLines/>
        <w:tabs>
          <w:tab w:val="clear" w:pos="567"/>
        </w:tabs>
        <w:spacing w:line="240" w:lineRule="auto"/>
        <w:rPr>
          <w:noProof/>
          <w:lang w:val="sv-SE"/>
        </w:rPr>
      </w:pPr>
    </w:p>
    <w:p w14:paraId="0A4EC53D" w14:textId="77777777" w:rsidR="004B15DD" w:rsidRPr="005E4531" w:rsidRDefault="004B15DD" w:rsidP="00B56A01">
      <w:pPr>
        <w:tabs>
          <w:tab w:val="clear" w:pos="567"/>
        </w:tabs>
        <w:spacing w:line="240" w:lineRule="auto"/>
        <w:rPr>
          <w:noProof/>
          <w:szCs w:val="22"/>
          <w:shd w:val="pct15" w:color="auto" w:fill="auto"/>
          <w:lang w:val="sv-SE"/>
        </w:rPr>
      </w:pPr>
      <w:r w:rsidRPr="005E4531">
        <w:rPr>
          <w:szCs w:val="22"/>
          <w:shd w:val="pct15" w:color="auto" w:fill="auto"/>
          <w:lang w:val="sv-SE"/>
        </w:rPr>
        <w:t>Tvådimensionell streckkod som innehåller den unika identitetsbeteckningen.</w:t>
      </w:r>
    </w:p>
    <w:p w14:paraId="0AF17886" w14:textId="77777777" w:rsidR="004B15DD" w:rsidRPr="005E4531" w:rsidRDefault="004B15DD" w:rsidP="00B56A01">
      <w:pPr>
        <w:tabs>
          <w:tab w:val="clear" w:pos="567"/>
        </w:tabs>
        <w:spacing w:line="240" w:lineRule="auto"/>
        <w:rPr>
          <w:noProof/>
          <w:lang w:val="sv-SE"/>
        </w:rPr>
      </w:pPr>
    </w:p>
    <w:p w14:paraId="6CA96B78" w14:textId="77777777" w:rsidR="004B15DD" w:rsidRPr="005E4531" w:rsidRDefault="004B15DD" w:rsidP="00B56A01">
      <w:pPr>
        <w:tabs>
          <w:tab w:val="clear" w:pos="567"/>
        </w:tabs>
        <w:spacing w:line="240" w:lineRule="auto"/>
        <w:rPr>
          <w:noProof/>
          <w:lang w:val="sv-SE"/>
        </w:rPr>
      </w:pPr>
    </w:p>
    <w:p w14:paraId="3A8CBCAD" w14:textId="77777777" w:rsidR="004B15DD" w:rsidRPr="005E4531" w:rsidRDefault="004B15DD"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lang w:val="sv-SE"/>
        </w:rPr>
        <w:t>18.</w:t>
      </w:r>
      <w:r w:rsidRPr="005E4531">
        <w:rPr>
          <w:b/>
          <w:lang w:val="sv-SE"/>
        </w:rPr>
        <w:tab/>
        <w:t>UNIK IDENTITETSBETECKNING – I ETT FORMAT LÄSBART FÖR MÄNSKLIGT ÖGA</w:t>
      </w:r>
    </w:p>
    <w:p w14:paraId="442F09D8" w14:textId="77777777" w:rsidR="004B15DD" w:rsidRPr="005E4531" w:rsidRDefault="004B15DD" w:rsidP="00B56A01">
      <w:pPr>
        <w:keepNext/>
        <w:tabs>
          <w:tab w:val="clear" w:pos="567"/>
        </w:tabs>
        <w:spacing w:line="240" w:lineRule="auto"/>
        <w:rPr>
          <w:noProof/>
          <w:lang w:val="sv-SE"/>
        </w:rPr>
      </w:pPr>
    </w:p>
    <w:p w14:paraId="5B998ADE" w14:textId="77777777" w:rsidR="004B15DD" w:rsidRPr="005E4531" w:rsidRDefault="004B15DD" w:rsidP="00B56A01">
      <w:pPr>
        <w:keepNext/>
        <w:tabs>
          <w:tab w:val="clear" w:pos="567"/>
        </w:tabs>
        <w:spacing w:line="240" w:lineRule="auto"/>
        <w:rPr>
          <w:szCs w:val="22"/>
          <w:lang w:val="sv-SE"/>
        </w:rPr>
      </w:pPr>
      <w:r w:rsidRPr="005E4531">
        <w:rPr>
          <w:lang w:val="sv-SE"/>
        </w:rPr>
        <w:t>PC</w:t>
      </w:r>
    </w:p>
    <w:p w14:paraId="2C7159F7" w14:textId="77777777" w:rsidR="004B15DD" w:rsidRPr="005E4531" w:rsidRDefault="004B15DD" w:rsidP="00B56A01">
      <w:pPr>
        <w:keepNext/>
        <w:tabs>
          <w:tab w:val="clear" w:pos="567"/>
        </w:tabs>
        <w:spacing w:line="240" w:lineRule="auto"/>
        <w:rPr>
          <w:szCs w:val="22"/>
          <w:lang w:val="sv-SE"/>
        </w:rPr>
      </w:pPr>
      <w:r w:rsidRPr="005E4531">
        <w:rPr>
          <w:lang w:val="sv-SE"/>
        </w:rPr>
        <w:t>SN</w:t>
      </w:r>
    </w:p>
    <w:p w14:paraId="1395211D" w14:textId="77777777" w:rsidR="004B15DD" w:rsidRPr="005E4531" w:rsidRDefault="004B15DD" w:rsidP="00B56A01">
      <w:pPr>
        <w:tabs>
          <w:tab w:val="clear" w:pos="567"/>
        </w:tabs>
        <w:spacing w:line="240" w:lineRule="auto"/>
        <w:rPr>
          <w:noProof/>
          <w:szCs w:val="22"/>
          <w:lang w:val="sv-SE"/>
        </w:rPr>
      </w:pPr>
      <w:r w:rsidRPr="005E4531">
        <w:rPr>
          <w:lang w:val="sv-SE"/>
        </w:rPr>
        <w:t>NN</w:t>
      </w:r>
    </w:p>
    <w:p w14:paraId="1CCBEFB7" w14:textId="77777777" w:rsidR="00850BFB" w:rsidRPr="005E4531" w:rsidRDefault="00850BFB" w:rsidP="00B56A01">
      <w:pPr>
        <w:tabs>
          <w:tab w:val="clear" w:pos="567"/>
        </w:tabs>
        <w:spacing w:line="240" w:lineRule="auto"/>
        <w:rPr>
          <w:iCs/>
          <w:szCs w:val="22"/>
          <w:lang w:val="sv-SE"/>
        </w:rPr>
      </w:pPr>
      <w:r w:rsidRPr="005E4531">
        <w:rPr>
          <w:iCs/>
          <w:color w:val="FF0000"/>
          <w:szCs w:val="22"/>
          <w:lang w:val="sv-SE"/>
        </w:rPr>
        <w:br w:type="page"/>
      </w:r>
    </w:p>
    <w:p w14:paraId="56B7F8CD" w14:textId="77777777" w:rsidR="00850BFB" w:rsidRPr="005E4531" w:rsidRDefault="00850BFB" w:rsidP="00B56A01">
      <w:pPr>
        <w:tabs>
          <w:tab w:val="clear" w:pos="567"/>
        </w:tabs>
        <w:spacing w:line="240" w:lineRule="auto"/>
        <w:rPr>
          <w:noProof/>
          <w:szCs w:val="22"/>
          <w:lang w:val="sv-SE"/>
        </w:rPr>
      </w:pPr>
    </w:p>
    <w:p w14:paraId="4CB79B32"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3AC99C4A"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637D9587"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INNERKARTONG TILL FLERPACK (UTAN BLUE BOX)</w:t>
      </w:r>
    </w:p>
    <w:p w14:paraId="63DE434B" w14:textId="77777777" w:rsidR="004B15DD" w:rsidRPr="005E4531" w:rsidRDefault="004B15DD" w:rsidP="00B56A01">
      <w:pPr>
        <w:tabs>
          <w:tab w:val="clear" w:pos="567"/>
        </w:tabs>
        <w:spacing w:line="240" w:lineRule="auto"/>
        <w:rPr>
          <w:noProof/>
          <w:szCs w:val="22"/>
          <w:lang w:val="sv-SE"/>
        </w:rPr>
      </w:pPr>
    </w:p>
    <w:p w14:paraId="60C8799F" w14:textId="77777777" w:rsidR="004B15DD" w:rsidRPr="005E4531" w:rsidRDefault="004B15DD" w:rsidP="00B56A01">
      <w:pPr>
        <w:tabs>
          <w:tab w:val="clear" w:pos="567"/>
        </w:tabs>
        <w:spacing w:line="240" w:lineRule="auto"/>
        <w:rPr>
          <w:noProof/>
          <w:szCs w:val="22"/>
          <w:lang w:val="sv-SE"/>
        </w:rPr>
      </w:pPr>
    </w:p>
    <w:p w14:paraId="05EEBFC0"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1.</w:t>
      </w:r>
      <w:r w:rsidRPr="005E4531">
        <w:rPr>
          <w:b/>
          <w:szCs w:val="22"/>
          <w:lang w:val="sv-SE"/>
        </w:rPr>
        <w:tab/>
        <w:t>LÄKEMEDLETS NAMN</w:t>
      </w:r>
    </w:p>
    <w:p w14:paraId="347511A8" w14:textId="77777777" w:rsidR="00850BFB" w:rsidRPr="005E4531" w:rsidRDefault="00850BFB" w:rsidP="00B56A01">
      <w:pPr>
        <w:keepNext/>
        <w:tabs>
          <w:tab w:val="clear" w:pos="567"/>
        </w:tabs>
        <w:spacing w:line="240" w:lineRule="auto"/>
        <w:rPr>
          <w:noProof/>
          <w:szCs w:val="22"/>
          <w:lang w:val="sv-SE"/>
        </w:rPr>
      </w:pPr>
    </w:p>
    <w:p w14:paraId="68C72A47" w14:textId="72154C87"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B071A2" w:rsidRPr="005E4531">
        <w:rPr>
          <w:rFonts w:eastAsia="MS Mincho"/>
          <w:szCs w:val="22"/>
          <w:lang w:val="sv-SE" w:eastAsia="ja-JP"/>
        </w:rPr>
        <w:t>mikrog</w:t>
      </w:r>
      <w:r w:rsidR="004B15DD" w:rsidRPr="005E4531">
        <w:rPr>
          <w:rFonts w:eastAsia="MS Mincho"/>
          <w:szCs w:val="22"/>
          <w:lang w:val="sv-SE" w:eastAsia="ja-JP"/>
        </w:rPr>
        <w:t>/127,5 </w:t>
      </w:r>
      <w:r w:rsidR="00B071A2" w:rsidRPr="005E4531">
        <w:rPr>
          <w:rFonts w:eastAsia="MS Mincho"/>
          <w:szCs w:val="22"/>
          <w:lang w:val="sv-SE" w:eastAsia="ja-JP"/>
        </w:rPr>
        <w:t xml:space="preserve">mikrog </w:t>
      </w:r>
      <w:r w:rsidR="004B15DD" w:rsidRPr="005E4531">
        <w:rPr>
          <w:rFonts w:eastAsia="MS Mincho"/>
          <w:szCs w:val="22"/>
          <w:lang w:val="sv-SE" w:eastAsia="ja-JP"/>
        </w:rPr>
        <w:t>inhalationspulver, hårda kapslar</w:t>
      </w:r>
    </w:p>
    <w:p w14:paraId="0F5578F1" w14:textId="1909C09E" w:rsidR="00850BFB" w:rsidRPr="005E4531" w:rsidRDefault="00B071A2" w:rsidP="00B56A01">
      <w:pPr>
        <w:tabs>
          <w:tab w:val="clear" w:pos="567"/>
        </w:tabs>
        <w:spacing w:line="240" w:lineRule="auto"/>
        <w:rPr>
          <w:noProof/>
          <w:szCs w:val="22"/>
          <w:lang w:val="sv-SE"/>
        </w:rPr>
      </w:pPr>
      <w:r w:rsidRPr="005E4531">
        <w:rPr>
          <w:szCs w:val="22"/>
          <w:lang w:val="sv-SE"/>
        </w:rPr>
        <w:t>indacaterol./mometason. fur.</w:t>
      </w:r>
    </w:p>
    <w:p w14:paraId="5D0D6A39" w14:textId="77777777" w:rsidR="00850BFB" w:rsidRPr="005E4531" w:rsidRDefault="00850BFB" w:rsidP="00B56A01">
      <w:pPr>
        <w:tabs>
          <w:tab w:val="clear" w:pos="567"/>
        </w:tabs>
        <w:spacing w:line="240" w:lineRule="auto"/>
        <w:rPr>
          <w:noProof/>
          <w:szCs w:val="22"/>
          <w:lang w:val="sv-SE"/>
        </w:rPr>
      </w:pPr>
    </w:p>
    <w:p w14:paraId="18C9D01E"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2.</w:t>
      </w:r>
      <w:r w:rsidRPr="005E4531">
        <w:rPr>
          <w:b/>
          <w:szCs w:val="22"/>
          <w:lang w:val="sv-SE"/>
        </w:rPr>
        <w:tab/>
        <w:t>DEKLARATION AV AKTIV(A) SUBSTANS(ER)</w:t>
      </w:r>
    </w:p>
    <w:p w14:paraId="2F85CC9F" w14:textId="77777777" w:rsidR="00850BFB" w:rsidRPr="005E4531" w:rsidRDefault="00850BFB" w:rsidP="00B56A01">
      <w:pPr>
        <w:tabs>
          <w:tab w:val="clear" w:pos="567"/>
        </w:tabs>
        <w:spacing w:line="240" w:lineRule="auto"/>
        <w:rPr>
          <w:szCs w:val="22"/>
          <w:lang w:val="sv-SE"/>
        </w:rPr>
      </w:pPr>
    </w:p>
    <w:p w14:paraId="33F65451" w14:textId="25D68788" w:rsidR="00850BFB" w:rsidRPr="005E4531" w:rsidRDefault="004B15DD" w:rsidP="00B56A01">
      <w:pPr>
        <w:tabs>
          <w:tab w:val="clear" w:pos="567"/>
        </w:tabs>
        <w:spacing w:line="240" w:lineRule="auto"/>
        <w:rPr>
          <w:szCs w:val="22"/>
          <w:lang w:val="sv-SE"/>
        </w:rPr>
      </w:pPr>
      <w:r w:rsidRPr="005E4531">
        <w:rPr>
          <w:szCs w:val="22"/>
          <w:lang w:val="sv-SE"/>
        </w:rPr>
        <w:t>Varje avgiven dos innehåller 125 mikrogram indakaterol (som acetat) och 127,5</w:t>
      </w:r>
      <w:r w:rsidR="00850BFB" w:rsidRPr="005E4531">
        <w:rPr>
          <w:szCs w:val="22"/>
          <w:lang w:val="sv-SE"/>
        </w:rPr>
        <w:t> mi</w:t>
      </w:r>
      <w:r w:rsidRPr="005E4531">
        <w:rPr>
          <w:szCs w:val="22"/>
          <w:lang w:val="sv-SE"/>
        </w:rPr>
        <w:t>krogram mometasonfuroat</w:t>
      </w:r>
      <w:r w:rsidR="00850BFB" w:rsidRPr="005E4531">
        <w:rPr>
          <w:szCs w:val="22"/>
          <w:lang w:val="sv-SE"/>
        </w:rPr>
        <w:t>.</w:t>
      </w:r>
    </w:p>
    <w:p w14:paraId="7D66FC66" w14:textId="77777777" w:rsidR="00850BFB" w:rsidRPr="005E4531" w:rsidRDefault="00850BFB" w:rsidP="00B56A01">
      <w:pPr>
        <w:tabs>
          <w:tab w:val="clear" w:pos="567"/>
        </w:tabs>
        <w:spacing w:line="240" w:lineRule="auto"/>
        <w:rPr>
          <w:noProof/>
          <w:szCs w:val="22"/>
          <w:lang w:val="sv-SE"/>
        </w:rPr>
      </w:pPr>
    </w:p>
    <w:p w14:paraId="72EDC2BF" w14:textId="77777777" w:rsidR="00850BFB" w:rsidRPr="005E4531" w:rsidRDefault="00850BFB" w:rsidP="00B56A01">
      <w:pPr>
        <w:tabs>
          <w:tab w:val="clear" w:pos="567"/>
        </w:tabs>
        <w:spacing w:line="240" w:lineRule="auto"/>
        <w:rPr>
          <w:noProof/>
          <w:szCs w:val="22"/>
          <w:lang w:val="sv-SE"/>
        </w:rPr>
      </w:pPr>
    </w:p>
    <w:p w14:paraId="44C7765E"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3.</w:t>
      </w:r>
      <w:r w:rsidRPr="005E4531">
        <w:rPr>
          <w:b/>
          <w:szCs w:val="22"/>
          <w:lang w:val="sv-SE"/>
        </w:rPr>
        <w:tab/>
        <w:t>FÖRTECKNING ÖVER HJÄLPÄMNEN</w:t>
      </w:r>
    </w:p>
    <w:p w14:paraId="3314C72C" w14:textId="77777777" w:rsidR="004B15DD" w:rsidRPr="005E4531" w:rsidRDefault="004B15DD" w:rsidP="00B56A01">
      <w:pPr>
        <w:keepNext/>
        <w:tabs>
          <w:tab w:val="clear" w:pos="567"/>
        </w:tabs>
        <w:spacing w:line="240" w:lineRule="auto"/>
        <w:rPr>
          <w:noProof/>
          <w:szCs w:val="22"/>
          <w:lang w:val="sv-SE"/>
        </w:rPr>
      </w:pPr>
    </w:p>
    <w:p w14:paraId="3F29A05A" w14:textId="108AD534" w:rsidR="004B15DD" w:rsidRPr="005E4531" w:rsidRDefault="004B15DD" w:rsidP="00B56A01">
      <w:pPr>
        <w:tabs>
          <w:tab w:val="clear" w:pos="567"/>
        </w:tabs>
        <w:spacing w:line="240" w:lineRule="auto"/>
        <w:rPr>
          <w:szCs w:val="22"/>
          <w:lang w:val="sv-SE"/>
        </w:rPr>
      </w:pPr>
      <w:r w:rsidRPr="005E4531">
        <w:rPr>
          <w:lang w:val="sv-SE"/>
        </w:rPr>
        <w:t>Innehåller även laktos</w:t>
      </w:r>
      <w:r w:rsidR="00D707C3">
        <w:rPr>
          <w:lang w:val="sv-SE"/>
        </w:rPr>
        <w:t>monohydrat</w:t>
      </w:r>
      <w:r w:rsidRPr="005E4531">
        <w:rPr>
          <w:lang w:val="sv-SE"/>
        </w:rPr>
        <w:t xml:space="preserve">. </w:t>
      </w:r>
      <w:r w:rsidRPr="005E4531">
        <w:rPr>
          <w:shd w:val="clear" w:color="auto" w:fill="D9D9D9" w:themeFill="background1" w:themeFillShade="D9"/>
          <w:lang w:val="sv-SE"/>
        </w:rPr>
        <w:t>Se bipacksedeln för mer information.</w:t>
      </w:r>
    </w:p>
    <w:p w14:paraId="3AF96D78" w14:textId="77777777" w:rsidR="004B15DD" w:rsidRPr="005E4531" w:rsidRDefault="004B15DD" w:rsidP="00B56A01">
      <w:pPr>
        <w:tabs>
          <w:tab w:val="clear" w:pos="567"/>
        </w:tabs>
        <w:spacing w:line="240" w:lineRule="auto"/>
        <w:rPr>
          <w:noProof/>
          <w:szCs w:val="22"/>
          <w:lang w:val="sv-SE"/>
        </w:rPr>
      </w:pPr>
    </w:p>
    <w:p w14:paraId="0DE96718" w14:textId="77777777" w:rsidR="004B15DD" w:rsidRPr="005E4531" w:rsidRDefault="004B15DD" w:rsidP="00B56A01">
      <w:pPr>
        <w:tabs>
          <w:tab w:val="clear" w:pos="567"/>
        </w:tabs>
        <w:spacing w:line="240" w:lineRule="auto"/>
        <w:rPr>
          <w:noProof/>
          <w:szCs w:val="22"/>
          <w:lang w:val="sv-SE"/>
        </w:rPr>
      </w:pPr>
    </w:p>
    <w:p w14:paraId="4E24B6AB"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4.</w:t>
      </w:r>
      <w:r w:rsidRPr="005E4531">
        <w:rPr>
          <w:b/>
          <w:szCs w:val="22"/>
          <w:lang w:val="sv-SE"/>
        </w:rPr>
        <w:tab/>
        <w:t>LÄKEMEDELSFORM OCH FÖRPACKNINGSSTORLEK</w:t>
      </w:r>
    </w:p>
    <w:p w14:paraId="7180ABBD" w14:textId="77777777" w:rsidR="004B15DD" w:rsidRPr="005E4531" w:rsidRDefault="004B15DD" w:rsidP="00B56A01">
      <w:pPr>
        <w:keepNext/>
        <w:tabs>
          <w:tab w:val="clear" w:pos="567"/>
        </w:tabs>
        <w:spacing w:line="240" w:lineRule="auto"/>
        <w:rPr>
          <w:noProof/>
          <w:szCs w:val="22"/>
          <w:lang w:val="sv-SE"/>
        </w:rPr>
      </w:pPr>
    </w:p>
    <w:p w14:paraId="704967E5" w14:textId="77777777" w:rsidR="004B15DD" w:rsidRPr="005E4531" w:rsidRDefault="004B15DD" w:rsidP="00B56A01">
      <w:pPr>
        <w:tabs>
          <w:tab w:val="clear" w:pos="567"/>
        </w:tabs>
        <w:spacing w:line="240" w:lineRule="auto"/>
        <w:rPr>
          <w:noProof/>
          <w:szCs w:val="22"/>
          <w:lang w:val="sv-SE"/>
        </w:rPr>
      </w:pPr>
      <w:r w:rsidRPr="005E4531">
        <w:rPr>
          <w:szCs w:val="22"/>
          <w:shd w:val="pct15" w:color="auto" w:fill="auto"/>
          <w:lang w:val="sv-SE"/>
        </w:rPr>
        <w:t>Inhalationspulver, hård kapsel</w:t>
      </w:r>
    </w:p>
    <w:p w14:paraId="5E59D2AA" w14:textId="77777777" w:rsidR="009E6314" w:rsidRPr="005E4531" w:rsidRDefault="009E6314" w:rsidP="00B56A01">
      <w:pPr>
        <w:tabs>
          <w:tab w:val="clear" w:pos="567"/>
        </w:tabs>
        <w:spacing w:line="240" w:lineRule="auto"/>
        <w:rPr>
          <w:noProof/>
          <w:szCs w:val="22"/>
          <w:lang w:val="sv-SE"/>
        </w:rPr>
      </w:pPr>
    </w:p>
    <w:p w14:paraId="549F6E30" w14:textId="714FFD04" w:rsidR="00850BFB" w:rsidRPr="005E4531" w:rsidRDefault="00850BFB" w:rsidP="00B56A01">
      <w:pPr>
        <w:tabs>
          <w:tab w:val="clear" w:pos="567"/>
        </w:tabs>
        <w:spacing w:line="240" w:lineRule="auto"/>
        <w:rPr>
          <w:noProof/>
          <w:szCs w:val="22"/>
          <w:lang w:val="sv-SE"/>
        </w:rPr>
      </w:pPr>
      <w:r w:rsidRPr="005E4531">
        <w:rPr>
          <w:noProof/>
          <w:szCs w:val="22"/>
          <w:lang w:val="sv-SE"/>
        </w:rPr>
        <w:t>10 x 1 </w:t>
      </w:r>
      <w:r w:rsidR="004B15DD" w:rsidRPr="005E4531">
        <w:rPr>
          <w:noProof/>
          <w:szCs w:val="22"/>
          <w:lang w:val="sv-SE"/>
        </w:rPr>
        <w:t>kapslar</w:t>
      </w:r>
      <w:r w:rsidRPr="005E4531">
        <w:rPr>
          <w:noProof/>
          <w:szCs w:val="22"/>
          <w:lang w:val="sv-SE"/>
        </w:rPr>
        <w:t xml:space="preserve"> + 1 inhal</w:t>
      </w:r>
      <w:r w:rsidR="004B15DD" w:rsidRPr="005E4531">
        <w:rPr>
          <w:noProof/>
          <w:szCs w:val="22"/>
          <w:lang w:val="sv-SE"/>
        </w:rPr>
        <w:t>ator. Ingår i en flerpack. Får inte säljas separat</w:t>
      </w:r>
      <w:r w:rsidRPr="005E4531">
        <w:rPr>
          <w:noProof/>
          <w:szCs w:val="22"/>
          <w:lang w:val="sv-SE"/>
        </w:rPr>
        <w:t>.</w:t>
      </w:r>
    </w:p>
    <w:p w14:paraId="03530302" w14:textId="206CFA3D" w:rsidR="00850BFB" w:rsidRPr="005E4531" w:rsidRDefault="00850BFB" w:rsidP="00B56A01">
      <w:pPr>
        <w:tabs>
          <w:tab w:val="clear" w:pos="567"/>
        </w:tabs>
        <w:spacing w:line="240" w:lineRule="auto"/>
        <w:rPr>
          <w:noProof/>
          <w:szCs w:val="22"/>
          <w:shd w:val="pct15" w:color="auto" w:fill="auto"/>
          <w:lang w:val="sv-SE"/>
        </w:rPr>
      </w:pPr>
      <w:r w:rsidRPr="005E4531">
        <w:rPr>
          <w:noProof/>
          <w:szCs w:val="22"/>
          <w:shd w:val="pct15" w:color="auto" w:fill="auto"/>
          <w:lang w:val="sv-SE"/>
        </w:rPr>
        <w:t>30 x 1 </w:t>
      </w:r>
      <w:r w:rsidR="004B15DD" w:rsidRPr="005E4531">
        <w:rPr>
          <w:noProof/>
          <w:szCs w:val="22"/>
          <w:shd w:val="pct15" w:color="auto" w:fill="auto"/>
          <w:lang w:val="sv-SE"/>
        </w:rPr>
        <w:t>kapslar</w:t>
      </w:r>
      <w:r w:rsidRPr="005E4531">
        <w:rPr>
          <w:noProof/>
          <w:szCs w:val="22"/>
          <w:shd w:val="pct15" w:color="auto" w:fill="auto"/>
          <w:lang w:val="sv-SE"/>
        </w:rPr>
        <w:t xml:space="preserve"> + 1 inhal</w:t>
      </w:r>
      <w:r w:rsidR="004B15DD" w:rsidRPr="005E4531">
        <w:rPr>
          <w:noProof/>
          <w:szCs w:val="22"/>
          <w:shd w:val="pct15" w:color="auto" w:fill="auto"/>
          <w:lang w:val="sv-SE"/>
        </w:rPr>
        <w:t>ator. Ingår i en flerpack. Får inte säljas separat</w:t>
      </w:r>
      <w:r w:rsidRPr="005E4531">
        <w:rPr>
          <w:noProof/>
          <w:szCs w:val="22"/>
          <w:shd w:val="pct15" w:color="auto" w:fill="auto"/>
          <w:lang w:val="sv-SE"/>
        </w:rPr>
        <w:t>.</w:t>
      </w:r>
    </w:p>
    <w:p w14:paraId="22A7067F" w14:textId="77777777" w:rsidR="00850BFB" w:rsidRPr="005E4531" w:rsidRDefault="00850BFB" w:rsidP="00B56A01">
      <w:pPr>
        <w:tabs>
          <w:tab w:val="clear" w:pos="567"/>
        </w:tabs>
        <w:spacing w:line="240" w:lineRule="auto"/>
        <w:rPr>
          <w:noProof/>
          <w:szCs w:val="22"/>
          <w:lang w:val="sv-SE"/>
        </w:rPr>
      </w:pPr>
    </w:p>
    <w:p w14:paraId="7CB0F467" w14:textId="77777777" w:rsidR="00850BFB" w:rsidRPr="005E4531" w:rsidRDefault="00850BFB" w:rsidP="00B56A01">
      <w:pPr>
        <w:tabs>
          <w:tab w:val="clear" w:pos="567"/>
        </w:tabs>
        <w:spacing w:line="240" w:lineRule="auto"/>
        <w:rPr>
          <w:noProof/>
          <w:szCs w:val="22"/>
          <w:lang w:val="sv-SE"/>
        </w:rPr>
      </w:pPr>
    </w:p>
    <w:p w14:paraId="49479590"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5.</w:t>
      </w:r>
      <w:r w:rsidRPr="005E4531">
        <w:rPr>
          <w:b/>
          <w:szCs w:val="22"/>
          <w:lang w:val="sv-SE"/>
        </w:rPr>
        <w:tab/>
        <w:t>ADMINISTRERINGSSÄTT OCH ADMINISTRERINGSVÄG</w:t>
      </w:r>
    </w:p>
    <w:p w14:paraId="5A417F0A" w14:textId="77777777" w:rsidR="004B15DD" w:rsidRPr="005E4531" w:rsidRDefault="004B15DD" w:rsidP="00B56A01">
      <w:pPr>
        <w:keepNext/>
        <w:tabs>
          <w:tab w:val="clear" w:pos="567"/>
        </w:tabs>
        <w:spacing w:line="240" w:lineRule="auto"/>
        <w:rPr>
          <w:noProof/>
          <w:szCs w:val="22"/>
          <w:lang w:val="sv-SE"/>
        </w:rPr>
      </w:pPr>
    </w:p>
    <w:p w14:paraId="4AAA79D5"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1DB398A6" w14:textId="77777777" w:rsidR="004B15DD" w:rsidRPr="005E4531" w:rsidRDefault="004B15DD" w:rsidP="00B56A01">
      <w:pPr>
        <w:tabs>
          <w:tab w:val="clear" w:pos="567"/>
        </w:tabs>
        <w:spacing w:line="240" w:lineRule="auto"/>
        <w:rPr>
          <w:noProof/>
          <w:szCs w:val="22"/>
          <w:lang w:val="sv-SE"/>
        </w:rPr>
      </w:pPr>
      <w:r w:rsidRPr="005E4531">
        <w:rPr>
          <w:lang w:val="sv-SE"/>
        </w:rPr>
        <w:t>Endast för användning med den inhalator som medföljer förpackningen.</w:t>
      </w:r>
    </w:p>
    <w:p w14:paraId="0DF3CF01" w14:textId="77777777" w:rsidR="004B15DD" w:rsidRPr="005E4531" w:rsidRDefault="004B15DD" w:rsidP="00B56A01">
      <w:pPr>
        <w:tabs>
          <w:tab w:val="clear" w:pos="567"/>
        </w:tabs>
        <w:spacing w:line="240" w:lineRule="auto"/>
        <w:rPr>
          <w:noProof/>
          <w:szCs w:val="22"/>
          <w:lang w:val="sv-SE"/>
        </w:rPr>
      </w:pPr>
      <w:r w:rsidRPr="005E4531">
        <w:rPr>
          <w:lang w:val="sv-SE"/>
        </w:rPr>
        <w:t>Svälj inte kapslarna.</w:t>
      </w:r>
    </w:p>
    <w:p w14:paraId="3FBDFE34" w14:textId="262F2EBD" w:rsidR="004B15DD" w:rsidRPr="005E4531" w:rsidRDefault="00087D91" w:rsidP="00B56A01">
      <w:pPr>
        <w:tabs>
          <w:tab w:val="clear" w:pos="567"/>
        </w:tabs>
        <w:spacing w:line="240" w:lineRule="auto"/>
        <w:rPr>
          <w:noProof/>
          <w:szCs w:val="22"/>
          <w:lang w:val="sv-SE"/>
        </w:rPr>
      </w:pPr>
      <w:r w:rsidRPr="005E4531">
        <w:rPr>
          <w:lang w:val="sv-SE"/>
        </w:rPr>
        <w:t>F</w:t>
      </w:r>
      <w:r w:rsidR="004B15DD" w:rsidRPr="005E4531">
        <w:rPr>
          <w:lang w:val="sv-SE"/>
        </w:rPr>
        <w:t>ör inhalation</w:t>
      </w:r>
    </w:p>
    <w:p w14:paraId="76CDEF39" w14:textId="77777777" w:rsidR="004B15DD" w:rsidRPr="005E4531" w:rsidRDefault="004B15DD" w:rsidP="00B56A01">
      <w:pPr>
        <w:tabs>
          <w:tab w:val="clear" w:pos="567"/>
        </w:tabs>
        <w:spacing w:line="240" w:lineRule="auto"/>
        <w:rPr>
          <w:noProof/>
          <w:szCs w:val="22"/>
          <w:lang w:val="sv-SE"/>
        </w:rPr>
      </w:pPr>
    </w:p>
    <w:p w14:paraId="66F82691" w14:textId="07450B07" w:rsidR="00E94B9C" w:rsidRPr="005E4531" w:rsidDel="00CE2D75" w:rsidRDefault="00E94B9C" w:rsidP="00B56A01">
      <w:pPr>
        <w:tabs>
          <w:tab w:val="clear" w:pos="567"/>
        </w:tabs>
        <w:spacing w:line="240" w:lineRule="auto"/>
        <w:rPr>
          <w:del w:id="47" w:author="Author"/>
          <w:noProof/>
          <w:szCs w:val="22"/>
          <w:lang w:val="sv-SE"/>
        </w:rPr>
      </w:pPr>
      <w:del w:id="48" w:author="Author">
        <w:r w:rsidRPr="000F4C40" w:rsidDel="00CE2D75">
          <w:rPr>
            <w:shd w:val="pct15" w:color="auto" w:fill="auto"/>
            <w:lang w:val="sv-SE"/>
          </w:rPr>
          <w:delText>”QR-kod ska inkluderas”</w:delText>
        </w:r>
      </w:del>
    </w:p>
    <w:p w14:paraId="58EC82E2" w14:textId="5A9F2E7B" w:rsidR="00E94B9C" w:rsidRPr="005E4531" w:rsidDel="00CE2D75" w:rsidRDefault="00E94B9C" w:rsidP="00B56A01">
      <w:pPr>
        <w:tabs>
          <w:tab w:val="clear" w:pos="567"/>
        </w:tabs>
        <w:spacing w:line="240" w:lineRule="auto"/>
        <w:rPr>
          <w:del w:id="49" w:author="Author"/>
          <w:noProof/>
          <w:szCs w:val="22"/>
          <w:lang w:val="sv-SE"/>
        </w:rPr>
      </w:pPr>
      <w:del w:id="50" w:author="Author">
        <w:r w:rsidRPr="005E4531" w:rsidDel="00CE2D75">
          <w:rPr>
            <w:lang w:val="sv-SE"/>
          </w:rPr>
          <w:delText>Skanna för mer information eller besök www.breezhaler-asthma.eu/atectura</w:delText>
        </w:r>
      </w:del>
    </w:p>
    <w:p w14:paraId="555F51D8" w14:textId="27C714DA" w:rsidR="004B15DD" w:rsidRPr="005E4531" w:rsidDel="00CE2D75" w:rsidRDefault="004B15DD" w:rsidP="00B56A01">
      <w:pPr>
        <w:tabs>
          <w:tab w:val="clear" w:pos="567"/>
        </w:tabs>
        <w:spacing w:line="240" w:lineRule="auto"/>
        <w:rPr>
          <w:del w:id="51" w:author="Author"/>
          <w:noProof/>
          <w:szCs w:val="22"/>
          <w:lang w:val="sv-SE"/>
        </w:rPr>
      </w:pPr>
    </w:p>
    <w:p w14:paraId="2EFB86DD" w14:textId="77777777" w:rsidR="00E94B9C" w:rsidRPr="005E4531" w:rsidRDefault="00E94B9C" w:rsidP="00B56A01">
      <w:pPr>
        <w:tabs>
          <w:tab w:val="clear" w:pos="567"/>
        </w:tabs>
        <w:spacing w:line="240" w:lineRule="auto"/>
        <w:rPr>
          <w:noProof/>
          <w:szCs w:val="22"/>
          <w:lang w:val="sv-SE"/>
        </w:rPr>
      </w:pPr>
    </w:p>
    <w:p w14:paraId="44D3BA4A"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099E752A" w14:textId="77777777" w:rsidR="004B15DD" w:rsidRPr="005E4531" w:rsidRDefault="004B15DD" w:rsidP="00B56A01">
      <w:pPr>
        <w:keepNext/>
        <w:tabs>
          <w:tab w:val="clear" w:pos="567"/>
        </w:tabs>
        <w:spacing w:line="240" w:lineRule="auto"/>
        <w:rPr>
          <w:noProof/>
          <w:szCs w:val="22"/>
          <w:lang w:val="sv-SE"/>
        </w:rPr>
      </w:pPr>
    </w:p>
    <w:p w14:paraId="1F017C4A" w14:textId="77777777" w:rsidR="004B15DD" w:rsidRPr="005E4531" w:rsidRDefault="004B15DD" w:rsidP="00B56A01">
      <w:pPr>
        <w:tabs>
          <w:tab w:val="clear" w:pos="567"/>
        </w:tabs>
        <w:spacing w:line="240" w:lineRule="auto"/>
        <w:rPr>
          <w:noProof/>
          <w:szCs w:val="22"/>
          <w:lang w:val="sv-SE"/>
        </w:rPr>
      </w:pPr>
      <w:r w:rsidRPr="005E4531">
        <w:rPr>
          <w:lang w:val="sv-SE"/>
        </w:rPr>
        <w:t>Förvaras utom syn- och räckhåll för barn.</w:t>
      </w:r>
    </w:p>
    <w:p w14:paraId="1709E6EC" w14:textId="77777777" w:rsidR="004B15DD" w:rsidRPr="005E4531" w:rsidRDefault="004B15DD" w:rsidP="00B56A01">
      <w:pPr>
        <w:tabs>
          <w:tab w:val="clear" w:pos="567"/>
        </w:tabs>
        <w:spacing w:line="240" w:lineRule="auto"/>
        <w:rPr>
          <w:noProof/>
          <w:szCs w:val="22"/>
          <w:lang w:val="sv-SE"/>
        </w:rPr>
      </w:pPr>
    </w:p>
    <w:p w14:paraId="71EC9C83" w14:textId="77777777" w:rsidR="004B15DD" w:rsidRPr="005E4531" w:rsidRDefault="004B15DD" w:rsidP="00B56A01">
      <w:pPr>
        <w:tabs>
          <w:tab w:val="clear" w:pos="567"/>
        </w:tabs>
        <w:spacing w:line="240" w:lineRule="auto"/>
        <w:rPr>
          <w:noProof/>
          <w:szCs w:val="22"/>
          <w:lang w:val="sv-SE"/>
        </w:rPr>
      </w:pPr>
    </w:p>
    <w:p w14:paraId="1D3D30F2"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7.</w:t>
      </w:r>
      <w:r w:rsidRPr="005E4531">
        <w:rPr>
          <w:b/>
          <w:szCs w:val="22"/>
          <w:lang w:val="sv-SE"/>
        </w:rPr>
        <w:tab/>
        <w:t>ÖVRIGA SÄRSKILDA VARNINGAR OM SÅ ÄR NÖDVÄNDIGT</w:t>
      </w:r>
    </w:p>
    <w:p w14:paraId="4F8B885C" w14:textId="77777777" w:rsidR="004B15DD" w:rsidRPr="005E4531" w:rsidRDefault="004B15DD" w:rsidP="00B56A01">
      <w:pPr>
        <w:tabs>
          <w:tab w:val="clear" w:pos="567"/>
        </w:tabs>
        <w:spacing w:line="240" w:lineRule="auto"/>
        <w:rPr>
          <w:noProof/>
          <w:szCs w:val="22"/>
          <w:lang w:val="sv-SE"/>
        </w:rPr>
      </w:pPr>
    </w:p>
    <w:p w14:paraId="36FB0019" w14:textId="77777777" w:rsidR="004B15DD" w:rsidRPr="005E4531" w:rsidRDefault="004B15DD" w:rsidP="00B56A01">
      <w:pPr>
        <w:tabs>
          <w:tab w:val="clear" w:pos="567"/>
        </w:tabs>
        <w:spacing w:line="240" w:lineRule="auto"/>
        <w:rPr>
          <w:noProof/>
          <w:szCs w:val="22"/>
          <w:lang w:val="sv-SE"/>
        </w:rPr>
      </w:pPr>
    </w:p>
    <w:p w14:paraId="563F8E48"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8.</w:t>
      </w:r>
      <w:r w:rsidRPr="005E4531">
        <w:rPr>
          <w:b/>
          <w:szCs w:val="22"/>
          <w:lang w:val="sv-SE"/>
        </w:rPr>
        <w:tab/>
        <w:t>UTGÅNGSDATUM</w:t>
      </w:r>
    </w:p>
    <w:p w14:paraId="5F4239C5" w14:textId="77777777" w:rsidR="004B15DD" w:rsidRPr="005E4531" w:rsidRDefault="004B15DD" w:rsidP="00B56A01">
      <w:pPr>
        <w:keepNext/>
        <w:tabs>
          <w:tab w:val="clear" w:pos="567"/>
        </w:tabs>
        <w:spacing w:line="240" w:lineRule="auto"/>
        <w:rPr>
          <w:noProof/>
          <w:szCs w:val="22"/>
          <w:lang w:val="sv-SE"/>
        </w:rPr>
      </w:pPr>
    </w:p>
    <w:p w14:paraId="0AAF1DB3" w14:textId="77777777" w:rsidR="004B15DD" w:rsidRPr="005E4531" w:rsidRDefault="004B15DD" w:rsidP="00B56A01">
      <w:pPr>
        <w:keepNext/>
        <w:tabs>
          <w:tab w:val="clear" w:pos="567"/>
        </w:tabs>
        <w:spacing w:line="240" w:lineRule="auto"/>
        <w:rPr>
          <w:noProof/>
          <w:color w:val="000000"/>
          <w:szCs w:val="22"/>
          <w:lang w:val="sv-SE"/>
        </w:rPr>
      </w:pPr>
      <w:r w:rsidRPr="005E4531">
        <w:rPr>
          <w:color w:val="000000"/>
          <w:szCs w:val="22"/>
          <w:lang w:val="sv-SE"/>
        </w:rPr>
        <w:t>EXP</w:t>
      </w:r>
    </w:p>
    <w:p w14:paraId="7B131B6A" w14:textId="77777777" w:rsidR="004B15DD" w:rsidRPr="005E4531" w:rsidRDefault="004B15DD" w:rsidP="00B56A01">
      <w:pPr>
        <w:tabs>
          <w:tab w:val="clear" w:pos="567"/>
        </w:tabs>
        <w:spacing w:line="240" w:lineRule="auto"/>
        <w:rPr>
          <w:noProof/>
          <w:color w:val="000000"/>
          <w:szCs w:val="22"/>
          <w:lang w:val="sv-SE"/>
        </w:rPr>
      </w:pPr>
      <w:r w:rsidRPr="005E4531">
        <w:rPr>
          <w:noProof/>
          <w:szCs w:val="22"/>
          <w:lang w:val="sv-SE"/>
        </w:rPr>
        <w:t>Inhalatorn</w:t>
      </w:r>
      <w:r w:rsidRPr="005E4531">
        <w:rPr>
          <w:lang w:val="sv-SE"/>
        </w:rPr>
        <w:t xml:space="preserve"> i varje förpackning ska kasseras när alla kapslarna i förpackningen har använts.</w:t>
      </w:r>
    </w:p>
    <w:p w14:paraId="21BCD329" w14:textId="77777777" w:rsidR="009E6314" w:rsidRPr="005E4531" w:rsidRDefault="009E6314" w:rsidP="00B56A01">
      <w:pPr>
        <w:tabs>
          <w:tab w:val="clear" w:pos="567"/>
        </w:tabs>
        <w:spacing w:line="240" w:lineRule="auto"/>
        <w:rPr>
          <w:noProof/>
          <w:szCs w:val="22"/>
          <w:lang w:val="sv-SE"/>
        </w:rPr>
      </w:pPr>
    </w:p>
    <w:p w14:paraId="2F9A4A95" w14:textId="77777777" w:rsidR="00850BFB" w:rsidRPr="005E4531" w:rsidRDefault="00850BFB" w:rsidP="00B56A01">
      <w:pPr>
        <w:tabs>
          <w:tab w:val="clear" w:pos="567"/>
        </w:tabs>
        <w:spacing w:line="240" w:lineRule="auto"/>
        <w:rPr>
          <w:noProof/>
          <w:szCs w:val="22"/>
          <w:lang w:val="sv-SE"/>
        </w:rPr>
      </w:pPr>
    </w:p>
    <w:p w14:paraId="457020C4"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lastRenderedPageBreak/>
        <w:t>9.</w:t>
      </w:r>
      <w:r w:rsidRPr="005E4531">
        <w:rPr>
          <w:b/>
          <w:szCs w:val="22"/>
          <w:lang w:val="sv-SE"/>
        </w:rPr>
        <w:tab/>
        <w:t>SÄRSKILDA FÖRVARINGSANVISNINGAR</w:t>
      </w:r>
    </w:p>
    <w:p w14:paraId="79A5EADF" w14:textId="77777777" w:rsidR="004B15DD" w:rsidRPr="005E4531" w:rsidRDefault="004B15DD" w:rsidP="00B56A01">
      <w:pPr>
        <w:keepNext/>
        <w:tabs>
          <w:tab w:val="clear" w:pos="567"/>
        </w:tabs>
        <w:spacing w:line="240" w:lineRule="auto"/>
        <w:rPr>
          <w:noProof/>
          <w:szCs w:val="22"/>
          <w:lang w:val="sv-SE"/>
        </w:rPr>
      </w:pPr>
    </w:p>
    <w:p w14:paraId="207B00E7"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6D306DE3" w14:textId="77777777" w:rsidR="004B15DD" w:rsidRPr="005E4531" w:rsidRDefault="004B15DD" w:rsidP="00B56A01">
      <w:pPr>
        <w:tabs>
          <w:tab w:val="clear" w:pos="567"/>
        </w:tabs>
        <w:spacing w:line="240" w:lineRule="auto"/>
        <w:rPr>
          <w:noProof/>
          <w:color w:val="000000"/>
          <w:szCs w:val="22"/>
          <w:lang w:val="sv-SE"/>
        </w:rPr>
      </w:pPr>
      <w:r w:rsidRPr="005E4531">
        <w:rPr>
          <w:color w:val="000000"/>
          <w:szCs w:val="22"/>
          <w:lang w:val="sv-SE"/>
        </w:rPr>
        <w:t>Förvaras i originalförpackningen. Ljus- och fuktkänsligt.</w:t>
      </w:r>
    </w:p>
    <w:p w14:paraId="75F4877C" w14:textId="77777777" w:rsidR="004B15DD" w:rsidRPr="005E4531" w:rsidRDefault="004B15DD" w:rsidP="00B56A01">
      <w:pPr>
        <w:tabs>
          <w:tab w:val="clear" w:pos="567"/>
        </w:tabs>
        <w:spacing w:line="240" w:lineRule="auto"/>
        <w:rPr>
          <w:noProof/>
          <w:szCs w:val="22"/>
          <w:lang w:val="sv-SE"/>
        </w:rPr>
      </w:pPr>
    </w:p>
    <w:p w14:paraId="40FEA126" w14:textId="77777777" w:rsidR="004B15DD" w:rsidRPr="005E4531" w:rsidRDefault="004B15DD" w:rsidP="00B56A01">
      <w:pPr>
        <w:tabs>
          <w:tab w:val="clear" w:pos="567"/>
        </w:tabs>
        <w:spacing w:line="240" w:lineRule="auto"/>
        <w:rPr>
          <w:noProof/>
          <w:szCs w:val="22"/>
          <w:lang w:val="sv-SE"/>
        </w:rPr>
      </w:pPr>
    </w:p>
    <w:p w14:paraId="03790773"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10.</w:t>
      </w:r>
      <w:r w:rsidRPr="005E4531">
        <w:rPr>
          <w:b/>
          <w:szCs w:val="22"/>
          <w:lang w:val="sv-SE"/>
        </w:rPr>
        <w:tab/>
        <w:t>SÄRSKILDA FÖRSIKTIGHETSÅTGÄRDER FÖR DESTRUKTION AV EJ ANVÄNT LÄKEMEDEL OCH AVFALL I FÖREKOMMANDE FALL</w:t>
      </w:r>
    </w:p>
    <w:p w14:paraId="551F75AE" w14:textId="77777777" w:rsidR="004B15DD" w:rsidRPr="005E4531" w:rsidRDefault="004B15DD" w:rsidP="00B56A01">
      <w:pPr>
        <w:tabs>
          <w:tab w:val="clear" w:pos="567"/>
        </w:tabs>
        <w:spacing w:line="240" w:lineRule="auto"/>
        <w:rPr>
          <w:noProof/>
          <w:szCs w:val="22"/>
          <w:lang w:val="sv-SE"/>
        </w:rPr>
      </w:pPr>
    </w:p>
    <w:p w14:paraId="32F2892D" w14:textId="77777777" w:rsidR="004B15DD" w:rsidRPr="005E4531" w:rsidRDefault="004B15DD" w:rsidP="00B56A01">
      <w:pPr>
        <w:tabs>
          <w:tab w:val="clear" w:pos="567"/>
        </w:tabs>
        <w:spacing w:line="240" w:lineRule="auto"/>
        <w:rPr>
          <w:noProof/>
          <w:szCs w:val="22"/>
          <w:lang w:val="sv-SE"/>
        </w:rPr>
      </w:pPr>
    </w:p>
    <w:p w14:paraId="1D854B95"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1DB14A81" w14:textId="77777777" w:rsidR="004B15DD" w:rsidRPr="005E4531" w:rsidRDefault="004B15DD" w:rsidP="00B56A01">
      <w:pPr>
        <w:keepNext/>
        <w:tabs>
          <w:tab w:val="clear" w:pos="567"/>
        </w:tabs>
        <w:spacing w:line="240" w:lineRule="auto"/>
        <w:rPr>
          <w:noProof/>
          <w:szCs w:val="22"/>
          <w:lang w:val="sv-SE"/>
        </w:rPr>
      </w:pPr>
    </w:p>
    <w:p w14:paraId="3583F342" w14:textId="77777777" w:rsidR="004B15DD" w:rsidRPr="005E4531" w:rsidRDefault="004B15DD"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2217EDE4" w14:textId="77777777" w:rsidR="004B15DD" w:rsidRPr="005E4531" w:rsidRDefault="004B15DD" w:rsidP="00B56A01">
      <w:pPr>
        <w:keepNext/>
        <w:spacing w:line="240" w:lineRule="auto"/>
        <w:rPr>
          <w:szCs w:val="22"/>
          <w:lang w:val="en-US"/>
        </w:rPr>
      </w:pPr>
      <w:r w:rsidRPr="005E4531">
        <w:rPr>
          <w:lang w:val="en-US"/>
        </w:rPr>
        <w:t>Vista Building</w:t>
      </w:r>
    </w:p>
    <w:p w14:paraId="0B0DFF2D" w14:textId="77777777" w:rsidR="004B15DD" w:rsidRPr="005E4531" w:rsidRDefault="004B15DD" w:rsidP="00B56A01">
      <w:pPr>
        <w:keepNext/>
        <w:spacing w:line="240" w:lineRule="auto"/>
        <w:rPr>
          <w:szCs w:val="22"/>
          <w:lang w:val="en-US"/>
        </w:rPr>
      </w:pPr>
      <w:r w:rsidRPr="005E4531">
        <w:rPr>
          <w:lang w:val="en-US"/>
        </w:rPr>
        <w:t>Elm Park, Merrion Road</w:t>
      </w:r>
    </w:p>
    <w:p w14:paraId="33030F6E" w14:textId="77777777" w:rsidR="004B15DD" w:rsidRPr="005E4531" w:rsidRDefault="004B15DD" w:rsidP="00B56A01">
      <w:pPr>
        <w:keepNext/>
        <w:spacing w:line="240" w:lineRule="auto"/>
        <w:rPr>
          <w:szCs w:val="22"/>
          <w:lang w:val="sv-SE"/>
        </w:rPr>
      </w:pPr>
      <w:r w:rsidRPr="005E4531">
        <w:rPr>
          <w:lang w:val="sv-SE"/>
        </w:rPr>
        <w:t>Dublin 4</w:t>
      </w:r>
    </w:p>
    <w:p w14:paraId="1773BDA3" w14:textId="77777777" w:rsidR="004B15DD" w:rsidRPr="005E4531" w:rsidRDefault="004B15DD" w:rsidP="00B56A01">
      <w:pPr>
        <w:spacing w:line="240" w:lineRule="auto"/>
        <w:rPr>
          <w:szCs w:val="22"/>
          <w:lang w:val="sv-SE"/>
        </w:rPr>
      </w:pPr>
      <w:r w:rsidRPr="005E4531">
        <w:rPr>
          <w:lang w:val="sv-SE"/>
        </w:rPr>
        <w:t>Irland</w:t>
      </w:r>
    </w:p>
    <w:p w14:paraId="4E3EE56A" w14:textId="77777777" w:rsidR="004B15DD" w:rsidRPr="005E4531" w:rsidRDefault="004B15DD" w:rsidP="00B56A01">
      <w:pPr>
        <w:tabs>
          <w:tab w:val="clear" w:pos="567"/>
        </w:tabs>
        <w:spacing w:line="240" w:lineRule="auto"/>
        <w:rPr>
          <w:noProof/>
          <w:szCs w:val="22"/>
          <w:lang w:val="sv-SE"/>
        </w:rPr>
      </w:pPr>
    </w:p>
    <w:p w14:paraId="5DF3ED1F" w14:textId="77777777" w:rsidR="004B15DD" w:rsidRPr="005E4531" w:rsidRDefault="004B15DD" w:rsidP="00B56A01">
      <w:pPr>
        <w:tabs>
          <w:tab w:val="clear" w:pos="567"/>
        </w:tabs>
        <w:spacing w:line="240" w:lineRule="auto"/>
        <w:rPr>
          <w:noProof/>
          <w:szCs w:val="22"/>
          <w:lang w:val="sv-SE"/>
        </w:rPr>
      </w:pPr>
    </w:p>
    <w:p w14:paraId="71DCA164"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p w14:paraId="4B5F5B5C"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ED41CD" w14:paraId="3BC5CE43" w14:textId="77777777" w:rsidTr="00F95715">
        <w:tc>
          <w:tcPr>
            <w:tcW w:w="2943" w:type="dxa"/>
          </w:tcPr>
          <w:p w14:paraId="2440B26A" w14:textId="13EAD073" w:rsidR="00850BFB" w:rsidRPr="005E4531" w:rsidRDefault="00D20B19" w:rsidP="00B56A01">
            <w:pPr>
              <w:tabs>
                <w:tab w:val="clear" w:pos="567"/>
              </w:tabs>
              <w:spacing w:line="240" w:lineRule="auto"/>
              <w:rPr>
                <w:szCs w:val="22"/>
                <w:lang w:val="sv-SE"/>
              </w:rPr>
            </w:pPr>
            <w:r w:rsidRPr="005E4531">
              <w:rPr>
                <w:szCs w:val="22"/>
              </w:rPr>
              <w:t>EU/1/20/1439/007</w:t>
            </w:r>
          </w:p>
        </w:tc>
        <w:tc>
          <w:tcPr>
            <w:tcW w:w="6379" w:type="dxa"/>
          </w:tcPr>
          <w:p w14:paraId="610945C0" w14:textId="187CFE4F" w:rsidR="00850BFB" w:rsidRPr="005E4531" w:rsidRDefault="00850BFB" w:rsidP="00B56A01">
            <w:pPr>
              <w:keepNext/>
              <w:tabs>
                <w:tab w:val="clear" w:pos="567"/>
              </w:tabs>
              <w:spacing w:line="240" w:lineRule="auto"/>
              <w:rPr>
                <w:szCs w:val="22"/>
                <w:shd w:val="pct15" w:color="auto" w:fill="auto"/>
                <w:lang w:val="sv-SE"/>
              </w:rPr>
            </w:pPr>
            <w:r w:rsidRPr="005E4531">
              <w:rPr>
                <w:szCs w:val="22"/>
                <w:shd w:val="pct15" w:color="auto" w:fill="auto"/>
                <w:lang w:val="sv-SE"/>
              </w:rPr>
              <w:t>90 (3 </w:t>
            </w:r>
            <w:r w:rsidR="004B15DD" w:rsidRPr="005E4531">
              <w:rPr>
                <w:szCs w:val="22"/>
                <w:shd w:val="pct15" w:color="auto" w:fill="auto"/>
                <w:lang w:val="sv-SE"/>
              </w:rPr>
              <w:t>förpackningar med</w:t>
            </w:r>
            <w:r w:rsidRPr="005E4531">
              <w:rPr>
                <w:szCs w:val="22"/>
                <w:shd w:val="pct15" w:color="auto" w:fill="auto"/>
                <w:lang w:val="sv-SE"/>
              </w:rPr>
              <w:t xml:space="preserve"> 30 x 1) </w:t>
            </w:r>
            <w:r w:rsidR="004B15DD" w:rsidRPr="005E4531">
              <w:rPr>
                <w:szCs w:val="22"/>
                <w:shd w:val="pct15" w:color="auto" w:fill="auto"/>
                <w:lang w:val="sv-SE"/>
              </w:rPr>
              <w:t>kapslar + 3 inhalatorer</w:t>
            </w:r>
          </w:p>
        </w:tc>
      </w:tr>
      <w:tr w:rsidR="00850BFB" w:rsidRPr="00ED41CD" w14:paraId="2D80B6D9" w14:textId="77777777" w:rsidTr="00F95715">
        <w:tc>
          <w:tcPr>
            <w:tcW w:w="2943" w:type="dxa"/>
          </w:tcPr>
          <w:p w14:paraId="2E86AF51" w14:textId="324B755D" w:rsidR="00850BFB" w:rsidRPr="005E4531" w:rsidRDefault="00D20B19" w:rsidP="00B56A01">
            <w:pPr>
              <w:tabs>
                <w:tab w:val="clear" w:pos="567"/>
              </w:tabs>
              <w:spacing w:line="240" w:lineRule="auto"/>
              <w:rPr>
                <w:szCs w:val="22"/>
                <w:shd w:val="pct15" w:color="auto" w:fill="auto"/>
                <w:lang w:val="sv-SE"/>
              </w:rPr>
            </w:pPr>
            <w:r w:rsidRPr="005E4531">
              <w:rPr>
                <w:szCs w:val="22"/>
                <w:shd w:val="pct15" w:color="auto" w:fill="auto"/>
              </w:rPr>
              <w:t>EU/1/20/1439/008</w:t>
            </w:r>
          </w:p>
        </w:tc>
        <w:tc>
          <w:tcPr>
            <w:tcW w:w="6379" w:type="dxa"/>
          </w:tcPr>
          <w:p w14:paraId="00007B24" w14:textId="1295A73D" w:rsidR="00850BFB" w:rsidRPr="005E4531" w:rsidRDefault="00850BFB" w:rsidP="00B56A01">
            <w:pPr>
              <w:tabs>
                <w:tab w:val="clear" w:pos="567"/>
              </w:tabs>
              <w:spacing w:line="240" w:lineRule="auto"/>
              <w:rPr>
                <w:szCs w:val="22"/>
                <w:shd w:val="pct15" w:color="auto" w:fill="auto"/>
                <w:lang w:val="sv-SE"/>
              </w:rPr>
            </w:pPr>
            <w:r w:rsidRPr="005E4531">
              <w:rPr>
                <w:szCs w:val="22"/>
                <w:shd w:val="pct15" w:color="auto" w:fill="auto"/>
                <w:lang w:val="sv-SE"/>
              </w:rPr>
              <w:t>150 (15 </w:t>
            </w:r>
            <w:r w:rsidR="004B15DD" w:rsidRPr="005E4531">
              <w:rPr>
                <w:szCs w:val="22"/>
                <w:shd w:val="pct15" w:color="auto" w:fill="auto"/>
                <w:lang w:val="sv-SE"/>
              </w:rPr>
              <w:t>förpackningar med</w:t>
            </w:r>
            <w:r w:rsidRPr="005E4531">
              <w:rPr>
                <w:szCs w:val="22"/>
                <w:shd w:val="pct15" w:color="auto" w:fill="auto"/>
                <w:lang w:val="sv-SE"/>
              </w:rPr>
              <w:t xml:space="preserve"> 10 x 1) </w:t>
            </w:r>
            <w:r w:rsidR="004B15DD" w:rsidRPr="005E4531">
              <w:rPr>
                <w:szCs w:val="22"/>
                <w:shd w:val="pct15" w:color="auto" w:fill="auto"/>
                <w:lang w:val="sv-SE"/>
              </w:rPr>
              <w:t>kapslar + 15 inhalatorer</w:t>
            </w:r>
          </w:p>
        </w:tc>
      </w:tr>
    </w:tbl>
    <w:p w14:paraId="4B47526B" w14:textId="77777777" w:rsidR="00850BFB" w:rsidRPr="005E4531" w:rsidRDefault="00850BFB" w:rsidP="00B56A01">
      <w:pPr>
        <w:tabs>
          <w:tab w:val="clear" w:pos="567"/>
        </w:tabs>
        <w:spacing w:line="240" w:lineRule="auto"/>
        <w:rPr>
          <w:noProof/>
          <w:szCs w:val="22"/>
          <w:lang w:val="sv-SE"/>
        </w:rPr>
      </w:pPr>
    </w:p>
    <w:p w14:paraId="0A31ACCA" w14:textId="77777777" w:rsidR="00850BFB" w:rsidRPr="005E4531" w:rsidRDefault="00850BFB" w:rsidP="00B56A01">
      <w:pPr>
        <w:tabs>
          <w:tab w:val="clear" w:pos="567"/>
        </w:tabs>
        <w:spacing w:line="240" w:lineRule="auto"/>
        <w:rPr>
          <w:noProof/>
          <w:szCs w:val="22"/>
          <w:lang w:val="sv-SE"/>
        </w:rPr>
      </w:pPr>
    </w:p>
    <w:p w14:paraId="455BD599"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13.</w:t>
      </w:r>
      <w:r w:rsidRPr="005E4531">
        <w:rPr>
          <w:b/>
          <w:szCs w:val="22"/>
          <w:lang w:val="sv-SE"/>
        </w:rPr>
        <w:tab/>
        <w:t>TILLVERKNINGSSATSNUMMER</w:t>
      </w:r>
    </w:p>
    <w:p w14:paraId="6F1E21C0" w14:textId="77777777" w:rsidR="004B15DD" w:rsidRPr="005E4531" w:rsidRDefault="004B15DD" w:rsidP="00B56A01">
      <w:pPr>
        <w:keepNext/>
        <w:tabs>
          <w:tab w:val="clear" w:pos="567"/>
        </w:tabs>
        <w:spacing w:line="240" w:lineRule="auto"/>
        <w:rPr>
          <w:noProof/>
          <w:szCs w:val="22"/>
          <w:lang w:val="sv-SE"/>
        </w:rPr>
      </w:pPr>
    </w:p>
    <w:p w14:paraId="7201B46A" w14:textId="77777777" w:rsidR="004B15DD" w:rsidRPr="005E4531" w:rsidRDefault="004B15DD" w:rsidP="00B56A01">
      <w:pPr>
        <w:tabs>
          <w:tab w:val="clear" w:pos="567"/>
        </w:tabs>
        <w:spacing w:line="240" w:lineRule="auto"/>
        <w:rPr>
          <w:noProof/>
          <w:szCs w:val="22"/>
          <w:lang w:val="sv-SE"/>
        </w:rPr>
      </w:pPr>
      <w:r w:rsidRPr="005E4531">
        <w:rPr>
          <w:lang w:val="sv-SE"/>
        </w:rPr>
        <w:t>Lot</w:t>
      </w:r>
    </w:p>
    <w:p w14:paraId="4673357A" w14:textId="77777777" w:rsidR="004B15DD" w:rsidRPr="005E4531" w:rsidRDefault="004B15DD" w:rsidP="00B56A01">
      <w:pPr>
        <w:tabs>
          <w:tab w:val="clear" w:pos="567"/>
        </w:tabs>
        <w:spacing w:line="240" w:lineRule="auto"/>
        <w:rPr>
          <w:noProof/>
          <w:szCs w:val="22"/>
          <w:lang w:val="sv-SE"/>
        </w:rPr>
      </w:pPr>
    </w:p>
    <w:p w14:paraId="4CD7639C" w14:textId="77777777" w:rsidR="004B15DD" w:rsidRPr="005E4531" w:rsidRDefault="004B15DD" w:rsidP="00B56A01">
      <w:pPr>
        <w:tabs>
          <w:tab w:val="clear" w:pos="567"/>
        </w:tabs>
        <w:spacing w:line="240" w:lineRule="auto"/>
        <w:rPr>
          <w:noProof/>
          <w:szCs w:val="22"/>
          <w:lang w:val="sv-SE"/>
        </w:rPr>
      </w:pPr>
    </w:p>
    <w:p w14:paraId="7E152CC9" w14:textId="77777777" w:rsidR="004B15DD" w:rsidRPr="005E4531" w:rsidRDefault="004B15D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0D64286A" w14:textId="77777777" w:rsidR="004B15DD" w:rsidRPr="005E4531" w:rsidRDefault="004B15DD" w:rsidP="00B56A01">
      <w:pPr>
        <w:tabs>
          <w:tab w:val="clear" w:pos="567"/>
        </w:tabs>
        <w:spacing w:line="240" w:lineRule="auto"/>
        <w:rPr>
          <w:noProof/>
          <w:szCs w:val="22"/>
          <w:lang w:val="sv-SE"/>
        </w:rPr>
      </w:pPr>
    </w:p>
    <w:p w14:paraId="566F14B1" w14:textId="77777777" w:rsidR="004B15DD" w:rsidRPr="005E4531" w:rsidRDefault="004B15DD" w:rsidP="00B56A01">
      <w:pPr>
        <w:tabs>
          <w:tab w:val="clear" w:pos="567"/>
        </w:tabs>
        <w:spacing w:line="240" w:lineRule="auto"/>
        <w:rPr>
          <w:noProof/>
          <w:szCs w:val="22"/>
          <w:lang w:val="sv-SE"/>
        </w:rPr>
      </w:pPr>
    </w:p>
    <w:p w14:paraId="7E79AE40" w14:textId="77777777" w:rsidR="004B15DD" w:rsidRPr="005E4531" w:rsidRDefault="004B15DD"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3645C8CB" w14:textId="5B9F4DED" w:rsidR="004B15DD" w:rsidRPr="005E4531" w:rsidRDefault="004B15DD" w:rsidP="00B56A01">
      <w:pPr>
        <w:tabs>
          <w:tab w:val="clear" w:pos="567"/>
        </w:tabs>
        <w:spacing w:line="240" w:lineRule="auto"/>
        <w:rPr>
          <w:noProof/>
          <w:szCs w:val="22"/>
          <w:lang w:val="sv-SE"/>
        </w:rPr>
      </w:pPr>
    </w:p>
    <w:p w14:paraId="097D5B70" w14:textId="77777777" w:rsidR="004B15DD" w:rsidRPr="005E4531" w:rsidRDefault="004B15DD" w:rsidP="00B56A01">
      <w:pPr>
        <w:tabs>
          <w:tab w:val="clear" w:pos="567"/>
        </w:tabs>
        <w:spacing w:line="240" w:lineRule="auto"/>
        <w:rPr>
          <w:noProof/>
          <w:szCs w:val="22"/>
          <w:lang w:val="sv-SE"/>
        </w:rPr>
      </w:pPr>
    </w:p>
    <w:p w14:paraId="2E34F2E8" w14:textId="77777777" w:rsidR="004B15DD" w:rsidRPr="005E4531" w:rsidRDefault="004B15DD" w:rsidP="00B56A01">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sv-SE"/>
        </w:rPr>
      </w:pPr>
      <w:r w:rsidRPr="005E4531">
        <w:rPr>
          <w:b/>
          <w:szCs w:val="22"/>
          <w:lang w:val="sv-SE"/>
        </w:rPr>
        <w:t>16.</w:t>
      </w:r>
      <w:r w:rsidRPr="005E4531">
        <w:rPr>
          <w:b/>
          <w:szCs w:val="22"/>
          <w:lang w:val="sv-SE"/>
        </w:rPr>
        <w:tab/>
        <w:t>INFORMATION I PUNKTSKRIFT</w:t>
      </w:r>
    </w:p>
    <w:p w14:paraId="18AF86F4" w14:textId="77777777" w:rsidR="00850BFB" w:rsidRPr="005E4531" w:rsidRDefault="00850BFB" w:rsidP="00B56A01">
      <w:pPr>
        <w:keepNext/>
        <w:tabs>
          <w:tab w:val="clear" w:pos="567"/>
        </w:tabs>
        <w:spacing w:line="240" w:lineRule="auto"/>
        <w:rPr>
          <w:noProof/>
          <w:szCs w:val="22"/>
          <w:lang w:val="sv-SE"/>
        </w:rPr>
      </w:pPr>
    </w:p>
    <w:p w14:paraId="4153DF9E" w14:textId="341D4286"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mi</w:t>
      </w:r>
      <w:r w:rsidR="004B15DD" w:rsidRPr="005E4531">
        <w:rPr>
          <w:rFonts w:eastAsia="MS Mincho"/>
          <w:szCs w:val="22"/>
          <w:lang w:val="sv-SE" w:eastAsia="ja-JP"/>
        </w:rPr>
        <w:t>krog</w:t>
      </w:r>
      <w:r w:rsidRPr="005E4531">
        <w:rPr>
          <w:rFonts w:eastAsia="MS Mincho"/>
          <w:szCs w:val="22"/>
          <w:lang w:val="sv-SE" w:eastAsia="ja-JP"/>
        </w:rPr>
        <w:t>/127</w:t>
      </w:r>
      <w:r w:rsidR="004B15DD" w:rsidRPr="005E4531">
        <w:rPr>
          <w:rFonts w:eastAsia="MS Mincho"/>
          <w:szCs w:val="22"/>
          <w:lang w:val="sv-SE" w:eastAsia="ja-JP"/>
        </w:rPr>
        <w:t>,</w:t>
      </w:r>
      <w:r w:rsidRPr="005E4531">
        <w:rPr>
          <w:rFonts w:eastAsia="MS Mincho"/>
          <w:szCs w:val="22"/>
          <w:lang w:val="sv-SE" w:eastAsia="ja-JP"/>
        </w:rPr>
        <w:t>5 mi</w:t>
      </w:r>
      <w:r w:rsidR="004B15DD" w:rsidRPr="005E4531">
        <w:rPr>
          <w:rFonts w:eastAsia="MS Mincho"/>
          <w:szCs w:val="22"/>
          <w:lang w:val="sv-SE" w:eastAsia="ja-JP"/>
        </w:rPr>
        <w:t>krog</w:t>
      </w:r>
    </w:p>
    <w:p w14:paraId="7B85F075" w14:textId="77777777" w:rsidR="00850BFB" w:rsidRPr="005E4531" w:rsidRDefault="00850BFB" w:rsidP="00B56A01">
      <w:pPr>
        <w:tabs>
          <w:tab w:val="clear" w:pos="567"/>
        </w:tabs>
        <w:spacing w:line="240" w:lineRule="auto"/>
        <w:rPr>
          <w:noProof/>
          <w:szCs w:val="22"/>
          <w:shd w:val="clear" w:color="auto" w:fill="CCCCCC"/>
          <w:lang w:val="sv-SE"/>
        </w:rPr>
      </w:pPr>
    </w:p>
    <w:p w14:paraId="5C66B389" w14:textId="77777777" w:rsidR="00850BFB" w:rsidRPr="005E4531" w:rsidRDefault="00850BFB" w:rsidP="00B56A01">
      <w:pPr>
        <w:tabs>
          <w:tab w:val="clear" w:pos="567"/>
        </w:tabs>
        <w:spacing w:line="240" w:lineRule="auto"/>
        <w:rPr>
          <w:noProof/>
          <w:szCs w:val="22"/>
          <w:shd w:val="clear" w:color="auto" w:fill="CCCCCC"/>
          <w:lang w:val="sv-SE"/>
        </w:rPr>
      </w:pPr>
    </w:p>
    <w:p w14:paraId="7D7C8DAC" w14:textId="77777777" w:rsidR="004B15DD" w:rsidRPr="005E4531" w:rsidRDefault="004B15DD" w:rsidP="00B56A01">
      <w:pPr>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5E4531">
        <w:rPr>
          <w:b/>
          <w:lang w:val="sv-SE"/>
        </w:rPr>
        <w:t>17.</w:t>
      </w:r>
      <w:r w:rsidRPr="005E4531">
        <w:rPr>
          <w:b/>
          <w:lang w:val="sv-SE"/>
        </w:rPr>
        <w:tab/>
        <w:t>UNIK IDENTITETSBETECKNING – TVÅDIMENSIONELL STRECKKOD</w:t>
      </w:r>
    </w:p>
    <w:p w14:paraId="2E53FA5E" w14:textId="77777777" w:rsidR="004B15DD" w:rsidRPr="005E4531" w:rsidRDefault="004B15DD" w:rsidP="00B56A01">
      <w:pPr>
        <w:tabs>
          <w:tab w:val="clear" w:pos="567"/>
        </w:tabs>
        <w:spacing w:line="240" w:lineRule="auto"/>
        <w:rPr>
          <w:noProof/>
          <w:lang w:val="sv-SE"/>
        </w:rPr>
      </w:pPr>
    </w:p>
    <w:p w14:paraId="66B8BDCA" w14:textId="77777777" w:rsidR="004B15DD" w:rsidRPr="005E4531" w:rsidRDefault="004B15DD" w:rsidP="00B56A01">
      <w:pPr>
        <w:tabs>
          <w:tab w:val="clear" w:pos="567"/>
        </w:tabs>
        <w:spacing w:line="240" w:lineRule="auto"/>
        <w:rPr>
          <w:noProof/>
          <w:lang w:val="sv-SE"/>
        </w:rPr>
      </w:pPr>
    </w:p>
    <w:p w14:paraId="5855DFD3" w14:textId="77777777" w:rsidR="004B15DD" w:rsidRPr="005E4531" w:rsidRDefault="004B15DD" w:rsidP="00B56A01">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lang w:val="sv-SE"/>
        </w:rPr>
        <w:t>18.</w:t>
      </w:r>
      <w:r w:rsidRPr="005E4531">
        <w:rPr>
          <w:b/>
          <w:lang w:val="sv-SE"/>
        </w:rPr>
        <w:tab/>
        <w:t>UNIK IDENTITETSBETECKNING – I ETT FORMAT LÄSBART FÖR MÄNSKLIGT ÖGA</w:t>
      </w:r>
    </w:p>
    <w:p w14:paraId="44C47D7B" w14:textId="77777777" w:rsidR="00850BFB" w:rsidRPr="005E4531" w:rsidRDefault="00850BFB" w:rsidP="00B56A01">
      <w:pPr>
        <w:tabs>
          <w:tab w:val="clear" w:pos="567"/>
        </w:tabs>
        <w:spacing w:line="240" w:lineRule="auto"/>
        <w:rPr>
          <w:noProof/>
          <w:szCs w:val="22"/>
          <w:lang w:val="sv-SE"/>
        </w:rPr>
      </w:pPr>
      <w:r w:rsidRPr="005E4531">
        <w:rPr>
          <w:iCs/>
          <w:color w:val="FF0000"/>
          <w:szCs w:val="22"/>
          <w:lang w:val="sv-SE"/>
        </w:rPr>
        <w:br w:type="page"/>
      </w:r>
    </w:p>
    <w:p w14:paraId="75FFDC5D" w14:textId="77777777" w:rsidR="00181CE2" w:rsidRPr="005E4531" w:rsidRDefault="00181CE2" w:rsidP="00B56A01">
      <w:pPr>
        <w:tabs>
          <w:tab w:val="clear" w:pos="567"/>
        </w:tabs>
        <w:spacing w:line="240" w:lineRule="auto"/>
        <w:rPr>
          <w:noProof/>
          <w:szCs w:val="22"/>
          <w:lang w:val="sv-SE"/>
        </w:rPr>
      </w:pPr>
    </w:p>
    <w:p w14:paraId="73B5D3F8"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2191B86C"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6E5CCD4A"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INNERLOCK TILL</w:t>
      </w:r>
    </w:p>
    <w:p w14:paraId="793C89B7" w14:textId="14CC9463" w:rsidR="00181CE2" w:rsidRPr="005E4531" w:rsidRDefault="00181CE2"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szCs w:val="22"/>
          <w:lang w:val="sv-SE"/>
        </w:rPr>
      </w:pPr>
      <w:r w:rsidRPr="004079E2">
        <w:rPr>
          <w:b/>
          <w:sz w:val="22"/>
          <w:szCs w:val="22"/>
          <w:lang w:val="sv-SE"/>
        </w:rPr>
        <w:t>YTTERKARTONG TILL ENKELFÖRPACKNING</w:t>
      </w:r>
    </w:p>
    <w:p w14:paraId="0DD08343" w14:textId="076554B6" w:rsidR="00181CE2" w:rsidRPr="005E4531" w:rsidRDefault="00181CE2"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noProof/>
          <w:szCs w:val="22"/>
          <w:lang w:val="sv-SE"/>
        </w:rPr>
      </w:pPr>
      <w:r w:rsidRPr="004079E2">
        <w:rPr>
          <w:b/>
          <w:sz w:val="22"/>
          <w:szCs w:val="22"/>
          <w:lang w:val="sv-SE"/>
        </w:rPr>
        <w:t>INNERKARTONG TILL FLERPACK</w:t>
      </w:r>
    </w:p>
    <w:p w14:paraId="13484E73" w14:textId="77777777" w:rsidR="00181CE2" w:rsidRPr="005E4531" w:rsidRDefault="00181CE2" w:rsidP="00B56A01">
      <w:pPr>
        <w:tabs>
          <w:tab w:val="clear" w:pos="567"/>
        </w:tabs>
        <w:spacing w:line="240" w:lineRule="auto"/>
        <w:rPr>
          <w:noProof/>
          <w:szCs w:val="22"/>
          <w:lang w:val="sv-SE"/>
        </w:rPr>
      </w:pPr>
    </w:p>
    <w:p w14:paraId="57F65297" w14:textId="77777777" w:rsidR="00181CE2" w:rsidRPr="005E4531" w:rsidRDefault="00181CE2" w:rsidP="00B56A01">
      <w:pPr>
        <w:tabs>
          <w:tab w:val="clear" w:pos="567"/>
        </w:tabs>
        <w:spacing w:line="240" w:lineRule="auto"/>
        <w:rPr>
          <w:noProof/>
          <w:szCs w:val="22"/>
          <w:lang w:val="sv-SE"/>
        </w:rPr>
      </w:pPr>
    </w:p>
    <w:p w14:paraId="3D354AFA" w14:textId="77777777" w:rsidR="00E94B9C" w:rsidRPr="005E4531" w:rsidRDefault="00E94B9C"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noProof/>
          <w:szCs w:val="22"/>
          <w:lang w:val="sv-SE"/>
        </w:rPr>
        <w:t>1.</w:t>
      </w:r>
      <w:r w:rsidRPr="005E4531">
        <w:rPr>
          <w:b/>
          <w:noProof/>
          <w:szCs w:val="22"/>
          <w:lang w:val="sv-SE"/>
        </w:rPr>
        <w:tab/>
        <w:t>ÖVRIGT</w:t>
      </w:r>
    </w:p>
    <w:p w14:paraId="408A34D5" w14:textId="77777777" w:rsidR="00E94B9C" w:rsidRPr="005E4531" w:rsidRDefault="00E94B9C" w:rsidP="00B56A01">
      <w:pPr>
        <w:tabs>
          <w:tab w:val="clear" w:pos="567"/>
        </w:tabs>
        <w:spacing w:line="240" w:lineRule="auto"/>
        <w:rPr>
          <w:noProof/>
          <w:szCs w:val="22"/>
          <w:lang w:val="sv-SE"/>
        </w:rPr>
      </w:pPr>
    </w:p>
    <w:p w14:paraId="1119AB52"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1</w:t>
      </w:r>
      <w:r w:rsidRPr="005E4531">
        <w:rPr>
          <w:color w:val="000000"/>
          <w:szCs w:val="22"/>
          <w:lang w:val="sv-SE"/>
        </w:rPr>
        <w:tab/>
      </w:r>
      <w:r w:rsidRPr="005E4531">
        <w:rPr>
          <w:color w:val="000000"/>
          <w:szCs w:val="22"/>
          <w:lang w:val="sv-SE"/>
        </w:rPr>
        <w:tab/>
        <w:t>Lägg i kapseln</w:t>
      </w:r>
    </w:p>
    <w:p w14:paraId="20CE1766"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2</w:t>
      </w:r>
      <w:r w:rsidRPr="005E4531">
        <w:rPr>
          <w:color w:val="000000"/>
          <w:szCs w:val="22"/>
          <w:lang w:val="sv-SE"/>
        </w:rPr>
        <w:tab/>
      </w:r>
      <w:r w:rsidRPr="005E4531">
        <w:rPr>
          <w:color w:val="000000"/>
          <w:szCs w:val="22"/>
          <w:lang w:val="sv-SE"/>
        </w:rPr>
        <w:tab/>
        <w:t>Stick hål och släpp</w:t>
      </w:r>
    </w:p>
    <w:p w14:paraId="1D6456C9"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3</w:t>
      </w:r>
      <w:r w:rsidRPr="005E4531">
        <w:rPr>
          <w:color w:val="000000"/>
          <w:szCs w:val="22"/>
          <w:lang w:val="sv-SE"/>
        </w:rPr>
        <w:tab/>
      </w:r>
      <w:r w:rsidRPr="005E4531">
        <w:rPr>
          <w:color w:val="000000"/>
          <w:szCs w:val="22"/>
          <w:lang w:val="sv-SE"/>
        </w:rPr>
        <w:tab/>
        <w:t>Inhalera djupt</w:t>
      </w:r>
    </w:p>
    <w:p w14:paraId="2D620F5F"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4</w:t>
      </w:r>
      <w:r w:rsidRPr="005E4531">
        <w:rPr>
          <w:color w:val="000000"/>
          <w:szCs w:val="22"/>
          <w:lang w:val="sv-SE"/>
        </w:rPr>
        <w:tab/>
      </w:r>
      <w:r w:rsidRPr="005E4531">
        <w:rPr>
          <w:color w:val="000000"/>
          <w:szCs w:val="22"/>
          <w:lang w:val="sv-SE"/>
        </w:rPr>
        <w:tab/>
        <w:t>Kontrollera att kapseln är tom</w:t>
      </w:r>
    </w:p>
    <w:p w14:paraId="25F48BC0" w14:textId="77777777" w:rsidR="00E94B9C" w:rsidRPr="005E4531" w:rsidRDefault="00E94B9C" w:rsidP="00B56A01">
      <w:pPr>
        <w:tabs>
          <w:tab w:val="clear" w:pos="567"/>
        </w:tabs>
        <w:autoSpaceDE w:val="0"/>
        <w:autoSpaceDN w:val="0"/>
        <w:adjustRightInd w:val="0"/>
        <w:spacing w:line="240" w:lineRule="auto"/>
        <w:rPr>
          <w:color w:val="000000"/>
          <w:szCs w:val="22"/>
          <w:lang w:val="sv-SE"/>
        </w:rPr>
      </w:pPr>
    </w:p>
    <w:p w14:paraId="31A20F3B" w14:textId="556F8D2D" w:rsidR="00E94B9C" w:rsidRPr="005E4531" w:rsidRDefault="00E94B9C"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Läs bipacksedeln före användning.</w:t>
      </w:r>
    </w:p>
    <w:p w14:paraId="312F130A" w14:textId="77777777" w:rsidR="00E94B9C" w:rsidRPr="005E4531" w:rsidRDefault="00E94B9C" w:rsidP="00B56A01">
      <w:pPr>
        <w:tabs>
          <w:tab w:val="clear" w:pos="567"/>
        </w:tabs>
        <w:spacing w:line="240" w:lineRule="auto"/>
        <w:rPr>
          <w:noProof/>
          <w:szCs w:val="22"/>
          <w:lang w:val="sv-SE"/>
        </w:rPr>
      </w:pPr>
      <w:r w:rsidRPr="005E4531">
        <w:rPr>
          <w:noProof/>
          <w:szCs w:val="22"/>
          <w:lang w:val="sv-SE"/>
        </w:rPr>
        <w:br w:type="page"/>
      </w:r>
    </w:p>
    <w:p w14:paraId="46A6BABA" w14:textId="77777777" w:rsidR="00850BFB" w:rsidRPr="005E4531" w:rsidRDefault="00850BFB" w:rsidP="00B56A01">
      <w:pPr>
        <w:tabs>
          <w:tab w:val="clear" w:pos="567"/>
        </w:tabs>
        <w:spacing w:line="240" w:lineRule="auto"/>
        <w:rPr>
          <w:noProof/>
          <w:szCs w:val="22"/>
          <w:lang w:val="sv-SE"/>
        </w:rPr>
      </w:pPr>
    </w:p>
    <w:p w14:paraId="548A8A43"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BLISTER ELLER STRIPS</w:t>
      </w:r>
    </w:p>
    <w:p w14:paraId="61E70A26"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p>
    <w:p w14:paraId="777D3D87"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BLISTER</w:t>
      </w:r>
    </w:p>
    <w:p w14:paraId="1AAE4933" w14:textId="77777777" w:rsidR="004B15DD" w:rsidRPr="005E4531" w:rsidRDefault="004B15DD" w:rsidP="00B56A01">
      <w:pPr>
        <w:tabs>
          <w:tab w:val="clear" w:pos="567"/>
        </w:tabs>
        <w:spacing w:line="240" w:lineRule="auto"/>
        <w:rPr>
          <w:noProof/>
          <w:szCs w:val="22"/>
          <w:lang w:val="sv-SE"/>
        </w:rPr>
      </w:pPr>
    </w:p>
    <w:p w14:paraId="2B3AE566" w14:textId="77777777" w:rsidR="004B15DD" w:rsidRPr="005E4531" w:rsidRDefault="004B15DD" w:rsidP="00B56A01">
      <w:pPr>
        <w:tabs>
          <w:tab w:val="clear" w:pos="567"/>
        </w:tabs>
        <w:spacing w:line="240" w:lineRule="auto"/>
        <w:rPr>
          <w:noProof/>
          <w:szCs w:val="22"/>
          <w:lang w:val="sv-SE"/>
        </w:rPr>
      </w:pPr>
    </w:p>
    <w:p w14:paraId="0D7F328E"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w:t>
      </w:r>
      <w:r w:rsidRPr="005E4531">
        <w:rPr>
          <w:b/>
          <w:szCs w:val="22"/>
          <w:lang w:val="sv-SE"/>
        </w:rPr>
        <w:tab/>
        <w:t>LÄKEMEDLETS NAMN</w:t>
      </w:r>
    </w:p>
    <w:p w14:paraId="2DE38C4A" w14:textId="77777777" w:rsidR="00850BFB" w:rsidRPr="005E4531" w:rsidRDefault="00850BFB" w:rsidP="00B56A01">
      <w:pPr>
        <w:tabs>
          <w:tab w:val="clear" w:pos="567"/>
        </w:tabs>
        <w:spacing w:line="240" w:lineRule="auto"/>
        <w:rPr>
          <w:noProof/>
          <w:szCs w:val="22"/>
          <w:lang w:val="sv-SE"/>
        </w:rPr>
      </w:pPr>
    </w:p>
    <w:p w14:paraId="7923D686" w14:textId="7A204459"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w:t>
      </w:r>
      <w:r w:rsidR="004B15DD" w:rsidRPr="005E4531">
        <w:rPr>
          <w:rFonts w:eastAsia="MS Mincho"/>
          <w:szCs w:val="22"/>
          <w:lang w:val="sv-SE" w:eastAsia="ja-JP"/>
        </w:rPr>
        <w:t>ikrog</w:t>
      </w:r>
      <w:r w:rsidRPr="005E4531">
        <w:rPr>
          <w:rFonts w:eastAsia="MS Mincho"/>
          <w:szCs w:val="22"/>
          <w:lang w:val="sv-SE" w:eastAsia="ja-JP"/>
        </w:rPr>
        <w:t>/127</w:t>
      </w:r>
      <w:r w:rsidR="004B15DD" w:rsidRPr="005E4531">
        <w:rPr>
          <w:rFonts w:eastAsia="MS Mincho"/>
          <w:szCs w:val="22"/>
          <w:lang w:val="sv-SE" w:eastAsia="ja-JP"/>
        </w:rPr>
        <w:t>,</w:t>
      </w:r>
      <w:r w:rsidRPr="005E4531">
        <w:rPr>
          <w:rFonts w:eastAsia="MS Mincho"/>
          <w:szCs w:val="22"/>
          <w:lang w:val="sv-SE" w:eastAsia="ja-JP"/>
        </w:rPr>
        <w:t>5 </w:t>
      </w:r>
      <w:r w:rsidR="004B15DD" w:rsidRPr="005E4531">
        <w:rPr>
          <w:rFonts w:eastAsia="MS Mincho"/>
          <w:szCs w:val="22"/>
          <w:lang w:val="sv-SE" w:eastAsia="ja-JP"/>
        </w:rPr>
        <w:t>mikrog inhalationspulver</w:t>
      </w:r>
    </w:p>
    <w:p w14:paraId="48CD1529" w14:textId="2288A54C" w:rsidR="00850BFB" w:rsidRPr="005E4531" w:rsidRDefault="00B071A2" w:rsidP="00B56A01">
      <w:pPr>
        <w:tabs>
          <w:tab w:val="clear" w:pos="567"/>
        </w:tabs>
        <w:spacing w:line="240" w:lineRule="auto"/>
        <w:rPr>
          <w:noProof/>
          <w:szCs w:val="22"/>
          <w:lang w:val="sv-SE"/>
        </w:rPr>
      </w:pPr>
      <w:r w:rsidRPr="005E4531">
        <w:rPr>
          <w:szCs w:val="22"/>
          <w:lang w:val="sv-SE"/>
        </w:rPr>
        <w:t>indacaterol./mometason. fur.</w:t>
      </w:r>
    </w:p>
    <w:p w14:paraId="7EB19876" w14:textId="77777777" w:rsidR="00850BFB" w:rsidRPr="005E4531" w:rsidRDefault="00850BFB" w:rsidP="00B56A01">
      <w:pPr>
        <w:tabs>
          <w:tab w:val="clear" w:pos="567"/>
        </w:tabs>
        <w:spacing w:line="240" w:lineRule="auto"/>
        <w:rPr>
          <w:noProof/>
          <w:szCs w:val="22"/>
          <w:lang w:val="sv-SE"/>
        </w:rPr>
      </w:pPr>
    </w:p>
    <w:p w14:paraId="632F47D7"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2.</w:t>
      </w:r>
      <w:r w:rsidRPr="005E4531">
        <w:rPr>
          <w:b/>
          <w:szCs w:val="22"/>
          <w:lang w:val="sv-SE"/>
        </w:rPr>
        <w:tab/>
        <w:t>INNEHAVARE AV GODKÄNNANDE FÖR FÖRSÄLJNING</w:t>
      </w:r>
    </w:p>
    <w:p w14:paraId="27E3EE1B" w14:textId="77777777" w:rsidR="004B15DD" w:rsidRPr="005E4531" w:rsidRDefault="004B15DD" w:rsidP="00B56A01">
      <w:pPr>
        <w:tabs>
          <w:tab w:val="clear" w:pos="567"/>
        </w:tabs>
        <w:spacing w:line="240" w:lineRule="auto"/>
        <w:rPr>
          <w:noProof/>
          <w:szCs w:val="22"/>
          <w:lang w:val="sv-SE"/>
        </w:rPr>
      </w:pPr>
    </w:p>
    <w:p w14:paraId="6E3243F8" w14:textId="77777777" w:rsidR="004B15DD" w:rsidRPr="005E4531" w:rsidRDefault="004B15DD" w:rsidP="00B56A01">
      <w:pPr>
        <w:tabs>
          <w:tab w:val="clear" w:pos="567"/>
        </w:tabs>
        <w:spacing w:line="240" w:lineRule="auto"/>
        <w:rPr>
          <w:rFonts w:eastAsia="MS Mincho"/>
          <w:szCs w:val="22"/>
          <w:lang w:val="sv-SE"/>
        </w:rPr>
      </w:pPr>
      <w:r w:rsidRPr="005E4531">
        <w:rPr>
          <w:lang w:val="sv-SE"/>
        </w:rPr>
        <w:t>Novartis Europharm Limited</w:t>
      </w:r>
    </w:p>
    <w:p w14:paraId="196669D9" w14:textId="77777777" w:rsidR="004B15DD" w:rsidRPr="005E4531" w:rsidRDefault="004B15DD" w:rsidP="00B56A01">
      <w:pPr>
        <w:tabs>
          <w:tab w:val="clear" w:pos="567"/>
        </w:tabs>
        <w:spacing w:line="240" w:lineRule="auto"/>
        <w:rPr>
          <w:noProof/>
          <w:szCs w:val="22"/>
          <w:lang w:val="sv-SE"/>
        </w:rPr>
      </w:pPr>
    </w:p>
    <w:p w14:paraId="08F75AEA" w14:textId="77777777" w:rsidR="004B15DD" w:rsidRPr="005E4531" w:rsidRDefault="004B15DD" w:rsidP="00B56A01">
      <w:pPr>
        <w:tabs>
          <w:tab w:val="clear" w:pos="567"/>
        </w:tabs>
        <w:spacing w:line="240" w:lineRule="auto"/>
        <w:rPr>
          <w:noProof/>
          <w:szCs w:val="22"/>
          <w:lang w:val="sv-SE"/>
        </w:rPr>
      </w:pPr>
    </w:p>
    <w:p w14:paraId="14677583" w14:textId="77777777" w:rsidR="004B15DD" w:rsidRPr="005E4531" w:rsidRDefault="004B15DD" w:rsidP="00B56A01">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sv-SE"/>
        </w:rPr>
      </w:pPr>
      <w:r w:rsidRPr="005E4531">
        <w:rPr>
          <w:b/>
          <w:szCs w:val="22"/>
          <w:lang w:val="sv-SE"/>
        </w:rPr>
        <w:t>3.</w:t>
      </w:r>
      <w:r w:rsidRPr="005E4531">
        <w:rPr>
          <w:b/>
          <w:szCs w:val="22"/>
          <w:lang w:val="sv-SE"/>
        </w:rPr>
        <w:tab/>
        <w:t>UTGÅNGSDATUM</w:t>
      </w:r>
    </w:p>
    <w:p w14:paraId="6013E666" w14:textId="77777777" w:rsidR="004B15DD" w:rsidRPr="005E4531" w:rsidRDefault="004B15DD" w:rsidP="00B56A01">
      <w:pPr>
        <w:tabs>
          <w:tab w:val="clear" w:pos="567"/>
        </w:tabs>
        <w:spacing w:line="240" w:lineRule="auto"/>
        <w:rPr>
          <w:noProof/>
          <w:szCs w:val="22"/>
          <w:lang w:val="sv-SE"/>
        </w:rPr>
      </w:pPr>
    </w:p>
    <w:p w14:paraId="767ABFA7" w14:textId="77777777" w:rsidR="004B15DD" w:rsidRPr="005E4531" w:rsidRDefault="004B15DD" w:rsidP="00B56A01">
      <w:pPr>
        <w:tabs>
          <w:tab w:val="clear" w:pos="567"/>
        </w:tabs>
        <w:spacing w:line="240" w:lineRule="auto"/>
        <w:rPr>
          <w:noProof/>
          <w:color w:val="000000"/>
          <w:szCs w:val="22"/>
          <w:lang w:val="sv-SE"/>
        </w:rPr>
      </w:pPr>
      <w:r w:rsidRPr="005E4531">
        <w:rPr>
          <w:color w:val="000000"/>
          <w:szCs w:val="22"/>
          <w:lang w:val="sv-SE"/>
        </w:rPr>
        <w:t>EXP</w:t>
      </w:r>
    </w:p>
    <w:p w14:paraId="5E175962" w14:textId="77777777" w:rsidR="004B15DD" w:rsidRPr="005E4531" w:rsidRDefault="004B15DD" w:rsidP="00B56A01">
      <w:pPr>
        <w:tabs>
          <w:tab w:val="clear" w:pos="567"/>
        </w:tabs>
        <w:spacing w:line="240" w:lineRule="auto"/>
        <w:rPr>
          <w:noProof/>
          <w:szCs w:val="22"/>
          <w:lang w:val="sv-SE"/>
        </w:rPr>
      </w:pPr>
    </w:p>
    <w:p w14:paraId="40CCFE36" w14:textId="77777777" w:rsidR="004B15DD" w:rsidRPr="005E4531" w:rsidRDefault="004B15DD" w:rsidP="00B56A01">
      <w:pPr>
        <w:tabs>
          <w:tab w:val="clear" w:pos="567"/>
        </w:tabs>
        <w:spacing w:line="240" w:lineRule="auto"/>
        <w:rPr>
          <w:noProof/>
          <w:szCs w:val="22"/>
          <w:lang w:val="sv-SE"/>
        </w:rPr>
      </w:pPr>
    </w:p>
    <w:p w14:paraId="13412FE4"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4.</w:t>
      </w:r>
      <w:r w:rsidRPr="005E4531">
        <w:rPr>
          <w:b/>
          <w:szCs w:val="22"/>
          <w:lang w:val="sv-SE"/>
        </w:rPr>
        <w:tab/>
        <w:t>TILLVERKNINGSSATSNUMMER</w:t>
      </w:r>
    </w:p>
    <w:p w14:paraId="46D7023D" w14:textId="77777777" w:rsidR="004B15DD" w:rsidRPr="005E4531" w:rsidRDefault="004B15DD" w:rsidP="00B56A01">
      <w:pPr>
        <w:tabs>
          <w:tab w:val="clear" w:pos="567"/>
        </w:tabs>
        <w:spacing w:line="240" w:lineRule="auto"/>
        <w:rPr>
          <w:noProof/>
          <w:szCs w:val="22"/>
          <w:lang w:val="sv-SE"/>
        </w:rPr>
      </w:pPr>
    </w:p>
    <w:p w14:paraId="417DB1C8" w14:textId="77777777" w:rsidR="004B15DD" w:rsidRPr="005E4531" w:rsidRDefault="004B15DD" w:rsidP="00B56A01">
      <w:pPr>
        <w:tabs>
          <w:tab w:val="clear" w:pos="567"/>
        </w:tabs>
        <w:spacing w:line="240" w:lineRule="auto"/>
        <w:rPr>
          <w:noProof/>
          <w:color w:val="000000"/>
          <w:szCs w:val="22"/>
          <w:lang w:val="sv-SE"/>
        </w:rPr>
      </w:pPr>
      <w:r w:rsidRPr="005E4531">
        <w:rPr>
          <w:color w:val="000000"/>
          <w:szCs w:val="22"/>
          <w:lang w:val="sv-SE"/>
        </w:rPr>
        <w:t>Lot</w:t>
      </w:r>
    </w:p>
    <w:p w14:paraId="0E1A1469" w14:textId="77777777" w:rsidR="004B15DD" w:rsidRPr="005E4531" w:rsidRDefault="004B15DD" w:rsidP="00B56A01">
      <w:pPr>
        <w:tabs>
          <w:tab w:val="clear" w:pos="567"/>
        </w:tabs>
        <w:spacing w:line="240" w:lineRule="auto"/>
        <w:rPr>
          <w:noProof/>
          <w:szCs w:val="22"/>
          <w:lang w:val="sv-SE"/>
        </w:rPr>
      </w:pPr>
    </w:p>
    <w:p w14:paraId="198DAFF4" w14:textId="77777777" w:rsidR="004B15DD" w:rsidRPr="005E4531" w:rsidRDefault="004B15DD" w:rsidP="00B56A01">
      <w:pPr>
        <w:tabs>
          <w:tab w:val="clear" w:pos="567"/>
        </w:tabs>
        <w:spacing w:line="240" w:lineRule="auto"/>
        <w:rPr>
          <w:noProof/>
          <w:szCs w:val="22"/>
          <w:lang w:val="sv-SE"/>
        </w:rPr>
      </w:pPr>
    </w:p>
    <w:p w14:paraId="6BA3D2C5" w14:textId="77777777" w:rsidR="004B15DD" w:rsidRPr="005E4531" w:rsidRDefault="004B15DD"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5.</w:t>
      </w:r>
      <w:r w:rsidRPr="005E4531">
        <w:rPr>
          <w:b/>
          <w:szCs w:val="22"/>
          <w:lang w:val="sv-SE"/>
        </w:rPr>
        <w:tab/>
        <w:t>ÖVRIGT</w:t>
      </w:r>
    </w:p>
    <w:p w14:paraId="06D9B313" w14:textId="77777777" w:rsidR="004B15DD" w:rsidRPr="005E4531" w:rsidRDefault="004B15DD" w:rsidP="00B56A01">
      <w:pPr>
        <w:tabs>
          <w:tab w:val="clear" w:pos="567"/>
        </w:tabs>
        <w:spacing w:line="240" w:lineRule="auto"/>
        <w:rPr>
          <w:noProof/>
          <w:szCs w:val="22"/>
          <w:lang w:val="sv-SE"/>
        </w:rPr>
      </w:pPr>
    </w:p>
    <w:p w14:paraId="68B79BC5" w14:textId="77777777" w:rsidR="004B15DD" w:rsidRPr="005E4531" w:rsidRDefault="004B15DD" w:rsidP="00B56A01">
      <w:pPr>
        <w:tabs>
          <w:tab w:val="clear" w:pos="567"/>
        </w:tabs>
        <w:spacing w:line="240" w:lineRule="auto"/>
        <w:rPr>
          <w:noProof/>
          <w:color w:val="000000"/>
          <w:szCs w:val="22"/>
          <w:lang w:val="sv-SE"/>
        </w:rPr>
      </w:pPr>
      <w:r w:rsidRPr="005E4531">
        <w:rPr>
          <w:color w:val="000000"/>
          <w:szCs w:val="22"/>
          <w:lang w:val="sv-SE"/>
        </w:rPr>
        <w:t>Endast för inhalation</w:t>
      </w:r>
    </w:p>
    <w:p w14:paraId="73CB05FD" w14:textId="77777777" w:rsidR="00850BFB" w:rsidRPr="005E4531" w:rsidRDefault="00850BFB" w:rsidP="00B56A01">
      <w:pPr>
        <w:tabs>
          <w:tab w:val="clear" w:pos="567"/>
        </w:tabs>
        <w:spacing w:line="240" w:lineRule="auto"/>
        <w:rPr>
          <w:szCs w:val="22"/>
          <w:lang w:val="sv-SE"/>
        </w:rPr>
      </w:pPr>
      <w:r w:rsidRPr="005E4531">
        <w:rPr>
          <w:szCs w:val="22"/>
          <w:lang w:val="sv-SE"/>
        </w:rPr>
        <w:br w:type="page"/>
      </w:r>
    </w:p>
    <w:p w14:paraId="180760B2" w14:textId="77777777" w:rsidR="00850BFB" w:rsidRPr="005E4531" w:rsidRDefault="00850BFB" w:rsidP="00B56A01">
      <w:pPr>
        <w:tabs>
          <w:tab w:val="clear" w:pos="567"/>
        </w:tabs>
        <w:spacing w:line="240" w:lineRule="auto"/>
        <w:rPr>
          <w:noProof/>
          <w:szCs w:val="22"/>
          <w:lang w:val="sv-SE"/>
        </w:rPr>
      </w:pPr>
    </w:p>
    <w:p w14:paraId="636BBA37"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bookmarkStart w:id="52" w:name="_Hlk28300479"/>
      <w:r w:rsidRPr="005E4531">
        <w:rPr>
          <w:b/>
          <w:szCs w:val="22"/>
          <w:lang w:val="sv-SE"/>
        </w:rPr>
        <w:t>UPPGIFTER SOM SKA FINNAS PÅ YTTRE FÖRPACKNINGEN</w:t>
      </w:r>
    </w:p>
    <w:p w14:paraId="36D3C026"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747F486B"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YTTERKARTONG TILL ENHETSFÖRPACKNING</w:t>
      </w:r>
    </w:p>
    <w:bookmarkEnd w:id="52"/>
    <w:p w14:paraId="7841F9B8" w14:textId="77777777" w:rsidR="00850BFB" w:rsidRPr="005E4531" w:rsidRDefault="00850BFB" w:rsidP="00B56A01">
      <w:pPr>
        <w:tabs>
          <w:tab w:val="clear" w:pos="567"/>
        </w:tabs>
        <w:spacing w:line="240" w:lineRule="auto"/>
        <w:rPr>
          <w:noProof/>
          <w:szCs w:val="22"/>
          <w:lang w:val="sv-SE"/>
        </w:rPr>
      </w:pPr>
    </w:p>
    <w:p w14:paraId="16160367" w14:textId="77777777" w:rsidR="00850BFB" w:rsidRPr="005E4531" w:rsidRDefault="00850BFB" w:rsidP="00B56A01">
      <w:pPr>
        <w:tabs>
          <w:tab w:val="clear" w:pos="567"/>
        </w:tabs>
        <w:spacing w:line="240" w:lineRule="auto"/>
        <w:rPr>
          <w:noProof/>
          <w:szCs w:val="22"/>
          <w:lang w:val="sv-SE"/>
        </w:rPr>
      </w:pPr>
    </w:p>
    <w:p w14:paraId="658D4E1F" w14:textId="28259B35" w:rsidR="00850BFB" w:rsidRPr="005E4531" w:rsidRDefault="00850BF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noProof/>
          <w:szCs w:val="22"/>
          <w:lang w:val="sv-SE"/>
        </w:rPr>
        <w:t>1.</w:t>
      </w:r>
      <w:r w:rsidRPr="005E4531">
        <w:rPr>
          <w:b/>
          <w:noProof/>
          <w:szCs w:val="22"/>
          <w:lang w:val="sv-SE"/>
        </w:rPr>
        <w:tab/>
      </w:r>
      <w:r w:rsidR="00473A9E" w:rsidRPr="005E4531">
        <w:rPr>
          <w:b/>
          <w:noProof/>
          <w:szCs w:val="22"/>
          <w:lang w:val="sv-SE"/>
        </w:rPr>
        <w:t>LÄKEMEDLETS NAMN</w:t>
      </w:r>
    </w:p>
    <w:p w14:paraId="78FAF4F1" w14:textId="77777777" w:rsidR="00850BFB" w:rsidRPr="005E4531" w:rsidRDefault="00850BFB" w:rsidP="00B56A01">
      <w:pPr>
        <w:keepNext/>
        <w:tabs>
          <w:tab w:val="clear" w:pos="567"/>
        </w:tabs>
        <w:spacing w:line="240" w:lineRule="auto"/>
        <w:rPr>
          <w:noProof/>
          <w:szCs w:val="22"/>
          <w:lang w:val="sv-SE"/>
        </w:rPr>
      </w:pPr>
    </w:p>
    <w:p w14:paraId="7FB1BB27" w14:textId="7A47E2E2"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B071A2" w:rsidRPr="005E4531">
        <w:rPr>
          <w:rFonts w:eastAsia="MS Mincho"/>
          <w:szCs w:val="22"/>
          <w:lang w:val="sv-SE" w:eastAsia="ja-JP"/>
        </w:rPr>
        <w:t>mikrog</w:t>
      </w:r>
      <w:r w:rsidRPr="005E4531">
        <w:rPr>
          <w:rFonts w:eastAsia="MS Mincho"/>
          <w:szCs w:val="22"/>
          <w:lang w:val="sv-SE" w:eastAsia="ja-JP"/>
        </w:rPr>
        <w:t>/260 </w:t>
      </w:r>
      <w:r w:rsidR="00B071A2" w:rsidRPr="005E4531">
        <w:rPr>
          <w:rFonts w:eastAsia="MS Mincho"/>
          <w:szCs w:val="22"/>
          <w:lang w:val="sv-SE" w:eastAsia="ja-JP"/>
        </w:rPr>
        <w:t xml:space="preserve">mikrog </w:t>
      </w:r>
      <w:r w:rsidR="00473A9E" w:rsidRPr="005E4531">
        <w:rPr>
          <w:rFonts w:eastAsia="MS Mincho"/>
          <w:szCs w:val="22"/>
          <w:lang w:val="sv-SE" w:eastAsia="ja-JP"/>
        </w:rPr>
        <w:t>inhalationspulver, hårda kapslar</w:t>
      </w:r>
    </w:p>
    <w:p w14:paraId="38CFB997" w14:textId="5692FDA1" w:rsidR="00850BFB" w:rsidRPr="005E4531" w:rsidRDefault="00B071A2" w:rsidP="00B56A01">
      <w:pPr>
        <w:tabs>
          <w:tab w:val="clear" w:pos="567"/>
        </w:tabs>
        <w:spacing w:line="240" w:lineRule="auto"/>
        <w:rPr>
          <w:noProof/>
          <w:szCs w:val="22"/>
          <w:lang w:val="sv-SE"/>
        </w:rPr>
      </w:pPr>
      <w:r w:rsidRPr="005E4531">
        <w:rPr>
          <w:szCs w:val="22"/>
          <w:lang w:val="sv-SE"/>
        </w:rPr>
        <w:t>indacaterol./mometason. fur.</w:t>
      </w:r>
    </w:p>
    <w:p w14:paraId="140FB0AC" w14:textId="77777777" w:rsidR="00850BFB" w:rsidRPr="005E4531" w:rsidRDefault="00850BFB" w:rsidP="00B56A01">
      <w:pPr>
        <w:tabs>
          <w:tab w:val="clear" w:pos="567"/>
        </w:tabs>
        <w:spacing w:line="240" w:lineRule="auto"/>
        <w:rPr>
          <w:noProof/>
          <w:szCs w:val="22"/>
          <w:lang w:val="sv-SE"/>
        </w:rPr>
      </w:pPr>
    </w:p>
    <w:p w14:paraId="38F96FA8" w14:textId="78753AFE" w:rsidR="00850BFB" w:rsidRPr="005E4531" w:rsidRDefault="00850BFB"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noProof/>
          <w:szCs w:val="22"/>
          <w:lang w:val="sv-SE"/>
        </w:rPr>
        <w:t>2.</w:t>
      </w:r>
      <w:r w:rsidRPr="005E4531">
        <w:rPr>
          <w:b/>
          <w:noProof/>
          <w:szCs w:val="22"/>
          <w:lang w:val="sv-SE"/>
        </w:rPr>
        <w:tab/>
      </w:r>
      <w:r w:rsidR="00473A9E" w:rsidRPr="005E4531">
        <w:rPr>
          <w:b/>
          <w:noProof/>
          <w:szCs w:val="22"/>
          <w:lang w:val="sv-SE"/>
        </w:rPr>
        <w:t>DEKLARATION AV AKTIV(A) SUBSTANS(ER)</w:t>
      </w:r>
    </w:p>
    <w:p w14:paraId="543D4A36" w14:textId="77777777" w:rsidR="00850BFB" w:rsidRPr="005E4531" w:rsidRDefault="00850BFB" w:rsidP="00B56A01">
      <w:pPr>
        <w:tabs>
          <w:tab w:val="clear" w:pos="567"/>
        </w:tabs>
        <w:spacing w:line="240" w:lineRule="auto"/>
        <w:rPr>
          <w:szCs w:val="22"/>
          <w:lang w:val="sv-SE"/>
        </w:rPr>
      </w:pPr>
    </w:p>
    <w:p w14:paraId="3F15BA94" w14:textId="0C947BED" w:rsidR="00850BFB" w:rsidRPr="005E4531" w:rsidRDefault="00473A9E" w:rsidP="00B56A01">
      <w:pPr>
        <w:tabs>
          <w:tab w:val="clear" w:pos="567"/>
        </w:tabs>
        <w:spacing w:line="240" w:lineRule="auto"/>
        <w:rPr>
          <w:szCs w:val="22"/>
          <w:lang w:val="sv-SE"/>
        </w:rPr>
      </w:pPr>
      <w:r w:rsidRPr="005E4531">
        <w:rPr>
          <w:szCs w:val="22"/>
          <w:lang w:val="sv-SE"/>
        </w:rPr>
        <w:t>Varje avgiven dos innehåller</w:t>
      </w:r>
      <w:r w:rsidR="00850BFB" w:rsidRPr="005E4531">
        <w:rPr>
          <w:szCs w:val="22"/>
          <w:lang w:val="sv-SE"/>
        </w:rPr>
        <w:t xml:space="preserve"> 125 mi</w:t>
      </w:r>
      <w:r w:rsidRPr="005E4531">
        <w:rPr>
          <w:szCs w:val="22"/>
          <w:lang w:val="sv-SE"/>
        </w:rPr>
        <w:t>krogram indakaterol (som acetat) och 260 mikrogram mometasonfuroat</w:t>
      </w:r>
      <w:r w:rsidR="00850BFB" w:rsidRPr="005E4531">
        <w:rPr>
          <w:szCs w:val="22"/>
          <w:lang w:val="sv-SE"/>
        </w:rPr>
        <w:t>.</w:t>
      </w:r>
    </w:p>
    <w:p w14:paraId="3FA392A3" w14:textId="77777777" w:rsidR="00850BFB" w:rsidRPr="005E4531" w:rsidRDefault="00850BFB" w:rsidP="00B56A01">
      <w:pPr>
        <w:tabs>
          <w:tab w:val="clear" w:pos="567"/>
        </w:tabs>
        <w:spacing w:line="240" w:lineRule="auto"/>
        <w:rPr>
          <w:noProof/>
          <w:szCs w:val="22"/>
          <w:lang w:val="sv-SE"/>
        </w:rPr>
      </w:pPr>
    </w:p>
    <w:p w14:paraId="013D4D03" w14:textId="77777777" w:rsidR="00850BFB" w:rsidRPr="005E4531" w:rsidRDefault="00850BFB" w:rsidP="00B56A01">
      <w:pPr>
        <w:tabs>
          <w:tab w:val="clear" w:pos="567"/>
        </w:tabs>
        <w:spacing w:line="240" w:lineRule="auto"/>
        <w:rPr>
          <w:noProof/>
          <w:szCs w:val="22"/>
          <w:lang w:val="sv-SE"/>
        </w:rPr>
      </w:pPr>
    </w:p>
    <w:p w14:paraId="507D014C"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bookmarkStart w:id="53" w:name="_Hlk28300612"/>
      <w:r w:rsidRPr="005E4531">
        <w:rPr>
          <w:b/>
          <w:szCs w:val="22"/>
          <w:lang w:val="sv-SE"/>
        </w:rPr>
        <w:t>3.</w:t>
      </w:r>
      <w:r w:rsidRPr="005E4531">
        <w:rPr>
          <w:b/>
          <w:szCs w:val="22"/>
          <w:lang w:val="sv-SE"/>
        </w:rPr>
        <w:tab/>
        <w:t>FÖRTECKNING ÖVER HJÄLPÄMNEN</w:t>
      </w:r>
    </w:p>
    <w:p w14:paraId="66A7A22A" w14:textId="77777777" w:rsidR="00473A9E" w:rsidRPr="005E4531" w:rsidRDefault="00473A9E" w:rsidP="00B56A01">
      <w:pPr>
        <w:keepNext/>
        <w:tabs>
          <w:tab w:val="clear" w:pos="567"/>
        </w:tabs>
        <w:spacing w:line="240" w:lineRule="auto"/>
        <w:rPr>
          <w:noProof/>
          <w:szCs w:val="22"/>
          <w:lang w:val="sv-SE"/>
        </w:rPr>
      </w:pPr>
    </w:p>
    <w:p w14:paraId="48051221" w14:textId="23BB1928" w:rsidR="00473A9E" w:rsidRPr="005E4531" w:rsidRDefault="00473A9E" w:rsidP="00B56A01">
      <w:pPr>
        <w:tabs>
          <w:tab w:val="clear" w:pos="567"/>
        </w:tabs>
        <w:spacing w:line="240" w:lineRule="auto"/>
        <w:rPr>
          <w:noProof/>
          <w:szCs w:val="22"/>
          <w:lang w:val="sv-SE"/>
        </w:rPr>
      </w:pPr>
      <w:r w:rsidRPr="005E4531">
        <w:rPr>
          <w:lang w:val="sv-SE"/>
        </w:rPr>
        <w:t>Innehåller även laktos</w:t>
      </w:r>
      <w:r w:rsidR="00D707C3">
        <w:rPr>
          <w:lang w:val="sv-SE"/>
        </w:rPr>
        <w:t>monohydrat</w:t>
      </w:r>
      <w:r w:rsidRPr="005E4531">
        <w:rPr>
          <w:lang w:val="sv-SE"/>
        </w:rPr>
        <w:t xml:space="preserve">. </w:t>
      </w:r>
      <w:r w:rsidRPr="005E4531">
        <w:rPr>
          <w:shd w:val="clear" w:color="auto" w:fill="D9D9D9" w:themeFill="background1" w:themeFillShade="D9"/>
          <w:lang w:val="sv-SE"/>
        </w:rPr>
        <w:t>Se bipacksedeln för mer information.</w:t>
      </w:r>
    </w:p>
    <w:p w14:paraId="059552E9" w14:textId="77777777" w:rsidR="00473A9E" w:rsidRPr="005E4531" w:rsidRDefault="00473A9E" w:rsidP="00B56A01">
      <w:pPr>
        <w:tabs>
          <w:tab w:val="clear" w:pos="567"/>
        </w:tabs>
        <w:spacing w:line="240" w:lineRule="auto"/>
        <w:rPr>
          <w:szCs w:val="22"/>
          <w:lang w:val="sv-SE"/>
        </w:rPr>
      </w:pPr>
    </w:p>
    <w:p w14:paraId="4C9A5CBB" w14:textId="77777777" w:rsidR="00473A9E" w:rsidRPr="005E4531" w:rsidRDefault="00473A9E" w:rsidP="00B56A01">
      <w:pPr>
        <w:tabs>
          <w:tab w:val="clear" w:pos="567"/>
        </w:tabs>
        <w:spacing w:line="240" w:lineRule="auto"/>
        <w:rPr>
          <w:noProof/>
          <w:szCs w:val="22"/>
          <w:lang w:val="sv-SE"/>
        </w:rPr>
      </w:pPr>
    </w:p>
    <w:p w14:paraId="58E45297"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bookmarkStart w:id="54" w:name="_Hlk28300627"/>
      <w:r w:rsidRPr="005E4531">
        <w:rPr>
          <w:b/>
          <w:szCs w:val="22"/>
          <w:lang w:val="sv-SE"/>
        </w:rPr>
        <w:t>4.</w:t>
      </w:r>
      <w:r w:rsidRPr="005E4531">
        <w:rPr>
          <w:b/>
          <w:szCs w:val="22"/>
          <w:lang w:val="sv-SE"/>
        </w:rPr>
        <w:tab/>
        <w:t>LÄKEMEDELSFORM OCH FÖRPACKNINGSSTORLEK</w:t>
      </w:r>
    </w:p>
    <w:p w14:paraId="4A4150D5" w14:textId="77777777" w:rsidR="00473A9E" w:rsidRPr="005E4531" w:rsidRDefault="00473A9E" w:rsidP="00B56A01">
      <w:pPr>
        <w:keepNext/>
        <w:tabs>
          <w:tab w:val="clear" w:pos="567"/>
        </w:tabs>
        <w:spacing w:line="240" w:lineRule="auto"/>
        <w:rPr>
          <w:noProof/>
          <w:szCs w:val="22"/>
          <w:lang w:val="sv-SE"/>
        </w:rPr>
      </w:pPr>
    </w:p>
    <w:p w14:paraId="46C6DD63" w14:textId="77777777" w:rsidR="00473A9E" w:rsidRPr="005E4531" w:rsidRDefault="00473A9E" w:rsidP="00B56A01">
      <w:pPr>
        <w:tabs>
          <w:tab w:val="clear" w:pos="567"/>
        </w:tabs>
        <w:spacing w:line="240" w:lineRule="auto"/>
        <w:rPr>
          <w:noProof/>
          <w:szCs w:val="22"/>
          <w:lang w:val="sv-SE"/>
        </w:rPr>
      </w:pPr>
      <w:r w:rsidRPr="005E4531">
        <w:rPr>
          <w:szCs w:val="22"/>
          <w:shd w:val="pct15" w:color="auto" w:fill="auto"/>
          <w:lang w:val="sv-SE"/>
        </w:rPr>
        <w:t>Inhalationspulver, hård kapsel</w:t>
      </w:r>
    </w:p>
    <w:bookmarkEnd w:id="53"/>
    <w:bookmarkEnd w:id="54"/>
    <w:p w14:paraId="35AEA911" w14:textId="77777777" w:rsidR="009E6314" w:rsidRPr="005E4531" w:rsidRDefault="009E6314" w:rsidP="00B56A01">
      <w:pPr>
        <w:tabs>
          <w:tab w:val="clear" w:pos="567"/>
        </w:tabs>
        <w:spacing w:line="240" w:lineRule="auto"/>
        <w:rPr>
          <w:noProof/>
          <w:szCs w:val="22"/>
          <w:lang w:val="sv-SE"/>
        </w:rPr>
      </w:pPr>
    </w:p>
    <w:p w14:paraId="2ECAD143" w14:textId="4A06741D" w:rsidR="00850BFB" w:rsidRPr="005E4531" w:rsidRDefault="00850BFB" w:rsidP="00B56A01">
      <w:pPr>
        <w:tabs>
          <w:tab w:val="clear" w:pos="567"/>
        </w:tabs>
        <w:spacing w:line="240" w:lineRule="auto"/>
        <w:rPr>
          <w:noProof/>
          <w:szCs w:val="22"/>
          <w:lang w:val="sv-SE"/>
        </w:rPr>
      </w:pPr>
      <w:r w:rsidRPr="005E4531">
        <w:rPr>
          <w:noProof/>
          <w:szCs w:val="22"/>
          <w:lang w:val="sv-SE"/>
        </w:rPr>
        <w:t>10 x 1 </w:t>
      </w:r>
      <w:r w:rsidR="00473A9E" w:rsidRPr="005E4531">
        <w:rPr>
          <w:noProof/>
          <w:szCs w:val="22"/>
          <w:lang w:val="sv-SE"/>
        </w:rPr>
        <w:t>kapslar + 1 inhalator</w:t>
      </w:r>
    </w:p>
    <w:p w14:paraId="35CAB5C2" w14:textId="259D1C93" w:rsidR="00850BFB" w:rsidRPr="005E4531" w:rsidRDefault="00850BFB" w:rsidP="00B56A01">
      <w:pPr>
        <w:tabs>
          <w:tab w:val="clear" w:pos="567"/>
        </w:tabs>
        <w:spacing w:line="240" w:lineRule="auto"/>
        <w:rPr>
          <w:noProof/>
          <w:szCs w:val="22"/>
          <w:lang w:val="sv-SE"/>
        </w:rPr>
      </w:pPr>
      <w:r w:rsidRPr="005E4531">
        <w:rPr>
          <w:noProof/>
          <w:szCs w:val="22"/>
          <w:shd w:val="pct15" w:color="auto" w:fill="auto"/>
          <w:lang w:val="sv-SE"/>
        </w:rPr>
        <w:t>30 x 1 </w:t>
      </w:r>
      <w:r w:rsidR="00473A9E" w:rsidRPr="005E4531">
        <w:rPr>
          <w:noProof/>
          <w:szCs w:val="22"/>
          <w:shd w:val="pct15" w:color="auto" w:fill="auto"/>
          <w:lang w:val="sv-SE"/>
        </w:rPr>
        <w:t>kapslar +1 inhalator</w:t>
      </w:r>
    </w:p>
    <w:p w14:paraId="3CAB92B7" w14:textId="77777777" w:rsidR="00850BFB" w:rsidRPr="005E4531" w:rsidRDefault="00850BFB" w:rsidP="00B56A01">
      <w:pPr>
        <w:tabs>
          <w:tab w:val="clear" w:pos="567"/>
        </w:tabs>
        <w:spacing w:line="240" w:lineRule="auto"/>
        <w:rPr>
          <w:shd w:val="pct15" w:color="auto" w:fill="auto"/>
          <w:lang w:val="sv-SE"/>
        </w:rPr>
      </w:pPr>
    </w:p>
    <w:p w14:paraId="1D285C03" w14:textId="77777777" w:rsidR="00850BFB" w:rsidRPr="005E4531" w:rsidRDefault="00850BFB" w:rsidP="00B56A01">
      <w:pPr>
        <w:tabs>
          <w:tab w:val="clear" w:pos="567"/>
        </w:tabs>
        <w:spacing w:line="240" w:lineRule="auto"/>
        <w:rPr>
          <w:lang w:val="sv-SE"/>
        </w:rPr>
      </w:pPr>
    </w:p>
    <w:p w14:paraId="306B7EC9"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bookmarkStart w:id="55" w:name="_Hlk28300679"/>
      <w:r w:rsidRPr="005E4531">
        <w:rPr>
          <w:b/>
          <w:szCs w:val="22"/>
          <w:lang w:val="sv-SE"/>
        </w:rPr>
        <w:t>5.</w:t>
      </w:r>
      <w:r w:rsidRPr="005E4531">
        <w:rPr>
          <w:b/>
          <w:szCs w:val="22"/>
          <w:lang w:val="sv-SE"/>
        </w:rPr>
        <w:tab/>
        <w:t>ADMINISTRERINGSSÄTT OCH ADMINISTRERINGSVÄG</w:t>
      </w:r>
    </w:p>
    <w:p w14:paraId="26EBBBA3" w14:textId="77777777" w:rsidR="00473A9E" w:rsidRPr="005E4531" w:rsidRDefault="00473A9E" w:rsidP="00B56A01">
      <w:pPr>
        <w:keepNext/>
        <w:tabs>
          <w:tab w:val="clear" w:pos="567"/>
        </w:tabs>
        <w:spacing w:line="240" w:lineRule="auto"/>
        <w:rPr>
          <w:noProof/>
          <w:szCs w:val="22"/>
          <w:lang w:val="sv-SE"/>
        </w:rPr>
      </w:pPr>
    </w:p>
    <w:p w14:paraId="6866E1C7"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3C8A3528" w14:textId="77777777" w:rsidR="00473A9E" w:rsidRPr="005E4531" w:rsidRDefault="00473A9E" w:rsidP="00B56A01">
      <w:pPr>
        <w:tabs>
          <w:tab w:val="clear" w:pos="567"/>
        </w:tabs>
        <w:spacing w:line="240" w:lineRule="auto"/>
        <w:rPr>
          <w:noProof/>
          <w:szCs w:val="22"/>
          <w:lang w:val="sv-SE"/>
        </w:rPr>
      </w:pPr>
      <w:r w:rsidRPr="005E4531">
        <w:rPr>
          <w:lang w:val="sv-SE"/>
        </w:rPr>
        <w:t>Endast för användning med den inhalator som medföljer förpackningen.</w:t>
      </w:r>
    </w:p>
    <w:p w14:paraId="1D260A50" w14:textId="77777777" w:rsidR="00473A9E" w:rsidRPr="005E4531" w:rsidRDefault="00473A9E" w:rsidP="00B56A01">
      <w:pPr>
        <w:tabs>
          <w:tab w:val="clear" w:pos="567"/>
        </w:tabs>
        <w:spacing w:line="240" w:lineRule="auto"/>
        <w:rPr>
          <w:noProof/>
          <w:szCs w:val="22"/>
          <w:lang w:val="sv-SE"/>
        </w:rPr>
      </w:pPr>
      <w:r w:rsidRPr="005E4531">
        <w:rPr>
          <w:lang w:val="sv-SE"/>
        </w:rPr>
        <w:t>Svälj inte kapslarna.</w:t>
      </w:r>
    </w:p>
    <w:p w14:paraId="0D117772" w14:textId="6018DD55" w:rsidR="00473A9E" w:rsidRPr="005E4531" w:rsidRDefault="00087D91" w:rsidP="00B56A01">
      <w:pPr>
        <w:tabs>
          <w:tab w:val="clear" w:pos="567"/>
        </w:tabs>
        <w:spacing w:line="240" w:lineRule="auto"/>
        <w:rPr>
          <w:noProof/>
          <w:szCs w:val="22"/>
          <w:lang w:val="sv-SE"/>
        </w:rPr>
      </w:pPr>
      <w:r w:rsidRPr="005E4531">
        <w:rPr>
          <w:lang w:val="sv-SE"/>
        </w:rPr>
        <w:t>F</w:t>
      </w:r>
      <w:r w:rsidR="00473A9E" w:rsidRPr="005E4531">
        <w:rPr>
          <w:lang w:val="sv-SE"/>
        </w:rPr>
        <w:t>ör inhalation</w:t>
      </w:r>
    </w:p>
    <w:bookmarkEnd w:id="55"/>
    <w:p w14:paraId="2D75FE7F" w14:textId="77777777" w:rsidR="009E6314" w:rsidRPr="005E4531" w:rsidRDefault="009E6314" w:rsidP="00B56A01">
      <w:pPr>
        <w:tabs>
          <w:tab w:val="clear" w:pos="567"/>
        </w:tabs>
        <w:spacing w:line="240" w:lineRule="auto"/>
        <w:rPr>
          <w:noProof/>
          <w:szCs w:val="22"/>
          <w:lang w:val="sv-SE"/>
        </w:rPr>
      </w:pPr>
    </w:p>
    <w:p w14:paraId="6201FEDA" w14:textId="30270926" w:rsidR="00CF7F35" w:rsidRPr="005E4531" w:rsidDel="00CE2D75" w:rsidRDefault="00CF7F35" w:rsidP="000F4C40">
      <w:pPr>
        <w:shd w:val="pct15" w:color="auto" w:fill="auto"/>
        <w:tabs>
          <w:tab w:val="clear" w:pos="567"/>
        </w:tabs>
        <w:spacing w:line="240" w:lineRule="auto"/>
        <w:rPr>
          <w:del w:id="56" w:author="Author"/>
          <w:noProof/>
          <w:szCs w:val="22"/>
          <w:lang w:val="sv-SE"/>
        </w:rPr>
      </w:pPr>
      <w:del w:id="57" w:author="Author">
        <w:r w:rsidRPr="00E654AC" w:rsidDel="00CE2D75">
          <w:rPr>
            <w:lang w:val="sv-SE"/>
          </w:rPr>
          <w:delText>”QR-kod ska inkluderas”</w:delText>
        </w:r>
      </w:del>
    </w:p>
    <w:p w14:paraId="019ADF45" w14:textId="0667F74B" w:rsidR="00CF7F35" w:rsidRPr="005E4531" w:rsidDel="00CE2D75" w:rsidRDefault="00CF7F35" w:rsidP="00B56A01">
      <w:pPr>
        <w:tabs>
          <w:tab w:val="clear" w:pos="567"/>
        </w:tabs>
        <w:spacing w:line="240" w:lineRule="auto"/>
        <w:rPr>
          <w:del w:id="58" w:author="Author"/>
          <w:noProof/>
          <w:szCs w:val="22"/>
          <w:lang w:val="sv-SE"/>
        </w:rPr>
      </w:pPr>
      <w:del w:id="59" w:author="Author">
        <w:r w:rsidRPr="005E4531" w:rsidDel="00CE2D75">
          <w:rPr>
            <w:lang w:val="sv-SE"/>
          </w:rPr>
          <w:delText>Skanna för mer information eller besök www.breezhaler-asthma.eu/atectura</w:delText>
        </w:r>
      </w:del>
    </w:p>
    <w:p w14:paraId="7E9A9066" w14:textId="5D86AAD2" w:rsidR="00850BFB" w:rsidRPr="005E4531" w:rsidDel="00CE2D75" w:rsidRDefault="00850BFB" w:rsidP="00B56A01">
      <w:pPr>
        <w:tabs>
          <w:tab w:val="clear" w:pos="567"/>
        </w:tabs>
        <w:spacing w:line="240" w:lineRule="auto"/>
        <w:rPr>
          <w:del w:id="60" w:author="Author"/>
          <w:noProof/>
          <w:szCs w:val="22"/>
          <w:lang w:val="sv-SE"/>
        </w:rPr>
      </w:pPr>
    </w:p>
    <w:p w14:paraId="315E9AD7" w14:textId="77777777" w:rsidR="00CF7F35" w:rsidRPr="005E4531" w:rsidRDefault="00CF7F35" w:rsidP="00B56A01">
      <w:pPr>
        <w:tabs>
          <w:tab w:val="clear" w:pos="567"/>
        </w:tabs>
        <w:spacing w:line="240" w:lineRule="auto"/>
        <w:rPr>
          <w:noProof/>
          <w:szCs w:val="22"/>
          <w:lang w:val="sv-SE"/>
        </w:rPr>
      </w:pPr>
    </w:p>
    <w:p w14:paraId="120545CF"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6F53DE47" w14:textId="77777777" w:rsidR="00473A9E" w:rsidRPr="005E4531" w:rsidRDefault="00473A9E" w:rsidP="00B56A01">
      <w:pPr>
        <w:keepNext/>
        <w:tabs>
          <w:tab w:val="clear" w:pos="567"/>
        </w:tabs>
        <w:spacing w:line="240" w:lineRule="auto"/>
        <w:rPr>
          <w:noProof/>
          <w:szCs w:val="22"/>
          <w:lang w:val="sv-SE"/>
        </w:rPr>
      </w:pPr>
    </w:p>
    <w:p w14:paraId="7F833FF4" w14:textId="77777777" w:rsidR="00473A9E" w:rsidRPr="005E4531" w:rsidRDefault="00473A9E" w:rsidP="00B56A01">
      <w:pPr>
        <w:tabs>
          <w:tab w:val="clear" w:pos="567"/>
        </w:tabs>
        <w:spacing w:line="240" w:lineRule="auto"/>
        <w:rPr>
          <w:noProof/>
          <w:szCs w:val="22"/>
          <w:lang w:val="sv-SE"/>
        </w:rPr>
      </w:pPr>
      <w:r w:rsidRPr="005E4531">
        <w:rPr>
          <w:lang w:val="sv-SE"/>
        </w:rPr>
        <w:t>Förvaras utom syn- och räckhåll för barn.</w:t>
      </w:r>
    </w:p>
    <w:p w14:paraId="69395EB6" w14:textId="77777777" w:rsidR="00473A9E" w:rsidRPr="005E4531" w:rsidRDefault="00473A9E" w:rsidP="00B56A01">
      <w:pPr>
        <w:tabs>
          <w:tab w:val="clear" w:pos="567"/>
        </w:tabs>
        <w:spacing w:line="240" w:lineRule="auto"/>
        <w:rPr>
          <w:noProof/>
          <w:szCs w:val="22"/>
          <w:lang w:val="sv-SE"/>
        </w:rPr>
      </w:pPr>
    </w:p>
    <w:p w14:paraId="58F35BAF" w14:textId="77777777" w:rsidR="00473A9E" w:rsidRPr="005E4531" w:rsidRDefault="00473A9E" w:rsidP="00B56A01">
      <w:pPr>
        <w:tabs>
          <w:tab w:val="clear" w:pos="567"/>
        </w:tabs>
        <w:spacing w:line="240" w:lineRule="auto"/>
        <w:rPr>
          <w:noProof/>
          <w:szCs w:val="22"/>
          <w:lang w:val="sv-SE"/>
        </w:rPr>
      </w:pPr>
    </w:p>
    <w:p w14:paraId="0B11342D"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7.</w:t>
      </w:r>
      <w:r w:rsidRPr="005E4531">
        <w:rPr>
          <w:b/>
          <w:szCs w:val="22"/>
          <w:lang w:val="sv-SE"/>
        </w:rPr>
        <w:tab/>
        <w:t>ÖVRIGA SÄRSKILDA VARNINGAR OM SÅ ÄR NÖDVÄNDIGT</w:t>
      </w:r>
    </w:p>
    <w:p w14:paraId="2E0B4F88" w14:textId="77777777" w:rsidR="00473A9E" w:rsidRPr="005E4531" w:rsidRDefault="00473A9E" w:rsidP="00B56A01">
      <w:pPr>
        <w:tabs>
          <w:tab w:val="clear" w:pos="567"/>
        </w:tabs>
        <w:spacing w:line="240" w:lineRule="auto"/>
        <w:rPr>
          <w:noProof/>
          <w:szCs w:val="22"/>
          <w:lang w:val="sv-SE"/>
        </w:rPr>
      </w:pPr>
    </w:p>
    <w:p w14:paraId="02F6DC31" w14:textId="77777777" w:rsidR="00473A9E" w:rsidRPr="005E4531" w:rsidRDefault="00473A9E" w:rsidP="00B56A01">
      <w:pPr>
        <w:tabs>
          <w:tab w:val="clear" w:pos="567"/>
        </w:tabs>
        <w:spacing w:line="240" w:lineRule="auto"/>
        <w:rPr>
          <w:noProof/>
          <w:szCs w:val="22"/>
          <w:lang w:val="sv-SE"/>
        </w:rPr>
      </w:pPr>
    </w:p>
    <w:p w14:paraId="5369F7BA"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8.</w:t>
      </w:r>
      <w:r w:rsidRPr="005E4531">
        <w:rPr>
          <w:b/>
          <w:szCs w:val="22"/>
          <w:lang w:val="sv-SE"/>
        </w:rPr>
        <w:tab/>
        <w:t>UTGÅNGSDATUM</w:t>
      </w:r>
    </w:p>
    <w:p w14:paraId="23516FB1" w14:textId="77777777" w:rsidR="00473A9E" w:rsidRPr="005E4531" w:rsidRDefault="00473A9E" w:rsidP="00B56A01">
      <w:pPr>
        <w:keepNext/>
        <w:tabs>
          <w:tab w:val="clear" w:pos="567"/>
        </w:tabs>
        <w:spacing w:line="240" w:lineRule="auto"/>
        <w:rPr>
          <w:noProof/>
          <w:szCs w:val="22"/>
          <w:lang w:val="sv-SE"/>
        </w:rPr>
      </w:pPr>
    </w:p>
    <w:p w14:paraId="0636B0F9" w14:textId="77777777" w:rsidR="00473A9E" w:rsidRPr="005E4531" w:rsidRDefault="00473A9E" w:rsidP="00B56A01">
      <w:pPr>
        <w:keepNext/>
        <w:tabs>
          <w:tab w:val="clear" w:pos="567"/>
        </w:tabs>
        <w:spacing w:line="240" w:lineRule="auto"/>
        <w:rPr>
          <w:noProof/>
          <w:color w:val="000000"/>
          <w:szCs w:val="22"/>
          <w:lang w:val="sv-SE"/>
        </w:rPr>
      </w:pPr>
      <w:r w:rsidRPr="005E4531">
        <w:rPr>
          <w:color w:val="000000"/>
          <w:szCs w:val="22"/>
          <w:lang w:val="sv-SE"/>
        </w:rPr>
        <w:t>EXP</w:t>
      </w:r>
    </w:p>
    <w:p w14:paraId="7B2FE17F" w14:textId="77777777" w:rsidR="00473A9E" w:rsidRPr="005E4531" w:rsidRDefault="00473A9E" w:rsidP="00B56A01">
      <w:pPr>
        <w:tabs>
          <w:tab w:val="clear" w:pos="567"/>
        </w:tabs>
        <w:spacing w:line="240" w:lineRule="auto"/>
        <w:rPr>
          <w:noProof/>
          <w:szCs w:val="22"/>
          <w:lang w:val="sv-SE"/>
        </w:rPr>
      </w:pPr>
      <w:r w:rsidRPr="005E4531">
        <w:rPr>
          <w:lang w:val="sv-SE"/>
        </w:rPr>
        <w:t xml:space="preserve">Inhalatorn i varje </w:t>
      </w:r>
      <w:r w:rsidRPr="005E4531">
        <w:rPr>
          <w:noProof/>
          <w:szCs w:val="22"/>
          <w:lang w:val="sv-SE"/>
        </w:rPr>
        <w:t>förpackning</w:t>
      </w:r>
      <w:r w:rsidRPr="005E4531">
        <w:rPr>
          <w:lang w:val="sv-SE"/>
        </w:rPr>
        <w:t xml:space="preserve"> ska kasseras när alla kapslarna i förpackningen har använts</w:t>
      </w:r>
    </w:p>
    <w:p w14:paraId="2886AEE9" w14:textId="77777777" w:rsidR="009E6314" w:rsidRPr="005E4531" w:rsidRDefault="009E6314" w:rsidP="00B56A01">
      <w:pPr>
        <w:tabs>
          <w:tab w:val="clear" w:pos="567"/>
        </w:tabs>
        <w:spacing w:line="240" w:lineRule="auto"/>
        <w:rPr>
          <w:noProof/>
          <w:szCs w:val="22"/>
          <w:lang w:val="sv-SE"/>
        </w:rPr>
      </w:pPr>
    </w:p>
    <w:p w14:paraId="16455B3E" w14:textId="77777777" w:rsidR="00850BFB" w:rsidRPr="005E4531" w:rsidRDefault="00850BFB" w:rsidP="00B56A01">
      <w:pPr>
        <w:tabs>
          <w:tab w:val="clear" w:pos="567"/>
        </w:tabs>
        <w:spacing w:line="240" w:lineRule="auto"/>
        <w:rPr>
          <w:noProof/>
          <w:szCs w:val="22"/>
          <w:lang w:val="sv-SE"/>
        </w:rPr>
      </w:pPr>
    </w:p>
    <w:p w14:paraId="5E6CDABB"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lastRenderedPageBreak/>
        <w:t>9.</w:t>
      </w:r>
      <w:r w:rsidRPr="005E4531">
        <w:rPr>
          <w:b/>
          <w:szCs w:val="22"/>
          <w:lang w:val="sv-SE"/>
        </w:rPr>
        <w:tab/>
        <w:t>SÄRSKILDA FÖRVARINGSANVISNINGAR</w:t>
      </w:r>
    </w:p>
    <w:p w14:paraId="11101154" w14:textId="77777777" w:rsidR="00473A9E" w:rsidRPr="005E4531" w:rsidRDefault="00473A9E" w:rsidP="00B56A01">
      <w:pPr>
        <w:keepNext/>
        <w:tabs>
          <w:tab w:val="clear" w:pos="567"/>
        </w:tabs>
        <w:spacing w:line="240" w:lineRule="auto"/>
        <w:rPr>
          <w:noProof/>
          <w:szCs w:val="22"/>
          <w:lang w:val="sv-SE"/>
        </w:rPr>
      </w:pPr>
    </w:p>
    <w:p w14:paraId="281711C7"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30756B61" w14:textId="77777777" w:rsidR="00473A9E" w:rsidRPr="005E4531" w:rsidRDefault="00473A9E" w:rsidP="00B56A01">
      <w:pPr>
        <w:tabs>
          <w:tab w:val="clear" w:pos="567"/>
        </w:tabs>
        <w:spacing w:line="240" w:lineRule="auto"/>
        <w:rPr>
          <w:noProof/>
          <w:color w:val="000000"/>
          <w:szCs w:val="22"/>
          <w:lang w:val="sv-SE"/>
        </w:rPr>
      </w:pPr>
      <w:r w:rsidRPr="005E4531">
        <w:rPr>
          <w:noProof/>
          <w:color w:val="000000"/>
          <w:szCs w:val="22"/>
          <w:lang w:val="sv-SE"/>
        </w:rPr>
        <w:t>Förvaras i originalförpackningen. Ljus- och fuktkänsligt.</w:t>
      </w:r>
    </w:p>
    <w:p w14:paraId="23A533FE" w14:textId="77777777" w:rsidR="00473A9E" w:rsidRPr="005E4531" w:rsidRDefault="00473A9E" w:rsidP="00B56A01">
      <w:pPr>
        <w:tabs>
          <w:tab w:val="clear" w:pos="567"/>
        </w:tabs>
        <w:spacing w:line="240" w:lineRule="auto"/>
        <w:ind w:left="567" w:hanging="567"/>
        <w:rPr>
          <w:noProof/>
          <w:szCs w:val="22"/>
          <w:lang w:val="sv-SE"/>
        </w:rPr>
      </w:pPr>
    </w:p>
    <w:p w14:paraId="13C86341" w14:textId="77777777" w:rsidR="00473A9E" w:rsidRPr="005E4531" w:rsidRDefault="00473A9E" w:rsidP="00B56A01">
      <w:pPr>
        <w:tabs>
          <w:tab w:val="clear" w:pos="567"/>
        </w:tabs>
        <w:spacing w:line="240" w:lineRule="auto"/>
        <w:ind w:left="567" w:hanging="567"/>
        <w:rPr>
          <w:noProof/>
          <w:szCs w:val="22"/>
          <w:lang w:val="sv-SE"/>
        </w:rPr>
      </w:pPr>
    </w:p>
    <w:p w14:paraId="09946F23"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bookmarkStart w:id="61" w:name="_Hlk28300712"/>
      <w:r w:rsidRPr="005E4531">
        <w:rPr>
          <w:b/>
          <w:szCs w:val="22"/>
          <w:lang w:val="sv-SE"/>
        </w:rPr>
        <w:t>10.</w:t>
      </w:r>
      <w:r w:rsidRPr="005E4531">
        <w:rPr>
          <w:b/>
          <w:szCs w:val="22"/>
          <w:lang w:val="sv-SE"/>
        </w:rPr>
        <w:tab/>
        <w:t>SÄRSKILDA FÖRSIKTIGHETSÅTGÄRDER FÖR DESTRUKTION AV EJ ANVÄNT LÄKEMEDEL OCH AVFALL I FÖREKOMMANDE FALL</w:t>
      </w:r>
    </w:p>
    <w:p w14:paraId="1E783FE0" w14:textId="77777777" w:rsidR="00473A9E" w:rsidRPr="005E4531" w:rsidRDefault="00473A9E" w:rsidP="00B56A01">
      <w:pPr>
        <w:tabs>
          <w:tab w:val="clear" w:pos="567"/>
        </w:tabs>
        <w:spacing w:line="240" w:lineRule="auto"/>
        <w:rPr>
          <w:noProof/>
          <w:szCs w:val="22"/>
          <w:lang w:val="sv-SE"/>
        </w:rPr>
      </w:pPr>
    </w:p>
    <w:p w14:paraId="063723A9" w14:textId="77777777" w:rsidR="00473A9E" w:rsidRPr="005E4531" w:rsidRDefault="00473A9E" w:rsidP="00B56A01">
      <w:pPr>
        <w:tabs>
          <w:tab w:val="clear" w:pos="567"/>
        </w:tabs>
        <w:spacing w:line="240" w:lineRule="auto"/>
        <w:rPr>
          <w:noProof/>
          <w:szCs w:val="22"/>
          <w:lang w:val="sv-SE"/>
        </w:rPr>
      </w:pPr>
    </w:p>
    <w:p w14:paraId="0C5FAF1D"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4DCD9F29" w14:textId="77777777" w:rsidR="00473A9E" w:rsidRPr="005E4531" w:rsidRDefault="00473A9E" w:rsidP="00B56A01">
      <w:pPr>
        <w:keepNext/>
        <w:tabs>
          <w:tab w:val="clear" w:pos="567"/>
        </w:tabs>
        <w:spacing w:line="240" w:lineRule="auto"/>
        <w:rPr>
          <w:noProof/>
          <w:szCs w:val="22"/>
          <w:lang w:val="sv-SE"/>
        </w:rPr>
      </w:pPr>
    </w:p>
    <w:p w14:paraId="645FC780" w14:textId="77777777" w:rsidR="00473A9E" w:rsidRPr="005E4531" w:rsidRDefault="00473A9E"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49757103" w14:textId="77777777" w:rsidR="00473A9E" w:rsidRPr="005E4531" w:rsidRDefault="00473A9E" w:rsidP="00B56A01">
      <w:pPr>
        <w:keepNext/>
        <w:spacing w:line="240" w:lineRule="auto"/>
        <w:rPr>
          <w:szCs w:val="22"/>
          <w:lang w:val="en-US"/>
        </w:rPr>
      </w:pPr>
      <w:r w:rsidRPr="005E4531">
        <w:rPr>
          <w:lang w:val="en-US"/>
        </w:rPr>
        <w:t>Vista Building</w:t>
      </w:r>
    </w:p>
    <w:p w14:paraId="397D4F11" w14:textId="77777777" w:rsidR="00473A9E" w:rsidRPr="005E4531" w:rsidRDefault="00473A9E" w:rsidP="00B56A01">
      <w:pPr>
        <w:keepNext/>
        <w:spacing w:line="240" w:lineRule="auto"/>
        <w:rPr>
          <w:szCs w:val="22"/>
          <w:lang w:val="en-US"/>
        </w:rPr>
      </w:pPr>
      <w:r w:rsidRPr="005E4531">
        <w:rPr>
          <w:lang w:val="en-US"/>
        </w:rPr>
        <w:t>Elm Park, Merrion Road</w:t>
      </w:r>
    </w:p>
    <w:p w14:paraId="174F03E3" w14:textId="77777777" w:rsidR="00473A9E" w:rsidRPr="005E4531" w:rsidRDefault="00473A9E" w:rsidP="00B56A01">
      <w:pPr>
        <w:keepNext/>
        <w:spacing w:line="240" w:lineRule="auto"/>
        <w:rPr>
          <w:szCs w:val="22"/>
          <w:lang w:val="sv-SE"/>
        </w:rPr>
      </w:pPr>
      <w:r w:rsidRPr="005E4531">
        <w:rPr>
          <w:lang w:val="sv-SE"/>
        </w:rPr>
        <w:t>Dublin 4</w:t>
      </w:r>
    </w:p>
    <w:p w14:paraId="4D54E498" w14:textId="77777777" w:rsidR="00473A9E" w:rsidRPr="005E4531" w:rsidRDefault="00473A9E" w:rsidP="00B56A01">
      <w:pPr>
        <w:spacing w:line="240" w:lineRule="auto"/>
        <w:rPr>
          <w:szCs w:val="22"/>
          <w:lang w:val="sv-SE"/>
        </w:rPr>
      </w:pPr>
      <w:r w:rsidRPr="005E4531">
        <w:rPr>
          <w:lang w:val="sv-SE"/>
        </w:rPr>
        <w:t>Irland</w:t>
      </w:r>
    </w:p>
    <w:p w14:paraId="4CD27FD9" w14:textId="77777777" w:rsidR="00473A9E" w:rsidRPr="005E4531" w:rsidRDefault="00473A9E" w:rsidP="00B56A01">
      <w:pPr>
        <w:tabs>
          <w:tab w:val="clear" w:pos="567"/>
        </w:tabs>
        <w:spacing w:line="240" w:lineRule="auto"/>
        <w:rPr>
          <w:noProof/>
          <w:szCs w:val="22"/>
          <w:lang w:val="sv-SE"/>
        </w:rPr>
      </w:pPr>
    </w:p>
    <w:p w14:paraId="427F7F80" w14:textId="77777777" w:rsidR="00473A9E" w:rsidRPr="005E4531" w:rsidRDefault="00473A9E" w:rsidP="00B56A01">
      <w:pPr>
        <w:tabs>
          <w:tab w:val="clear" w:pos="567"/>
        </w:tabs>
        <w:spacing w:line="240" w:lineRule="auto"/>
        <w:rPr>
          <w:noProof/>
          <w:szCs w:val="22"/>
          <w:lang w:val="sv-SE"/>
        </w:rPr>
      </w:pPr>
    </w:p>
    <w:p w14:paraId="304B18E8"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bookmarkEnd w:id="61"/>
    <w:p w14:paraId="2E57B426"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5E4531" w14:paraId="7A0DA39A" w14:textId="77777777" w:rsidTr="00F95715">
        <w:tc>
          <w:tcPr>
            <w:tcW w:w="2943" w:type="dxa"/>
          </w:tcPr>
          <w:p w14:paraId="75A6EAC5" w14:textId="13E2435C" w:rsidR="00850BFB" w:rsidRPr="005E4531" w:rsidRDefault="00D20B19" w:rsidP="00B56A01">
            <w:pPr>
              <w:keepNext/>
              <w:tabs>
                <w:tab w:val="clear" w:pos="567"/>
              </w:tabs>
              <w:spacing w:line="240" w:lineRule="auto"/>
              <w:rPr>
                <w:szCs w:val="22"/>
                <w:lang w:val="sv-SE"/>
              </w:rPr>
            </w:pPr>
            <w:r w:rsidRPr="005E4531">
              <w:rPr>
                <w:szCs w:val="22"/>
              </w:rPr>
              <w:t>EU/1/20/1439/009</w:t>
            </w:r>
          </w:p>
        </w:tc>
        <w:tc>
          <w:tcPr>
            <w:tcW w:w="6379" w:type="dxa"/>
          </w:tcPr>
          <w:p w14:paraId="1F898706" w14:textId="301B0172" w:rsidR="00850BFB" w:rsidRPr="005E4531" w:rsidRDefault="00850BFB" w:rsidP="00B56A01">
            <w:pPr>
              <w:keepNext/>
              <w:tabs>
                <w:tab w:val="clear" w:pos="567"/>
              </w:tabs>
              <w:spacing w:line="240" w:lineRule="auto"/>
              <w:rPr>
                <w:szCs w:val="22"/>
                <w:lang w:val="sv-SE"/>
              </w:rPr>
            </w:pPr>
            <w:r w:rsidRPr="005E4531">
              <w:rPr>
                <w:szCs w:val="22"/>
                <w:shd w:val="pct15" w:color="auto" w:fill="auto"/>
                <w:lang w:val="sv-SE"/>
              </w:rPr>
              <w:t>10 x 1 </w:t>
            </w:r>
            <w:r w:rsidR="00473A9E" w:rsidRPr="005E4531">
              <w:rPr>
                <w:szCs w:val="22"/>
                <w:shd w:val="pct15" w:color="auto" w:fill="auto"/>
                <w:lang w:val="sv-SE"/>
              </w:rPr>
              <w:t>kapslar + 1 inhalator</w:t>
            </w:r>
          </w:p>
        </w:tc>
      </w:tr>
      <w:tr w:rsidR="00850BFB" w:rsidRPr="005E4531" w14:paraId="4960501E" w14:textId="77777777" w:rsidTr="00F95715">
        <w:tc>
          <w:tcPr>
            <w:tcW w:w="2943" w:type="dxa"/>
          </w:tcPr>
          <w:p w14:paraId="784A5483" w14:textId="6A3EDA57" w:rsidR="00850BFB" w:rsidRPr="005E4531" w:rsidRDefault="00D20B19" w:rsidP="00B56A01">
            <w:pPr>
              <w:keepNext/>
              <w:tabs>
                <w:tab w:val="clear" w:pos="567"/>
              </w:tabs>
              <w:spacing w:line="240" w:lineRule="auto"/>
              <w:rPr>
                <w:szCs w:val="22"/>
                <w:shd w:val="pct15" w:color="auto" w:fill="auto"/>
                <w:lang w:val="sv-SE"/>
              </w:rPr>
            </w:pPr>
            <w:r w:rsidRPr="005E4531">
              <w:rPr>
                <w:szCs w:val="22"/>
                <w:shd w:val="pct15" w:color="auto" w:fill="auto"/>
              </w:rPr>
              <w:t>EU/1/20/1439/010</w:t>
            </w:r>
          </w:p>
        </w:tc>
        <w:tc>
          <w:tcPr>
            <w:tcW w:w="6379" w:type="dxa"/>
          </w:tcPr>
          <w:p w14:paraId="5699124F" w14:textId="07C3857D" w:rsidR="00850BFB" w:rsidRPr="005E4531" w:rsidRDefault="00850BFB" w:rsidP="00B56A01">
            <w:pPr>
              <w:tabs>
                <w:tab w:val="clear" w:pos="567"/>
              </w:tabs>
              <w:spacing w:line="240" w:lineRule="auto"/>
              <w:rPr>
                <w:szCs w:val="22"/>
                <w:lang w:val="sv-SE"/>
              </w:rPr>
            </w:pPr>
            <w:r w:rsidRPr="005E4531">
              <w:rPr>
                <w:szCs w:val="22"/>
                <w:shd w:val="pct15" w:color="auto" w:fill="auto"/>
                <w:lang w:val="sv-SE"/>
              </w:rPr>
              <w:t>30 x 1 </w:t>
            </w:r>
            <w:r w:rsidR="00473A9E" w:rsidRPr="005E4531">
              <w:rPr>
                <w:szCs w:val="22"/>
                <w:shd w:val="pct15" w:color="auto" w:fill="auto"/>
                <w:lang w:val="sv-SE"/>
              </w:rPr>
              <w:t>kapslar + 1 inhalator</w:t>
            </w:r>
          </w:p>
        </w:tc>
      </w:tr>
    </w:tbl>
    <w:p w14:paraId="76D0FFCB" w14:textId="77777777" w:rsidR="00850BFB" w:rsidRPr="005E4531" w:rsidRDefault="00850BFB" w:rsidP="00B56A01">
      <w:pPr>
        <w:tabs>
          <w:tab w:val="clear" w:pos="567"/>
        </w:tabs>
        <w:spacing w:line="240" w:lineRule="auto"/>
        <w:rPr>
          <w:noProof/>
          <w:szCs w:val="22"/>
          <w:lang w:val="sv-SE"/>
        </w:rPr>
      </w:pPr>
    </w:p>
    <w:p w14:paraId="4AF1FC37" w14:textId="77777777" w:rsidR="00850BFB" w:rsidRPr="005E4531" w:rsidRDefault="00850BFB" w:rsidP="00B56A01">
      <w:pPr>
        <w:tabs>
          <w:tab w:val="clear" w:pos="567"/>
        </w:tabs>
        <w:spacing w:line="240" w:lineRule="auto"/>
        <w:rPr>
          <w:noProof/>
          <w:szCs w:val="22"/>
          <w:lang w:val="sv-SE"/>
        </w:rPr>
      </w:pPr>
    </w:p>
    <w:p w14:paraId="7C7A3D07"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13.</w:t>
      </w:r>
      <w:r w:rsidRPr="005E4531">
        <w:rPr>
          <w:b/>
          <w:szCs w:val="22"/>
          <w:lang w:val="sv-SE"/>
        </w:rPr>
        <w:tab/>
        <w:t>TILLVERKNINGSSATSNUMMER</w:t>
      </w:r>
    </w:p>
    <w:p w14:paraId="78842927" w14:textId="77777777" w:rsidR="00473A9E" w:rsidRPr="005E4531" w:rsidRDefault="00473A9E" w:rsidP="00B56A01">
      <w:pPr>
        <w:keepNext/>
        <w:tabs>
          <w:tab w:val="clear" w:pos="567"/>
        </w:tabs>
        <w:spacing w:line="240" w:lineRule="auto"/>
        <w:rPr>
          <w:noProof/>
          <w:color w:val="000000"/>
          <w:szCs w:val="22"/>
          <w:lang w:val="sv-SE"/>
        </w:rPr>
      </w:pPr>
    </w:p>
    <w:p w14:paraId="012BC7DD" w14:textId="77777777" w:rsidR="00473A9E" w:rsidRPr="005E4531" w:rsidRDefault="00473A9E" w:rsidP="00B56A01">
      <w:pPr>
        <w:tabs>
          <w:tab w:val="clear" w:pos="567"/>
        </w:tabs>
        <w:spacing w:line="240" w:lineRule="auto"/>
        <w:rPr>
          <w:noProof/>
          <w:color w:val="000000"/>
          <w:szCs w:val="22"/>
          <w:lang w:val="sv-SE"/>
        </w:rPr>
      </w:pPr>
      <w:r w:rsidRPr="005E4531">
        <w:rPr>
          <w:color w:val="000000"/>
          <w:szCs w:val="22"/>
          <w:lang w:val="sv-SE"/>
        </w:rPr>
        <w:t>Lot</w:t>
      </w:r>
    </w:p>
    <w:p w14:paraId="079F2528" w14:textId="77777777" w:rsidR="00473A9E" w:rsidRPr="005E4531" w:rsidRDefault="00473A9E" w:rsidP="00B56A01">
      <w:pPr>
        <w:tabs>
          <w:tab w:val="clear" w:pos="567"/>
        </w:tabs>
        <w:spacing w:line="240" w:lineRule="auto"/>
        <w:rPr>
          <w:noProof/>
          <w:szCs w:val="22"/>
          <w:lang w:val="sv-SE"/>
        </w:rPr>
      </w:pPr>
    </w:p>
    <w:p w14:paraId="7F612806" w14:textId="77777777" w:rsidR="00473A9E" w:rsidRPr="005E4531" w:rsidRDefault="00473A9E" w:rsidP="00B56A01">
      <w:pPr>
        <w:tabs>
          <w:tab w:val="clear" w:pos="567"/>
        </w:tabs>
        <w:spacing w:line="240" w:lineRule="auto"/>
        <w:rPr>
          <w:noProof/>
          <w:szCs w:val="22"/>
          <w:lang w:val="sv-SE"/>
        </w:rPr>
      </w:pPr>
    </w:p>
    <w:p w14:paraId="4D49783C"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16967662" w14:textId="77777777" w:rsidR="00473A9E" w:rsidRPr="005E4531" w:rsidRDefault="00473A9E" w:rsidP="00B56A01">
      <w:pPr>
        <w:tabs>
          <w:tab w:val="clear" w:pos="567"/>
        </w:tabs>
        <w:spacing w:line="240" w:lineRule="auto"/>
        <w:rPr>
          <w:noProof/>
          <w:color w:val="000000"/>
          <w:szCs w:val="22"/>
          <w:lang w:val="sv-SE"/>
        </w:rPr>
      </w:pPr>
    </w:p>
    <w:p w14:paraId="25484640" w14:textId="77777777" w:rsidR="00473A9E" w:rsidRPr="005E4531" w:rsidRDefault="00473A9E" w:rsidP="00B56A01">
      <w:pPr>
        <w:tabs>
          <w:tab w:val="clear" w:pos="567"/>
        </w:tabs>
        <w:spacing w:line="240" w:lineRule="auto"/>
        <w:rPr>
          <w:noProof/>
          <w:szCs w:val="22"/>
          <w:lang w:val="sv-SE"/>
        </w:rPr>
      </w:pPr>
    </w:p>
    <w:p w14:paraId="60BBC503" w14:textId="77777777" w:rsidR="00473A9E" w:rsidRPr="005E4531" w:rsidRDefault="00473A9E"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4432ED11" w14:textId="3153B69F" w:rsidR="00473A9E" w:rsidRPr="005E4531" w:rsidRDefault="00473A9E" w:rsidP="00B56A01">
      <w:pPr>
        <w:tabs>
          <w:tab w:val="clear" w:pos="567"/>
        </w:tabs>
        <w:spacing w:line="240" w:lineRule="auto"/>
        <w:rPr>
          <w:noProof/>
          <w:szCs w:val="22"/>
          <w:lang w:val="sv-SE"/>
        </w:rPr>
      </w:pPr>
    </w:p>
    <w:p w14:paraId="7391CF1F" w14:textId="77777777" w:rsidR="00CF7F35" w:rsidRPr="005E4531" w:rsidRDefault="00CF7F35" w:rsidP="00B56A01">
      <w:pPr>
        <w:tabs>
          <w:tab w:val="clear" w:pos="567"/>
        </w:tabs>
        <w:spacing w:line="240" w:lineRule="auto"/>
        <w:rPr>
          <w:noProof/>
          <w:szCs w:val="22"/>
          <w:lang w:val="sv-SE"/>
        </w:rPr>
      </w:pPr>
    </w:p>
    <w:p w14:paraId="70BD6DEE" w14:textId="77777777" w:rsidR="00473A9E" w:rsidRPr="005E4531" w:rsidRDefault="00473A9E" w:rsidP="00B56A01">
      <w:pPr>
        <w:keepNext/>
        <w:pBdr>
          <w:top w:val="single" w:sz="4" w:space="1" w:color="auto"/>
          <w:left w:val="single" w:sz="4" w:space="4" w:color="auto"/>
          <w:bottom w:val="single" w:sz="4" w:space="0" w:color="auto"/>
          <w:right w:val="single" w:sz="4" w:space="4" w:color="auto"/>
        </w:pBdr>
        <w:tabs>
          <w:tab w:val="clear" w:pos="567"/>
        </w:tabs>
        <w:spacing w:line="240" w:lineRule="auto"/>
        <w:rPr>
          <w:b/>
          <w:lang w:val="sv-SE"/>
        </w:rPr>
      </w:pPr>
      <w:r w:rsidRPr="005E4531">
        <w:rPr>
          <w:b/>
          <w:noProof/>
          <w:szCs w:val="22"/>
          <w:lang w:val="sv-SE"/>
        </w:rPr>
        <w:t>16.</w:t>
      </w:r>
      <w:r w:rsidRPr="005E4531">
        <w:rPr>
          <w:b/>
          <w:noProof/>
          <w:szCs w:val="22"/>
          <w:lang w:val="sv-SE"/>
        </w:rPr>
        <w:tab/>
        <w:t>INFORMATION I PUNKTSKRIFT</w:t>
      </w:r>
    </w:p>
    <w:p w14:paraId="28D0EED2" w14:textId="77777777" w:rsidR="00850BFB" w:rsidRPr="005E4531" w:rsidRDefault="00850BFB" w:rsidP="00B56A01">
      <w:pPr>
        <w:keepNext/>
        <w:tabs>
          <w:tab w:val="clear" w:pos="567"/>
        </w:tabs>
        <w:spacing w:line="240" w:lineRule="auto"/>
        <w:rPr>
          <w:noProof/>
          <w:szCs w:val="22"/>
          <w:lang w:val="sv-SE"/>
        </w:rPr>
      </w:pPr>
    </w:p>
    <w:p w14:paraId="4CFE84FD" w14:textId="5B204F09"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mi</w:t>
      </w:r>
      <w:r w:rsidR="00473A9E" w:rsidRPr="005E4531">
        <w:rPr>
          <w:rFonts w:eastAsia="MS Mincho"/>
          <w:szCs w:val="22"/>
          <w:lang w:val="sv-SE" w:eastAsia="ja-JP"/>
        </w:rPr>
        <w:t>krog</w:t>
      </w:r>
      <w:r w:rsidRPr="005E4531">
        <w:rPr>
          <w:rFonts w:eastAsia="MS Mincho"/>
          <w:szCs w:val="22"/>
          <w:lang w:val="sv-SE" w:eastAsia="ja-JP"/>
        </w:rPr>
        <w:t>/260 mi</w:t>
      </w:r>
      <w:r w:rsidR="00473A9E" w:rsidRPr="005E4531">
        <w:rPr>
          <w:rFonts w:eastAsia="MS Mincho"/>
          <w:szCs w:val="22"/>
          <w:lang w:val="sv-SE" w:eastAsia="ja-JP"/>
        </w:rPr>
        <w:t>krog</w:t>
      </w:r>
    </w:p>
    <w:p w14:paraId="5B40CC5A" w14:textId="77777777" w:rsidR="00850BFB" w:rsidRPr="005E4531" w:rsidRDefault="00850BFB" w:rsidP="00B56A01">
      <w:pPr>
        <w:tabs>
          <w:tab w:val="clear" w:pos="567"/>
        </w:tabs>
        <w:spacing w:line="240" w:lineRule="auto"/>
        <w:rPr>
          <w:noProof/>
          <w:szCs w:val="22"/>
          <w:shd w:val="clear" w:color="auto" w:fill="CCCCCC"/>
          <w:lang w:val="sv-SE"/>
        </w:rPr>
      </w:pPr>
    </w:p>
    <w:p w14:paraId="5FEC8EDB" w14:textId="77777777" w:rsidR="00850BFB" w:rsidRPr="005E4531" w:rsidRDefault="00850BFB" w:rsidP="00B56A01">
      <w:pPr>
        <w:tabs>
          <w:tab w:val="clear" w:pos="567"/>
        </w:tabs>
        <w:spacing w:line="240" w:lineRule="auto"/>
        <w:rPr>
          <w:noProof/>
          <w:szCs w:val="22"/>
          <w:shd w:val="clear" w:color="auto" w:fill="CCCCCC"/>
          <w:lang w:val="sv-SE"/>
        </w:rPr>
      </w:pPr>
    </w:p>
    <w:p w14:paraId="48B04272" w14:textId="77777777" w:rsidR="00473A9E" w:rsidRPr="005E4531" w:rsidRDefault="00473A9E"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r w:rsidRPr="005E4531">
        <w:rPr>
          <w:b/>
          <w:noProof/>
          <w:lang w:val="sv-SE"/>
        </w:rPr>
        <w:t>17.</w:t>
      </w:r>
      <w:r w:rsidRPr="005E4531">
        <w:rPr>
          <w:b/>
          <w:noProof/>
          <w:lang w:val="sv-SE"/>
        </w:rPr>
        <w:tab/>
      </w:r>
      <w:r w:rsidRPr="005E4531">
        <w:rPr>
          <w:b/>
          <w:lang w:val="sv-SE"/>
        </w:rPr>
        <w:t>UNIK IDENTITETSBETECKNING – TVÅDIMENSIONELL STRECKKOD</w:t>
      </w:r>
    </w:p>
    <w:p w14:paraId="2CF1DBFE" w14:textId="77777777" w:rsidR="00473A9E" w:rsidRPr="005E4531" w:rsidRDefault="00473A9E" w:rsidP="00B56A01">
      <w:pPr>
        <w:keepNext/>
        <w:keepLines/>
        <w:tabs>
          <w:tab w:val="clear" w:pos="567"/>
        </w:tabs>
        <w:spacing w:line="240" w:lineRule="auto"/>
        <w:rPr>
          <w:noProof/>
          <w:lang w:val="sv-SE"/>
        </w:rPr>
      </w:pPr>
    </w:p>
    <w:p w14:paraId="55916B2D" w14:textId="77777777" w:rsidR="00473A9E" w:rsidRPr="005E4531" w:rsidRDefault="00473A9E" w:rsidP="00B56A01">
      <w:pPr>
        <w:tabs>
          <w:tab w:val="clear" w:pos="567"/>
        </w:tabs>
        <w:spacing w:line="240" w:lineRule="auto"/>
        <w:rPr>
          <w:noProof/>
          <w:szCs w:val="22"/>
          <w:shd w:val="pct15" w:color="auto" w:fill="auto"/>
          <w:lang w:val="sv-SE"/>
        </w:rPr>
      </w:pPr>
      <w:r w:rsidRPr="005E4531">
        <w:rPr>
          <w:szCs w:val="22"/>
          <w:shd w:val="pct15" w:color="auto" w:fill="auto"/>
          <w:lang w:val="sv-SE"/>
        </w:rPr>
        <w:t>Tvådimensionell streckkod som innehåller den unika identitetsbeteckningen.</w:t>
      </w:r>
    </w:p>
    <w:p w14:paraId="46C97743" w14:textId="77777777" w:rsidR="00473A9E" w:rsidRPr="005E4531" w:rsidRDefault="00473A9E" w:rsidP="00B56A01">
      <w:pPr>
        <w:tabs>
          <w:tab w:val="clear" w:pos="567"/>
        </w:tabs>
        <w:spacing w:line="240" w:lineRule="auto"/>
        <w:rPr>
          <w:noProof/>
          <w:lang w:val="sv-SE"/>
        </w:rPr>
      </w:pPr>
    </w:p>
    <w:p w14:paraId="39F11DFB" w14:textId="77777777" w:rsidR="00473A9E" w:rsidRPr="005E4531" w:rsidRDefault="00473A9E" w:rsidP="00B56A01">
      <w:pPr>
        <w:tabs>
          <w:tab w:val="clear" w:pos="567"/>
        </w:tabs>
        <w:spacing w:line="240" w:lineRule="auto"/>
        <w:rPr>
          <w:noProof/>
          <w:lang w:val="sv-SE"/>
        </w:rPr>
      </w:pPr>
    </w:p>
    <w:p w14:paraId="7217FB73" w14:textId="77777777" w:rsidR="00473A9E" w:rsidRPr="005E4531" w:rsidRDefault="00473A9E"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noProof/>
          <w:lang w:val="sv-SE"/>
        </w:rPr>
        <w:t>18.</w:t>
      </w:r>
      <w:r w:rsidRPr="005E4531">
        <w:rPr>
          <w:b/>
          <w:noProof/>
          <w:lang w:val="sv-SE"/>
        </w:rPr>
        <w:tab/>
      </w:r>
      <w:r w:rsidRPr="005E4531">
        <w:rPr>
          <w:b/>
          <w:lang w:val="sv-SE"/>
        </w:rPr>
        <w:t>UNIK IDENTITETSBETECKNING – I ETT FORMAT LÄSBART FÖR MÄNSKLIGT ÖGA</w:t>
      </w:r>
    </w:p>
    <w:p w14:paraId="3A532E94" w14:textId="77777777" w:rsidR="00850BFB" w:rsidRPr="005E4531" w:rsidRDefault="00850BFB" w:rsidP="00B56A01">
      <w:pPr>
        <w:keepNext/>
        <w:tabs>
          <w:tab w:val="clear" w:pos="567"/>
        </w:tabs>
        <w:spacing w:line="240" w:lineRule="auto"/>
        <w:rPr>
          <w:noProof/>
          <w:lang w:val="sv-SE"/>
        </w:rPr>
      </w:pPr>
    </w:p>
    <w:p w14:paraId="242EB42A" w14:textId="679164F6" w:rsidR="00850BFB" w:rsidRPr="005E4531" w:rsidRDefault="00850BFB" w:rsidP="00B56A01">
      <w:pPr>
        <w:keepNext/>
        <w:tabs>
          <w:tab w:val="clear" w:pos="567"/>
        </w:tabs>
        <w:spacing w:line="240" w:lineRule="auto"/>
        <w:rPr>
          <w:szCs w:val="22"/>
          <w:lang w:val="sv-SE"/>
        </w:rPr>
      </w:pPr>
      <w:r w:rsidRPr="005E4531">
        <w:rPr>
          <w:szCs w:val="22"/>
          <w:lang w:val="sv-SE"/>
        </w:rPr>
        <w:t>PC</w:t>
      </w:r>
    </w:p>
    <w:p w14:paraId="2EC28547" w14:textId="5505DED5" w:rsidR="00850BFB" w:rsidRPr="005E4531" w:rsidRDefault="00850BFB" w:rsidP="00B56A01">
      <w:pPr>
        <w:keepNext/>
        <w:tabs>
          <w:tab w:val="clear" w:pos="567"/>
        </w:tabs>
        <w:spacing w:line="240" w:lineRule="auto"/>
        <w:rPr>
          <w:szCs w:val="22"/>
          <w:lang w:val="sv-SE"/>
        </w:rPr>
      </w:pPr>
      <w:r w:rsidRPr="005E4531">
        <w:rPr>
          <w:szCs w:val="22"/>
          <w:lang w:val="sv-SE"/>
        </w:rPr>
        <w:t>SN</w:t>
      </w:r>
    </w:p>
    <w:p w14:paraId="777FBC59" w14:textId="2F78D73B" w:rsidR="00850BFB" w:rsidRPr="005E4531" w:rsidRDefault="00850BFB" w:rsidP="00B56A01">
      <w:pPr>
        <w:tabs>
          <w:tab w:val="clear" w:pos="567"/>
        </w:tabs>
        <w:spacing w:line="240" w:lineRule="auto"/>
        <w:rPr>
          <w:iCs/>
          <w:color w:val="000000"/>
          <w:szCs w:val="22"/>
          <w:lang w:val="sv-SE"/>
        </w:rPr>
      </w:pPr>
      <w:r w:rsidRPr="005E4531">
        <w:rPr>
          <w:szCs w:val="22"/>
          <w:lang w:val="sv-SE"/>
        </w:rPr>
        <w:t>NN</w:t>
      </w:r>
    </w:p>
    <w:p w14:paraId="7A698E13" w14:textId="77777777" w:rsidR="00850BFB" w:rsidRPr="005E4531" w:rsidRDefault="00850BFB" w:rsidP="00B56A01">
      <w:pPr>
        <w:tabs>
          <w:tab w:val="clear" w:pos="567"/>
        </w:tabs>
        <w:spacing w:line="240" w:lineRule="auto"/>
        <w:rPr>
          <w:noProof/>
          <w:szCs w:val="22"/>
          <w:lang w:val="sv-SE"/>
        </w:rPr>
      </w:pPr>
      <w:r w:rsidRPr="005E4531">
        <w:rPr>
          <w:noProof/>
          <w:szCs w:val="22"/>
          <w:shd w:val="clear" w:color="auto" w:fill="CCCCCC"/>
          <w:lang w:val="sv-SE"/>
        </w:rPr>
        <w:br w:type="page"/>
      </w:r>
    </w:p>
    <w:p w14:paraId="3E7C76E6" w14:textId="77777777" w:rsidR="00850BFB" w:rsidRPr="005E4531" w:rsidRDefault="00850BFB" w:rsidP="00B56A01">
      <w:pPr>
        <w:tabs>
          <w:tab w:val="clear" w:pos="567"/>
        </w:tabs>
        <w:spacing w:line="240" w:lineRule="auto"/>
        <w:rPr>
          <w:noProof/>
          <w:szCs w:val="22"/>
          <w:lang w:val="sv-SE"/>
        </w:rPr>
      </w:pPr>
    </w:p>
    <w:p w14:paraId="3E4BDB9B"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7F348F96"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1E757C3C"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YTTERKARTONG TILL FLERPACK (MED BLUE BOX)</w:t>
      </w:r>
    </w:p>
    <w:p w14:paraId="1C2BBE53" w14:textId="77777777" w:rsidR="00473A9E" w:rsidRPr="005E4531" w:rsidRDefault="00473A9E" w:rsidP="00B56A01">
      <w:pPr>
        <w:tabs>
          <w:tab w:val="clear" w:pos="567"/>
        </w:tabs>
        <w:spacing w:line="240" w:lineRule="auto"/>
        <w:rPr>
          <w:noProof/>
          <w:szCs w:val="22"/>
          <w:lang w:val="sv-SE"/>
        </w:rPr>
      </w:pPr>
    </w:p>
    <w:p w14:paraId="5531364A" w14:textId="77777777" w:rsidR="00473A9E" w:rsidRPr="005E4531" w:rsidRDefault="00473A9E" w:rsidP="00B56A01">
      <w:pPr>
        <w:tabs>
          <w:tab w:val="clear" w:pos="567"/>
        </w:tabs>
        <w:spacing w:line="240" w:lineRule="auto"/>
        <w:rPr>
          <w:noProof/>
          <w:szCs w:val="22"/>
          <w:lang w:val="sv-SE"/>
        </w:rPr>
      </w:pPr>
    </w:p>
    <w:p w14:paraId="5BFCA14D"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1.</w:t>
      </w:r>
      <w:r w:rsidRPr="005E4531">
        <w:rPr>
          <w:b/>
          <w:szCs w:val="22"/>
          <w:lang w:val="sv-SE"/>
        </w:rPr>
        <w:tab/>
        <w:t>LÄKEMEDLETS NAMN</w:t>
      </w:r>
    </w:p>
    <w:p w14:paraId="3DADEFFB" w14:textId="77777777" w:rsidR="00850BFB" w:rsidRPr="005E4531" w:rsidRDefault="00850BFB" w:rsidP="00B56A01">
      <w:pPr>
        <w:keepNext/>
        <w:tabs>
          <w:tab w:val="clear" w:pos="567"/>
        </w:tabs>
        <w:spacing w:line="240" w:lineRule="auto"/>
        <w:rPr>
          <w:noProof/>
          <w:szCs w:val="22"/>
          <w:lang w:val="sv-SE"/>
        </w:rPr>
      </w:pPr>
    </w:p>
    <w:p w14:paraId="6BF8332D" w14:textId="663F8684"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mi</w:t>
      </w:r>
      <w:r w:rsidR="00473A9E" w:rsidRPr="005E4531">
        <w:rPr>
          <w:rFonts w:eastAsia="MS Mincho"/>
          <w:szCs w:val="22"/>
          <w:lang w:val="sv-SE" w:eastAsia="ja-JP"/>
        </w:rPr>
        <w:t>krog</w:t>
      </w:r>
      <w:r w:rsidRPr="005E4531">
        <w:rPr>
          <w:rFonts w:eastAsia="MS Mincho"/>
          <w:szCs w:val="22"/>
          <w:lang w:val="sv-SE" w:eastAsia="ja-JP"/>
        </w:rPr>
        <w:t>/260 mi</w:t>
      </w:r>
      <w:r w:rsidR="00473A9E" w:rsidRPr="005E4531">
        <w:rPr>
          <w:rFonts w:eastAsia="MS Mincho"/>
          <w:szCs w:val="22"/>
          <w:lang w:val="sv-SE" w:eastAsia="ja-JP"/>
        </w:rPr>
        <w:t>krog inhalationspulver, hårda kapslar</w:t>
      </w:r>
    </w:p>
    <w:p w14:paraId="6F87A9DD" w14:textId="761B1062" w:rsidR="00850BFB" w:rsidRPr="005E4531" w:rsidRDefault="0067218E" w:rsidP="00B56A01">
      <w:pPr>
        <w:tabs>
          <w:tab w:val="clear" w:pos="567"/>
        </w:tabs>
        <w:spacing w:line="240" w:lineRule="auto"/>
        <w:rPr>
          <w:noProof/>
          <w:szCs w:val="22"/>
          <w:lang w:val="sv-SE"/>
        </w:rPr>
      </w:pPr>
      <w:r w:rsidRPr="005E4531">
        <w:rPr>
          <w:szCs w:val="22"/>
          <w:lang w:val="sv-SE"/>
        </w:rPr>
        <w:t>indacaterol./mometason. fur.</w:t>
      </w:r>
    </w:p>
    <w:p w14:paraId="428C643E" w14:textId="77777777" w:rsidR="00850BFB" w:rsidRPr="005E4531" w:rsidRDefault="00850BFB" w:rsidP="00B56A01">
      <w:pPr>
        <w:tabs>
          <w:tab w:val="clear" w:pos="567"/>
        </w:tabs>
        <w:spacing w:line="240" w:lineRule="auto"/>
        <w:rPr>
          <w:noProof/>
          <w:szCs w:val="22"/>
          <w:lang w:val="sv-SE"/>
        </w:rPr>
      </w:pPr>
    </w:p>
    <w:p w14:paraId="15D743BE"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2.</w:t>
      </w:r>
      <w:r w:rsidRPr="005E4531">
        <w:rPr>
          <w:b/>
          <w:szCs w:val="22"/>
          <w:lang w:val="sv-SE"/>
        </w:rPr>
        <w:tab/>
        <w:t>DEKLARATION AV AKTIV(A) SUBSTANS(ER)</w:t>
      </w:r>
    </w:p>
    <w:p w14:paraId="3DD1565B" w14:textId="77777777" w:rsidR="00850BFB" w:rsidRPr="005E4531" w:rsidRDefault="00850BFB" w:rsidP="00B56A01">
      <w:pPr>
        <w:tabs>
          <w:tab w:val="clear" w:pos="567"/>
        </w:tabs>
        <w:spacing w:line="240" w:lineRule="auto"/>
        <w:rPr>
          <w:szCs w:val="22"/>
          <w:lang w:val="sv-SE"/>
        </w:rPr>
      </w:pPr>
    </w:p>
    <w:p w14:paraId="64A62E7A" w14:textId="18E33D24" w:rsidR="00850BFB" w:rsidRPr="005E4531" w:rsidRDefault="00DF75C3" w:rsidP="00B56A01">
      <w:pPr>
        <w:tabs>
          <w:tab w:val="clear" w:pos="567"/>
        </w:tabs>
        <w:spacing w:line="240" w:lineRule="auto"/>
        <w:rPr>
          <w:szCs w:val="22"/>
          <w:lang w:val="sv-SE"/>
        </w:rPr>
      </w:pPr>
      <w:r w:rsidRPr="005E4531">
        <w:rPr>
          <w:szCs w:val="22"/>
          <w:lang w:val="sv-SE"/>
        </w:rPr>
        <w:t>Varje avgiven dos innehåller</w:t>
      </w:r>
      <w:r w:rsidR="00850BFB" w:rsidRPr="005E4531">
        <w:rPr>
          <w:szCs w:val="22"/>
          <w:lang w:val="sv-SE"/>
        </w:rPr>
        <w:t xml:space="preserve"> 125 mi</w:t>
      </w:r>
      <w:r w:rsidRPr="005E4531">
        <w:rPr>
          <w:szCs w:val="22"/>
          <w:lang w:val="sv-SE"/>
        </w:rPr>
        <w:t>krogram indakaterol</w:t>
      </w:r>
      <w:r w:rsidR="00850BFB" w:rsidRPr="005E4531">
        <w:rPr>
          <w:szCs w:val="22"/>
          <w:lang w:val="sv-SE"/>
        </w:rPr>
        <w:t xml:space="preserve"> (</w:t>
      </w:r>
      <w:r w:rsidRPr="005E4531">
        <w:rPr>
          <w:szCs w:val="22"/>
          <w:lang w:val="sv-SE"/>
        </w:rPr>
        <w:t>som acetat</w:t>
      </w:r>
      <w:r w:rsidR="00850BFB" w:rsidRPr="005E4531">
        <w:rPr>
          <w:szCs w:val="22"/>
          <w:lang w:val="sv-SE"/>
        </w:rPr>
        <w:t xml:space="preserve">) </w:t>
      </w:r>
      <w:r w:rsidRPr="005E4531">
        <w:rPr>
          <w:szCs w:val="22"/>
          <w:lang w:val="sv-SE"/>
        </w:rPr>
        <w:t>och</w:t>
      </w:r>
      <w:r w:rsidR="00850BFB" w:rsidRPr="005E4531">
        <w:rPr>
          <w:szCs w:val="22"/>
          <w:lang w:val="sv-SE"/>
        </w:rPr>
        <w:t xml:space="preserve"> 260 m</w:t>
      </w:r>
      <w:r w:rsidRPr="005E4531">
        <w:rPr>
          <w:szCs w:val="22"/>
          <w:lang w:val="sv-SE"/>
        </w:rPr>
        <w:t>ikrogram mometasonfuroat</w:t>
      </w:r>
      <w:r w:rsidR="00850BFB" w:rsidRPr="005E4531">
        <w:rPr>
          <w:szCs w:val="22"/>
          <w:lang w:val="sv-SE"/>
        </w:rPr>
        <w:t>.</w:t>
      </w:r>
    </w:p>
    <w:p w14:paraId="5651F4DB" w14:textId="77777777" w:rsidR="00850BFB" w:rsidRPr="005E4531" w:rsidRDefault="00850BFB" w:rsidP="00B56A01">
      <w:pPr>
        <w:tabs>
          <w:tab w:val="clear" w:pos="567"/>
        </w:tabs>
        <w:spacing w:line="240" w:lineRule="auto"/>
        <w:rPr>
          <w:noProof/>
          <w:szCs w:val="22"/>
          <w:lang w:val="sv-SE"/>
        </w:rPr>
      </w:pPr>
    </w:p>
    <w:p w14:paraId="212B5D09" w14:textId="77777777" w:rsidR="00850BFB" w:rsidRPr="005E4531" w:rsidRDefault="00850BFB" w:rsidP="00B56A01">
      <w:pPr>
        <w:tabs>
          <w:tab w:val="clear" w:pos="567"/>
        </w:tabs>
        <w:spacing w:line="240" w:lineRule="auto"/>
        <w:rPr>
          <w:noProof/>
          <w:szCs w:val="22"/>
          <w:lang w:val="sv-SE"/>
        </w:rPr>
      </w:pPr>
    </w:p>
    <w:p w14:paraId="2F28A750"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3.</w:t>
      </w:r>
      <w:r w:rsidRPr="005E4531">
        <w:rPr>
          <w:b/>
          <w:szCs w:val="22"/>
          <w:lang w:val="sv-SE"/>
        </w:rPr>
        <w:tab/>
        <w:t>FÖRTECKNING ÖVER HJÄLPÄMNEN</w:t>
      </w:r>
    </w:p>
    <w:p w14:paraId="7B9D7A0F" w14:textId="77777777" w:rsidR="00850BFB" w:rsidRPr="005E4531" w:rsidRDefault="00850BFB" w:rsidP="00B56A01">
      <w:pPr>
        <w:keepNext/>
        <w:tabs>
          <w:tab w:val="clear" w:pos="567"/>
        </w:tabs>
        <w:spacing w:line="240" w:lineRule="auto"/>
        <w:rPr>
          <w:noProof/>
          <w:szCs w:val="22"/>
          <w:lang w:val="sv-SE"/>
        </w:rPr>
      </w:pPr>
    </w:p>
    <w:p w14:paraId="63607D7E" w14:textId="530B87B7" w:rsidR="00850BFB" w:rsidRPr="005E4531" w:rsidRDefault="00473A9E" w:rsidP="00B56A01">
      <w:pPr>
        <w:tabs>
          <w:tab w:val="clear" w:pos="567"/>
        </w:tabs>
        <w:spacing w:line="240" w:lineRule="auto"/>
        <w:rPr>
          <w:szCs w:val="22"/>
          <w:lang w:val="sv-SE"/>
        </w:rPr>
      </w:pPr>
      <w:r w:rsidRPr="005E4531">
        <w:rPr>
          <w:noProof/>
          <w:szCs w:val="22"/>
          <w:lang w:val="sv-SE"/>
        </w:rPr>
        <w:t>Innehåller även laktos</w:t>
      </w:r>
      <w:r w:rsidR="00D707C3">
        <w:rPr>
          <w:noProof/>
          <w:szCs w:val="22"/>
          <w:lang w:val="sv-SE"/>
        </w:rPr>
        <w:t>monohydrat</w:t>
      </w:r>
      <w:r w:rsidRPr="005E4531">
        <w:rPr>
          <w:noProof/>
          <w:szCs w:val="22"/>
          <w:lang w:val="sv-SE"/>
        </w:rPr>
        <w:t xml:space="preserve">. </w:t>
      </w:r>
      <w:r w:rsidRPr="005E4531">
        <w:rPr>
          <w:noProof/>
          <w:szCs w:val="22"/>
          <w:shd w:val="clear" w:color="auto" w:fill="D9D9D9" w:themeFill="background1" w:themeFillShade="D9"/>
          <w:lang w:val="sv-SE"/>
        </w:rPr>
        <w:t>Se bipacksedeln för mer information</w:t>
      </w:r>
      <w:r w:rsidR="00850BFB" w:rsidRPr="005E4531">
        <w:rPr>
          <w:noProof/>
          <w:szCs w:val="22"/>
          <w:shd w:val="clear" w:color="auto" w:fill="D9D9D9" w:themeFill="background1" w:themeFillShade="D9"/>
          <w:lang w:val="sv-SE"/>
        </w:rPr>
        <w:t>.</w:t>
      </w:r>
    </w:p>
    <w:p w14:paraId="07BB4848" w14:textId="77777777" w:rsidR="00850BFB" w:rsidRPr="005E4531" w:rsidRDefault="00850BFB" w:rsidP="00B56A01">
      <w:pPr>
        <w:tabs>
          <w:tab w:val="clear" w:pos="567"/>
        </w:tabs>
        <w:spacing w:line="240" w:lineRule="auto"/>
        <w:rPr>
          <w:noProof/>
          <w:szCs w:val="22"/>
          <w:lang w:val="sv-SE"/>
        </w:rPr>
      </w:pPr>
    </w:p>
    <w:p w14:paraId="36D0AF26" w14:textId="77777777" w:rsidR="00850BFB" w:rsidRPr="005E4531" w:rsidRDefault="00850BFB" w:rsidP="00B56A01">
      <w:pPr>
        <w:tabs>
          <w:tab w:val="clear" w:pos="567"/>
        </w:tabs>
        <w:spacing w:line="240" w:lineRule="auto"/>
        <w:rPr>
          <w:noProof/>
          <w:szCs w:val="22"/>
          <w:lang w:val="sv-SE"/>
        </w:rPr>
      </w:pPr>
    </w:p>
    <w:p w14:paraId="220C84A0"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4.</w:t>
      </w:r>
      <w:r w:rsidRPr="005E4531">
        <w:rPr>
          <w:b/>
          <w:szCs w:val="22"/>
          <w:lang w:val="sv-SE"/>
        </w:rPr>
        <w:tab/>
        <w:t>LÄKEMEDELSFORM OCH FÖRPACKNINGSSTORLEK</w:t>
      </w:r>
    </w:p>
    <w:p w14:paraId="5548A26D" w14:textId="77777777" w:rsidR="00473A9E" w:rsidRPr="005E4531" w:rsidRDefault="00473A9E" w:rsidP="00B56A01">
      <w:pPr>
        <w:keepNext/>
        <w:tabs>
          <w:tab w:val="clear" w:pos="567"/>
        </w:tabs>
        <w:spacing w:line="240" w:lineRule="auto"/>
        <w:rPr>
          <w:noProof/>
          <w:szCs w:val="22"/>
          <w:lang w:val="sv-SE"/>
        </w:rPr>
      </w:pPr>
    </w:p>
    <w:p w14:paraId="5E8C0131" w14:textId="77777777" w:rsidR="00473A9E" w:rsidRPr="005E4531" w:rsidRDefault="00473A9E" w:rsidP="00B56A01">
      <w:pPr>
        <w:tabs>
          <w:tab w:val="clear" w:pos="567"/>
        </w:tabs>
        <w:spacing w:line="240" w:lineRule="auto"/>
        <w:rPr>
          <w:noProof/>
          <w:szCs w:val="22"/>
          <w:lang w:val="sv-SE"/>
        </w:rPr>
      </w:pPr>
      <w:r w:rsidRPr="005E4531">
        <w:rPr>
          <w:szCs w:val="22"/>
          <w:shd w:val="pct15" w:color="auto" w:fill="auto"/>
          <w:lang w:val="sv-SE"/>
        </w:rPr>
        <w:t>Inhalationspulver, hård kapsel</w:t>
      </w:r>
    </w:p>
    <w:p w14:paraId="525A8DD1" w14:textId="77777777" w:rsidR="00850BFB" w:rsidRPr="005E4531" w:rsidRDefault="00850BFB" w:rsidP="00B56A01">
      <w:pPr>
        <w:tabs>
          <w:tab w:val="clear" w:pos="567"/>
        </w:tabs>
        <w:spacing w:line="240" w:lineRule="auto"/>
        <w:rPr>
          <w:szCs w:val="22"/>
          <w:lang w:val="sv-SE"/>
        </w:rPr>
      </w:pPr>
    </w:p>
    <w:p w14:paraId="76FF7519" w14:textId="24894548" w:rsidR="00850BFB" w:rsidRPr="005E4531" w:rsidRDefault="00473A9E" w:rsidP="00B56A01">
      <w:pPr>
        <w:tabs>
          <w:tab w:val="clear" w:pos="567"/>
        </w:tabs>
        <w:spacing w:line="240" w:lineRule="auto"/>
        <w:rPr>
          <w:szCs w:val="22"/>
          <w:lang w:val="sv-SE"/>
        </w:rPr>
      </w:pPr>
      <w:r w:rsidRPr="005E4531">
        <w:rPr>
          <w:szCs w:val="22"/>
          <w:lang w:val="sv-SE"/>
        </w:rPr>
        <w:t>Fler</w:t>
      </w:r>
      <w:r w:rsidR="00850BFB" w:rsidRPr="005E4531">
        <w:rPr>
          <w:szCs w:val="22"/>
          <w:lang w:val="sv-SE"/>
        </w:rPr>
        <w:t>pack: 90 (3 </w:t>
      </w:r>
      <w:r w:rsidRPr="005E4531">
        <w:rPr>
          <w:szCs w:val="22"/>
          <w:lang w:val="sv-SE"/>
        </w:rPr>
        <w:t>förpackningar med</w:t>
      </w:r>
      <w:r w:rsidR="00850BFB" w:rsidRPr="005E4531">
        <w:rPr>
          <w:szCs w:val="22"/>
          <w:lang w:val="sv-SE"/>
        </w:rPr>
        <w:t xml:space="preserve"> 30 x 1) </w:t>
      </w:r>
      <w:r w:rsidRPr="005E4531">
        <w:rPr>
          <w:szCs w:val="22"/>
          <w:lang w:val="sv-SE"/>
        </w:rPr>
        <w:t>kapslar + 3 inhalatorer</w:t>
      </w:r>
      <w:r w:rsidR="00850BFB" w:rsidRPr="005E4531">
        <w:rPr>
          <w:szCs w:val="22"/>
          <w:lang w:val="sv-SE"/>
        </w:rPr>
        <w:t>.</w:t>
      </w:r>
    </w:p>
    <w:p w14:paraId="413C28AF" w14:textId="41B033CF" w:rsidR="00850BFB" w:rsidRPr="005E4531" w:rsidRDefault="00473A9E" w:rsidP="00B56A01">
      <w:pPr>
        <w:tabs>
          <w:tab w:val="clear" w:pos="567"/>
        </w:tabs>
        <w:spacing w:line="240" w:lineRule="auto"/>
        <w:rPr>
          <w:szCs w:val="22"/>
          <w:shd w:val="pct15" w:color="auto" w:fill="auto"/>
          <w:lang w:val="sv-SE"/>
        </w:rPr>
      </w:pPr>
      <w:r w:rsidRPr="005E4531">
        <w:rPr>
          <w:szCs w:val="22"/>
          <w:shd w:val="pct15" w:color="auto" w:fill="auto"/>
          <w:lang w:val="sv-SE"/>
        </w:rPr>
        <w:t>Fler</w:t>
      </w:r>
      <w:r w:rsidR="00850BFB" w:rsidRPr="005E4531">
        <w:rPr>
          <w:szCs w:val="22"/>
          <w:shd w:val="pct15" w:color="auto" w:fill="auto"/>
          <w:lang w:val="sv-SE"/>
        </w:rPr>
        <w:t>pack: 150 (15 </w:t>
      </w:r>
      <w:r w:rsidRPr="005E4531">
        <w:rPr>
          <w:szCs w:val="22"/>
          <w:shd w:val="pct15" w:color="auto" w:fill="auto"/>
          <w:lang w:val="sv-SE"/>
        </w:rPr>
        <w:t>förpackningar med</w:t>
      </w:r>
      <w:r w:rsidR="00850BFB" w:rsidRPr="005E4531">
        <w:rPr>
          <w:szCs w:val="22"/>
          <w:shd w:val="pct15" w:color="auto" w:fill="auto"/>
          <w:lang w:val="sv-SE"/>
        </w:rPr>
        <w:t xml:space="preserve"> 10 x 1) </w:t>
      </w:r>
      <w:r w:rsidRPr="005E4531">
        <w:rPr>
          <w:szCs w:val="22"/>
          <w:shd w:val="pct15" w:color="auto" w:fill="auto"/>
          <w:lang w:val="sv-SE"/>
        </w:rPr>
        <w:t>kapslar + 15 inhalatorer</w:t>
      </w:r>
      <w:r w:rsidR="00850BFB" w:rsidRPr="005E4531">
        <w:rPr>
          <w:szCs w:val="22"/>
          <w:shd w:val="pct15" w:color="auto" w:fill="auto"/>
          <w:lang w:val="sv-SE"/>
        </w:rPr>
        <w:t>.</w:t>
      </w:r>
    </w:p>
    <w:p w14:paraId="3BF18AEE" w14:textId="77777777" w:rsidR="00850BFB" w:rsidRPr="005E4531" w:rsidRDefault="00850BFB" w:rsidP="00B56A01">
      <w:pPr>
        <w:tabs>
          <w:tab w:val="clear" w:pos="567"/>
        </w:tabs>
        <w:spacing w:line="240" w:lineRule="auto"/>
        <w:rPr>
          <w:szCs w:val="22"/>
          <w:lang w:val="sv-SE"/>
        </w:rPr>
      </w:pPr>
    </w:p>
    <w:p w14:paraId="3C6B9FA2" w14:textId="77777777" w:rsidR="00850BFB" w:rsidRPr="005E4531" w:rsidRDefault="00850BFB" w:rsidP="00B56A01">
      <w:pPr>
        <w:tabs>
          <w:tab w:val="clear" w:pos="567"/>
        </w:tabs>
        <w:spacing w:line="240" w:lineRule="auto"/>
        <w:rPr>
          <w:noProof/>
          <w:szCs w:val="22"/>
          <w:lang w:val="sv-SE"/>
        </w:rPr>
      </w:pPr>
    </w:p>
    <w:p w14:paraId="00DD1E78" w14:textId="77777777" w:rsidR="00473A9E" w:rsidRPr="005E4531" w:rsidRDefault="00473A9E" w:rsidP="00B56A01">
      <w:pPr>
        <w:keepNext/>
        <w:pBdr>
          <w:top w:val="single" w:sz="4" w:space="0"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5.</w:t>
      </w:r>
      <w:r w:rsidRPr="005E4531">
        <w:rPr>
          <w:b/>
          <w:szCs w:val="22"/>
          <w:lang w:val="sv-SE"/>
        </w:rPr>
        <w:tab/>
        <w:t>ADMINISTRERINGSSÄTT OCH ADMINISTRERINGSVÄG</w:t>
      </w:r>
    </w:p>
    <w:p w14:paraId="3DE6A195" w14:textId="77777777" w:rsidR="00473A9E" w:rsidRPr="005E4531" w:rsidRDefault="00473A9E" w:rsidP="00B56A01">
      <w:pPr>
        <w:keepNext/>
        <w:tabs>
          <w:tab w:val="clear" w:pos="567"/>
        </w:tabs>
        <w:spacing w:line="240" w:lineRule="auto"/>
        <w:rPr>
          <w:noProof/>
          <w:szCs w:val="22"/>
          <w:lang w:val="sv-SE"/>
        </w:rPr>
      </w:pPr>
    </w:p>
    <w:p w14:paraId="7680134B"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53D1AF9D" w14:textId="77777777" w:rsidR="00473A9E" w:rsidRPr="005E4531" w:rsidRDefault="00473A9E" w:rsidP="00B56A01">
      <w:pPr>
        <w:tabs>
          <w:tab w:val="clear" w:pos="567"/>
        </w:tabs>
        <w:spacing w:line="240" w:lineRule="auto"/>
        <w:rPr>
          <w:noProof/>
          <w:szCs w:val="22"/>
          <w:lang w:val="sv-SE"/>
        </w:rPr>
      </w:pPr>
      <w:r w:rsidRPr="005E4531">
        <w:rPr>
          <w:lang w:val="sv-SE"/>
        </w:rPr>
        <w:t>Endast för användning med den inhalator som medföljer förpackningen.</w:t>
      </w:r>
    </w:p>
    <w:p w14:paraId="2E4B0136" w14:textId="77777777" w:rsidR="00473A9E" w:rsidRPr="005E4531" w:rsidRDefault="00473A9E" w:rsidP="00B56A01">
      <w:pPr>
        <w:tabs>
          <w:tab w:val="clear" w:pos="567"/>
        </w:tabs>
        <w:spacing w:line="240" w:lineRule="auto"/>
        <w:rPr>
          <w:noProof/>
          <w:szCs w:val="22"/>
          <w:lang w:val="sv-SE"/>
        </w:rPr>
      </w:pPr>
      <w:r w:rsidRPr="005E4531">
        <w:rPr>
          <w:lang w:val="sv-SE"/>
        </w:rPr>
        <w:t>Svälj inte kapslarna.</w:t>
      </w:r>
    </w:p>
    <w:p w14:paraId="05D0084A" w14:textId="075063EF" w:rsidR="00473A9E" w:rsidRPr="005E4531" w:rsidRDefault="00087D91" w:rsidP="00B56A01">
      <w:pPr>
        <w:tabs>
          <w:tab w:val="clear" w:pos="567"/>
        </w:tabs>
        <w:spacing w:line="240" w:lineRule="auto"/>
        <w:rPr>
          <w:noProof/>
          <w:szCs w:val="22"/>
          <w:lang w:val="sv-SE"/>
        </w:rPr>
      </w:pPr>
      <w:r w:rsidRPr="005E4531">
        <w:rPr>
          <w:lang w:val="sv-SE"/>
        </w:rPr>
        <w:t>F</w:t>
      </w:r>
      <w:r w:rsidR="00473A9E" w:rsidRPr="005E4531">
        <w:rPr>
          <w:lang w:val="sv-SE"/>
        </w:rPr>
        <w:t>ör inhalation</w:t>
      </w:r>
    </w:p>
    <w:p w14:paraId="18DAC312" w14:textId="77777777" w:rsidR="00473A9E" w:rsidRPr="005E4531" w:rsidRDefault="00473A9E" w:rsidP="00B56A01">
      <w:pPr>
        <w:tabs>
          <w:tab w:val="clear" w:pos="567"/>
        </w:tabs>
        <w:spacing w:line="240" w:lineRule="auto"/>
        <w:rPr>
          <w:noProof/>
          <w:szCs w:val="22"/>
          <w:lang w:val="sv-SE"/>
        </w:rPr>
      </w:pPr>
    </w:p>
    <w:p w14:paraId="1B7A4842" w14:textId="77777777" w:rsidR="00473A9E" w:rsidRPr="005E4531" w:rsidRDefault="00473A9E" w:rsidP="00B56A01">
      <w:pPr>
        <w:tabs>
          <w:tab w:val="clear" w:pos="567"/>
        </w:tabs>
        <w:spacing w:line="240" w:lineRule="auto"/>
        <w:rPr>
          <w:noProof/>
          <w:szCs w:val="22"/>
          <w:lang w:val="sv-SE"/>
        </w:rPr>
      </w:pPr>
    </w:p>
    <w:p w14:paraId="3D32C0BA"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5F18749D" w14:textId="77777777" w:rsidR="00473A9E" w:rsidRPr="005E4531" w:rsidRDefault="00473A9E" w:rsidP="00B56A01">
      <w:pPr>
        <w:keepNext/>
        <w:tabs>
          <w:tab w:val="clear" w:pos="567"/>
        </w:tabs>
        <w:spacing w:line="240" w:lineRule="auto"/>
        <w:rPr>
          <w:noProof/>
          <w:szCs w:val="22"/>
          <w:lang w:val="sv-SE"/>
        </w:rPr>
      </w:pPr>
    </w:p>
    <w:p w14:paraId="483E8B18" w14:textId="77777777" w:rsidR="00473A9E" w:rsidRPr="005E4531" w:rsidRDefault="00473A9E" w:rsidP="00B56A01">
      <w:pPr>
        <w:tabs>
          <w:tab w:val="clear" w:pos="567"/>
        </w:tabs>
        <w:spacing w:line="240" w:lineRule="auto"/>
        <w:rPr>
          <w:noProof/>
          <w:szCs w:val="22"/>
          <w:lang w:val="sv-SE"/>
        </w:rPr>
      </w:pPr>
      <w:r w:rsidRPr="005E4531">
        <w:rPr>
          <w:lang w:val="sv-SE"/>
        </w:rPr>
        <w:t>Förvaras utom syn- och räckhåll för barn.</w:t>
      </w:r>
    </w:p>
    <w:p w14:paraId="226AEC51" w14:textId="77777777" w:rsidR="00473A9E" w:rsidRPr="005E4531" w:rsidRDefault="00473A9E" w:rsidP="00B56A01">
      <w:pPr>
        <w:tabs>
          <w:tab w:val="clear" w:pos="567"/>
        </w:tabs>
        <w:spacing w:line="240" w:lineRule="auto"/>
        <w:rPr>
          <w:noProof/>
          <w:szCs w:val="22"/>
          <w:lang w:val="sv-SE"/>
        </w:rPr>
      </w:pPr>
    </w:p>
    <w:p w14:paraId="7AF895AC" w14:textId="77777777" w:rsidR="00473A9E" w:rsidRPr="005E4531" w:rsidRDefault="00473A9E" w:rsidP="00B56A01">
      <w:pPr>
        <w:tabs>
          <w:tab w:val="clear" w:pos="567"/>
        </w:tabs>
        <w:spacing w:line="240" w:lineRule="auto"/>
        <w:rPr>
          <w:noProof/>
          <w:szCs w:val="22"/>
          <w:lang w:val="sv-SE"/>
        </w:rPr>
      </w:pPr>
    </w:p>
    <w:p w14:paraId="2D92D4CE"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7.</w:t>
      </w:r>
      <w:r w:rsidRPr="005E4531">
        <w:rPr>
          <w:b/>
          <w:szCs w:val="22"/>
          <w:lang w:val="sv-SE"/>
        </w:rPr>
        <w:tab/>
        <w:t>ÖVRIGA SÄRSKILDA VARNINGAR OM SÅ ÄR NÖDVÄNDIGT</w:t>
      </w:r>
    </w:p>
    <w:p w14:paraId="74FABD45" w14:textId="77777777" w:rsidR="00473A9E" w:rsidRPr="005E4531" w:rsidRDefault="00473A9E" w:rsidP="00B56A01">
      <w:pPr>
        <w:tabs>
          <w:tab w:val="clear" w:pos="567"/>
        </w:tabs>
        <w:spacing w:line="240" w:lineRule="auto"/>
        <w:rPr>
          <w:noProof/>
          <w:szCs w:val="22"/>
          <w:lang w:val="sv-SE"/>
        </w:rPr>
      </w:pPr>
    </w:p>
    <w:p w14:paraId="523C097C" w14:textId="77777777" w:rsidR="00473A9E" w:rsidRPr="005E4531" w:rsidRDefault="00473A9E" w:rsidP="00B56A01">
      <w:pPr>
        <w:tabs>
          <w:tab w:val="clear" w:pos="567"/>
        </w:tabs>
        <w:spacing w:line="240" w:lineRule="auto"/>
        <w:rPr>
          <w:noProof/>
          <w:szCs w:val="22"/>
          <w:lang w:val="sv-SE"/>
        </w:rPr>
      </w:pPr>
    </w:p>
    <w:p w14:paraId="6444B8FB"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8.</w:t>
      </w:r>
      <w:r w:rsidRPr="005E4531">
        <w:rPr>
          <w:b/>
          <w:szCs w:val="22"/>
          <w:lang w:val="sv-SE"/>
        </w:rPr>
        <w:tab/>
        <w:t>UTGÅNGSDATUM</w:t>
      </w:r>
    </w:p>
    <w:p w14:paraId="3B795458" w14:textId="77777777" w:rsidR="00473A9E" w:rsidRPr="005E4531" w:rsidRDefault="00473A9E" w:rsidP="00B56A01">
      <w:pPr>
        <w:keepNext/>
        <w:tabs>
          <w:tab w:val="clear" w:pos="567"/>
        </w:tabs>
        <w:spacing w:line="240" w:lineRule="auto"/>
        <w:rPr>
          <w:noProof/>
          <w:szCs w:val="22"/>
          <w:lang w:val="sv-SE"/>
        </w:rPr>
      </w:pPr>
    </w:p>
    <w:p w14:paraId="38A581AC" w14:textId="77777777" w:rsidR="00473A9E" w:rsidRPr="005E4531" w:rsidRDefault="00473A9E" w:rsidP="00B56A01">
      <w:pPr>
        <w:keepNext/>
        <w:tabs>
          <w:tab w:val="clear" w:pos="567"/>
        </w:tabs>
        <w:spacing w:line="240" w:lineRule="auto"/>
        <w:rPr>
          <w:noProof/>
          <w:color w:val="000000"/>
          <w:szCs w:val="22"/>
          <w:lang w:val="sv-SE"/>
        </w:rPr>
      </w:pPr>
      <w:r w:rsidRPr="005E4531">
        <w:rPr>
          <w:color w:val="000000"/>
          <w:szCs w:val="22"/>
          <w:lang w:val="sv-SE"/>
        </w:rPr>
        <w:t>EXP</w:t>
      </w:r>
    </w:p>
    <w:p w14:paraId="406C64D2" w14:textId="77777777" w:rsidR="00473A9E" w:rsidRPr="005E4531" w:rsidRDefault="00473A9E" w:rsidP="00B56A01">
      <w:pPr>
        <w:tabs>
          <w:tab w:val="clear" w:pos="567"/>
        </w:tabs>
        <w:spacing w:line="240" w:lineRule="auto"/>
        <w:rPr>
          <w:noProof/>
          <w:color w:val="000000"/>
          <w:szCs w:val="22"/>
          <w:lang w:val="sv-SE"/>
        </w:rPr>
      </w:pPr>
      <w:r w:rsidRPr="005E4531">
        <w:rPr>
          <w:lang w:val="sv-SE"/>
        </w:rPr>
        <w:t>Inhalatorn i varje förpackning ska kasseras när alla kapslarna i förpackningen har använts.</w:t>
      </w:r>
    </w:p>
    <w:p w14:paraId="7D258107" w14:textId="77777777" w:rsidR="009E6314" w:rsidRPr="005E4531" w:rsidRDefault="009E6314" w:rsidP="00B56A01">
      <w:pPr>
        <w:tabs>
          <w:tab w:val="clear" w:pos="567"/>
        </w:tabs>
        <w:spacing w:line="240" w:lineRule="auto"/>
        <w:rPr>
          <w:noProof/>
          <w:szCs w:val="22"/>
          <w:lang w:val="sv-SE"/>
        </w:rPr>
      </w:pPr>
    </w:p>
    <w:p w14:paraId="29C4F3B1" w14:textId="77777777" w:rsidR="00850BFB" w:rsidRPr="005E4531" w:rsidRDefault="00850BFB" w:rsidP="00B56A01">
      <w:pPr>
        <w:tabs>
          <w:tab w:val="clear" w:pos="567"/>
        </w:tabs>
        <w:spacing w:line="240" w:lineRule="auto"/>
        <w:rPr>
          <w:noProof/>
          <w:szCs w:val="22"/>
          <w:lang w:val="sv-SE"/>
        </w:rPr>
      </w:pPr>
    </w:p>
    <w:p w14:paraId="74E243EE"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lastRenderedPageBreak/>
        <w:t>9.</w:t>
      </w:r>
      <w:r w:rsidRPr="005E4531">
        <w:rPr>
          <w:b/>
          <w:szCs w:val="22"/>
          <w:lang w:val="sv-SE"/>
        </w:rPr>
        <w:tab/>
        <w:t>SÄRSKILDA FÖRVARINGSANVISNINGAR</w:t>
      </w:r>
    </w:p>
    <w:p w14:paraId="2755033D" w14:textId="77777777" w:rsidR="00473A9E" w:rsidRPr="005E4531" w:rsidRDefault="00473A9E" w:rsidP="00B56A01">
      <w:pPr>
        <w:keepNext/>
        <w:tabs>
          <w:tab w:val="clear" w:pos="567"/>
        </w:tabs>
        <w:spacing w:line="240" w:lineRule="auto"/>
        <w:rPr>
          <w:noProof/>
          <w:szCs w:val="22"/>
          <w:lang w:val="sv-SE"/>
        </w:rPr>
      </w:pPr>
    </w:p>
    <w:p w14:paraId="4784AF79"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036A05B8" w14:textId="77777777" w:rsidR="00473A9E" w:rsidRPr="005E4531" w:rsidRDefault="00473A9E" w:rsidP="00B56A01">
      <w:pPr>
        <w:tabs>
          <w:tab w:val="clear" w:pos="567"/>
        </w:tabs>
        <w:spacing w:line="240" w:lineRule="auto"/>
        <w:rPr>
          <w:noProof/>
          <w:color w:val="000000"/>
          <w:szCs w:val="22"/>
          <w:lang w:val="sv-SE"/>
        </w:rPr>
      </w:pPr>
      <w:r w:rsidRPr="005E4531">
        <w:rPr>
          <w:color w:val="000000"/>
          <w:szCs w:val="22"/>
          <w:lang w:val="sv-SE"/>
        </w:rPr>
        <w:t>Förvaras i originalförpackningen. Ljus- och fuktkänsligt.</w:t>
      </w:r>
    </w:p>
    <w:p w14:paraId="156A0D0F" w14:textId="77777777" w:rsidR="00473A9E" w:rsidRPr="005E4531" w:rsidRDefault="00473A9E" w:rsidP="00B56A01">
      <w:pPr>
        <w:tabs>
          <w:tab w:val="clear" w:pos="567"/>
        </w:tabs>
        <w:spacing w:line="240" w:lineRule="auto"/>
        <w:rPr>
          <w:noProof/>
          <w:color w:val="000000"/>
          <w:szCs w:val="22"/>
          <w:lang w:val="sv-SE"/>
        </w:rPr>
      </w:pPr>
    </w:p>
    <w:p w14:paraId="2083A82E" w14:textId="77777777" w:rsidR="00473A9E" w:rsidRPr="005E4531" w:rsidRDefault="00473A9E" w:rsidP="00B56A01">
      <w:pPr>
        <w:tabs>
          <w:tab w:val="clear" w:pos="567"/>
        </w:tabs>
        <w:spacing w:line="240" w:lineRule="auto"/>
        <w:rPr>
          <w:noProof/>
          <w:szCs w:val="22"/>
          <w:lang w:val="sv-SE"/>
        </w:rPr>
      </w:pPr>
    </w:p>
    <w:p w14:paraId="75D7BB3C" w14:textId="77777777" w:rsidR="00473A9E" w:rsidRPr="005E4531" w:rsidRDefault="00473A9E"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10.</w:t>
      </w:r>
      <w:r w:rsidRPr="005E4531">
        <w:rPr>
          <w:b/>
          <w:szCs w:val="22"/>
          <w:lang w:val="sv-SE"/>
        </w:rPr>
        <w:tab/>
        <w:t>SÄRSKILDA FÖRSIKTIGHETSÅTGÄRDER FÖR DESTRUKTION AV EJ ANVÄNT LÄKEMEDEL OCH AVFALL I FÖREKOMMANDE FALL</w:t>
      </w:r>
    </w:p>
    <w:p w14:paraId="7036D46C" w14:textId="77777777" w:rsidR="00473A9E" w:rsidRPr="005E4531" w:rsidRDefault="00473A9E" w:rsidP="00B56A01">
      <w:pPr>
        <w:tabs>
          <w:tab w:val="clear" w:pos="567"/>
        </w:tabs>
        <w:spacing w:line="240" w:lineRule="auto"/>
        <w:rPr>
          <w:noProof/>
          <w:szCs w:val="22"/>
          <w:lang w:val="sv-SE"/>
        </w:rPr>
      </w:pPr>
    </w:p>
    <w:p w14:paraId="0280152B" w14:textId="77777777" w:rsidR="00473A9E" w:rsidRPr="005E4531" w:rsidRDefault="00473A9E" w:rsidP="00B56A01">
      <w:pPr>
        <w:tabs>
          <w:tab w:val="clear" w:pos="567"/>
        </w:tabs>
        <w:spacing w:line="240" w:lineRule="auto"/>
        <w:rPr>
          <w:noProof/>
          <w:szCs w:val="22"/>
          <w:lang w:val="sv-SE"/>
        </w:rPr>
      </w:pPr>
    </w:p>
    <w:p w14:paraId="06B8D5B0"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7BEA63DA" w14:textId="77777777" w:rsidR="00473A9E" w:rsidRPr="005E4531" w:rsidRDefault="00473A9E" w:rsidP="00B56A01">
      <w:pPr>
        <w:keepNext/>
        <w:tabs>
          <w:tab w:val="clear" w:pos="567"/>
        </w:tabs>
        <w:spacing w:line="240" w:lineRule="auto"/>
        <w:rPr>
          <w:noProof/>
          <w:szCs w:val="22"/>
          <w:lang w:val="sv-SE"/>
        </w:rPr>
      </w:pPr>
    </w:p>
    <w:p w14:paraId="6A05ABC1" w14:textId="77777777" w:rsidR="00473A9E" w:rsidRPr="005E4531" w:rsidRDefault="00473A9E"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769AE8B2" w14:textId="77777777" w:rsidR="00473A9E" w:rsidRPr="005E4531" w:rsidRDefault="00473A9E" w:rsidP="00B56A01">
      <w:pPr>
        <w:keepNext/>
        <w:spacing w:line="240" w:lineRule="auto"/>
        <w:rPr>
          <w:szCs w:val="22"/>
          <w:lang w:val="en-US"/>
        </w:rPr>
      </w:pPr>
      <w:r w:rsidRPr="005E4531">
        <w:rPr>
          <w:lang w:val="en-US"/>
        </w:rPr>
        <w:t>Vista Building</w:t>
      </w:r>
    </w:p>
    <w:p w14:paraId="2FDDEFD9" w14:textId="77777777" w:rsidR="00473A9E" w:rsidRPr="005E4531" w:rsidRDefault="00473A9E" w:rsidP="00B56A01">
      <w:pPr>
        <w:keepNext/>
        <w:spacing w:line="240" w:lineRule="auto"/>
        <w:rPr>
          <w:szCs w:val="22"/>
          <w:lang w:val="en-US"/>
        </w:rPr>
      </w:pPr>
      <w:r w:rsidRPr="005E4531">
        <w:rPr>
          <w:lang w:val="en-US"/>
        </w:rPr>
        <w:t>Elm Park, Merrion Road</w:t>
      </w:r>
    </w:p>
    <w:p w14:paraId="704722FC" w14:textId="77777777" w:rsidR="00473A9E" w:rsidRPr="005E4531" w:rsidRDefault="00473A9E" w:rsidP="00B56A01">
      <w:pPr>
        <w:keepNext/>
        <w:spacing w:line="240" w:lineRule="auto"/>
        <w:rPr>
          <w:szCs w:val="22"/>
          <w:lang w:val="sv-SE"/>
        </w:rPr>
      </w:pPr>
      <w:r w:rsidRPr="005E4531">
        <w:rPr>
          <w:lang w:val="sv-SE"/>
        </w:rPr>
        <w:t>Dublin 4</w:t>
      </w:r>
    </w:p>
    <w:p w14:paraId="7415FE80" w14:textId="77777777" w:rsidR="00473A9E" w:rsidRPr="005E4531" w:rsidRDefault="00473A9E" w:rsidP="00B56A01">
      <w:pPr>
        <w:spacing w:line="240" w:lineRule="auto"/>
        <w:rPr>
          <w:szCs w:val="22"/>
          <w:lang w:val="sv-SE"/>
        </w:rPr>
      </w:pPr>
      <w:r w:rsidRPr="005E4531">
        <w:rPr>
          <w:lang w:val="sv-SE"/>
        </w:rPr>
        <w:t>Irland</w:t>
      </w:r>
    </w:p>
    <w:p w14:paraId="0AD17681" w14:textId="77777777" w:rsidR="00473A9E" w:rsidRPr="005E4531" w:rsidRDefault="00473A9E" w:rsidP="00B56A01">
      <w:pPr>
        <w:tabs>
          <w:tab w:val="clear" w:pos="567"/>
        </w:tabs>
        <w:spacing w:line="240" w:lineRule="auto"/>
        <w:rPr>
          <w:noProof/>
          <w:szCs w:val="22"/>
          <w:lang w:val="sv-SE"/>
        </w:rPr>
      </w:pPr>
    </w:p>
    <w:p w14:paraId="20BBEC09" w14:textId="77777777" w:rsidR="00473A9E" w:rsidRPr="005E4531" w:rsidRDefault="00473A9E" w:rsidP="00B56A01">
      <w:pPr>
        <w:tabs>
          <w:tab w:val="clear" w:pos="567"/>
        </w:tabs>
        <w:spacing w:line="240" w:lineRule="auto"/>
        <w:rPr>
          <w:noProof/>
          <w:szCs w:val="22"/>
          <w:lang w:val="sv-SE"/>
        </w:rPr>
      </w:pPr>
    </w:p>
    <w:p w14:paraId="645ADF72"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p w14:paraId="1CFBEC02"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ED41CD" w14:paraId="37DE5C0A" w14:textId="77777777" w:rsidTr="00F95715">
        <w:tc>
          <w:tcPr>
            <w:tcW w:w="2943" w:type="dxa"/>
          </w:tcPr>
          <w:p w14:paraId="0799CF2A" w14:textId="084B251C" w:rsidR="00850BFB" w:rsidRPr="005E4531" w:rsidRDefault="00D20B19" w:rsidP="00B56A01">
            <w:pPr>
              <w:tabs>
                <w:tab w:val="clear" w:pos="567"/>
              </w:tabs>
              <w:spacing w:line="240" w:lineRule="auto"/>
              <w:rPr>
                <w:szCs w:val="22"/>
                <w:lang w:val="sv-SE"/>
              </w:rPr>
            </w:pPr>
            <w:r w:rsidRPr="005E4531">
              <w:rPr>
                <w:szCs w:val="22"/>
              </w:rPr>
              <w:t>EU/1/20/1439/011</w:t>
            </w:r>
          </w:p>
        </w:tc>
        <w:tc>
          <w:tcPr>
            <w:tcW w:w="6379" w:type="dxa"/>
          </w:tcPr>
          <w:p w14:paraId="32AD27D8" w14:textId="68504A63" w:rsidR="00850BFB" w:rsidRPr="005E4531" w:rsidRDefault="00850BFB" w:rsidP="00B56A01">
            <w:pPr>
              <w:keepNext/>
              <w:tabs>
                <w:tab w:val="clear" w:pos="567"/>
              </w:tabs>
              <w:spacing w:line="240" w:lineRule="auto"/>
              <w:rPr>
                <w:szCs w:val="22"/>
                <w:shd w:val="pct15" w:color="auto" w:fill="auto"/>
                <w:lang w:val="sv-SE"/>
              </w:rPr>
            </w:pPr>
            <w:r w:rsidRPr="005E4531">
              <w:rPr>
                <w:szCs w:val="22"/>
                <w:shd w:val="pct15" w:color="auto" w:fill="auto"/>
                <w:lang w:val="sv-SE"/>
              </w:rPr>
              <w:t>90 (3 </w:t>
            </w:r>
            <w:r w:rsidR="00473A9E" w:rsidRPr="005E4531">
              <w:rPr>
                <w:szCs w:val="22"/>
                <w:shd w:val="pct15" w:color="auto" w:fill="auto"/>
                <w:lang w:val="sv-SE"/>
              </w:rPr>
              <w:t>förpackningar med</w:t>
            </w:r>
            <w:r w:rsidRPr="005E4531">
              <w:rPr>
                <w:szCs w:val="22"/>
                <w:shd w:val="pct15" w:color="auto" w:fill="auto"/>
                <w:lang w:val="sv-SE"/>
              </w:rPr>
              <w:t xml:space="preserve"> 30 x 1) </w:t>
            </w:r>
            <w:r w:rsidR="00473A9E" w:rsidRPr="005E4531">
              <w:rPr>
                <w:szCs w:val="22"/>
                <w:shd w:val="pct15" w:color="auto" w:fill="auto"/>
                <w:lang w:val="sv-SE"/>
              </w:rPr>
              <w:t>kapslar + 3 inhalatorer</w:t>
            </w:r>
          </w:p>
        </w:tc>
      </w:tr>
      <w:tr w:rsidR="00850BFB" w:rsidRPr="00ED41CD" w14:paraId="794D8079" w14:textId="77777777" w:rsidTr="00F95715">
        <w:tc>
          <w:tcPr>
            <w:tcW w:w="2943" w:type="dxa"/>
          </w:tcPr>
          <w:p w14:paraId="687DCBEA" w14:textId="45DB4D0F" w:rsidR="00850BFB" w:rsidRPr="005E4531" w:rsidRDefault="00D20B19" w:rsidP="00B56A01">
            <w:pPr>
              <w:tabs>
                <w:tab w:val="clear" w:pos="567"/>
              </w:tabs>
              <w:spacing w:line="240" w:lineRule="auto"/>
              <w:rPr>
                <w:szCs w:val="22"/>
                <w:shd w:val="pct15" w:color="auto" w:fill="auto"/>
                <w:lang w:val="sv-SE"/>
              </w:rPr>
            </w:pPr>
            <w:r w:rsidRPr="005E4531">
              <w:rPr>
                <w:szCs w:val="22"/>
                <w:shd w:val="pct15" w:color="auto" w:fill="auto"/>
              </w:rPr>
              <w:t>EU/1/20/1439/012</w:t>
            </w:r>
          </w:p>
        </w:tc>
        <w:tc>
          <w:tcPr>
            <w:tcW w:w="6379" w:type="dxa"/>
          </w:tcPr>
          <w:p w14:paraId="3D04B982" w14:textId="1EB4353B" w:rsidR="00850BFB" w:rsidRPr="005E4531" w:rsidRDefault="00850BFB" w:rsidP="00B56A01">
            <w:pPr>
              <w:tabs>
                <w:tab w:val="clear" w:pos="567"/>
              </w:tabs>
              <w:spacing w:line="240" w:lineRule="auto"/>
              <w:rPr>
                <w:szCs w:val="22"/>
                <w:shd w:val="pct15" w:color="auto" w:fill="auto"/>
                <w:lang w:val="sv-SE"/>
              </w:rPr>
            </w:pPr>
            <w:r w:rsidRPr="005E4531">
              <w:rPr>
                <w:szCs w:val="22"/>
                <w:shd w:val="pct15" w:color="auto" w:fill="auto"/>
                <w:lang w:val="sv-SE"/>
              </w:rPr>
              <w:t>150 (15 </w:t>
            </w:r>
            <w:r w:rsidR="00473A9E" w:rsidRPr="005E4531">
              <w:rPr>
                <w:szCs w:val="22"/>
                <w:shd w:val="pct15" w:color="auto" w:fill="auto"/>
                <w:lang w:val="sv-SE"/>
              </w:rPr>
              <w:t xml:space="preserve">förpackningar med </w:t>
            </w:r>
            <w:r w:rsidRPr="005E4531">
              <w:rPr>
                <w:szCs w:val="22"/>
                <w:shd w:val="pct15" w:color="auto" w:fill="auto"/>
                <w:lang w:val="sv-SE"/>
              </w:rPr>
              <w:t>10 x 1) </w:t>
            </w:r>
            <w:r w:rsidR="00473A9E" w:rsidRPr="005E4531">
              <w:rPr>
                <w:szCs w:val="22"/>
                <w:shd w:val="pct15" w:color="auto" w:fill="auto"/>
                <w:lang w:val="sv-SE"/>
              </w:rPr>
              <w:t>kapslar + 15 inhalatorer</w:t>
            </w:r>
          </w:p>
        </w:tc>
      </w:tr>
    </w:tbl>
    <w:p w14:paraId="5C5D91C0" w14:textId="77777777" w:rsidR="00850BFB" w:rsidRPr="005E4531" w:rsidRDefault="00850BFB" w:rsidP="00B56A01">
      <w:pPr>
        <w:tabs>
          <w:tab w:val="clear" w:pos="567"/>
        </w:tabs>
        <w:spacing w:line="240" w:lineRule="auto"/>
        <w:rPr>
          <w:noProof/>
          <w:szCs w:val="22"/>
          <w:lang w:val="sv-SE"/>
        </w:rPr>
      </w:pPr>
    </w:p>
    <w:p w14:paraId="0CAD5CED" w14:textId="77777777" w:rsidR="00850BFB" w:rsidRPr="005E4531" w:rsidRDefault="00850BFB" w:rsidP="00B56A01">
      <w:pPr>
        <w:tabs>
          <w:tab w:val="clear" w:pos="567"/>
        </w:tabs>
        <w:spacing w:line="240" w:lineRule="auto"/>
        <w:rPr>
          <w:noProof/>
          <w:szCs w:val="22"/>
          <w:lang w:val="sv-SE"/>
        </w:rPr>
      </w:pPr>
    </w:p>
    <w:p w14:paraId="0D9425ED"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bookmarkStart w:id="62" w:name="_Hlk28301449"/>
      <w:r w:rsidRPr="005E4531">
        <w:rPr>
          <w:b/>
          <w:szCs w:val="22"/>
          <w:lang w:val="sv-SE"/>
        </w:rPr>
        <w:t>13.</w:t>
      </w:r>
      <w:r w:rsidRPr="005E4531">
        <w:rPr>
          <w:b/>
          <w:szCs w:val="22"/>
          <w:lang w:val="sv-SE"/>
        </w:rPr>
        <w:tab/>
        <w:t>TILLVERKNINGSSATSNUMMER</w:t>
      </w:r>
    </w:p>
    <w:p w14:paraId="077FB8B0" w14:textId="77777777" w:rsidR="00473A9E" w:rsidRPr="005E4531" w:rsidRDefault="00473A9E" w:rsidP="00B56A01">
      <w:pPr>
        <w:keepNext/>
        <w:tabs>
          <w:tab w:val="clear" w:pos="567"/>
        </w:tabs>
        <w:spacing w:line="240" w:lineRule="auto"/>
        <w:rPr>
          <w:noProof/>
          <w:szCs w:val="22"/>
          <w:lang w:val="sv-SE"/>
        </w:rPr>
      </w:pPr>
    </w:p>
    <w:p w14:paraId="49DCE545" w14:textId="77777777" w:rsidR="00473A9E" w:rsidRPr="005E4531" w:rsidRDefault="00473A9E" w:rsidP="00B56A01">
      <w:pPr>
        <w:tabs>
          <w:tab w:val="clear" w:pos="567"/>
        </w:tabs>
        <w:spacing w:line="240" w:lineRule="auto"/>
        <w:rPr>
          <w:noProof/>
          <w:color w:val="000000"/>
          <w:szCs w:val="22"/>
          <w:lang w:val="sv-SE"/>
        </w:rPr>
      </w:pPr>
      <w:r w:rsidRPr="005E4531">
        <w:rPr>
          <w:color w:val="000000"/>
          <w:szCs w:val="22"/>
          <w:lang w:val="sv-SE"/>
        </w:rPr>
        <w:t>Lot</w:t>
      </w:r>
    </w:p>
    <w:p w14:paraId="3A545DC9" w14:textId="77777777" w:rsidR="00473A9E" w:rsidRPr="005E4531" w:rsidRDefault="00473A9E" w:rsidP="00B56A01">
      <w:pPr>
        <w:tabs>
          <w:tab w:val="clear" w:pos="567"/>
        </w:tabs>
        <w:spacing w:line="240" w:lineRule="auto"/>
        <w:rPr>
          <w:noProof/>
          <w:szCs w:val="22"/>
          <w:lang w:val="sv-SE"/>
        </w:rPr>
      </w:pPr>
    </w:p>
    <w:p w14:paraId="519EBA11" w14:textId="77777777" w:rsidR="00473A9E" w:rsidRPr="005E4531" w:rsidRDefault="00473A9E" w:rsidP="00B56A01">
      <w:pPr>
        <w:tabs>
          <w:tab w:val="clear" w:pos="567"/>
        </w:tabs>
        <w:spacing w:line="240" w:lineRule="auto"/>
        <w:rPr>
          <w:noProof/>
          <w:szCs w:val="22"/>
          <w:lang w:val="sv-SE"/>
        </w:rPr>
      </w:pPr>
    </w:p>
    <w:p w14:paraId="5154F40B" w14:textId="77777777" w:rsidR="00473A9E" w:rsidRPr="005E4531" w:rsidRDefault="00473A9E"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432329FB" w14:textId="77777777" w:rsidR="00473A9E" w:rsidRPr="005E4531" w:rsidRDefault="00473A9E" w:rsidP="00B56A01">
      <w:pPr>
        <w:tabs>
          <w:tab w:val="clear" w:pos="567"/>
        </w:tabs>
        <w:spacing w:line="240" w:lineRule="auto"/>
        <w:rPr>
          <w:noProof/>
          <w:szCs w:val="22"/>
          <w:lang w:val="sv-SE"/>
        </w:rPr>
      </w:pPr>
    </w:p>
    <w:p w14:paraId="370E4FCF" w14:textId="77777777" w:rsidR="00473A9E" w:rsidRPr="005E4531" w:rsidRDefault="00473A9E" w:rsidP="00B56A01">
      <w:pPr>
        <w:tabs>
          <w:tab w:val="clear" w:pos="567"/>
        </w:tabs>
        <w:spacing w:line="240" w:lineRule="auto"/>
        <w:rPr>
          <w:noProof/>
          <w:szCs w:val="22"/>
          <w:lang w:val="sv-SE"/>
        </w:rPr>
      </w:pPr>
    </w:p>
    <w:p w14:paraId="3B1898EF" w14:textId="77777777" w:rsidR="00473A9E" w:rsidRPr="005E4531" w:rsidRDefault="00473A9E"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39AFCF68" w14:textId="77777777" w:rsidR="00473A9E" w:rsidRPr="005E4531" w:rsidRDefault="00473A9E" w:rsidP="00B56A01">
      <w:pPr>
        <w:tabs>
          <w:tab w:val="clear" w:pos="567"/>
        </w:tabs>
        <w:spacing w:line="240" w:lineRule="auto"/>
        <w:rPr>
          <w:noProof/>
          <w:szCs w:val="22"/>
          <w:lang w:val="sv-SE"/>
        </w:rPr>
      </w:pPr>
    </w:p>
    <w:p w14:paraId="28B4A6AB" w14:textId="77777777" w:rsidR="00473A9E" w:rsidRPr="005E4531" w:rsidRDefault="00473A9E" w:rsidP="00B56A01">
      <w:pPr>
        <w:tabs>
          <w:tab w:val="clear" w:pos="567"/>
        </w:tabs>
        <w:spacing w:line="240" w:lineRule="auto"/>
        <w:rPr>
          <w:noProof/>
          <w:szCs w:val="22"/>
          <w:lang w:val="sv-SE"/>
        </w:rPr>
      </w:pPr>
    </w:p>
    <w:p w14:paraId="356AB873" w14:textId="77777777" w:rsidR="00473A9E" w:rsidRPr="005E4531" w:rsidRDefault="00473A9E" w:rsidP="00B56A01">
      <w:pPr>
        <w:keepNext/>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16.</w:t>
      </w:r>
      <w:r w:rsidRPr="005E4531">
        <w:rPr>
          <w:b/>
          <w:szCs w:val="22"/>
          <w:lang w:val="sv-SE"/>
        </w:rPr>
        <w:tab/>
        <w:t>INFORMATION I PUNKTSKRIFT</w:t>
      </w:r>
    </w:p>
    <w:bookmarkEnd w:id="62"/>
    <w:p w14:paraId="4E2D3B30" w14:textId="77777777" w:rsidR="00850BFB" w:rsidRPr="005E4531" w:rsidRDefault="00850BFB" w:rsidP="00B56A01">
      <w:pPr>
        <w:keepNext/>
        <w:tabs>
          <w:tab w:val="clear" w:pos="567"/>
        </w:tabs>
        <w:spacing w:line="240" w:lineRule="auto"/>
        <w:rPr>
          <w:noProof/>
          <w:szCs w:val="22"/>
          <w:lang w:val="sv-SE"/>
        </w:rPr>
      </w:pPr>
    </w:p>
    <w:p w14:paraId="492D1FFC" w14:textId="24C6FC29"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473A9E" w:rsidRPr="005E4531">
        <w:rPr>
          <w:rFonts w:eastAsia="MS Mincho"/>
          <w:szCs w:val="22"/>
          <w:lang w:val="sv-SE" w:eastAsia="ja-JP"/>
        </w:rPr>
        <w:t>mikrog</w:t>
      </w:r>
      <w:r w:rsidRPr="005E4531">
        <w:rPr>
          <w:rFonts w:eastAsia="MS Mincho"/>
          <w:szCs w:val="22"/>
          <w:lang w:val="sv-SE" w:eastAsia="ja-JP"/>
        </w:rPr>
        <w:t>/260 mi</w:t>
      </w:r>
      <w:r w:rsidR="00473A9E" w:rsidRPr="005E4531">
        <w:rPr>
          <w:rFonts w:eastAsia="MS Mincho"/>
          <w:szCs w:val="22"/>
          <w:lang w:val="sv-SE" w:eastAsia="ja-JP"/>
        </w:rPr>
        <w:t>krog</w:t>
      </w:r>
    </w:p>
    <w:p w14:paraId="6330E3FB" w14:textId="77777777" w:rsidR="00850BFB" w:rsidRPr="005E4531" w:rsidRDefault="00850BFB" w:rsidP="00B56A01">
      <w:pPr>
        <w:tabs>
          <w:tab w:val="clear" w:pos="567"/>
        </w:tabs>
        <w:spacing w:line="240" w:lineRule="auto"/>
        <w:rPr>
          <w:noProof/>
          <w:szCs w:val="22"/>
          <w:shd w:val="clear" w:color="auto" w:fill="CCCCCC"/>
          <w:lang w:val="sv-SE"/>
        </w:rPr>
      </w:pPr>
    </w:p>
    <w:p w14:paraId="65A7016D" w14:textId="77777777" w:rsidR="00850BFB" w:rsidRPr="005E4531" w:rsidRDefault="00850BFB" w:rsidP="00B56A01">
      <w:pPr>
        <w:tabs>
          <w:tab w:val="clear" w:pos="567"/>
        </w:tabs>
        <w:spacing w:line="240" w:lineRule="auto"/>
        <w:rPr>
          <w:noProof/>
          <w:szCs w:val="22"/>
          <w:shd w:val="clear" w:color="auto" w:fill="CCCCCC"/>
          <w:lang w:val="sv-SE"/>
        </w:rPr>
      </w:pPr>
    </w:p>
    <w:p w14:paraId="7D94510B" w14:textId="77777777" w:rsidR="00473A9E" w:rsidRPr="005E4531" w:rsidRDefault="00473A9E"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bookmarkStart w:id="63" w:name="_Hlk28301473"/>
      <w:r w:rsidRPr="005E4531">
        <w:rPr>
          <w:b/>
          <w:lang w:val="sv-SE"/>
        </w:rPr>
        <w:t>17.</w:t>
      </w:r>
      <w:r w:rsidRPr="005E4531">
        <w:rPr>
          <w:b/>
          <w:lang w:val="sv-SE"/>
        </w:rPr>
        <w:tab/>
        <w:t>UNIK IDENTITETSBETECKNING – TVÅDIMENSIONELL STRECKKOD</w:t>
      </w:r>
    </w:p>
    <w:p w14:paraId="3DF5FE72" w14:textId="77777777" w:rsidR="00473A9E" w:rsidRPr="005E4531" w:rsidRDefault="00473A9E" w:rsidP="00B56A01">
      <w:pPr>
        <w:keepNext/>
        <w:keepLines/>
        <w:tabs>
          <w:tab w:val="clear" w:pos="567"/>
        </w:tabs>
        <w:spacing w:line="240" w:lineRule="auto"/>
        <w:rPr>
          <w:noProof/>
          <w:lang w:val="sv-SE"/>
        </w:rPr>
      </w:pPr>
    </w:p>
    <w:p w14:paraId="212F212D" w14:textId="77777777" w:rsidR="00473A9E" w:rsidRPr="005E4531" w:rsidRDefault="00473A9E" w:rsidP="00B56A01">
      <w:pPr>
        <w:tabs>
          <w:tab w:val="clear" w:pos="567"/>
        </w:tabs>
        <w:spacing w:line="240" w:lineRule="auto"/>
        <w:rPr>
          <w:noProof/>
          <w:szCs w:val="22"/>
          <w:shd w:val="pct15" w:color="auto" w:fill="auto"/>
          <w:lang w:val="sv-SE"/>
        </w:rPr>
      </w:pPr>
      <w:r w:rsidRPr="005E4531">
        <w:rPr>
          <w:szCs w:val="22"/>
          <w:shd w:val="pct15" w:color="auto" w:fill="auto"/>
          <w:lang w:val="sv-SE"/>
        </w:rPr>
        <w:t>Tvådimensionell streckkod som innehåller den unika identitetsbeteckningen.</w:t>
      </w:r>
    </w:p>
    <w:p w14:paraId="281872F2" w14:textId="77777777" w:rsidR="00473A9E" w:rsidRPr="005E4531" w:rsidRDefault="00473A9E" w:rsidP="00B56A01">
      <w:pPr>
        <w:tabs>
          <w:tab w:val="clear" w:pos="567"/>
        </w:tabs>
        <w:spacing w:line="240" w:lineRule="auto"/>
        <w:rPr>
          <w:noProof/>
          <w:lang w:val="sv-SE"/>
        </w:rPr>
      </w:pPr>
    </w:p>
    <w:p w14:paraId="4CFE7F36" w14:textId="77777777" w:rsidR="00473A9E" w:rsidRPr="005E4531" w:rsidRDefault="00473A9E" w:rsidP="00B56A01">
      <w:pPr>
        <w:tabs>
          <w:tab w:val="clear" w:pos="567"/>
        </w:tabs>
        <w:spacing w:line="240" w:lineRule="auto"/>
        <w:rPr>
          <w:noProof/>
          <w:lang w:val="sv-SE"/>
        </w:rPr>
      </w:pPr>
    </w:p>
    <w:p w14:paraId="5A631787" w14:textId="77777777" w:rsidR="00473A9E" w:rsidRPr="005E4531" w:rsidRDefault="00473A9E" w:rsidP="00B56A01">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lang w:val="sv-SE"/>
        </w:rPr>
        <w:t>18.</w:t>
      </w:r>
      <w:r w:rsidRPr="005E4531">
        <w:rPr>
          <w:b/>
          <w:lang w:val="sv-SE"/>
        </w:rPr>
        <w:tab/>
        <w:t>UNIK IDENTITETSBETECKNING – I ETT FORMAT LÄSBART FÖR MÄNSKLIGT ÖGA</w:t>
      </w:r>
    </w:p>
    <w:p w14:paraId="268A78E0" w14:textId="77777777" w:rsidR="00473A9E" w:rsidRPr="005E4531" w:rsidRDefault="00473A9E" w:rsidP="00B56A01">
      <w:pPr>
        <w:keepNext/>
        <w:tabs>
          <w:tab w:val="clear" w:pos="567"/>
        </w:tabs>
        <w:spacing w:line="240" w:lineRule="auto"/>
        <w:rPr>
          <w:noProof/>
          <w:lang w:val="sv-SE"/>
        </w:rPr>
      </w:pPr>
    </w:p>
    <w:p w14:paraId="294BF342" w14:textId="77777777" w:rsidR="00473A9E" w:rsidRPr="005E4531" w:rsidRDefault="00473A9E" w:rsidP="00B56A01">
      <w:pPr>
        <w:keepNext/>
        <w:tabs>
          <w:tab w:val="clear" w:pos="567"/>
        </w:tabs>
        <w:spacing w:line="240" w:lineRule="auto"/>
        <w:rPr>
          <w:szCs w:val="22"/>
          <w:lang w:val="sv-SE"/>
        </w:rPr>
      </w:pPr>
      <w:r w:rsidRPr="005E4531">
        <w:rPr>
          <w:lang w:val="sv-SE"/>
        </w:rPr>
        <w:t>PC</w:t>
      </w:r>
    </w:p>
    <w:p w14:paraId="61BFE232" w14:textId="77777777" w:rsidR="00473A9E" w:rsidRPr="005E4531" w:rsidRDefault="00473A9E" w:rsidP="00B56A01">
      <w:pPr>
        <w:keepNext/>
        <w:tabs>
          <w:tab w:val="clear" w:pos="567"/>
        </w:tabs>
        <w:spacing w:line="240" w:lineRule="auto"/>
        <w:rPr>
          <w:szCs w:val="22"/>
          <w:lang w:val="sv-SE"/>
        </w:rPr>
      </w:pPr>
      <w:r w:rsidRPr="005E4531">
        <w:rPr>
          <w:lang w:val="sv-SE"/>
        </w:rPr>
        <w:t>SN</w:t>
      </w:r>
    </w:p>
    <w:p w14:paraId="19559359" w14:textId="77777777" w:rsidR="00473A9E" w:rsidRPr="005E4531" w:rsidRDefault="00473A9E" w:rsidP="00B56A01">
      <w:pPr>
        <w:tabs>
          <w:tab w:val="clear" w:pos="567"/>
        </w:tabs>
        <w:spacing w:line="240" w:lineRule="auto"/>
        <w:rPr>
          <w:noProof/>
          <w:szCs w:val="22"/>
          <w:lang w:val="sv-SE"/>
        </w:rPr>
      </w:pPr>
      <w:r w:rsidRPr="005E4531">
        <w:rPr>
          <w:lang w:val="sv-SE"/>
        </w:rPr>
        <w:t>NN</w:t>
      </w:r>
    </w:p>
    <w:bookmarkEnd w:id="63"/>
    <w:p w14:paraId="7DBB5163" w14:textId="77777777" w:rsidR="00850BFB" w:rsidRPr="005E4531" w:rsidRDefault="00850BFB" w:rsidP="00B56A01">
      <w:pPr>
        <w:tabs>
          <w:tab w:val="clear" w:pos="567"/>
        </w:tabs>
        <w:spacing w:line="240" w:lineRule="auto"/>
        <w:rPr>
          <w:iCs/>
          <w:szCs w:val="22"/>
          <w:lang w:val="sv-SE"/>
        </w:rPr>
      </w:pPr>
      <w:r w:rsidRPr="005E4531">
        <w:rPr>
          <w:iCs/>
          <w:color w:val="FF0000"/>
          <w:szCs w:val="22"/>
          <w:lang w:val="sv-SE"/>
        </w:rPr>
        <w:br w:type="page"/>
      </w:r>
    </w:p>
    <w:p w14:paraId="162E40B3" w14:textId="77777777" w:rsidR="00850BFB" w:rsidRPr="005E4531" w:rsidRDefault="00850BFB" w:rsidP="00B56A01">
      <w:pPr>
        <w:tabs>
          <w:tab w:val="clear" w:pos="567"/>
        </w:tabs>
        <w:spacing w:line="240" w:lineRule="auto"/>
        <w:rPr>
          <w:noProof/>
          <w:szCs w:val="22"/>
          <w:lang w:val="sv-SE"/>
        </w:rPr>
      </w:pPr>
    </w:p>
    <w:p w14:paraId="03160AA7" w14:textId="77777777" w:rsidR="00E9005D" w:rsidRPr="005E4531" w:rsidRDefault="00E9005D"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bookmarkStart w:id="64" w:name="_Hlk28301493"/>
      <w:r w:rsidRPr="005E4531">
        <w:rPr>
          <w:b/>
          <w:szCs w:val="22"/>
          <w:lang w:val="sv-SE"/>
        </w:rPr>
        <w:t>UPPGIFTER SOM SKA FINNAS PÅ YTTRE FÖRPACKNINGEN</w:t>
      </w:r>
    </w:p>
    <w:p w14:paraId="7FA360F0" w14:textId="77777777" w:rsidR="00E9005D" w:rsidRPr="005E4531" w:rsidRDefault="00E9005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39CAC0D7" w14:textId="77777777" w:rsidR="00E9005D" w:rsidRPr="005E4531" w:rsidRDefault="00E9005D" w:rsidP="00B56A01">
      <w:pPr>
        <w:pBdr>
          <w:top w:val="single" w:sz="4" w:space="1" w:color="auto"/>
          <w:left w:val="single" w:sz="4" w:space="4" w:color="auto"/>
          <w:bottom w:val="single" w:sz="4" w:space="1" w:color="auto"/>
          <w:right w:val="single" w:sz="4" w:space="4" w:color="auto"/>
        </w:pBdr>
        <w:tabs>
          <w:tab w:val="clear" w:pos="567"/>
        </w:tabs>
        <w:spacing w:line="240" w:lineRule="auto"/>
        <w:rPr>
          <w:bCs/>
          <w:noProof/>
          <w:szCs w:val="22"/>
          <w:lang w:val="sv-SE"/>
        </w:rPr>
      </w:pPr>
      <w:r w:rsidRPr="005E4531">
        <w:rPr>
          <w:b/>
          <w:szCs w:val="22"/>
          <w:lang w:val="sv-SE"/>
        </w:rPr>
        <w:t>INNERKARTONG TILL FLERPACK (UTAN BLUE BOX)</w:t>
      </w:r>
    </w:p>
    <w:p w14:paraId="3254C702" w14:textId="77777777" w:rsidR="00E9005D" w:rsidRPr="005E4531" w:rsidRDefault="00E9005D" w:rsidP="00B56A01">
      <w:pPr>
        <w:tabs>
          <w:tab w:val="clear" w:pos="567"/>
        </w:tabs>
        <w:spacing w:line="240" w:lineRule="auto"/>
        <w:rPr>
          <w:noProof/>
          <w:szCs w:val="22"/>
          <w:lang w:val="sv-SE"/>
        </w:rPr>
      </w:pPr>
    </w:p>
    <w:p w14:paraId="79635577" w14:textId="77777777" w:rsidR="00E9005D" w:rsidRPr="005E4531" w:rsidRDefault="00E9005D" w:rsidP="00B56A01">
      <w:pPr>
        <w:tabs>
          <w:tab w:val="clear" w:pos="567"/>
        </w:tabs>
        <w:spacing w:line="240" w:lineRule="auto"/>
        <w:rPr>
          <w:noProof/>
          <w:szCs w:val="22"/>
          <w:lang w:val="sv-SE"/>
        </w:rPr>
      </w:pPr>
    </w:p>
    <w:p w14:paraId="72D2A9D8"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1.</w:t>
      </w:r>
      <w:r w:rsidRPr="005E4531">
        <w:rPr>
          <w:b/>
          <w:szCs w:val="22"/>
          <w:lang w:val="sv-SE"/>
        </w:rPr>
        <w:tab/>
        <w:t>LÄKEMEDLETS NAMN</w:t>
      </w:r>
    </w:p>
    <w:bookmarkEnd w:id="64"/>
    <w:p w14:paraId="341A2AC8" w14:textId="77777777" w:rsidR="00850BFB" w:rsidRPr="005E4531" w:rsidRDefault="00850BFB" w:rsidP="00B56A01">
      <w:pPr>
        <w:keepNext/>
        <w:tabs>
          <w:tab w:val="clear" w:pos="567"/>
        </w:tabs>
        <w:spacing w:line="240" w:lineRule="auto"/>
        <w:rPr>
          <w:noProof/>
          <w:szCs w:val="22"/>
          <w:lang w:val="sv-SE"/>
        </w:rPr>
      </w:pPr>
    </w:p>
    <w:p w14:paraId="37FFC84C" w14:textId="5767C364"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67218E" w:rsidRPr="005E4531">
        <w:rPr>
          <w:rFonts w:eastAsia="MS Mincho"/>
          <w:szCs w:val="22"/>
          <w:lang w:val="sv-SE" w:eastAsia="ja-JP"/>
        </w:rPr>
        <w:t>mikrog</w:t>
      </w:r>
      <w:r w:rsidRPr="005E4531">
        <w:rPr>
          <w:rFonts w:eastAsia="MS Mincho"/>
          <w:szCs w:val="22"/>
          <w:lang w:val="sv-SE" w:eastAsia="ja-JP"/>
        </w:rPr>
        <w:t>/260 </w:t>
      </w:r>
      <w:r w:rsidR="0067218E" w:rsidRPr="005E4531">
        <w:rPr>
          <w:rFonts w:eastAsia="MS Mincho"/>
          <w:szCs w:val="22"/>
          <w:lang w:val="sv-SE" w:eastAsia="ja-JP"/>
        </w:rPr>
        <w:t xml:space="preserve">mikrog </w:t>
      </w:r>
      <w:r w:rsidRPr="005E4531">
        <w:rPr>
          <w:rFonts w:eastAsia="MS Mincho"/>
          <w:szCs w:val="22"/>
          <w:lang w:val="sv-SE" w:eastAsia="ja-JP"/>
        </w:rPr>
        <w:t>inhalation</w:t>
      </w:r>
      <w:r w:rsidR="00E9005D" w:rsidRPr="005E4531">
        <w:rPr>
          <w:rFonts w:eastAsia="MS Mincho"/>
          <w:szCs w:val="22"/>
          <w:lang w:val="sv-SE" w:eastAsia="ja-JP"/>
        </w:rPr>
        <w:t>spulver, hårda kapslar</w:t>
      </w:r>
    </w:p>
    <w:p w14:paraId="6AB3DFFA" w14:textId="0C159790" w:rsidR="00850BFB" w:rsidRPr="005E4531" w:rsidRDefault="0067218E" w:rsidP="00B56A01">
      <w:pPr>
        <w:tabs>
          <w:tab w:val="clear" w:pos="567"/>
        </w:tabs>
        <w:spacing w:line="240" w:lineRule="auto"/>
        <w:rPr>
          <w:szCs w:val="22"/>
          <w:lang w:val="sv-SE"/>
        </w:rPr>
      </w:pPr>
      <w:r w:rsidRPr="005E4531">
        <w:rPr>
          <w:szCs w:val="22"/>
          <w:lang w:val="sv-SE"/>
        </w:rPr>
        <w:t>indacaterol./mometason. fur.</w:t>
      </w:r>
    </w:p>
    <w:p w14:paraId="11A467E5" w14:textId="77777777" w:rsidR="00850BFB" w:rsidRPr="005E4531" w:rsidRDefault="00850BFB" w:rsidP="00B56A01">
      <w:pPr>
        <w:tabs>
          <w:tab w:val="clear" w:pos="567"/>
        </w:tabs>
        <w:spacing w:line="240" w:lineRule="auto"/>
        <w:rPr>
          <w:noProof/>
          <w:szCs w:val="22"/>
          <w:lang w:val="sv-SE"/>
        </w:rPr>
      </w:pPr>
    </w:p>
    <w:p w14:paraId="6B326925" w14:textId="77777777" w:rsidR="00850BFB" w:rsidRPr="005E4531" w:rsidRDefault="00850BFB" w:rsidP="00B56A01">
      <w:pPr>
        <w:tabs>
          <w:tab w:val="clear" w:pos="567"/>
        </w:tabs>
        <w:spacing w:line="240" w:lineRule="auto"/>
        <w:rPr>
          <w:noProof/>
          <w:szCs w:val="22"/>
          <w:lang w:val="sv-SE"/>
        </w:rPr>
      </w:pPr>
    </w:p>
    <w:p w14:paraId="17F315F5"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bookmarkStart w:id="65" w:name="_Hlk28301538"/>
      <w:r w:rsidRPr="005E4531">
        <w:rPr>
          <w:b/>
          <w:szCs w:val="22"/>
          <w:lang w:val="sv-SE"/>
        </w:rPr>
        <w:t>2.</w:t>
      </w:r>
      <w:r w:rsidRPr="005E4531">
        <w:rPr>
          <w:b/>
          <w:szCs w:val="22"/>
          <w:lang w:val="sv-SE"/>
        </w:rPr>
        <w:tab/>
        <w:t>DEKLARATION AV AKTIV(A) SUBSTANS(ER)</w:t>
      </w:r>
    </w:p>
    <w:bookmarkEnd w:id="65"/>
    <w:p w14:paraId="6A867CB8" w14:textId="77777777" w:rsidR="00850BFB" w:rsidRPr="005E4531" w:rsidRDefault="00850BFB" w:rsidP="00B56A01">
      <w:pPr>
        <w:tabs>
          <w:tab w:val="clear" w:pos="567"/>
        </w:tabs>
        <w:spacing w:line="240" w:lineRule="auto"/>
        <w:rPr>
          <w:szCs w:val="22"/>
          <w:lang w:val="sv-SE"/>
        </w:rPr>
      </w:pPr>
    </w:p>
    <w:p w14:paraId="5ED47DA7" w14:textId="026F51B4" w:rsidR="00850BFB" w:rsidRPr="005E4531" w:rsidRDefault="00E9005D" w:rsidP="00B56A01">
      <w:pPr>
        <w:tabs>
          <w:tab w:val="clear" w:pos="567"/>
        </w:tabs>
        <w:spacing w:line="240" w:lineRule="auto"/>
        <w:rPr>
          <w:szCs w:val="22"/>
          <w:lang w:val="sv-SE"/>
        </w:rPr>
      </w:pPr>
      <w:r w:rsidRPr="005E4531">
        <w:rPr>
          <w:szCs w:val="22"/>
          <w:lang w:val="sv-SE"/>
        </w:rPr>
        <w:t>Varje avgiven dos innehåller</w:t>
      </w:r>
      <w:r w:rsidR="00850BFB" w:rsidRPr="005E4531">
        <w:rPr>
          <w:szCs w:val="22"/>
          <w:lang w:val="sv-SE"/>
        </w:rPr>
        <w:t xml:space="preserve"> 125 mi</w:t>
      </w:r>
      <w:r w:rsidRPr="005E4531">
        <w:rPr>
          <w:szCs w:val="22"/>
          <w:lang w:val="sv-SE"/>
        </w:rPr>
        <w:t>k</w:t>
      </w:r>
      <w:r w:rsidR="00850BFB" w:rsidRPr="005E4531">
        <w:rPr>
          <w:szCs w:val="22"/>
          <w:lang w:val="sv-SE"/>
        </w:rPr>
        <w:t>rogram inda</w:t>
      </w:r>
      <w:r w:rsidRPr="005E4531">
        <w:rPr>
          <w:szCs w:val="22"/>
          <w:lang w:val="sv-SE"/>
        </w:rPr>
        <w:t>ka</w:t>
      </w:r>
      <w:r w:rsidR="00850BFB" w:rsidRPr="005E4531">
        <w:rPr>
          <w:szCs w:val="22"/>
          <w:lang w:val="sv-SE"/>
        </w:rPr>
        <w:t>terol (</w:t>
      </w:r>
      <w:r w:rsidRPr="005E4531">
        <w:rPr>
          <w:szCs w:val="22"/>
          <w:lang w:val="sv-SE"/>
        </w:rPr>
        <w:t>som acetat) och 260 mikrogram mometasonfuroat</w:t>
      </w:r>
      <w:r w:rsidR="00850BFB" w:rsidRPr="005E4531">
        <w:rPr>
          <w:szCs w:val="22"/>
          <w:lang w:val="sv-SE"/>
        </w:rPr>
        <w:t>.</w:t>
      </w:r>
    </w:p>
    <w:p w14:paraId="18E569E1" w14:textId="77777777" w:rsidR="00850BFB" w:rsidRPr="005E4531" w:rsidRDefault="00850BFB" w:rsidP="00B56A01">
      <w:pPr>
        <w:tabs>
          <w:tab w:val="clear" w:pos="567"/>
        </w:tabs>
        <w:spacing w:line="240" w:lineRule="auto"/>
        <w:rPr>
          <w:noProof/>
          <w:szCs w:val="22"/>
          <w:lang w:val="sv-SE"/>
        </w:rPr>
      </w:pPr>
    </w:p>
    <w:p w14:paraId="341B9A08" w14:textId="77777777" w:rsidR="00850BFB" w:rsidRPr="005E4531" w:rsidRDefault="00850BFB" w:rsidP="00B56A01">
      <w:pPr>
        <w:tabs>
          <w:tab w:val="clear" w:pos="567"/>
        </w:tabs>
        <w:spacing w:line="240" w:lineRule="auto"/>
        <w:rPr>
          <w:noProof/>
          <w:szCs w:val="22"/>
          <w:lang w:val="sv-SE"/>
        </w:rPr>
      </w:pPr>
    </w:p>
    <w:p w14:paraId="4EBED61A"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bookmarkStart w:id="66" w:name="_Hlk28301586"/>
      <w:r w:rsidRPr="005E4531">
        <w:rPr>
          <w:b/>
          <w:szCs w:val="22"/>
          <w:lang w:val="sv-SE"/>
        </w:rPr>
        <w:t>3.</w:t>
      </w:r>
      <w:r w:rsidRPr="005E4531">
        <w:rPr>
          <w:b/>
          <w:szCs w:val="22"/>
          <w:lang w:val="sv-SE"/>
        </w:rPr>
        <w:tab/>
        <w:t>FÖRTECKNING ÖVER HJÄLPÄMNEN</w:t>
      </w:r>
    </w:p>
    <w:p w14:paraId="0A28883A" w14:textId="77777777" w:rsidR="00E9005D" w:rsidRPr="005E4531" w:rsidRDefault="00E9005D" w:rsidP="00B56A01">
      <w:pPr>
        <w:keepNext/>
        <w:tabs>
          <w:tab w:val="clear" w:pos="567"/>
        </w:tabs>
        <w:spacing w:line="240" w:lineRule="auto"/>
        <w:rPr>
          <w:noProof/>
          <w:szCs w:val="22"/>
          <w:lang w:val="sv-SE"/>
        </w:rPr>
      </w:pPr>
    </w:p>
    <w:p w14:paraId="4FFED84F" w14:textId="0986BD3F" w:rsidR="00E9005D" w:rsidRPr="005E4531" w:rsidRDefault="00E9005D" w:rsidP="00B56A01">
      <w:pPr>
        <w:tabs>
          <w:tab w:val="clear" w:pos="567"/>
        </w:tabs>
        <w:spacing w:line="240" w:lineRule="auto"/>
        <w:rPr>
          <w:szCs w:val="22"/>
          <w:lang w:val="sv-SE"/>
        </w:rPr>
      </w:pPr>
      <w:r w:rsidRPr="005E4531">
        <w:rPr>
          <w:lang w:val="sv-SE"/>
        </w:rPr>
        <w:t>Innehåller även laktos</w:t>
      </w:r>
      <w:r w:rsidR="009D67B6">
        <w:rPr>
          <w:lang w:val="sv-SE"/>
        </w:rPr>
        <w:t>monohydrat</w:t>
      </w:r>
      <w:r w:rsidRPr="005E4531">
        <w:rPr>
          <w:lang w:val="sv-SE"/>
        </w:rPr>
        <w:t xml:space="preserve">. </w:t>
      </w:r>
      <w:r w:rsidRPr="005E4531">
        <w:rPr>
          <w:shd w:val="clear" w:color="auto" w:fill="D9D9D9" w:themeFill="background1" w:themeFillShade="D9"/>
          <w:lang w:val="sv-SE"/>
        </w:rPr>
        <w:t>Se bipacksedeln för mer information.</w:t>
      </w:r>
    </w:p>
    <w:p w14:paraId="7EBD3439" w14:textId="77777777" w:rsidR="00E9005D" w:rsidRPr="005E4531" w:rsidRDefault="00E9005D" w:rsidP="00B56A01">
      <w:pPr>
        <w:tabs>
          <w:tab w:val="clear" w:pos="567"/>
        </w:tabs>
        <w:spacing w:line="240" w:lineRule="auto"/>
        <w:rPr>
          <w:noProof/>
          <w:szCs w:val="22"/>
          <w:lang w:val="sv-SE"/>
        </w:rPr>
      </w:pPr>
    </w:p>
    <w:p w14:paraId="3B8973A1" w14:textId="77777777" w:rsidR="00E9005D" w:rsidRPr="005E4531" w:rsidRDefault="00E9005D" w:rsidP="00B56A01">
      <w:pPr>
        <w:tabs>
          <w:tab w:val="clear" w:pos="567"/>
        </w:tabs>
        <w:spacing w:line="240" w:lineRule="auto"/>
        <w:rPr>
          <w:noProof/>
          <w:szCs w:val="22"/>
          <w:lang w:val="sv-SE"/>
        </w:rPr>
      </w:pPr>
    </w:p>
    <w:p w14:paraId="2325CA52"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4.</w:t>
      </w:r>
      <w:r w:rsidRPr="005E4531">
        <w:rPr>
          <w:b/>
          <w:szCs w:val="22"/>
          <w:lang w:val="sv-SE"/>
        </w:rPr>
        <w:tab/>
        <w:t>LÄKEMEDELSFORM OCH FÖRPACKNINGSSTORLEK</w:t>
      </w:r>
    </w:p>
    <w:p w14:paraId="7BCF75AA" w14:textId="77777777" w:rsidR="00E9005D" w:rsidRPr="005E4531" w:rsidRDefault="00E9005D" w:rsidP="00B56A01">
      <w:pPr>
        <w:keepNext/>
        <w:tabs>
          <w:tab w:val="clear" w:pos="567"/>
        </w:tabs>
        <w:spacing w:line="240" w:lineRule="auto"/>
        <w:rPr>
          <w:noProof/>
          <w:szCs w:val="22"/>
          <w:lang w:val="sv-SE"/>
        </w:rPr>
      </w:pPr>
    </w:p>
    <w:p w14:paraId="60E1FEB4" w14:textId="77777777" w:rsidR="00E9005D" w:rsidRPr="005E4531" w:rsidRDefault="00E9005D" w:rsidP="00B56A01">
      <w:pPr>
        <w:tabs>
          <w:tab w:val="clear" w:pos="567"/>
        </w:tabs>
        <w:spacing w:line="240" w:lineRule="auto"/>
        <w:rPr>
          <w:noProof/>
          <w:szCs w:val="22"/>
          <w:lang w:val="sv-SE"/>
        </w:rPr>
      </w:pPr>
      <w:r w:rsidRPr="005E4531">
        <w:rPr>
          <w:szCs w:val="22"/>
          <w:shd w:val="pct15" w:color="auto" w:fill="auto"/>
          <w:lang w:val="sv-SE"/>
        </w:rPr>
        <w:t>Inhalationspulver, hård kapsel</w:t>
      </w:r>
    </w:p>
    <w:bookmarkEnd w:id="66"/>
    <w:p w14:paraId="74975A16" w14:textId="77777777" w:rsidR="00850BFB" w:rsidRPr="005E4531" w:rsidRDefault="00850BFB" w:rsidP="00B56A01">
      <w:pPr>
        <w:keepNext/>
        <w:tabs>
          <w:tab w:val="clear" w:pos="567"/>
        </w:tabs>
        <w:spacing w:line="240" w:lineRule="auto"/>
        <w:rPr>
          <w:noProof/>
          <w:szCs w:val="22"/>
          <w:lang w:val="sv-SE"/>
        </w:rPr>
      </w:pPr>
    </w:p>
    <w:p w14:paraId="6D67E970" w14:textId="7009AC7C" w:rsidR="00850BFB" w:rsidRPr="005E4531" w:rsidRDefault="00850BFB" w:rsidP="00B56A01">
      <w:pPr>
        <w:tabs>
          <w:tab w:val="clear" w:pos="567"/>
        </w:tabs>
        <w:spacing w:line="240" w:lineRule="auto"/>
        <w:rPr>
          <w:noProof/>
          <w:szCs w:val="22"/>
          <w:lang w:val="sv-SE"/>
        </w:rPr>
      </w:pPr>
      <w:r w:rsidRPr="005E4531">
        <w:rPr>
          <w:noProof/>
          <w:szCs w:val="22"/>
          <w:lang w:val="sv-SE"/>
        </w:rPr>
        <w:t>10 x 1 </w:t>
      </w:r>
      <w:r w:rsidR="00E9005D" w:rsidRPr="005E4531">
        <w:rPr>
          <w:noProof/>
          <w:szCs w:val="22"/>
          <w:lang w:val="sv-SE"/>
        </w:rPr>
        <w:t>kapslar + 1 inhalator. Ingår i en flerpack. Får inte säljas separat.</w:t>
      </w:r>
    </w:p>
    <w:p w14:paraId="467359CF" w14:textId="2267D8F9" w:rsidR="00850BFB" w:rsidRPr="005E4531" w:rsidRDefault="00850BFB" w:rsidP="00B56A01">
      <w:pPr>
        <w:tabs>
          <w:tab w:val="clear" w:pos="567"/>
        </w:tabs>
        <w:spacing w:line="240" w:lineRule="auto"/>
        <w:rPr>
          <w:noProof/>
          <w:szCs w:val="22"/>
          <w:shd w:val="pct15" w:color="auto" w:fill="auto"/>
          <w:lang w:val="sv-SE"/>
        </w:rPr>
      </w:pPr>
      <w:r w:rsidRPr="005E4531">
        <w:rPr>
          <w:noProof/>
          <w:szCs w:val="22"/>
          <w:shd w:val="pct15" w:color="auto" w:fill="auto"/>
          <w:lang w:val="sv-SE"/>
        </w:rPr>
        <w:t>30 x 1 </w:t>
      </w:r>
      <w:r w:rsidR="00E9005D" w:rsidRPr="005E4531">
        <w:rPr>
          <w:noProof/>
          <w:szCs w:val="22"/>
          <w:shd w:val="pct15" w:color="auto" w:fill="auto"/>
          <w:lang w:val="sv-SE"/>
        </w:rPr>
        <w:t>kapslar + 1 inhalator. Ingår i en flerpack. Får inte säljas separat.</w:t>
      </w:r>
    </w:p>
    <w:p w14:paraId="5249383C" w14:textId="77777777" w:rsidR="00850BFB" w:rsidRPr="005E4531" w:rsidRDefault="00850BFB" w:rsidP="00B56A01">
      <w:pPr>
        <w:tabs>
          <w:tab w:val="clear" w:pos="567"/>
        </w:tabs>
        <w:spacing w:line="240" w:lineRule="auto"/>
        <w:rPr>
          <w:noProof/>
          <w:szCs w:val="22"/>
          <w:lang w:val="sv-SE"/>
        </w:rPr>
      </w:pPr>
    </w:p>
    <w:p w14:paraId="5DFF2E10" w14:textId="77777777" w:rsidR="00850BFB" w:rsidRPr="005E4531" w:rsidRDefault="00850BFB" w:rsidP="00B56A01">
      <w:pPr>
        <w:tabs>
          <w:tab w:val="clear" w:pos="567"/>
        </w:tabs>
        <w:spacing w:line="240" w:lineRule="auto"/>
        <w:rPr>
          <w:noProof/>
          <w:szCs w:val="22"/>
          <w:lang w:val="sv-SE"/>
        </w:rPr>
      </w:pPr>
    </w:p>
    <w:p w14:paraId="28224795"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bookmarkStart w:id="67" w:name="_Hlk28301653"/>
      <w:r w:rsidRPr="005E4531">
        <w:rPr>
          <w:b/>
          <w:szCs w:val="22"/>
          <w:lang w:val="sv-SE"/>
        </w:rPr>
        <w:t>5.</w:t>
      </w:r>
      <w:r w:rsidRPr="005E4531">
        <w:rPr>
          <w:b/>
          <w:szCs w:val="22"/>
          <w:lang w:val="sv-SE"/>
        </w:rPr>
        <w:tab/>
        <w:t>ADMINISTRERINGSSÄTT OCH ADMINISTRERINGSVÄG</w:t>
      </w:r>
    </w:p>
    <w:p w14:paraId="4620F79F" w14:textId="77777777" w:rsidR="00E9005D" w:rsidRPr="005E4531" w:rsidRDefault="00E9005D" w:rsidP="00B56A01">
      <w:pPr>
        <w:keepNext/>
        <w:tabs>
          <w:tab w:val="clear" w:pos="567"/>
        </w:tabs>
        <w:spacing w:line="240" w:lineRule="auto"/>
        <w:rPr>
          <w:noProof/>
          <w:szCs w:val="22"/>
          <w:lang w:val="sv-SE"/>
        </w:rPr>
      </w:pPr>
    </w:p>
    <w:p w14:paraId="629B8716" w14:textId="77777777" w:rsidR="00B662DC" w:rsidRPr="005E4531" w:rsidRDefault="00B662DC" w:rsidP="00B56A01">
      <w:pPr>
        <w:tabs>
          <w:tab w:val="clear" w:pos="567"/>
        </w:tabs>
        <w:spacing w:line="240" w:lineRule="auto"/>
        <w:rPr>
          <w:lang w:val="sv-SE"/>
        </w:rPr>
      </w:pPr>
      <w:r w:rsidRPr="005E4531">
        <w:rPr>
          <w:lang w:val="sv-SE"/>
        </w:rPr>
        <w:t>Läs bipacksedeln före användning</w:t>
      </w:r>
    </w:p>
    <w:p w14:paraId="79C85617" w14:textId="77777777" w:rsidR="00E9005D" w:rsidRPr="005E4531" w:rsidRDefault="00E9005D" w:rsidP="00B56A01">
      <w:pPr>
        <w:tabs>
          <w:tab w:val="clear" w:pos="567"/>
        </w:tabs>
        <w:spacing w:line="240" w:lineRule="auto"/>
        <w:rPr>
          <w:noProof/>
          <w:szCs w:val="22"/>
          <w:lang w:val="sv-SE"/>
        </w:rPr>
      </w:pPr>
      <w:r w:rsidRPr="005E4531">
        <w:rPr>
          <w:lang w:val="sv-SE"/>
        </w:rPr>
        <w:t>Endast för användning med den inhalator som medföljer förpackningen.</w:t>
      </w:r>
    </w:p>
    <w:p w14:paraId="159BAD90" w14:textId="77777777" w:rsidR="00E9005D" w:rsidRPr="005E4531" w:rsidRDefault="00E9005D" w:rsidP="00B56A01">
      <w:pPr>
        <w:tabs>
          <w:tab w:val="clear" w:pos="567"/>
        </w:tabs>
        <w:spacing w:line="240" w:lineRule="auto"/>
        <w:rPr>
          <w:noProof/>
          <w:szCs w:val="22"/>
          <w:lang w:val="sv-SE"/>
        </w:rPr>
      </w:pPr>
      <w:r w:rsidRPr="005E4531">
        <w:rPr>
          <w:lang w:val="sv-SE"/>
        </w:rPr>
        <w:t>Svälj inte kapslarna.</w:t>
      </w:r>
    </w:p>
    <w:p w14:paraId="091F1466" w14:textId="33643645" w:rsidR="00E9005D" w:rsidRPr="005E4531" w:rsidRDefault="00087D91" w:rsidP="00B56A01">
      <w:pPr>
        <w:tabs>
          <w:tab w:val="clear" w:pos="567"/>
        </w:tabs>
        <w:spacing w:line="240" w:lineRule="auto"/>
        <w:rPr>
          <w:noProof/>
          <w:szCs w:val="22"/>
          <w:lang w:val="sv-SE"/>
        </w:rPr>
      </w:pPr>
      <w:r w:rsidRPr="005E4531">
        <w:rPr>
          <w:lang w:val="sv-SE"/>
        </w:rPr>
        <w:t>F</w:t>
      </w:r>
      <w:r w:rsidR="00E9005D" w:rsidRPr="005E4531">
        <w:rPr>
          <w:lang w:val="sv-SE"/>
        </w:rPr>
        <w:t>ör inhalation</w:t>
      </w:r>
    </w:p>
    <w:p w14:paraId="085E482D" w14:textId="77777777" w:rsidR="00E9005D" w:rsidRPr="005E4531" w:rsidRDefault="00E9005D" w:rsidP="00B56A01">
      <w:pPr>
        <w:tabs>
          <w:tab w:val="clear" w:pos="567"/>
        </w:tabs>
        <w:spacing w:line="240" w:lineRule="auto"/>
        <w:rPr>
          <w:noProof/>
          <w:szCs w:val="22"/>
          <w:lang w:val="sv-SE"/>
        </w:rPr>
      </w:pPr>
    </w:p>
    <w:p w14:paraId="5366436A" w14:textId="03DC47AD" w:rsidR="00CF7F35" w:rsidRPr="005E4531" w:rsidDel="00CE2D75" w:rsidRDefault="00CF7F35" w:rsidP="00B56A01">
      <w:pPr>
        <w:tabs>
          <w:tab w:val="clear" w:pos="567"/>
        </w:tabs>
        <w:spacing w:line="240" w:lineRule="auto"/>
        <w:rPr>
          <w:del w:id="68" w:author="Author"/>
          <w:noProof/>
          <w:szCs w:val="22"/>
          <w:lang w:val="sv-SE"/>
        </w:rPr>
      </w:pPr>
      <w:del w:id="69" w:author="Author">
        <w:r w:rsidRPr="000F4C40" w:rsidDel="00CE2D75">
          <w:rPr>
            <w:shd w:val="pct15" w:color="auto" w:fill="auto"/>
            <w:lang w:val="sv-SE"/>
          </w:rPr>
          <w:delText>”QR-kod ska inkluderas”</w:delText>
        </w:r>
      </w:del>
    </w:p>
    <w:p w14:paraId="153517EC" w14:textId="5548C06F" w:rsidR="00CF7F35" w:rsidRPr="005E4531" w:rsidDel="00CE2D75" w:rsidRDefault="00CF7F35" w:rsidP="00B56A01">
      <w:pPr>
        <w:tabs>
          <w:tab w:val="clear" w:pos="567"/>
        </w:tabs>
        <w:spacing w:line="240" w:lineRule="auto"/>
        <w:rPr>
          <w:del w:id="70" w:author="Author"/>
          <w:noProof/>
          <w:szCs w:val="22"/>
          <w:lang w:val="sv-SE"/>
        </w:rPr>
      </w:pPr>
      <w:del w:id="71" w:author="Author">
        <w:r w:rsidRPr="005E4531" w:rsidDel="00CE2D75">
          <w:rPr>
            <w:lang w:val="sv-SE"/>
          </w:rPr>
          <w:delText>Skanna för mer information eller besök www.breezhaler-asthma.eu/atectura</w:delText>
        </w:r>
      </w:del>
    </w:p>
    <w:p w14:paraId="2403A5E4" w14:textId="77777777" w:rsidR="00E9005D" w:rsidRPr="005E4531" w:rsidRDefault="00E9005D" w:rsidP="00B56A01">
      <w:pPr>
        <w:tabs>
          <w:tab w:val="clear" w:pos="567"/>
        </w:tabs>
        <w:spacing w:line="240" w:lineRule="auto"/>
        <w:rPr>
          <w:noProof/>
          <w:szCs w:val="22"/>
          <w:lang w:val="sv-SE"/>
        </w:rPr>
      </w:pPr>
    </w:p>
    <w:p w14:paraId="3AFFD081"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szCs w:val="22"/>
          <w:lang w:val="sv-SE"/>
        </w:rPr>
        <w:t>6.</w:t>
      </w:r>
      <w:r w:rsidRPr="005E4531">
        <w:rPr>
          <w:b/>
          <w:szCs w:val="22"/>
          <w:lang w:val="sv-SE"/>
        </w:rPr>
        <w:tab/>
        <w:t>SÄRSKILD VARNING OM ATT LÄKEMEDLET MÅSTE FÖRVARAS UTOM SYN- OCH RÄCKHÅLL FÖR BARN</w:t>
      </w:r>
    </w:p>
    <w:p w14:paraId="02EEB2F1" w14:textId="77777777" w:rsidR="00E9005D" w:rsidRPr="005E4531" w:rsidRDefault="00E9005D" w:rsidP="00B56A01">
      <w:pPr>
        <w:keepNext/>
        <w:tabs>
          <w:tab w:val="clear" w:pos="567"/>
        </w:tabs>
        <w:spacing w:line="240" w:lineRule="auto"/>
        <w:rPr>
          <w:noProof/>
          <w:szCs w:val="22"/>
          <w:lang w:val="sv-SE"/>
        </w:rPr>
      </w:pPr>
    </w:p>
    <w:p w14:paraId="1A53855F" w14:textId="77777777" w:rsidR="00E9005D" w:rsidRPr="005E4531" w:rsidRDefault="00E9005D" w:rsidP="00B56A01">
      <w:pPr>
        <w:tabs>
          <w:tab w:val="clear" w:pos="567"/>
        </w:tabs>
        <w:spacing w:line="240" w:lineRule="auto"/>
        <w:rPr>
          <w:noProof/>
          <w:szCs w:val="22"/>
          <w:lang w:val="sv-SE"/>
        </w:rPr>
      </w:pPr>
      <w:r w:rsidRPr="005E4531">
        <w:rPr>
          <w:lang w:val="sv-SE"/>
        </w:rPr>
        <w:t>Förvaras utom syn- och räckhåll för barn.</w:t>
      </w:r>
    </w:p>
    <w:p w14:paraId="11303B60" w14:textId="77777777" w:rsidR="00E9005D" w:rsidRPr="005E4531" w:rsidRDefault="00E9005D" w:rsidP="00B56A01">
      <w:pPr>
        <w:tabs>
          <w:tab w:val="clear" w:pos="567"/>
        </w:tabs>
        <w:spacing w:line="240" w:lineRule="auto"/>
        <w:rPr>
          <w:noProof/>
          <w:szCs w:val="22"/>
          <w:lang w:val="sv-SE"/>
        </w:rPr>
      </w:pPr>
    </w:p>
    <w:p w14:paraId="02627C4A" w14:textId="77777777" w:rsidR="00E9005D" w:rsidRPr="005E4531" w:rsidRDefault="00E9005D" w:rsidP="00B56A01">
      <w:pPr>
        <w:tabs>
          <w:tab w:val="clear" w:pos="567"/>
        </w:tabs>
        <w:spacing w:line="240" w:lineRule="auto"/>
        <w:rPr>
          <w:noProof/>
          <w:szCs w:val="22"/>
          <w:lang w:val="sv-SE"/>
        </w:rPr>
      </w:pPr>
    </w:p>
    <w:p w14:paraId="1746CF05" w14:textId="77777777" w:rsidR="00E9005D" w:rsidRPr="005E4531" w:rsidRDefault="00E9005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7.</w:t>
      </w:r>
      <w:r w:rsidRPr="005E4531">
        <w:rPr>
          <w:b/>
          <w:szCs w:val="22"/>
          <w:lang w:val="sv-SE"/>
        </w:rPr>
        <w:tab/>
        <w:t>ÖVRIGA SÄRSKILDA VARNINGAR OM SÅ ÄR NÖDVÄNDIGT</w:t>
      </w:r>
    </w:p>
    <w:p w14:paraId="1280A5C6" w14:textId="77777777" w:rsidR="00E9005D" w:rsidRPr="005E4531" w:rsidRDefault="00E9005D" w:rsidP="00B56A01">
      <w:pPr>
        <w:tabs>
          <w:tab w:val="clear" w:pos="567"/>
        </w:tabs>
        <w:spacing w:line="240" w:lineRule="auto"/>
        <w:rPr>
          <w:noProof/>
          <w:szCs w:val="22"/>
          <w:lang w:val="sv-SE"/>
        </w:rPr>
      </w:pPr>
    </w:p>
    <w:p w14:paraId="6C6454D3" w14:textId="77777777" w:rsidR="00E9005D" w:rsidRPr="005E4531" w:rsidRDefault="00E9005D" w:rsidP="00B56A01">
      <w:pPr>
        <w:tabs>
          <w:tab w:val="clear" w:pos="567"/>
        </w:tabs>
        <w:spacing w:line="240" w:lineRule="auto"/>
        <w:rPr>
          <w:noProof/>
          <w:szCs w:val="22"/>
          <w:lang w:val="sv-SE"/>
        </w:rPr>
      </w:pPr>
    </w:p>
    <w:p w14:paraId="60170FD2"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szCs w:val="22"/>
          <w:lang w:val="sv-SE"/>
        </w:rPr>
      </w:pPr>
      <w:r w:rsidRPr="005E4531">
        <w:rPr>
          <w:b/>
          <w:szCs w:val="22"/>
          <w:lang w:val="sv-SE"/>
        </w:rPr>
        <w:t>8.</w:t>
      </w:r>
      <w:r w:rsidRPr="005E4531">
        <w:rPr>
          <w:b/>
          <w:szCs w:val="22"/>
          <w:lang w:val="sv-SE"/>
        </w:rPr>
        <w:tab/>
        <w:t>UTGÅNGSDATUM</w:t>
      </w:r>
    </w:p>
    <w:p w14:paraId="6FC6DE27" w14:textId="77777777" w:rsidR="00E9005D" w:rsidRPr="005E4531" w:rsidRDefault="00E9005D" w:rsidP="00B56A01">
      <w:pPr>
        <w:keepNext/>
        <w:tabs>
          <w:tab w:val="clear" w:pos="567"/>
        </w:tabs>
        <w:spacing w:line="240" w:lineRule="auto"/>
        <w:rPr>
          <w:noProof/>
          <w:szCs w:val="22"/>
          <w:lang w:val="sv-SE"/>
        </w:rPr>
      </w:pPr>
    </w:p>
    <w:p w14:paraId="3B456977" w14:textId="77777777" w:rsidR="00E9005D" w:rsidRPr="005E4531" w:rsidRDefault="00E9005D" w:rsidP="00B56A01">
      <w:pPr>
        <w:keepNext/>
        <w:tabs>
          <w:tab w:val="clear" w:pos="567"/>
        </w:tabs>
        <w:spacing w:line="240" w:lineRule="auto"/>
        <w:rPr>
          <w:noProof/>
          <w:color w:val="000000"/>
          <w:szCs w:val="22"/>
          <w:lang w:val="sv-SE"/>
        </w:rPr>
      </w:pPr>
      <w:r w:rsidRPr="005E4531">
        <w:rPr>
          <w:color w:val="000000"/>
          <w:szCs w:val="22"/>
          <w:lang w:val="sv-SE"/>
        </w:rPr>
        <w:t>EXP</w:t>
      </w:r>
    </w:p>
    <w:p w14:paraId="70EBD843" w14:textId="77777777" w:rsidR="00E9005D" w:rsidRPr="005E4531" w:rsidRDefault="00E9005D" w:rsidP="00B56A01">
      <w:pPr>
        <w:tabs>
          <w:tab w:val="clear" w:pos="567"/>
        </w:tabs>
        <w:spacing w:line="240" w:lineRule="auto"/>
        <w:rPr>
          <w:noProof/>
          <w:color w:val="000000"/>
          <w:szCs w:val="22"/>
          <w:lang w:val="sv-SE"/>
        </w:rPr>
      </w:pPr>
      <w:r w:rsidRPr="005E4531">
        <w:rPr>
          <w:lang w:val="sv-SE"/>
        </w:rPr>
        <w:t xml:space="preserve">Inhalatorn i </w:t>
      </w:r>
      <w:r w:rsidRPr="005E4531">
        <w:rPr>
          <w:noProof/>
          <w:szCs w:val="22"/>
          <w:lang w:val="sv-SE"/>
        </w:rPr>
        <w:t>varje</w:t>
      </w:r>
      <w:r w:rsidRPr="005E4531">
        <w:rPr>
          <w:lang w:val="sv-SE"/>
        </w:rPr>
        <w:t xml:space="preserve"> förpackning ska kasseras när alla kapslarna i förpackningen har använts.</w:t>
      </w:r>
    </w:p>
    <w:bookmarkEnd w:id="67"/>
    <w:p w14:paraId="7358FE67" w14:textId="77777777" w:rsidR="009E6314" w:rsidRPr="005E4531" w:rsidRDefault="009E6314" w:rsidP="00B56A01">
      <w:pPr>
        <w:tabs>
          <w:tab w:val="clear" w:pos="567"/>
        </w:tabs>
        <w:spacing w:line="240" w:lineRule="auto"/>
        <w:rPr>
          <w:noProof/>
          <w:szCs w:val="22"/>
          <w:lang w:val="sv-SE"/>
        </w:rPr>
      </w:pPr>
    </w:p>
    <w:p w14:paraId="58C45752" w14:textId="77777777" w:rsidR="00850BFB" w:rsidRPr="005E4531" w:rsidRDefault="00850BFB" w:rsidP="00B56A01">
      <w:pPr>
        <w:tabs>
          <w:tab w:val="clear" w:pos="567"/>
        </w:tabs>
        <w:spacing w:line="240" w:lineRule="auto"/>
        <w:rPr>
          <w:noProof/>
          <w:szCs w:val="22"/>
          <w:lang w:val="sv-SE"/>
        </w:rPr>
      </w:pPr>
    </w:p>
    <w:p w14:paraId="4124B8F7"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bookmarkStart w:id="72" w:name="_Hlk28301668"/>
      <w:r w:rsidRPr="005E4531">
        <w:rPr>
          <w:b/>
          <w:szCs w:val="22"/>
          <w:lang w:val="sv-SE"/>
        </w:rPr>
        <w:lastRenderedPageBreak/>
        <w:t>9.</w:t>
      </w:r>
      <w:r w:rsidRPr="005E4531">
        <w:rPr>
          <w:b/>
          <w:szCs w:val="22"/>
          <w:lang w:val="sv-SE"/>
        </w:rPr>
        <w:tab/>
        <w:t>SÄRSKILDA FÖRVARINGSANVISNINGAR</w:t>
      </w:r>
    </w:p>
    <w:p w14:paraId="38D8A5C3" w14:textId="77777777" w:rsidR="00E9005D" w:rsidRPr="005E4531" w:rsidRDefault="00E9005D" w:rsidP="00B56A01">
      <w:pPr>
        <w:keepNext/>
        <w:tabs>
          <w:tab w:val="clear" w:pos="567"/>
        </w:tabs>
        <w:spacing w:line="240" w:lineRule="auto"/>
        <w:rPr>
          <w:noProof/>
          <w:szCs w:val="22"/>
          <w:lang w:val="sv-SE"/>
        </w:rPr>
      </w:pPr>
    </w:p>
    <w:p w14:paraId="2514D29F" w14:textId="77777777" w:rsidR="007B4578" w:rsidRPr="005E4531" w:rsidRDefault="007B4578" w:rsidP="00B56A01">
      <w:pPr>
        <w:keepNext/>
        <w:tabs>
          <w:tab w:val="clear" w:pos="567"/>
        </w:tabs>
        <w:spacing w:line="240" w:lineRule="auto"/>
        <w:rPr>
          <w:noProof/>
          <w:lang w:val="sv-SE"/>
        </w:rPr>
      </w:pPr>
      <w:r w:rsidRPr="005E4531">
        <w:rPr>
          <w:noProof/>
          <w:lang w:val="sv-SE"/>
        </w:rPr>
        <w:t>Förvaras vid högst 30</w:t>
      </w:r>
      <w:r w:rsidRPr="005E4531">
        <w:rPr>
          <w:noProof/>
          <w:lang w:val="sv-SE"/>
        </w:rPr>
        <w:sym w:font="Symbol" w:char="F0B0"/>
      </w:r>
      <w:r w:rsidRPr="005E4531">
        <w:rPr>
          <w:noProof/>
          <w:lang w:val="sv-SE"/>
        </w:rPr>
        <w:t>C.</w:t>
      </w:r>
    </w:p>
    <w:p w14:paraId="6A5BEEFF" w14:textId="77777777" w:rsidR="00E9005D" w:rsidRPr="005E4531" w:rsidRDefault="00E9005D" w:rsidP="00B56A01">
      <w:pPr>
        <w:tabs>
          <w:tab w:val="clear" w:pos="567"/>
        </w:tabs>
        <w:spacing w:line="240" w:lineRule="auto"/>
        <w:rPr>
          <w:noProof/>
          <w:color w:val="000000"/>
          <w:szCs w:val="22"/>
          <w:lang w:val="sv-SE"/>
        </w:rPr>
      </w:pPr>
      <w:r w:rsidRPr="005E4531">
        <w:rPr>
          <w:color w:val="000000"/>
          <w:szCs w:val="22"/>
          <w:lang w:val="sv-SE"/>
        </w:rPr>
        <w:t>Förvaras i originalförpackningen. Ljus- och fuktkänsligt.</w:t>
      </w:r>
    </w:p>
    <w:p w14:paraId="63EC9F93" w14:textId="77777777" w:rsidR="00E9005D" w:rsidRPr="005E4531" w:rsidRDefault="00E9005D" w:rsidP="00B56A01">
      <w:pPr>
        <w:tabs>
          <w:tab w:val="clear" w:pos="567"/>
        </w:tabs>
        <w:spacing w:line="240" w:lineRule="auto"/>
        <w:rPr>
          <w:noProof/>
          <w:szCs w:val="22"/>
          <w:lang w:val="sv-SE"/>
        </w:rPr>
      </w:pPr>
    </w:p>
    <w:p w14:paraId="07B2BCAC" w14:textId="77777777" w:rsidR="00E9005D" w:rsidRPr="005E4531" w:rsidRDefault="00E9005D" w:rsidP="00B56A01">
      <w:pPr>
        <w:tabs>
          <w:tab w:val="clear" w:pos="567"/>
        </w:tabs>
        <w:spacing w:line="240" w:lineRule="auto"/>
        <w:rPr>
          <w:noProof/>
          <w:szCs w:val="22"/>
          <w:lang w:val="sv-SE"/>
        </w:rPr>
      </w:pPr>
    </w:p>
    <w:p w14:paraId="6EFCC608" w14:textId="77777777" w:rsidR="00E9005D" w:rsidRPr="005E4531" w:rsidRDefault="00E9005D"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
          <w:noProof/>
          <w:szCs w:val="22"/>
          <w:lang w:val="sv-SE"/>
        </w:rPr>
      </w:pPr>
      <w:r w:rsidRPr="005E4531">
        <w:rPr>
          <w:b/>
          <w:szCs w:val="22"/>
          <w:lang w:val="sv-SE"/>
        </w:rPr>
        <w:t>10.</w:t>
      </w:r>
      <w:r w:rsidRPr="005E4531">
        <w:rPr>
          <w:b/>
          <w:szCs w:val="22"/>
          <w:lang w:val="sv-SE"/>
        </w:rPr>
        <w:tab/>
        <w:t>SÄRSKILDA FÖRSIKTIGHETSÅTGÄRDER FÖR DESTRUKTION AV EJ ANVÄNT LÄKEMEDEL OCH AVFALL I FÖREKOMMANDE FALL</w:t>
      </w:r>
    </w:p>
    <w:p w14:paraId="72461FE8" w14:textId="77777777" w:rsidR="00E9005D" w:rsidRPr="005E4531" w:rsidRDefault="00E9005D" w:rsidP="00B56A01">
      <w:pPr>
        <w:tabs>
          <w:tab w:val="clear" w:pos="567"/>
        </w:tabs>
        <w:spacing w:line="240" w:lineRule="auto"/>
        <w:rPr>
          <w:noProof/>
          <w:szCs w:val="22"/>
          <w:lang w:val="sv-SE"/>
        </w:rPr>
      </w:pPr>
    </w:p>
    <w:p w14:paraId="074302FE" w14:textId="77777777" w:rsidR="00E9005D" w:rsidRPr="005E4531" w:rsidRDefault="00E9005D" w:rsidP="00B56A01">
      <w:pPr>
        <w:tabs>
          <w:tab w:val="clear" w:pos="567"/>
        </w:tabs>
        <w:spacing w:line="240" w:lineRule="auto"/>
        <w:rPr>
          <w:noProof/>
          <w:szCs w:val="22"/>
          <w:lang w:val="sv-SE"/>
        </w:rPr>
      </w:pPr>
    </w:p>
    <w:p w14:paraId="30D6798E"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11.</w:t>
      </w:r>
      <w:r w:rsidRPr="005E4531">
        <w:rPr>
          <w:b/>
          <w:szCs w:val="22"/>
          <w:lang w:val="sv-SE"/>
        </w:rPr>
        <w:tab/>
        <w:t>INNEHAVARE AV GODKÄNNANDE FÖR FÖRSÄLJNING (NAMN OCH ADRESS)</w:t>
      </w:r>
    </w:p>
    <w:p w14:paraId="2F0207AA" w14:textId="77777777" w:rsidR="00E9005D" w:rsidRPr="005E4531" w:rsidRDefault="00E9005D" w:rsidP="00B56A01">
      <w:pPr>
        <w:keepNext/>
        <w:tabs>
          <w:tab w:val="clear" w:pos="567"/>
        </w:tabs>
        <w:spacing w:line="240" w:lineRule="auto"/>
        <w:rPr>
          <w:noProof/>
          <w:szCs w:val="22"/>
          <w:lang w:val="sv-SE"/>
        </w:rPr>
      </w:pPr>
    </w:p>
    <w:p w14:paraId="7BECDEBE" w14:textId="77777777" w:rsidR="00E9005D" w:rsidRPr="005E4531" w:rsidRDefault="00E9005D" w:rsidP="00B56A01">
      <w:pPr>
        <w:keepNext/>
        <w:tabs>
          <w:tab w:val="clear" w:pos="567"/>
        </w:tabs>
        <w:autoSpaceDE w:val="0"/>
        <w:autoSpaceDN w:val="0"/>
        <w:adjustRightInd w:val="0"/>
        <w:spacing w:line="240" w:lineRule="auto"/>
        <w:rPr>
          <w:rFonts w:eastAsia="SimSun"/>
          <w:szCs w:val="22"/>
          <w:lang w:val="en-US"/>
        </w:rPr>
      </w:pPr>
      <w:r w:rsidRPr="005E4531">
        <w:rPr>
          <w:lang w:val="en-US"/>
        </w:rPr>
        <w:t xml:space="preserve">Novartis </w:t>
      </w:r>
      <w:proofErr w:type="spellStart"/>
      <w:r w:rsidRPr="005E4531">
        <w:rPr>
          <w:lang w:val="en-US"/>
        </w:rPr>
        <w:t>Europharm</w:t>
      </w:r>
      <w:proofErr w:type="spellEnd"/>
      <w:r w:rsidRPr="005E4531">
        <w:rPr>
          <w:lang w:val="en-US"/>
        </w:rPr>
        <w:t xml:space="preserve"> Limited</w:t>
      </w:r>
    </w:p>
    <w:p w14:paraId="492A24FF" w14:textId="77777777" w:rsidR="00E9005D" w:rsidRPr="005E4531" w:rsidRDefault="00E9005D" w:rsidP="00B56A01">
      <w:pPr>
        <w:keepNext/>
        <w:spacing w:line="240" w:lineRule="auto"/>
        <w:rPr>
          <w:szCs w:val="22"/>
          <w:lang w:val="en-US"/>
        </w:rPr>
      </w:pPr>
      <w:r w:rsidRPr="005E4531">
        <w:rPr>
          <w:lang w:val="en-US"/>
        </w:rPr>
        <w:t>Vista Building</w:t>
      </w:r>
    </w:p>
    <w:p w14:paraId="70DA1BC8" w14:textId="77777777" w:rsidR="00E9005D" w:rsidRPr="005E4531" w:rsidRDefault="00E9005D" w:rsidP="00B56A01">
      <w:pPr>
        <w:keepNext/>
        <w:spacing w:line="240" w:lineRule="auto"/>
        <w:rPr>
          <w:szCs w:val="22"/>
          <w:lang w:val="en-US"/>
        </w:rPr>
      </w:pPr>
      <w:r w:rsidRPr="005E4531">
        <w:rPr>
          <w:lang w:val="en-US"/>
        </w:rPr>
        <w:t>Elm Park, Merrion Road</w:t>
      </w:r>
    </w:p>
    <w:p w14:paraId="7A68BCFE" w14:textId="77777777" w:rsidR="00E9005D" w:rsidRPr="005E4531" w:rsidRDefault="00E9005D" w:rsidP="00B56A01">
      <w:pPr>
        <w:keepNext/>
        <w:spacing w:line="240" w:lineRule="auto"/>
        <w:rPr>
          <w:szCs w:val="22"/>
          <w:lang w:val="sv-SE"/>
        </w:rPr>
      </w:pPr>
      <w:r w:rsidRPr="005E4531">
        <w:rPr>
          <w:lang w:val="sv-SE"/>
        </w:rPr>
        <w:t>Dublin 4</w:t>
      </w:r>
    </w:p>
    <w:p w14:paraId="1F274780" w14:textId="77777777" w:rsidR="00E9005D" w:rsidRPr="005E4531" w:rsidRDefault="00E9005D" w:rsidP="00B56A01">
      <w:pPr>
        <w:spacing w:line="240" w:lineRule="auto"/>
        <w:rPr>
          <w:szCs w:val="22"/>
          <w:lang w:val="sv-SE"/>
        </w:rPr>
      </w:pPr>
      <w:r w:rsidRPr="005E4531">
        <w:rPr>
          <w:lang w:val="sv-SE"/>
        </w:rPr>
        <w:t>Irland</w:t>
      </w:r>
    </w:p>
    <w:p w14:paraId="40EEAA47" w14:textId="77777777" w:rsidR="00E9005D" w:rsidRPr="005E4531" w:rsidRDefault="00E9005D" w:rsidP="00B56A01">
      <w:pPr>
        <w:tabs>
          <w:tab w:val="clear" w:pos="567"/>
        </w:tabs>
        <w:spacing w:line="240" w:lineRule="auto"/>
        <w:rPr>
          <w:noProof/>
          <w:szCs w:val="22"/>
          <w:lang w:val="sv-SE"/>
        </w:rPr>
      </w:pPr>
    </w:p>
    <w:p w14:paraId="1F074926" w14:textId="77777777" w:rsidR="00E9005D" w:rsidRPr="005E4531" w:rsidRDefault="00E9005D" w:rsidP="00B56A01">
      <w:pPr>
        <w:tabs>
          <w:tab w:val="clear" w:pos="567"/>
        </w:tabs>
        <w:spacing w:line="240" w:lineRule="auto"/>
        <w:rPr>
          <w:noProof/>
          <w:szCs w:val="22"/>
          <w:lang w:val="sv-SE"/>
        </w:rPr>
      </w:pPr>
    </w:p>
    <w:p w14:paraId="758E0B19"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12.</w:t>
      </w:r>
      <w:r w:rsidRPr="005E4531">
        <w:rPr>
          <w:b/>
          <w:szCs w:val="22"/>
          <w:lang w:val="sv-SE"/>
        </w:rPr>
        <w:tab/>
        <w:t>NUMMER PÅ GODKÄNNANDE FÖR FÖRSÄLJNING</w:t>
      </w:r>
    </w:p>
    <w:bookmarkEnd w:id="72"/>
    <w:p w14:paraId="6ED9191B" w14:textId="77777777" w:rsidR="00850BFB" w:rsidRPr="005E4531" w:rsidRDefault="00850BFB" w:rsidP="00B56A01">
      <w:pPr>
        <w:keepNext/>
        <w:tabs>
          <w:tab w:val="clear" w:pos="567"/>
        </w:tabs>
        <w:spacing w:line="240" w:lineRule="auto"/>
        <w:rPr>
          <w:noProof/>
          <w:szCs w:val="22"/>
          <w:lang w:val="sv-SE"/>
        </w:rPr>
      </w:pPr>
    </w:p>
    <w:tbl>
      <w:tblPr>
        <w:tblW w:w="9322" w:type="dxa"/>
        <w:tblLook w:val="04A0" w:firstRow="1" w:lastRow="0" w:firstColumn="1" w:lastColumn="0" w:noHBand="0" w:noVBand="1"/>
      </w:tblPr>
      <w:tblGrid>
        <w:gridCol w:w="2943"/>
        <w:gridCol w:w="6379"/>
      </w:tblGrid>
      <w:tr w:rsidR="00850BFB" w:rsidRPr="00ED41CD" w14:paraId="68F2B6B0" w14:textId="77777777" w:rsidTr="00F95715">
        <w:tc>
          <w:tcPr>
            <w:tcW w:w="2943" w:type="dxa"/>
          </w:tcPr>
          <w:p w14:paraId="19A51912" w14:textId="4F9726FD" w:rsidR="00850BFB" w:rsidRPr="005E4531" w:rsidRDefault="00D20B19" w:rsidP="00B56A01">
            <w:pPr>
              <w:tabs>
                <w:tab w:val="clear" w:pos="567"/>
              </w:tabs>
              <w:spacing w:line="240" w:lineRule="auto"/>
              <w:rPr>
                <w:szCs w:val="22"/>
                <w:lang w:val="sv-SE"/>
              </w:rPr>
            </w:pPr>
            <w:r w:rsidRPr="005E4531">
              <w:rPr>
                <w:szCs w:val="22"/>
              </w:rPr>
              <w:t>EU/1/20/1439/011</w:t>
            </w:r>
          </w:p>
        </w:tc>
        <w:tc>
          <w:tcPr>
            <w:tcW w:w="6379" w:type="dxa"/>
          </w:tcPr>
          <w:p w14:paraId="6DBF8F8B" w14:textId="34D10F65" w:rsidR="00850BFB" w:rsidRPr="005E4531" w:rsidRDefault="00850BFB" w:rsidP="00B56A01">
            <w:pPr>
              <w:keepNext/>
              <w:tabs>
                <w:tab w:val="clear" w:pos="567"/>
              </w:tabs>
              <w:spacing w:line="240" w:lineRule="auto"/>
              <w:rPr>
                <w:szCs w:val="22"/>
                <w:shd w:val="pct15" w:color="auto" w:fill="auto"/>
                <w:lang w:val="sv-SE"/>
              </w:rPr>
            </w:pPr>
            <w:r w:rsidRPr="005E4531">
              <w:rPr>
                <w:szCs w:val="22"/>
                <w:shd w:val="pct15" w:color="auto" w:fill="auto"/>
                <w:lang w:val="sv-SE"/>
              </w:rPr>
              <w:t>90 (3 </w:t>
            </w:r>
            <w:r w:rsidR="00E9005D" w:rsidRPr="005E4531">
              <w:rPr>
                <w:szCs w:val="22"/>
                <w:shd w:val="pct15" w:color="auto" w:fill="auto"/>
                <w:lang w:val="sv-SE"/>
              </w:rPr>
              <w:t>förpackningar med</w:t>
            </w:r>
            <w:r w:rsidRPr="005E4531">
              <w:rPr>
                <w:szCs w:val="22"/>
                <w:shd w:val="pct15" w:color="auto" w:fill="auto"/>
                <w:lang w:val="sv-SE"/>
              </w:rPr>
              <w:t xml:space="preserve"> 30 x 1) </w:t>
            </w:r>
            <w:r w:rsidR="00E9005D" w:rsidRPr="005E4531">
              <w:rPr>
                <w:szCs w:val="22"/>
                <w:shd w:val="pct15" w:color="auto" w:fill="auto"/>
                <w:lang w:val="sv-SE"/>
              </w:rPr>
              <w:t>kapslar + 3 inhalatorer</w:t>
            </w:r>
          </w:p>
        </w:tc>
      </w:tr>
      <w:tr w:rsidR="00850BFB" w:rsidRPr="00ED41CD" w14:paraId="1ECCDC12" w14:textId="77777777" w:rsidTr="00F95715">
        <w:tc>
          <w:tcPr>
            <w:tcW w:w="2943" w:type="dxa"/>
          </w:tcPr>
          <w:p w14:paraId="42576D0E" w14:textId="74BFA0A8" w:rsidR="00850BFB" w:rsidRPr="005E4531" w:rsidRDefault="00D20B19" w:rsidP="00B56A01">
            <w:pPr>
              <w:tabs>
                <w:tab w:val="clear" w:pos="567"/>
              </w:tabs>
              <w:spacing w:line="240" w:lineRule="auto"/>
              <w:rPr>
                <w:szCs w:val="22"/>
                <w:shd w:val="pct15" w:color="auto" w:fill="auto"/>
                <w:lang w:val="sv-SE"/>
              </w:rPr>
            </w:pPr>
            <w:r w:rsidRPr="005E4531">
              <w:rPr>
                <w:szCs w:val="22"/>
                <w:shd w:val="pct15" w:color="auto" w:fill="auto"/>
              </w:rPr>
              <w:t>EU/1/20/1439/012</w:t>
            </w:r>
          </w:p>
        </w:tc>
        <w:tc>
          <w:tcPr>
            <w:tcW w:w="6379" w:type="dxa"/>
          </w:tcPr>
          <w:p w14:paraId="2EFF9A3D" w14:textId="6780244E" w:rsidR="00850BFB" w:rsidRPr="005E4531" w:rsidRDefault="00850BFB" w:rsidP="00B56A01">
            <w:pPr>
              <w:tabs>
                <w:tab w:val="clear" w:pos="567"/>
              </w:tabs>
              <w:spacing w:line="240" w:lineRule="auto"/>
              <w:rPr>
                <w:szCs w:val="22"/>
                <w:shd w:val="pct15" w:color="auto" w:fill="auto"/>
                <w:lang w:val="sv-SE"/>
              </w:rPr>
            </w:pPr>
            <w:r w:rsidRPr="005E4531">
              <w:rPr>
                <w:szCs w:val="22"/>
                <w:shd w:val="pct15" w:color="auto" w:fill="auto"/>
                <w:lang w:val="sv-SE"/>
              </w:rPr>
              <w:t>150 (15 </w:t>
            </w:r>
            <w:r w:rsidR="00E9005D" w:rsidRPr="005E4531">
              <w:rPr>
                <w:szCs w:val="22"/>
                <w:shd w:val="pct15" w:color="auto" w:fill="auto"/>
                <w:lang w:val="sv-SE"/>
              </w:rPr>
              <w:t xml:space="preserve">förpackningar med </w:t>
            </w:r>
            <w:r w:rsidRPr="005E4531">
              <w:rPr>
                <w:szCs w:val="22"/>
                <w:shd w:val="pct15" w:color="auto" w:fill="auto"/>
                <w:lang w:val="sv-SE"/>
              </w:rPr>
              <w:t>10 x 1) </w:t>
            </w:r>
            <w:r w:rsidR="00E9005D" w:rsidRPr="005E4531">
              <w:rPr>
                <w:szCs w:val="22"/>
                <w:shd w:val="pct15" w:color="auto" w:fill="auto"/>
                <w:lang w:val="sv-SE"/>
              </w:rPr>
              <w:t>kapslar + 15 inhalatorer</w:t>
            </w:r>
          </w:p>
        </w:tc>
      </w:tr>
    </w:tbl>
    <w:p w14:paraId="52058957" w14:textId="77777777" w:rsidR="00850BFB" w:rsidRPr="005E4531" w:rsidRDefault="00850BFB" w:rsidP="00B56A01">
      <w:pPr>
        <w:tabs>
          <w:tab w:val="clear" w:pos="567"/>
        </w:tabs>
        <w:spacing w:line="240" w:lineRule="auto"/>
        <w:rPr>
          <w:noProof/>
          <w:szCs w:val="22"/>
          <w:lang w:val="sv-SE"/>
        </w:rPr>
      </w:pPr>
    </w:p>
    <w:p w14:paraId="3972B7E1" w14:textId="77777777" w:rsidR="00850BFB" w:rsidRPr="005E4531" w:rsidRDefault="00850BFB" w:rsidP="00B56A01">
      <w:pPr>
        <w:tabs>
          <w:tab w:val="clear" w:pos="567"/>
        </w:tabs>
        <w:spacing w:line="240" w:lineRule="auto"/>
        <w:rPr>
          <w:noProof/>
          <w:szCs w:val="22"/>
          <w:lang w:val="sv-SE"/>
        </w:rPr>
      </w:pPr>
    </w:p>
    <w:p w14:paraId="4404B2F2"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bookmarkStart w:id="73" w:name="_Hlk28301728"/>
      <w:r w:rsidRPr="005E4531">
        <w:rPr>
          <w:b/>
          <w:szCs w:val="22"/>
          <w:lang w:val="sv-SE"/>
        </w:rPr>
        <w:t>13.</w:t>
      </w:r>
      <w:r w:rsidRPr="005E4531">
        <w:rPr>
          <w:b/>
          <w:szCs w:val="22"/>
          <w:lang w:val="sv-SE"/>
        </w:rPr>
        <w:tab/>
        <w:t>TILLVERKNINGSSATSNUMMER</w:t>
      </w:r>
    </w:p>
    <w:p w14:paraId="0351BBC5" w14:textId="77777777" w:rsidR="00E9005D" w:rsidRPr="005E4531" w:rsidRDefault="00E9005D" w:rsidP="00B56A01">
      <w:pPr>
        <w:keepNext/>
        <w:tabs>
          <w:tab w:val="clear" w:pos="567"/>
        </w:tabs>
        <w:spacing w:line="240" w:lineRule="auto"/>
        <w:rPr>
          <w:noProof/>
          <w:szCs w:val="22"/>
          <w:lang w:val="sv-SE"/>
        </w:rPr>
      </w:pPr>
    </w:p>
    <w:p w14:paraId="719D1D79" w14:textId="77777777" w:rsidR="00E9005D" w:rsidRPr="005E4531" w:rsidRDefault="00E9005D" w:rsidP="00B56A01">
      <w:pPr>
        <w:tabs>
          <w:tab w:val="clear" w:pos="567"/>
        </w:tabs>
        <w:spacing w:line="240" w:lineRule="auto"/>
        <w:rPr>
          <w:noProof/>
          <w:szCs w:val="22"/>
          <w:lang w:val="sv-SE"/>
        </w:rPr>
      </w:pPr>
      <w:r w:rsidRPr="005E4531">
        <w:rPr>
          <w:lang w:val="sv-SE"/>
        </w:rPr>
        <w:t>Lot</w:t>
      </w:r>
    </w:p>
    <w:p w14:paraId="3380B1E8" w14:textId="77777777" w:rsidR="00E9005D" w:rsidRPr="005E4531" w:rsidRDefault="00E9005D" w:rsidP="00B56A01">
      <w:pPr>
        <w:tabs>
          <w:tab w:val="clear" w:pos="567"/>
        </w:tabs>
        <w:spacing w:line="240" w:lineRule="auto"/>
        <w:rPr>
          <w:noProof/>
          <w:szCs w:val="22"/>
          <w:lang w:val="sv-SE"/>
        </w:rPr>
      </w:pPr>
    </w:p>
    <w:p w14:paraId="6B35E0ED" w14:textId="77777777" w:rsidR="00E9005D" w:rsidRPr="005E4531" w:rsidRDefault="00E9005D" w:rsidP="00B56A01">
      <w:pPr>
        <w:tabs>
          <w:tab w:val="clear" w:pos="567"/>
        </w:tabs>
        <w:spacing w:line="240" w:lineRule="auto"/>
        <w:rPr>
          <w:noProof/>
          <w:szCs w:val="22"/>
          <w:lang w:val="sv-SE"/>
        </w:rPr>
      </w:pPr>
    </w:p>
    <w:p w14:paraId="0D02E786" w14:textId="77777777" w:rsidR="00E9005D" w:rsidRPr="005E4531" w:rsidRDefault="00E9005D" w:rsidP="00B56A01">
      <w:pPr>
        <w:keepNext/>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14.</w:t>
      </w:r>
      <w:r w:rsidRPr="005E4531">
        <w:rPr>
          <w:b/>
          <w:szCs w:val="22"/>
          <w:lang w:val="sv-SE"/>
        </w:rPr>
        <w:tab/>
        <w:t>ALLMÄN KLASSIFICERING FÖR FÖRSKRIVNING</w:t>
      </w:r>
    </w:p>
    <w:p w14:paraId="4378CA3C" w14:textId="77777777" w:rsidR="00E9005D" w:rsidRPr="005E4531" w:rsidRDefault="00E9005D" w:rsidP="00B56A01">
      <w:pPr>
        <w:tabs>
          <w:tab w:val="clear" w:pos="567"/>
        </w:tabs>
        <w:spacing w:line="240" w:lineRule="auto"/>
        <w:rPr>
          <w:noProof/>
          <w:szCs w:val="22"/>
          <w:lang w:val="sv-SE"/>
        </w:rPr>
      </w:pPr>
    </w:p>
    <w:p w14:paraId="0BF32F60" w14:textId="77777777" w:rsidR="00E9005D" w:rsidRPr="005E4531" w:rsidRDefault="00E9005D" w:rsidP="00B56A01">
      <w:pPr>
        <w:tabs>
          <w:tab w:val="clear" w:pos="567"/>
        </w:tabs>
        <w:spacing w:line="240" w:lineRule="auto"/>
        <w:rPr>
          <w:noProof/>
          <w:szCs w:val="22"/>
          <w:lang w:val="sv-SE"/>
        </w:rPr>
      </w:pPr>
    </w:p>
    <w:p w14:paraId="0B6D259C" w14:textId="77777777" w:rsidR="00E9005D" w:rsidRPr="005E4531" w:rsidRDefault="00E9005D" w:rsidP="00B56A01">
      <w:pPr>
        <w:pBdr>
          <w:top w:val="single" w:sz="4" w:space="2" w:color="auto"/>
          <w:left w:val="single" w:sz="4" w:space="4" w:color="auto"/>
          <w:bottom w:val="single" w:sz="4" w:space="1" w:color="auto"/>
          <w:right w:val="single" w:sz="4" w:space="4" w:color="auto"/>
        </w:pBdr>
        <w:tabs>
          <w:tab w:val="clear" w:pos="567"/>
        </w:tabs>
        <w:spacing w:line="240" w:lineRule="auto"/>
        <w:rPr>
          <w:noProof/>
          <w:szCs w:val="22"/>
          <w:lang w:val="sv-SE"/>
        </w:rPr>
      </w:pPr>
      <w:r w:rsidRPr="005E4531">
        <w:rPr>
          <w:b/>
          <w:szCs w:val="22"/>
          <w:lang w:val="sv-SE"/>
        </w:rPr>
        <w:t>15.</w:t>
      </w:r>
      <w:r w:rsidRPr="005E4531">
        <w:rPr>
          <w:b/>
          <w:szCs w:val="22"/>
          <w:lang w:val="sv-SE"/>
        </w:rPr>
        <w:tab/>
        <w:t>BRUKSANVISNING</w:t>
      </w:r>
    </w:p>
    <w:p w14:paraId="7FE3B04A" w14:textId="77777777" w:rsidR="00E9005D" w:rsidRPr="005E4531" w:rsidRDefault="00E9005D" w:rsidP="00B56A01">
      <w:pPr>
        <w:tabs>
          <w:tab w:val="clear" w:pos="567"/>
        </w:tabs>
        <w:spacing w:line="240" w:lineRule="auto"/>
        <w:rPr>
          <w:noProof/>
          <w:szCs w:val="22"/>
          <w:lang w:val="sv-SE"/>
        </w:rPr>
      </w:pPr>
    </w:p>
    <w:p w14:paraId="5CEF16AB" w14:textId="77777777" w:rsidR="00E9005D" w:rsidRPr="005E4531" w:rsidRDefault="00E9005D" w:rsidP="00B56A01">
      <w:pPr>
        <w:tabs>
          <w:tab w:val="clear" w:pos="567"/>
        </w:tabs>
        <w:spacing w:line="240" w:lineRule="auto"/>
        <w:rPr>
          <w:noProof/>
          <w:szCs w:val="22"/>
          <w:lang w:val="sv-SE"/>
        </w:rPr>
      </w:pPr>
    </w:p>
    <w:p w14:paraId="5B458DD6" w14:textId="77777777" w:rsidR="00E9005D" w:rsidRPr="005E4531" w:rsidRDefault="00E9005D" w:rsidP="00B56A01">
      <w:pPr>
        <w:keepNext/>
        <w:pBdr>
          <w:top w:val="single" w:sz="4" w:space="1" w:color="auto"/>
          <w:left w:val="single" w:sz="4" w:space="4" w:color="auto"/>
          <w:bottom w:val="single" w:sz="4" w:space="0" w:color="auto"/>
          <w:right w:val="single" w:sz="4" w:space="4" w:color="auto"/>
        </w:pBdr>
        <w:tabs>
          <w:tab w:val="clear" w:pos="567"/>
        </w:tabs>
        <w:spacing w:line="240" w:lineRule="auto"/>
        <w:rPr>
          <w:szCs w:val="22"/>
          <w:lang w:val="sv-SE"/>
        </w:rPr>
      </w:pPr>
      <w:r w:rsidRPr="005E4531">
        <w:rPr>
          <w:b/>
          <w:szCs w:val="22"/>
          <w:lang w:val="sv-SE"/>
        </w:rPr>
        <w:t>16.</w:t>
      </w:r>
      <w:r w:rsidRPr="005E4531">
        <w:rPr>
          <w:b/>
          <w:szCs w:val="22"/>
          <w:lang w:val="sv-SE"/>
        </w:rPr>
        <w:tab/>
        <w:t>INFORMATION I PUNKTSKRIFT</w:t>
      </w:r>
    </w:p>
    <w:bookmarkEnd w:id="73"/>
    <w:p w14:paraId="20C089E0" w14:textId="77777777" w:rsidR="00850BFB" w:rsidRPr="005E4531" w:rsidRDefault="00850BFB" w:rsidP="00B56A01">
      <w:pPr>
        <w:keepNext/>
        <w:tabs>
          <w:tab w:val="clear" w:pos="567"/>
        </w:tabs>
        <w:spacing w:line="240" w:lineRule="auto"/>
        <w:rPr>
          <w:noProof/>
          <w:szCs w:val="22"/>
          <w:lang w:val="sv-SE"/>
        </w:rPr>
      </w:pPr>
    </w:p>
    <w:p w14:paraId="290B6E2D" w14:textId="72CEFE0E"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w:t>
      </w:r>
      <w:r w:rsidR="0067218E" w:rsidRPr="005E4531">
        <w:rPr>
          <w:rFonts w:eastAsia="MS Mincho"/>
          <w:szCs w:val="22"/>
          <w:lang w:val="sv-SE" w:eastAsia="ja-JP"/>
        </w:rPr>
        <w:t>mikrog</w:t>
      </w:r>
      <w:r w:rsidR="00E9005D" w:rsidRPr="005E4531">
        <w:rPr>
          <w:rFonts w:eastAsia="MS Mincho"/>
          <w:szCs w:val="22"/>
          <w:lang w:val="sv-SE" w:eastAsia="ja-JP"/>
        </w:rPr>
        <w:t>/260 </w:t>
      </w:r>
      <w:r w:rsidR="0067218E" w:rsidRPr="005E4531">
        <w:rPr>
          <w:rFonts w:eastAsia="MS Mincho"/>
          <w:szCs w:val="22"/>
          <w:lang w:val="sv-SE" w:eastAsia="ja-JP"/>
        </w:rPr>
        <w:t>mikrog</w:t>
      </w:r>
    </w:p>
    <w:p w14:paraId="368E7277" w14:textId="77777777" w:rsidR="00850BFB" w:rsidRPr="005E4531" w:rsidRDefault="00850BFB" w:rsidP="00B56A01">
      <w:pPr>
        <w:tabs>
          <w:tab w:val="clear" w:pos="567"/>
        </w:tabs>
        <w:spacing w:line="240" w:lineRule="auto"/>
        <w:rPr>
          <w:noProof/>
          <w:szCs w:val="22"/>
          <w:shd w:val="clear" w:color="auto" w:fill="CCCCCC"/>
          <w:lang w:val="sv-SE"/>
        </w:rPr>
      </w:pPr>
    </w:p>
    <w:p w14:paraId="11CA08F7" w14:textId="77777777" w:rsidR="00850BFB" w:rsidRPr="005E4531" w:rsidRDefault="00850BFB" w:rsidP="00B56A01">
      <w:pPr>
        <w:tabs>
          <w:tab w:val="clear" w:pos="567"/>
        </w:tabs>
        <w:spacing w:line="240" w:lineRule="auto"/>
        <w:rPr>
          <w:noProof/>
          <w:szCs w:val="22"/>
          <w:shd w:val="clear" w:color="auto" w:fill="CCCCCC"/>
          <w:lang w:val="sv-SE"/>
        </w:rPr>
      </w:pPr>
    </w:p>
    <w:p w14:paraId="75CDAD9B" w14:textId="77777777" w:rsidR="00E9005D" w:rsidRPr="005E4531" w:rsidRDefault="00E9005D" w:rsidP="00B56A01">
      <w:pPr>
        <w:keepNext/>
        <w:keepLines/>
        <w:pBdr>
          <w:top w:val="single" w:sz="4" w:space="1" w:color="auto"/>
          <w:left w:val="single" w:sz="4" w:space="4" w:color="auto"/>
          <w:bottom w:val="single" w:sz="4" w:space="0" w:color="auto"/>
          <w:right w:val="single" w:sz="4" w:space="4" w:color="auto"/>
        </w:pBdr>
        <w:tabs>
          <w:tab w:val="clear" w:pos="567"/>
        </w:tabs>
        <w:spacing w:line="240" w:lineRule="auto"/>
        <w:rPr>
          <w:noProof/>
          <w:lang w:val="sv-SE"/>
        </w:rPr>
      </w:pPr>
      <w:bookmarkStart w:id="74" w:name="_Hlk28301760"/>
      <w:r w:rsidRPr="005E4531">
        <w:rPr>
          <w:b/>
          <w:lang w:val="sv-SE"/>
        </w:rPr>
        <w:t>17.</w:t>
      </w:r>
      <w:r w:rsidRPr="005E4531">
        <w:rPr>
          <w:b/>
          <w:lang w:val="sv-SE"/>
        </w:rPr>
        <w:tab/>
        <w:t>UNIK IDENTITETSBETECKNING – TVÅDIMENSIONELL STRECKKOD</w:t>
      </w:r>
    </w:p>
    <w:p w14:paraId="6E8A1C2A" w14:textId="77777777" w:rsidR="00E9005D" w:rsidRPr="005E4531" w:rsidRDefault="00E9005D" w:rsidP="00B56A01">
      <w:pPr>
        <w:tabs>
          <w:tab w:val="clear" w:pos="567"/>
        </w:tabs>
        <w:spacing w:line="240" w:lineRule="auto"/>
        <w:rPr>
          <w:noProof/>
          <w:lang w:val="sv-SE"/>
        </w:rPr>
      </w:pPr>
    </w:p>
    <w:p w14:paraId="43675B70" w14:textId="77777777" w:rsidR="00E9005D" w:rsidRPr="005E4531" w:rsidRDefault="00E9005D" w:rsidP="00B56A01">
      <w:pPr>
        <w:tabs>
          <w:tab w:val="clear" w:pos="567"/>
        </w:tabs>
        <w:spacing w:line="240" w:lineRule="auto"/>
        <w:rPr>
          <w:noProof/>
          <w:lang w:val="sv-SE"/>
        </w:rPr>
      </w:pPr>
    </w:p>
    <w:p w14:paraId="6F2BABFB" w14:textId="77777777" w:rsidR="00E9005D" w:rsidRPr="005E4531" w:rsidRDefault="00E9005D" w:rsidP="00B56A01">
      <w:pPr>
        <w:keepLines/>
        <w:pBdr>
          <w:top w:val="single" w:sz="4" w:space="1" w:color="auto"/>
          <w:left w:val="single" w:sz="4" w:space="4" w:color="auto"/>
          <w:bottom w:val="single" w:sz="4" w:space="0" w:color="auto"/>
          <w:right w:val="single" w:sz="4" w:space="4" w:color="auto"/>
        </w:pBdr>
        <w:tabs>
          <w:tab w:val="clear" w:pos="567"/>
        </w:tabs>
        <w:spacing w:line="240" w:lineRule="auto"/>
        <w:ind w:left="567" w:hanging="567"/>
        <w:rPr>
          <w:noProof/>
          <w:lang w:val="sv-SE"/>
        </w:rPr>
      </w:pPr>
      <w:r w:rsidRPr="005E4531">
        <w:rPr>
          <w:b/>
          <w:lang w:val="sv-SE"/>
        </w:rPr>
        <w:t>18.</w:t>
      </w:r>
      <w:r w:rsidRPr="005E4531">
        <w:rPr>
          <w:b/>
          <w:lang w:val="sv-SE"/>
        </w:rPr>
        <w:tab/>
        <w:t>UNIK IDENTITETSBETECKNING – I ETT FORMAT LÄSBART FÖR MÄNSKLIGT ÖGA</w:t>
      </w:r>
    </w:p>
    <w:bookmarkEnd w:id="74"/>
    <w:p w14:paraId="0B2123B0" w14:textId="77777777" w:rsidR="00850BFB" w:rsidRPr="005E4531" w:rsidRDefault="00850BFB" w:rsidP="00B56A01">
      <w:pPr>
        <w:tabs>
          <w:tab w:val="clear" w:pos="567"/>
        </w:tabs>
        <w:spacing w:line="240" w:lineRule="auto"/>
        <w:rPr>
          <w:noProof/>
          <w:szCs w:val="22"/>
          <w:lang w:val="sv-SE"/>
        </w:rPr>
      </w:pPr>
      <w:r w:rsidRPr="005E4531">
        <w:rPr>
          <w:iCs/>
          <w:color w:val="FF0000"/>
          <w:szCs w:val="22"/>
          <w:lang w:val="sv-SE"/>
        </w:rPr>
        <w:br w:type="page"/>
      </w:r>
    </w:p>
    <w:p w14:paraId="1FCB4944" w14:textId="77777777" w:rsidR="00181CE2" w:rsidRPr="005E4531" w:rsidRDefault="00181CE2" w:rsidP="00B56A01">
      <w:pPr>
        <w:tabs>
          <w:tab w:val="clear" w:pos="567"/>
        </w:tabs>
        <w:spacing w:line="240" w:lineRule="auto"/>
        <w:rPr>
          <w:noProof/>
          <w:szCs w:val="22"/>
          <w:lang w:val="sv-SE"/>
        </w:rPr>
      </w:pPr>
    </w:p>
    <w:p w14:paraId="54C68A72"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YTTRE FÖRPACKNINGEN</w:t>
      </w:r>
    </w:p>
    <w:p w14:paraId="5FBA21F6"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bCs/>
          <w:noProof/>
          <w:szCs w:val="22"/>
          <w:lang w:val="sv-SE"/>
        </w:rPr>
      </w:pPr>
    </w:p>
    <w:p w14:paraId="02B5BF73" w14:textId="77777777" w:rsidR="00181CE2" w:rsidRPr="005E4531" w:rsidRDefault="00181CE2"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INNERLOCK TILL</w:t>
      </w:r>
    </w:p>
    <w:p w14:paraId="117E5388" w14:textId="3387E6FE" w:rsidR="00181CE2" w:rsidRPr="005E4531" w:rsidRDefault="00181CE2"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szCs w:val="22"/>
          <w:lang w:val="sv-SE"/>
        </w:rPr>
      </w:pPr>
      <w:r w:rsidRPr="004079E2">
        <w:rPr>
          <w:b/>
          <w:sz w:val="22"/>
          <w:szCs w:val="22"/>
          <w:lang w:val="sv-SE"/>
        </w:rPr>
        <w:t>YTTERKARTONG TILL ENKELFÖRPACKNING</w:t>
      </w:r>
    </w:p>
    <w:p w14:paraId="4AE93E0E" w14:textId="7FB56A79" w:rsidR="00181CE2" w:rsidRPr="005E4531" w:rsidRDefault="00181CE2" w:rsidP="00B56A01">
      <w:pPr>
        <w:pStyle w:val="ListParagraph"/>
        <w:numPr>
          <w:ilvl w:val="0"/>
          <w:numId w:val="2"/>
        </w:numPr>
        <w:pBdr>
          <w:top w:val="single" w:sz="4" w:space="1" w:color="auto"/>
          <w:left w:val="single" w:sz="4" w:space="4" w:color="auto"/>
          <w:bottom w:val="single" w:sz="4" w:space="1" w:color="auto"/>
          <w:right w:val="single" w:sz="4" w:space="4" w:color="auto"/>
        </w:pBdr>
        <w:tabs>
          <w:tab w:val="clear" w:pos="720"/>
        </w:tabs>
        <w:ind w:left="540" w:hanging="540"/>
        <w:rPr>
          <w:b/>
          <w:noProof/>
          <w:szCs w:val="22"/>
          <w:lang w:val="sv-SE"/>
        </w:rPr>
      </w:pPr>
      <w:r w:rsidRPr="004079E2">
        <w:rPr>
          <w:b/>
          <w:sz w:val="22"/>
          <w:szCs w:val="22"/>
          <w:lang w:val="sv-SE"/>
        </w:rPr>
        <w:t>INNERKARTONG TILL FLERPACK</w:t>
      </w:r>
    </w:p>
    <w:p w14:paraId="70FE6A9C" w14:textId="77777777" w:rsidR="00181CE2" w:rsidRPr="005E4531" w:rsidRDefault="00181CE2" w:rsidP="00B56A01">
      <w:pPr>
        <w:tabs>
          <w:tab w:val="clear" w:pos="567"/>
        </w:tabs>
        <w:spacing w:line="240" w:lineRule="auto"/>
        <w:rPr>
          <w:noProof/>
          <w:szCs w:val="22"/>
          <w:lang w:val="sv-SE"/>
        </w:rPr>
      </w:pPr>
    </w:p>
    <w:p w14:paraId="6B4CE678" w14:textId="77777777" w:rsidR="00181CE2" w:rsidRPr="005E4531" w:rsidRDefault="00181CE2" w:rsidP="00B56A01">
      <w:pPr>
        <w:tabs>
          <w:tab w:val="clear" w:pos="567"/>
        </w:tabs>
        <w:spacing w:line="240" w:lineRule="auto"/>
        <w:rPr>
          <w:noProof/>
          <w:szCs w:val="22"/>
          <w:lang w:val="sv-SE"/>
        </w:rPr>
      </w:pPr>
    </w:p>
    <w:p w14:paraId="2D0FB631" w14:textId="77777777" w:rsidR="00C424B5" w:rsidRPr="005E4531" w:rsidRDefault="00C424B5" w:rsidP="00B56A01">
      <w:pPr>
        <w:pBdr>
          <w:top w:val="single" w:sz="4" w:space="1" w:color="auto"/>
          <w:left w:val="single" w:sz="4" w:space="4" w:color="auto"/>
          <w:bottom w:val="single" w:sz="4" w:space="1" w:color="auto"/>
          <w:right w:val="single" w:sz="4" w:space="4" w:color="auto"/>
        </w:pBdr>
        <w:tabs>
          <w:tab w:val="clear" w:pos="567"/>
        </w:tabs>
        <w:spacing w:line="240" w:lineRule="auto"/>
        <w:ind w:left="567" w:hanging="567"/>
        <w:rPr>
          <w:noProof/>
          <w:szCs w:val="22"/>
          <w:lang w:val="sv-SE"/>
        </w:rPr>
      </w:pPr>
      <w:r w:rsidRPr="005E4531">
        <w:rPr>
          <w:b/>
          <w:noProof/>
          <w:szCs w:val="22"/>
          <w:lang w:val="sv-SE"/>
        </w:rPr>
        <w:t>1.</w:t>
      </w:r>
      <w:r w:rsidRPr="005E4531">
        <w:rPr>
          <w:b/>
          <w:noProof/>
          <w:szCs w:val="22"/>
          <w:lang w:val="sv-SE"/>
        </w:rPr>
        <w:tab/>
        <w:t>ÖVRIGT</w:t>
      </w:r>
    </w:p>
    <w:p w14:paraId="4ECD4107" w14:textId="77777777" w:rsidR="00C424B5" w:rsidRPr="005E4531" w:rsidRDefault="00C424B5" w:rsidP="00B56A01">
      <w:pPr>
        <w:tabs>
          <w:tab w:val="clear" w:pos="567"/>
        </w:tabs>
        <w:spacing w:line="240" w:lineRule="auto"/>
        <w:rPr>
          <w:noProof/>
          <w:szCs w:val="22"/>
          <w:lang w:val="sv-SE"/>
        </w:rPr>
      </w:pPr>
    </w:p>
    <w:p w14:paraId="33449178" w14:textId="77777777" w:rsidR="00C424B5" w:rsidRPr="005E4531" w:rsidRDefault="00C424B5"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1</w:t>
      </w:r>
      <w:r w:rsidRPr="005E4531">
        <w:rPr>
          <w:color w:val="000000"/>
          <w:szCs w:val="22"/>
          <w:lang w:val="sv-SE"/>
        </w:rPr>
        <w:tab/>
      </w:r>
      <w:r w:rsidRPr="005E4531">
        <w:rPr>
          <w:color w:val="000000"/>
          <w:szCs w:val="22"/>
          <w:lang w:val="sv-SE"/>
        </w:rPr>
        <w:tab/>
        <w:t>Lägg i kapseln</w:t>
      </w:r>
    </w:p>
    <w:p w14:paraId="688D7FF5" w14:textId="77777777" w:rsidR="00C424B5" w:rsidRPr="005E4531" w:rsidRDefault="00C424B5"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2</w:t>
      </w:r>
      <w:r w:rsidRPr="005E4531">
        <w:rPr>
          <w:color w:val="000000"/>
          <w:szCs w:val="22"/>
          <w:lang w:val="sv-SE"/>
        </w:rPr>
        <w:tab/>
      </w:r>
      <w:r w:rsidRPr="005E4531">
        <w:rPr>
          <w:color w:val="000000"/>
          <w:szCs w:val="22"/>
          <w:lang w:val="sv-SE"/>
        </w:rPr>
        <w:tab/>
        <w:t>Stick hål och släpp</w:t>
      </w:r>
    </w:p>
    <w:p w14:paraId="1772D244" w14:textId="77777777" w:rsidR="00C424B5" w:rsidRPr="005E4531" w:rsidRDefault="00C424B5"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3</w:t>
      </w:r>
      <w:r w:rsidRPr="005E4531">
        <w:rPr>
          <w:color w:val="000000"/>
          <w:szCs w:val="22"/>
          <w:lang w:val="sv-SE"/>
        </w:rPr>
        <w:tab/>
      </w:r>
      <w:r w:rsidRPr="005E4531">
        <w:rPr>
          <w:color w:val="000000"/>
          <w:szCs w:val="22"/>
          <w:lang w:val="sv-SE"/>
        </w:rPr>
        <w:tab/>
        <w:t>Inhalera djupt</w:t>
      </w:r>
    </w:p>
    <w:p w14:paraId="2AF942A3" w14:textId="77777777" w:rsidR="00C424B5" w:rsidRPr="005E4531" w:rsidRDefault="00C424B5"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4</w:t>
      </w:r>
      <w:r w:rsidRPr="005E4531">
        <w:rPr>
          <w:color w:val="000000"/>
          <w:szCs w:val="22"/>
          <w:lang w:val="sv-SE"/>
        </w:rPr>
        <w:tab/>
      </w:r>
      <w:r w:rsidRPr="005E4531">
        <w:rPr>
          <w:color w:val="000000"/>
          <w:szCs w:val="22"/>
          <w:lang w:val="sv-SE"/>
        </w:rPr>
        <w:tab/>
        <w:t>Kontrollera att kapseln är tom</w:t>
      </w:r>
    </w:p>
    <w:p w14:paraId="377E2914" w14:textId="77777777" w:rsidR="00C424B5" w:rsidRPr="005E4531" w:rsidRDefault="00C424B5" w:rsidP="00B56A01">
      <w:pPr>
        <w:tabs>
          <w:tab w:val="clear" w:pos="567"/>
        </w:tabs>
        <w:autoSpaceDE w:val="0"/>
        <w:autoSpaceDN w:val="0"/>
        <w:adjustRightInd w:val="0"/>
        <w:spacing w:line="240" w:lineRule="auto"/>
        <w:rPr>
          <w:color w:val="000000"/>
          <w:szCs w:val="22"/>
          <w:lang w:val="sv-SE"/>
        </w:rPr>
      </w:pPr>
    </w:p>
    <w:p w14:paraId="7DFAB123" w14:textId="26A6380D" w:rsidR="00C424B5" w:rsidRPr="005E4531" w:rsidRDefault="00C424B5" w:rsidP="00B56A01">
      <w:pPr>
        <w:tabs>
          <w:tab w:val="clear" w:pos="567"/>
        </w:tabs>
        <w:autoSpaceDE w:val="0"/>
        <w:autoSpaceDN w:val="0"/>
        <w:adjustRightInd w:val="0"/>
        <w:spacing w:line="240" w:lineRule="auto"/>
        <w:rPr>
          <w:color w:val="000000"/>
          <w:szCs w:val="22"/>
          <w:lang w:val="sv-SE"/>
        </w:rPr>
      </w:pPr>
      <w:r w:rsidRPr="005E4531">
        <w:rPr>
          <w:color w:val="000000"/>
          <w:szCs w:val="22"/>
          <w:lang w:val="sv-SE"/>
        </w:rPr>
        <w:t>Läs bipacksedeln före användning.</w:t>
      </w:r>
    </w:p>
    <w:p w14:paraId="156A99DB" w14:textId="77777777" w:rsidR="00C424B5" w:rsidRPr="005E4531" w:rsidRDefault="00C424B5" w:rsidP="00B56A01">
      <w:pPr>
        <w:tabs>
          <w:tab w:val="clear" w:pos="567"/>
        </w:tabs>
        <w:spacing w:line="240" w:lineRule="auto"/>
        <w:rPr>
          <w:noProof/>
          <w:szCs w:val="22"/>
          <w:lang w:val="sv-SE"/>
        </w:rPr>
      </w:pPr>
      <w:r w:rsidRPr="005E4531">
        <w:rPr>
          <w:noProof/>
          <w:szCs w:val="22"/>
          <w:lang w:val="sv-SE"/>
        </w:rPr>
        <w:br w:type="page"/>
      </w:r>
    </w:p>
    <w:p w14:paraId="64F356C1" w14:textId="77777777" w:rsidR="00850BFB" w:rsidRPr="005E4531" w:rsidRDefault="00850BFB" w:rsidP="00B56A01">
      <w:pPr>
        <w:tabs>
          <w:tab w:val="clear" w:pos="567"/>
        </w:tabs>
        <w:spacing w:line="240" w:lineRule="auto"/>
        <w:rPr>
          <w:noProof/>
          <w:szCs w:val="22"/>
          <w:lang w:val="sv-SE"/>
        </w:rPr>
      </w:pPr>
    </w:p>
    <w:p w14:paraId="45471CC3"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UPPGIFTER SOM SKA FINNAS PÅ BLISTER ELLER STRIPS</w:t>
      </w:r>
    </w:p>
    <w:p w14:paraId="542731DD"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noProof/>
          <w:szCs w:val="22"/>
          <w:lang w:val="sv-SE"/>
        </w:rPr>
      </w:pPr>
    </w:p>
    <w:p w14:paraId="7EB0E0FE"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szCs w:val="22"/>
          <w:lang w:val="sv-SE"/>
        </w:rPr>
        <w:t>BLISTER</w:t>
      </w:r>
    </w:p>
    <w:p w14:paraId="660B21B0" w14:textId="77777777" w:rsidR="00850BFB" w:rsidRPr="005E4531" w:rsidRDefault="00850BFB" w:rsidP="00B56A01">
      <w:pPr>
        <w:tabs>
          <w:tab w:val="clear" w:pos="567"/>
        </w:tabs>
        <w:spacing w:line="240" w:lineRule="auto"/>
        <w:rPr>
          <w:noProof/>
          <w:szCs w:val="22"/>
          <w:lang w:val="sv-SE"/>
        </w:rPr>
      </w:pPr>
    </w:p>
    <w:p w14:paraId="541844B6" w14:textId="77777777" w:rsidR="00850BFB" w:rsidRPr="005E4531" w:rsidRDefault="00850BFB" w:rsidP="00B56A01">
      <w:pPr>
        <w:tabs>
          <w:tab w:val="clear" w:pos="567"/>
        </w:tabs>
        <w:spacing w:line="240" w:lineRule="auto"/>
        <w:rPr>
          <w:noProof/>
          <w:szCs w:val="22"/>
          <w:lang w:val="sv-SE"/>
        </w:rPr>
      </w:pPr>
    </w:p>
    <w:p w14:paraId="4210E9E9" w14:textId="037A7D7C" w:rsidR="00850BFB" w:rsidRPr="005E4531" w:rsidRDefault="00850BFB"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r w:rsidRPr="005E4531">
        <w:rPr>
          <w:b/>
          <w:noProof/>
          <w:szCs w:val="22"/>
          <w:lang w:val="sv-SE"/>
        </w:rPr>
        <w:t>1.</w:t>
      </w:r>
      <w:r w:rsidRPr="005E4531">
        <w:rPr>
          <w:b/>
          <w:noProof/>
          <w:szCs w:val="22"/>
          <w:lang w:val="sv-SE"/>
        </w:rPr>
        <w:tab/>
      </w:r>
      <w:r w:rsidR="00207DE4" w:rsidRPr="005E4531">
        <w:rPr>
          <w:b/>
          <w:noProof/>
          <w:szCs w:val="22"/>
          <w:lang w:val="sv-SE"/>
        </w:rPr>
        <w:t>LÄKEMEDLETS NAMN</w:t>
      </w:r>
    </w:p>
    <w:p w14:paraId="1DEA69C9" w14:textId="77777777" w:rsidR="00850BFB" w:rsidRPr="005E4531" w:rsidRDefault="00850BFB" w:rsidP="00B56A01">
      <w:pPr>
        <w:tabs>
          <w:tab w:val="clear" w:pos="567"/>
        </w:tabs>
        <w:spacing w:line="240" w:lineRule="auto"/>
        <w:rPr>
          <w:noProof/>
          <w:szCs w:val="22"/>
          <w:lang w:val="sv-SE"/>
        </w:rPr>
      </w:pPr>
    </w:p>
    <w:p w14:paraId="5C8F6BD5" w14:textId="0E7EF296" w:rsidR="00850BFB" w:rsidRPr="005E4531" w:rsidRDefault="00850BFB" w:rsidP="00B56A01">
      <w:pPr>
        <w:tabs>
          <w:tab w:val="clear" w:pos="567"/>
        </w:tabs>
        <w:spacing w:line="240" w:lineRule="auto"/>
        <w:rPr>
          <w:rFonts w:eastAsia="MS Mincho"/>
          <w:szCs w:val="22"/>
          <w:lang w:val="sv-SE" w:eastAsia="ja-JP"/>
        </w:rPr>
      </w:pPr>
      <w:r w:rsidRPr="005E4531">
        <w:rPr>
          <w:rFonts w:eastAsia="MS Mincho"/>
          <w:szCs w:val="22"/>
          <w:lang w:val="sv-SE" w:eastAsia="ja-JP"/>
        </w:rPr>
        <w:t>Atectura Breezhaler 125 m</w:t>
      </w:r>
      <w:r w:rsidR="00207DE4" w:rsidRPr="005E4531">
        <w:rPr>
          <w:rFonts w:eastAsia="MS Mincho"/>
          <w:szCs w:val="22"/>
          <w:lang w:val="sv-SE" w:eastAsia="ja-JP"/>
        </w:rPr>
        <w:t>ikrog</w:t>
      </w:r>
      <w:r w:rsidRPr="005E4531">
        <w:rPr>
          <w:rFonts w:eastAsia="MS Mincho"/>
          <w:szCs w:val="22"/>
          <w:lang w:val="sv-SE" w:eastAsia="ja-JP"/>
        </w:rPr>
        <w:t>/260 m</w:t>
      </w:r>
      <w:r w:rsidR="00207DE4" w:rsidRPr="005E4531">
        <w:rPr>
          <w:rFonts w:eastAsia="MS Mincho"/>
          <w:szCs w:val="22"/>
          <w:lang w:val="sv-SE" w:eastAsia="ja-JP"/>
        </w:rPr>
        <w:t>ikrog inhalationspulver</w:t>
      </w:r>
    </w:p>
    <w:p w14:paraId="04B7B86E" w14:textId="3894AF03" w:rsidR="00850BFB" w:rsidRPr="005E4531" w:rsidRDefault="0067218E" w:rsidP="00B56A01">
      <w:pPr>
        <w:tabs>
          <w:tab w:val="clear" w:pos="567"/>
        </w:tabs>
        <w:spacing w:line="240" w:lineRule="auto"/>
        <w:rPr>
          <w:noProof/>
          <w:szCs w:val="22"/>
          <w:lang w:val="sv-SE"/>
        </w:rPr>
      </w:pPr>
      <w:r w:rsidRPr="005E4531">
        <w:rPr>
          <w:szCs w:val="22"/>
          <w:lang w:val="sv-SE"/>
        </w:rPr>
        <w:t>indacaterol./mometason. fur.</w:t>
      </w:r>
    </w:p>
    <w:p w14:paraId="172B15FA" w14:textId="77777777" w:rsidR="00850BFB" w:rsidRPr="005E4531" w:rsidRDefault="00850BFB" w:rsidP="00B56A01">
      <w:pPr>
        <w:tabs>
          <w:tab w:val="clear" w:pos="567"/>
        </w:tabs>
        <w:spacing w:line="240" w:lineRule="auto"/>
        <w:rPr>
          <w:noProof/>
          <w:szCs w:val="22"/>
          <w:lang w:val="sv-SE"/>
        </w:rPr>
      </w:pPr>
    </w:p>
    <w:p w14:paraId="7C228F5B"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b/>
          <w:noProof/>
          <w:szCs w:val="22"/>
          <w:lang w:val="sv-SE"/>
        </w:rPr>
      </w:pPr>
      <w:bookmarkStart w:id="75" w:name="_Hlk28301841"/>
      <w:r w:rsidRPr="005E4531">
        <w:rPr>
          <w:b/>
          <w:szCs w:val="22"/>
          <w:lang w:val="sv-SE"/>
        </w:rPr>
        <w:t>2.</w:t>
      </w:r>
      <w:r w:rsidRPr="005E4531">
        <w:rPr>
          <w:b/>
          <w:szCs w:val="22"/>
          <w:lang w:val="sv-SE"/>
        </w:rPr>
        <w:tab/>
        <w:t>INNEHAVARE AV GODKÄNNANDE FÖR FÖRSÄLJNING</w:t>
      </w:r>
    </w:p>
    <w:p w14:paraId="54E29B81" w14:textId="77777777" w:rsidR="00207DE4" w:rsidRPr="005E4531" w:rsidRDefault="00207DE4" w:rsidP="00B56A01">
      <w:pPr>
        <w:tabs>
          <w:tab w:val="clear" w:pos="567"/>
        </w:tabs>
        <w:spacing w:line="240" w:lineRule="auto"/>
        <w:rPr>
          <w:noProof/>
          <w:szCs w:val="22"/>
          <w:lang w:val="sv-SE"/>
        </w:rPr>
      </w:pPr>
    </w:p>
    <w:p w14:paraId="14749109" w14:textId="77777777" w:rsidR="00207DE4" w:rsidRPr="005E4531" w:rsidRDefault="00207DE4" w:rsidP="00B56A01">
      <w:pPr>
        <w:tabs>
          <w:tab w:val="clear" w:pos="567"/>
        </w:tabs>
        <w:spacing w:line="240" w:lineRule="auto"/>
        <w:rPr>
          <w:rFonts w:eastAsia="MS Mincho"/>
          <w:szCs w:val="22"/>
          <w:lang w:val="sv-SE"/>
        </w:rPr>
      </w:pPr>
      <w:r w:rsidRPr="005E4531">
        <w:rPr>
          <w:lang w:val="sv-SE"/>
        </w:rPr>
        <w:t>Novartis Europharm Limited</w:t>
      </w:r>
    </w:p>
    <w:p w14:paraId="56ECD2B2" w14:textId="77777777" w:rsidR="00207DE4" w:rsidRPr="005E4531" w:rsidRDefault="00207DE4" w:rsidP="00B56A01">
      <w:pPr>
        <w:tabs>
          <w:tab w:val="clear" w:pos="567"/>
        </w:tabs>
        <w:spacing w:line="240" w:lineRule="auto"/>
        <w:rPr>
          <w:noProof/>
          <w:szCs w:val="22"/>
          <w:lang w:val="sv-SE"/>
        </w:rPr>
      </w:pPr>
    </w:p>
    <w:p w14:paraId="565BDAFE" w14:textId="77777777" w:rsidR="00207DE4" w:rsidRPr="005E4531" w:rsidRDefault="00207DE4" w:rsidP="00B56A01">
      <w:pPr>
        <w:tabs>
          <w:tab w:val="clear" w:pos="567"/>
        </w:tabs>
        <w:spacing w:line="240" w:lineRule="auto"/>
        <w:rPr>
          <w:noProof/>
          <w:szCs w:val="22"/>
          <w:lang w:val="sv-SE"/>
        </w:rPr>
      </w:pPr>
    </w:p>
    <w:p w14:paraId="1CED246F" w14:textId="77777777" w:rsidR="00207DE4" w:rsidRPr="005E4531" w:rsidRDefault="00207DE4" w:rsidP="00B56A01">
      <w:pPr>
        <w:pBdr>
          <w:top w:val="single" w:sz="4" w:space="1" w:color="auto"/>
          <w:left w:val="single" w:sz="4" w:space="4" w:color="auto"/>
          <w:bottom w:val="single" w:sz="4" w:space="2" w:color="auto"/>
          <w:right w:val="single" w:sz="4" w:space="4" w:color="auto"/>
        </w:pBdr>
        <w:tabs>
          <w:tab w:val="clear" w:pos="567"/>
        </w:tabs>
        <w:spacing w:line="240" w:lineRule="auto"/>
        <w:rPr>
          <w:b/>
          <w:szCs w:val="22"/>
          <w:lang w:val="sv-SE"/>
        </w:rPr>
      </w:pPr>
      <w:r w:rsidRPr="005E4531">
        <w:rPr>
          <w:b/>
          <w:szCs w:val="22"/>
          <w:lang w:val="sv-SE"/>
        </w:rPr>
        <w:t>3.</w:t>
      </w:r>
      <w:r w:rsidRPr="005E4531">
        <w:rPr>
          <w:b/>
          <w:szCs w:val="22"/>
          <w:lang w:val="sv-SE"/>
        </w:rPr>
        <w:tab/>
        <w:t>UTGÅNGSDATUM</w:t>
      </w:r>
    </w:p>
    <w:p w14:paraId="509B67DA" w14:textId="77777777" w:rsidR="00207DE4" w:rsidRPr="005E4531" w:rsidRDefault="00207DE4" w:rsidP="00B56A01">
      <w:pPr>
        <w:tabs>
          <w:tab w:val="clear" w:pos="567"/>
        </w:tabs>
        <w:spacing w:line="240" w:lineRule="auto"/>
        <w:rPr>
          <w:noProof/>
          <w:szCs w:val="22"/>
          <w:lang w:val="sv-SE"/>
        </w:rPr>
      </w:pPr>
    </w:p>
    <w:p w14:paraId="74EBF281" w14:textId="77777777" w:rsidR="00207DE4" w:rsidRPr="005E4531" w:rsidRDefault="00207DE4" w:rsidP="00B56A01">
      <w:pPr>
        <w:tabs>
          <w:tab w:val="clear" w:pos="567"/>
        </w:tabs>
        <w:spacing w:line="240" w:lineRule="auto"/>
        <w:rPr>
          <w:noProof/>
          <w:color w:val="000000"/>
          <w:szCs w:val="22"/>
          <w:lang w:val="sv-SE"/>
        </w:rPr>
      </w:pPr>
      <w:r w:rsidRPr="005E4531">
        <w:rPr>
          <w:color w:val="000000"/>
          <w:szCs w:val="22"/>
          <w:lang w:val="sv-SE"/>
        </w:rPr>
        <w:t>EXP</w:t>
      </w:r>
    </w:p>
    <w:p w14:paraId="1AC336AD" w14:textId="77777777" w:rsidR="00207DE4" w:rsidRPr="005E4531" w:rsidRDefault="00207DE4" w:rsidP="00B56A01">
      <w:pPr>
        <w:tabs>
          <w:tab w:val="clear" w:pos="567"/>
        </w:tabs>
        <w:spacing w:line="240" w:lineRule="auto"/>
        <w:rPr>
          <w:noProof/>
          <w:szCs w:val="22"/>
          <w:lang w:val="sv-SE"/>
        </w:rPr>
      </w:pPr>
    </w:p>
    <w:p w14:paraId="4E154F68" w14:textId="77777777" w:rsidR="00207DE4" w:rsidRPr="005E4531" w:rsidRDefault="00207DE4" w:rsidP="00B56A01">
      <w:pPr>
        <w:tabs>
          <w:tab w:val="clear" w:pos="567"/>
        </w:tabs>
        <w:spacing w:line="240" w:lineRule="auto"/>
        <w:rPr>
          <w:noProof/>
          <w:szCs w:val="22"/>
          <w:lang w:val="sv-SE"/>
        </w:rPr>
      </w:pPr>
    </w:p>
    <w:p w14:paraId="22942A57"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4.</w:t>
      </w:r>
      <w:r w:rsidRPr="005E4531">
        <w:rPr>
          <w:b/>
          <w:szCs w:val="22"/>
          <w:lang w:val="sv-SE"/>
        </w:rPr>
        <w:tab/>
        <w:t>TILLVERKNINGSSATSNUMMER</w:t>
      </w:r>
    </w:p>
    <w:p w14:paraId="2929121D" w14:textId="77777777" w:rsidR="00207DE4" w:rsidRPr="005E4531" w:rsidRDefault="00207DE4" w:rsidP="00B56A01">
      <w:pPr>
        <w:tabs>
          <w:tab w:val="clear" w:pos="567"/>
        </w:tabs>
        <w:spacing w:line="240" w:lineRule="auto"/>
        <w:rPr>
          <w:noProof/>
          <w:szCs w:val="22"/>
          <w:lang w:val="sv-SE"/>
        </w:rPr>
      </w:pPr>
    </w:p>
    <w:p w14:paraId="27A8B974" w14:textId="77777777" w:rsidR="00207DE4" w:rsidRPr="005E4531" w:rsidRDefault="00207DE4" w:rsidP="00B56A01">
      <w:pPr>
        <w:tabs>
          <w:tab w:val="clear" w:pos="567"/>
        </w:tabs>
        <w:spacing w:line="240" w:lineRule="auto"/>
        <w:rPr>
          <w:noProof/>
          <w:color w:val="000000"/>
          <w:szCs w:val="22"/>
          <w:lang w:val="sv-SE"/>
        </w:rPr>
      </w:pPr>
      <w:r w:rsidRPr="005E4531">
        <w:rPr>
          <w:color w:val="000000"/>
          <w:szCs w:val="22"/>
          <w:lang w:val="sv-SE"/>
        </w:rPr>
        <w:t>Lot</w:t>
      </w:r>
    </w:p>
    <w:p w14:paraId="0EDF6598" w14:textId="77777777" w:rsidR="00207DE4" w:rsidRPr="005E4531" w:rsidRDefault="00207DE4" w:rsidP="00B56A01">
      <w:pPr>
        <w:tabs>
          <w:tab w:val="clear" w:pos="567"/>
        </w:tabs>
        <w:spacing w:line="240" w:lineRule="auto"/>
        <w:rPr>
          <w:noProof/>
          <w:szCs w:val="22"/>
          <w:lang w:val="sv-SE"/>
        </w:rPr>
      </w:pPr>
    </w:p>
    <w:p w14:paraId="2B493284" w14:textId="77777777" w:rsidR="00207DE4" w:rsidRPr="005E4531" w:rsidRDefault="00207DE4" w:rsidP="00B56A01">
      <w:pPr>
        <w:tabs>
          <w:tab w:val="clear" w:pos="567"/>
        </w:tabs>
        <w:spacing w:line="240" w:lineRule="auto"/>
        <w:rPr>
          <w:noProof/>
          <w:szCs w:val="22"/>
          <w:lang w:val="sv-SE"/>
        </w:rPr>
      </w:pPr>
    </w:p>
    <w:p w14:paraId="3223B192" w14:textId="77777777" w:rsidR="00207DE4" w:rsidRPr="005E4531" w:rsidRDefault="00207DE4" w:rsidP="00B56A01">
      <w:pPr>
        <w:pBdr>
          <w:top w:val="single" w:sz="4" w:space="1" w:color="auto"/>
          <w:left w:val="single" w:sz="4" w:space="4" w:color="auto"/>
          <w:bottom w:val="single" w:sz="4" w:space="1" w:color="auto"/>
          <w:right w:val="single" w:sz="4" w:space="4" w:color="auto"/>
        </w:pBdr>
        <w:tabs>
          <w:tab w:val="clear" w:pos="567"/>
        </w:tabs>
        <w:spacing w:line="240" w:lineRule="auto"/>
        <w:rPr>
          <w:b/>
          <w:szCs w:val="22"/>
          <w:lang w:val="sv-SE"/>
        </w:rPr>
      </w:pPr>
      <w:r w:rsidRPr="005E4531">
        <w:rPr>
          <w:b/>
          <w:szCs w:val="22"/>
          <w:lang w:val="sv-SE"/>
        </w:rPr>
        <w:t>5.</w:t>
      </w:r>
      <w:r w:rsidRPr="005E4531">
        <w:rPr>
          <w:b/>
          <w:szCs w:val="22"/>
          <w:lang w:val="sv-SE"/>
        </w:rPr>
        <w:tab/>
        <w:t>ÖVRIGT</w:t>
      </w:r>
    </w:p>
    <w:p w14:paraId="1E5FE9AF" w14:textId="77777777" w:rsidR="00207DE4" w:rsidRPr="005E4531" w:rsidRDefault="00207DE4" w:rsidP="00B56A01">
      <w:pPr>
        <w:tabs>
          <w:tab w:val="clear" w:pos="567"/>
        </w:tabs>
        <w:spacing w:line="240" w:lineRule="auto"/>
        <w:rPr>
          <w:noProof/>
          <w:szCs w:val="22"/>
          <w:lang w:val="sv-SE"/>
        </w:rPr>
      </w:pPr>
    </w:p>
    <w:p w14:paraId="7858E010" w14:textId="056391D5" w:rsidR="00850BFB" w:rsidRPr="005E4531" w:rsidRDefault="00207DE4" w:rsidP="00B56A01">
      <w:pPr>
        <w:tabs>
          <w:tab w:val="clear" w:pos="567"/>
        </w:tabs>
        <w:spacing w:line="240" w:lineRule="auto"/>
        <w:rPr>
          <w:noProof/>
          <w:szCs w:val="22"/>
          <w:lang w:val="sv-SE"/>
        </w:rPr>
      </w:pPr>
      <w:r w:rsidRPr="005E4531">
        <w:rPr>
          <w:color w:val="000000"/>
          <w:szCs w:val="22"/>
          <w:lang w:val="sv-SE"/>
        </w:rPr>
        <w:t>Endast för inhalation</w:t>
      </w:r>
      <w:bookmarkEnd w:id="75"/>
    </w:p>
    <w:p w14:paraId="0498CFD6" w14:textId="77777777" w:rsidR="00850BFB" w:rsidRPr="005E4531" w:rsidRDefault="00850BFB" w:rsidP="00B56A01">
      <w:pPr>
        <w:tabs>
          <w:tab w:val="clear" w:pos="567"/>
        </w:tabs>
        <w:spacing w:line="240" w:lineRule="auto"/>
        <w:rPr>
          <w:szCs w:val="22"/>
          <w:lang w:val="sv-SE"/>
        </w:rPr>
      </w:pPr>
      <w:r w:rsidRPr="005E4531">
        <w:rPr>
          <w:szCs w:val="22"/>
          <w:lang w:val="sv-SE"/>
        </w:rPr>
        <w:br w:type="page"/>
      </w:r>
    </w:p>
    <w:p w14:paraId="6B628C7C" w14:textId="77777777" w:rsidR="00DC6122" w:rsidRPr="005E4531" w:rsidRDefault="00DC6122" w:rsidP="00B56A01">
      <w:pPr>
        <w:tabs>
          <w:tab w:val="clear" w:pos="567"/>
        </w:tabs>
        <w:spacing w:line="240" w:lineRule="auto"/>
        <w:rPr>
          <w:szCs w:val="22"/>
          <w:lang w:val="sv-SE"/>
        </w:rPr>
      </w:pPr>
    </w:p>
    <w:p w14:paraId="3EB46E54" w14:textId="77777777" w:rsidR="00DC6122" w:rsidRPr="005E4531" w:rsidRDefault="00DC6122" w:rsidP="00B56A01">
      <w:pPr>
        <w:tabs>
          <w:tab w:val="clear" w:pos="567"/>
        </w:tabs>
        <w:spacing w:line="240" w:lineRule="auto"/>
        <w:rPr>
          <w:szCs w:val="22"/>
          <w:lang w:val="sv-SE"/>
        </w:rPr>
      </w:pPr>
    </w:p>
    <w:p w14:paraId="2AF95AF8" w14:textId="77777777" w:rsidR="00DC6122" w:rsidRPr="005E4531" w:rsidRDefault="00DC6122" w:rsidP="00B56A01">
      <w:pPr>
        <w:tabs>
          <w:tab w:val="clear" w:pos="567"/>
        </w:tabs>
        <w:spacing w:line="240" w:lineRule="auto"/>
        <w:rPr>
          <w:szCs w:val="22"/>
          <w:lang w:val="sv-SE"/>
        </w:rPr>
      </w:pPr>
    </w:p>
    <w:p w14:paraId="3B239663" w14:textId="77777777" w:rsidR="00DC6122" w:rsidRPr="005E4531" w:rsidRDefault="00DC6122" w:rsidP="00B56A01">
      <w:pPr>
        <w:tabs>
          <w:tab w:val="clear" w:pos="567"/>
        </w:tabs>
        <w:spacing w:line="240" w:lineRule="auto"/>
        <w:rPr>
          <w:szCs w:val="22"/>
          <w:lang w:val="sv-SE"/>
        </w:rPr>
      </w:pPr>
    </w:p>
    <w:p w14:paraId="5F4D39F1" w14:textId="77777777" w:rsidR="00DC6122" w:rsidRPr="005E4531" w:rsidRDefault="00DC6122" w:rsidP="00B56A01">
      <w:pPr>
        <w:tabs>
          <w:tab w:val="clear" w:pos="567"/>
        </w:tabs>
        <w:spacing w:line="240" w:lineRule="auto"/>
        <w:rPr>
          <w:szCs w:val="22"/>
          <w:lang w:val="sv-SE"/>
        </w:rPr>
      </w:pPr>
    </w:p>
    <w:p w14:paraId="30B4B48F" w14:textId="77777777" w:rsidR="00DC6122" w:rsidRPr="005E4531" w:rsidRDefault="00DC6122" w:rsidP="00B56A01">
      <w:pPr>
        <w:tabs>
          <w:tab w:val="clear" w:pos="567"/>
        </w:tabs>
        <w:spacing w:line="240" w:lineRule="auto"/>
        <w:rPr>
          <w:szCs w:val="22"/>
          <w:lang w:val="sv-SE"/>
        </w:rPr>
      </w:pPr>
    </w:p>
    <w:p w14:paraId="1F7F9BE8" w14:textId="77777777" w:rsidR="00DC6122" w:rsidRPr="005E4531" w:rsidRDefault="00DC6122" w:rsidP="00B56A01">
      <w:pPr>
        <w:tabs>
          <w:tab w:val="clear" w:pos="567"/>
        </w:tabs>
        <w:spacing w:line="240" w:lineRule="auto"/>
        <w:rPr>
          <w:szCs w:val="22"/>
          <w:lang w:val="sv-SE"/>
        </w:rPr>
      </w:pPr>
    </w:p>
    <w:p w14:paraId="7D8CD178" w14:textId="77777777" w:rsidR="00DC6122" w:rsidRPr="005E4531" w:rsidRDefault="00DC6122" w:rsidP="00B56A01">
      <w:pPr>
        <w:tabs>
          <w:tab w:val="clear" w:pos="567"/>
        </w:tabs>
        <w:spacing w:line="240" w:lineRule="auto"/>
        <w:rPr>
          <w:szCs w:val="22"/>
          <w:lang w:val="sv-SE"/>
        </w:rPr>
      </w:pPr>
    </w:p>
    <w:p w14:paraId="1E4CDFA8" w14:textId="77777777" w:rsidR="00DC6122" w:rsidRPr="005E4531" w:rsidRDefault="00DC6122" w:rsidP="00B56A01">
      <w:pPr>
        <w:tabs>
          <w:tab w:val="clear" w:pos="567"/>
        </w:tabs>
        <w:spacing w:line="240" w:lineRule="auto"/>
        <w:rPr>
          <w:szCs w:val="22"/>
          <w:lang w:val="sv-SE"/>
        </w:rPr>
      </w:pPr>
    </w:p>
    <w:p w14:paraId="062CFBA3" w14:textId="77777777" w:rsidR="00DC6122" w:rsidRPr="005E4531" w:rsidRDefault="00DC6122" w:rsidP="00B56A01">
      <w:pPr>
        <w:tabs>
          <w:tab w:val="clear" w:pos="567"/>
        </w:tabs>
        <w:spacing w:line="240" w:lineRule="auto"/>
        <w:rPr>
          <w:szCs w:val="22"/>
          <w:lang w:val="sv-SE"/>
        </w:rPr>
      </w:pPr>
    </w:p>
    <w:p w14:paraId="06BE5A42" w14:textId="77777777" w:rsidR="00DC6122" w:rsidRPr="005E4531" w:rsidRDefault="00DC6122" w:rsidP="00B56A01">
      <w:pPr>
        <w:tabs>
          <w:tab w:val="clear" w:pos="567"/>
        </w:tabs>
        <w:spacing w:line="240" w:lineRule="auto"/>
        <w:rPr>
          <w:szCs w:val="22"/>
          <w:lang w:val="sv-SE"/>
        </w:rPr>
      </w:pPr>
    </w:p>
    <w:p w14:paraId="4F9958BD" w14:textId="77777777" w:rsidR="00DC6122" w:rsidRPr="005E4531" w:rsidRDefault="00DC6122" w:rsidP="00B56A01">
      <w:pPr>
        <w:tabs>
          <w:tab w:val="clear" w:pos="567"/>
        </w:tabs>
        <w:spacing w:line="240" w:lineRule="auto"/>
        <w:rPr>
          <w:szCs w:val="22"/>
          <w:lang w:val="sv-SE"/>
        </w:rPr>
      </w:pPr>
    </w:p>
    <w:p w14:paraId="48EE1E6E" w14:textId="77777777" w:rsidR="00DC6122" w:rsidRPr="005E4531" w:rsidRDefault="00DC6122" w:rsidP="00B56A01">
      <w:pPr>
        <w:tabs>
          <w:tab w:val="clear" w:pos="567"/>
        </w:tabs>
        <w:spacing w:line="240" w:lineRule="auto"/>
        <w:rPr>
          <w:szCs w:val="22"/>
          <w:lang w:val="sv-SE"/>
        </w:rPr>
      </w:pPr>
    </w:p>
    <w:p w14:paraId="72123EA5" w14:textId="77777777" w:rsidR="00DC6122" w:rsidRPr="005E4531" w:rsidRDefault="00DC6122" w:rsidP="00B56A01">
      <w:pPr>
        <w:tabs>
          <w:tab w:val="clear" w:pos="567"/>
        </w:tabs>
        <w:spacing w:line="240" w:lineRule="auto"/>
        <w:rPr>
          <w:szCs w:val="22"/>
          <w:lang w:val="sv-SE"/>
        </w:rPr>
      </w:pPr>
    </w:p>
    <w:p w14:paraId="40FA343B" w14:textId="77777777" w:rsidR="00DC6122" w:rsidRPr="005E4531" w:rsidRDefault="00DC6122" w:rsidP="00B56A01">
      <w:pPr>
        <w:tabs>
          <w:tab w:val="clear" w:pos="567"/>
        </w:tabs>
        <w:spacing w:line="240" w:lineRule="auto"/>
        <w:rPr>
          <w:szCs w:val="22"/>
          <w:lang w:val="sv-SE"/>
        </w:rPr>
      </w:pPr>
    </w:p>
    <w:p w14:paraId="59B291AD" w14:textId="77777777" w:rsidR="00DC6122" w:rsidRPr="005E4531" w:rsidRDefault="00DC6122" w:rsidP="00B56A01">
      <w:pPr>
        <w:tabs>
          <w:tab w:val="clear" w:pos="567"/>
        </w:tabs>
        <w:spacing w:line="240" w:lineRule="auto"/>
        <w:rPr>
          <w:szCs w:val="22"/>
          <w:lang w:val="sv-SE"/>
        </w:rPr>
      </w:pPr>
    </w:p>
    <w:p w14:paraId="328B764F" w14:textId="77777777" w:rsidR="00DC6122" w:rsidRPr="005E4531" w:rsidRDefault="00DC6122" w:rsidP="00B56A01">
      <w:pPr>
        <w:tabs>
          <w:tab w:val="clear" w:pos="567"/>
        </w:tabs>
        <w:spacing w:line="240" w:lineRule="auto"/>
        <w:rPr>
          <w:szCs w:val="22"/>
          <w:lang w:val="sv-SE"/>
        </w:rPr>
      </w:pPr>
    </w:p>
    <w:p w14:paraId="2B469416" w14:textId="77777777" w:rsidR="00DC6122" w:rsidRPr="005E4531" w:rsidRDefault="00DC6122" w:rsidP="00B56A01">
      <w:pPr>
        <w:tabs>
          <w:tab w:val="clear" w:pos="567"/>
        </w:tabs>
        <w:spacing w:line="240" w:lineRule="auto"/>
        <w:rPr>
          <w:szCs w:val="22"/>
          <w:lang w:val="sv-SE"/>
        </w:rPr>
      </w:pPr>
    </w:p>
    <w:p w14:paraId="4DABCC3C" w14:textId="77777777" w:rsidR="00DC6122" w:rsidRPr="005E4531" w:rsidRDefault="00DC6122" w:rsidP="00B56A01">
      <w:pPr>
        <w:tabs>
          <w:tab w:val="clear" w:pos="567"/>
        </w:tabs>
        <w:spacing w:line="240" w:lineRule="auto"/>
        <w:rPr>
          <w:szCs w:val="22"/>
          <w:lang w:val="sv-SE"/>
        </w:rPr>
      </w:pPr>
    </w:p>
    <w:p w14:paraId="52C6F522" w14:textId="77777777" w:rsidR="00DC6122" w:rsidRPr="005E4531" w:rsidRDefault="00DC6122" w:rsidP="00B56A01">
      <w:pPr>
        <w:tabs>
          <w:tab w:val="clear" w:pos="567"/>
        </w:tabs>
        <w:spacing w:line="240" w:lineRule="auto"/>
        <w:rPr>
          <w:szCs w:val="22"/>
          <w:lang w:val="sv-SE"/>
        </w:rPr>
      </w:pPr>
    </w:p>
    <w:p w14:paraId="35B7034D" w14:textId="77777777" w:rsidR="00DC6122" w:rsidRPr="005E4531" w:rsidRDefault="00DC6122" w:rsidP="00B56A01">
      <w:pPr>
        <w:tabs>
          <w:tab w:val="clear" w:pos="567"/>
        </w:tabs>
        <w:spacing w:line="240" w:lineRule="auto"/>
        <w:rPr>
          <w:szCs w:val="22"/>
          <w:lang w:val="sv-SE"/>
        </w:rPr>
      </w:pPr>
    </w:p>
    <w:p w14:paraId="490674AB" w14:textId="77777777" w:rsidR="00DC6122" w:rsidRPr="005E4531" w:rsidRDefault="00DC6122" w:rsidP="00B56A01">
      <w:pPr>
        <w:tabs>
          <w:tab w:val="clear" w:pos="567"/>
        </w:tabs>
        <w:spacing w:line="240" w:lineRule="auto"/>
        <w:rPr>
          <w:szCs w:val="22"/>
          <w:lang w:val="sv-SE"/>
        </w:rPr>
      </w:pPr>
    </w:p>
    <w:p w14:paraId="17B699D8" w14:textId="77777777" w:rsidR="00DC6122" w:rsidRPr="005E4531" w:rsidRDefault="00DC6122" w:rsidP="00B56A01">
      <w:pPr>
        <w:tabs>
          <w:tab w:val="clear" w:pos="567"/>
        </w:tabs>
        <w:spacing w:line="240" w:lineRule="auto"/>
        <w:rPr>
          <w:szCs w:val="22"/>
          <w:lang w:val="sv-SE"/>
        </w:rPr>
      </w:pPr>
    </w:p>
    <w:p w14:paraId="3E3E7109" w14:textId="6B3E6012" w:rsidR="00DC6122" w:rsidRPr="005E4531" w:rsidRDefault="00DC6122" w:rsidP="00B56A01">
      <w:pPr>
        <w:tabs>
          <w:tab w:val="clear" w:pos="567"/>
        </w:tabs>
        <w:spacing w:line="240" w:lineRule="auto"/>
        <w:jc w:val="center"/>
        <w:outlineLvl w:val="0"/>
        <w:rPr>
          <w:b/>
          <w:szCs w:val="22"/>
          <w:lang w:val="sv-SE"/>
        </w:rPr>
      </w:pPr>
      <w:r w:rsidRPr="005E4531">
        <w:rPr>
          <w:b/>
          <w:szCs w:val="22"/>
          <w:lang w:val="sv-SE"/>
        </w:rPr>
        <w:t xml:space="preserve">B. </w:t>
      </w:r>
      <w:r w:rsidR="00207DE4" w:rsidRPr="005E4531">
        <w:rPr>
          <w:b/>
          <w:szCs w:val="22"/>
          <w:lang w:val="sv-SE"/>
        </w:rPr>
        <w:t>BIPACKSEDEL</w:t>
      </w:r>
    </w:p>
    <w:p w14:paraId="7C834640" w14:textId="6D3FA21C" w:rsidR="00DC6122" w:rsidRPr="005E4531" w:rsidRDefault="00DC6122" w:rsidP="00B56A01">
      <w:pPr>
        <w:tabs>
          <w:tab w:val="clear" w:pos="567"/>
        </w:tabs>
        <w:spacing w:line="240" w:lineRule="auto"/>
        <w:jc w:val="center"/>
        <w:rPr>
          <w:b/>
          <w:szCs w:val="22"/>
          <w:lang w:val="sv-SE"/>
        </w:rPr>
      </w:pPr>
      <w:r w:rsidRPr="005E4531">
        <w:rPr>
          <w:b/>
          <w:szCs w:val="22"/>
          <w:lang w:val="sv-SE"/>
        </w:rPr>
        <w:br w:type="page"/>
      </w:r>
      <w:r w:rsidR="00207DE4" w:rsidRPr="005E4531">
        <w:rPr>
          <w:b/>
          <w:szCs w:val="22"/>
          <w:lang w:val="sv-SE"/>
        </w:rPr>
        <w:lastRenderedPageBreak/>
        <w:t>Bipacksedel: Information till användaren</w:t>
      </w:r>
    </w:p>
    <w:p w14:paraId="532AF93D" w14:textId="77777777" w:rsidR="00DC6122" w:rsidRPr="005E4531" w:rsidRDefault="00DC6122" w:rsidP="00B56A01">
      <w:pPr>
        <w:tabs>
          <w:tab w:val="clear" w:pos="567"/>
        </w:tabs>
        <w:spacing w:line="240" w:lineRule="auto"/>
        <w:rPr>
          <w:szCs w:val="22"/>
          <w:lang w:val="sv-SE"/>
        </w:rPr>
      </w:pPr>
    </w:p>
    <w:p w14:paraId="32A879E5" w14:textId="58475708" w:rsidR="00DC6122" w:rsidRPr="005E4531" w:rsidRDefault="00DC6122" w:rsidP="00B56A01">
      <w:pPr>
        <w:tabs>
          <w:tab w:val="clear" w:pos="567"/>
        </w:tabs>
        <w:spacing w:line="240" w:lineRule="auto"/>
        <w:jc w:val="center"/>
        <w:rPr>
          <w:b/>
          <w:szCs w:val="22"/>
          <w:lang w:val="sv-SE"/>
        </w:rPr>
      </w:pPr>
      <w:r w:rsidRPr="005E4531">
        <w:rPr>
          <w:b/>
          <w:szCs w:val="22"/>
          <w:lang w:val="sv-SE"/>
        </w:rPr>
        <w:t>Atectura Breezhaler 125 mi</w:t>
      </w:r>
      <w:r w:rsidR="00207DE4" w:rsidRPr="005E4531">
        <w:rPr>
          <w:b/>
          <w:szCs w:val="22"/>
          <w:lang w:val="sv-SE"/>
        </w:rPr>
        <w:t>krogram</w:t>
      </w:r>
      <w:r w:rsidRPr="005E4531">
        <w:rPr>
          <w:b/>
          <w:szCs w:val="22"/>
          <w:lang w:val="sv-SE"/>
        </w:rPr>
        <w:t>/62</w:t>
      </w:r>
      <w:r w:rsidR="00207DE4" w:rsidRPr="005E4531">
        <w:rPr>
          <w:b/>
          <w:szCs w:val="22"/>
          <w:lang w:val="sv-SE"/>
        </w:rPr>
        <w:t>,</w:t>
      </w:r>
      <w:r w:rsidRPr="005E4531">
        <w:rPr>
          <w:b/>
          <w:szCs w:val="22"/>
          <w:lang w:val="sv-SE"/>
        </w:rPr>
        <w:t>5 mi</w:t>
      </w:r>
      <w:r w:rsidR="00207DE4" w:rsidRPr="005E4531">
        <w:rPr>
          <w:b/>
          <w:szCs w:val="22"/>
          <w:lang w:val="sv-SE"/>
        </w:rPr>
        <w:t>krogram inhalationspulver, hårda kapslar</w:t>
      </w:r>
    </w:p>
    <w:p w14:paraId="04590CC7" w14:textId="69ABC082" w:rsidR="00DC6122" w:rsidRPr="005E4531" w:rsidRDefault="00DC6122" w:rsidP="00B56A01">
      <w:pPr>
        <w:tabs>
          <w:tab w:val="clear" w:pos="567"/>
        </w:tabs>
        <w:spacing w:line="240" w:lineRule="auto"/>
        <w:jc w:val="center"/>
        <w:rPr>
          <w:b/>
          <w:szCs w:val="22"/>
          <w:lang w:val="sv-SE"/>
        </w:rPr>
      </w:pPr>
      <w:r w:rsidRPr="005E4531">
        <w:rPr>
          <w:b/>
          <w:szCs w:val="22"/>
          <w:lang w:val="sv-SE"/>
        </w:rPr>
        <w:t>Atectura Breezhaler 125 m</w:t>
      </w:r>
      <w:r w:rsidR="00743DF8" w:rsidRPr="005E4531">
        <w:rPr>
          <w:b/>
          <w:szCs w:val="22"/>
          <w:lang w:val="sv-SE"/>
        </w:rPr>
        <w:t>ikrogram</w:t>
      </w:r>
      <w:r w:rsidRPr="005E4531">
        <w:rPr>
          <w:b/>
          <w:szCs w:val="22"/>
          <w:lang w:val="sv-SE"/>
        </w:rPr>
        <w:t>/12</w:t>
      </w:r>
      <w:r w:rsidR="00743DF8" w:rsidRPr="005E4531">
        <w:rPr>
          <w:b/>
          <w:szCs w:val="22"/>
          <w:lang w:val="sv-SE"/>
        </w:rPr>
        <w:t>7,</w:t>
      </w:r>
      <w:r w:rsidRPr="005E4531">
        <w:rPr>
          <w:b/>
          <w:szCs w:val="22"/>
          <w:lang w:val="sv-SE"/>
        </w:rPr>
        <w:t>5 mi</w:t>
      </w:r>
      <w:r w:rsidR="00743DF8" w:rsidRPr="005E4531">
        <w:rPr>
          <w:b/>
          <w:szCs w:val="22"/>
          <w:lang w:val="sv-SE"/>
        </w:rPr>
        <w:t>krogram inhalationspulver, hårda kapslar</w:t>
      </w:r>
    </w:p>
    <w:p w14:paraId="674BE5D0" w14:textId="102A4EEA" w:rsidR="00DC6122" w:rsidRPr="005E4531" w:rsidRDefault="00DC6122" w:rsidP="00B56A01">
      <w:pPr>
        <w:tabs>
          <w:tab w:val="clear" w:pos="567"/>
        </w:tabs>
        <w:spacing w:line="240" w:lineRule="auto"/>
        <w:jc w:val="center"/>
        <w:rPr>
          <w:b/>
          <w:szCs w:val="22"/>
          <w:lang w:val="sv-SE"/>
        </w:rPr>
      </w:pPr>
      <w:r w:rsidRPr="005E4531">
        <w:rPr>
          <w:b/>
          <w:szCs w:val="22"/>
          <w:lang w:val="sv-SE"/>
        </w:rPr>
        <w:t>Atectura Breezhaler 125 </w:t>
      </w:r>
      <w:r w:rsidR="00743DF8" w:rsidRPr="005E4531">
        <w:rPr>
          <w:b/>
          <w:szCs w:val="22"/>
          <w:lang w:val="sv-SE"/>
        </w:rPr>
        <w:t>mikrogram</w:t>
      </w:r>
      <w:r w:rsidRPr="005E4531">
        <w:rPr>
          <w:b/>
          <w:szCs w:val="22"/>
          <w:lang w:val="sv-SE"/>
        </w:rPr>
        <w:t>/260 </w:t>
      </w:r>
      <w:r w:rsidR="00743DF8" w:rsidRPr="005E4531">
        <w:rPr>
          <w:b/>
          <w:szCs w:val="22"/>
          <w:lang w:val="sv-SE"/>
        </w:rPr>
        <w:t>mikrogram inhalationspulver, hårda kapslar</w:t>
      </w:r>
    </w:p>
    <w:p w14:paraId="65BC4D41" w14:textId="3E1E85E1" w:rsidR="00DC6122" w:rsidRPr="005E4531" w:rsidRDefault="00743DF8" w:rsidP="00B56A01">
      <w:pPr>
        <w:tabs>
          <w:tab w:val="clear" w:pos="567"/>
        </w:tabs>
        <w:spacing w:line="240" w:lineRule="auto"/>
        <w:jc w:val="center"/>
        <w:rPr>
          <w:szCs w:val="22"/>
          <w:lang w:val="en-US"/>
        </w:rPr>
      </w:pPr>
      <w:proofErr w:type="spellStart"/>
      <w:r w:rsidRPr="005E4531">
        <w:rPr>
          <w:szCs w:val="22"/>
          <w:lang w:val="en-US"/>
        </w:rPr>
        <w:t>i</w:t>
      </w:r>
      <w:r w:rsidR="00DC6122" w:rsidRPr="005E4531">
        <w:rPr>
          <w:szCs w:val="22"/>
          <w:lang w:val="en-US"/>
        </w:rPr>
        <w:t>nda</w:t>
      </w:r>
      <w:r w:rsidRPr="005E4531">
        <w:rPr>
          <w:szCs w:val="22"/>
          <w:lang w:val="en-US"/>
        </w:rPr>
        <w:t>katerol</w:t>
      </w:r>
      <w:proofErr w:type="spellEnd"/>
      <w:r w:rsidRPr="005E4531">
        <w:rPr>
          <w:szCs w:val="22"/>
          <w:lang w:val="en-US"/>
        </w:rPr>
        <w:t>/</w:t>
      </w:r>
      <w:proofErr w:type="spellStart"/>
      <w:r w:rsidRPr="005E4531">
        <w:rPr>
          <w:szCs w:val="22"/>
          <w:lang w:val="en-US"/>
        </w:rPr>
        <w:t>mometasonfuroat</w:t>
      </w:r>
      <w:proofErr w:type="spellEnd"/>
      <w:r w:rsidR="0067218E" w:rsidRPr="005E4531">
        <w:rPr>
          <w:szCs w:val="22"/>
          <w:lang w:val="en-US"/>
        </w:rPr>
        <w:t xml:space="preserve"> (</w:t>
      </w:r>
      <w:proofErr w:type="gramStart"/>
      <w:r w:rsidR="0067218E" w:rsidRPr="005E4531">
        <w:rPr>
          <w:szCs w:val="22"/>
          <w:lang w:val="en-US"/>
        </w:rPr>
        <w:t>indacaterol./</w:t>
      </w:r>
      <w:proofErr w:type="spellStart"/>
      <w:proofErr w:type="gramEnd"/>
      <w:r w:rsidR="0067218E" w:rsidRPr="005E4531">
        <w:rPr>
          <w:szCs w:val="22"/>
          <w:lang w:val="en-US"/>
        </w:rPr>
        <w:t>mometason</w:t>
      </w:r>
      <w:proofErr w:type="spellEnd"/>
      <w:r w:rsidR="0067218E" w:rsidRPr="005E4531">
        <w:rPr>
          <w:szCs w:val="22"/>
          <w:lang w:val="en-US"/>
        </w:rPr>
        <w:t>. fur.)</w:t>
      </w:r>
    </w:p>
    <w:p w14:paraId="03EC97A6" w14:textId="77777777" w:rsidR="00DC6122" w:rsidRPr="005E4531" w:rsidRDefault="00DC6122" w:rsidP="00B56A01">
      <w:pPr>
        <w:tabs>
          <w:tab w:val="clear" w:pos="567"/>
        </w:tabs>
        <w:spacing w:line="240" w:lineRule="auto"/>
        <w:rPr>
          <w:szCs w:val="22"/>
          <w:lang w:val="en-US"/>
        </w:rPr>
      </w:pPr>
    </w:p>
    <w:p w14:paraId="2494925B" w14:textId="77777777" w:rsidR="002929C2" w:rsidRPr="005E4531" w:rsidRDefault="002929C2" w:rsidP="00B56A01">
      <w:pPr>
        <w:pStyle w:val="Nottoc-headings"/>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Läs noga igenom denna bipacksedel innan du börjar använda detta läkemedel. Den innehåller information som är viktig för dig.</w:t>
      </w:r>
    </w:p>
    <w:p w14:paraId="72BF8253" w14:textId="77777777" w:rsidR="002929C2" w:rsidRPr="005E4531" w:rsidRDefault="002929C2" w:rsidP="00B56A01">
      <w:pPr>
        <w:pStyle w:val="Listlevel1"/>
        <w:numPr>
          <w:ilvl w:val="0"/>
          <w:numId w:val="7"/>
        </w:numPr>
        <w:spacing w:before="0"/>
        <w:ind w:left="567" w:hanging="567"/>
        <w:rPr>
          <w:sz w:val="22"/>
          <w:szCs w:val="22"/>
          <w:lang w:val="sv-SE"/>
        </w:rPr>
      </w:pPr>
      <w:r w:rsidRPr="005E4531">
        <w:rPr>
          <w:sz w:val="22"/>
          <w:szCs w:val="22"/>
          <w:lang w:val="sv-SE"/>
        </w:rPr>
        <w:t>Spara denna information, du kan behöva läsa den igen.</w:t>
      </w:r>
    </w:p>
    <w:p w14:paraId="37F79F1E" w14:textId="77777777" w:rsidR="002929C2" w:rsidRPr="005E4531" w:rsidRDefault="002929C2" w:rsidP="00B56A01">
      <w:pPr>
        <w:pStyle w:val="Listlevel1"/>
        <w:numPr>
          <w:ilvl w:val="0"/>
          <w:numId w:val="7"/>
        </w:numPr>
        <w:spacing w:before="0"/>
        <w:ind w:left="567" w:hanging="567"/>
        <w:rPr>
          <w:sz w:val="22"/>
          <w:szCs w:val="22"/>
          <w:lang w:val="sv-SE"/>
        </w:rPr>
      </w:pPr>
      <w:r w:rsidRPr="005E4531">
        <w:rPr>
          <w:sz w:val="22"/>
          <w:szCs w:val="22"/>
          <w:lang w:val="sv-SE"/>
        </w:rPr>
        <w:t>Om du har ytterligare frågor, vänd dig till läkare, apotekspersonal eller sjuksköterska.</w:t>
      </w:r>
    </w:p>
    <w:p w14:paraId="31A00A35" w14:textId="77777777" w:rsidR="002929C2" w:rsidRPr="005E4531" w:rsidRDefault="002929C2" w:rsidP="00B56A01">
      <w:pPr>
        <w:pStyle w:val="Listlevel1"/>
        <w:numPr>
          <w:ilvl w:val="0"/>
          <w:numId w:val="7"/>
        </w:numPr>
        <w:spacing w:before="0"/>
        <w:ind w:left="567" w:hanging="567"/>
        <w:rPr>
          <w:sz w:val="22"/>
          <w:szCs w:val="22"/>
          <w:lang w:val="sv-SE"/>
        </w:rPr>
      </w:pPr>
      <w:r w:rsidRPr="005E4531">
        <w:rPr>
          <w:sz w:val="22"/>
          <w:szCs w:val="22"/>
          <w:lang w:val="sv-SE"/>
        </w:rPr>
        <w:t>Detta läkemedel har ordinerats enbart åt dig. Ge det inte till andra. Det kan skada dem, även om de uppvisar sjukdomstecken som liknar dina.</w:t>
      </w:r>
    </w:p>
    <w:p w14:paraId="63B45198" w14:textId="77777777" w:rsidR="002929C2" w:rsidRPr="005E4531" w:rsidRDefault="002929C2" w:rsidP="00B56A01">
      <w:pPr>
        <w:pStyle w:val="Listlevel1"/>
        <w:numPr>
          <w:ilvl w:val="0"/>
          <w:numId w:val="7"/>
        </w:numPr>
        <w:spacing w:before="0"/>
        <w:ind w:left="567" w:hanging="567"/>
        <w:rPr>
          <w:sz w:val="22"/>
          <w:szCs w:val="22"/>
          <w:lang w:val="sv-SE"/>
        </w:rPr>
      </w:pPr>
      <w:r w:rsidRPr="005E4531">
        <w:rPr>
          <w:sz w:val="22"/>
          <w:szCs w:val="22"/>
          <w:lang w:val="sv-SE"/>
        </w:rPr>
        <w:t>Om du får biverkningar, tala med läkare, apotekspersonal eller sjuksköterska. Detta gäller även eventuella biverkningar som inte nämns i denna information. Se avsnitt 4.</w:t>
      </w:r>
    </w:p>
    <w:p w14:paraId="675A5245" w14:textId="77777777" w:rsidR="00DC6122" w:rsidRPr="005E4531" w:rsidRDefault="00DC6122" w:rsidP="00B56A01">
      <w:pPr>
        <w:pStyle w:val="Listlevel1"/>
        <w:spacing w:before="0"/>
        <w:ind w:left="0" w:firstLine="0"/>
        <w:rPr>
          <w:sz w:val="22"/>
          <w:szCs w:val="22"/>
          <w:lang w:val="sv-SE"/>
        </w:rPr>
      </w:pPr>
    </w:p>
    <w:p w14:paraId="0CF146E0" w14:textId="77777777" w:rsidR="002929C2" w:rsidRPr="005E4531" w:rsidRDefault="002929C2" w:rsidP="00B56A01">
      <w:pPr>
        <w:pStyle w:val="Nottoc-headings"/>
        <w:keepLines w:val="0"/>
        <w:spacing w:before="0" w:after="0"/>
        <w:rPr>
          <w:rFonts w:ascii="Times New Roman" w:hAnsi="Times New Roman" w:cs="Times New Roman"/>
          <w:sz w:val="22"/>
          <w:szCs w:val="22"/>
          <w:lang w:val="sv-SE"/>
        </w:rPr>
      </w:pPr>
      <w:bookmarkStart w:id="76" w:name="_Toc191271348"/>
      <w:r w:rsidRPr="005E4531">
        <w:rPr>
          <w:rFonts w:ascii="Times New Roman" w:hAnsi="Times New Roman"/>
          <w:sz w:val="22"/>
          <w:szCs w:val="22"/>
          <w:lang w:val="sv-SE"/>
        </w:rPr>
        <w:t>I denna bipacksedel finns information om följande:</w:t>
      </w:r>
    </w:p>
    <w:p w14:paraId="4EB7929C" w14:textId="77777777" w:rsidR="00DC5129" w:rsidRPr="005E4531" w:rsidRDefault="00DC5129" w:rsidP="00B56A01">
      <w:pPr>
        <w:pStyle w:val="Text"/>
        <w:keepNext/>
        <w:spacing w:before="0"/>
        <w:jc w:val="left"/>
        <w:rPr>
          <w:bCs/>
          <w:color w:val="000000"/>
          <w:sz w:val="22"/>
          <w:szCs w:val="22"/>
          <w:lang w:val="sv-SE"/>
        </w:rPr>
      </w:pPr>
    </w:p>
    <w:p w14:paraId="1BFEAE94" w14:textId="2ACA4C71"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1.</w:t>
      </w:r>
      <w:r w:rsidRPr="005E4531">
        <w:rPr>
          <w:bCs/>
          <w:color w:val="000000"/>
          <w:sz w:val="22"/>
          <w:szCs w:val="22"/>
          <w:lang w:val="sv-SE"/>
        </w:rPr>
        <w:tab/>
        <w:t>Vad Atectura Breezhaler är och vad det används för</w:t>
      </w:r>
    </w:p>
    <w:p w14:paraId="147C263B" w14:textId="04D7C685"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2.</w:t>
      </w:r>
      <w:r w:rsidRPr="005E4531">
        <w:rPr>
          <w:bCs/>
          <w:color w:val="000000"/>
          <w:sz w:val="22"/>
          <w:szCs w:val="22"/>
          <w:lang w:val="sv-SE"/>
        </w:rPr>
        <w:tab/>
        <w:t>Vad du behöver veta innan du använder Atectura Breezhaler</w:t>
      </w:r>
    </w:p>
    <w:p w14:paraId="79D35D54" w14:textId="208E522B"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3.</w:t>
      </w:r>
      <w:r w:rsidRPr="005E4531">
        <w:rPr>
          <w:bCs/>
          <w:color w:val="000000"/>
          <w:sz w:val="22"/>
          <w:szCs w:val="22"/>
          <w:lang w:val="sv-SE"/>
        </w:rPr>
        <w:tab/>
        <w:t>Hur du använder Atectura Breezhaler</w:t>
      </w:r>
    </w:p>
    <w:p w14:paraId="3CB04CB0" w14:textId="77777777"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4.</w:t>
      </w:r>
      <w:r w:rsidRPr="005E4531">
        <w:rPr>
          <w:bCs/>
          <w:color w:val="000000"/>
          <w:sz w:val="22"/>
          <w:szCs w:val="22"/>
          <w:lang w:val="sv-SE"/>
        </w:rPr>
        <w:tab/>
        <w:t>Eventuella biverkningar</w:t>
      </w:r>
    </w:p>
    <w:p w14:paraId="527AC870" w14:textId="0CA7EECC"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5.</w:t>
      </w:r>
      <w:r w:rsidRPr="005E4531">
        <w:rPr>
          <w:bCs/>
          <w:color w:val="000000"/>
          <w:sz w:val="22"/>
          <w:szCs w:val="22"/>
          <w:lang w:val="sv-SE"/>
        </w:rPr>
        <w:tab/>
        <w:t>Hur Atectura Breezhaler ska förvaras</w:t>
      </w:r>
    </w:p>
    <w:p w14:paraId="4B685BFC" w14:textId="77777777" w:rsidR="002929C2" w:rsidRPr="005E4531" w:rsidRDefault="002929C2" w:rsidP="00B56A01">
      <w:pPr>
        <w:pStyle w:val="Text"/>
        <w:keepNext/>
        <w:spacing w:before="0"/>
        <w:jc w:val="left"/>
        <w:rPr>
          <w:bCs/>
          <w:color w:val="000000"/>
          <w:sz w:val="22"/>
          <w:szCs w:val="22"/>
          <w:lang w:val="sv-SE"/>
        </w:rPr>
      </w:pPr>
      <w:r w:rsidRPr="005E4531">
        <w:rPr>
          <w:bCs/>
          <w:color w:val="000000"/>
          <w:sz w:val="22"/>
          <w:szCs w:val="22"/>
          <w:lang w:val="sv-SE"/>
        </w:rPr>
        <w:t>6.</w:t>
      </w:r>
      <w:r w:rsidRPr="005E4531">
        <w:rPr>
          <w:bCs/>
          <w:color w:val="000000"/>
          <w:sz w:val="22"/>
          <w:szCs w:val="22"/>
          <w:lang w:val="sv-SE"/>
        </w:rPr>
        <w:tab/>
        <w:t>Förpackningens innehåll och övriga upplysningar</w:t>
      </w:r>
    </w:p>
    <w:p w14:paraId="7D9DB094" w14:textId="6FE7F6C4" w:rsidR="002929C2" w:rsidRPr="005E4531" w:rsidRDefault="002929C2" w:rsidP="00B56A01">
      <w:pPr>
        <w:pStyle w:val="Text"/>
        <w:spacing w:before="0"/>
        <w:jc w:val="left"/>
        <w:rPr>
          <w:bCs/>
          <w:color w:val="000000"/>
          <w:sz w:val="22"/>
          <w:szCs w:val="22"/>
          <w:lang w:val="sv-SE"/>
        </w:rPr>
      </w:pPr>
      <w:r w:rsidRPr="005E4531">
        <w:rPr>
          <w:bCs/>
          <w:color w:val="000000"/>
          <w:sz w:val="22"/>
          <w:szCs w:val="22"/>
          <w:lang w:val="sv-SE"/>
        </w:rPr>
        <w:t>Bruksanvisning till Atectura Breezhaler inhalator</w:t>
      </w:r>
    </w:p>
    <w:p w14:paraId="7D859BB9" w14:textId="77777777" w:rsidR="00096A57" w:rsidRPr="005E4531" w:rsidRDefault="00096A57" w:rsidP="00B56A01">
      <w:pPr>
        <w:pStyle w:val="Text"/>
        <w:spacing w:before="0"/>
        <w:jc w:val="left"/>
        <w:rPr>
          <w:bCs/>
          <w:color w:val="000000"/>
          <w:sz w:val="22"/>
          <w:szCs w:val="22"/>
          <w:lang w:val="sv-SE"/>
        </w:rPr>
      </w:pPr>
    </w:p>
    <w:p w14:paraId="09B40677" w14:textId="77777777" w:rsidR="00096A57" w:rsidRPr="005E4531" w:rsidRDefault="00096A57" w:rsidP="00B56A01">
      <w:pPr>
        <w:pStyle w:val="Text"/>
        <w:spacing w:before="0"/>
        <w:jc w:val="left"/>
        <w:rPr>
          <w:bCs/>
          <w:color w:val="000000"/>
          <w:sz w:val="22"/>
          <w:szCs w:val="22"/>
          <w:lang w:val="sv-SE"/>
        </w:rPr>
      </w:pPr>
    </w:p>
    <w:p w14:paraId="5A68B941" w14:textId="12BCBB57" w:rsidR="00DC6122" w:rsidRPr="005E4531" w:rsidRDefault="00096A57" w:rsidP="00B56A01">
      <w:pPr>
        <w:keepNext/>
        <w:spacing w:line="240" w:lineRule="auto"/>
        <w:rPr>
          <w:b/>
          <w:bCs/>
          <w:lang w:val="sv-SE"/>
        </w:rPr>
      </w:pPr>
      <w:bookmarkStart w:id="77" w:name="_Toc2097616"/>
      <w:r w:rsidRPr="005E4531">
        <w:rPr>
          <w:b/>
          <w:bCs/>
          <w:lang w:val="sv-SE"/>
        </w:rPr>
        <w:t>1.</w:t>
      </w:r>
      <w:r w:rsidRPr="005E4531">
        <w:rPr>
          <w:b/>
          <w:bCs/>
          <w:lang w:val="sv-SE"/>
        </w:rPr>
        <w:tab/>
      </w:r>
      <w:r w:rsidR="002929C2" w:rsidRPr="005E4531">
        <w:rPr>
          <w:b/>
          <w:bCs/>
          <w:lang w:val="sv-SE"/>
        </w:rPr>
        <w:t>Vad</w:t>
      </w:r>
      <w:r w:rsidR="00DC6122" w:rsidRPr="005E4531">
        <w:rPr>
          <w:b/>
          <w:bCs/>
          <w:lang w:val="sv-SE"/>
        </w:rPr>
        <w:t xml:space="preserve"> Atectura Breezhaler </w:t>
      </w:r>
      <w:r w:rsidR="002929C2" w:rsidRPr="005E4531">
        <w:rPr>
          <w:b/>
          <w:bCs/>
          <w:lang w:val="sv-SE"/>
        </w:rPr>
        <w:t>är och vad det används för</w:t>
      </w:r>
      <w:bookmarkEnd w:id="76"/>
      <w:bookmarkEnd w:id="77"/>
    </w:p>
    <w:p w14:paraId="7E97CB06" w14:textId="77777777" w:rsidR="00096A57" w:rsidRPr="005E4531" w:rsidRDefault="00096A57" w:rsidP="00B56A01">
      <w:pPr>
        <w:pStyle w:val="Nottoc-headings"/>
        <w:keepLines w:val="0"/>
        <w:spacing w:before="0" w:after="0"/>
        <w:rPr>
          <w:rFonts w:ascii="Times New Roman" w:hAnsi="Times New Roman"/>
          <w:b w:val="0"/>
          <w:sz w:val="22"/>
          <w:szCs w:val="22"/>
          <w:lang w:val="sv-SE"/>
        </w:rPr>
      </w:pPr>
    </w:p>
    <w:p w14:paraId="2054B246" w14:textId="4D66D7AE" w:rsidR="00DC6122" w:rsidRPr="005E4531" w:rsidRDefault="002929C2" w:rsidP="00B56A01">
      <w:pPr>
        <w:pStyle w:val="Nottoc-headings"/>
        <w:keepLines w:val="0"/>
        <w:spacing w:before="0" w:after="0"/>
        <w:rPr>
          <w:rFonts w:ascii="Times New Roman" w:hAnsi="Times New Roman"/>
          <w:sz w:val="22"/>
          <w:szCs w:val="22"/>
          <w:lang w:val="sv-SE"/>
        </w:rPr>
      </w:pPr>
      <w:r w:rsidRPr="005E4531">
        <w:rPr>
          <w:rFonts w:ascii="Times New Roman" w:hAnsi="Times New Roman"/>
          <w:sz w:val="22"/>
          <w:szCs w:val="22"/>
          <w:lang w:val="sv-SE"/>
        </w:rPr>
        <w:t>Vad</w:t>
      </w:r>
      <w:r w:rsidR="00DC6122" w:rsidRPr="005E4531">
        <w:rPr>
          <w:rFonts w:ascii="Times New Roman" w:hAnsi="Times New Roman"/>
          <w:sz w:val="22"/>
          <w:szCs w:val="22"/>
          <w:lang w:val="sv-SE"/>
        </w:rPr>
        <w:t xml:space="preserve"> </w:t>
      </w:r>
      <w:r w:rsidR="00DC6122" w:rsidRPr="005E4531">
        <w:rPr>
          <w:rFonts w:ascii="Times New Roman" w:hAnsi="Times New Roman"/>
          <w:bCs/>
          <w:sz w:val="22"/>
          <w:szCs w:val="22"/>
          <w:lang w:val="sv-SE"/>
        </w:rPr>
        <w:t>Atectura Breezhaler</w:t>
      </w:r>
      <w:r w:rsidR="00DC6122" w:rsidRPr="005E4531">
        <w:rPr>
          <w:rFonts w:ascii="Times New Roman" w:hAnsi="Times New Roman"/>
          <w:i/>
          <w:iCs/>
          <w:sz w:val="22"/>
          <w:szCs w:val="22"/>
          <w:lang w:val="sv-SE"/>
        </w:rPr>
        <w:t xml:space="preserve"> </w:t>
      </w:r>
      <w:r w:rsidRPr="005E4531">
        <w:rPr>
          <w:rFonts w:ascii="Times New Roman" w:hAnsi="Times New Roman"/>
          <w:sz w:val="22"/>
          <w:szCs w:val="22"/>
          <w:lang w:val="sv-SE"/>
        </w:rPr>
        <w:t>är och hur det verkar</w:t>
      </w:r>
    </w:p>
    <w:p w14:paraId="6C47DC1A" w14:textId="6037ADFB" w:rsidR="00DC6122" w:rsidRPr="005E4531" w:rsidRDefault="00DC6122" w:rsidP="00B56A01">
      <w:pPr>
        <w:pStyle w:val="Text"/>
        <w:spacing w:before="0"/>
        <w:jc w:val="left"/>
        <w:rPr>
          <w:bCs/>
          <w:sz w:val="22"/>
          <w:szCs w:val="22"/>
          <w:lang w:val="sv-SE"/>
        </w:rPr>
      </w:pPr>
      <w:r w:rsidRPr="005E4531">
        <w:rPr>
          <w:bCs/>
          <w:sz w:val="22"/>
          <w:szCs w:val="22"/>
          <w:lang w:val="sv-SE"/>
        </w:rPr>
        <w:t>Atectura Breezhaler</w:t>
      </w:r>
      <w:r w:rsidRPr="005E4531">
        <w:rPr>
          <w:bCs/>
          <w:i/>
          <w:sz w:val="22"/>
          <w:szCs w:val="22"/>
          <w:lang w:val="sv-SE"/>
        </w:rPr>
        <w:t xml:space="preserve"> </w:t>
      </w:r>
      <w:r w:rsidR="002929C2" w:rsidRPr="005E4531">
        <w:rPr>
          <w:bCs/>
          <w:sz w:val="22"/>
          <w:szCs w:val="22"/>
          <w:lang w:val="sv-SE"/>
        </w:rPr>
        <w:t>innehåller två aktiva substanser: indakaterol och mometasonfuroat</w:t>
      </w:r>
      <w:r w:rsidR="00096A57" w:rsidRPr="005E4531">
        <w:rPr>
          <w:bCs/>
          <w:sz w:val="22"/>
          <w:szCs w:val="22"/>
          <w:lang w:val="sv-SE"/>
        </w:rPr>
        <w:t>.</w:t>
      </w:r>
    </w:p>
    <w:p w14:paraId="1BD3C5E3" w14:textId="77777777" w:rsidR="00096A57" w:rsidRPr="005E4531" w:rsidRDefault="00096A57" w:rsidP="00B56A01">
      <w:pPr>
        <w:pStyle w:val="Text"/>
        <w:spacing w:before="0"/>
        <w:jc w:val="left"/>
        <w:rPr>
          <w:bCs/>
          <w:sz w:val="22"/>
          <w:szCs w:val="22"/>
          <w:lang w:val="sv-SE"/>
        </w:rPr>
      </w:pPr>
    </w:p>
    <w:p w14:paraId="265B536F" w14:textId="3B0AC7A7" w:rsidR="00DC6122" w:rsidRPr="005E4531" w:rsidRDefault="00DC6122" w:rsidP="00B56A01">
      <w:pPr>
        <w:pStyle w:val="Text"/>
        <w:spacing w:before="0"/>
        <w:jc w:val="left"/>
        <w:rPr>
          <w:bCs/>
          <w:sz w:val="22"/>
          <w:szCs w:val="22"/>
          <w:lang w:val="sv-SE"/>
        </w:rPr>
      </w:pPr>
      <w:r w:rsidRPr="005E4531">
        <w:rPr>
          <w:bCs/>
          <w:sz w:val="22"/>
          <w:szCs w:val="22"/>
          <w:lang w:val="sv-SE"/>
        </w:rPr>
        <w:t>Inda</w:t>
      </w:r>
      <w:r w:rsidR="001A430D" w:rsidRPr="005E4531">
        <w:rPr>
          <w:bCs/>
          <w:sz w:val="22"/>
          <w:szCs w:val="22"/>
          <w:lang w:val="sv-SE"/>
        </w:rPr>
        <w:t>k</w:t>
      </w:r>
      <w:r w:rsidRPr="005E4531">
        <w:rPr>
          <w:bCs/>
          <w:sz w:val="22"/>
          <w:szCs w:val="22"/>
          <w:lang w:val="sv-SE"/>
        </w:rPr>
        <w:t xml:space="preserve">aterol </w:t>
      </w:r>
      <w:r w:rsidR="000004E6" w:rsidRPr="005E4531">
        <w:rPr>
          <w:bCs/>
          <w:sz w:val="22"/>
          <w:szCs w:val="22"/>
          <w:lang w:val="sv-SE"/>
        </w:rPr>
        <w:t>tillhör en grupp läkemedel som kallas bronkvidgande medel</w:t>
      </w:r>
      <w:r w:rsidR="003F2FE4" w:rsidRPr="005E4531">
        <w:rPr>
          <w:bCs/>
          <w:sz w:val="22"/>
          <w:szCs w:val="22"/>
          <w:lang w:val="sv-SE"/>
        </w:rPr>
        <w:t>. Det gör så att musklerna i de små luftvägarna i lungorna slappnar av. Detta bidrar till att vidga luftvägarna så att det blir lättare för luften att komma in i och ut ur lungorna. Om läkemedlet tas regelbundet bidrar det till att de små luftvägarna kontinuerligt hålls öppna.</w:t>
      </w:r>
    </w:p>
    <w:p w14:paraId="189C851F" w14:textId="77777777" w:rsidR="00096A57" w:rsidRPr="005E4531" w:rsidRDefault="00096A57" w:rsidP="00B56A01">
      <w:pPr>
        <w:pStyle w:val="Text"/>
        <w:spacing w:before="0"/>
        <w:jc w:val="left"/>
        <w:rPr>
          <w:bCs/>
          <w:sz w:val="22"/>
          <w:szCs w:val="22"/>
          <w:lang w:val="sv-SE"/>
        </w:rPr>
      </w:pPr>
    </w:p>
    <w:p w14:paraId="18A549E4" w14:textId="46B25A99" w:rsidR="003F2FE4" w:rsidRPr="005E4531" w:rsidRDefault="003F2FE4" w:rsidP="00B56A01">
      <w:pPr>
        <w:pStyle w:val="Text"/>
        <w:spacing w:before="0"/>
        <w:jc w:val="left"/>
        <w:rPr>
          <w:bCs/>
          <w:sz w:val="22"/>
          <w:szCs w:val="22"/>
          <w:lang w:val="sv-SE"/>
        </w:rPr>
      </w:pPr>
      <w:r w:rsidRPr="005E4531">
        <w:rPr>
          <w:bCs/>
          <w:sz w:val="22"/>
          <w:szCs w:val="22"/>
          <w:lang w:val="sv-SE"/>
        </w:rPr>
        <w:t xml:space="preserve">Mometasonfuroat tillhör </w:t>
      </w:r>
      <w:r w:rsidR="000004E6" w:rsidRPr="005E4531">
        <w:rPr>
          <w:bCs/>
          <w:sz w:val="22"/>
          <w:szCs w:val="22"/>
          <w:lang w:val="sv-SE"/>
        </w:rPr>
        <w:t xml:space="preserve">en grupp </w:t>
      </w:r>
      <w:r w:rsidRPr="005E4531">
        <w:rPr>
          <w:bCs/>
          <w:sz w:val="22"/>
          <w:szCs w:val="22"/>
          <w:lang w:val="sv-SE"/>
        </w:rPr>
        <w:t>läkemedel</w:t>
      </w:r>
      <w:r w:rsidR="000004E6" w:rsidRPr="005E4531">
        <w:rPr>
          <w:bCs/>
          <w:sz w:val="22"/>
          <w:szCs w:val="22"/>
          <w:lang w:val="sv-SE"/>
        </w:rPr>
        <w:t xml:space="preserve"> som kallas</w:t>
      </w:r>
      <w:r w:rsidRPr="005E4531">
        <w:rPr>
          <w:bCs/>
          <w:sz w:val="22"/>
          <w:szCs w:val="22"/>
          <w:lang w:val="sv-SE"/>
        </w:rPr>
        <w:t xml:space="preserve"> kortikosteroider (eller steroider). Kortikosteroider minskar svullnaden och irritationen </w:t>
      </w:r>
      <w:r w:rsidR="00AE408F" w:rsidRPr="005E4531">
        <w:rPr>
          <w:bCs/>
          <w:sz w:val="22"/>
          <w:szCs w:val="22"/>
          <w:lang w:val="sv-SE"/>
        </w:rPr>
        <w:t>(inflammation)</w:t>
      </w:r>
      <w:r w:rsidR="00F043F8" w:rsidRPr="005E4531">
        <w:rPr>
          <w:bCs/>
          <w:sz w:val="22"/>
          <w:szCs w:val="22"/>
          <w:lang w:val="sv-SE"/>
        </w:rPr>
        <w:t xml:space="preserve"> </w:t>
      </w:r>
      <w:r w:rsidRPr="005E4531">
        <w:rPr>
          <w:bCs/>
          <w:sz w:val="22"/>
          <w:szCs w:val="22"/>
          <w:lang w:val="sv-SE"/>
        </w:rPr>
        <w:t>i de små luftvägarna i lungorna och minskar därmed gradvis andningsproblemen. Kortikosteroider bidrar även till att förhindra astmaattacker.</w:t>
      </w:r>
    </w:p>
    <w:p w14:paraId="1F50CCB2" w14:textId="77777777" w:rsidR="00096A57" w:rsidRPr="005E4531" w:rsidRDefault="00096A57" w:rsidP="00B56A01">
      <w:pPr>
        <w:pStyle w:val="Text"/>
        <w:spacing w:before="0"/>
        <w:jc w:val="left"/>
        <w:rPr>
          <w:bCs/>
          <w:sz w:val="22"/>
          <w:szCs w:val="22"/>
          <w:lang w:val="sv-SE"/>
        </w:rPr>
      </w:pPr>
    </w:p>
    <w:p w14:paraId="568F0D8E" w14:textId="54B76D28" w:rsidR="00DC6122" w:rsidRPr="005E4531" w:rsidRDefault="003F2FE4" w:rsidP="00B56A01">
      <w:pPr>
        <w:pStyle w:val="Nottoc-headings"/>
        <w:keepLines w:val="0"/>
        <w:spacing w:before="0" w:after="0"/>
        <w:rPr>
          <w:rFonts w:ascii="Times New Roman" w:hAnsi="Times New Roman"/>
          <w:sz w:val="22"/>
          <w:szCs w:val="22"/>
          <w:lang w:val="sv-SE"/>
        </w:rPr>
      </w:pPr>
      <w:r w:rsidRPr="005E4531">
        <w:rPr>
          <w:rFonts w:ascii="Times New Roman" w:hAnsi="Times New Roman"/>
          <w:sz w:val="22"/>
          <w:szCs w:val="22"/>
          <w:lang w:val="sv-SE"/>
        </w:rPr>
        <w:t xml:space="preserve">Vad </w:t>
      </w:r>
      <w:r w:rsidR="00DC6122" w:rsidRPr="005E4531">
        <w:rPr>
          <w:rFonts w:ascii="Times New Roman" w:hAnsi="Times New Roman"/>
          <w:sz w:val="22"/>
          <w:szCs w:val="22"/>
          <w:lang w:val="sv-SE"/>
        </w:rPr>
        <w:t xml:space="preserve">Atectura Breezhaler </w:t>
      </w:r>
      <w:r w:rsidRPr="005E4531">
        <w:rPr>
          <w:rFonts w:ascii="Times New Roman" w:hAnsi="Times New Roman"/>
          <w:sz w:val="22"/>
          <w:szCs w:val="22"/>
          <w:lang w:val="sv-SE"/>
        </w:rPr>
        <w:t>används för</w:t>
      </w:r>
    </w:p>
    <w:p w14:paraId="54732A5A" w14:textId="347D4482" w:rsidR="00831906" w:rsidRPr="005E4531" w:rsidRDefault="00A30AC4" w:rsidP="00B56A01">
      <w:pPr>
        <w:pStyle w:val="Nottoc-headings"/>
        <w:keepNext w:val="0"/>
        <w:keepLines w:val="0"/>
        <w:spacing w:before="0" w:after="0"/>
        <w:rPr>
          <w:rFonts w:ascii="Times New Roman" w:hAnsi="Times New Roman"/>
          <w:b w:val="0"/>
          <w:bCs/>
          <w:sz w:val="22"/>
          <w:szCs w:val="22"/>
          <w:lang w:val="sv-SE"/>
        </w:rPr>
      </w:pPr>
      <w:r w:rsidRPr="005E4531">
        <w:rPr>
          <w:rFonts w:ascii="Times New Roman" w:hAnsi="Times New Roman"/>
          <w:b w:val="0"/>
          <w:bCs/>
          <w:sz w:val="22"/>
          <w:szCs w:val="22"/>
          <w:lang w:val="sv-SE"/>
        </w:rPr>
        <w:t>Atectura Breezhaler</w:t>
      </w:r>
      <w:r w:rsidR="00DC6122" w:rsidRPr="005E4531">
        <w:rPr>
          <w:rFonts w:ascii="Times New Roman" w:hAnsi="Times New Roman"/>
          <w:b w:val="0"/>
          <w:bCs/>
          <w:sz w:val="22"/>
          <w:szCs w:val="22"/>
          <w:lang w:val="sv-SE"/>
        </w:rPr>
        <w:t xml:space="preserve"> </w:t>
      </w:r>
      <w:r w:rsidR="003F2FE4" w:rsidRPr="005E4531">
        <w:rPr>
          <w:rFonts w:ascii="Times New Roman" w:hAnsi="Times New Roman"/>
          <w:b w:val="0"/>
          <w:bCs/>
          <w:sz w:val="22"/>
          <w:szCs w:val="22"/>
          <w:lang w:val="sv-SE"/>
        </w:rPr>
        <w:t xml:space="preserve">används </w:t>
      </w:r>
      <w:r w:rsidR="00AE408F" w:rsidRPr="005E4531">
        <w:rPr>
          <w:rFonts w:ascii="Times New Roman" w:hAnsi="Times New Roman"/>
          <w:b w:val="0"/>
          <w:bCs/>
          <w:sz w:val="22"/>
          <w:szCs w:val="22"/>
          <w:lang w:val="sv-SE"/>
        </w:rPr>
        <w:t>regelbundet för</w:t>
      </w:r>
      <w:r w:rsidR="003F2FE4" w:rsidRPr="005E4531">
        <w:rPr>
          <w:rFonts w:ascii="Times New Roman" w:hAnsi="Times New Roman"/>
          <w:b w:val="0"/>
          <w:bCs/>
          <w:sz w:val="22"/>
          <w:szCs w:val="22"/>
          <w:lang w:val="sv-SE"/>
        </w:rPr>
        <w:t xml:space="preserve"> behandling av astma hos vuxna och ungdomar (från 12 års ålder).</w:t>
      </w:r>
    </w:p>
    <w:p w14:paraId="4D227B78" w14:textId="77777777" w:rsidR="00096A57" w:rsidRPr="005E4531" w:rsidRDefault="00096A57" w:rsidP="00B56A01">
      <w:pPr>
        <w:pStyle w:val="Text"/>
        <w:spacing w:before="0"/>
        <w:jc w:val="left"/>
        <w:rPr>
          <w:bCs/>
          <w:sz w:val="22"/>
          <w:szCs w:val="22"/>
          <w:lang w:val="sv-SE"/>
        </w:rPr>
      </w:pPr>
    </w:p>
    <w:p w14:paraId="3EE77D51" w14:textId="6B9AEC64" w:rsidR="00386A23" w:rsidRPr="005E4531" w:rsidRDefault="003F2FE4" w:rsidP="00B56A01">
      <w:pPr>
        <w:pStyle w:val="Text"/>
        <w:spacing w:before="0"/>
        <w:jc w:val="left"/>
        <w:rPr>
          <w:sz w:val="22"/>
          <w:szCs w:val="22"/>
          <w:lang w:val="sv-SE"/>
        </w:rPr>
      </w:pPr>
      <w:r w:rsidRPr="005E4531">
        <w:rPr>
          <w:sz w:val="22"/>
          <w:szCs w:val="22"/>
          <w:lang w:val="sv-SE"/>
        </w:rPr>
        <w:t xml:space="preserve">Astma är en allvarlig, kronisk lungsjukdom som innebär att musklerna runt de små luftvägarna drar ihop sig (bronkkonstriktion) och </w:t>
      </w:r>
      <w:r w:rsidR="00AE408F" w:rsidRPr="005E4531">
        <w:rPr>
          <w:sz w:val="22"/>
          <w:szCs w:val="22"/>
          <w:lang w:val="sv-SE"/>
        </w:rPr>
        <w:t xml:space="preserve">blir </w:t>
      </w:r>
      <w:r w:rsidRPr="005E4531">
        <w:rPr>
          <w:sz w:val="22"/>
          <w:szCs w:val="22"/>
          <w:lang w:val="sv-SE"/>
        </w:rPr>
        <w:t>inflamm</w:t>
      </w:r>
      <w:r w:rsidR="00AE408F" w:rsidRPr="005E4531">
        <w:rPr>
          <w:sz w:val="22"/>
          <w:szCs w:val="22"/>
          <w:lang w:val="sv-SE"/>
        </w:rPr>
        <w:t xml:space="preserve">erade. </w:t>
      </w:r>
      <w:r w:rsidRPr="005E4531">
        <w:rPr>
          <w:sz w:val="22"/>
          <w:szCs w:val="22"/>
          <w:lang w:val="sv-SE"/>
        </w:rPr>
        <w:t>Symtomen kommer och går och kan vara andfåddhet, väsande andning, trånghet i bröstet och hosta.</w:t>
      </w:r>
    </w:p>
    <w:p w14:paraId="51BF5448" w14:textId="77777777" w:rsidR="00386A23" w:rsidRPr="005E4531" w:rsidRDefault="00386A23" w:rsidP="00B56A01">
      <w:pPr>
        <w:pStyle w:val="Text"/>
        <w:spacing w:before="0"/>
        <w:jc w:val="left"/>
        <w:rPr>
          <w:sz w:val="22"/>
          <w:szCs w:val="22"/>
          <w:lang w:val="sv-SE"/>
        </w:rPr>
      </w:pPr>
    </w:p>
    <w:p w14:paraId="1F78E1FA" w14:textId="7B81E92A" w:rsidR="00AE408F" w:rsidRPr="005E4531" w:rsidRDefault="003F2FE4" w:rsidP="00B56A01">
      <w:pPr>
        <w:pStyle w:val="Nottoc-headings"/>
        <w:keepNext w:val="0"/>
        <w:keepLines w:val="0"/>
        <w:spacing w:before="0" w:after="0"/>
        <w:rPr>
          <w:rFonts w:ascii="Times New Roman" w:hAnsi="Times New Roman" w:cs="Times New Roman"/>
          <w:b w:val="0"/>
          <w:sz w:val="22"/>
          <w:szCs w:val="22"/>
          <w:lang w:val="sv-SE"/>
        </w:rPr>
      </w:pPr>
      <w:r w:rsidRPr="005E4531">
        <w:rPr>
          <w:rFonts w:ascii="Times New Roman" w:hAnsi="Times New Roman"/>
          <w:b w:val="0"/>
          <w:sz w:val="22"/>
          <w:szCs w:val="22"/>
          <w:lang w:val="sv-SE"/>
        </w:rPr>
        <w:t>Använd Atectura Breezhaler varje dag enligt läkarens ordination, inte bara när du har svårt att andas eller har andra symtom på astma. På det sättet kan du få god kontroll över din astma.</w:t>
      </w:r>
      <w:r w:rsidR="00AE408F" w:rsidRPr="005E4531">
        <w:rPr>
          <w:rFonts w:ascii="Times New Roman" w:hAnsi="Times New Roman"/>
          <w:b w:val="0"/>
          <w:sz w:val="22"/>
          <w:szCs w:val="22"/>
          <w:lang w:val="sv-SE"/>
        </w:rPr>
        <w:t xml:space="preserve"> Detta läkemedel ska inte användas för att lindra en plötslig attack av andnöd eller väsande andning.</w:t>
      </w:r>
    </w:p>
    <w:p w14:paraId="474F9789" w14:textId="77777777" w:rsidR="003F2FE4" w:rsidRPr="005E4531" w:rsidRDefault="003F2FE4" w:rsidP="00B56A01">
      <w:pPr>
        <w:pStyle w:val="Text"/>
        <w:spacing w:before="0"/>
        <w:jc w:val="left"/>
        <w:rPr>
          <w:sz w:val="22"/>
          <w:lang w:val="sv-SE"/>
        </w:rPr>
      </w:pPr>
    </w:p>
    <w:p w14:paraId="537536FD" w14:textId="102EFE39" w:rsidR="003F2FE4" w:rsidRPr="005E4531" w:rsidRDefault="003F2FE4" w:rsidP="00B56A01">
      <w:pPr>
        <w:pStyle w:val="Text"/>
        <w:spacing w:before="0"/>
        <w:jc w:val="left"/>
        <w:rPr>
          <w:sz w:val="22"/>
          <w:szCs w:val="22"/>
          <w:lang w:val="sv-SE"/>
        </w:rPr>
      </w:pPr>
      <w:r w:rsidRPr="005E4531">
        <w:rPr>
          <w:sz w:val="22"/>
          <w:szCs w:val="22"/>
          <w:lang w:val="sv-SE"/>
        </w:rPr>
        <w:t>Fråga din läkare om du undrar hur Atectura Breezhaler verkar eller varför läkemedlet har ordinerats till dig.</w:t>
      </w:r>
    </w:p>
    <w:p w14:paraId="73723FA7" w14:textId="77777777" w:rsidR="005225B3" w:rsidRPr="005E4531" w:rsidRDefault="005225B3" w:rsidP="00B56A01">
      <w:pPr>
        <w:pStyle w:val="Text"/>
        <w:spacing w:before="0"/>
        <w:jc w:val="left"/>
        <w:rPr>
          <w:sz w:val="22"/>
          <w:szCs w:val="22"/>
          <w:lang w:val="sv-SE"/>
        </w:rPr>
      </w:pPr>
    </w:p>
    <w:p w14:paraId="0100D86B" w14:textId="77777777" w:rsidR="005225B3" w:rsidRPr="005E4531" w:rsidRDefault="005225B3" w:rsidP="00B56A01">
      <w:pPr>
        <w:pStyle w:val="Text"/>
        <w:spacing w:before="0"/>
        <w:jc w:val="left"/>
        <w:rPr>
          <w:sz w:val="22"/>
          <w:szCs w:val="22"/>
          <w:lang w:val="sv-SE"/>
        </w:rPr>
      </w:pPr>
    </w:p>
    <w:p w14:paraId="187B1FF8" w14:textId="5E45EF09" w:rsidR="00DC6122" w:rsidRPr="005E4531" w:rsidRDefault="00096A57" w:rsidP="00B56A01">
      <w:pPr>
        <w:keepNext/>
        <w:spacing w:line="240" w:lineRule="auto"/>
        <w:rPr>
          <w:b/>
          <w:bCs/>
          <w:lang w:val="sv-SE"/>
        </w:rPr>
      </w:pPr>
      <w:bookmarkStart w:id="78" w:name="_Toc191271349"/>
      <w:bookmarkStart w:id="79" w:name="_Toc248116710"/>
      <w:bookmarkStart w:id="80" w:name="_Toc2097617"/>
      <w:r w:rsidRPr="005E4531">
        <w:rPr>
          <w:b/>
          <w:bCs/>
          <w:lang w:val="sv-SE"/>
        </w:rPr>
        <w:t>2.</w:t>
      </w:r>
      <w:r w:rsidRPr="005E4531">
        <w:rPr>
          <w:b/>
          <w:bCs/>
          <w:lang w:val="sv-SE"/>
        </w:rPr>
        <w:tab/>
      </w:r>
      <w:bookmarkEnd w:id="78"/>
      <w:r w:rsidR="003F2FE4" w:rsidRPr="005E4531">
        <w:rPr>
          <w:b/>
          <w:bCs/>
          <w:lang w:val="sv-SE"/>
        </w:rPr>
        <w:t>Vad du behöver veta innan du använder</w:t>
      </w:r>
      <w:r w:rsidR="00DC6122" w:rsidRPr="005E4531">
        <w:rPr>
          <w:b/>
          <w:bCs/>
          <w:lang w:val="sv-SE"/>
        </w:rPr>
        <w:t xml:space="preserve"> </w:t>
      </w:r>
      <w:bookmarkEnd w:id="79"/>
      <w:r w:rsidR="00DC6122" w:rsidRPr="005E4531">
        <w:rPr>
          <w:b/>
          <w:bCs/>
          <w:lang w:val="sv-SE"/>
        </w:rPr>
        <w:t>Atectura Breezhaler</w:t>
      </w:r>
      <w:bookmarkEnd w:id="80"/>
    </w:p>
    <w:p w14:paraId="46862F2E" w14:textId="77777777" w:rsidR="00096A57" w:rsidRPr="005E4531" w:rsidRDefault="00096A57" w:rsidP="00B56A01">
      <w:pPr>
        <w:pStyle w:val="Text"/>
        <w:keepNext/>
        <w:keepLines/>
        <w:spacing w:before="0"/>
        <w:jc w:val="left"/>
        <w:rPr>
          <w:bCs/>
          <w:sz w:val="22"/>
          <w:szCs w:val="22"/>
          <w:lang w:val="sv-SE"/>
        </w:rPr>
      </w:pPr>
    </w:p>
    <w:p w14:paraId="030767C3" w14:textId="77777777" w:rsidR="003F2FE4" w:rsidRPr="005E4531" w:rsidRDefault="003F2FE4" w:rsidP="00E654AC">
      <w:pPr>
        <w:pStyle w:val="Text"/>
        <w:keepNext/>
        <w:spacing w:before="0"/>
        <w:jc w:val="left"/>
        <w:rPr>
          <w:sz w:val="22"/>
          <w:szCs w:val="22"/>
          <w:lang w:val="sv-SE"/>
        </w:rPr>
      </w:pPr>
      <w:r w:rsidRPr="005E4531">
        <w:rPr>
          <w:sz w:val="22"/>
          <w:szCs w:val="22"/>
          <w:lang w:val="sv-SE"/>
        </w:rPr>
        <w:t>Följ läkarens anvisningar noggrant.</w:t>
      </w:r>
    </w:p>
    <w:p w14:paraId="6379CE5F" w14:textId="77777777" w:rsidR="00096A57" w:rsidRPr="005E4531" w:rsidRDefault="00096A57" w:rsidP="00B56A01">
      <w:pPr>
        <w:pStyle w:val="Text"/>
        <w:keepNext/>
        <w:keepLines/>
        <w:spacing w:before="0"/>
        <w:jc w:val="left"/>
        <w:rPr>
          <w:bCs/>
          <w:sz w:val="22"/>
          <w:szCs w:val="22"/>
          <w:lang w:val="sv-SE"/>
        </w:rPr>
      </w:pPr>
    </w:p>
    <w:p w14:paraId="52EEF424" w14:textId="3DA2F9B6" w:rsidR="00DC6122" w:rsidRPr="005E4531" w:rsidRDefault="003F2FE4" w:rsidP="00B56A01">
      <w:pPr>
        <w:pStyle w:val="Text"/>
        <w:keepNext/>
        <w:keepLines/>
        <w:spacing w:before="0"/>
        <w:jc w:val="left"/>
        <w:rPr>
          <w:b/>
          <w:sz w:val="22"/>
          <w:szCs w:val="22"/>
          <w:lang w:val="sv-SE"/>
        </w:rPr>
      </w:pPr>
      <w:r w:rsidRPr="005E4531">
        <w:rPr>
          <w:b/>
          <w:sz w:val="22"/>
          <w:szCs w:val="22"/>
          <w:lang w:val="sv-SE"/>
        </w:rPr>
        <w:t>Använd inte</w:t>
      </w:r>
      <w:r w:rsidR="00DC6122" w:rsidRPr="005E4531">
        <w:rPr>
          <w:b/>
          <w:sz w:val="22"/>
          <w:szCs w:val="22"/>
          <w:lang w:val="sv-SE"/>
        </w:rPr>
        <w:t xml:space="preserve"> </w:t>
      </w:r>
      <w:r w:rsidR="00DC6122" w:rsidRPr="005E4531">
        <w:rPr>
          <w:b/>
          <w:bCs/>
          <w:sz w:val="22"/>
          <w:szCs w:val="22"/>
          <w:lang w:val="sv-SE"/>
        </w:rPr>
        <w:t>Atectura Breezhaler</w:t>
      </w:r>
    </w:p>
    <w:p w14:paraId="3418FCEB" w14:textId="34CB0FA9" w:rsidR="00DC6122" w:rsidRPr="005E4531" w:rsidRDefault="009310F1" w:rsidP="00B56A01">
      <w:pPr>
        <w:pStyle w:val="Listlevel1"/>
        <w:numPr>
          <w:ilvl w:val="0"/>
          <w:numId w:val="7"/>
        </w:numPr>
        <w:spacing w:before="0"/>
        <w:ind w:left="567" w:hanging="567"/>
        <w:rPr>
          <w:sz w:val="22"/>
          <w:szCs w:val="22"/>
          <w:lang w:val="sv-SE"/>
        </w:rPr>
      </w:pPr>
      <w:r w:rsidRPr="005E4531">
        <w:rPr>
          <w:sz w:val="22"/>
          <w:szCs w:val="22"/>
          <w:lang w:val="sv-SE"/>
        </w:rPr>
        <w:t>o</w:t>
      </w:r>
      <w:r w:rsidR="003F2FE4" w:rsidRPr="005E4531">
        <w:rPr>
          <w:sz w:val="22"/>
          <w:szCs w:val="22"/>
          <w:lang w:val="sv-SE"/>
        </w:rPr>
        <w:t>m du är allergisk mot indakaterol, mometasonfuroat eller något annat innehållsämne i detta läkemedel (anges i avsnitt 6). Rådfråga läkaren om du tror att du kan vara allergisk</w:t>
      </w:r>
      <w:r w:rsidR="00DC6122" w:rsidRPr="005E4531">
        <w:rPr>
          <w:sz w:val="22"/>
          <w:szCs w:val="22"/>
          <w:lang w:val="sv-SE"/>
        </w:rPr>
        <w:t>.</w:t>
      </w:r>
    </w:p>
    <w:p w14:paraId="3DAB962B" w14:textId="77777777" w:rsidR="00096A57" w:rsidRPr="005E4531" w:rsidRDefault="00096A57" w:rsidP="00B56A01">
      <w:pPr>
        <w:pStyle w:val="Listlevel1"/>
        <w:spacing w:before="0"/>
        <w:ind w:left="0" w:firstLine="0"/>
        <w:rPr>
          <w:sz w:val="22"/>
          <w:szCs w:val="22"/>
          <w:lang w:val="sv-SE"/>
        </w:rPr>
      </w:pPr>
    </w:p>
    <w:p w14:paraId="7AACBE71" w14:textId="11B4AF89" w:rsidR="00DC6122" w:rsidRPr="005E4531" w:rsidRDefault="004E1BDF" w:rsidP="00B56A01">
      <w:pPr>
        <w:pStyle w:val="Nottoc-headings"/>
        <w:spacing w:before="0" w:after="0"/>
        <w:rPr>
          <w:rFonts w:ascii="Times New Roman" w:hAnsi="Times New Roman"/>
          <w:sz w:val="22"/>
          <w:szCs w:val="22"/>
          <w:lang w:val="sv-SE"/>
        </w:rPr>
      </w:pPr>
      <w:r w:rsidRPr="005E4531">
        <w:rPr>
          <w:rFonts w:ascii="Times New Roman" w:hAnsi="Times New Roman"/>
          <w:sz w:val="22"/>
          <w:szCs w:val="22"/>
          <w:lang w:val="sv-SE"/>
        </w:rPr>
        <w:t>Varningar och försiktighet</w:t>
      </w:r>
    </w:p>
    <w:p w14:paraId="5012F88D" w14:textId="4346E79D" w:rsidR="00DC6122" w:rsidRPr="005E4531" w:rsidRDefault="007C02DC" w:rsidP="00B56A01">
      <w:pPr>
        <w:pStyle w:val="Nottoc-headings"/>
        <w:spacing w:before="0" w:after="0"/>
        <w:rPr>
          <w:rFonts w:ascii="Times New Roman" w:hAnsi="Times New Roman"/>
          <w:b w:val="0"/>
          <w:bCs/>
          <w:sz w:val="22"/>
          <w:szCs w:val="22"/>
          <w:lang w:val="sv-SE"/>
        </w:rPr>
      </w:pPr>
      <w:r w:rsidRPr="005E4531">
        <w:rPr>
          <w:rFonts w:ascii="Times New Roman" w:hAnsi="Times New Roman"/>
          <w:b w:val="0"/>
          <w:bCs/>
          <w:sz w:val="22"/>
          <w:szCs w:val="22"/>
          <w:lang w:val="sv-SE"/>
        </w:rPr>
        <w:t>Tal</w:t>
      </w:r>
      <w:r w:rsidR="004E1BDF" w:rsidRPr="005E4531">
        <w:rPr>
          <w:rFonts w:ascii="Times New Roman" w:hAnsi="Times New Roman"/>
          <w:b w:val="0"/>
          <w:bCs/>
          <w:sz w:val="22"/>
          <w:szCs w:val="22"/>
          <w:lang w:val="sv-SE"/>
        </w:rPr>
        <w:t>a med läkare, apotekspersonal eller sjuksköterska</w:t>
      </w:r>
      <w:r w:rsidRPr="005E4531">
        <w:rPr>
          <w:rFonts w:ascii="Times New Roman" w:hAnsi="Times New Roman"/>
          <w:b w:val="0"/>
          <w:bCs/>
          <w:sz w:val="22"/>
          <w:szCs w:val="22"/>
          <w:lang w:val="sv-SE"/>
        </w:rPr>
        <w:t xml:space="preserve"> </w:t>
      </w:r>
      <w:r w:rsidR="004E1BDF" w:rsidRPr="005E4531">
        <w:rPr>
          <w:rFonts w:ascii="Times New Roman" w:hAnsi="Times New Roman"/>
          <w:bCs/>
          <w:sz w:val="22"/>
          <w:szCs w:val="22"/>
          <w:lang w:val="sv-SE"/>
        </w:rPr>
        <w:t>innan</w:t>
      </w:r>
      <w:r w:rsidR="00DC6122" w:rsidRPr="005E4531">
        <w:rPr>
          <w:rFonts w:ascii="Times New Roman" w:hAnsi="Times New Roman"/>
          <w:b w:val="0"/>
          <w:bCs/>
          <w:sz w:val="22"/>
          <w:szCs w:val="22"/>
          <w:lang w:val="sv-SE"/>
        </w:rPr>
        <w:t xml:space="preserve"> </w:t>
      </w:r>
      <w:r w:rsidR="004E1BDF" w:rsidRPr="005E4531">
        <w:rPr>
          <w:rFonts w:ascii="Times New Roman" w:hAnsi="Times New Roman"/>
          <w:b w:val="0"/>
          <w:bCs/>
          <w:sz w:val="22"/>
          <w:szCs w:val="22"/>
          <w:lang w:val="sv-SE"/>
        </w:rPr>
        <w:t>du använder</w:t>
      </w:r>
      <w:r w:rsidR="00DC6122" w:rsidRPr="005E4531">
        <w:rPr>
          <w:rFonts w:ascii="Times New Roman" w:hAnsi="Times New Roman"/>
          <w:b w:val="0"/>
          <w:bCs/>
          <w:sz w:val="22"/>
          <w:szCs w:val="22"/>
          <w:lang w:val="sv-SE"/>
        </w:rPr>
        <w:t xml:space="preserve"> Atectura Breezhaler</w:t>
      </w:r>
      <w:r w:rsidRPr="005E4531">
        <w:rPr>
          <w:rFonts w:ascii="Times New Roman" w:hAnsi="Times New Roman"/>
          <w:b w:val="0"/>
          <w:bCs/>
          <w:sz w:val="22"/>
          <w:szCs w:val="22"/>
          <w:lang w:val="sv-SE"/>
        </w:rPr>
        <w:t xml:space="preserve"> </w:t>
      </w:r>
      <w:r w:rsidR="004E1BDF" w:rsidRPr="005E4531">
        <w:rPr>
          <w:rFonts w:ascii="Times New Roman" w:hAnsi="Times New Roman"/>
          <w:b w:val="0"/>
          <w:bCs/>
          <w:sz w:val="22"/>
          <w:szCs w:val="22"/>
          <w:lang w:val="sv-SE"/>
        </w:rPr>
        <w:t>om något av följande stämmer in på dig</w:t>
      </w:r>
      <w:r w:rsidR="00DC6122" w:rsidRPr="005E4531">
        <w:rPr>
          <w:rFonts w:ascii="Times New Roman" w:hAnsi="Times New Roman"/>
          <w:b w:val="0"/>
          <w:sz w:val="22"/>
          <w:szCs w:val="22"/>
          <w:lang w:val="sv-SE"/>
        </w:rPr>
        <w:t>:</w:t>
      </w:r>
    </w:p>
    <w:p w14:paraId="1AC26D3C" w14:textId="77777777" w:rsidR="004E1BDF"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du har hjärtproblem, t.ex. oregelbundna eller snabba hjärtslag</w:t>
      </w:r>
    </w:p>
    <w:p w14:paraId="2FE56878" w14:textId="77777777" w:rsidR="004E1BDF"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du har problem med sköldkörteln</w:t>
      </w:r>
    </w:p>
    <w:p w14:paraId="60D42879" w14:textId="77777777" w:rsidR="000004E6" w:rsidRPr="005E4531" w:rsidRDefault="000004E6" w:rsidP="00B56A01">
      <w:pPr>
        <w:pStyle w:val="Listlevel1"/>
        <w:numPr>
          <w:ilvl w:val="0"/>
          <w:numId w:val="7"/>
        </w:numPr>
        <w:spacing w:before="0"/>
        <w:ind w:left="567" w:hanging="567"/>
        <w:rPr>
          <w:sz w:val="22"/>
          <w:szCs w:val="22"/>
          <w:lang w:val="sv-SE"/>
        </w:rPr>
      </w:pPr>
      <w:r w:rsidRPr="005E4531">
        <w:rPr>
          <w:sz w:val="22"/>
          <w:szCs w:val="22"/>
          <w:lang w:val="sv-SE"/>
        </w:rPr>
        <w:t>du har någon gång blivit informerad om att du har diabetes eller högt blodsocker</w:t>
      </w:r>
    </w:p>
    <w:p w14:paraId="19C43DC6" w14:textId="5056AA6B" w:rsidR="004E1BDF" w:rsidRPr="005E4531" w:rsidRDefault="000004E6" w:rsidP="00B56A01">
      <w:pPr>
        <w:pStyle w:val="Listlevel1"/>
        <w:numPr>
          <w:ilvl w:val="0"/>
          <w:numId w:val="7"/>
        </w:numPr>
        <w:spacing w:before="0"/>
        <w:ind w:left="567" w:hanging="567"/>
        <w:rPr>
          <w:sz w:val="22"/>
          <w:szCs w:val="22"/>
          <w:lang w:val="sv-SE"/>
        </w:rPr>
      </w:pPr>
      <w:r w:rsidRPr="005E4531">
        <w:rPr>
          <w:sz w:val="22"/>
          <w:szCs w:val="22"/>
          <w:lang w:val="sv-SE"/>
        </w:rPr>
        <w:t>du har krampanfall</w:t>
      </w:r>
    </w:p>
    <w:p w14:paraId="19D98DBB" w14:textId="64041FAC" w:rsidR="00DC6122"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du har låg kaliumhalt i blodet</w:t>
      </w:r>
    </w:p>
    <w:p w14:paraId="4A1F11BB" w14:textId="1D118985" w:rsidR="00DC6122"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du har allvarliga leverproblem</w:t>
      </w:r>
    </w:p>
    <w:p w14:paraId="324AE92B" w14:textId="21FC7E56" w:rsidR="00101854" w:rsidRPr="005E4531" w:rsidRDefault="00101854" w:rsidP="00B56A01">
      <w:pPr>
        <w:pStyle w:val="Listlevel1"/>
        <w:spacing w:before="0"/>
        <w:ind w:left="0" w:firstLine="0"/>
        <w:rPr>
          <w:sz w:val="22"/>
          <w:szCs w:val="22"/>
          <w:lang w:val="sv-SE"/>
        </w:rPr>
      </w:pPr>
      <w:r w:rsidRPr="005E4531">
        <w:rPr>
          <w:sz w:val="22"/>
          <w:szCs w:val="22"/>
          <w:lang w:val="sv-SE"/>
        </w:rPr>
        <w:t>-</w:t>
      </w:r>
      <w:r w:rsidRPr="005E4531">
        <w:rPr>
          <w:sz w:val="22"/>
          <w:szCs w:val="22"/>
          <w:lang w:val="sv-SE"/>
        </w:rPr>
        <w:tab/>
      </w:r>
      <w:r w:rsidR="004E1BDF" w:rsidRPr="005E4531">
        <w:rPr>
          <w:sz w:val="22"/>
          <w:szCs w:val="22"/>
          <w:lang w:val="sv-SE"/>
        </w:rPr>
        <w:t>du har lungtuberkulos eller någon annan långvarig eller obehandlad infektion</w:t>
      </w:r>
      <w:r w:rsidR="00076081" w:rsidRPr="005E4531">
        <w:rPr>
          <w:sz w:val="22"/>
          <w:szCs w:val="22"/>
          <w:lang w:val="sv-SE"/>
        </w:rPr>
        <w:t>.</w:t>
      </w:r>
    </w:p>
    <w:p w14:paraId="24F801C3" w14:textId="77777777" w:rsidR="00AB7DC0" w:rsidRPr="005E4531" w:rsidRDefault="00AB7DC0" w:rsidP="00B56A01">
      <w:pPr>
        <w:pStyle w:val="Listlevel1"/>
        <w:spacing w:before="0"/>
        <w:ind w:left="0" w:firstLine="0"/>
        <w:rPr>
          <w:sz w:val="22"/>
          <w:szCs w:val="22"/>
          <w:lang w:val="sv-SE"/>
        </w:rPr>
      </w:pPr>
    </w:p>
    <w:p w14:paraId="59684C9C" w14:textId="592775C0" w:rsidR="00DC6122" w:rsidRPr="005E4531" w:rsidRDefault="004E1BDF" w:rsidP="00B56A01">
      <w:pPr>
        <w:pStyle w:val="Text"/>
        <w:keepNext/>
        <w:keepLines/>
        <w:spacing w:before="0"/>
        <w:jc w:val="left"/>
        <w:rPr>
          <w:b/>
          <w:sz w:val="22"/>
          <w:szCs w:val="22"/>
          <w:lang w:val="sv-SE"/>
        </w:rPr>
      </w:pPr>
      <w:r w:rsidRPr="005E4531">
        <w:rPr>
          <w:b/>
          <w:sz w:val="22"/>
          <w:szCs w:val="22"/>
          <w:lang w:val="sv-SE"/>
        </w:rPr>
        <w:t>Under behandling med</w:t>
      </w:r>
      <w:r w:rsidR="004606B9" w:rsidRPr="005E4531">
        <w:rPr>
          <w:b/>
          <w:sz w:val="22"/>
          <w:szCs w:val="22"/>
          <w:lang w:val="sv-SE"/>
        </w:rPr>
        <w:t xml:space="preserve"> Atectura Breezhaler</w:t>
      </w:r>
    </w:p>
    <w:p w14:paraId="114FF469" w14:textId="7F77BA77" w:rsidR="00DC6122" w:rsidRPr="005E4531" w:rsidRDefault="004E1BDF" w:rsidP="00B56A01">
      <w:pPr>
        <w:pStyle w:val="Listlevel1"/>
        <w:keepNext/>
        <w:keepLines/>
        <w:spacing w:before="0"/>
        <w:ind w:left="0" w:firstLine="0"/>
        <w:rPr>
          <w:sz w:val="22"/>
          <w:szCs w:val="22"/>
          <w:lang w:val="sv-SE"/>
        </w:rPr>
      </w:pPr>
      <w:r w:rsidRPr="005E4531">
        <w:rPr>
          <w:b/>
          <w:sz w:val="22"/>
          <w:szCs w:val="22"/>
          <w:lang w:val="sv-SE"/>
        </w:rPr>
        <w:t>Sluta använda detta läkemedel och sök omedelbart vård</w:t>
      </w:r>
      <w:r w:rsidRPr="005E4531">
        <w:rPr>
          <w:sz w:val="22"/>
          <w:szCs w:val="22"/>
          <w:lang w:val="sv-SE"/>
        </w:rPr>
        <w:t xml:space="preserve"> om du </w:t>
      </w:r>
      <w:r w:rsidR="00D612A4" w:rsidRPr="005E4531">
        <w:rPr>
          <w:sz w:val="22"/>
          <w:szCs w:val="22"/>
          <w:lang w:val="sv-SE"/>
        </w:rPr>
        <w:t xml:space="preserve">har </w:t>
      </w:r>
      <w:r w:rsidRPr="005E4531">
        <w:rPr>
          <w:sz w:val="22"/>
          <w:szCs w:val="22"/>
          <w:lang w:val="sv-SE"/>
        </w:rPr>
        <w:t>något av följande</w:t>
      </w:r>
      <w:r w:rsidR="004606B9" w:rsidRPr="005E4531">
        <w:rPr>
          <w:sz w:val="22"/>
          <w:szCs w:val="22"/>
          <w:lang w:val="sv-SE"/>
        </w:rPr>
        <w:t>:</w:t>
      </w:r>
    </w:p>
    <w:p w14:paraId="43601DA9" w14:textId="6025102A" w:rsidR="00DC6122"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 xml:space="preserve">trånghet i bröstet, hosta, väsande andning eller andfåddhet strax efter att du har </w:t>
      </w:r>
      <w:r w:rsidR="00D612A4" w:rsidRPr="005E4531">
        <w:rPr>
          <w:sz w:val="22"/>
          <w:szCs w:val="22"/>
          <w:lang w:val="sv-SE"/>
        </w:rPr>
        <w:t xml:space="preserve">använt </w:t>
      </w:r>
      <w:r w:rsidR="00DC6122" w:rsidRPr="005E4531">
        <w:rPr>
          <w:sz w:val="22"/>
          <w:szCs w:val="22"/>
          <w:lang w:val="sv-SE"/>
        </w:rPr>
        <w:t>Atectura Breezhaler (</w:t>
      </w:r>
      <w:r w:rsidRPr="005E4531">
        <w:rPr>
          <w:sz w:val="22"/>
          <w:szCs w:val="22"/>
          <w:lang w:val="sv-SE"/>
        </w:rPr>
        <w:t xml:space="preserve">tecken på </w:t>
      </w:r>
      <w:r w:rsidR="00D612A4" w:rsidRPr="005E4531">
        <w:rPr>
          <w:sz w:val="22"/>
          <w:szCs w:val="22"/>
          <w:lang w:val="sv-SE"/>
        </w:rPr>
        <w:t xml:space="preserve">att läkemedlet </w:t>
      </w:r>
      <w:r w:rsidR="001A1E26" w:rsidRPr="005E4531">
        <w:rPr>
          <w:sz w:val="22"/>
          <w:szCs w:val="22"/>
          <w:lang w:val="sv-SE"/>
        </w:rPr>
        <w:t xml:space="preserve">har orsakat en </w:t>
      </w:r>
      <w:r w:rsidR="00D612A4" w:rsidRPr="005E4531">
        <w:rPr>
          <w:sz w:val="22"/>
          <w:szCs w:val="22"/>
          <w:lang w:val="sv-SE"/>
        </w:rPr>
        <w:t>ovänta</w:t>
      </w:r>
      <w:r w:rsidR="001A1E26" w:rsidRPr="005E4531">
        <w:rPr>
          <w:sz w:val="22"/>
          <w:szCs w:val="22"/>
          <w:lang w:val="sv-SE"/>
        </w:rPr>
        <w:t>d</w:t>
      </w:r>
      <w:r w:rsidR="00D612A4" w:rsidRPr="005E4531">
        <w:rPr>
          <w:sz w:val="22"/>
          <w:szCs w:val="22"/>
          <w:lang w:val="sv-SE"/>
        </w:rPr>
        <w:t xml:space="preserve"> förträng</w:t>
      </w:r>
      <w:r w:rsidR="001A1E26" w:rsidRPr="005E4531">
        <w:rPr>
          <w:sz w:val="22"/>
          <w:szCs w:val="22"/>
          <w:lang w:val="sv-SE"/>
        </w:rPr>
        <w:t>ning av</w:t>
      </w:r>
      <w:r w:rsidR="00D612A4" w:rsidRPr="005E4531">
        <w:rPr>
          <w:sz w:val="22"/>
          <w:szCs w:val="22"/>
          <w:lang w:val="sv-SE"/>
        </w:rPr>
        <w:t xml:space="preserve"> luftvägarna, </w:t>
      </w:r>
      <w:r w:rsidR="001A1E26" w:rsidRPr="005E4531">
        <w:rPr>
          <w:sz w:val="22"/>
          <w:szCs w:val="22"/>
          <w:lang w:val="sv-SE"/>
        </w:rPr>
        <w:t xml:space="preserve">som </w:t>
      </w:r>
      <w:r w:rsidR="00D612A4" w:rsidRPr="005E4531">
        <w:rPr>
          <w:sz w:val="22"/>
          <w:szCs w:val="22"/>
          <w:lang w:val="sv-SE"/>
        </w:rPr>
        <w:t xml:space="preserve">kallas </w:t>
      </w:r>
      <w:r w:rsidRPr="005E4531">
        <w:rPr>
          <w:sz w:val="22"/>
          <w:szCs w:val="22"/>
          <w:lang w:val="sv-SE"/>
        </w:rPr>
        <w:t>paradoxal bronkospasm</w:t>
      </w:r>
      <w:r w:rsidR="00DC6122" w:rsidRPr="005E4531">
        <w:rPr>
          <w:sz w:val="22"/>
          <w:szCs w:val="22"/>
          <w:lang w:val="sv-SE"/>
        </w:rPr>
        <w:t>)</w:t>
      </w:r>
    </w:p>
    <w:p w14:paraId="31E61F5A" w14:textId="6D248987" w:rsidR="004E1BDF" w:rsidRPr="005E4531" w:rsidRDefault="004E1BDF" w:rsidP="00B56A01">
      <w:pPr>
        <w:pStyle w:val="Listlevel1"/>
        <w:numPr>
          <w:ilvl w:val="0"/>
          <w:numId w:val="7"/>
        </w:numPr>
        <w:spacing w:before="0"/>
        <w:ind w:left="567" w:hanging="567"/>
        <w:rPr>
          <w:sz w:val="22"/>
          <w:szCs w:val="22"/>
          <w:lang w:val="sv-SE"/>
        </w:rPr>
      </w:pPr>
      <w:r w:rsidRPr="005E4531">
        <w:rPr>
          <w:sz w:val="22"/>
          <w:szCs w:val="22"/>
          <w:lang w:val="sv-SE"/>
        </w:rPr>
        <w:t>svårigheter att andas eller svälja, svullnad av tunga, läppar eller ansikte, hudutslag, klåda och nässelutslag (tecken på allergisk reaktion).</w:t>
      </w:r>
    </w:p>
    <w:p w14:paraId="223CC511" w14:textId="1A14B2BA" w:rsidR="004606B9" w:rsidRPr="005E4531" w:rsidRDefault="004606B9" w:rsidP="00B56A01">
      <w:pPr>
        <w:pStyle w:val="Listlevel1"/>
        <w:spacing w:before="0"/>
        <w:ind w:left="0" w:firstLine="0"/>
        <w:rPr>
          <w:sz w:val="22"/>
          <w:szCs w:val="22"/>
          <w:lang w:val="sv-SE"/>
        </w:rPr>
      </w:pPr>
    </w:p>
    <w:p w14:paraId="04537670" w14:textId="77777777" w:rsidR="004E1BDF" w:rsidRPr="005E4531" w:rsidRDefault="004E1BDF"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Barn och ungdomar</w:t>
      </w:r>
    </w:p>
    <w:p w14:paraId="7C10BF2E" w14:textId="08EA098E" w:rsidR="00B2621D" w:rsidRPr="005E4531" w:rsidRDefault="004E1BDF" w:rsidP="00B56A01">
      <w:pPr>
        <w:pStyle w:val="Text"/>
        <w:spacing w:before="0"/>
        <w:jc w:val="left"/>
        <w:rPr>
          <w:sz w:val="22"/>
          <w:szCs w:val="22"/>
          <w:lang w:val="sv-SE"/>
        </w:rPr>
      </w:pPr>
      <w:r w:rsidRPr="005E4531">
        <w:rPr>
          <w:bCs/>
          <w:sz w:val="22"/>
          <w:szCs w:val="22"/>
          <w:lang w:val="sv-SE"/>
        </w:rPr>
        <w:t>Ge inte detta läkemedel till barn under 12 år</w:t>
      </w:r>
      <w:r w:rsidR="001A1E26" w:rsidRPr="005E4531">
        <w:rPr>
          <w:bCs/>
          <w:sz w:val="22"/>
          <w:szCs w:val="22"/>
          <w:lang w:val="sv-SE"/>
        </w:rPr>
        <w:t>,</w:t>
      </w:r>
      <w:r w:rsidR="00B2621D" w:rsidRPr="005E4531">
        <w:rPr>
          <w:bCs/>
          <w:sz w:val="22"/>
          <w:szCs w:val="22"/>
          <w:lang w:val="sv-SE"/>
        </w:rPr>
        <w:t xml:space="preserve"> eftersom det inte studerats i denna åldersgrupp.</w:t>
      </w:r>
    </w:p>
    <w:p w14:paraId="664FE8AA" w14:textId="77777777" w:rsidR="004606B9" w:rsidRPr="005E4531" w:rsidRDefault="004606B9" w:rsidP="00B56A01">
      <w:pPr>
        <w:pStyle w:val="Text"/>
        <w:spacing w:before="0"/>
        <w:jc w:val="left"/>
        <w:rPr>
          <w:bCs/>
          <w:sz w:val="22"/>
          <w:szCs w:val="22"/>
          <w:lang w:val="sv-SE"/>
        </w:rPr>
      </w:pPr>
    </w:p>
    <w:p w14:paraId="229DB779" w14:textId="5E8AD55E" w:rsidR="00DC6122" w:rsidRPr="005E4531" w:rsidRDefault="006E4186" w:rsidP="00B56A01">
      <w:pPr>
        <w:pStyle w:val="Nottoc-headings"/>
        <w:spacing w:before="0" w:after="0"/>
        <w:rPr>
          <w:rFonts w:ascii="Times New Roman" w:hAnsi="Times New Roman"/>
          <w:sz w:val="22"/>
          <w:szCs w:val="22"/>
          <w:lang w:val="sv-SE"/>
        </w:rPr>
      </w:pPr>
      <w:r w:rsidRPr="005E4531">
        <w:rPr>
          <w:rFonts w:ascii="Times New Roman" w:hAnsi="Times New Roman"/>
          <w:bCs/>
          <w:sz w:val="22"/>
          <w:szCs w:val="22"/>
          <w:lang w:val="sv-SE"/>
        </w:rPr>
        <w:t>Andra läkemedel och</w:t>
      </w:r>
      <w:r w:rsidR="00DC6122" w:rsidRPr="005E4531">
        <w:rPr>
          <w:rFonts w:ascii="Times New Roman" w:hAnsi="Times New Roman"/>
          <w:bCs/>
          <w:sz w:val="22"/>
          <w:szCs w:val="22"/>
          <w:lang w:val="sv-SE"/>
        </w:rPr>
        <w:t xml:space="preserve"> Atectura Breezhaler</w:t>
      </w:r>
    </w:p>
    <w:p w14:paraId="17945E26" w14:textId="0535CF8C" w:rsidR="00DC6122" w:rsidRPr="005E4531" w:rsidRDefault="006E4186" w:rsidP="00B56A01">
      <w:pPr>
        <w:pStyle w:val="Text"/>
        <w:keepNext/>
        <w:keepLines/>
        <w:spacing w:before="0"/>
        <w:jc w:val="left"/>
        <w:rPr>
          <w:sz w:val="22"/>
          <w:szCs w:val="22"/>
          <w:lang w:val="sv-SE"/>
        </w:rPr>
      </w:pPr>
      <w:r w:rsidRPr="005E4531">
        <w:rPr>
          <w:sz w:val="22"/>
          <w:szCs w:val="22"/>
          <w:lang w:val="sv-SE"/>
        </w:rPr>
        <w:t>Tala om för läkare eller apotekspersonal om du använder, nyligen har använt eller kan tänkas använda andra läkemedel. Det är särskilt viktigt att du berättar för läkaren eller apotekspersonalen om du tar</w:t>
      </w:r>
      <w:r w:rsidR="00DC6122" w:rsidRPr="005E4531">
        <w:rPr>
          <w:sz w:val="22"/>
          <w:szCs w:val="22"/>
          <w:lang w:val="sv-SE"/>
        </w:rPr>
        <w:t>:</w:t>
      </w:r>
    </w:p>
    <w:p w14:paraId="642D7B3A" w14:textId="157D4E73" w:rsidR="00B2621D" w:rsidRPr="005E4531" w:rsidRDefault="00B2621D" w:rsidP="00B56A01">
      <w:pPr>
        <w:pStyle w:val="Listlevel1"/>
        <w:numPr>
          <w:ilvl w:val="0"/>
          <w:numId w:val="7"/>
        </w:numPr>
        <w:spacing w:before="0"/>
        <w:ind w:left="567" w:hanging="567"/>
        <w:rPr>
          <w:sz w:val="22"/>
          <w:szCs w:val="22"/>
          <w:lang w:val="sv-SE"/>
        </w:rPr>
      </w:pPr>
      <w:r w:rsidRPr="005E4531">
        <w:rPr>
          <w:sz w:val="22"/>
          <w:szCs w:val="22"/>
          <w:lang w:val="sv-SE"/>
        </w:rPr>
        <w:t>läkemedel som sänker kaliumhalten i blodet. Till dessa hör diuretika (</w:t>
      </w:r>
      <w:r w:rsidR="001A1E26" w:rsidRPr="005E4531">
        <w:rPr>
          <w:sz w:val="22"/>
          <w:szCs w:val="22"/>
          <w:lang w:val="sv-SE"/>
        </w:rPr>
        <w:t>så kallade ”vätskedrivande” som ökar urinproduktionen och</w:t>
      </w:r>
      <w:r w:rsidRPr="005E4531">
        <w:rPr>
          <w:sz w:val="22"/>
          <w:szCs w:val="22"/>
          <w:lang w:val="sv-SE"/>
        </w:rPr>
        <w:t xml:space="preserve"> kan användas vid högt blodtryck, t.ex. hydroklortiazid), andra bronkvidgare </w:t>
      </w:r>
      <w:r w:rsidR="001A1E26" w:rsidRPr="005E4531">
        <w:rPr>
          <w:sz w:val="22"/>
          <w:szCs w:val="22"/>
          <w:lang w:val="sv-SE"/>
        </w:rPr>
        <w:t>så</w:t>
      </w:r>
      <w:r w:rsidRPr="005E4531">
        <w:rPr>
          <w:sz w:val="22"/>
          <w:szCs w:val="22"/>
          <w:lang w:val="sv-SE"/>
        </w:rPr>
        <w:t>som metylxantiner som används mot andningsproblem (t.ex. teofyllin) eller kortikosteroider (t.ex. prednisolon).</w:t>
      </w:r>
    </w:p>
    <w:p w14:paraId="3111E27E" w14:textId="7B3416C9" w:rsidR="006E4186" w:rsidRPr="005E4531" w:rsidRDefault="006E4186" w:rsidP="00B56A01">
      <w:pPr>
        <w:pStyle w:val="Listlevel1"/>
        <w:numPr>
          <w:ilvl w:val="0"/>
          <w:numId w:val="7"/>
        </w:numPr>
        <w:spacing w:before="0"/>
        <w:ind w:left="567" w:hanging="567"/>
        <w:rPr>
          <w:sz w:val="22"/>
          <w:szCs w:val="22"/>
          <w:lang w:val="sv-SE"/>
        </w:rPr>
      </w:pPr>
      <w:r w:rsidRPr="005E4531">
        <w:rPr>
          <w:sz w:val="22"/>
          <w:szCs w:val="22"/>
          <w:lang w:val="sv-SE"/>
        </w:rPr>
        <w:t>tricykliska antidepressiva eller mon</w:t>
      </w:r>
      <w:r w:rsidR="001A1E26" w:rsidRPr="005E4531">
        <w:rPr>
          <w:sz w:val="22"/>
          <w:szCs w:val="22"/>
          <w:lang w:val="sv-SE"/>
        </w:rPr>
        <w:t>o</w:t>
      </w:r>
      <w:r w:rsidRPr="005E4531">
        <w:rPr>
          <w:sz w:val="22"/>
          <w:szCs w:val="22"/>
          <w:lang w:val="sv-SE"/>
        </w:rPr>
        <w:t>aminoxidashämmare (läkemedel mot depression).</w:t>
      </w:r>
    </w:p>
    <w:p w14:paraId="162AD923" w14:textId="3482AE80" w:rsidR="006E4186" w:rsidRPr="005E4531" w:rsidRDefault="006E4186" w:rsidP="00B56A01">
      <w:pPr>
        <w:pStyle w:val="Listlevel1"/>
        <w:numPr>
          <w:ilvl w:val="0"/>
          <w:numId w:val="7"/>
        </w:numPr>
        <w:spacing w:before="0"/>
        <w:ind w:left="567" w:hanging="567"/>
        <w:rPr>
          <w:sz w:val="22"/>
          <w:szCs w:val="22"/>
          <w:lang w:val="sv-SE"/>
        </w:rPr>
      </w:pPr>
      <w:r w:rsidRPr="005E4531">
        <w:rPr>
          <w:sz w:val="22"/>
          <w:szCs w:val="22"/>
          <w:lang w:val="sv-SE"/>
        </w:rPr>
        <w:t xml:space="preserve">något läkemedel som kan likna </w:t>
      </w:r>
      <w:r w:rsidR="00C266E2" w:rsidRPr="005E4531">
        <w:rPr>
          <w:sz w:val="22"/>
          <w:szCs w:val="22"/>
          <w:lang w:val="sv-SE"/>
        </w:rPr>
        <w:t>Atectura</w:t>
      </w:r>
      <w:r w:rsidRPr="005E4531">
        <w:rPr>
          <w:sz w:val="22"/>
          <w:szCs w:val="22"/>
          <w:lang w:val="sv-SE"/>
        </w:rPr>
        <w:t xml:space="preserve"> Breezhaler (innehålla samma aktiva substanser). Om båda läkemedlen används samtidigt kan det öka risken för biverkningar.</w:t>
      </w:r>
    </w:p>
    <w:p w14:paraId="0D3B9F02" w14:textId="185B1056" w:rsidR="006E4186" w:rsidRPr="005E4531" w:rsidRDefault="006E4186" w:rsidP="00B56A01">
      <w:pPr>
        <w:pStyle w:val="Listlevel1"/>
        <w:numPr>
          <w:ilvl w:val="0"/>
          <w:numId w:val="7"/>
        </w:numPr>
        <w:spacing w:before="0"/>
        <w:ind w:left="567" w:hanging="567"/>
        <w:rPr>
          <w:sz w:val="22"/>
          <w:szCs w:val="22"/>
          <w:lang w:val="sv-SE"/>
        </w:rPr>
      </w:pPr>
      <w:r w:rsidRPr="005E4531">
        <w:rPr>
          <w:sz w:val="22"/>
          <w:szCs w:val="22"/>
          <w:lang w:val="sv-SE"/>
        </w:rPr>
        <w:t>så kallade betablockerare som används mot högt blodtryck och andra hjärtproblem (t.ex. prop</w:t>
      </w:r>
      <w:r w:rsidR="001A1E26" w:rsidRPr="005E4531">
        <w:rPr>
          <w:sz w:val="22"/>
          <w:szCs w:val="22"/>
          <w:lang w:val="sv-SE"/>
        </w:rPr>
        <w:t>r</w:t>
      </w:r>
      <w:r w:rsidRPr="005E4531">
        <w:rPr>
          <w:sz w:val="22"/>
          <w:szCs w:val="22"/>
          <w:lang w:val="sv-SE"/>
        </w:rPr>
        <w:t>anolol), eller för behandling av glaukom (t.ex. timolol).</w:t>
      </w:r>
    </w:p>
    <w:p w14:paraId="434FC932" w14:textId="77777777" w:rsidR="006E4186" w:rsidRPr="005E4531" w:rsidRDefault="006E4186" w:rsidP="00B56A01">
      <w:pPr>
        <w:pStyle w:val="Listlevel1"/>
        <w:numPr>
          <w:ilvl w:val="0"/>
          <w:numId w:val="7"/>
        </w:numPr>
        <w:spacing w:before="0"/>
        <w:ind w:left="567" w:hanging="567"/>
        <w:rPr>
          <w:sz w:val="22"/>
          <w:szCs w:val="22"/>
          <w:lang w:val="sv-SE"/>
        </w:rPr>
      </w:pPr>
      <w:r w:rsidRPr="005E4531">
        <w:rPr>
          <w:sz w:val="22"/>
          <w:szCs w:val="22"/>
          <w:lang w:val="sv-SE"/>
        </w:rPr>
        <w:t>ketokonazol eller itrakonazol (används mot svampinfektion).</w:t>
      </w:r>
    </w:p>
    <w:p w14:paraId="66E66937" w14:textId="77777777" w:rsidR="006E4186" w:rsidRPr="005E4531" w:rsidRDefault="006E4186" w:rsidP="00B56A01">
      <w:pPr>
        <w:pStyle w:val="Listlevel1"/>
        <w:numPr>
          <w:ilvl w:val="0"/>
          <w:numId w:val="7"/>
        </w:numPr>
        <w:spacing w:before="0"/>
        <w:ind w:left="567" w:hanging="567"/>
        <w:rPr>
          <w:sz w:val="22"/>
          <w:szCs w:val="22"/>
          <w:lang w:val="sv-SE"/>
        </w:rPr>
      </w:pPr>
      <w:r w:rsidRPr="005E4531">
        <w:rPr>
          <w:sz w:val="22"/>
          <w:szCs w:val="22"/>
          <w:lang w:val="sv-SE"/>
        </w:rPr>
        <w:t>ritonavir, nelfinavir eller kobicistat (används mot hiv-infektion).</w:t>
      </w:r>
    </w:p>
    <w:p w14:paraId="34A48450" w14:textId="77777777" w:rsidR="00990AF9" w:rsidRPr="005E4531" w:rsidRDefault="00990AF9" w:rsidP="00B56A01">
      <w:pPr>
        <w:pStyle w:val="Listlevel1"/>
        <w:spacing w:before="0"/>
        <w:ind w:left="0" w:firstLine="0"/>
        <w:rPr>
          <w:sz w:val="22"/>
          <w:szCs w:val="22"/>
          <w:lang w:val="sv-SE"/>
        </w:rPr>
      </w:pPr>
    </w:p>
    <w:p w14:paraId="5DB764AE" w14:textId="77777777" w:rsidR="006E4186" w:rsidRPr="005E4531" w:rsidRDefault="006E4186"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sz w:val="22"/>
          <w:szCs w:val="22"/>
          <w:lang w:val="sv-SE"/>
        </w:rPr>
        <w:t>Graviditet och amning</w:t>
      </w:r>
    </w:p>
    <w:p w14:paraId="5F9E4685" w14:textId="48070823" w:rsidR="006E4186" w:rsidRPr="005E4531" w:rsidRDefault="006E4186" w:rsidP="00B56A01">
      <w:pPr>
        <w:pStyle w:val="Text"/>
        <w:spacing w:before="0"/>
        <w:jc w:val="left"/>
        <w:rPr>
          <w:sz w:val="22"/>
          <w:szCs w:val="22"/>
          <w:lang w:val="sv-SE"/>
        </w:rPr>
      </w:pPr>
      <w:r w:rsidRPr="005E4531">
        <w:rPr>
          <w:sz w:val="22"/>
          <w:szCs w:val="22"/>
          <w:lang w:val="sv-SE"/>
        </w:rPr>
        <w:t>Om du är gravid eller ammar, tror att du kan vara gravid eller planerar att skaffa barn, rådfråga läkare innan du använder detta läkemedel. Läkaren kommer att informera dig om du kan ta Atectura Breezhaler eller inte.</w:t>
      </w:r>
    </w:p>
    <w:p w14:paraId="780F1CDB" w14:textId="77777777" w:rsidR="00DC6122" w:rsidRPr="005E4531" w:rsidRDefault="00DC6122" w:rsidP="00B56A01">
      <w:pPr>
        <w:pStyle w:val="Text"/>
        <w:spacing w:before="0"/>
        <w:jc w:val="left"/>
        <w:rPr>
          <w:sz w:val="22"/>
          <w:szCs w:val="22"/>
          <w:lang w:val="sv-SE"/>
        </w:rPr>
      </w:pPr>
    </w:p>
    <w:p w14:paraId="2B0C1A86" w14:textId="77777777" w:rsidR="006E4186" w:rsidRPr="005E4531" w:rsidRDefault="006E4186" w:rsidP="00B56A01">
      <w:pPr>
        <w:pStyle w:val="Text"/>
        <w:keepNext/>
        <w:spacing w:before="0"/>
        <w:jc w:val="left"/>
        <w:rPr>
          <w:b/>
          <w:sz w:val="22"/>
          <w:szCs w:val="22"/>
          <w:lang w:val="sv-SE"/>
        </w:rPr>
      </w:pPr>
      <w:r w:rsidRPr="005E4531">
        <w:rPr>
          <w:b/>
          <w:sz w:val="22"/>
          <w:szCs w:val="22"/>
          <w:lang w:val="sv-SE"/>
        </w:rPr>
        <w:t>Körförmåga och användning av maskiner</w:t>
      </w:r>
    </w:p>
    <w:p w14:paraId="0A6246AC" w14:textId="42409830" w:rsidR="006E4186" w:rsidRPr="005E4531" w:rsidRDefault="006E4186" w:rsidP="00B56A01">
      <w:pPr>
        <w:pStyle w:val="Text"/>
        <w:spacing w:before="0"/>
        <w:jc w:val="left"/>
        <w:rPr>
          <w:sz w:val="22"/>
          <w:szCs w:val="22"/>
          <w:lang w:val="sv-SE"/>
        </w:rPr>
      </w:pPr>
      <w:r w:rsidRPr="005E4531">
        <w:rPr>
          <w:sz w:val="22"/>
          <w:szCs w:val="22"/>
          <w:lang w:val="sv-SE"/>
        </w:rPr>
        <w:t>Detta läkemedel påverkar sannolikt inte din förmåga att framföra fordon eller använda maskiner.</w:t>
      </w:r>
    </w:p>
    <w:p w14:paraId="03158920" w14:textId="77777777" w:rsidR="00DC6122" w:rsidRPr="005E4531" w:rsidRDefault="00DC6122" w:rsidP="00B56A01">
      <w:pPr>
        <w:pStyle w:val="Text"/>
        <w:spacing w:before="0"/>
        <w:jc w:val="left"/>
        <w:rPr>
          <w:sz w:val="22"/>
          <w:szCs w:val="22"/>
          <w:lang w:val="sv-SE"/>
        </w:rPr>
      </w:pPr>
    </w:p>
    <w:p w14:paraId="6C3A338A" w14:textId="7A543A77" w:rsidR="00DC6122" w:rsidRPr="005E4531" w:rsidRDefault="00DC6122" w:rsidP="00B56A01">
      <w:pPr>
        <w:pStyle w:val="Text"/>
        <w:keepNext/>
        <w:spacing w:before="0"/>
        <w:jc w:val="left"/>
        <w:rPr>
          <w:b/>
          <w:sz w:val="22"/>
          <w:szCs w:val="22"/>
          <w:lang w:val="sv-SE"/>
        </w:rPr>
      </w:pPr>
      <w:r w:rsidRPr="005E4531">
        <w:rPr>
          <w:b/>
          <w:sz w:val="22"/>
          <w:szCs w:val="22"/>
          <w:lang w:val="sv-SE"/>
        </w:rPr>
        <w:t xml:space="preserve">Atectura Breezhaler </w:t>
      </w:r>
      <w:r w:rsidR="006E4186" w:rsidRPr="005E4531">
        <w:rPr>
          <w:b/>
          <w:sz w:val="22"/>
          <w:szCs w:val="22"/>
          <w:lang w:val="sv-SE"/>
        </w:rPr>
        <w:t>innehåller laktos</w:t>
      </w:r>
    </w:p>
    <w:p w14:paraId="7277E474" w14:textId="4D2FF432" w:rsidR="00990AF9" w:rsidRPr="005E4531" w:rsidRDefault="006E4186" w:rsidP="00B56A01">
      <w:pPr>
        <w:pStyle w:val="Text"/>
        <w:spacing w:before="0"/>
        <w:jc w:val="left"/>
        <w:rPr>
          <w:sz w:val="22"/>
          <w:szCs w:val="22"/>
          <w:lang w:val="sv-SE"/>
        </w:rPr>
      </w:pPr>
      <w:r w:rsidRPr="005E4531">
        <w:rPr>
          <w:sz w:val="22"/>
          <w:szCs w:val="22"/>
          <w:lang w:val="sv-SE"/>
        </w:rPr>
        <w:t>Detta läkemedel innehåller laktos. Om du inte tål vissa sockerarter</w:t>
      </w:r>
      <w:r w:rsidR="009D67B6">
        <w:rPr>
          <w:sz w:val="22"/>
          <w:szCs w:val="22"/>
          <w:lang w:val="sv-SE"/>
        </w:rPr>
        <w:t xml:space="preserve">, </w:t>
      </w:r>
      <w:r w:rsidR="00DB30F1">
        <w:rPr>
          <w:sz w:val="22"/>
          <w:szCs w:val="22"/>
          <w:lang w:val="sv-SE"/>
        </w:rPr>
        <w:t xml:space="preserve">bör du </w:t>
      </w:r>
      <w:r w:rsidR="009D67B6">
        <w:rPr>
          <w:sz w:val="22"/>
          <w:szCs w:val="22"/>
          <w:lang w:val="sv-SE"/>
        </w:rPr>
        <w:t>kontakta</w:t>
      </w:r>
      <w:r w:rsidR="00B2621D" w:rsidRPr="005E4531">
        <w:rPr>
          <w:sz w:val="22"/>
          <w:szCs w:val="22"/>
          <w:lang w:val="sv-SE"/>
        </w:rPr>
        <w:t xml:space="preserve"> </w:t>
      </w:r>
      <w:r w:rsidRPr="005E4531">
        <w:rPr>
          <w:sz w:val="22"/>
          <w:szCs w:val="22"/>
          <w:lang w:val="sv-SE"/>
        </w:rPr>
        <w:t xml:space="preserve">din läkare innan du tar </w:t>
      </w:r>
      <w:r w:rsidR="00DB30F1">
        <w:rPr>
          <w:sz w:val="22"/>
          <w:szCs w:val="22"/>
          <w:lang w:val="sv-SE"/>
        </w:rPr>
        <w:t>denna medicin.</w:t>
      </w:r>
    </w:p>
    <w:p w14:paraId="7C841B97" w14:textId="5C338AB9" w:rsidR="00990AF9" w:rsidRPr="005E4531" w:rsidRDefault="00990AF9" w:rsidP="00B56A01">
      <w:pPr>
        <w:pStyle w:val="Text"/>
        <w:spacing w:before="0"/>
        <w:jc w:val="left"/>
        <w:rPr>
          <w:sz w:val="22"/>
          <w:szCs w:val="22"/>
          <w:lang w:val="sv-SE"/>
        </w:rPr>
      </w:pPr>
    </w:p>
    <w:p w14:paraId="405DC006" w14:textId="77777777" w:rsidR="0006565C" w:rsidRPr="005E4531" w:rsidRDefault="0006565C" w:rsidP="00B56A01">
      <w:pPr>
        <w:pStyle w:val="Text"/>
        <w:spacing w:before="0"/>
        <w:jc w:val="left"/>
        <w:rPr>
          <w:sz w:val="22"/>
          <w:szCs w:val="22"/>
          <w:lang w:val="sv-SE"/>
        </w:rPr>
      </w:pPr>
    </w:p>
    <w:p w14:paraId="73236DF5" w14:textId="3D2631F6" w:rsidR="00DC6122" w:rsidRPr="005E4531" w:rsidRDefault="00990AF9" w:rsidP="00B56A01">
      <w:pPr>
        <w:keepNext/>
        <w:spacing w:line="240" w:lineRule="auto"/>
        <w:rPr>
          <w:b/>
          <w:bCs/>
          <w:lang w:val="sv-SE"/>
        </w:rPr>
      </w:pPr>
      <w:bookmarkStart w:id="81" w:name="_Toc248116711"/>
      <w:bookmarkStart w:id="82" w:name="_Toc2097618"/>
      <w:r w:rsidRPr="005E4531">
        <w:rPr>
          <w:b/>
          <w:bCs/>
          <w:lang w:val="sv-SE"/>
        </w:rPr>
        <w:t>3.</w:t>
      </w:r>
      <w:r w:rsidRPr="005E4531">
        <w:rPr>
          <w:b/>
          <w:bCs/>
          <w:lang w:val="sv-SE"/>
        </w:rPr>
        <w:tab/>
      </w:r>
      <w:r w:rsidR="00DC6122" w:rsidRPr="005E4531">
        <w:rPr>
          <w:b/>
          <w:bCs/>
          <w:lang w:val="sv-SE"/>
        </w:rPr>
        <w:t>H</w:t>
      </w:r>
      <w:r w:rsidR="006E4186" w:rsidRPr="005E4531">
        <w:rPr>
          <w:b/>
          <w:bCs/>
          <w:lang w:val="sv-SE"/>
        </w:rPr>
        <w:t>ur du använder</w:t>
      </w:r>
      <w:r w:rsidR="00DC6122" w:rsidRPr="005E4531">
        <w:rPr>
          <w:b/>
          <w:bCs/>
          <w:lang w:val="sv-SE"/>
        </w:rPr>
        <w:t xml:space="preserve"> </w:t>
      </w:r>
      <w:bookmarkEnd w:id="81"/>
      <w:r w:rsidR="00DC6122" w:rsidRPr="005E4531">
        <w:rPr>
          <w:b/>
          <w:bCs/>
          <w:lang w:val="sv-SE"/>
        </w:rPr>
        <w:t>Atectura Breezhaler</w:t>
      </w:r>
      <w:bookmarkEnd w:id="82"/>
    </w:p>
    <w:p w14:paraId="313E44D1" w14:textId="77777777" w:rsidR="00990AF9" w:rsidRPr="005E4531" w:rsidRDefault="00990AF9" w:rsidP="00B56A01">
      <w:pPr>
        <w:pStyle w:val="Text"/>
        <w:keepNext/>
        <w:keepLines/>
        <w:spacing w:before="0"/>
        <w:jc w:val="left"/>
        <w:rPr>
          <w:sz w:val="22"/>
          <w:szCs w:val="22"/>
          <w:lang w:val="sv-SE"/>
        </w:rPr>
      </w:pPr>
    </w:p>
    <w:p w14:paraId="4B6CB48D" w14:textId="77777777" w:rsidR="006E4186" w:rsidRPr="005E4531" w:rsidRDefault="006E4186" w:rsidP="00B56A01">
      <w:pPr>
        <w:pStyle w:val="Text"/>
        <w:spacing w:before="0"/>
        <w:jc w:val="left"/>
        <w:rPr>
          <w:sz w:val="22"/>
          <w:szCs w:val="22"/>
          <w:lang w:val="sv-SE"/>
        </w:rPr>
      </w:pPr>
      <w:r w:rsidRPr="005E4531">
        <w:rPr>
          <w:sz w:val="22"/>
          <w:szCs w:val="22"/>
          <w:lang w:val="sv-SE"/>
        </w:rPr>
        <w:t>Använd alltid detta läkemedel enligt läkarens eller apotekspersonalens anvisningar. Rådfråga läkare eller apotekspersonal om du är osäker.</w:t>
      </w:r>
    </w:p>
    <w:p w14:paraId="67B7A7FA" w14:textId="77777777" w:rsidR="00990AF9" w:rsidRPr="005E4531" w:rsidRDefault="00990AF9" w:rsidP="00B56A01">
      <w:pPr>
        <w:pStyle w:val="Text"/>
        <w:keepNext/>
        <w:keepLines/>
        <w:spacing w:before="0"/>
        <w:jc w:val="left"/>
        <w:rPr>
          <w:sz w:val="22"/>
          <w:szCs w:val="22"/>
          <w:lang w:val="sv-SE"/>
        </w:rPr>
      </w:pPr>
    </w:p>
    <w:p w14:paraId="0BB3FFB5" w14:textId="64C1F135" w:rsidR="00DC6122" w:rsidRPr="005E4531" w:rsidRDefault="00DC6122" w:rsidP="00B56A01">
      <w:pPr>
        <w:pStyle w:val="Nottoc-headings"/>
        <w:spacing w:before="0" w:after="0"/>
        <w:rPr>
          <w:rFonts w:ascii="Times New Roman" w:hAnsi="Times New Roman"/>
          <w:sz w:val="22"/>
          <w:szCs w:val="22"/>
          <w:lang w:val="sv-SE"/>
        </w:rPr>
      </w:pPr>
      <w:r w:rsidRPr="005E4531">
        <w:rPr>
          <w:rFonts w:ascii="Times New Roman" w:hAnsi="Times New Roman"/>
          <w:sz w:val="22"/>
          <w:szCs w:val="22"/>
          <w:lang w:val="sv-SE"/>
        </w:rPr>
        <w:t>H</w:t>
      </w:r>
      <w:r w:rsidR="006E4186" w:rsidRPr="005E4531">
        <w:rPr>
          <w:rFonts w:ascii="Times New Roman" w:hAnsi="Times New Roman"/>
          <w:sz w:val="22"/>
          <w:szCs w:val="22"/>
          <w:lang w:val="sv-SE"/>
        </w:rPr>
        <w:t>ur mycket</w:t>
      </w:r>
      <w:r w:rsidRPr="005E4531">
        <w:rPr>
          <w:rFonts w:ascii="Times New Roman" w:hAnsi="Times New Roman"/>
          <w:sz w:val="22"/>
          <w:szCs w:val="22"/>
          <w:lang w:val="sv-SE"/>
        </w:rPr>
        <w:t xml:space="preserve"> </w:t>
      </w:r>
      <w:r w:rsidRPr="005E4531">
        <w:rPr>
          <w:rFonts w:ascii="Times New Roman" w:hAnsi="Times New Roman"/>
          <w:bCs/>
          <w:sz w:val="22"/>
          <w:szCs w:val="22"/>
          <w:lang w:val="sv-SE"/>
        </w:rPr>
        <w:t>Atectura Breezhaler</w:t>
      </w:r>
      <w:r w:rsidRPr="005E4531">
        <w:rPr>
          <w:rFonts w:ascii="Times New Roman" w:hAnsi="Times New Roman"/>
          <w:i/>
          <w:iCs/>
          <w:sz w:val="22"/>
          <w:szCs w:val="22"/>
          <w:lang w:val="sv-SE"/>
        </w:rPr>
        <w:t xml:space="preserve"> </w:t>
      </w:r>
      <w:r w:rsidR="006E4186" w:rsidRPr="005E4531">
        <w:rPr>
          <w:rFonts w:ascii="Times New Roman" w:hAnsi="Times New Roman"/>
          <w:sz w:val="22"/>
          <w:szCs w:val="22"/>
          <w:lang w:val="sv-SE"/>
        </w:rPr>
        <w:t>du ska inhalera</w:t>
      </w:r>
    </w:p>
    <w:p w14:paraId="13658D16" w14:textId="64AF7BD6" w:rsidR="00DC6122" w:rsidRPr="005E4531" w:rsidRDefault="00DC6122" w:rsidP="00B56A01">
      <w:pPr>
        <w:pStyle w:val="Nottoc-headings"/>
        <w:keepNext w:val="0"/>
        <w:keepLines w:val="0"/>
        <w:spacing w:before="0" w:after="0"/>
        <w:rPr>
          <w:rFonts w:ascii="Times New Roman" w:hAnsi="Times New Roman"/>
          <w:b w:val="0"/>
          <w:sz w:val="22"/>
          <w:szCs w:val="22"/>
          <w:lang w:val="sv-SE"/>
        </w:rPr>
      </w:pPr>
      <w:r w:rsidRPr="005E4531">
        <w:rPr>
          <w:rFonts w:ascii="Times New Roman" w:hAnsi="Times New Roman"/>
          <w:b w:val="0"/>
          <w:sz w:val="22"/>
          <w:szCs w:val="22"/>
          <w:lang w:val="sv-SE"/>
        </w:rPr>
        <w:t>Atectura Breezhaler</w:t>
      </w:r>
      <w:r w:rsidR="006E4186" w:rsidRPr="005E4531">
        <w:rPr>
          <w:rFonts w:ascii="Times New Roman" w:hAnsi="Times New Roman"/>
          <w:b w:val="0"/>
          <w:sz w:val="22"/>
          <w:szCs w:val="22"/>
          <w:lang w:val="sv-SE"/>
        </w:rPr>
        <w:t>-kapslarna finns i tre olika styrkor. Läkaren avgör vilken som är bäst för dig.</w:t>
      </w:r>
    </w:p>
    <w:p w14:paraId="39E23FA9" w14:textId="77777777" w:rsidR="00990AF9" w:rsidRPr="005E4531" w:rsidRDefault="00990AF9" w:rsidP="00B56A01">
      <w:pPr>
        <w:pStyle w:val="Text"/>
        <w:spacing w:before="0"/>
        <w:jc w:val="left"/>
        <w:rPr>
          <w:sz w:val="22"/>
          <w:szCs w:val="22"/>
          <w:lang w:val="sv-SE"/>
        </w:rPr>
      </w:pPr>
    </w:p>
    <w:p w14:paraId="28026E31" w14:textId="03375EA8" w:rsidR="006E4186" w:rsidRPr="005E4531" w:rsidRDefault="006E4186" w:rsidP="00B56A01">
      <w:pPr>
        <w:pStyle w:val="Nottoc-headings"/>
        <w:keepNext w:val="0"/>
        <w:keepLines w:val="0"/>
        <w:spacing w:before="0" w:after="0"/>
        <w:rPr>
          <w:rFonts w:ascii="Times New Roman" w:eastAsia="MS Mincho" w:hAnsi="Times New Roman" w:cs="Times New Roman"/>
          <w:b w:val="0"/>
          <w:sz w:val="22"/>
          <w:szCs w:val="22"/>
          <w:lang w:val="sv-SE"/>
        </w:rPr>
      </w:pPr>
      <w:r w:rsidRPr="005E4531">
        <w:rPr>
          <w:rFonts w:ascii="Times New Roman" w:hAnsi="Times New Roman"/>
          <w:b w:val="0"/>
          <w:sz w:val="22"/>
          <w:szCs w:val="22"/>
          <w:lang w:val="sv-SE"/>
        </w:rPr>
        <w:t>Den vanliga dosen är inhalation av innehållet i en kapsel varje dag. Du behöver bara inhalera en gång dagligen. Använd inte mer än läkaren ordinera</w:t>
      </w:r>
      <w:r w:rsidR="00104E90" w:rsidRPr="005E4531">
        <w:rPr>
          <w:rFonts w:ascii="Times New Roman" w:hAnsi="Times New Roman"/>
          <w:b w:val="0"/>
          <w:sz w:val="22"/>
          <w:szCs w:val="22"/>
          <w:lang w:val="sv-SE"/>
        </w:rPr>
        <w:t>t</w:t>
      </w:r>
      <w:r w:rsidRPr="005E4531">
        <w:rPr>
          <w:rFonts w:ascii="Times New Roman" w:eastAsia="MS Mincho" w:hAnsi="Times New Roman" w:cs="Times New Roman"/>
          <w:b w:val="0"/>
          <w:sz w:val="22"/>
          <w:szCs w:val="22"/>
          <w:lang w:val="sv-SE"/>
        </w:rPr>
        <w:t>.</w:t>
      </w:r>
    </w:p>
    <w:p w14:paraId="004A03AE" w14:textId="77777777" w:rsidR="006E4186" w:rsidRPr="005E4531" w:rsidRDefault="006E4186" w:rsidP="00B56A01">
      <w:pPr>
        <w:pStyle w:val="Text"/>
        <w:spacing w:before="0"/>
        <w:jc w:val="left"/>
        <w:rPr>
          <w:sz w:val="22"/>
          <w:szCs w:val="22"/>
          <w:lang w:val="sv-SE"/>
        </w:rPr>
      </w:pPr>
    </w:p>
    <w:p w14:paraId="327BCE54" w14:textId="0F637FF9" w:rsidR="006E4186" w:rsidRPr="005E4531" w:rsidRDefault="006E4186" w:rsidP="00B56A01">
      <w:pPr>
        <w:pStyle w:val="Nottoc-headings"/>
        <w:keepNext w:val="0"/>
        <w:keepLines w:val="0"/>
        <w:spacing w:before="0" w:after="0"/>
        <w:rPr>
          <w:rFonts w:ascii="Times New Roman" w:hAnsi="Times New Roman" w:cs="Times New Roman"/>
          <w:b w:val="0"/>
          <w:bCs/>
          <w:sz w:val="22"/>
          <w:szCs w:val="22"/>
          <w:lang w:val="sv-SE"/>
        </w:rPr>
      </w:pPr>
      <w:r w:rsidRPr="005E4531">
        <w:rPr>
          <w:rFonts w:ascii="Times New Roman" w:hAnsi="Times New Roman"/>
          <w:b w:val="0"/>
          <w:bCs/>
          <w:sz w:val="22"/>
          <w:szCs w:val="22"/>
          <w:lang w:val="sv-SE"/>
        </w:rPr>
        <w:t xml:space="preserve">Använd Atectura Breezhaler varje dag, även om du inte </w:t>
      </w:r>
      <w:r w:rsidR="00B2621D" w:rsidRPr="005E4531">
        <w:rPr>
          <w:rFonts w:ascii="Times New Roman" w:hAnsi="Times New Roman"/>
          <w:b w:val="0"/>
          <w:bCs/>
          <w:sz w:val="22"/>
          <w:szCs w:val="22"/>
          <w:lang w:val="sv-SE"/>
        </w:rPr>
        <w:t xml:space="preserve">upplever </w:t>
      </w:r>
      <w:r w:rsidRPr="005E4531">
        <w:rPr>
          <w:rFonts w:ascii="Times New Roman" w:hAnsi="Times New Roman"/>
          <w:b w:val="0"/>
          <w:bCs/>
          <w:sz w:val="22"/>
          <w:szCs w:val="22"/>
          <w:lang w:val="sv-SE"/>
        </w:rPr>
        <w:t xml:space="preserve">några </w:t>
      </w:r>
      <w:r w:rsidR="00B2621D" w:rsidRPr="005E4531">
        <w:rPr>
          <w:rFonts w:ascii="Times New Roman" w:hAnsi="Times New Roman"/>
          <w:b w:val="0"/>
          <w:bCs/>
          <w:sz w:val="22"/>
          <w:szCs w:val="22"/>
          <w:lang w:val="sv-SE"/>
        </w:rPr>
        <w:t xml:space="preserve">besvär av din </w:t>
      </w:r>
      <w:r w:rsidRPr="005E4531">
        <w:rPr>
          <w:rFonts w:ascii="Times New Roman" w:hAnsi="Times New Roman"/>
          <w:b w:val="0"/>
          <w:bCs/>
          <w:sz w:val="22"/>
          <w:szCs w:val="22"/>
          <w:lang w:val="sv-SE"/>
        </w:rPr>
        <w:t>astma</w:t>
      </w:r>
      <w:r w:rsidRPr="005E4531">
        <w:rPr>
          <w:rFonts w:ascii="Times New Roman" w:hAnsi="Times New Roman" w:cs="Times New Roman"/>
          <w:b w:val="0"/>
          <w:bCs/>
          <w:sz w:val="22"/>
          <w:szCs w:val="22"/>
          <w:lang w:val="sv-SE"/>
        </w:rPr>
        <w:t>.</w:t>
      </w:r>
    </w:p>
    <w:p w14:paraId="6E0D7416" w14:textId="77777777" w:rsidR="00990AF9" w:rsidRPr="005E4531" w:rsidRDefault="00990AF9" w:rsidP="00B56A01">
      <w:pPr>
        <w:pStyle w:val="Text"/>
        <w:spacing w:before="0"/>
        <w:jc w:val="left"/>
        <w:rPr>
          <w:sz w:val="22"/>
          <w:szCs w:val="22"/>
          <w:lang w:val="sv-SE"/>
        </w:rPr>
      </w:pPr>
    </w:p>
    <w:p w14:paraId="152B731F" w14:textId="591C00DB" w:rsidR="00DC6122" w:rsidRPr="005E4531" w:rsidRDefault="006E4186" w:rsidP="00B56A01">
      <w:pPr>
        <w:pStyle w:val="Nottoc-headings"/>
        <w:keepLines w:val="0"/>
        <w:spacing w:before="0" w:after="0"/>
        <w:rPr>
          <w:rFonts w:ascii="Times New Roman" w:hAnsi="Times New Roman"/>
          <w:sz w:val="22"/>
          <w:szCs w:val="22"/>
          <w:lang w:val="sv-SE"/>
        </w:rPr>
      </w:pPr>
      <w:r w:rsidRPr="005E4531">
        <w:rPr>
          <w:rFonts w:ascii="Times New Roman" w:hAnsi="Times New Roman"/>
          <w:sz w:val="22"/>
          <w:szCs w:val="22"/>
          <w:lang w:val="sv-SE"/>
        </w:rPr>
        <w:t xml:space="preserve">När </w:t>
      </w:r>
      <w:r w:rsidR="009310F1" w:rsidRPr="005E4531">
        <w:rPr>
          <w:rFonts w:ascii="Times New Roman" w:hAnsi="Times New Roman"/>
          <w:sz w:val="22"/>
          <w:szCs w:val="22"/>
          <w:lang w:val="sv-SE"/>
        </w:rPr>
        <w:t>ska du</w:t>
      </w:r>
      <w:r w:rsidRPr="005E4531">
        <w:rPr>
          <w:rFonts w:ascii="Times New Roman" w:hAnsi="Times New Roman"/>
          <w:sz w:val="22"/>
          <w:szCs w:val="22"/>
          <w:lang w:val="sv-SE"/>
        </w:rPr>
        <w:t xml:space="preserve"> inhalera</w:t>
      </w:r>
      <w:r w:rsidR="00DC6122" w:rsidRPr="005E4531">
        <w:rPr>
          <w:rFonts w:ascii="Times New Roman" w:hAnsi="Times New Roman"/>
          <w:sz w:val="22"/>
          <w:szCs w:val="22"/>
          <w:lang w:val="sv-SE"/>
        </w:rPr>
        <w:t xml:space="preserve"> </w:t>
      </w:r>
      <w:r w:rsidR="00DC6122" w:rsidRPr="005E4531">
        <w:rPr>
          <w:rFonts w:ascii="Times New Roman" w:hAnsi="Times New Roman"/>
          <w:bCs/>
          <w:sz w:val="22"/>
          <w:szCs w:val="22"/>
          <w:lang w:val="sv-SE"/>
        </w:rPr>
        <w:t>Atectura Breezhaler</w:t>
      </w:r>
    </w:p>
    <w:p w14:paraId="7E22D5D2" w14:textId="12FDA9B0" w:rsidR="006E4186" w:rsidRPr="005E4531" w:rsidRDefault="006E4186" w:rsidP="00B56A01">
      <w:pPr>
        <w:pStyle w:val="Text"/>
        <w:spacing w:before="0"/>
        <w:jc w:val="left"/>
        <w:rPr>
          <w:sz w:val="22"/>
          <w:szCs w:val="22"/>
          <w:lang w:val="sv-SE"/>
        </w:rPr>
      </w:pPr>
      <w:r w:rsidRPr="005E4531">
        <w:rPr>
          <w:sz w:val="22"/>
          <w:szCs w:val="22"/>
          <w:lang w:val="sv-SE"/>
        </w:rPr>
        <w:t>Inhalera Atectura Breezhaler vid samma tid</w:t>
      </w:r>
      <w:r w:rsidR="00104E90" w:rsidRPr="005E4531">
        <w:rPr>
          <w:sz w:val="22"/>
          <w:szCs w:val="22"/>
          <w:lang w:val="sv-SE"/>
        </w:rPr>
        <w:t>punkt</w:t>
      </w:r>
      <w:r w:rsidRPr="005E4531">
        <w:rPr>
          <w:sz w:val="22"/>
          <w:szCs w:val="22"/>
          <w:lang w:val="sv-SE"/>
        </w:rPr>
        <w:t xml:space="preserve"> varje dag. D</w:t>
      </w:r>
      <w:r w:rsidR="00104E90" w:rsidRPr="005E4531">
        <w:rPr>
          <w:sz w:val="22"/>
          <w:szCs w:val="22"/>
          <w:lang w:val="sv-SE"/>
        </w:rPr>
        <w:t>et bidrar till att dina symtom kontrolleras under hela dygnet</w:t>
      </w:r>
      <w:r w:rsidRPr="005E4531">
        <w:rPr>
          <w:sz w:val="22"/>
          <w:szCs w:val="22"/>
          <w:lang w:val="sv-SE"/>
        </w:rPr>
        <w:t>. Det gör det också lättare att komma ihåg att ta läkemedlet.</w:t>
      </w:r>
    </w:p>
    <w:p w14:paraId="02D26F9D" w14:textId="77777777" w:rsidR="00990AF9" w:rsidRPr="005E4531" w:rsidRDefault="00990AF9" w:rsidP="00B56A01">
      <w:pPr>
        <w:pStyle w:val="Text"/>
        <w:spacing w:before="0"/>
        <w:jc w:val="left"/>
        <w:rPr>
          <w:sz w:val="22"/>
          <w:szCs w:val="22"/>
          <w:lang w:val="sv-SE"/>
        </w:rPr>
      </w:pPr>
    </w:p>
    <w:p w14:paraId="5E108844" w14:textId="68588BEB" w:rsidR="00DC6122" w:rsidRPr="005E4531" w:rsidRDefault="00DC6122" w:rsidP="00B56A01">
      <w:pPr>
        <w:pStyle w:val="Nottoc-headings"/>
        <w:keepLines w:val="0"/>
        <w:spacing w:before="0" w:after="0"/>
        <w:rPr>
          <w:rFonts w:ascii="Times New Roman" w:hAnsi="Times New Roman"/>
          <w:sz w:val="22"/>
          <w:szCs w:val="22"/>
          <w:lang w:val="sv-SE"/>
        </w:rPr>
      </w:pPr>
      <w:r w:rsidRPr="005E4531">
        <w:rPr>
          <w:rFonts w:ascii="Times New Roman" w:hAnsi="Times New Roman"/>
          <w:sz w:val="22"/>
          <w:szCs w:val="22"/>
          <w:lang w:val="sv-SE"/>
        </w:rPr>
        <w:t>H</w:t>
      </w:r>
      <w:r w:rsidR="006E4186" w:rsidRPr="005E4531">
        <w:rPr>
          <w:rFonts w:ascii="Times New Roman" w:hAnsi="Times New Roman"/>
          <w:sz w:val="22"/>
          <w:szCs w:val="22"/>
          <w:lang w:val="sv-SE"/>
        </w:rPr>
        <w:t>ur du inhalerar</w:t>
      </w:r>
      <w:r w:rsidR="004B7764" w:rsidRPr="005E4531">
        <w:rPr>
          <w:rFonts w:ascii="Times New Roman" w:hAnsi="Times New Roman"/>
          <w:sz w:val="22"/>
          <w:szCs w:val="22"/>
          <w:lang w:val="sv-SE"/>
        </w:rPr>
        <w:t xml:space="preserve"> </w:t>
      </w:r>
      <w:r w:rsidRPr="005E4531">
        <w:rPr>
          <w:rFonts w:ascii="Times New Roman" w:hAnsi="Times New Roman"/>
          <w:bCs/>
          <w:sz w:val="22"/>
          <w:szCs w:val="22"/>
          <w:lang w:val="sv-SE"/>
        </w:rPr>
        <w:t>Atectura Breezhaler</w:t>
      </w:r>
    </w:p>
    <w:p w14:paraId="0856AA68" w14:textId="2E368DA2"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Atectura Breezhaler ska användas för inhalation.</w:t>
      </w:r>
    </w:p>
    <w:p w14:paraId="7FD3FDC4" w14:textId="28638A06" w:rsidR="00335572" w:rsidRPr="005E4531" w:rsidRDefault="00A074AF" w:rsidP="00B56A01">
      <w:pPr>
        <w:pStyle w:val="Listlevel1"/>
        <w:numPr>
          <w:ilvl w:val="0"/>
          <w:numId w:val="7"/>
        </w:numPr>
        <w:spacing w:before="0"/>
        <w:ind w:left="567" w:hanging="567"/>
        <w:rPr>
          <w:sz w:val="22"/>
          <w:szCs w:val="22"/>
          <w:lang w:val="sv-SE"/>
        </w:rPr>
      </w:pPr>
      <w:r w:rsidRPr="005E4531">
        <w:rPr>
          <w:sz w:val="22"/>
          <w:szCs w:val="22"/>
          <w:lang w:val="sv-SE"/>
        </w:rPr>
        <w:t xml:space="preserve">Den här förpackningen innehåller en inhalator och kapslar </w:t>
      </w:r>
      <w:r w:rsidR="00335572" w:rsidRPr="005E4531">
        <w:rPr>
          <w:sz w:val="22"/>
          <w:szCs w:val="22"/>
          <w:lang w:val="sv-SE"/>
        </w:rPr>
        <w:t xml:space="preserve">som innehåller läkemedlet. </w:t>
      </w:r>
      <w:r w:rsidR="00335572" w:rsidRPr="005E4531">
        <w:rPr>
          <w:bCs/>
          <w:sz w:val="22"/>
          <w:szCs w:val="22"/>
          <w:lang w:val="sv-SE"/>
        </w:rPr>
        <w:t>Med hjälp av inhalatorn kan du inhalera läkemedlet i kapsel</w:t>
      </w:r>
      <w:r w:rsidR="00BC61E3" w:rsidRPr="005E4531">
        <w:rPr>
          <w:bCs/>
          <w:sz w:val="22"/>
          <w:szCs w:val="22"/>
          <w:lang w:val="sv-SE"/>
        </w:rPr>
        <w:t>n</w:t>
      </w:r>
      <w:r w:rsidR="00335572" w:rsidRPr="005E4531">
        <w:rPr>
          <w:bCs/>
          <w:sz w:val="22"/>
          <w:szCs w:val="22"/>
          <w:lang w:val="sv-SE"/>
        </w:rPr>
        <w:t xml:space="preserve">. </w:t>
      </w:r>
      <w:r w:rsidR="00335572" w:rsidRPr="005E4531">
        <w:rPr>
          <w:sz w:val="22"/>
          <w:szCs w:val="22"/>
          <w:lang w:val="sv-SE"/>
        </w:rPr>
        <w:t>Använd endast kapslarna tillsammans med den inhalator som medföljer i förpackningen</w:t>
      </w:r>
      <w:r w:rsidR="00104E90" w:rsidRPr="005E4531">
        <w:rPr>
          <w:sz w:val="22"/>
          <w:szCs w:val="22"/>
          <w:lang w:val="sv-SE"/>
        </w:rPr>
        <w:t>.</w:t>
      </w:r>
      <w:r w:rsidR="0082610B" w:rsidRPr="005E4531">
        <w:rPr>
          <w:sz w:val="22"/>
          <w:szCs w:val="22"/>
          <w:lang w:val="sv-SE"/>
        </w:rPr>
        <w:t xml:space="preserve"> </w:t>
      </w:r>
      <w:r w:rsidR="00335572" w:rsidRPr="005E4531">
        <w:rPr>
          <w:sz w:val="22"/>
          <w:szCs w:val="22"/>
          <w:lang w:val="sv-SE"/>
        </w:rPr>
        <w:t>Kapslarna ska vara kvar i blistret tills du ska använda dem.</w:t>
      </w:r>
    </w:p>
    <w:p w14:paraId="5C4635C0" w14:textId="5192612E" w:rsidR="00A074AF"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 xml:space="preserve">Dra </w:t>
      </w:r>
      <w:r w:rsidR="00A074AF" w:rsidRPr="005E4531">
        <w:rPr>
          <w:sz w:val="22"/>
          <w:szCs w:val="22"/>
          <w:lang w:val="sv-SE"/>
        </w:rPr>
        <w:t>bort</w:t>
      </w:r>
      <w:r w:rsidRPr="005E4531">
        <w:rPr>
          <w:sz w:val="22"/>
          <w:szCs w:val="22"/>
          <w:lang w:val="sv-SE"/>
        </w:rPr>
        <w:t xml:space="preserve"> baksidan från blistret för att öppna det</w:t>
      </w:r>
      <w:r w:rsidR="00BC61E3" w:rsidRPr="005E4531">
        <w:rPr>
          <w:sz w:val="22"/>
          <w:szCs w:val="22"/>
          <w:lang w:val="sv-SE"/>
        </w:rPr>
        <w:t xml:space="preserve">, </w:t>
      </w:r>
      <w:r w:rsidR="00A074AF" w:rsidRPr="005E4531">
        <w:rPr>
          <w:b/>
          <w:sz w:val="22"/>
          <w:szCs w:val="22"/>
          <w:lang w:val="sv-SE"/>
        </w:rPr>
        <w:t>tryck inte kapseln genom folien</w:t>
      </w:r>
      <w:r w:rsidR="00A074AF" w:rsidRPr="005E4531">
        <w:rPr>
          <w:sz w:val="22"/>
          <w:szCs w:val="22"/>
          <w:lang w:val="sv-SE"/>
        </w:rPr>
        <w:t>.</w:t>
      </w:r>
    </w:p>
    <w:p w14:paraId="665CA986" w14:textId="25D50CF1"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När du börjar med en ny förpackning ska du använda den nya inhalatorn i den nya förpackningen.</w:t>
      </w:r>
    </w:p>
    <w:p w14:paraId="0BE05F23" w14:textId="4AA9B72D"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Kas</w:t>
      </w:r>
      <w:r w:rsidR="00A074AF" w:rsidRPr="005E4531">
        <w:rPr>
          <w:sz w:val="22"/>
          <w:szCs w:val="22"/>
          <w:lang w:val="sv-SE"/>
        </w:rPr>
        <w:t>sera</w:t>
      </w:r>
      <w:r w:rsidRPr="005E4531">
        <w:rPr>
          <w:sz w:val="22"/>
          <w:szCs w:val="22"/>
          <w:lang w:val="sv-SE"/>
        </w:rPr>
        <w:t xml:space="preserve"> inhalatorn som medföljde i förpackningen när alla kapslarna i förpackningen har använts.</w:t>
      </w:r>
    </w:p>
    <w:p w14:paraId="39AE89F2" w14:textId="77777777"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Svälj inte kapslarna.</w:t>
      </w:r>
    </w:p>
    <w:p w14:paraId="77EEE6A5" w14:textId="77777777" w:rsidR="00335572" w:rsidRPr="005E4531" w:rsidRDefault="00335572" w:rsidP="00B56A01">
      <w:pPr>
        <w:pStyle w:val="Listlevel1"/>
        <w:numPr>
          <w:ilvl w:val="0"/>
          <w:numId w:val="7"/>
        </w:numPr>
        <w:spacing w:before="0"/>
        <w:ind w:left="567" w:hanging="567"/>
        <w:rPr>
          <w:b/>
          <w:sz w:val="22"/>
          <w:szCs w:val="22"/>
          <w:lang w:val="sv-SE"/>
        </w:rPr>
      </w:pPr>
      <w:r w:rsidRPr="005E4531">
        <w:rPr>
          <w:b/>
          <w:sz w:val="22"/>
          <w:szCs w:val="22"/>
          <w:lang w:val="sv-SE"/>
        </w:rPr>
        <w:t>Läs anvisningarna på andra sidan av denna bipacksedel för mer information om hur du använder inhalatorn.</w:t>
      </w:r>
    </w:p>
    <w:p w14:paraId="11F0F1DF" w14:textId="77777777" w:rsidR="005602BD" w:rsidRPr="005E4531" w:rsidRDefault="005602BD" w:rsidP="00B56A01">
      <w:pPr>
        <w:pStyle w:val="Text"/>
        <w:spacing w:before="0"/>
        <w:jc w:val="left"/>
        <w:rPr>
          <w:sz w:val="22"/>
          <w:szCs w:val="22"/>
          <w:lang w:val="sv-SE"/>
        </w:rPr>
      </w:pPr>
    </w:p>
    <w:p w14:paraId="3C1AA57A" w14:textId="77777777" w:rsidR="00335572" w:rsidRPr="005E4531" w:rsidRDefault="00335572"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Om dina symptom inte förbättras</w:t>
      </w:r>
    </w:p>
    <w:p w14:paraId="654B0765" w14:textId="0A85B2CC" w:rsidR="00335572" w:rsidRPr="005E4531" w:rsidRDefault="00335572" w:rsidP="00B56A01">
      <w:pPr>
        <w:pStyle w:val="Text"/>
        <w:spacing w:before="0"/>
        <w:jc w:val="left"/>
        <w:rPr>
          <w:bCs/>
          <w:sz w:val="22"/>
          <w:szCs w:val="22"/>
          <w:lang w:val="sv-SE"/>
        </w:rPr>
      </w:pPr>
      <w:r w:rsidRPr="005E4531">
        <w:rPr>
          <w:bCs/>
          <w:sz w:val="22"/>
          <w:szCs w:val="22"/>
          <w:lang w:val="sv-SE"/>
        </w:rPr>
        <w:t>Om din astma inte blir bättre eller om du blir sämre när du har börjat med Atectura Breezhaler ska du tala med din läkare.</w:t>
      </w:r>
    </w:p>
    <w:p w14:paraId="0A6791E0" w14:textId="77777777" w:rsidR="00335572" w:rsidRPr="005E4531" w:rsidRDefault="00335572" w:rsidP="00B56A01">
      <w:pPr>
        <w:pStyle w:val="Nottoc-headings"/>
        <w:keepNext w:val="0"/>
        <w:keepLines w:val="0"/>
        <w:spacing w:before="0" w:after="0"/>
        <w:rPr>
          <w:rFonts w:ascii="Times New Roman" w:hAnsi="Times New Roman" w:cs="Times New Roman"/>
          <w:b w:val="0"/>
          <w:sz w:val="22"/>
          <w:szCs w:val="22"/>
          <w:lang w:val="sv-SE"/>
        </w:rPr>
      </w:pPr>
    </w:p>
    <w:p w14:paraId="4253EC3B" w14:textId="43B81062" w:rsidR="00335572" w:rsidRPr="005E4531" w:rsidRDefault="00335572"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 xml:space="preserve">Om du har </w:t>
      </w:r>
      <w:r w:rsidR="00596B53">
        <w:rPr>
          <w:rFonts w:ascii="Times New Roman" w:hAnsi="Times New Roman" w:cs="Times New Roman"/>
          <w:sz w:val="22"/>
          <w:szCs w:val="22"/>
          <w:lang w:val="sv-SE"/>
        </w:rPr>
        <w:t>använt</w:t>
      </w:r>
      <w:r w:rsidRPr="005E4531">
        <w:rPr>
          <w:rFonts w:ascii="Times New Roman" w:hAnsi="Times New Roman" w:cs="Times New Roman"/>
          <w:sz w:val="22"/>
          <w:szCs w:val="22"/>
          <w:lang w:val="sv-SE"/>
        </w:rPr>
        <w:t xml:space="preserve"> för stor mängd av Atectura Breezhaler</w:t>
      </w:r>
    </w:p>
    <w:p w14:paraId="289A7391" w14:textId="0DB2CDCB" w:rsidR="00335572" w:rsidRPr="005E4531" w:rsidRDefault="00335572" w:rsidP="00B56A01">
      <w:pPr>
        <w:pStyle w:val="Text"/>
        <w:spacing w:before="0"/>
        <w:jc w:val="left"/>
        <w:rPr>
          <w:bCs/>
          <w:sz w:val="22"/>
          <w:szCs w:val="22"/>
          <w:lang w:val="sv-SE"/>
        </w:rPr>
      </w:pPr>
      <w:r w:rsidRPr="005E4531">
        <w:rPr>
          <w:bCs/>
          <w:sz w:val="22"/>
          <w:szCs w:val="22"/>
          <w:lang w:val="sv-SE"/>
        </w:rPr>
        <w:t xml:space="preserve">Om du har </w:t>
      </w:r>
      <w:r w:rsidR="00104E90" w:rsidRPr="005E4531">
        <w:rPr>
          <w:bCs/>
          <w:sz w:val="22"/>
          <w:szCs w:val="22"/>
          <w:lang w:val="sv-SE"/>
        </w:rPr>
        <w:t xml:space="preserve">råkat </w:t>
      </w:r>
      <w:r w:rsidRPr="005E4531">
        <w:rPr>
          <w:bCs/>
          <w:sz w:val="22"/>
          <w:szCs w:val="22"/>
          <w:lang w:val="sv-SE"/>
        </w:rPr>
        <w:t>inhalera för mycket av detta läkemedel, kontakta omedelbart läkare eller sjukhus för rådgivning. Du kan behöva läkarvård.</w:t>
      </w:r>
    </w:p>
    <w:p w14:paraId="48505D3D" w14:textId="77777777" w:rsidR="00335572" w:rsidRPr="005E4531" w:rsidRDefault="00335572" w:rsidP="00B56A01">
      <w:pPr>
        <w:pStyle w:val="Text"/>
        <w:spacing w:before="0"/>
        <w:jc w:val="left"/>
        <w:rPr>
          <w:bCs/>
          <w:sz w:val="22"/>
          <w:szCs w:val="22"/>
          <w:lang w:val="sv-SE"/>
        </w:rPr>
      </w:pPr>
    </w:p>
    <w:p w14:paraId="4E15C5A6" w14:textId="33127F66" w:rsidR="00335572" w:rsidRPr="005E4531" w:rsidRDefault="00335572"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Om du har glömt att använda Atectura Breezhaler</w:t>
      </w:r>
    </w:p>
    <w:p w14:paraId="4BF74DBC" w14:textId="67B3B3DB" w:rsidR="00A074AF" w:rsidRPr="005E4531" w:rsidRDefault="00335572" w:rsidP="00B56A01">
      <w:pPr>
        <w:pStyle w:val="Text"/>
        <w:spacing w:before="0"/>
        <w:jc w:val="left"/>
        <w:rPr>
          <w:bCs/>
          <w:sz w:val="22"/>
          <w:szCs w:val="22"/>
          <w:lang w:val="sv-SE"/>
        </w:rPr>
      </w:pPr>
      <w:r w:rsidRPr="005E4531">
        <w:rPr>
          <w:bCs/>
          <w:sz w:val="22"/>
          <w:szCs w:val="22"/>
          <w:lang w:val="sv-SE"/>
        </w:rPr>
        <w:t>Om du glömmer att inhaler</w:t>
      </w:r>
      <w:r w:rsidR="00A074AF" w:rsidRPr="005E4531">
        <w:rPr>
          <w:bCs/>
          <w:sz w:val="22"/>
          <w:szCs w:val="22"/>
          <w:lang w:val="sv-SE"/>
        </w:rPr>
        <w:t xml:space="preserve">a en dos vid den vanliga tiden, inhalera en </w:t>
      </w:r>
      <w:r w:rsidR="009A5FB8" w:rsidRPr="005E4531">
        <w:rPr>
          <w:bCs/>
          <w:sz w:val="22"/>
          <w:szCs w:val="22"/>
          <w:lang w:val="sv-SE"/>
        </w:rPr>
        <w:t xml:space="preserve">dos </w:t>
      </w:r>
      <w:r w:rsidR="00A074AF" w:rsidRPr="005E4531">
        <w:rPr>
          <w:bCs/>
          <w:sz w:val="22"/>
          <w:szCs w:val="22"/>
          <w:lang w:val="sv-SE"/>
        </w:rPr>
        <w:t>så snart som möjligt den dagen. Inhalera sedan nästa dos vid den vanliga tidpunkten nästa dag. Inhalera inte två doser samma dag.</w:t>
      </w:r>
    </w:p>
    <w:p w14:paraId="70E559D7" w14:textId="153922C3" w:rsidR="00335572" w:rsidRPr="005E4531" w:rsidRDefault="00335572" w:rsidP="00B56A01">
      <w:pPr>
        <w:pStyle w:val="Text"/>
        <w:spacing w:before="0"/>
        <w:jc w:val="left"/>
        <w:rPr>
          <w:bCs/>
          <w:sz w:val="22"/>
          <w:szCs w:val="22"/>
          <w:lang w:val="sv-SE"/>
        </w:rPr>
      </w:pPr>
    </w:p>
    <w:p w14:paraId="29B47AF4" w14:textId="79A998AD" w:rsidR="00335572" w:rsidRPr="005E4531" w:rsidRDefault="00335572" w:rsidP="00B56A01">
      <w:pPr>
        <w:pStyle w:val="Nottoc-headings"/>
        <w:keepLines w:val="0"/>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Om du slutar att använda Atectura Breezhaler</w:t>
      </w:r>
    </w:p>
    <w:p w14:paraId="0BDDA136" w14:textId="78D83BBB" w:rsidR="00335572" w:rsidRPr="005E4531" w:rsidRDefault="00335572" w:rsidP="00B56A01">
      <w:pPr>
        <w:pStyle w:val="Text"/>
        <w:spacing w:before="0"/>
        <w:jc w:val="left"/>
        <w:rPr>
          <w:sz w:val="22"/>
          <w:szCs w:val="22"/>
          <w:lang w:val="sv-SE"/>
        </w:rPr>
      </w:pPr>
      <w:r w:rsidRPr="005E4531">
        <w:rPr>
          <w:sz w:val="22"/>
          <w:szCs w:val="22"/>
          <w:lang w:val="sv-SE"/>
        </w:rPr>
        <w:t>Sluta inte använda Atectura Breezhaler om inte läkaren har sagt att du ska göra det. Dina astmasymtom kan komma tillbaka om du slutar använda läkemedlet.</w:t>
      </w:r>
    </w:p>
    <w:p w14:paraId="507E3B6E" w14:textId="77777777" w:rsidR="00335572" w:rsidRPr="005E4531" w:rsidRDefault="00335572" w:rsidP="00B56A01">
      <w:pPr>
        <w:pStyle w:val="Text"/>
        <w:spacing w:before="0"/>
        <w:jc w:val="left"/>
        <w:rPr>
          <w:sz w:val="22"/>
          <w:szCs w:val="22"/>
          <w:lang w:val="sv-SE"/>
        </w:rPr>
      </w:pPr>
    </w:p>
    <w:p w14:paraId="15BAC840" w14:textId="77777777" w:rsidR="00335572" w:rsidRPr="005E4531" w:rsidRDefault="00335572" w:rsidP="00B56A01">
      <w:pPr>
        <w:pStyle w:val="Text"/>
        <w:spacing w:before="0"/>
        <w:jc w:val="left"/>
        <w:rPr>
          <w:sz w:val="22"/>
          <w:szCs w:val="22"/>
          <w:lang w:val="sv-SE"/>
        </w:rPr>
      </w:pPr>
      <w:r w:rsidRPr="005E4531">
        <w:rPr>
          <w:sz w:val="22"/>
          <w:szCs w:val="22"/>
          <w:lang w:val="sv-SE"/>
        </w:rPr>
        <w:t>Om du har ytterligare frågor om detta läkemedel, kontakta läkare eller apotekspersonal.</w:t>
      </w:r>
    </w:p>
    <w:p w14:paraId="5DF09DDD" w14:textId="77777777" w:rsidR="00990AF9" w:rsidRPr="005E4531" w:rsidRDefault="00990AF9" w:rsidP="00B56A01">
      <w:pPr>
        <w:pStyle w:val="Text"/>
        <w:spacing w:before="0"/>
        <w:jc w:val="left"/>
        <w:rPr>
          <w:sz w:val="22"/>
          <w:szCs w:val="22"/>
          <w:lang w:val="sv-SE"/>
        </w:rPr>
      </w:pPr>
    </w:p>
    <w:p w14:paraId="72E51AE6" w14:textId="77777777" w:rsidR="00990AF9" w:rsidRPr="005E4531" w:rsidRDefault="00990AF9" w:rsidP="00B56A01">
      <w:pPr>
        <w:pStyle w:val="Text"/>
        <w:spacing w:before="0"/>
        <w:jc w:val="left"/>
        <w:rPr>
          <w:sz w:val="22"/>
          <w:szCs w:val="22"/>
          <w:lang w:val="sv-SE"/>
        </w:rPr>
      </w:pPr>
    </w:p>
    <w:p w14:paraId="7ABA92CD" w14:textId="77777777" w:rsidR="00335572" w:rsidRPr="005E4531" w:rsidRDefault="00335572" w:rsidP="00B56A01">
      <w:pPr>
        <w:keepNext/>
        <w:spacing w:line="240" w:lineRule="auto"/>
        <w:rPr>
          <w:szCs w:val="22"/>
          <w:lang w:val="sv-SE"/>
        </w:rPr>
      </w:pPr>
      <w:bookmarkStart w:id="83" w:name="_Toc2097635"/>
      <w:r w:rsidRPr="005E4531">
        <w:rPr>
          <w:b/>
          <w:bCs/>
          <w:lang w:val="sv-SE"/>
        </w:rPr>
        <w:lastRenderedPageBreak/>
        <w:t>4.</w:t>
      </w:r>
      <w:r w:rsidRPr="005E4531">
        <w:rPr>
          <w:b/>
          <w:bCs/>
          <w:lang w:val="sv-SE"/>
        </w:rPr>
        <w:tab/>
        <w:t>Eventuella biverkningar</w:t>
      </w:r>
      <w:bookmarkEnd w:id="83"/>
    </w:p>
    <w:p w14:paraId="629EC43F" w14:textId="77777777" w:rsidR="00335572" w:rsidRPr="005E4531" w:rsidRDefault="00335572" w:rsidP="00B56A01">
      <w:pPr>
        <w:pStyle w:val="Text"/>
        <w:keepNext/>
        <w:keepLines/>
        <w:spacing w:before="0"/>
        <w:jc w:val="left"/>
        <w:rPr>
          <w:sz w:val="22"/>
          <w:szCs w:val="22"/>
          <w:lang w:val="sv-SE"/>
        </w:rPr>
      </w:pPr>
    </w:p>
    <w:p w14:paraId="7FDB95CD" w14:textId="77777777" w:rsidR="00335572" w:rsidRPr="005E4531" w:rsidRDefault="00335572" w:rsidP="00B56A01">
      <w:pPr>
        <w:pStyle w:val="Text"/>
        <w:keepNext/>
        <w:keepLines/>
        <w:spacing w:before="0"/>
        <w:jc w:val="left"/>
        <w:rPr>
          <w:sz w:val="22"/>
          <w:szCs w:val="22"/>
          <w:lang w:val="sv-SE"/>
        </w:rPr>
      </w:pPr>
      <w:r w:rsidRPr="005E4531">
        <w:rPr>
          <w:sz w:val="22"/>
          <w:szCs w:val="22"/>
          <w:lang w:val="sv-SE"/>
        </w:rPr>
        <w:t>Liksom alla läkemedel kan detta läkemedel orsaka biverkningar, men alla användare behöver inte få dem.</w:t>
      </w:r>
    </w:p>
    <w:p w14:paraId="260ECF69" w14:textId="77777777" w:rsidR="00335572" w:rsidRPr="005E4531" w:rsidRDefault="00335572" w:rsidP="00B56A01">
      <w:pPr>
        <w:pStyle w:val="Text"/>
        <w:keepNext/>
        <w:keepLines/>
        <w:spacing w:before="0"/>
        <w:jc w:val="left"/>
        <w:rPr>
          <w:sz w:val="22"/>
          <w:szCs w:val="22"/>
          <w:lang w:val="sv-SE"/>
        </w:rPr>
      </w:pPr>
    </w:p>
    <w:p w14:paraId="2137C564" w14:textId="77777777" w:rsidR="00335572" w:rsidRPr="005E4531" w:rsidRDefault="00335572" w:rsidP="00B56A01">
      <w:pPr>
        <w:pStyle w:val="Nottoc-headings"/>
        <w:spacing w:before="0" w:after="0"/>
        <w:rPr>
          <w:rFonts w:ascii="Times New Roman" w:hAnsi="Times New Roman" w:cs="Times New Roman"/>
          <w:sz w:val="22"/>
          <w:szCs w:val="22"/>
          <w:lang w:val="sv-SE"/>
        </w:rPr>
      </w:pPr>
      <w:r w:rsidRPr="005E4531">
        <w:rPr>
          <w:rFonts w:ascii="Times New Roman" w:hAnsi="Times New Roman" w:cs="Times New Roman"/>
          <w:sz w:val="22"/>
          <w:szCs w:val="22"/>
          <w:lang w:val="sv-SE"/>
        </w:rPr>
        <w:t>Vissa biverkningar kan vara allvarliga</w:t>
      </w:r>
    </w:p>
    <w:p w14:paraId="739C436C" w14:textId="1F8D8E69" w:rsidR="00335572" w:rsidRPr="005E4531" w:rsidRDefault="00335572" w:rsidP="00B56A01">
      <w:pPr>
        <w:pStyle w:val="Text"/>
        <w:keepNext/>
        <w:keepLines/>
        <w:spacing w:before="0"/>
        <w:jc w:val="left"/>
        <w:rPr>
          <w:sz w:val="22"/>
          <w:szCs w:val="22"/>
          <w:lang w:val="sv-SE"/>
        </w:rPr>
      </w:pPr>
      <w:r w:rsidRPr="005E4531">
        <w:rPr>
          <w:sz w:val="22"/>
          <w:szCs w:val="22"/>
          <w:lang w:val="sv-SE"/>
        </w:rPr>
        <w:t xml:space="preserve">Sluta använda Atectura Breezhaler och sök vård omedelbart om du </w:t>
      </w:r>
      <w:r w:rsidR="009A5FB8" w:rsidRPr="005E4531">
        <w:rPr>
          <w:sz w:val="22"/>
          <w:szCs w:val="22"/>
          <w:lang w:val="sv-SE"/>
        </w:rPr>
        <w:t>får</w:t>
      </w:r>
      <w:r w:rsidR="00BC61E3" w:rsidRPr="005E4531">
        <w:rPr>
          <w:sz w:val="22"/>
          <w:szCs w:val="22"/>
          <w:lang w:val="sv-SE"/>
        </w:rPr>
        <w:t xml:space="preserve"> </w:t>
      </w:r>
      <w:r w:rsidRPr="005E4531">
        <w:rPr>
          <w:sz w:val="22"/>
          <w:szCs w:val="22"/>
          <w:lang w:val="sv-SE"/>
        </w:rPr>
        <w:t>något av följande:</w:t>
      </w:r>
    </w:p>
    <w:p w14:paraId="6DB174D7" w14:textId="4D07F540" w:rsidR="00BC61E3" w:rsidRPr="005E4531" w:rsidRDefault="00BC61E3" w:rsidP="00B56A01">
      <w:pPr>
        <w:pStyle w:val="Text"/>
        <w:keepNext/>
        <w:keepLines/>
        <w:spacing w:before="0"/>
        <w:jc w:val="left"/>
        <w:rPr>
          <w:sz w:val="22"/>
          <w:szCs w:val="22"/>
          <w:lang w:val="sv-SE"/>
        </w:rPr>
      </w:pPr>
    </w:p>
    <w:p w14:paraId="412812F0" w14:textId="77777777" w:rsidR="00BC61E3" w:rsidRPr="005E4531" w:rsidRDefault="00BC61E3" w:rsidP="00B56A01">
      <w:pPr>
        <w:pStyle w:val="Text"/>
        <w:keepNext/>
        <w:keepLines/>
        <w:spacing w:before="0"/>
        <w:jc w:val="left"/>
        <w:rPr>
          <w:sz w:val="22"/>
          <w:szCs w:val="22"/>
          <w:lang w:val="sv-SE"/>
        </w:rPr>
      </w:pPr>
      <w:r w:rsidRPr="005E4531">
        <w:rPr>
          <w:b/>
          <w:sz w:val="22"/>
          <w:szCs w:val="22"/>
          <w:lang w:val="sv-SE"/>
        </w:rPr>
        <w:t>Vanliga:</w:t>
      </w:r>
      <w:r w:rsidRPr="005E4531">
        <w:rPr>
          <w:sz w:val="22"/>
          <w:szCs w:val="22"/>
          <w:lang w:val="sv-SE"/>
        </w:rPr>
        <w:t xml:space="preserve"> kan förekomma hos upp till 1 av 10 användare</w:t>
      </w:r>
    </w:p>
    <w:p w14:paraId="0FEF0865" w14:textId="5B078DA9" w:rsidR="00725B24" w:rsidRPr="005E4531" w:rsidRDefault="00335572" w:rsidP="00B56A01">
      <w:pPr>
        <w:pStyle w:val="Listlevel1"/>
        <w:keepLines/>
        <w:numPr>
          <w:ilvl w:val="0"/>
          <w:numId w:val="9"/>
        </w:numPr>
        <w:spacing w:before="0"/>
        <w:ind w:left="567" w:hanging="567"/>
        <w:rPr>
          <w:bCs/>
          <w:sz w:val="22"/>
          <w:szCs w:val="22"/>
          <w:lang w:val="sv-SE"/>
        </w:rPr>
      </w:pPr>
      <w:r w:rsidRPr="005E4531">
        <w:rPr>
          <w:sz w:val="22"/>
          <w:szCs w:val="22"/>
          <w:lang w:val="sv-SE"/>
        </w:rPr>
        <w:t>svårigheter att andas eller svälja, svullnad av tunga, läppar eller ansikte, hudutslag, klåda och nässelutslag (tecken på allergisk reaktion).</w:t>
      </w:r>
    </w:p>
    <w:p w14:paraId="6021C476" w14:textId="2D24B8AC" w:rsidR="007E7055" w:rsidRPr="005E4531" w:rsidRDefault="007E7055" w:rsidP="00B56A01">
      <w:pPr>
        <w:pStyle w:val="Text"/>
        <w:spacing w:before="0"/>
        <w:jc w:val="left"/>
        <w:rPr>
          <w:bCs/>
          <w:sz w:val="22"/>
          <w:szCs w:val="22"/>
          <w:lang w:val="sv-SE"/>
        </w:rPr>
      </w:pPr>
    </w:p>
    <w:p w14:paraId="74CD6AD5" w14:textId="66E1F6F3" w:rsidR="00BC61E3" w:rsidRPr="005E4531" w:rsidRDefault="00BC61E3" w:rsidP="00B56A01">
      <w:pPr>
        <w:pStyle w:val="Text"/>
        <w:spacing w:before="0"/>
        <w:jc w:val="left"/>
        <w:rPr>
          <w:sz w:val="22"/>
          <w:szCs w:val="22"/>
          <w:lang w:val="sv-SE"/>
        </w:rPr>
      </w:pPr>
      <w:r w:rsidRPr="005E4531">
        <w:rPr>
          <w:b/>
          <w:bCs/>
          <w:sz w:val="22"/>
          <w:szCs w:val="22"/>
          <w:lang w:val="sv-SE"/>
        </w:rPr>
        <w:t>Mindre vanliga:</w:t>
      </w:r>
      <w:r w:rsidRPr="005E4531">
        <w:rPr>
          <w:sz w:val="22"/>
          <w:szCs w:val="22"/>
          <w:lang w:val="sv-SE"/>
        </w:rPr>
        <w:t xml:space="preserve"> kan förekomma hos upp till 1 av 100 </w:t>
      </w:r>
      <w:r w:rsidR="009A5FB8" w:rsidRPr="005E4531">
        <w:rPr>
          <w:sz w:val="22"/>
          <w:szCs w:val="22"/>
          <w:lang w:val="sv-SE"/>
        </w:rPr>
        <w:t>användare</w:t>
      </w:r>
    </w:p>
    <w:p w14:paraId="7419DF23" w14:textId="05CBB228" w:rsidR="00BC61E3" w:rsidRPr="005E4531" w:rsidRDefault="009A5FB8" w:rsidP="00B56A01">
      <w:pPr>
        <w:pStyle w:val="Listlevel1"/>
        <w:keepLines/>
        <w:numPr>
          <w:ilvl w:val="0"/>
          <w:numId w:val="9"/>
        </w:numPr>
        <w:spacing w:before="0"/>
        <w:ind w:left="567" w:hanging="567"/>
        <w:rPr>
          <w:bCs/>
          <w:sz w:val="22"/>
          <w:szCs w:val="22"/>
          <w:lang w:val="sv-SE"/>
        </w:rPr>
      </w:pPr>
      <w:r w:rsidRPr="005E4531">
        <w:rPr>
          <w:sz w:val="22"/>
          <w:szCs w:val="22"/>
          <w:lang w:val="sv-SE"/>
        </w:rPr>
        <w:t>S</w:t>
      </w:r>
      <w:r w:rsidR="00BC61E3" w:rsidRPr="005E4531">
        <w:rPr>
          <w:sz w:val="22"/>
          <w:szCs w:val="22"/>
          <w:lang w:val="sv-SE"/>
        </w:rPr>
        <w:t>vullnad</w:t>
      </w:r>
      <w:r w:rsidRPr="005E4531">
        <w:rPr>
          <w:sz w:val="22"/>
          <w:szCs w:val="22"/>
          <w:lang w:val="sv-SE"/>
        </w:rPr>
        <w:t>,</w:t>
      </w:r>
      <w:r w:rsidR="00BC61E3" w:rsidRPr="005E4531">
        <w:rPr>
          <w:sz w:val="22"/>
          <w:szCs w:val="22"/>
          <w:lang w:val="sv-SE"/>
        </w:rPr>
        <w:t xml:space="preserve"> framförallt av tunga, läppar, ansikte eller hals (möjlig</w:t>
      </w:r>
      <w:r w:rsidRPr="005E4531">
        <w:rPr>
          <w:sz w:val="22"/>
          <w:szCs w:val="22"/>
          <w:lang w:val="sv-SE"/>
        </w:rPr>
        <w:t>a</w:t>
      </w:r>
      <w:r w:rsidR="00BC61E3" w:rsidRPr="005E4531">
        <w:rPr>
          <w:sz w:val="22"/>
          <w:szCs w:val="22"/>
          <w:lang w:val="sv-SE"/>
        </w:rPr>
        <w:t xml:space="preserve"> tecken på angioödem).</w:t>
      </w:r>
    </w:p>
    <w:p w14:paraId="11A5F38D" w14:textId="77777777" w:rsidR="00BC61E3" w:rsidRPr="005E4531" w:rsidRDefault="00BC61E3" w:rsidP="00B56A01">
      <w:pPr>
        <w:pStyle w:val="Text"/>
        <w:spacing w:before="0"/>
        <w:jc w:val="left"/>
        <w:rPr>
          <w:bCs/>
          <w:sz w:val="22"/>
          <w:szCs w:val="22"/>
          <w:lang w:val="sv-SE"/>
        </w:rPr>
      </w:pPr>
    </w:p>
    <w:p w14:paraId="0A7ABE6F" w14:textId="2C196B5B" w:rsidR="00DC6122" w:rsidRPr="005E4531" w:rsidRDefault="00335572" w:rsidP="00B56A01">
      <w:pPr>
        <w:pStyle w:val="Text"/>
        <w:keepNext/>
        <w:keepLines/>
        <w:spacing w:before="0"/>
        <w:jc w:val="left"/>
        <w:rPr>
          <w:b/>
          <w:bCs/>
          <w:sz w:val="22"/>
          <w:szCs w:val="22"/>
          <w:lang w:val="sv-SE"/>
        </w:rPr>
      </w:pPr>
      <w:r w:rsidRPr="005E4531">
        <w:rPr>
          <w:b/>
          <w:bCs/>
          <w:sz w:val="22"/>
          <w:szCs w:val="22"/>
          <w:lang w:val="sv-SE"/>
        </w:rPr>
        <w:t>Andra biverkningar</w:t>
      </w:r>
    </w:p>
    <w:p w14:paraId="21E85A74" w14:textId="6B8FFFA7" w:rsidR="00DC6122" w:rsidRPr="005E4531" w:rsidRDefault="00335572" w:rsidP="00B56A01">
      <w:pPr>
        <w:keepNext/>
        <w:keepLines/>
        <w:tabs>
          <w:tab w:val="clear" w:pos="567"/>
        </w:tabs>
        <w:spacing w:line="240" w:lineRule="auto"/>
        <w:rPr>
          <w:szCs w:val="22"/>
          <w:lang w:val="sv-SE"/>
        </w:rPr>
      </w:pPr>
      <w:r w:rsidRPr="005E4531">
        <w:rPr>
          <w:szCs w:val="22"/>
          <w:lang w:val="sv-SE"/>
        </w:rPr>
        <w:t>Andra biverkningar som kan inträffa räknas upp nedan. Om dessa biverkningar blir svåra, kontakta läkare, apotekspersonal eller sjuksköterska</w:t>
      </w:r>
      <w:r w:rsidR="00DC6122" w:rsidRPr="005E4531">
        <w:rPr>
          <w:szCs w:val="22"/>
          <w:lang w:val="sv-SE"/>
        </w:rPr>
        <w:t>.</w:t>
      </w:r>
    </w:p>
    <w:p w14:paraId="0E4F9A97" w14:textId="49E1B477" w:rsidR="008D73D1" w:rsidRPr="005E4531" w:rsidRDefault="008D73D1" w:rsidP="00B56A01">
      <w:pPr>
        <w:keepNext/>
        <w:keepLines/>
        <w:tabs>
          <w:tab w:val="clear" w:pos="567"/>
        </w:tabs>
        <w:spacing w:line="240" w:lineRule="auto"/>
        <w:rPr>
          <w:szCs w:val="22"/>
          <w:lang w:val="sv-SE"/>
        </w:rPr>
      </w:pPr>
    </w:p>
    <w:p w14:paraId="72D51218" w14:textId="727E4EE4" w:rsidR="008D73D1" w:rsidRPr="005E4531" w:rsidRDefault="008D73D1" w:rsidP="00B56A01">
      <w:pPr>
        <w:keepNext/>
        <w:keepLines/>
        <w:tabs>
          <w:tab w:val="clear" w:pos="567"/>
        </w:tabs>
        <w:spacing w:line="240" w:lineRule="auto"/>
        <w:rPr>
          <w:szCs w:val="22"/>
          <w:lang w:val="sv-SE"/>
        </w:rPr>
      </w:pPr>
      <w:r w:rsidRPr="005E4531">
        <w:rPr>
          <w:b/>
          <w:szCs w:val="22"/>
          <w:lang w:val="sv-SE"/>
        </w:rPr>
        <w:t>Mycket vanliga:</w:t>
      </w:r>
      <w:r w:rsidRPr="005E4531">
        <w:rPr>
          <w:szCs w:val="22"/>
          <w:lang w:val="sv-SE"/>
        </w:rPr>
        <w:t xml:space="preserve"> kan förekomma hos </w:t>
      </w:r>
      <w:r w:rsidR="009A5FB8" w:rsidRPr="005E4531">
        <w:rPr>
          <w:szCs w:val="22"/>
          <w:lang w:val="sv-SE"/>
        </w:rPr>
        <w:t>fler</w:t>
      </w:r>
      <w:r w:rsidRPr="005E4531">
        <w:rPr>
          <w:szCs w:val="22"/>
          <w:lang w:val="sv-SE"/>
        </w:rPr>
        <w:t xml:space="preserve"> än 1 av 10 användare</w:t>
      </w:r>
    </w:p>
    <w:p w14:paraId="217FBBA0" w14:textId="278E26C6" w:rsidR="00F92281" w:rsidRPr="00596B53" w:rsidRDefault="00596B53" w:rsidP="00596B53">
      <w:pPr>
        <w:pStyle w:val="Listlevel1"/>
        <w:numPr>
          <w:ilvl w:val="0"/>
          <w:numId w:val="7"/>
        </w:numPr>
        <w:spacing w:before="0"/>
        <w:ind w:left="567" w:hanging="567"/>
        <w:rPr>
          <w:sz w:val="22"/>
          <w:szCs w:val="22"/>
        </w:rPr>
      </w:pPr>
      <w:proofErr w:type="spellStart"/>
      <w:r w:rsidRPr="005E4531">
        <w:rPr>
          <w:sz w:val="22"/>
          <w:szCs w:val="22"/>
        </w:rPr>
        <w:t>H</w:t>
      </w:r>
      <w:r w:rsidR="00F92281" w:rsidRPr="005E4531">
        <w:rPr>
          <w:sz w:val="22"/>
          <w:szCs w:val="22"/>
        </w:rPr>
        <w:t>alsont</w:t>
      </w:r>
      <w:proofErr w:type="spellEnd"/>
      <w:r>
        <w:rPr>
          <w:sz w:val="22"/>
          <w:szCs w:val="22"/>
        </w:rPr>
        <w:t xml:space="preserve">, </w:t>
      </w:r>
      <w:proofErr w:type="spellStart"/>
      <w:r w:rsidR="00F92281" w:rsidRPr="00596B53">
        <w:rPr>
          <w:sz w:val="22"/>
          <w:szCs w:val="22"/>
        </w:rPr>
        <w:t>rinnande</w:t>
      </w:r>
      <w:proofErr w:type="spellEnd"/>
      <w:r w:rsidR="00F92281" w:rsidRPr="00596B53">
        <w:rPr>
          <w:sz w:val="22"/>
          <w:szCs w:val="22"/>
        </w:rPr>
        <w:t xml:space="preserve"> </w:t>
      </w:r>
      <w:proofErr w:type="spellStart"/>
      <w:r w:rsidR="00F92281" w:rsidRPr="00596B53">
        <w:rPr>
          <w:sz w:val="22"/>
          <w:szCs w:val="22"/>
        </w:rPr>
        <w:t>näsa</w:t>
      </w:r>
      <w:proofErr w:type="spellEnd"/>
      <w:r w:rsidR="009D67B6" w:rsidRPr="00596B53">
        <w:rPr>
          <w:sz w:val="22"/>
          <w:szCs w:val="22"/>
        </w:rPr>
        <w:t xml:space="preserve"> (</w:t>
      </w:r>
      <w:proofErr w:type="spellStart"/>
      <w:r w:rsidR="009D67B6" w:rsidRPr="00596B53">
        <w:rPr>
          <w:sz w:val="22"/>
          <w:szCs w:val="22"/>
        </w:rPr>
        <w:t>nasofaryngit</w:t>
      </w:r>
      <w:proofErr w:type="spellEnd"/>
      <w:r w:rsidR="009D67B6" w:rsidRPr="00596B53">
        <w:rPr>
          <w:sz w:val="22"/>
          <w:szCs w:val="22"/>
        </w:rPr>
        <w:t>)</w:t>
      </w:r>
    </w:p>
    <w:p w14:paraId="3C4DB900" w14:textId="2D7B2E30" w:rsidR="00F92281" w:rsidRDefault="00F92281" w:rsidP="00B56A01">
      <w:pPr>
        <w:pStyle w:val="Listlevel1"/>
        <w:numPr>
          <w:ilvl w:val="0"/>
          <w:numId w:val="7"/>
        </w:numPr>
        <w:spacing w:before="0"/>
        <w:ind w:left="567" w:hanging="567"/>
        <w:rPr>
          <w:sz w:val="22"/>
          <w:szCs w:val="22"/>
          <w:lang w:val="sv-SE"/>
        </w:rPr>
      </w:pPr>
      <w:r w:rsidRPr="005E4531">
        <w:rPr>
          <w:sz w:val="22"/>
          <w:szCs w:val="22"/>
          <w:lang w:val="sv-SE"/>
        </w:rPr>
        <w:t>plötslig</w:t>
      </w:r>
      <w:r w:rsidR="009A5FB8" w:rsidRPr="005E4531">
        <w:rPr>
          <w:sz w:val="22"/>
          <w:szCs w:val="22"/>
          <w:lang w:val="sv-SE"/>
        </w:rPr>
        <w:t>a</w:t>
      </w:r>
      <w:r w:rsidRPr="005E4531">
        <w:rPr>
          <w:sz w:val="22"/>
          <w:szCs w:val="22"/>
          <w:lang w:val="sv-SE"/>
        </w:rPr>
        <w:t xml:space="preserve"> </w:t>
      </w:r>
      <w:r w:rsidR="00BB3FE8" w:rsidRPr="005E4531">
        <w:rPr>
          <w:sz w:val="22"/>
          <w:szCs w:val="22"/>
          <w:lang w:val="sv-SE"/>
        </w:rPr>
        <w:t>andningssvårighet</w:t>
      </w:r>
      <w:r w:rsidR="009A5FB8" w:rsidRPr="005E4531">
        <w:rPr>
          <w:sz w:val="22"/>
          <w:szCs w:val="22"/>
          <w:lang w:val="sv-SE"/>
        </w:rPr>
        <w:t>er</w:t>
      </w:r>
      <w:r w:rsidRPr="005E4531">
        <w:rPr>
          <w:sz w:val="22"/>
          <w:szCs w:val="22"/>
          <w:lang w:val="sv-SE"/>
        </w:rPr>
        <w:t xml:space="preserve"> och känsla av tryck</w:t>
      </w:r>
      <w:r w:rsidR="0045742B" w:rsidRPr="005E4531">
        <w:rPr>
          <w:sz w:val="22"/>
          <w:szCs w:val="22"/>
          <w:lang w:val="sv-SE"/>
        </w:rPr>
        <w:t xml:space="preserve"> över</w:t>
      </w:r>
      <w:r w:rsidRPr="005E4531">
        <w:rPr>
          <w:sz w:val="22"/>
          <w:szCs w:val="22"/>
          <w:lang w:val="sv-SE"/>
        </w:rPr>
        <w:t xml:space="preserve"> bröstet med </w:t>
      </w:r>
      <w:r w:rsidR="0045742B" w:rsidRPr="005E4531">
        <w:rPr>
          <w:sz w:val="22"/>
          <w:szCs w:val="22"/>
          <w:lang w:val="sv-SE"/>
        </w:rPr>
        <w:t>väsande andning</w:t>
      </w:r>
      <w:r w:rsidRPr="005E4531">
        <w:rPr>
          <w:sz w:val="22"/>
          <w:szCs w:val="22"/>
          <w:lang w:val="sv-SE"/>
        </w:rPr>
        <w:t xml:space="preserve"> eller hosta</w:t>
      </w:r>
      <w:r w:rsidR="009D67B6">
        <w:rPr>
          <w:sz w:val="22"/>
          <w:szCs w:val="22"/>
          <w:lang w:val="sv-SE"/>
        </w:rPr>
        <w:t xml:space="preserve"> (astmaexacerbation)</w:t>
      </w:r>
    </w:p>
    <w:p w14:paraId="706D0470" w14:textId="119FC282" w:rsidR="009D67B6" w:rsidRPr="005E4531" w:rsidRDefault="005B739C" w:rsidP="00B56A01">
      <w:pPr>
        <w:pStyle w:val="Listlevel1"/>
        <w:numPr>
          <w:ilvl w:val="0"/>
          <w:numId w:val="7"/>
        </w:numPr>
        <w:spacing w:before="0"/>
        <w:ind w:left="567" w:hanging="567"/>
        <w:rPr>
          <w:sz w:val="22"/>
          <w:szCs w:val="22"/>
          <w:lang w:val="sv-SE"/>
        </w:rPr>
      </w:pPr>
      <w:r>
        <w:rPr>
          <w:sz w:val="22"/>
          <w:szCs w:val="22"/>
          <w:lang w:val="sv-SE"/>
        </w:rPr>
        <w:t>smärta i svalj (</w:t>
      </w:r>
      <w:r w:rsidR="007B654B">
        <w:rPr>
          <w:sz w:val="22"/>
          <w:szCs w:val="22"/>
          <w:lang w:val="sv-SE"/>
        </w:rPr>
        <w:t>orofaryngeal smärta</w:t>
      </w:r>
      <w:r>
        <w:rPr>
          <w:sz w:val="22"/>
          <w:szCs w:val="22"/>
          <w:lang w:val="sv-SE"/>
        </w:rPr>
        <w:t>)</w:t>
      </w:r>
    </w:p>
    <w:p w14:paraId="69E2DB78" w14:textId="77777777" w:rsidR="00990AF9" w:rsidRPr="005E4531" w:rsidRDefault="00990AF9" w:rsidP="0092593C">
      <w:pPr>
        <w:tabs>
          <w:tab w:val="clear" w:pos="567"/>
        </w:tabs>
        <w:spacing w:line="240" w:lineRule="auto"/>
        <w:rPr>
          <w:szCs w:val="22"/>
          <w:lang w:val="sv-SE"/>
        </w:rPr>
      </w:pPr>
    </w:p>
    <w:p w14:paraId="2556E516" w14:textId="77777777" w:rsidR="00335572" w:rsidRPr="005E4531" w:rsidRDefault="00335572" w:rsidP="00B56A01">
      <w:pPr>
        <w:pStyle w:val="Text"/>
        <w:keepNext/>
        <w:keepLines/>
        <w:spacing w:before="0"/>
        <w:jc w:val="left"/>
        <w:rPr>
          <w:sz w:val="22"/>
          <w:szCs w:val="22"/>
          <w:lang w:val="sv-SE"/>
        </w:rPr>
      </w:pPr>
      <w:r w:rsidRPr="005E4531">
        <w:rPr>
          <w:b/>
          <w:sz w:val="22"/>
          <w:szCs w:val="22"/>
          <w:lang w:val="sv-SE"/>
        </w:rPr>
        <w:t>Vanliga:</w:t>
      </w:r>
      <w:r w:rsidRPr="005E4531">
        <w:rPr>
          <w:sz w:val="22"/>
          <w:szCs w:val="22"/>
          <w:lang w:val="sv-SE"/>
        </w:rPr>
        <w:t xml:space="preserve"> kan förekomma hos upp till 1 av 10 användare</w:t>
      </w:r>
    </w:p>
    <w:p w14:paraId="5D23664F" w14:textId="72A58107" w:rsidR="00203795" w:rsidRPr="005E4531" w:rsidRDefault="00335572" w:rsidP="00B56A01">
      <w:pPr>
        <w:pStyle w:val="Listlevel1"/>
        <w:numPr>
          <w:ilvl w:val="0"/>
          <w:numId w:val="7"/>
        </w:numPr>
        <w:spacing w:before="0"/>
        <w:ind w:left="567" w:hanging="567"/>
        <w:rPr>
          <w:sz w:val="22"/>
          <w:szCs w:val="22"/>
        </w:rPr>
      </w:pPr>
      <w:r w:rsidRPr="005E4531">
        <w:rPr>
          <w:sz w:val="22"/>
          <w:szCs w:val="22"/>
          <w:lang w:val="sv-SE"/>
        </w:rPr>
        <w:t>röst</w:t>
      </w:r>
      <w:r w:rsidR="009A5FB8" w:rsidRPr="005E4531">
        <w:rPr>
          <w:sz w:val="22"/>
          <w:szCs w:val="22"/>
          <w:lang w:val="sv-SE"/>
        </w:rPr>
        <w:t>förändringar</w:t>
      </w:r>
      <w:r w:rsidRPr="005E4531">
        <w:rPr>
          <w:sz w:val="22"/>
          <w:szCs w:val="22"/>
          <w:lang w:val="sv-SE"/>
        </w:rPr>
        <w:t xml:space="preserve"> (heshet</w:t>
      </w:r>
      <w:r w:rsidR="00DD51BE" w:rsidRPr="005E4531">
        <w:rPr>
          <w:sz w:val="22"/>
          <w:szCs w:val="22"/>
          <w:lang w:val="sv-SE"/>
        </w:rPr>
        <w:t>)</w:t>
      </w:r>
    </w:p>
    <w:p w14:paraId="61ACEE05" w14:textId="441C9E5B" w:rsidR="00203795" w:rsidRPr="00596B53" w:rsidRDefault="00203795" w:rsidP="00596B53">
      <w:pPr>
        <w:pStyle w:val="Listlevel1"/>
        <w:numPr>
          <w:ilvl w:val="0"/>
          <w:numId w:val="7"/>
        </w:numPr>
        <w:spacing w:before="0"/>
        <w:ind w:left="567" w:hanging="567"/>
        <w:rPr>
          <w:sz w:val="22"/>
          <w:szCs w:val="22"/>
          <w:lang w:val="sv-SE"/>
        </w:rPr>
      </w:pPr>
      <w:proofErr w:type="spellStart"/>
      <w:r w:rsidRPr="005E4531">
        <w:rPr>
          <w:sz w:val="22"/>
          <w:szCs w:val="22"/>
        </w:rPr>
        <w:t>täppt</w:t>
      </w:r>
      <w:proofErr w:type="spellEnd"/>
      <w:r w:rsidRPr="005E4531">
        <w:rPr>
          <w:sz w:val="22"/>
          <w:szCs w:val="22"/>
        </w:rPr>
        <w:t xml:space="preserve"> </w:t>
      </w:r>
      <w:proofErr w:type="spellStart"/>
      <w:r w:rsidRPr="005E4531">
        <w:rPr>
          <w:sz w:val="22"/>
          <w:szCs w:val="22"/>
        </w:rPr>
        <w:t>näsa</w:t>
      </w:r>
      <w:proofErr w:type="spellEnd"/>
      <w:r w:rsidR="00596B53">
        <w:rPr>
          <w:sz w:val="22"/>
          <w:szCs w:val="22"/>
        </w:rPr>
        <w:t xml:space="preserve">, </w:t>
      </w:r>
      <w:proofErr w:type="spellStart"/>
      <w:r w:rsidRPr="00596B53">
        <w:rPr>
          <w:sz w:val="22"/>
          <w:szCs w:val="22"/>
        </w:rPr>
        <w:t>nysningar</w:t>
      </w:r>
      <w:proofErr w:type="spellEnd"/>
      <w:r w:rsidRPr="00596B53">
        <w:rPr>
          <w:sz w:val="22"/>
          <w:szCs w:val="22"/>
        </w:rPr>
        <w:t xml:space="preserve">, </w:t>
      </w:r>
      <w:proofErr w:type="spellStart"/>
      <w:r w:rsidRPr="00596B53">
        <w:rPr>
          <w:sz w:val="22"/>
          <w:szCs w:val="22"/>
        </w:rPr>
        <w:t>hosta</w:t>
      </w:r>
      <w:proofErr w:type="spellEnd"/>
      <w:r w:rsidR="007B654B" w:rsidRPr="00596B53">
        <w:rPr>
          <w:sz w:val="22"/>
          <w:szCs w:val="22"/>
        </w:rPr>
        <w:t xml:space="preserve"> (</w:t>
      </w:r>
      <w:proofErr w:type="spellStart"/>
      <w:r w:rsidR="007B654B" w:rsidRPr="00596B53">
        <w:rPr>
          <w:sz w:val="22"/>
          <w:szCs w:val="22"/>
        </w:rPr>
        <w:t>övre</w:t>
      </w:r>
      <w:proofErr w:type="spellEnd"/>
      <w:r w:rsidR="007B654B" w:rsidRPr="00596B53">
        <w:rPr>
          <w:sz w:val="22"/>
          <w:szCs w:val="22"/>
        </w:rPr>
        <w:t xml:space="preserve"> </w:t>
      </w:r>
      <w:proofErr w:type="spellStart"/>
      <w:r w:rsidR="007B654B" w:rsidRPr="00596B53">
        <w:rPr>
          <w:sz w:val="22"/>
          <w:szCs w:val="22"/>
        </w:rPr>
        <w:t>luftvägsinfektion</w:t>
      </w:r>
      <w:proofErr w:type="spellEnd"/>
      <w:r w:rsidR="007B654B" w:rsidRPr="00596B53">
        <w:rPr>
          <w:sz w:val="22"/>
          <w:szCs w:val="22"/>
        </w:rPr>
        <w:t>)</w:t>
      </w:r>
    </w:p>
    <w:p w14:paraId="6CC7976B" w14:textId="311F4525" w:rsidR="00DC6122" w:rsidRPr="005E4531" w:rsidRDefault="00DC6122" w:rsidP="00B56A01">
      <w:pPr>
        <w:pStyle w:val="Listlevel1"/>
        <w:numPr>
          <w:ilvl w:val="0"/>
          <w:numId w:val="7"/>
        </w:numPr>
        <w:spacing w:before="0"/>
        <w:ind w:left="567" w:hanging="567"/>
        <w:rPr>
          <w:sz w:val="22"/>
          <w:szCs w:val="22"/>
          <w:lang w:val="sv-SE"/>
        </w:rPr>
      </w:pPr>
      <w:r w:rsidRPr="005E4531">
        <w:rPr>
          <w:sz w:val="22"/>
          <w:szCs w:val="22"/>
          <w:lang w:val="sv-SE"/>
        </w:rPr>
        <w:t>h</w:t>
      </w:r>
      <w:r w:rsidR="00335572" w:rsidRPr="005E4531">
        <w:rPr>
          <w:sz w:val="22"/>
          <w:szCs w:val="22"/>
          <w:lang w:val="sv-SE"/>
        </w:rPr>
        <w:t>uvudvärk</w:t>
      </w:r>
    </w:p>
    <w:p w14:paraId="0D31926C" w14:textId="77777777" w:rsidR="007B245F" w:rsidRPr="005E4531" w:rsidRDefault="00335572" w:rsidP="00B56A01">
      <w:pPr>
        <w:pStyle w:val="Listlevel1"/>
        <w:numPr>
          <w:ilvl w:val="0"/>
          <w:numId w:val="7"/>
        </w:numPr>
        <w:spacing w:before="0"/>
        <w:ind w:left="567" w:hanging="567"/>
        <w:rPr>
          <w:szCs w:val="22"/>
          <w:lang w:val="sv-SE"/>
        </w:rPr>
      </w:pPr>
      <w:r w:rsidRPr="005E4531">
        <w:rPr>
          <w:sz w:val="22"/>
          <w:szCs w:val="22"/>
          <w:lang w:val="sv-SE"/>
        </w:rPr>
        <w:t>smärta i muskler, skelett eller leder (tecken på muskuloskeletal smärta)</w:t>
      </w:r>
    </w:p>
    <w:p w14:paraId="4AB9CF9B" w14:textId="77777777" w:rsidR="00990AF9" w:rsidRPr="005E4531" w:rsidRDefault="00990AF9" w:rsidP="00B56A01">
      <w:pPr>
        <w:pStyle w:val="Listlevel1"/>
        <w:spacing w:before="0"/>
        <w:ind w:left="0" w:firstLine="0"/>
        <w:rPr>
          <w:szCs w:val="22"/>
          <w:lang w:val="sv-SE"/>
        </w:rPr>
      </w:pPr>
    </w:p>
    <w:p w14:paraId="3FA14670" w14:textId="5253E1A7" w:rsidR="00335572" w:rsidRPr="005E4531" w:rsidRDefault="00335572" w:rsidP="00B56A01">
      <w:pPr>
        <w:pStyle w:val="Text"/>
        <w:keepNext/>
        <w:spacing w:before="0"/>
        <w:jc w:val="left"/>
        <w:rPr>
          <w:sz w:val="22"/>
          <w:szCs w:val="22"/>
          <w:lang w:val="sv-SE"/>
        </w:rPr>
      </w:pPr>
      <w:r w:rsidRPr="005E4531">
        <w:rPr>
          <w:b/>
          <w:bCs/>
          <w:sz w:val="22"/>
          <w:szCs w:val="22"/>
          <w:lang w:val="sv-SE"/>
        </w:rPr>
        <w:t>Mindre vanliga:</w:t>
      </w:r>
      <w:r w:rsidRPr="005E4531">
        <w:rPr>
          <w:sz w:val="22"/>
          <w:szCs w:val="22"/>
          <w:lang w:val="sv-SE"/>
        </w:rPr>
        <w:t xml:space="preserve"> kan förekomma hos upp till 1 av 100 </w:t>
      </w:r>
      <w:r w:rsidR="009A5FB8" w:rsidRPr="005E4531">
        <w:rPr>
          <w:sz w:val="22"/>
          <w:szCs w:val="22"/>
          <w:lang w:val="sv-SE"/>
        </w:rPr>
        <w:t>användare</w:t>
      </w:r>
    </w:p>
    <w:p w14:paraId="1E2F7F38" w14:textId="42CC0192" w:rsidR="00DC612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snabb hjärtrytm</w:t>
      </w:r>
    </w:p>
    <w:p w14:paraId="1F3046CF" w14:textId="527B9EA2" w:rsidR="00DC612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muntorsk (oral kandidos</w:t>
      </w:r>
      <w:r w:rsidR="00DC6122" w:rsidRPr="005E4531">
        <w:rPr>
          <w:sz w:val="22"/>
          <w:szCs w:val="22"/>
          <w:lang w:val="sv-SE"/>
        </w:rPr>
        <w:t>)</w:t>
      </w:r>
    </w:p>
    <w:p w14:paraId="1A194745" w14:textId="634A5F49" w:rsidR="00DC612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högt blodsocker</w:t>
      </w:r>
      <w:r w:rsidR="007B654B">
        <w:rPr>
          <w:sz w:val="22"/>
          <w:szCs w:val="22"/>
          <w:lang w:val="sv-SE"/>
        </w:rPr>
        <w:t xml:space="preserve"> (hyperglykemi)</w:t>
      </w:r>
    </w:p>
    <w:p w14:paraId="56CFF443" w14:textId="51357151" w:rsidR="00DC6122" w:rsidRPr="005E4531" w:rsidRDefault="00DC6122" w:rsidP="00B56A01">
      <w:pPr>
        <w:pStyle w:val="Listlevel1"/>
        <w:numPr>
          <w:ilvl w:val="0"/>
          <w:numId w:val="7"/>
        </w:numPr>
        <w:spacing w:before="0"/>
        <w:ind w:left="567" w:hanging="567"/>
        <w:rPr>
          <w:sz w:val="22"/>
          <w:szCs w:val="22"/>
          <w:lang w:val="sv-SE"/>
        </w:rPr>
      </w:pPr>
      <w:r w:rsidRPr="005E4531">
        <w:rPr>
          <w:sz w:val="22"/>
          <w:szCs w:val="22"/>
          <w:lang w:val="sv-SE"/>
        </w:rPr>
        <w:t>mus</w:t>
      </w:r>
      <w:r w:rsidR="00335572" w:rsidRPr="005E4531">
        <w:rPr>
          <w:sz w:val="22"/>
          <w:szCs w:val="22"/>
          <w:lang w:val="sv-SE"/>
        </w:rPr>
        <w:t>kelspasm</w:t>
      </w:r>
    </w:p>
    <w:p w14:paraId="02DA9226" w14:textId="510DA7A5" w:rsidR="00DC612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klåda i huden</w:t>
      </w:r>
    </w:p>
    <w:p w14:paraId="56A1ACE6" w14:textId="77777777" w:rsidR="00BC61E3"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hudutslag</w:t>
      </w:r>
    </w:p>
    <w:p w14:paraId="2BE5F54F" w14:textId="77777777" w:rsidR="00BC61E3" w:rsidRPr="005E4531" w:rsidRDefault="00BC61E3" w:rsidP="00B56A01">
      <w:pPr>
        <w:pStyle w:val="Listlevel1"/>
        <w:numPr>
          <w:ilvl w:val="0"/>
          <w:numId w:val="7"/>
        </w:numPr>
        <w:spacing w:before="0"/>
        <w:ind w:left="567" w:hanging="567"/>
        <w:rPr>
          <w:sz w:val="22"/>
          <w:szCs w:val="22"/>
          <w:lang w:val="sv-SE"/>
        </w:rPr>
      </w:pPr>
      <w:r w:rsidRPr="005E4531">
        <w:rPr>
          <w:sz w:val="22"/>
          <w:szCs w:val="22"/>
          <w:lang w:val="sv-SE"/>
        </w:rPr>
        <w:t>grumling i ögats lins (tecken på grå starr)</w:t>
      </w:r>
    </w:p>
    <w:p w14:paraId="16256D2F" w14:textId="085109B8" w:rsidR="00DC6122" w:rsidRPr="005E4531" w:rsidRDefault="00BC61E3" w:rsidP="00B56A01">
      <w:pPr>
        <w:pStyle w:val="Listlevel1"/>
        <w:numPr>
          <w:ilvl w:val="0"/>
          <w:numId w:val="7"/>
        </w:numPr>
        <w:spacing w:before="0"/>
        <w:ind w:left="567" w:hanging="567"/>
        <w:rPr>
          <w:sz w:val="22"/>
          <w:szCs w:val="22"/>
          <w:lang w:val="sv-SE"/>
        </w:rPr>
      </w:pPr>
      <w:r w:rsidRPr="005E4531">
        <w:rPr>
          <w:sz w:val="22"/>
          <w:szCs w:val="22"/>
          <w:lang w:val="sv-SE"/>
        </w:rPr>
        <w:t>dimsyn</w:t>
      </w:r>
    </w:p>
    <w:p w14:paraId="34DA7274" w14:textId="77777777" w:rsidR="005B6FFC" w:rsidRPr="005E4531" w:rsidRDefault="005B6FFC" w:rsidP="00B56A01">
      <w:pPr>
        <w:tabs>
          <w:tab w:val="clear" w:pos="567"/>
        </w:tabs>
        <w:spacing w:line="240" w:lineRule="auto"/>
        <w:ind w:right="-29"/>
        <w:rPr>
          <w:noProof/>
          <w:szCs w:val="22"/>
          <w:lang w:val="sv-SE"/>
        </w:rPr>
      </w:pPr>
    </w:p>
    <w:p w14:paraId="64CD12E8" w14:textId="77777777" w:rsidR="00335572" w:rsidRPr="005E4531" w:rsidRDefault="00335572" w:rsidP="00B56A01">
      <w:pPr>
        <w:keepNext/>
        <w:spacing w:line="240" w:lineRule="auto"/>
        <w:rPr>
          <w:b/>
          <w:noProof/>
          <w:szCs w:val="22"/>
          <w:lang w:val="sv-SE"/>
        </w:rPr>
      </w:pPr>
      <w:r w:rsidRPr="005E4531">
        <w:rPr>
          <w:b/>
          <w:noProof/>
          <w:szCs w:val="22"/>
          <w:lang w:val="sv-SE"/>
        </w:rPr>
        <w:t>Rapportering av biverkningar</w:t>
      </w:r>
    </w:p>
    <w:p w14:paraId="434A5AA0" w14:textId="18F3E393" w:rsidR="005B6FFC" w:rsidRPr="005E4531" w:rsidRDefault="00335572" w:rsidP="00B56A01">
      <w:pPr>
        <w:pStyle w:val="BodytextAgency"/>
        <w:spacing w:after="0" w:line="240" w:lineRule="auto"/>
        <w:rPr>
          <w:rFonts w:ascii="Times New Roman" w:hAnsi="Times New Roman" w:cs="Times New Roman"/>
          <w:sz w:val="22"/>
          <w:lang w:val="sv-SE"/>
        </w:rPr>
      </w:pPr>
      <w:r w:rsidRPr="005E4531">
        <w:rPr>
          <w:rFonts w:ascii="Times New Roman" w:hAnsi="Times New Roman"/>
          <w:sz w:val="22"/>
          <w:lang w:val="sv-SE"/>
        </w:rPr>
        <w:t>Om du får biverkningar, tala med läkare, apotekspersonal eller sjuksköterska. Detta gäller även eventuella biverkningar som inte nämns i denna information.</w:t>
      </w:r>
      <w:r w:rsidRPr="005E4531">
        <w:rPr>
          <w:rFonts w:ascii="Times New Roman" w:hAnsi="Times New Roman"/>
          <w:lang w:val="sv-SE"/>
        </w:rPr>
        <w:t xml:space="preserve"> </w:t>
      </w:r>
      <w:r w:rsidRPr="005E4531">
        <w:rPr>
          <w:rFonts w:ascii="Times New Roman" w:hAnsi="Times New Roman"/>
          <w:sz w:val="22"/>
          <w:lang w:val="sv-SE"/>
        </w:rPr>
        <w:t>Du kan också rapportera biverkningar direkt via</w:t>
      </w:r>
      <w:r w:rsidRPr="005E4531">
        <w:rPr>
          <w:rFonts w:ascii="Times New Roman" w:hAnsi="Times New Roman" w:cs="Times New Roman"/>
          <w:sz w:val="22"/>
          <w:lang w:val="sv-SE"/>
        </w:rPr>
        <w:t xml:space="preserve"> </w:t>
      </w:r>
      <w:r w:rsidRPr="005E4531">
        <w:rPr>
          <w:rFonts w:ascii="Times New Roman" w:hAnsi="Times New Roman" w:cs="Times New Roman"/>
          <w:sz w:val="22"/>
          <w:shd w:val="clear" w:color="auto" w:fill="D9D9D9"/>
          <w:lang w:val="sv-SE"/>
        </w:rPr>
        <w:t xml:space="preserve">det nationella rapporteringssystemet listat i </w:t>
      </w:r>
      <w:hyperlink r:id="rId30" w:history="1">
        <w:r w:rsidR="00FF0FCA" w:rsidRPr="00FF0FCA">
          <w:rPr>
            <w:rFonts w:ascii="Times New Roman" w:eastAsia="Times New Roman" w:hAnsi="Times New Roman" w:cs="Times New Roman"/>
            <w:color w:val="0000FF"/>
            <w:sz w:val="22"/>
            <w:szCs w:val="22"/>
            <w:u w:val="single"/>
            <w:shd w:val="pct15" w:color="auto" w:fill="auto"/>
            <w:lang w:val="sv-SE" w:eastAsia="en-US"/>
          </w:rPr>
          <w:t>bilaga V</w:t>
        </w:r>
      </w:hyperlink>
      <w:r w:rsidR="005B6FFC" w:rsidRPr="005E4531">
        <w:rPr>
          <w:rFonts w:ascii="Times New Roman" w:hAnsi="Times New Roman" w:cs="Times New Roman"/>
          <w:sz w:val="22"/>
          <w:szCs w:val="22"/>
          <w:lang w:val="sv-SE"/>
        </w:rPr>
        <w:t>.</w:t>
      </w:r>
      <w:r w:rsidR="005B6FFC" w:rsidRPr="005E4531">
        <w:rPr>
          <w:rFonts w:ascii="Times New Roman" w:hAnsi="Times New Roman" w:cs="Times New Roman"/>
          <w:sz w:val="22"/>
          <w:lang w:val="sv-SE"/>
        </w:rPr>
        <w:t xml:space="preserve"> </w:t>
      </w:r>
      <w:r w:rsidRPr="005E4531">
        <w:rPr>
          <w:rFonts w:ascii="Times New Roman" w:hAnsi="Times New Roman"/>
          <w:sz w:val="22"/>
          <w:lang w:val="sv-SE"/>
        </w:rPr>
        <w:t>Genom att rapportera biverkningar kan du bidra till att öka informationen om läkemedels säkerhet</w:t>
      </w:r>
      <w:r w:rsidRPr="005E4531">
        <w:rPr>
          <w:rFonts w:ascii="Times New Roman" w:hAnsi="Times New Roman" w:cs="Times New Roman"/>
          <w:sz w:val="22"/>
          <w:lang w:val="sv-SE"/>
        </w:rPr>
        <w:t>.</w:t>
      </w:r>
    </w:p>
    <w:p w14:paraId="16838E95" w14:textId="77777777" w:rsidR="00DC6122" w:rsidRPr="005E4531" w:rsidRDefault="00DC6122" w:rsidP="00B56A01">
      <w:pPr>
        <w:tabs>
          <w:tab w:val="clear" w:pos="567"/>
        </w:tabs>
        <w:spacing w:line="240" w:lineRule="auto"/>
        <w:rPr>
          <w:szCs w:val="22"/>
          <w:lang w:val="sv-SE"/>
        </w:rPr>
      </w:pPr>
    </w:p>
    <w:p w14:paraId="5001B787" w14:textId="77777777" w:rsidR="00990AF9" w:rsidRPr="005E4531" w:rsidRDefault="00990AF9" w:rsidP="00B56A01">
      <w:pPr>
        <w:tabs>
          <w:tab w:val="clear" w:pos="567"/>
        </w:tabs>
        <w:spacing w:line="240" w:lineRule="auto"/>
        <w:rPr>
          <w:szCs w:val="22"/>
          <w:lang w:val="sv-SE"/>
        </w:rPr>
      </w:pPr>
    </w:p>
    <w:p w14:paraId="30B97176" w14:textId="12CB5255" w:rsidR="00335572" w:rsidRPr="005E4531" w:rsidRDefault="00335572" w:rsidP="00B56A01">
      <w:pPr>
        <w:keepNext/>
        <w:spacing w:line="240" w:lineRule="auto"/>
        <w:rPr>
          <w:b/>
          <w:bCs/>
          <w:lang w:val="sv-SE"/>
        </w:rPr>
      </w:pPr>
      <w:bookmarkStart w:id="84" w:name="_Toc2097636"/>
      <w:r w:rsidRPr="005E4531">
        <w:rPr>
          <w:b/>
          <w:bCs/>
          <w:lang w:val="sv-SE"/>
        </w:rPr>
        <w:t>5.</w:t>
      </w:r>
      <w:r w:rsidRPr="005E4531">
        <w:rPr>
          <w:b/>
          <w:bCs/>
          <w:lang w:val="sv-SE"/>
        </w:rPr>
        <w:tab/>
      </w:r>
      <w:bookmarkEnd w:id="84"/>
      <w:r w:rsidRPr="005E4531">
        <w:rPr>
          <w:b/>
          <w:bCs/>
          <w:lang w:val="sv-SE"/>
        </w:rPr>
        <w:t xml:space="preserve">Hur </w:t>
      </w:r>
      <w:r w:rsidR="00C266E2" w:rsidRPr="005E4531">
        <w:rPr>
          <w:b/>
          <w:bCs/>
          <w:lang w:val="sv-SE"/>
        </w:rPr>
        <w:t>Atectura</w:t>
      </w:r>
      <w:r w:rsidRPr="005E4531">
        <w:rPr>
          <w:b/>
          <w:bCs/>
          <w:lang w:val="sv-SE"/>
        </w:rPr>
        <w:t xml:space="preserve"> Breezhaler ska förvaras</w:t>
      </w:r>
    </w:p>
    <w:p w14:paraId="55429628" w14:textId="77777777" w:rsidR="00335572" w:rsidRPr="005E4531" w:rsidRDefault="00335572" w:rsidP="00B56A01">
      <w:pPr>
        <w:pStyle w:val="Listlevel1"/>
        <w:keepNext/>
        <w:spacing w:before="0"/>
        <w:ind w:left="0" w:firstLine="0"/>
        <w:rPr>
          <w:sz w:val="22"/>
          <w:szCs w:val="22"/>
          <w:lang w:val="sv-SE"/>
        </w:rPr>
      </w:pPr>
    </w:p>
    <w:p w14:paraId="768751A6" w14:textId="77777777"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Förvara detta läkemedel utom syn- och räckhåll för barn.</w:t>
      </w:r>
    </w:p>
    <w:p w14:paraId="40543455" w14:textId="77777777"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t>Används före utgångsdatum som anges på kartongen och blisterkartan efter ”EXP”. Utgångsdatumet är den sista dagen i angiven månad.</w:t>
      </w:r>
    </w:p>
    <w:p w14:paraId="3061E254" w14:textId="77777777" w:rsidR="007B4578" w:rsidRPr="005E4531" w:rsidRDefault="007B4578" w:rsidP="00B56A01">
      <w:pPr>
        <w:pStyle w:val="Listlevel1"/>
        <w:numPr>
          <w:ilvl w:val="0"/>
          <w:numId w:val="7"/>
        </w:numPr>
        <w:spacing w:before="0"/>
        <w:ind w:left="567" w:hanging="567"/>
        <w:rPr>
          <w:sz w:val="22"/>
          <w:szCs w:val="22"/>
          <w:lang w:val="sv-SE"/>
        </w:rPr>
      </w:pPr>
      <w:r w:rsidRPr="005E4531">
        <w:rPr>
          <w:sz w:val="22"/>
          <w:szCs w:val="22"/>
          <w:lang w:val="sv-SE"/>
        </w:rPr>
        <w:t>Förvaras vid högst 30</w:t>
      </w:r>
      <w:r w:rsidRPr="005E4531">
        <w:rPr>
          <w:sz w:val="22"/>
          <w:szCs w:val="22"/>
          <w:lang w:val="sv-SE"/>
        </w:rPr>
        <w:sym w:font="Symbol" w:char="F0B0"/>
      </w:r>
      <w:r w:rsidRPr="005E4531">
        <w:rPr>
          <w:sz w:val="22"/>
          <w:szCs w:val="22"/>
          <w:lang w:val="sv-SE"/>
        </w:rPr>
        <w:t>C.</w:t>
      </w:r>
    </w:p>
    <w:p w14:paraId="36D4468E" w14:textId="7704A419" w:rsidR="00335572" w:rsidRPr="005E4531" w:rsidRDefault="00A074AF" w:rsidP="00B56A01">
      <w:pPr>
        <w:pStyle w:val="Listlevel1"/>
        <w:numPr>
          <w:ilvl w:val="0"/>
          <w:numId w:val="7"/>
        </w:numPr>
        <w:spacing w:before="0"/>
        <w:ind w:left="567" w:hanging="567"/>
        <w:rPr>
          <w:sz w:val="22"/>
          <w:szCs w:val="22"/>
          <w:lang w:val="sv-SE"/>
        </w:rPr>
      </w:pPr>
      <w:r w:rsidRPr="005E4531">
        <w:rPr>
          <w:sz w:val="22"/>
          <w:szCs w:val="22"/>
          <w:lang w:val="sv-SE"/>
        </w:rPr>
        <w:t>Förvara kapslarna i originalförpackningen (blist</w:t>
      </w:r>
      <w:r w:rsidR="009A5FB8" w:rsidRPr="005E4531">
        <w:rPr>
          <w:sz w:val="22"/>
          <w:szCs w:val="22"/>
          <w:lang w:val="sv-SE"/>
        </w:rPr>
        <w:t>ret</w:t>
      </w:r>
      <w:r w:rsidRPr="005E4531">
        <w:rPr>
          <w:sz w:val="22"/>
          <w:szCs w:val="22"/>
          <w:lang w:val="sv-SE"/>
        </w:rPr>
        <w:t>)</w:t>
      </w:r>
      <w:r w:rsidR="00335572" w:rsidRPr="005E4531">
        <w:rPr>
          <w:sz w:val="22"/>
          <w:szCs w:val="22"/>
          <w:lang w:val="sv-SE"/>
        </w:rPr>
        <w:t>. Ljus- och fuktkänsligt. Tas ut ur förpackningen omedelbart före användning.</w:t>
      </w:r>
    </w:p>
    <w:p w14:paraId="08A3750E" w14:textId="5FA12E45" w:rsidR="00335572" w:rsidRPr="005E4531" w:rsidRDefault="00335572" w:rsidP="00B56A01">
      <w:pPr>
        <w:pStyle w:val="Listlevel1"/>
        <w:numPr>
          <w:ilvl w:val="0"/>
          <w:numId w:val="7"/>
        </w:numPr>
        <w:spacing w:before="0"/>
        <w:ind w:left="567" w:hanging="567"/>
        <w:rPr>
          <w:sz w:val="22"/>
          <w:szCs w:val="22"/>
          <w:lang w:val="sv-SE"/>
        </w:rPr>
      </w:pPr>
      <w:r w:rsidRPr="005E4531">
        <w:rPr>
          <w:sz w:val="22"/>
          <w:szCs w:val="22"/>
          <w:lang w:val="sv-SE"/>
        </w:rPr>
        <w:lastRenderedPageBreak/>
        <w:t>Läkemedel ska inte kastas i avloppet</w:t>
      </w:r>
      <w:r w:rsidR="00BE7AE2">
        <w:rPr>
          <w:sz w:val="22"/>
          <w:szCs w:val="22"/>
          <w:lang w:val="sv-SE"/>
        </w:rPr>
        <w:t xml:space="preserve"> eller bland hushållsavfall</w:t>
      </w:r>
      <w:r w:rsidRPr="005E4531">
        <w:rPr>
          <w:sz w:val="22"/>
          <w:szCs w:val="22"/>
          <w:lang w:val="sv-SE"/>
        </w:rPr>
        <w:t>. Fråga apotekspersonalen hur man kastar läkemedel som inte längre används. Dessa åtgärder är till för att skydda miljön.</w:t>
      </w:r>
    </w:p>
    <w:p w14:paraId="5A7D72E2" w14:textId="77777777" w:rsidR="00990AF9" w:rsidRPr="005E4531" w:rsidRDefault="00990AF9" w:rsidP="00B56A01">
      <w:pPr>
        <w:pStyle w:val="Listlevel1"/>
        <w:spacing w:before="0"/>
        <w:rPr>
          <w:sz w:val="22"/>
          <w:szCs w:val="22"/>
          <w:lang w:val="sv-SE"/>
        </w:rPr>
      </w:pPr>
    </w:p>
    <w:p w14:paraId="19AD258A" w14:textId="77777777" w:rsidR="00990AF9" w:rsidRPr="005E4531" w:rsidRDefault="00990AF9" w:rsidP="00B56A01">
      <w:pPr>
        <w:pStyle w:val="Listlevel1"/>
        <w:spacing w:before="0"/>
        <w:rPr>
          <w:sz w:val="22"/>
          <w:szCs w:val="22"/>
          <w:lang w:val="sv-SE"/>
        </w:rPr>
      </w:pPr>
    </w:p>
    <w:p w14:paraId="2285E604" w14:textId="5ED05C0C" w:rsidR="00DC6122" w:rsidRPr="005E4531" w:rsidRDefault="00990AF9" w:rsidP="00B56A01">
      <w:pPr>
        <w:keepNext/>
        <w:spacing w:line="240" w:lineRule="auto"/>
        <w:rPr>
          <w:b/>
          <w:bCs/>
          <w:lang w:val="sv-SE"/>
        </w:rPr>
      </w:pPr>
      <w:bookmarkStart w:id="85" w:name="_Toc2097621"/>
      <w:r w:rsidRPr="005E4531">
        <w:rPr>
          <w:b/>
          <w:bCs/>
          <w:lang w:val="sv-SE"/>
        </w:rPr>
        <w:t>6.</w:t>
      </w:r>
      <w:r w:rsidRPr="005E4531">
        <w:rPr>
          <w:b/>
          <w:bCs/>
          <w:lang w:val="sv-SE"/>
        </w:rPr>
        <w:tab/>
      </w:r>
      <w:bookmarkEnd w:id="85"/>
      <w:r w:rsidR="00335572" w:rsidRPr="005E4531">
        <w:rPr>
          <w:b/>
          <w:bCs/>
          <w:lang w:val="sv-SE"/>
        </w:rPr>
        <w:t>Förpackningens innehåll och övriga upplysningar</w:t>
      </w:r>
    </w:p>
    <w:p w14:paraId="05D5FADA" w14:textId="77777777" w:rsidR="00990AF9" w:rsidRPr="005E4531" w:rsidRDefault="00990AF9" w:rsidP="00B56A01">
      <w:pPr>
        <w:pStyle w:val="Nottoc-headings"/>
        <w:spacing w:before="0" w:after="0"/>
        <w:rPr>
          <w:rFonts w:ascii="Times New Roman" w:hAnsi="Times New Roman"/>
          <w:b w:val="0"/>
          <w:sz w:val="22"/>
          <w:szCs w:val="22"/>
          <w:lang w:val="sv-SE"/>
        </w:rPr>
      </w:pPr>
    </w:p>
    <w:p w14:paraId="7D053709" w14:textId="5D60911B" w:rsidR="00DC6122" w:rsidRPr="005E4531" w:rsidRDefault="00335572" w:rsidP="00B56A01">
      <w:pPr>
        <w:pStyle w:val="Nottoc-headings"/>
        <w:spacing w:before="0" w:after="0"/>
        <w:rPr>
          <w:rFonts w:ascii="Times New Roman" w:hAnsi="Times New Roman"/>
          <w:sz w:val="22"/>
          <w:szCs w:val="22"/>
          <w:lang w:val="sv-SE"/>
        </w:rPr>
      </w:pPr>
      <w:r w:rsidRPr="005E4531">
        <w:rPr>
          <w:rFonts w:ascii="Times New Roman" w:hAnsi="Times New Roman"/>
          <w:sz w:val="22"/>
          <w:szCs w:val="22"/>
          <w:lang w:val="sv-SE"/>
        </w:rPr>
        <w:t>Innehållsdeklaration</w:t>
      </w:r>
    </w:p>
    <w:p w14:paraId="4C1D5D2A" w14:textId="29E28B77" w:rsidR="00DC6122" w:rsidRPr="005E4531" w:rsidRDefault="00335572" w:rsidP="00B56A01">
      <w:pPr>
        <w:pStyle w:val="Listlevel1"/>
        <w:keepNext/>
        <w:numPr>
          <w:ilvl w:val="0"/>
          <w:numId w:val="7"/>
        </w:numPr>
        <w:spacing w:before="0"/>
        <w:ind w:left="567" w:hanging="567"/>
        <w:rPr>
          <w:sz w:val="22"/>
          <w:szCs w:val="22"/>
          <w:lang w:val="sv-SE"/>
        </w:rPr>
      </w:pPr>
      <w:r w:rsidRPr="005E4531">
        <w:rPr>
          <w:sz w:val="22"/>
          <w:szCs w:val="22"/>
          <w:lang w:val="sv-SE"/>
        </w:rPr>
        <w:t>De aktiva substanserna är indakaterol (som acetat) och mometasonfuroat</w:t>
      </w:r>
      <w:r w:rsidR="0038289A" w:rsidRPr="005E4531">
        <w:rPr>
          <w:sz w:val="22"/>
          <w:szCs w:val="22"/>
          <w:lang w:val="sv-SE"/>
        </w:rPr>
        <w:t>.</w:t>
      </w:r>
    </w:p>
    <w:p w14:paraId="449C73F0" w14:textId="77777777" w:rsidR="00F30D13" w:rsidRPr="005E4531" w:rsidRDefault="00F30D13" w:rsidP="00B56A01">
      <w:pPr>
        <w:pStyle w:val="Listlevel1"/>
        <w:keepNext/>
        <w:spacing w:before="0"/>
        <w:ind w:left="0" w:firstLine="0"/>
        <w:rPr>
          <w:sz w:val="22"/>
          <w:szCs w:val="22"/>
          <w:lang w:val="sv-SE"/>
        </w:rPr>
      </w:pPr>
    </w:p>
    <w:p w14:paraId="6462305C" w14:textId="32FB37FC" w:rsidR="00F30D13" w:rsidRPr="005E4531" w:rsidRDefault="00F30D13" w:rsidP="00B56A01">
      <w:pPr>
        <w:pStyle w:val="Listlevel1"/>
        <w:keepNext/>
        <w:spacing w:before="0"/>
        <w:ind w:left="567" w:firstLine="0"/>
        <w:rPr>
          <w:sz w:val="22"/>
          <w:szCs w:val="22"/>
          <w:u w:val="single"/>
          <w:lang w:val="sv-SE"/>
        </w:rPr>
      </w:pPr>
      <w:r w:rsidRPr="005E4531">
        <w:rPr>
          <w:sz w:val="22"/>
          <w:szCs w:val="22"/>
          <w:u w:val="single"/>
          <w:lang w:val="sv-SE"/>
        </w:rPr>
        <w:t>Atectura Breezhaler 125 mi</w:t>
      </w:r>
      <w:r w:rsidR="006D76AD" w:rsidRPr="005E4531">
        <w:rPr>
          <w:sz w:val="22"/>
          <w:szCs w:val="22"/>
          <w:u w:val="single"/>
          <w:lang w:val="sv-SE"/>
        </w:rPr>
        <w:t>k</w:t>
      </w:r>
      <w:r w:rsidR="001A430D" w:rsidRPr="005E4531">
        <w:rPr>
          <w:sz w:val="22"/>
          <w:szCs w:val="22"/>
          <w:u w:val="single"/>
          <w:lang w:val="sv-SE"/>
        </w:rPr>
        <w:t>rogram</w:t>
      </w:r>
      <w:r w:rsidR="006D76AD" w:rsidRPr="005E4531">
        <w:rPr>
          <w:sz w:val="22"/>
          <w:szCs w:val="22"/>
          <w:u w:val="single"/>
          <w:lang w:val="sv-SE"/>
        </w:rPr>
        <w:t>/62,5 mikrogram</w:t>
      </w:r>
    </w:p>
    <w:p w14:paraId="6A439BF6" w14:textId="53C348AD" w:rsidR="006D76AD" w:rsidRPr="005E4531" w:rsidRDefault="006D76AD" w:rsidP="00B56A01">
      <w:pPr>
        <w:pStyle w:val="Listlevel1"/>
        <w:spacing w:before="0"/>
        <w:ind w:left="567" w:firstLine="0"/>
        <w:rPr>
          <w:sz w:val="22"/>
          <w:szCs w:val="22"/>
          <w:lang w:val="sv-SE"/>
        </w:rPr>
      </w:pPr>
      <w:r w:rsidRPr="005E4531">
        <w:rPr>
          <w:sz w:val="22"/>
          <w:szCs w:val="22"/>
          <w:lang w:val="sv-SE"/>
        </w:rPr>
        <w:t>Varje kapsel innehåller 173 mikrogram indakaterolacetat (motsvarande 150 mikrogram indakaterol) och 80 mikrogram mometasonfuroat. Varje avgiven dos (den dos som lämnar inhalatorns munstycke) motsvarar 125 mikrogram indakaterol och 62,5 mikrogram mometasonfuroat.</w:t>
      </w:r>
    </w:p>
    <w:p w14:paraId="74ABA672" w14:textId="77777777" w:rsidR="00F30D13" w:rsidRPr="005E4531" w:rsidRDefault="00F30D13" w:rsidP="00B56A01">
      <w:pPr>
        <w:pStyle w:val="Listlevel1"/>
        <w:spacing w:before="0"/>
        <w:ind w:left="0" w:firstLine="0"/>
        <w:rPr>
          <w:sz w:val="22"/>
          <w:szCs w:val="22"/>
          <w:lang w:val="sv-SE"/>
        </w:rPr>
      </w:pPr>
    </w:p>
    <w:p w14:paraId="4F906D97" w14:textId="2BC27661" w:rsidR="00F30D13" w:rsidRPr="005E4531" w:rsidRDefault="00F30D13" w:rsidP="00B56A01">
      <w:pPr>
        <w:pStyle w:val="Listlevel1"/>
        <w:keepNext/>
        <w:spacing w:before="0"/>
        <w:ind w:left="0" w:firstLine="567"/>
        <w:rPr>
          <w:sz w:val="22"/>
          <w:szCs w:val="22"/>
          <w:u w:val="single"/>
          <w:lang w:val="sv-SE"/>
        </w:rPr>
      </w:pPr>
      <w:r w:rsidRPr="005E4531">
        <w:rPr>
          <w:sz w:val="22"/>
          <w:szCs w:val="22"/>
          <w:u w:val="single"/>
          <w:lang w:val="sv-SE"/>
        </w:rPr>
        <w:t>Atectura Breezhaler 125 </w:t>
      </w:r>
      <w:r w:rsidR="006D76AD" w:rsidRPr="005E4531">
        <w:rPr>
          <w:sz w:val="22"/>
          <w:szCs w:val="22"/>
          <w:u w:val="single"/>
          <w:lang w:val="sv-SE"/>
        </w:rPr>
        <w:t>mikrogram</w:t>
      </w:r>
      <w:r w:rsidRPr="005E4531">
        <w:rPr>
          <w:sz w:val="22"/>
          <w:szCs w:val="22"/>
          <w:u w:val="single"/>
          <w:lang w:val="sv-SE"/>
        </w:rPr>
        <w:t>/127</w:t>
      </w:r>
      <w:r w:rsidR="006D76AD" w:rsidRPr="005E4531">
        <w:rPr>
          <w:sz w:val="22"/>
          <w:szCs w:val="22"/>
          <w:u w:val="single"/>
          <w:lang w:val="sv-SE"/>
        </w:rPr>
        <w:t>,</w:t>
      </w:r>
      <w:r w:rsidRPr="005E4531">
        <w:rPr>
          <w:sz w:val="22"/>
          <w:szCs w:val="22"/>
          <w:u w:val="single"/>
          <w:lang w:val="sv-SE"/>
        </w:rPr>
        <w:t>5 mi</w:t>
      </w:r>
      <w:r w:rsidR="006D76AD" w:rsidRPr="005E4531">
        <w:rPr>
          <w:sz w:val="22"/>
          <w:szCs w:val="22"/>
          <w:u w:val="single"/>
          <w:lang w:val="sv-SE"/>
        </w:rPr>
        <w:t>krogram</w:t>
      </w:r>
    </w:p>
    <w:p w14:paraId="1B6B1011" w14:textId="1163B3A0" w:rsidR="00DC6122" w:rsidRPr="005E4531" w:rsidRDefault="006D76AD" w:rsidP="00B56A01">
      <w:pPr>
        <w:pStyle w:val="Listlevel1"/>
        <w:spacing w:before="0"/>
        <w:ind w:left="567" w:firstLine="0"/>
        <w:rPr>
          <w:sz w:val="22"/>
          <w:szCs w:val="22"/>
          <w:lang w:val="sv-SE"/>
        </w:rPr>
      </w:pPr>
      <w:r w:rsidRPr="005E4531">
        <w:rPr>
          <w:sz w:val="22"/>
          <w:szCs w:val="22"/>
          <w:lang w:val="sv-SE"/>
        </w:rPr>
        <w:t>Varje kapsel innehåller 173 mikrogram indakaterolacetat (motsvarande 150 mikrogram indakaterol) och 160 mikrogram mometasonfuroat. Varje avgiven dos (den dos som lämnar inhalatorns munstycke) motsvarar 125 mikrogram indakaterol och 127,5 mikrogram mometasonfuroat.</w:t>
      </w:r>
    </w:p>
    <w:p w14:paraId="29AB2F6A" w14:textId="77777777" w:rsidR="00F30D13" w:rsidRPr="005E4531" w:rsidRDefault="00F30D13" w:rsidP="00B56A01">
      <w:pPr>
        <w:pStyle w:val="Listlevel1"/>
        <w:spacing w:before="0"/>
        <w:rPr>
          <w:sz w:val="22"/>
          <w:szCs w:val="22"/>
          <w:lang w:val="sv-SE"/>
        </w:rPr>
      </w:pPr>
    </w:p>
    <w:p w14:paraId="6477EC4A" w14:textId="724B6C5C" w:rsidR="00F30D13" w:rsidRPr="005E4531" w:rsidRDefault="00F30D13" w:rsidP="00B56A01">
      <w:pPr>
        <w:pStyle w:val="Listlevel1"/>
        <w:keepNext/>
        <w:spacing w:before="0"/>
        <w:ind w:firstLine="142"/>
        <w:rPr>
          <w:sz w:val="22"/>
          <w:szCs w:val="22"/>
          <w:u w:val="single"/>
          <w:lang w:val="sv-SE"/>
        </w:rPr>
      </w:pPr>
      <w:r w:rsidRPr="005E4531">
        <w:rPr>
          <w:sz w:val="22"/>
          <w:szCs w:val="22"/>
          <w:u w:val="single"/>
          <w:lang w:val="sv-SE"/>
        </w:rPr>
        <w:t>Atectura Breezhaler 125 mi</w:t>
      </w:r>
      <w:r w:rsidR="00212376" w:rsidRPr="005E4531">
        <w:rPr>
          <w:sz w:val="22"/>
          <w:szCs w:val="22"/>
          <w:u w:val="single"/>
          <w:lang w:val="sv-SE"/>
        </w:rPr>
        <w:t>krogram</w:t>
      </w:r>
      <w:r w:rsidRPr="005E4531">
        <w:rPr>
          <w:sz w:val="22"/>
          <w:szCs w:val="22"/>
          <w:u w:val="single"/>
          <w:lang w:val="sv-SE"/>
        </w:rPr>
        <w:t>/260 mi</w:t>
      </w:r>
      <w:r w:rsidR="00212376" w:rsidRPr="005E4531">
        <w:rPr>
          <w:sz w:val="22"/>
          <w:szCs w:val="22"/>
          <w:u w:val="single"/>
          <w:lang w:val="sv-SE"/>
        </w:rPr>
        <w:t>krogram</w:t>
      </w:r>
    </w:p>
    <w:p w14:paraId="75542B5F" w14:textId="29448DE7" w:rsidR="00DC6122" w:rsidRPr="005E4531" w:rsidRDefault="00212376" w:rsidP="00B56A01">
      <w:pPr>
        <w:pStyle w:val="Listlevel1"/>
        <w:spacing w:before="0"/>
        <w:ind w:left="567" w:firstLine="0"/>
        <w:rPr>
          <w:sz w:val="22"/>
          <w:szCs w:val="22"/>
          <w:lang w:val="sv-SE"/>
        </w:rPr>
      </w:pPr>
      <w:r w:rsidRPr="005E4531">
        <w:rPr>
          <w:sz w:val="22"/>
          <w:szCs w:val="22"/>
          <w:lang w:val="sv-SE"/>
        </w:rPr>
        <w:t>Varje kapsel innehåller 173 mikrogram indakaterolacetat (motsvarande 150 mikrogram indakaterol) och 320 mikrogram mometasonfuroat. Varje avgiven dos (den dos som lämnar inhalatorns munstycke) motsvarar 125 mikrogram indakaterol och 260 mikrogram mometasonfuroat.</w:t>
      </w:r>
    </w:p>
    <w:p w14:paraId="280C34F2" w14:textId="77777777" w:rsidR="00F30D13" w:rsidRPr="005E4531" w:rsidRDefault="00F30D13" w:rsidP="00B56A01">
      <w:pPr>
        <w:pStyle w:val="Listlevel1"/>
        <w:spacing w:before="0"/>
        <w:ind w:left="0" w:firstLine="0"/>
        <w:rPr>
          <w:sz w:val="22"/>
          <w:szCs w:val="22"/>
          <w:lang w:val="sv-SE"/>
        </w:rPr>
      </w:pPr>
    </w:p>
    <w:p w14:paraId="3910DB7D" w14:textId="5F6E4210" w:rsidR="00DC6122" w:rsidRDefault="00212376" w:rsidP="00B56A01">
      <w:pPr>
        <w:pStyle w:val="Listlevel1"/>
        <w:numPr>
          <w:ilvl w:val="0"/>
          <w:numId w:val="7"/>
        </w:numPr>
        <w:spacing w:before="0"/>
        <w:ind w:left="567" w:hanging="567"/>
        <w:rPr>
          <w:sz w:val="22"/>
          <w:szCs w:val="22"/>
          <w:lang w:val="sv-SE"/>
        </w:rPr>
      </w:pPr>
      <w:r w:rsidRPr="005E4531">
        <w:rPr>
          <w:sz w:val="22"/>
          <w:szCs w:val="22"/>
          <w:lang w:val="sv-SE"/>
        </w:rPr>
        <w:t>Övrig</w:t>
      </w:r>
      <w:r w:rsidR="00413D41">
        <w:rPr>
          <w:sz w:val="22"/>
          <w:szCs w:val="22"/>
          <w:lang w:val="sv-SE"/>
        </w:rPr>
        <w:t>a</w:t>
      </w:r>
      <w:r w:rsidRPr="005E4531">
        <w:rPr>
          <w:sz w:val="22"/>
          <w:szCs w:val="22"/>
          <w:lang w:val="sv-SE"/>
        </w:rPr>
        <w:t xml:space="preserve"> innehållsämne</w:t>
      </w:r>
      <w:r w:rsidR="00413D41">
        <w:rPr>
          <w:sz w:val="22"/>
          <w:szCs w:val="22"/>
          <w:lang w:val="sv-SE"/>
        </w:rPr>
        <w:t>n</w:t>
      </w:r>
      <w:r w:rsidRPr="005E4531">
        <w:rPr>
          <w:sz w:val="22"/>
          <w:szCs w:val="22"/>
          <w:lang w:val="sv-SE"/>
        </w:rPr>
        <w:t xml:space="preserve"> är laktosmonohydrat (se ”</w:t>
      </w:r>
      <w:r w:rsidR="00902FCE" w:rsidRPr="005E4531">
        <w:rPr>
          <w:sz w:val="22"/>
          <w:szCs w:val="22"/>
          <w:lang w:val="sv-SE"/>
        </w:rPr>
        <w:t xml:space="preserve">Atectura Breezhaler </w:t>
      </w:r>
      <w:r w:rsidRPr="005E4531">
        <w:rPr>
          <w:sz w:val="22"/>
          <w:szCs w:val="22"/>
          <w:lang w:val="sv-SE"/>
        </w:rPr>
        <w:t>innehåller laktos” i avsnitt</w:t>
      </w:r>
      <w:r w:rsidR="0038289A" w:rsidRPr="005E4531">
        <w:rPr>
          <w:sz w:val="22"/>
          <w:szCs w:val="22"/>
          <w:lang w:val="sv-SE"/>
        </w:rPr>
        <w:t> </w:t>
      </w:r>
      <w:r w:rsidR="00DC6122" w:rsidRPr="005E4531">
        <w:rPr>
          <w:sz w:val="22"/>
          <w:szCs w:val="22"/>
          <w:lang w:val="sv-SE"/>
        </w:rPr>
        <w:t>2)</w:t>
      </w:r>
      <w:r w:rsidR="00532793">
        <w:rPr>
          <w:sz w:val="22"/>
          <w:szCs w:val="22"/>
          <w:lang w:val="sv-SE"/>
        </w:rPr>
        <w:t xml:space="preserve"> och gelatin (kapselskal)</w:t>
      </w:r>
      <w:r w:rsidR="00902FCE" w:rsidRPr="005E4531">
        <w:rPr>
          <w:sz w:val="22"/>
          <w:szCs w:val="22"/>
          <w:lang w:val="sv-SE"/>
        </w:rPr>
        <w:t>.</w:t>
      </w:r>
    </w:p>
    <w:p w14:paraId="7FD65333" w14:textId="77777777" w:rsidR="00413D41" w:rsidRDefault="00413D41" w:rsidP="0092593C">
      <w:pPr>
        <w:pStyle w:val="Listlevel1"/>
        <w:spacing w:before="0"/>
        <w:ind w:left="567" w:firstLine="0"/>
        <w:rPr>
          <w:sz w:val="22"/>
          <w:szCs w:val="22"/>
          <w:lang w:val="sv-SE"/>
        </w:rPr>
      </w:pPr>
    </w:p>
    <w:p w14:paraId="24B89602" w14:textId="2D40C280" w:rsidR="00413D41" w:rsidRDefault="00413D41" w:rsidP="0092593C">
      <w:pPr>
        <w:pStyle w:val="Listlevel1"/>
        <w:keepNext/>
        <w:numPr>
          <w:ilvl w:val="0"/>
          <w:numId w:val="7"/>
        </w:numPr>
        <w:spacing w:before="0"/>
        <w:ind w:left="567" w:hanging="567"/>
        <w:rPr>
          <w:sz w:val="22"/>
          <w:szCs w:val="22"/>
          <w:lang w:val="sv-SE"/>
        </w:rPr>
      </w:pPr>
      <w:r>
        <w:rPr>
          <w:sz w:val="22"/>
          <w:szCs w:val="22"/>
          <w:lang w:val="sv-SE"/>
        </w:rPr>
        <w:t>Ingredienser i tryckbläcket är:</w:t>
      </w:r>
    </w:p>
    <w:p w14:paraId="07540970" w14:textId="77777777" w:rsidR="005711D7" w:rsidRDefault="005711D7" w:rsidP="0092593C">
      <w:pPr>
        <w:pStyle w:val="Listlevel1"/>
        <w:keepNext/>
        <w:spacing w:before="0"/>
        <w:ind w:left="567" w:firstLine="0"/>
        <w:rPr>
          <w:sz w:val="22"/>
          <w:szCs w:val="22"/>
          <w:lang w:val="sv-SE"/>
        </w:rPr>
      </w:pPr>
    </w:p>
    <w:p w14:paraId="6987185A" w14:textId="63A3A6AB" w:rsidR="00413D41" w:rsidRPr="0092593C" w:rsidRDefault="00413D41" w:rsidP="0092593C">
      <w:pPr>
        <w:pStyle w:val="Listlevel1"/>
        <w:keepNext/>
        <w:spacing w:before="0"/>
        <w:ind w:left="567" w:firstLine="0"/>
        <w:rPr>
          <w:sz w:val="22"/>
          <w:szCs w:val="22"/>
          <w:u w:val="single"/>
          <w:lang w:val="sv-SE"/>
        </w:rPr>
      </w:pPr>
      <w:r w:rsidRPr="0092593C">
        <w:rPr>
          <w:sz w:val="22"/>
          <w:szCs w:val="22"/>
          <w:u w:val="single"/>
          <w:lang w:val="sv-SE"/>
        </w:rPr>
        <w:t xml:space="preserve">Atectura Breezhaler </w:t>
      </w:r>
      <w:r w:rsidRPr="005E4531">
        <w:rPr>
          <w:sz w:val="22"/>
          <w:szCs w:val="22"/>
          <w:u w:val="single"/>
          <w:lang w:val="sv-SE"/>
        </w:rPr>
        <w:t>25 mikrogram/62,5 mikrogram</w:t>
      </w:r>
    </w:p>
    <w:p w14:paraId="7EBE3472" w14:textId="553C31FE" w:rsidR="00413D41" w:rsidRPr="0092593C" w:rsidRDefault="00413D41" w:rsidP="00B56A01">
      <w:pPr>
        <w:pStyle w:val="Listlevel1"/>
        <w:spacing w:before="0"/>
        <w:ind w:left="567" w:firstLine="0"/>
        <w:rPr>
          <w:sz w:val="22"/>
          <w:szCs w:val="22"/>
          <w:lang w:val="sv-SE"/>
        </w:rPr>
      </w:pPr>
      <w:r>
        <w:rPr>
          <w:sz w:val="22"/>
          <w:szCs w:val="22"/>
          <w:lang w:val="pt-BR"/>
        </w:rPr>
        <w:t>S</w:t>
      </w:r>
      <w:r w:rsidRPr="0092593C">
        <w:rPr>
          <w:sz w:val="22"/>
          <w:szCs w:val="22"/>
          <w:lang w:val="sv-SE"/>
        </w:rPr>
        <w:t>hel</w:t>
      </w:r>
      <w:r w:rsidRPr="00413D41">
        <w:rPr>
          <w:sz w:val="22"/>
          <w:szCs w:val="22"/>
          <w:lang w:val="sv-SE"/>
        </w:rPr>
        <w:t>lack</w:t>
      </w:r>
      <w:r w:rsidRPr="0092593C">
        <w:rPr>
          <w:sz w:val="22"/>
          <w:szCs w:val="22"/>
          <w:lang w:val="sv-SE"/>
        </w:rPr>
        <w:t xml:space="preserve">, </w:t>
      </w:r>
      <w:r w:rsidR="00065249">
        <w:rPr>
          <w:sz w:val="22"/>
          <w:szCs w:val="22"/>
          <w:lang w:val="sv-SE"/>
        </w:rPr>
        <w:t>briljantblått</w:t>
      </w:r>
      <w:r w:rsidR="005A559F">
        <w:rPr>
          <w:sz w:val="22"/>
          <w:szCs w:val="22"/>
          <w:lang w:val="sv-SE"/>
        </w:rPr>
        <w:t xml:space="preserve"> FCF</w:t>
      </w:r>
      <w:r w:rsidR="005B739C">
        <w:rPr>
          <w:sz w:val="22"/>
          <w:szCs w:val="22"/>
          <w:lang w:val="sv-SE"/>
        </w:rPr>
        <w:t xml:space="preserve"> </w:t>
      </w:r>
      <w:r w:rsidRPr="0092593C">
        <w:rPr>
          <w:sz w:val="22"/>
          <w:szCs w:val="22"/>
          <w:lang w:val="sv-SE"/>
        </w:rPr>
        <w:t>(E133), propylenglykol (E1520), titandioxid (E171)</w:t>
      </w:r>
      <w:r w:rsidR="00ED41CD">
        <w:rPr>
          <w:sz w:val="22"/>
          <w:szCs w:val="22"/>
          <w:lang w:val="sv-SE"/>
        </w:rPr>
        <w:t xml:space="preserve"> och</w:t>
      </w:r>
      <w:r w:rsidRPr="0092593C">
        <w:rPr>
          <w:sz w:val="22"/>
          <w:szCs w:val="22"/>
          <w:lang w:val="sv-SE"/>
        </w:rPr>
        <w:t xml:space="preserve"> svart järn</w:t>
      </w:r>
      <w:r>
        <w:rPr>
          <w:sz w:val="22"/>
          <w:szCs w:val="22"/>
          <w:lang w:val="sv-SE"/>
        </w:rPr>
        <w:t>oxid</w:t>
      </w:r>
      <w:r w:rsidRPr="0092593C">
        <w:rPr>
          <w:sz w:val="22"/>
          <w:szCs w:val="22"/>
          <w:lang w:val="sv-SE"/>
        </w:rPr>
        <w:t xml:space="preserve"> (E172).</w:t>
      </w:r>
    </w:p>
    <w:p w14:paraId="61EEEE00" w14:textId="77777777" w:rsidR="00413D41" w:rsidRPr="0092593C" w:rsidRDefault="00413D41" w:rsidP="00B56A01">
      <w:pPr>
        <w:pStyle w:val="Listlevel1"/>
        <w:spacing w:before="0"/>
        <w:ind w:left="0" w:firstLine="0"/>
        <w:rPr>
          <w:sz w:val="22"/>
          <w:szCs w:val="22"/>
          <w:lang w:val="sv-SE"/>
        </w:rPr>
      </w:pPr>
    </w:p>
    <w:p w14:paraId="262D681E" w14:textId="5E117665" w:rsidR="00413D41" w:rsidRPr="0092593C" w:rsidRDefault="00413D41" w:rsidP="00B56A01">
      <w:pPr>
        <w:pStyle w:val="Listlevel1"/>
        <w:keepNext/>
        <w:keepLines/>
        <w:spacing w:before="0"/>
        <w:ind w:left="0" w:firstLine="567"/>
        <w:rPr>
          <w:sz w:val="22"/>
          <w:szCs w:val="22"/>
          <w:u w:val="single"/>
          <w:lang w:val="sv-SE"/>
        </w:rPr>
      </w:pPr>
      <w:r w:rsidRPr="0092593C">
        <w:rPr>
          <w:sz w:val="22"/>
          <w:szCs w:val="22"/>
          <w:u w:val="single"/>
          <w:lang w:val="sv-SE"/>
        </w:rPr>
        <w:t xml:space="preserve">Atectura Breezhaler </w:t>
      </w:r>
      <w:r w:rsidRPr="005E4531">
        <w:rPr>
          <w:sz w:val="22"/>
          <w:szCs w:val="22"/>
          <w:u w:val="single"/>
          <w:lang w:val="sv-SE"/>
        </w:rPr>
        <w:t>125 mikrogram/127,5 mikrogram</w:t>
      </w:r>
    </w:p>
    <w:p w14:paraId="370012E0" w14:textId="3ACAAA30" w:rsidR="00413D41" w:rsidRPr="0092593C" w:rsidRDefault="00413D41" w:rsidP="00B56A01">
      <w:pPr>
        <w:pStyle w:val="Listlevel1"/>
        <w:spacing w:before="0"/>
        <w:ind w:left="567" w:firstLine="0"/>
        <w:rPr>
          <w:sz w:val="22"/>
          <w:szCs w:val="22"/>
          <w:lang w:val="sv-SE"/>
        </w:rPr>
      </w:pPr>
      <w:r w:rsidRPr="0092593C">
        <w:rPr>
          <w:sz w:val="22"/>
          <w:szCs w:val="22"/>
          <w:lang w:val="sv-SE"/>
        </w:rPr>
        <w:t>Shellack, titandioxid (E171), svar</w:t>
      </w:r>
      <w:r>
        <w:rPr>
          <w:sz w:val="22"/>
          <w:szCs w:val="22"/>
          <w:lang w:val="sv-SE"/>
        </w:rPr>
        <w:t>t järnoxid</w:t>
      </w:r>
      <w:r w:rsidRPr="0092593C">
        <w:rPr>
          <w:sz w:val="22"/>
          <w:szCs w:val="22"/>
          <w:lang w:val="sv-SE"/>
        </w:rPr>
        <w:t xml:space="preserve"> (E172), propyle</w:t>
      </w:r>
      <w:r>
        <w:rPr>
          <w:sz w:val="22"/>
          <w:szCs w:val="22"/>
          <w:lang w:val="sv-SE"/>
        </w:rPr>
        <w:t>n</w:t>
      </w:r>
      <w:r w:rsidRPr="0092593C">
        <w:rPr>
          <w:sz w:val="22"/>
          <w:szCs w:val="22"/>
          <w:lang w:val="sv-SE"/>
        </w:rPr>
        <w:t>gly</w:t>
      </w:r>
      <w:r>
        <w:rPr>
          <w:sz w:val="22"/>
          <w:szCs w:val="22"/>
          <w:lang w:val="sv-SE"/>
        </w:rPr>
        <w:t>k</w:t>
      </w:r>
      <w:r w:rsidRPr="0092593C">
        <w:rPr>
          <w:sz w:val="22"/>
          <w:szCs w:val="22"/>
          <w:lang w:val="sv-SE"/>
        </w:rPr>
        <w:t xml:space="preserve">ol (E1520), </w:t>
      </w:r>
      <w:r>
        <w:rPr>
          <w:sz w:val="22"/>
          <w:szCs w:val="22"/>
          <w:lang w:val="sv-SE"/>
        </w:rPr>
        <w:t>gul jär</w:t>
      </w:r>
      <w:r w:rsidR="00133D49">
        <w:rPr>
          <w:sz w:val="22"/>
          <w:szCs w:val="22"/>
          <w:lang w:val="sv-SE"/>
        </w:rPr>
        <w:t>n</w:t>
      </w:r>
      <w:r>
        <w:rPr>
          <w:sz w:val="22"/>
          <w:szCs w:val="22"/>
          <w:lang w:val="sv-SE"/>
        </w:rPr>
        <w:t>oxid</w:t>
      </w:r>
      <w:r w:rsidRPr="0092593C">
        <w:rPr>
          <w:sz w:val="22"/>
          <w:szCs w:val="22"/>
          <w:lang w:val="sv-SE"/>
        </w:rPr>
        <w:t xml:space="preserve"> (E172)</w:t>
      </w:r>
      <w:r w:rsidR="00ED41CD">
        <w:rPr>
          <w:sz w:val="22"/>
          <w:szCs w:val="22"/>
          <w:lang w:val="sv-SE"/>
        </w:rPr>
        <w:t xml:space="preserve"> och</w:t>
      </w:r>
      <w:r w:rsidRPr="0092593C">
        <w:rPr>
          <w:sz w:val="22"/>
          <w:szCs w:val="22"/>
          <w:lang w:val="sv-SE"/>
        </w:rPr>
        <w:t xml:space="preserve"> ammoni</w:t>
      </w:r>
      <w:r>
        <w:rPr>
          <w:sz w:val="22"/>
          <w:szCs w:val="22"/>
          <w:lang w:val="sv-SE"/>
        </w:rPr>
        <w:t>um</w:t>
      </w:r>
      <w:r w:rsidRPr="0092593C">
        <w:rPr>
          <w:sz w:val="22"/>
          <w:szCs w:val="22"/>
          <w:lang w:val="sv-SE"/>
        </w:rPr>
        <w:t>hydroxid (E527).</w:t>
      </w:r>
    </w:p>
    <w:p w14:paraId="18E0FC43" w14:textId="77777777" w:rsidR="00413D41" w:rsidRPr="0092593C" w:rsidRDefault="00413D41" w:rsidP="00B56A01">
      <w:pPr>
        <w:pStyle w:val="Listlevel1"/>
        <w:spacing w:before="0"/>
        <w:rPr>
          <w:sz w:val="22"/>
          <w:szCs w:val="22"/>
          <w:lang w:val="sv-SE"/>
        </w:rPr>
      </w:pPr>
    </w:p>
    <w:p w14:paraId="0A3A4480" w14:textId="0C681549" w:rsidR="00413D41" w:rsidRPr="0092593C" w:rsidRDefault="00413D41" w:rsidP="0092593C">
      <w:pPr>
        <w:pStyle w:val="Listlevel1"/>
        <w:keepNext/>
        <w:spacing w:before="0"/>
        <w:ind w:firstLine="142"/>
        <w:rPr>
          <w:sz w:val="22"/>
          <w:szCs w:val="22"/>
          <w:u w:val="single"/>
          <w:lang w:val="sv-SE"/>
        </w:rPr>
      </w:pPr>
      <w:r w:rsidRPr="0092593C">
        <w:rPr>
          <w:sz w:val="22"/>
          <w:szCs w:val="22"/>
          <w:u w:val="single"/>
          <w:lang w:val="sv-SE"/>
        </w:rPr>
        <w:t xml:space="preserve">Atectura Breezhaler </w:t>
      </w:r>
      <w:r w:rsidRPr="005E4531">
        <w:rPr>
          <w:sz w:val="22"/>
          <w:szCs w:val="22"/>
          <w:u w:val="single"/>
          <w:lang w:val="sv-SE"/>
        </w:rPr>
        <w:t>125 mikrogram/260 mikrogram</w:t>
      </w:r>
    </w:p>
    <w:p w14:paraId="786291C7" w14:textId="70E583D0" w:rsidR="00413D41" w:rsidRPr="0092593C" w:rsidRDefault="00413D41" w:rsidP="00B56A01">
      <w:pPr>
        <w:pStyle w:val="Listlevel1"/>
        <w:spacing w:before="0"/>
        <w:ind w:left="567" w:firstLine="0"/>
        <w:rPr>
          <w:sz w:val="22"/>
          <w:szCs w:val="22"/>
          <w:lang w:val="sv-SE"/>
        </w:rPr>
      </w:pPr>
      <w:r w:rsidRPr="0092593C">
        <w:rPr>
          <w:sz w:val="22"/>
          <w:szCs w:val="22"/>
          <w:lang w:val="sv-SE"/>
        </w:rPr>
        <w:t>Shellack, svart järnoxid (E172), propylenglykol (E1520)</w:t>
      </w:r>
      <w:r w:rsidR="00ED41CD">
        <w:rPr>
          <w:sz w:val="22"/>
          <w:szCs w:val="22"/>
          <w:lang w:val="sv-SE"/>
        </w:rPr>
        <w:t xml:space="preserve"> och</w:t>
      </w:r>
      <w:r w:rsidRPr="0092593C">
        <w:rPr>
          <w:sz w:val="22"/>
          <w:szCs w:val="22"/>
          <w:lang w:val="sv-SE"/>
        </w:rPr>
        <w:t xml:space="preserve"> ammoniumhydroxid (E527).</w:t>
      </w:r>
    </w:p>
    <w:p w14:paraId="56C12D8A" w14:textId="787F70BB" w:rsidR="0038289A" w:rsidRPr="003D0C29" w:rsidRDefault="0038289A" w:rsidP="00B56A01">
      <w:pPr>
        <w:pStyle w:val="Listlevel1"/>
        <w:spacing w:before="0"/>
        <w:ind w:left="0" w:firstLine="0"/>
        <w:rPr>
          <w:sz w:val="22"/>
          <w:szCs w:val="22"/>
          <w:lang w:val="sv-SE"/>
        </w:rPr>
      </w:pPr>
    </w:p>
    <w:p w14:paraId="4BFCECE3" w14:textId="0FE8E94C" w:rsidR="00DC6122" w:rsidRPr="005E4531" w:rsidRDefault="00212376" w:rsidP="00B56A01">
      <w:pPr>
        <w:pStyle w:val="Nottoc-headings"/>
        <w:keepLines w:val="0"/>
        <w:spacing w:before="0" w:after="0"/>
        <w:rPr>
          <w:rFonts w:ascii="Times New Roman" w:hAnsi="Times New Roman"/>
          <w:sz w:val="22"/>
          <w:szCs w:val="22"/>
          <w:lang w:val="sv-SE"/>
        </w:rPr>
      </w:pPr>
      <w:r w:rsidRPr="005E4531">
        <w:rPr>
          <w:rFonts w:ascii="Times New Roman" w:hAnsi="Times New Roman"/>
          <w:sz w:val="22"/>
          <w:szCs w:val="22"/>
          <w:lang w:val="sv-SE"/>
        </w:rPr>
        <w:t>Läkemedlets utseende och förpackningsstorlekar</w:t>
      </w:r>
    </w:p>
    <w:p w14:paraId="6425CE30" w14:textId="589D7ED0" w:rsidR="00212376" w:rsidRPr="005E4531" w:rsidRDefault="00212376" w:rsidP="00B56A01">
      <w:pPr>
        <w:pStyle w:val="Text"/>
        <w:keepNext/>
        <w:keepLines/>
        <w:spacing w:before="0"/>
        <w:jc w:val="left"/>
        <w:rPr>
          <w:sz w:val="22"/>
          <w:szCs w:val="22"/>
          <w:lang w:val="sv-SE"/>
        </w:rPr>
      </w:pPr>
      <w:r w:rsidRPr="005E4531">
        <w:rPr>
          <w:sz w:val="22"/>
          <w:szCs w:val="22"/>
          <w:lang w:val="sv-SE"/>
        </w:rPr>
        <w:t>Den här förpackningen innehåller en inhalator tillsammans med kapslar i blister. Kapslarna är genomskinliga och innehåller ett vitt pulver.</w:t>
      </w:r>
    </w:p>
    <w:p w14:paraId="77C66519" w14:textId="08184A85" w:rsidR="00212376" w:rsidRPr="005E4531" w:rsidRDefault="00DC6122" w:rsidP="00B56A01">
      <w:pPr>
        <w:pStyle w:val="Listlevel1"/>
        <w:numPr>
          <w:ilvl w:val="0"/>
          <w:numId w:val="7"/>
        </w:numPr>
        <w:spacing w:before="0"/>
        <w:ind w:left="567" w:hanging="567"/>
        <w:rPr>
          <w:sz w:val="22"/>
          <w:szCs w:val="22"/>
          <w:lang w:val="sv-SE"/>
        </w:rPr>
      </w:pPr>
      <w:r w:rsidRPr="005E4531">
        <w:rPr>
          <w:sz w:val="22"/>
          <w:szCs w:val="22"/>
          <w:lang w:val="sv-SE"/>
        </w:rPr>
        <w:t>Atectura Breezhaler</w:t>
      </w:r>
      <w:r w:rsidR="00212376" w:rsidRPr="005E4531">
        <w:rPr>
          <w:sz w:val="22"/>
          <w:szCs w:val="22"/>
          <w:lang w:val="sv-SE"/>
        </w:rPr>
        <w:t>-kapslarna med</w:t>
      </w:r>
      <w:r w:rsidRPr="005E4531">
        <w:rPr>
          <w:sz w:val="22"/>
          <w:szCs w:val="22"/>
          <w:lang w:val="sv-SE"/>
        </w:rPr>
        <w:t xml:space="preserve"> 125</w:t>
      </w:r>
      <w:r w:rsidR="007D1C89" w:rsidRPr="005E4531">
        <w:rPr>
          <w:sz w:val="22"/>
          <w:szCs w:val="22"/>
          <w:lang w:val="sv-SE"/>
        </w:rPr>
        <w:t> mi</w:t>
      </w:r>
      <w:r w:rsidR="00212376" w:rsidRPr="005E4531">
        <w:rPr>
          <w:sz w:val="22"/>
          <w:szCs w:val="22"/>
          <w:lang w:val="sv-SE"/>
        </w:rPr>
        <w:t>krogram</w:t>
      </w:r>
      <w:r w:rsidRPr="005E4531">
        <w:rPr>
          <w:sz w:val="22"/>
          <w:szCs w:val="22"/>
          <w:lang w:val="sv-SE"/>
        </w:rPr>
        <w:t>/62</w:t>
      </w:r>
      <w:r w:rsidR="00212376" w:rsidRPr="005E4531">
        <w:rPr>
          <w:sz w:val="22"/>
          <w:szCs w:val="22"/>
          <w:lang w:val="sv-SE"/>
        </w:rPr>
        <w:t>,</w:t>
      </w:r>
      <w:r w:rsidRPr="005E4531">
        <w:rPr>
          <w:sz w:val="22"/>
          <w:szCs w:val="22"/>
          <w:lang w:val="sv-SE"/>
        </w:rPr>
        <w:t>5</w:t>
      </w:r>
      <w:r w:rsidR="007D1C89" w:rsidRPr="005E4531">
        <w:rPr>
          <w:sz w:val="22"/>
          <w:szCs w:val="22"/>
          <w:lang w:val="sv-SE"/>
        </w:rPr>
        <w:t> mi</w:t>
      </w:r>
      <w:r w:rsidR="00212376" w:rsidRPr="005E4531">
        <w:rPr>
          <w:sz w:val="22"/>
          <w:szCs w:val="22"/>
          <w:lang w:val="sv-SE"/>
        </w:rPr>
        <w:t>krogram har produktkoden ”IM150</w:t>
      </w:r>
      <w:r w:rsidR="00AD299B" w:rsidRPr="005E4531">
        <w:rPr>
          <w:sz w:val="22"/>
          <w:szCs w:val="22"/>
          <w:lang w:val="sv-SE"/>
        </w:rPr>
        <w:noBreakHyphen/>
      </w:r>
      <w:r w:rsidR="00212376" w:rsidRPr="005E4531">
        <w:rPr>
          <w:sz w:val="22"/>
          <w:szCs w:val="22"/>
          <w:lang w:val="sv-SE"/>
        </w:rPr>
        <w:t xml:space="preserve">80” tryckt i blått ovanför ett blått streck på underdelen och </w:t>
      </w:r>
      <w:r w:rsidR="009A5FB8" w:rsidRPr="005E4531">
        <w:rPr>
          <w:sz w:val="22"/>
          <w:szCs w:val="22"/>
          <w:lang w:val="sv-SE"/>
        </w:rPr>
        <w:t>en</w:t>
      </w:r>
      <w:r w:rsidR="00212376" w:rsidRPr="005E4531">
        <w:rPr>
          <w:sz w:val="22"/>
          <w:szCs w:val="22"/>
          <w:lang w:val="sv-SE"/>
        </w:rPr>
        <w:t xml:space="preserve"> logotyp tryckt i blått omgivet av två blå streck på överdelen.</w:t>
      </w:r>
    </w:p>
    <w:p w14:paraId="0780F8B5" w14:textId="26EF9879" w:rsidR="00DC6122" w:rsidRPr="005E4531" w:rsidRDefault="00DC6122" w:rsidP="00B56A01">
      <w:pPr>
        <w:pStyle w:val="Listlevel1"/>
        <w:numPr>
          <w:ilvl w:val="0"/>
          <w:numId w:val="7"/>
        </w:numPr>
        <w:spacing w:before="0"/>
        <w:ind w:left="567" w:hanging="567"/>
        <w:rPr>
          <w:sz w:val="22"/>
          <w:szCs w:val="22"/>
          <w:lang w:val="sv-SE"/>
        </w:rPr>
      </w:pPr>
      <w:r w:rsidRPr="005E4531">
        <w:rPr>
          <w:sz w:val="22"/>
          <w:szCs w:val="22"/>
          <w:lang w:val="sv-SE"/>
        </w:rPr>
        <w:t>Atectura Breezhaler</w:t>
      </w:r>
      <w:r w:rsidR="00212376" w:rsidRPr="005E4531">
        <w:rPr>
          <w:sz w:val="22"/>
          <w:szCs w:val="22"/>
          <w:lang w:val="sv-SE"/>
        </w:rPr>
        <w:t>-kapslarna med</w:t>
      </w:r>
      <w:r w:rsidRPr="005E4531">
        <w:rPr>
          <w:sz w:val="22"/>
          <w:szCs w:val="22"/>
          <w:lang w:val="sv-SE"/>
        </w:rPr>
        <w:t xml:space="preserve"> 125</w:t>
      </w:r>
      <w:r w:rsidR="007D1C89" w:rsidRPr="005E4531">
        <w:rPr>
          <w:sz w:val="22"/>
          <w:szCs w:val="22"/>
          <w:lang w:val="sv-SE"/>
        </w:rPr>
        <w:t> mi</w:t>
      </w:r>
      <w:r w:rsidR="00212376" w:rsidRPr="005E4531">
        <w:rPr>
          <w:sz w:val="22"/>
          <w:szCs w:val="22"/>
          <w:lang w:val="sv-SE"/>
        </w:rPr>
        <w:t>krogram</w:t>
      </w:r>
      <w:r w:rsidRPr="005E4531">
        <w:rPr>
          <w:sz w:val="22"/>
          <w:szCs w:val="22"/>
          <w:lang w:val="sv-SE"/>
        </w:rPr>
        <w:t>/127</w:t>
      </w:r>
      <w:r w:rsidR="00212376" w:rsidRPr="005E4531">
        <w:rPr>
          <w:sz w:val="22"/>
          <w:szCs w:val="22"/>
          <w:lang w:val="sv-SE"/>
        </w:rPr>
        <w:t>,</w:t>
      </w:r>
      <w:r w:rsidRPr="005E4531">
        <w:rPr>
          <w:sz w:val="22"/>
          <w:szCs w:val="22"/>
          <w:lang w:val="sv-SE"/>
        </w:rPr>
        <w:t>5</w:t>
      </w:r>
      <w:r w:rsidR="007D1C89" w:rsidRPr="005E4531">
        <w:rPr>
          <w:sz w:val="22"/>
          <w:szCs w:val="22"/>
          <w:lang w:val="sv-SE"/>
        </w:rPr>
        <w:t> mi</w:t>
      </w:r>
      <w:r w:rsidR="00212376" w:rsidRPr="005E4531">
        <w:rPr>
          <w:sz w:val="22"/>
          <w:szCs w:val="22"/>
          <w:lang w:val="sv-SE"/>
        </w:rPr>
        <w:t xml:space="preserve">krogram har produktkoden </w:t>
      </w:r>
      <w:r w:rsidR="00E42B0C" w:rsidRPr="005E4531">
        <w:rPr>
          <w:sz w:val="22"/>
          <w:szCs w:val="22"/>
          <w:lang w:val="sv-SE"/>
        </w:rPr>
        <w:t>”</w:t>
      </w:r>
      <w:r w:rsidR="00212376" w:rsidRPr="005E4531">
        <w:rPr>
          <w:sz w:val="22"/>
          <w:szCs w:val="22"/>
          <w:lang w:val="sv-SE"/>
        </w:rPr>
        <w:t>IM150</w:t>
      </w:r>
      <w:r w:rsidR="00AD299B" w:rsidRPr="005E4531">
        <w:rPr>
          <w:sz w:val="22"/>
          <w:szCs w:val="22"/>
          <w:lang w:val="sv-SE"/>
        </w:rPr>
        <w:noBreakHyphen/>
      </w:r>
      <w:r w:rsidR="00212376" w:rsidRPr="005E4531">
        <w:rPr>
          <w:sz w:val="22"/>
          <w:szCs w:val="22"/>
          <w:lang w:val="sv-SE"/>
        </w:rPr>
        <w:t xml:space="preserve">160” tryckt </w:t>
      </w:r>
      <w:r w:rsidR="00E42B0C" w:rsidRPr="005E4531">
        <w:rPr>
          <w:sz w:val="22"/>
          <w:szCs w:val="22"/>
          <w:lang w:val="sv-SE"/>
        </w:rPr>
        <w:t>i</w:t>
      </w:r>
      <w:r w:rsidR="00212376" w:rsidRPr="005E4531">
        <w:rPr>
          <w:sz w:val="22"/>
          <w:szCs w:val="22"/>
          <w:lang w:val="sv-SE"/>
        </w:rPr>
        <w:t xml:space="preserve"> grått på underdelen och </w:t>
      </w:r>
      <w:r w:rsidR="009A5FB8" w:rsidRPr="005E4531">
        <w:rPr>
          <w:sz w:val="22"/>
          <w:szCs w:val="22"/>
          <w:lang w:val="sv-SE"/>
        </w:rPr>
        <w:t>en</w:t>
      </w:r>
      <w:r w:rsidR="00212376" w:rsidRPr="005E4531">
        <w:rPr>
          <w:sz w:val="22"/>
          <w:szCs w:val="22"/>
          <w:lang w:val="sv-SE"/>
        </w:rPr>
        <w:t xml:space="preserve"> logotyp tryckt i grått på överdelen</w:t>
      </w:r>
      <w:r w:rsidRPr="005E4531">
        <w:rPr>
          <w:sz w:val="22"/>
          <w:szCs w:val="22"/>
          <w:lang w:val="sv-SE"/>
        </w:rPr>
        <w:t>.</w:t>
      </w:r>
    </w:p>
    <w:p w14:paraId="79D1ECA6" w14:textId="50B930B9" w:rsidR="00DC6122" w:rsidRPr="005E4531" w:rsidRDefault="00DC6122" w:rsidP="00B56A01">
      <w:pPr>
        <w:pStyle w:val="Listlevel1"/>
        <w:numPr>
          <w:ilvl w:val="0"/>
          <w:numId w:val="7"/>
        </w:numPr>
        <w:spacing w:before="0"/>
        <w:ind w:left="567" w:hanging="567"/>
        <w:rPr>
          <w:sz w:val="22"/>
          <w:szCs w:val="22"/>
          <w:lang w:val="sv-SE"/>
        </w:rPr>
      </w:pPr>
      <w:r w:rsidRPr="005E4531">
        <w:rPr>
          <w:sz w:val="22"/>
          <w:szCs w:val="22"/>
          <w:lang w:val="sv-SE"/>
        </w:rPr>
        <w:t>Atectura Breezhaler</w:t>
      </w:r>
      <w:r w:rsidR="00E42B0C" w:rsidRPr="005E4531">
        <w:rPr>
          <w:sz w:val="22"/>
          <w:szCs w:val="22"/>
          <w:lang w:val="sv-SE"/>
        </w:rPr>
        <w:t>-kapslarna med</w:t>
      </w:r>
      <w:r w:rsidRPr="005E4531">
        <w:rPr>
          <w:sz w:val="22"/>
          <w:szCs w:val="22"/>
          <w:lang w:val="sv-SE"/>
        </w:rPr>
        <w:t xml:space="preserve"> 125</w:t>
      </w:r>
      <w:r w:rsidR="007D1C89" w:rsidRPr="005E4531">
        <w:rPr>
          <w:sz w:val="22"/>
          <w:szCs w:val="22"/>
          <w:lang w:val="sv-SE"/>
        </w:rPr>
        <w:t> mi</w:t>
      </w:r>
      <w:r w:rsidR="00E42B0C" w:rsidRPr="005E4531">
        <w:rPr>
          <w:sz w:val="22"/>
          <w:szCs w:val="22"/>
          <w:lang w:val="sv-SE"/>
        </w:rPr>
        <w:t>krogram/260 mikrogram har produktkoden ”IM150</w:t>
      </w:r>
      <w:r w:rsidR="00AD299B" w:rsidRPr="005E4531">
        <w:rPr>
          <w:sz w:val="22"/>
          <w:szCs w:val="22"/>
          <w:lang w:val="sv-SE"/>
        </w:rPr>
        <w:noBreakHyphen/>
      </w:r>
      <w:r w:rsidR="00E42B0C" w:rsidRPr="005E4531">
        <w:rPr>
          <w:sz w:val="22"/>
          <w:szCs w:val="22"/>
          <w:lang w:val="sv-SE"/>
        </w:rPr>
        <w:t xml:space="preserve">320” tryckt i svart ovanför två svarta streck på underdelen och </w:t>
      </w:r>
      <w:r w:rsidR="00842FBC" w:rsidRPr="005E4531">
        <w:rPr>
          <w:sz w:val="22"/>
          <w:szCs w:val="22"/>
          <w:lang w:val="sv-SE"/>
        </w:rPr>
        <w:t>en</w:t>
      </w:r>
      <w:r w:rsidR="00E42B0C" w:rsidRPr="005E4531">
        <w:rPr>
          <w:sz w:val="22"/>
          <w:szCs w:val="22"/>
          <w:lang w:val="sv-SE"/>
        </w:rPr>
        <w:t xml:space="preserve"> logotyp tryckt </w:t>
      </w:r>
      <w:r w:rsidR="00AD299B" w:rsidRPr="005E4531">
        <w:rPr>
          <w:sz w:val="22"/>
          <w:szCs w:val="22"/>
          <w:lang w:val="sv-SE"/>
        </w:rPr>
        <w:t>i</w:t>
      </w:r>
      <w:r w:rsidR="00E42B0C" w:rsidRPr="005E4531">
        <w:rPr>
          <w:sz w:val="22"/>
          <w:szCs w:val="22"/>
          <w:lang w:val="sv-SE"/>
        </w:rPr>
        <w:t xml:space="preserve"> svart omgivet av </w:t>
      </w:r>
      <w:r w:rsidR="0082610B" w:rsidRPr="005E4531">
        <w:rPr>
          <w:sz w:val="22"/>
          <w:szCs w:val="22"/>
          <w:lang w:val="sv-SE"/>
        </w:rPr>
        <w:t xml:space="preserve">två </w:t>
      </w:r>
      <w:r w:rsidR="00E42B0C" w:rsidRPr="005E4531">
        <w:rPr>
          <w:sz w:val="22"/>
          <w:szCs w:val="22"/>
          <w:lang w:val="sv-SE"/>
        </w:rPr>
        <w:t>svarta streck på överdelen.</w:t>
      </w:r>
    </w:p>
    <w:p w14:paraId="0570A5A7" w14:textId="77777777" w:rsidR="00DC6122" w:rsidRPr="005E4531" w:rsidRDefault="00DC6122" w:rsidP="00B56A01">
      <w:pPr>
        <w:tabs>
          <w:tab w:val="clear" w:pos="567"/>
        </w:tabs>
        <w:spacing w:line="240" w:lineRule="auto"/>
        <w:rPr>
          <w:szCs w:val="22"/>
          <w:lang w:val="sv-SE"/>
        </w:rPr>
      </w:pPr>
    </w:p>
    <w:p w14:paraId="4D8FA932" w14:textId="661B7F83" w:rsidR="00DC6122" w:rsidRPr="005E4531" w:rsidRDefault="00E42B0C" w:rsidP="00B56A01">
      <w:pPr>
        <w:keepNext/>
        <w:tabs>
          <w:tab w:val="clear" w:pos="567"/>
        </w:tabs>
        <w:spacing w:line="240" w:lineRule="auto"/>
        <w:rPr>
          <w:szCs w:val="22"/>
          <w:lang w:val="sv-SE"/>
        </w:rPr>
      </w:pPr>
      <w:r w:rsidRPr="005E4531">
        <w:rPr>
          <w:szCs w:val="22"/>
          <w:lang w:val="sv-SE"/>
        </w:rPr>
        <w:lastRenderedPageBreak/>
        <w:t>Förpackningsstorlekar</w:t>
      </w:r>
      <w:r w:rsidR="00DC6122" w:rsidRPr="005E4531">
        <w:rPr>
          <w:szCs w:val="22"/>
          <w:lang w:val="sv-SE"/>
        </w:rPr>
        <w:t>:</w:t>
      </w:r>
    </w:p>
    <w:p w14:paraId="1B5ABF7A" w14:textId="1E14A617" w:rsidR="007D1C89" w:rsidRPr="005E4531" w:rsidRDefault="00E42B0C" w:rsidP="00B56A01">
      <w:pPr>
        <w:pStyle w:val="Listlevel1"/>
        <w:keepNext/>
        <w:spacing w:before="0"/>
        <w:ind w:left="0" w:firstLine="0"/>
        <w:rPr>
          <w:sz w:val="22"/>
          <w:szCs w:val="22"/>
          <w:lang w:val="sv-SE"/>
        </w:rPr>
      </w:pPr>
      <w:r w:rsidRPr="005E4531">
        <w:rPr>
          <w:sz w:val="22"/>
          <w:szCs w:val="22"/>
          <w:lang w:val="sv-SE"/>
        </w:rPr>
        <w:t>Förpackning med</w:t>
      </w:r>
      <w:r w:rsidR="007D1C89" w:rsidRPr="005E4531">
        <w:rPr>
          <w:sz w:val="22"/>
          <w:szCs w:val="22"/>
          <w:lang w:val="sv-SE"/>
        </w:rPr>
        <w:t xml:space="preserve"> 10 x 1 </w:t>
      </w:r>
      <w:r w:rsidRPr="005E4531">
        <w:rPr>
          <w:sz w:val="22"/>
          <w:szCs w:val="22"/>
          <w:lang w:val="sv-SE"/>
        </w:rPr>
        <w:t>elle</w:t>
      </w:r>
      <w:r w:rsidR="007D1C89" w:rsidRPr="005E4531">
        <w:rPr>
          <w:sz w:val="22"/>
          <w:szCs w:val="22"/>
          <w:lang w:val="sv-SE"/>
        </w:rPr>
        <w:t>r 30 x 1 </w:t>
      </w:r>
      <w:r w:rsidRPr="005E4531">
        <w:rPr>
          <w:sz w:val="22"/>
          <w:szCs w:val="22"/>
          <w:lang w:val="sv-SE"/>
        </w:rPr>
        <w:t>hårda kapslar samt 1 inhalator</w:t>
      </w:r>
      <w:r w:rsidR="007D1C89" w:rsidRPr="005E4531">
        <w:rPr>
          <w:sz w:val="22"/>
          <w:szCs w:val="22"/>
          <w:lang w:val="sv-SE"/>
        </w:rPr>
        <w:t>.</w:t>
      </w:r>
    </w:p>
    <w:p w14:paraId="31D90F04" w14:textId="6B8F1015" w:rsidR="00F30D13" w:rsidRPr="005E4531" w:rsidRDefault="001D37BF" w:rsidP="00B56A01">
      <w:pPr>
        <w:pStyle w:val="Listlevel1"/>
        <w:keepNext/>
        <w:spacing w:before="0"/>
        <w:ind w:left="0" w:firstLine="0"/>
        <w:rPr>
          <w:sz w:val="22"/>
          <w:szCs w:val="22"/>
          <w:lang w:val="sv-SE"/>
        </w:rPr>
      </w:pPr>
      <w:r w:rsidRPr="005E4531">
        <w:rPr>
          <w:sz w:val="22"/>
          <w:szCs w:val="22"/>
          <w:lang w:val="sv-SE"/>
        </w:rPr>
        <w:t>Fler</w:t>
      </w:r>
      <w:r w:rsidR="00A074AF" w:rsidRPr="005E4531">
        <w:rPr>
          <w:sz w:val="22"/>
          <w:szCs w:val="22"/>
          <w:lang w:val="sv-SE"/>
        </w:rPr>
        <w:t xml:space="preserve">pack bestående av </w:t>
      </w:r>
      <w:r w:rsidR="00F30D13" w:rsidRPr="005E4531">
        <w:rPr>
          <w:sz w:val="22"/>
          <w:szCs w:val="22"/>
          <w:lang w:val="sv-SE"/>
        </w:rPr>
        <w:t>3</w:t>
      </w:r>
      <w:r w:rsidR="005323E0" w:rsidRPr="005E4531">
        <w:rPr>
          <w:sz w:val="22"/>
          <w:szCs w:val="22"/>
          <w:lang w:val="sv-SE"/>
        </w:rPr>
        <w:t> </w:t>
      </w:r>
      <w:r w:rsidR="00E42B0C" w:rsidRPr="005E4531">
        <w:rPr>
          <w:sz w:val="22"/>
          <w:szCs w:val="22"/>
          <w:lang w:val="sv-SE"/>
        </w:rPr>
        <w:t>kartonger</w:t>
      </w:r>
      <w:r w:rsidR="00842FBC" w:rsidRPr="005E4531">
        <w:rPr>
          <w:sz w:val="22"/>
          <w:szCs w:val="22"/>
          <w:lang w:val="sv-SE"/>
        </w:rPr>
        <w:t>,</w:t>
      </w:r>
      <w:r w:rsidR="00E42B0C" w:rsidRPr="005E4531">
        <w:rPr>
          <w:sz w:val="22"/>
          <w:szCs w:val="22"/>
          <w:lang w:val="sv-SE"/>
        </w:rPr>
        <w:t xml:space="preserve"> med </w:t>
      </w:r>
      <w:r w:rsidR="00D17A95" w:rsidRPr="005E4531">
        <w:rPr>
          <w:sz w:val="22"/>
          <w:szCs w:val="22"/>
          <w:lang w:val="sv-SE"/>
        </w:rPr>
        <w:t>30 x 1 </w:t>
      </w:r>
      <w:r w:rsidR="00F30D13" w:rsidRPr="005E4531">
        <w:rPr>
          <w:sz w:val="22"/>
          <w:szCs w:val="22"/>
          <w:lang w:val="sv-SE"/>
        </w:rPr>
        <w:t>h</w:t>
      </w:r>
      <w:r w:rsidR="00E42B0C" w:rsidRPr="005E4531">
        <w:rPr>
          <w:sz w:val="22"/>
          <w:szCs w:val="22"/>
          <w:lang w:val="sv-SE"/>
        </w:rPr>
        <w:t>årda kapslar och 1 inhalator i varje</w:t>
      </w:r>
      <w:r w:rsidR="00842FBC" w:rsidRPr="005E4531">
        <w:rPr>
          <w:sz w:val="22"/>
          <w:szCs w:val="22"/>
          <w:lang w:val="sv-SE"/>
        </w:rPr>
        <w:t xml:space="preserve"> kartong</w:t>
      </w:r>
      <w:r w:rsidR="00F30D13" w:rsidRPr="005E4531">
        <w:rPr>
          <w:sz w:val="22"/>
          <w:szCs w:val="22"/>
          <w:lang w:val="sv-SE"/>
        </w:rPr>
        <w:t>.</w:t>
      </w:r>
    </w:p>
    <w:p w14:paraId="6F21D20F" w14:textId="6A68DE87" w:rsidR="00F30D13" w:rsidRPr="005E4531" w:rsidRDefault="001D37BF" w:rsidP="00B56A01">
      <w:pPr>
        <w:pStyle w:val="Listlevel1"/>
        <w:keepNext/>
        <w:spacing w:before="0"/>
        <w:ind w:left="0" w:firstLine="0"/>
        <w:rPr>
          <w:sz w:val="22"/>
          <w:szCs w:val="22"/>
          <w:lang w:val="sv-SE"/>
        </w:rPr>
      </w:pPr>
      <w:r w:rsidRPr="005E4531">
        <w:rPr>
          <w:sz w:val="22"/>
          <w:szCs w:val="22"/>
          <w:lang w:val="sv-SE"/>
        </w:rPr>
        <w:t>Fler</w:t>
      </w:r>
      <w:r w:rsidR="00A074AF" w:rsidRPr="005E4531">
        <w:rPr>
          <w:sz w:val="22"/>
          <w:szCs w:val="22"/>
          <w:lang w:val="sv-SE"/>
        </w:rPr>
        <w:t xml:space="preserve">pack bestående av </w:t>
      </w:r>
      <w:r w:rsidR="00E42B0C" w:rsidRPr="005E4531">
        <w:rPr>
          <w:sz w:val="22"/>
          <w:szCs w:val="22"/>
          <w:lang w:val="sv-SE"/>
        </w:rPr>
        <w:t>15 kartonger</w:t>
      </w:r>
      <w:r w:rsidR="00842FBC" w:rsidRPr="005E4531">
        <w:rPr>
          <w:sz w:val="22"/>
          <w:szCs w:val="22"/>
          <w:lang w:val="sv-SE"/>
        </w:rPr>
        <w:t>,</w:t>
      </w:r>
      <w:r w:rsidR="00E42B0C" w:rsidRPr="005E4531">
        <w:rPr>
          <w:sz w:val="22"/>
          <w:szCs w:val="22"/>
          <w:lang w:val="sv-SE"/>
        </w:rPr>
        <w:t xml:space="preserve"> med 10 </w:t>
      </w:r>
      <w:r w:rsidR="00D17A95" w:rsidRPr="005E4531">
        <w:rPr>
          <w:sz w:val="22"/>
          <w:szCs w:val="22"/>
          <w:lang w:val="sv-SE"/>
        </w:rPr>
        <w:t>x 1 </w:t>
      </w:r>
      <w:r w:rsidR="00E42B0C" w:rsidRPr="005E4531">
        <w:rPr>
          <w:sz w:val="22"/>
          <w:szCs w:val="22"/>
          <w:lang w:val="sv-SE"/>
        </w:rPr>
        <w:t>hårda kapslar och 1 inhalator i varje</w:t>
      </w:r>
      <w:r w:rsidR="00842FBC" w:rsidRPr="005E4531">
        <w:rPr>
          <w:sz w:val="22"/>
          <w:szCs w:val="22"/>
          <w:lang w:val="sv-SE"/>
        </w:rPr>
        <w:t xml:space="preserve"> kartong</w:t>
      </w:r>
      <w:r w:rsidR="00F30D13" w:rsidRPr="005E4531">
        <w:rPr>
          <w:sz w:val="22"/>
          <w:szCs w:val="22"/>
          <w:lang w:val="sv-SE"/>
        </w:rPr>
        <w:t>.</w:t>
      </w:r>
    </w:p>
    <w:p w14:paraId="03450B51" w14:textId="77777777" w:rsidR="007D1C89" w:rsidRPr="005E4531" w:rsidRDefault="007D1C89" w:rsidP="00B56A01">
      <w:pPr>
        <w:pStyle w:val="Listlevel1"/>
        <w:keepNext/>
        <w:spacing w:before="0"/>
        <w:ind w:left="0" w:firstLine="0"/>
        <w:rPr>
          <w:sz w:val="22"/>
          <w:szCs w:val="22"/>
          <w:lang w:val="sv-SE"/>
        </w:rPr>
      </w:pPr>
    </w:p>
    <w:p w14:paraId="0ACFC6B2" w14:textId="23E93A7A" w:rsidR="00DC6122" w:rsidRPr="005E4531" w:rsidRDefault="00E42B0C" w:rsidP="00B56A01">
      <w:pPr>
        <w:tabs>
          <w:tab w:val="clear" w:pos="567"/>
        </w:tabs>
        <w:spacing w:line="240" w:lineRule="auto"/>
        <w:rPr>
          <w:szCs w:val="22"/>
          <w:lang w:val="sv-SE"/>
        </w:rPr>
      </w:pPr>
      <w:r w:rsidRPr="005E4531">
        <w:rPr>
          <w:szCs w:val="22"/>
          <w:lang w:val="sv-SE"/>
        </w:rPr>
        <w:t xml:space="preserve">Eventuellt kommer inte alla förpackningsstorlekar att </w:t>
      </w:r>
      <w:r w:rsidR="009D24B7">
        <w:rPr>
          <w:szCs w:val="22"/>
          <w:lang w:val="sv-SE"/>
        </w:rPr>
        <w:t>marknadsföras</w:t>
      </w:r>
      <w:r w:rsidRPr="005E4531">
        <w:rPr>
          <w:szCs w:val="22"/>
          <w:lang w:val="sv-SE"/>
        </w:rPr>
        <w:t>.</w:t>
      </w:r>
    </w:p>
    <w:p w14:paraId="60064AD8" w14:textId="77777777" w:rsidR="00DC6122" w:rsidRPr="005E4531" w:rsidRDefault="00DC6122" w:rsidP="00B56A01">
      <w:pPr>
        <w:numPr>
          <w:ilvl w:val="12"/>
          <w:numId w:val="0"/>
        </w:numPr>
        <w:tabs>
          <w:tab w:val="clear" w:pos="567"/>
        </w:tabs>
        <w:spacing w:line="240" w:lineRule="auto"/>
        <w:rPr>
          <w:szCs w:val="22"/>
          <w:lang w:val="sv-SE"/>
        </w:rPr>
      </w:pPr>
    </w:p>
    <w:p w14:paraId="6C72296E" w14:textId="25050443" w:rsidR="00DC6122" w:rsidRPr="005E4531" w:rsidRDefault="00E42B0C" w:rsidP="00B56A01">
      <w:pPr>
        <w:pStyle w:val="Text"/>
        <w:keepNext/>
        <w:spacing w:before="0"/>
        <w:jc w:val="left"/>
        <w:rPr>
          <w:b/>
          <w:bCs/>
          <w:sz w:val="22"/>
          <w:szCs w:val="22"/>
          <w:lang w:val="sv-SE"/>
        </w:rPr>
      </w:pPr>
      <w:r w:rsidRPr="005E4531">
        <w:rPr>
          <w:b/>
          <w:bCs/>
          <w:sz w:val="22"/>
          <w:szCs w:val="22"/>
          <w:lang w:val="sv-SE"/>
        </w:rPr>
        <w:t>Innehavare av godkännande för försäljning</w:t>
      </w:r>
    </w:p>
    <w:p w14:paraId="72AC643C" w14:textId="77777777" w:rsidR="00DC6122" w:rsidRPr="005E4531" w:rsidRDefault="00DC6122" w:rsidP="00B56A01">
      <w:pPr>
        <w:keepNext/>
        <w:tabs>
          <w:tab w:val="clear" w:pos="567"/>
        </w:tabs>
        <w:autoSpaceDE w:val="0"/>
        <w:autoSpaceDN w:val="0"/>
        <w:adjustRightInd w:val="0"/>
        <w:spacing w:line="240" w:lineRule="auto"/>
        <w:rPr>
          <w:rFonts w:eastAsia="SimSun"/>
          <w:szCs w:val="22"/>
          <w:lang w:val="sv-SE"/>
        </w:rPr>
      </w:pPr>
      <w:r w:rsidRPr="005E4531">
        <w:rPr>
          <w:rFonts w:eastAsia="SimSun"/>
          <w:szCs w:val="22"/>
          <w:lang w:val="sv-SE"/>
        </w:rPr>
        <w:t>Novartis Europharm Limited</w:t>
      </w:r>
    </w:p>
    <w:p w14:paraId="5A8E34A0" w14:textId="77777777" w:rsidR="00DC6122" w:rsidRPr="005E4531" w:rsidRDefault="00DC6122" w:rsidP="00B56A01">
      <w:pPr>
        <w:keepNext/>
        <w:tabs>
          <w:tab w:val="clear" w:pos="567"/>
        </w:tabs>
        <w:spacing w:line="240" w:lineRule="auto"/>
        <w:rPr>
          <w:szCs w:val="22"/>
          <w:lang w:val="en-US"/>
        </w:rPr>
      </w:pPr>
      <w:r w:rsidRPr="005E4531">
        <w:rPr>
          <w:szCs w:val="22"/>
          <w:lang w:val="en-US"/>
        </w:rPr>
        <w:t>Vista Building</w:t>
      </w:r>
    </w:p>
    <w:p w14:paraId="1C85CE72" w14:textId="77777777" w:rsidR="00DC6122" w:rsidRPr="005E4531" w:rsidRDefault="00DC6122" w:rsidP="00B56A01">
      <w:pPr>
        <w:keepNext/>
        <w:tabs>
          <w:tab w:val="clear" w:pos="567"/>
        </w:tabs>
        <w:spacing w:line="240" w:lineRule="auto"/>
        <w:rPr>
          <w:szCs w:val="22"/>
          <w:lang w:val="en-US"/>
        </w:rPr>
      </w:pPr>
      <w:r w:rsidRPr="005E4531">
        <w:rPr>
          <w:szCs w:val="22"/>
          <w:lang w:val="en-US"/>
        </w:rPr>
        <w:t>Elm Park, Merrion Road</w:t>
      </w:r>
    </w:p>
    <w:p w14:paraId="544DA99B" w14:textId="77777777" w:rsidR="00DC6122" w:rsidRPr="005E4531" w:rsidRDefault="00DC6122" w:rsidP="00B56A01">
      <w:pPr>
        <w:keepNext/>
        <w:tabs>
          <w:tab w:val="clear" w:pos="567"/>
        </w:tabs>
        <w:spacing w:line="240" w:lineRule="auto"/>
        <w:rPr>
          <w:szCs w:val="22"/>
          <w:lang w:val="sv-SE"/>
        </w:rPr>
      </w:pPr>
      <w:r w:rsidRPr="005E4531">
        <w:rPr>
          <w:szCs w:val="22"/>
          <w:lang w:val="sv-SE"/>
        </w:rPr>
        <w:t>Dublin 4</w:t>
      </w:r>
    </w:p>
    <w:p w14:paraId="42707002" w14:textId="45CEF706" w:rsidR="00DC6122" w:rsidRPr="005E4531" w:rsidRDefault="00DC6122" w:rsidP="00B56A01">
      <w:pPr>
        <w:tabs>
          <w:tab w:val="clear" w:pos="567"/>
        </w:tabs>
        <w:spacing w:line="240" w:lineRule="auto"/>
        <w:rPr>
          <w:szCs w:val="22"/>
          <w:lang w:val="sv-SE"/>
        </w:rPr>
      </w:pPr>
      <w:r w:rsidRPr="005E4531">
        <w:rPr>
          <w:szCs w:val="22"/>
          <w:lang w:val="sv-SE"/>
        </w:rPr>
        <w:t>Ir</w:t>
      </w:r>
      <w:r w:rsidR="00E42B0C" w:rsidRPr="005E4531">
        <w:rPr>
          <w:szCs w:val="22"/>
          <w:lang w:val="sv-SE"/>
        </w:rPr>
        <w:t>land</w:t>
      </w:r>
    </w:p>
    <w:p w14:paraId="6E85C840" w14:textId="77777777" w:rsidR="00DC6122" w:rsidRPr="005E4531" w:rsidRDefault="00DC6122" w:rsidP="00B56A01">
      <w:pPr>
        <w:numPr>
          <w:ilvl w:val="12"/>
          <w:numId w:val="0"/>
        </w:numPr>
        <w:tabs>
          <w:tab w:val="clear" w:pos="567"/>
        </w:tabs>
        <w:spacing w:line="240" w:lineRule="auto"/>
        <w:ind w:right="-2"/>
        <w:rPr>
          <w:szCs w:val="22"/>
          <w:lang w:val="sv-SE"/>
        </w:rPr>
      </w:pPr>
    </w:p>
    <w:p w14:paraId="1D60430D" w14:textId="172748F1" w:rsidR="00DC6122" w:rsidRPr="005E4531" w:rsidRDefault="00E42B0C" w:rsidP="00B56A01">
      <w:pPr>
        <w:pStyle w:val="Text"/>
        <w:keepNext/>
        <w:spacing w:before="0"/>
        <w:jc w:val="left"/>
        <w:rPr>
          <w:b/>
          <w:bCs/>
          <w:sz w:val="22"/>
          <w:szCs w:val="22"/>
          <w:lang w:val="sv-SE"/>
        </w:rPr>
      </w:pPr>
      <w:r w:rsidRPr="005E4531">
        <w:rPr>
          <w:b/>
          <w:bCs/>
          <w:sz w:val="22"/>
          <w:szCs w:val="22"/>
          <w:lang w:val="sv-SE"/>
        </w:rPr>
        <w:t>Tillverkare</w:t>
      </w:r>
    </w:p>
    <w:p w14:paraId="63C43F7D" w14:textId="77777777" w:rsidR="003A769C" w:rsidRPr="005E4531" w:rsidRDefault="003A769C" w:rsidP="00B56A01">
      <w:pPr>
        <w:keepNext/>
        <w:numPr>
          <w:ilvl w:val="12"/>
          <w:numId w:val="0"/>
        </w:numPr>
        <w:tabs>
          <w:tab w:val="clear" w:pos="567"/>
        </w:tabs>
        <w:spacing w:line="240" w:lineRule="auto"/>
        <w:rPr>
          <w:szCs w:val="22"/>
          <w:lang w:val="sv-SE"/>
        </w:rPr>
      </w:pPr>
      <w:r w:rsidRPr="005E4531">
        <w:rPr>
          <w:szCs w:val="22"/>
          <w:lang w:val="sv-SE"/>
        </w:rPr>
        <w:t>Novartis Farmacéutica, S.A.</w:t>
      </w:r>
    </w:p>
    <w:p w14:paraId="7AC4832F" w14:textId="77777777" w:rsidR="003A769C" w:rsidRPr="005E4531" w:rsidRDefault="003A769C" w:rsidP="00B56A01">
      <w:pPr>
        <w:keepNext/>
        <w:numPr>
          <w:ilvl w:val="12"/>
          <w:numId w:val="0"/>
        </w:numPr>
        <w:tabs>
          <w:tab w:val="clear" w:pos="567"/>
        </w:tabs>
        <w:spacing w:line="240" w:lineRule="auto"/>
        <w:ind w:right="-2"/>
        <w:rPr>
          <w:szCs w:val="22"/>
          <w:lang w:val="fr-CH"/>
        </w:rPr>
      </w:pPr>
      <w:r w:rsidRPr="005E4531">
        <w:rPr>
          <w:szCs w:val="22"/>
          <w:lang w:val="fr-CH"/>
        </w:rPr>
        <w:t xml:space="preserve">Gran Via de les </w:t>
      </w:r>
      <w:proofErr w:type="spellStart"/>
      <w:r w:rsidRPr="005E4531">
        <w:rPr>
          <w:szCs w:val="22"/>
          <w:lang w:val="fr-CH"/>
        </w:rPr>
        <w:t>Corts</w:t>
      </w:r>
      <w:proofErr w:type="spellEnd"/>
      <w:r w:rsidRPr="005E4531">
        <w:rPr>
          <w:szCs w:val="22"/>
          <w:lang w:val="fr-CH"/>
        </w:rPr>
        <w:t xml:space="preserve"> Catalanes, 764</w:t>
      </w:r>
    </w:p>
    <w:p w14:paraId="5FE9AE0A" w14:textId="77777777" w:rsidR="003A769C" w:rsidRPr="005E4531" w:rsidRDefault="003A769C" w:rsidP="00B56A01">
      <w:pPr>
        <w:keepNext/>
        <w:numPr>
          <w:ilvl w:val="12"/>
          <w:numId w:val="0"/>
        </w:numPr>
        <w:tabs>
          <w:tab w:val="clear" w:pos="567"/>
        </w:tabs>
        <w:spacing w:line="240" w:lineRule="auto"/>
        <w:ind w:right="-2"/>
        <w:rPr>
          <w:szCs w:val="22"/>
          <w:lang w:val="fr-CH"/>
        </w:rPr>
      </w:pPr>
      <w:r w:rsidRPr="005E4531">
        <w:rPr>
          <w:szCs w:val="22"/>
          <w:lang w:val="fr-CH"/>
        </w:rPr>
        <w:t>08013 Barcelona</w:t>
      </w:r>
    </w:p>
    <w:p w14:paraId="22C69B2A" w14:textId="77777777" w:rsidR="003A769C" w:rsidRPr="005E4531" w:rsidRDefault="003A769C" w:rsidP="00B56A01">
      <w:pPr>
        <w:numPr>
          <w:ilvl w:val="12"/>
          <w:numId w:val="0"/>
        </w:numPr>
        <w:tabs>
          <w:tab w:val="clear" w:pos="567"/>
        </w:tabs>
        <w:spacing w:line="240" w:lineRule="auto"/>
        <w:ind w:right="-2"/>
        <w:rPr>
          <w:szCs w:val="22"/>
          <w:lang w:val="sv-SE"/>
        </w:rPr>
      </w:pPr>
      <w:r w:rsidRPr="005E4531">
        <w:rPr>
          <w:lang w:val="sv-SE"/>
        </w:rPr>
        <w:t>Spanien</w:t>
      </w:r>
    </w:p>
    <w:p w14:paraId="383B5274" w14:textId="77777777" w:rsidR="003A769C" w:rsidRPr="005E4531" w:rsidRDefault="003A769C" w:rsidP="00B56A01">
      <w:pPr>
        <w:numPr>
          <w:ilvl w:val="12"/>
          <w:numId w:val="0"/>
        </w:numPr>
        <w:tabs>
          <w:tab w:val="clear" w:pos="567"/>
        </w:tabs>
        <w:spacing w:line="240" w:lineRule="auto"/>
        <w:ind w:right="-2"/>
        <w:rPr>
          <w:szCs w:val="22"/>
          <w:lang w:val="de-CH"/>
        </w:rPr>
      </w:pPr>
    </w:p>
    <w:p w14:paraId="731B8D0C" w14:textId="77777777" w:rsidR="00591C40" w:rsidRPr="006A6BB5" w:rsidRDefault="00591C40" w:rsidP="00591C40">
      <w:pPr>
        <w:keepNext/>
        <w:rPr>
          <w:rFonts w:eastAsia="Aptos"/>
          <w:szCs w:val="22"/>
          <w:shd w:val="pct15" w:color="auto" w:fill="auto"/>
          <w:lang w:val="de-AT" w:eastAsia="de-CH"/>
        </w:rPr>
      </w:pPr>
      <w:r w:rsidRPr="006A6BB5">
        <w:rPr>
          <w:rFonts w:eastAsia="Aptos"/>
          <w:szCs w:val="22"/>
          <w:shd w:val="pct15" w:color="auto" w:fill="auto"/>
          <w:lang w:val="de-AT" w:eastAsia="de-CH"/>
        </w:rPr>
        <w:t>Novartis Pharma GmbH</w:t>
      </w:r>
    </w:p>
    <w:p w14:paraId="02FF04D1" w14:textId="77777777" w:rsidR="00591C40" w:rsidRPr="006A6BB5" w:rsidRDefault="00591C40" w:rsidP="00591C40">
      <w:pPr>
        <w:keepNext/>
        <w:rPr>
          <w:rFonts w:eastAsia="Aptos"/>
          <w:szCs w:val="22"/>
          <w:shd w:val="pct15" w:color="auto" w:fill="auto"/>
          <w:lang w:val="de-AT" w:eastAsia="de-CH"/>
        </w:rPr>
      </w:pPr>
      <w:r w:rsidRPr="006A6BB5">
        <w:rPr>
          <w:rFonts w:eastAsia="Aptos"/>
          <w:szCs w:val="22"/>
          <w:shd w:val="pct15" w:color="auto" w:fill="auto"/>
          <w:lang w:val="de-AT" w:eastAsia="de-CH"/>
        </w:rPr>
        <w:t>Sophie-Germain-Strasse 10</w:t>
      </w:r>
    </w:p>
    <w:p w14:paraId="0C68785B" w14:textId="77777777" w:rsidR="00591C40" w:rsidRPr="000F4C40" w:rsidRDefault="00591C40" w:rsidP="00591C40">
      <w:pPr>
        <w:keepNext/>
        <w:rPr>
          <w:rFonts w:eastAsia="Aptos"/>
          <w:szCs w:val="22"/>
          <w:shd w:val="pct15" w:color="auto" w:fill="auto"/>
          <w:lang w:val="sv-SE" w:eastAsia="de-CH"/>
        </w:rPr>
      </w:pPr>
      <w:r w:rsidRPr="000F4C40">
        <w:rPr>
          <w:rFonts w:eastAsia="Aptos"/>
          <w:szCs w:val="22"/>
          <w:shd w:val="pct15" w:color="auto" w:fill="auto"/>
          <w:lang w:val="sv-SE" w:eastAsia="de-CH"/>
        </w:rPr>
        <w:t>90443 Nürnberg</w:t>
      </w:r>
    </w:p>
    <w:p w14:paraId="1EDDF7E8" w14:textId="77777777" w:rsidR="00591C40" w:rsidRDefault="00591C40" w:rsidP="00591C40">
      <w:pPr>
        <w:widowControl w:val="0"/>
        <w:numPr>
          <w:ilvl w:val="12"/>
          <w:numId w:val="0"/>
        </w:numPr>
        <w:spacing w:line="240" w:lineRule="auto"/>
        <w:rPr>
          <w:szCs w:val="22"/>
          <w:shd w:val="pct15" w:color="auto" w:fill="auto"/>
          <w:lang w:val="de-CH"/>
        </w:rPr>
      </w:pPr>
      <w:r w:rsidRPr="000E3ADA">
        <w:rPr>
          <w:szCs w:val="22"/>
          <w:shd w:val="pct15" w:color="auto" w:fill="auto"/>
          <w:lang w:val="de-CH"/>
        </w:rPr>
        <w:t>Tyskland</w:t>
      </w:r>
    </w:p>
    <w:p w14:paraId="73AEACB3" w14:textId="0BAC4704" w:rsidR="000459FB" w:rsidRPr="005E4531" w:rsidRDefault="000459FB" w:rsidP="00B56A01">
      <w:pPr>
        <w:numPr>
          <w:ilvl w:val="12"/>
          <w:numId w:val="0"/>
        </w:numPr>
        <w:spacing w:line="240" w:lineRule="auto"/>
        <w:rPr>
          <w:szCs w:val="22"/>
          <w:lang w:val="sv-SE"/>
        </w:rPr>
      </w:pPr>
    </w:p>
    <w:p w14:paraId="0B7BF8FB" w14:textId="77777777" w:rsidR="00E42B0C" w:rsidRPr="005E4531" w:rsidRDefault="00E42B0C" w:rsidP="00B56A01">
      <w:pPr>
        <w:keepNext/>
        <w:keepLines/>
        <w:numPr>
          <w:ilvl w:val="12"/>
          <w:numId w:val="0"/>
        </w:numPr>
        <w:spacing w:line="240" w:lineRule="auto"/>
        <w:rPr>
          <w:szCs w:val="22"/>
          <w:lang w:val="sv-SE"/>
        </w:rPr>
      </w:pPr>
      <w:r w:rsidRPr="005E4531">
        <w:rPr>
          <w:szCs w:val="22"/>
          <w:lang w:val="sv-SE"/>
        </w:rPr>
        <w:t>Kontakta ombudet för innehavaren av godkännandet för försäljning om du vill veta mer om detta läkemedel:</w:t>
      </w:r>
    </w:p>
    <w:p w14:paraId="009BE81C" w14:textId="77777777" w:rsidR="00DC6122" w:rsidRPr="005E4531" w:rsidRDefault="00DC6122" w:rsidP="00B56A01">
      <w:pPr>
        <w:keepNext/>
        <w:numPr>
          <w:ilvl w:val="12"/>
          <w:numId w:val="0"/>
        </w:numPr>
        <w:tabs>
          <w:tab w:val="clear" w:pos="567"/>
        </w:tabs>
        <w:spacing w:line="240" w:lineRule="auto"/>
        <w:rPr>
          <w:szCs w:val="22"/>
          <w:lang w:val="sv-SE"/>
        </w:rPr>
      </w:pPr>
    </w:p>
    <w:tbl>
      <w:tblPr>
        <w:tblW w:w="9356" w:type="dxa"/>
        <w:tblInd w:w="-34" w:type="dxa"/>
        <w:tblLayout w:type="fixed"/>
        <w:tblLook w:val="0000" w:firstRow="0" w:lastRow="0" w:firstColumn="0" w:lastColumn="0" w:noHBand="0" w:noVBand="0"/>
      </w:tblPr>
      <w:tblGrid>
        <w:gridCol w:w="4678"/>
        <w:gridCol w:w="4678"/>
      </w:tblGrid>
      <w:tr w:rsidR="00DC6122" w:rsidRPr="005E4531" w14:paraId="62094250" w14:textId="77777777" w:rsidTr="00096A57">
        <w:trPr>
          <w:cantSplit/>
        </w:trPr>
        <w:tc>
          <w:tcPr>
            <w:tcW w:w="4678" w:type="dxa"/>
          </w:tcPr>
          <w:p w14:paraId="78243690" w14:textId="77777777" w:rsidR="00DC6122" w:rsidRPr="005E4531" w:rsidRDefault="00DC6122" w:rsidP="00B56A01">
            <w:pPr>
              <w:tabs>
                <w:tab w:val="clear" w:pos="567"/>
              </w:tabs>
              <w:spacing w:line="240" w:lineRule="auto"/>
              <w:rPr>
                <w:b/>
                <w:szCs w:val="22"/>
                <w:lang w:val="fr-CH"/>
              </w:rPr>
            </w:pPr>
            <w:proofErr w:type="spellStart"/>
            <w:r w:rsidRPr="005E4531">
              <w:rPr>
                <w:b/>
                <w:szCs w:val="22"/>
                <w:lang w:val="fr-CH"/>
              </w:rPr>
              <w:t>België</w:t>
            </w:r>
            <w:proofErr w:type="spellEnd"/>
            <w:r w:rsidRPr="005E4531">
              <w:rPr>
                <w:b/>
                <w:szCs w:val="22"/>
                <w:lang w:val="fr-CH"/>
              </w:rPr>
              <w:t>/Belgique/</w:t>
            </w:r>
            <w:proofErr w:type="spellStart"/>
            <w:r w:rsidRPr="005E4531">
              <w:rPr>
                <w:b/>
                <w:szCs w:val="22"/>
                <w:lang w:val="fr-CH"/>
              </w:rPr>
              <w:t>Belgien</w:t>
            </w:r>
            <w:proofErr w:type="spellEnd"/>
          </w:p>
          <w:p w14:paraId="204E1B97" w14:textId="77777777" w:rsidR="00DC6122" w:rsidRPr="005E4531" w:rsidRDefault="00DC6122" w:rsidP="00B56A01">
            <w:pPr>
              <w:tabs>
                <w:tab w:val="clear" w:pos="567"/>
              </w:tabs>
              <w:spacing w:line="240" w:lineRule="auto"/>
              <w:rPr>
                <w:szCs w:val="22"/>
                <w:lang w:val="fr-CH"/>
              </w:rPr>
            </w:pPr>
            <w:r w:rsidRPr="005E4531">
              <w:rPr>
                <w:szCs w:val="22"/>
                <w:lang w:val="fr-CH"/>
              </w:rPr>
              <w:t>Novartis Pharma N.V.</w:t>
            </w:r>
          </w:p>
          <w:p w14:paraId="6F8536CF" w14:textId="77777777" w:rsidR="00DC6122" w:rsidRPr="005E4531" w:rsidRDefault="00DC6122" w:rsidP="00B56A01">
            <w:pPr>
              <w:tabs>
                <w:tab w:val="clear" w:pos="567"/>
              </w:tabs>
              <w:spacing w:line="240" w:lineRule="auto"/>
              <w:rPr>
                <w:szCs w:val="22"/>
                <w:lang w:val="sv-SE"/>
              </w:rPr>
            </w:pPr>
            <w:r w:rsidRPr="005E4531">
              <w:rPr>
                <w:szCs w:val="22"/>
                <w:lang w:val="sv-SE"/>
              </w:rPr>
              <w:t>Tél/Tel: +32 2 246 16 11</w:t>
            </w:r>
          </w:p>
          <w:p w14:paraId="6494A3ED" w14:textId="77777777" w:rsidR="00DC6122" w:rsidRPr="005E4531" w:rsidRDefault="00DC6122" w:rsidP="00B56A01">
            <w:pPr>
              <w:tabs>
                <w:tab w:val="clear" w:pos="567"/>
              </w:tabs>
              <w:spacing w:line="240" w:lineRule="auto"/>
              <w:ind w:right="34"/>
              <w:rPr>
                <w:szCs w:val="22"/>
                <w:lang w:val="sv-SE"/>
              </w:rPr>
            </w:pPr>
          </w:p>
        </w:tc>
        <w:tc>
          <w:tcPr>
            <w:tcW w:w="4678" w:type="dxa"/>
          </w:tcPr>
          <w:p w14:paraId="35619756" w14:textId="77777777" w:rsidR="00DC6122" w:rsidRPr="005E4531" w:rsidRDefault="00DC6122" w:rsidP="00B56A01">
            <w:pPr>
              <w:tabs>
                <w:tab w:val="clear" w:pos="567"/>
              </w:tabs>
              <w:spacing w:line="240" w:lineRule="auto"/>
              <w:rPr>
                <w:b/>
                <w:szCs w:val="22"/>
                <w:lang w:val="sv-SE"/>
              </w:rPr>
            </w:pPr>
            <w:r w:rsidRPr="005E4531">
              <w:rPr>
                <w:b/>
                <w:szCs w:val="22"/>
                <w:lang w:val="sv-SE"/>
              </w:rPr>
              <w:t>Lietuva</w:t>
            </w:r>
          </w:p>
          <w:p w14:paraId="7BF788B8" w14:textId="7B345CA4" w:rsidR="00DC6122" w:rsidRPr="005E4531" w:rsidRDefault="00DC6122" w:rsidP="00B56A01">
            <w:pPr>
              <w:tabs>
                <w:tab w:val="clear" w:pos="567"/>
              </w:tabs>
              <w:spacing w:line="240" w:lineRule="auto"/>
              <w:ind w:right="-449"/>
              <w:rPr>
                <w:szCs w:val="22"/>
                <w:lang w:val="sv-SE"/>
              </w:rPr>
            </w:pPr>
            <w:r w:rsidRPr="005E4531">
              <w:rPr>
                <w:szCs w:val="22"/>
                <w:lang w:val="sv-SE"/>
              </w:rPr>
              <w:t>SIA Novartis Baltics Lietuvos filialas</w:t>
            </w:r>
          </w:p>
          <w:p w14:paraId="6244E9D0" w14:textId="77777777" w:rsidR="00DC6122" w:rsidRPr="005E4531" w:rsidRDefault="00DC6122" w:rsidP="00B56A01">
            <w:pPr>
              <w:tabs>
                <w:tab w:val="clear" w:pos="567"/>
              </w:tabs>
              <w:spacing w:line="240" w:lineRule="auto"/>
              <w:ind w:right="-449"/>
              <w:rPr>
                <w:szCs w:val="22"/>
                <w:lang w:val="sv-SE"/>
              </w:rPr>
            </w:pPr>
            <w:r w:rsidRPr="005E4531">
              <w:rPr>
                <w:szCs w:val="22"/>
                <w:lang w:val="sv-SE"/>
              </w:rPr>
              <w:t>Tel: +370 5 269 16 50</w:t>
            </w:r>
          </w:p>
          <w:p w14:paraId="08CAAADB" w14:textId="77777777" w:rsidR="00DC6122" w:rsidRPr="005E4531" w:rsidRDefault="00DC6122" w:rsidP="00B56A01">
            <w:pPr>
              <w:tabs>
                <w:tab w:val="clear" w:pos="567"/>
              </w:tabs>
              <w:spacing w:line="240" w:lineRule="auto"/>
              <w:rPr>
                <w:szCs w:val="22"/>
                <w:lang w:val="sv-SE"/>
              </w:rPr>
            </w:pPr>
          </w:p>
        </w:tc>
      </w:tr>
      <w:tr w:rsidR="00DC6122" w:rsidRPr="005E4531" w14:paraId="3017884D" w14:textId="77777777" w:rsidTr="00096A57">
        <w:trPr>
          <w:cantSplit/>
        </w:trPr>
        <w:tc>
          <w:tcPr>
            <w:tcW w:w="4678" w:type="dxa"/>
          </w:tcPr>
          <w:p w14:paraId="1841DE17" w14:textId="77777777" w:rsidR="00DC6122" w:rsidRPr="005E4531" w:rsidRDefault="00DC6122" w:rsidP="00B56A01">
            <w:pPr>
              <w:tabs>
                <w:tab w:val="clear" w:pos="567"/>
              </w:tabs>
              <w:spacing w:line="240" w:lineRule="auto"/>
              <w:rPr>
                <w:b/>
                <w:szCs w:val="22"/>
              </w:rPr>
            </w:pPr>
            <w:r w:rsidRPr="005E4531">
              <w:rPr>
                <w:b/>
                <w:szCs w:val="22"/>
                <w:lang w:val="sv-SE"/>
              </w:rPr>
              <w:t>България</w:t>
            </w:r>
          </w:p>
          <w:p w14:paraId="31F1E8D4" w14:textId="77777777" w:rsidR="00DC6122" w:rsidRPr="005E4531" w:rsidRDefault="00DC6122" w:rsidP="00B56A01">
            <w:pPr>
              <w:tabs>
                <w:tab w:val="clear" w:pos="567"/>
              </w:tabs>
              <w:spacing w:line="240" w:lineRule="auto"/>
              <w:rPr>
                <w:szCs w:val="22"/>
              </w:rPr>
            </w:pPr>
            <w:r w:rsidRPr="005E4531">
              <w:rPr>
                <w:szCs w:val="22"/>
              </w:rPr>
              <w:t xml:space="preserve">Novartis </w:t>
            </w:r>
            <w:r w:rsidRPr="005E4531">
              <w:rPr>
                <w:color w:val="000000"/>
                <w:szCs w:val="22"/>
              </w:rPr>
              <w:t>Bulgaria EOOD</w:t>
            </w:r>
          </w:p>
          <w:p w14:paraId="287DEA01" w14:textId="77777777" w:rsidR="00DC6122" w:rsidRPr="005E4531" w:rsidRDefault="00DC6122" w:rsidP="00B56A01">
            <w:pPr>
              <w:tabs>
                <w:tab w:val="clear" w:pos="567"/>
              </w:tabs>
              <w:spacing w:line="240" w:lineRule="auto"/>
              <w:rPr>
                <w:szCs w:val="22"/>
              </w:rPr>
            </w:pPr>
            <w:r w:rsidRPr="005E4531">
              <w:rPr>
                <w:szCs w:val="22"/>
                <w:lang w:val="sv-SE"/>
              </w:rPr>
              <w:t>Тел</w:t>
            </w:r>
            <w:r w:rsidRPr="005E4531">
              <w:rPr>
                <w:szCs w:val="22"/>
              </w:rPr>
              <w:t>: +359 2 489 98 28</w:t>
            </w:r>
          </w:p>
          <w:p w14:paraId="0186EBCE" w14:textId="77777777" w:rsidR="00DC6122" w:rsidRPr="005E4531" w:rsidRDefault="00DC6122" w:rsidP="00B56A01">
            <w:pPr>
              <w:tabs>
                <w:tab w:val="clear" w:pos="567"/>
              </w:tabs>
              <w:spacing w:line="240" w:lineRule="auto"/>
              <w:rPr>
                <w:b/>
                <w:szCs w:val="22"/>
              </w:rPr>
            </w:pPr>
          </w:p>
        </w:tc>
        <w:tc>
          <w:tcPr>
            <w:tcW w:w="4678" w:type="dxa"/>
          </w:tcPr>
          <w:p w14:paraId="3010DD3B" w14:textId="77777777" w:rsidR="00DC6122" w:rsidRPr="005E4531" w:rsidRDefault="00DC6122" w:rsidP="00B56A01">
            <w:pPr>
              <w:tabs>
                <w:tab w:val="clear" w:pos="567"/>
              </w:tabs>
              <w:spacing w:line="240" w:lineRule="auto"/>
              <w:rPr>
                <w:b/>
                <w:szCs w:val="22"/>
                <w:lang w:val="sv-SE"/>
              </w:rPr>
            </w:pPr>
            <w:r w:rsidRPr="005E4531">
              <w:rPr>
                <w:b/>
                <w:szCs w:val="22"/>
                <w:lang w:val="sv-SE"/>
              </w:rPr>
              <w:t>Luxembourg/Luxemburg</w:t>
            </w:r>
          </w:p>
          <w:p w14:paraId="1203FE66" w14:textId="77777777" w:rsidR="00DC6122" w:rsidRPr="005E4531" w:rsidRDefault="00DC6122" w:rsidP="00B56A01">
            <w:pPr>
              <w:tabs>
                <w:tab w:val="clear" w:pos="567"/>
              </w:tabs>
              <w:spacing w:line="240" w:lineRule="auto"/>
              <w:rPr>
                <w:szCs w:val="22"/>
                <w:lang w:val="sv-SE"/>
              </w:rPr>
            </w:pPr>
            <w:r w:rsidRPr="005E4531">
              <w:rPr>
                <w:szCs w:val="22"/>
                <w:lang w:val="sv-SE"/>
              </w:rPr>
              <w:t>Novartis Pharma N.V.</w:t>
            </w:r>
          </w:p>
          <w:p w14:paraId="3E43457E" w14:textId="77777777" w:rsidR="00DC6122" w:rsidRPr="005E4531" w:rsidRDefault="00DC6122" w:rsidP="00B56A01">
            <w:pPr>
              <w:tabs>
                <w:tab w:val="clear" w:pos="567"/>
              </w:tabs>
              <w:spacing w:line="240" w:lineRule="auto"/>
              <w:rPr>
                <w:szCs w:val="22"/>
                <w:lang w:val="sv-SE"/>
              </w:rPr>
            </w:pPr>
            <w:r w:rsidRPr="005E4531">
              <w:rPr>
                <w:szCs w:val="22"/>
                <w:lang w:val="sv-SE"/>
              </w:rPr>
              <w:t>Tél/Tel: +32 2 246 16 11</w:t>
            </w:r>
          </w:p>
          <w:p w14:paraId="35CDB7F8" w14:textId="77777777" w:rsidR="00DC6122" w:rsidRPr="005E4531" w:rsidRDefault="00DC6122" w:rsidP="00B56A01">
            <w:pPr>
              <w:tabs>
                <w:tab w:val="clear" w:pos="567"/>
              </w:tabs>
              <w:suppressAutoHyphens/>
              <w:spacing w:line="240" w:lineRule="auto"/>
              <w:rPr>
                <w:szCs w:val="22"/>
                <w:lang w:val="sv-SE"/>
              </w:rPr>
            </w:pPr>
          </w:p>
        </w:tc>
      </w:tr>
      <w:tr w:rsidR="00DC6122" w:rsidRPr="005E4531" w14:paraId="77643546" w14:textId="77777777" w:rsidTr="00096A57">
        <w:trPr>
          <w:cantSplit/>
        </w:trPr>
        <w:tc>
          <w:tcPr>
            <w:tcW w:w="4678" w:type="dxa"/>
          </w:tcPr>
          <w:p w14:paraId="11D4B855" w14:textId="77777777" w:rsidR="00DC6122" w:rsidRPr="005E4531" w:rsidRDefault="00DC6122" w:rsidP="00B56A01">
            <w:pPr>
              <w:tabs>
                <w:tab w:val="clear" w:pos="567"/>
              </w:tabs>
              <w:suppressAutoHyphens/>
              <w:spacing w:line="240" w:lineRule="auto"/>
              <w:rPr>
                <w:b/>
                <w:szCs w:val="22"/>
                <w:lang w:val="sv-SE"/>
              </w:rPr>
            </w:pPr>
            <w:r w:rsidRPr="005E4531">
              <w:rPr>
                <w:b/>
                <w:szCs w:val="22"/>
                <w:lang w:val="sv-SE"/>
              </w:rPr>
              <w:t>Česká republika</w:t>
            </w:r>
          </w:p>
          <w:p w14:paraId="28B05DDC"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Novartis s.r.o.</w:t>
            </w:r>
          </w:p>
          <w:p w14:paraId="110D979E" w14:textId="77777777" w:rsidR="00DC6122" w:rsidRPr="005E4531" w:rsidRDefault="00DC6122" w:rsidP="00B56A01">
            <w:pPr>
              <w:tabs>
                <w:tab w:val="clear" w:pos="567"/>
              </w:tabs>
              <w:spacing w:line="240" w:lineRule="auto"/>
              <w:rPr>
                <w:szCs w:val="22"/>
                <w:lang w:val="sv-SE"/>
              </w:rPr>
            </w:pPr>
            <w:r w:rsidRPr="005E4531">
              <w:rPr>
                <w:szCs w:val="22"/>
                <w:lang w:val="sv-SE"/>
              </w:rPr>
              <w:t>Tel: +420 225 775 111</w:t>
            </w:r>
          </w:p>
          <w:p w14:paraId="517E41F1" w14:textId="77777777" w:rsidR="00DC6122" w:rsidRPr="005E4531" w:rsidRDefault="00DC6122" w:rsidP="00B56A01">
            <w:pPr>
              <w:tabs>
                <w:tab w:val="clear" w:pos="567"/>
              </w:tabs>
              <w:suppressAutoHyphens/>
              <w:spacing w:line="240" w:lineRule="auto"/>
              <w:rPr>
                <w:szCs w:val="22"/>
                <w:lang w:val="sv-SE"/>
              </w:rPr>
            </w:pPr>
          </w:p>
        </w:tc>
        <w:tc>
          <w:tcPr>
            <w:tcW w:w="4678" w:type="dxa"/>
          </w:tcPr>
          <w:p w14:paraId="73B4A792" w14:textId="77777777" w:rsidR="00DC6122" w:rsidRPr="005E4531" w:rsidRDefault="00DC6122" w:rsidP="00B56A01">
            <w:pPr>
              <w:tabs>
                <w:tab w:val="clear" w:pos="567"/>
              </w:tabs>
              <w:spacing w:line="240" w:lineRule="auto"/>
              <w:rPr>
                <w:b/>
                <w:szCs w:val="22"/>
                <w:lang w:val="sv-SE"/>
              </w:rPr>
            </w:pPr>
            <w:r w:rsidRPr="005E4531">
              <w:rPr>
                <w:b/>
                <w:szCs w:val="22"/>
                <w:lang w:val="sv-SE"/>
              </w:rPr>
              <w:t>Magyarország</w:t>
            </w:r>
          </w:p>
          <w:p w14:paraId="748D70E4" w14:textId="77777777" w:rsidR="00DC6122" w:rsidRPr="005E4531" w:rsidRDefault="00DC6122" w:rsidP="00B56A01">
            <w:pPr>
              <w:tabs>
                <w:tab w:val="clear" w:pos="567"/>
              </w:tabs>
              <w:spacing w:line="240" w:lineRule="auto"/>
              <w:rPr>
                <w:szCs w:val="22"/>
                <w:lang w:val="sv-SE"/>
              </w:rPr>
            </w:pPr>
            <w:r w:rsidRPr="005E4531">
              <w:rPr>
                <w:szCs w:val="22"/>
                <w:lang w:val="sv-SE"/>
              </w:rPr>
              <w:t>Novartis Hungária Kft.</w:t>
            </w:r>
          </w:p>
          <w:p w14:paraId="7130C78C"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Tel.: +36 1 457 65 00</w:t>
            </w:r>
          </w:p>
        </w:tc>
      </w:tr>
      <w:tr w:rsidR="00DC6122" w:rsidRPr="005E4531" w14:paraId="5FA3AED9" w14:textId="77777777" w:rsidTr="00096A57">
        <w:trPr>
          <w:cantSplit/>
        </w:trPr>
        <w:tc>
          <w:tcPr>
            <w:tcW w:w="4678" w:type="dxa"/>
          </w:tcPr>
          <w:p w14:paraId="5A5CC287" w14:textId="77777777" w:rsidR="00DC6122" w:rsidRPr="005E4531" w:rsidRDefault="00DC6122" w:rsidP="00B56A01">
            <w:pPr>
              <w:tabs>
                <w:tab w:val="clear" w:pos="567"/>
              </w:tabs>
              <w:spacing w:line="240" w:lineRule="auto"/>
              <w:rPr>
                <w:b/>
                <w:szCs w:val="22"/>
                <w:lang w:val="en-US"/>
              </w:rPr>
            </w:pPr>
            <w:r w:rsidRPr="005E4531">
              <w:rPr>
                <w:b/>
                <w:szCs w:val="22"/>
                <w:lang w:val="en-US"/>
              </w:rPr>
              <w:t>Danmark</w:t>
            </w:r>
          </w:p>
          <w:p w14:paraId="339F97E0" w14:textId="77777777" w:rsidR="00DC6122" w:rsidRPr="005E4531" w:rsidRDefault="00DC6122" w:rsidP="00B56A01">
            <w:pPr>
              <w:tabs>
                <w:tab w:val="clear" w:pos="567"/>
              </w:tabs>
              <w:spacing w:line="240" w:lineRule="auto"/>
              <w:rPr>
                <w:szCs w:val="22"/>
                <w:lang w:val="en-US"/>
              </w:rPr>
            </w:pPr>
            <w:r w:rsidRPr="005E4531">
              <w:rPr>
                <w:szCs w:val="22"/>
                <w:lang w:val="en-US"/>
              </w:rPr>
              <w:t>Novartis Healthcare A/S</w:t>
            </w:r>
          </w:p>
          <w:p w14:paraId="0C923642" w14:textId="32F5E5BF" w:rsidR="00DC6122" w:rsidRPr="005E4531" w:rsidRDefault="00DC6122" w:rsidP="00B56A01">
            <w:pPr>
              <w:tabs>
                <w:tab w:val="clear" w:pos="567"/>
              </w:tabs>
              <w:spacing w:line="240" w:lineRule="auto"/>
              <w:rPr>
                <w:szCs w:val="22"/>
                <w:lang w:val="en-US"/>
              </w:rPr>
            </w:pPr>
            <w:proofErr w:type="spellStart"/>
            <w:r w:rsidRPr="005E4531">
              <w:rPr>
                <w:szCs w:val="22"/>
                <w:lang w:val="en-US"/>
              </w:rPr>
              <w:t>Tlf</w:t>
            </w:r>
            <w:proofErr w:type="spellEnd"/>
            <w:r w:rsidR="009D24B7">
              <w:rPr>
                <w:szCs w:val="22"/>
                <w:lang w:val="en-US"/>
              </w:rPr>
              <w:t>.</w:t>
            </w:r>
            <w:r w:rsidRPr="005E4531">
              <w:rPr>
                <w:szCs w:val="22"/>
                <w:lang w:val="en-US"/>
              </w:rPr>
              <w:t>: +45 39 16 84 00</w:t>
            </w:r>
          </w:p>
          <w:p w14:paraId="60383932" w14:textId="77777777" w:rsidR="00DC6122" w:rsidRPr="005E4531" w:rsidRDefault="00DC6122" w:rsidP="00B56A01">
            <w:pPr>
              <w:tabs>
                <w:tab w:val="clear" w:pos="567"/>
              </w:tabs>
              <w:suppressAutoHyphens/>
              <w:spacing w:line="240" w:lineRule="auto"/>
              <w:rPr>
                <w:szCs w:val="22"/>
                <w:lang w:val="en-US"/>
              </w:rPr>
            </w:pPr>
          </w:p>
        </w:tc>
        <w:tc>
          <w:tcPr>
            <w:tcW w:w="4678" w:type="dxa"/>
          </w:tcPr>
          <w:p w14:paraId="67F72E58" w14:textId="77777777" w:rsidR="00DC6122" w:rsidRPr="005E4531" w:rsidRDefault="00DC6122" w:rsidP="00B56A01">
            <w:pPr>
              <w:tabs>
                <w:tab w:val="clear" w:pos="567"/>
              </w:tabs>
              <w:suppressAutoHyphens/>
              <w:spacing w:line="240" w:lineRule="auto"/>
              <w:rPr>
                <w:b/>
                <w:szCs w:val="22"/>
                <w:lang w:val="sv-SE"/>
              </w:rPr>
            </w:pPr>
            <w:r w:rsidRPr="005E4531">
              <w:rPr>
                <w:b/>
                <w:szCs w:val="22"/>
                <w:lang w:val="sv-SE"/>
              </w:rPr>
              <w:t>Malta</w:t>
            </w:r>
          </w:p>
          <w:p w14:paraId="10B9D77D" w14:textId="77777777" w:rsidR="00DC6122" w:rsidRPr="005E4531" w:rsidRDefault="00DC6122" w:rsidP="00B56A01">
            <w:pPr>
              <w:tabs>
                <w:tab w:val="clear" w:pos="567"/>
              </w:tabs>
              <w:spacing w:line="240" w:lineRule="auto"/>
              <w:rPr>
                <w:szCs w:val="22"/>
                <w:lang w:val="sv-SE"/>
              </w:rPr>
            </w:pPr>
            <w:r w:rsidRPr="005E4531">
              <w:rPr>
                <w:szCs w:val="22"/>
                <w:lang w:val="sv-SE"/>
              </w:rPr>
              <w:t>Novartis Pharma Services Inc.</w:t>
            </w:r>
          </w:p>
          <w:p w14:paraId="448C9101" w14:textId="77777777" w:rsidR="00DC6122" w:rsidRPr="005E4531" w:rsidRDefault="00DC6122" w:rsidP="00B56A01">
            <w:pPr>
              <w:tabs>
                <w:tab w:val="clear" w:pos="567"/>
              </w:tabs>
              <w:spacing w:line="240" w:lineRule="auto"/>
              <w:rPr>
                <w:szCs w:val="22"/>
                <w:lang w:val="sv-SE"/>
              </w:rPr>
            </w:pPr>
            <w:r w:rsidRPr="005E4531">
              <w:rPr>
                <w:szCs w:val="22"/>
                <w:lang w:val="sv-SE"/>
              </w:rPr>
              <w:t>Tel: +356 2122 2872</w:t>
            </w:r>
          </w:p>
        </w:tc>
      </w:tr>
      <w:tr w:rsidR="00D76A67" w:rsidRPr="005E4531" w14:paraId="5670006B" w14:textId="77777777" w:rsidTr="00096A57">
        <w:trPr>
          <w:cantSplit/>
        </w:trPr>
        <w:tc>
          <w:tcPr>
            <w:tcW w:w="4678" w:type="dxa"/>
          </w:tcPr>
          <w:p w14:paraId="2F6DF925" w14:textId="77777777" w:rsidR="00D76A67" w:rsidRPr="00C5437C" w:rsidRDefault="00D76A67" w:rsidP="00B56A01">
            <w:pPr>
              <w:tabs>
                <w:tab w:val="clear" w:pos="567"/>
              </w:tabs>
              <w:spacing w:line="240" w:lineRule="auto"/>
              <w:rPr>
                <w:b/>
                <w:szCs w:val="22"/>
              </w:rPr>
            </w:pPr>
            <w:r w:rsidRPr="00C5437C">
              <w:rPr>
                <w:b/>
                <w:szCs w:val="22"/>
              </w:rPr>
              <w:t>Deutschland</w:t>
            </w:r>
          </w:p>
          <w:p w14:paraId="28FBBE42" w14:textId="503E4146" w:rsidR="00D76A67" w:rsidRPr="00C5437C" w:rsidRDefault="00D76A67" w:rsidP="00B56A01">
            <w:pPr>
              <w:tabs>
                <w:tab w:val="clear" w:pos="567"/>
              </w:tabs>
              <w:spacing w:line="240" w:lineRule="auto"/>
              <w:rPr>
                <w:i/>
                <w:szCs w:val="22"/>
              </w:rPr>
            </w:pPr>
            <w:r w:rsidRPr="002C784F">
              <w:rPr>
                <w:b/>
                <w:bCs/>
                <w:szCs w:val="22"/>
              </w:rPr>
              <w:t>APONTIS PHARMA</w:t>
            </w:r>
            <w:r>
              <w:rPr>
                <w:szCs w:val="22"/>
              </w:rPr>
              <w:t xml:space="preserve"> Deutschland GmbH &amp; Co. KG</w:t>
            </w:r>
          </w:p>
          <w:p w14:paraId="5CBEBE32" w14:textId="7F5AFFE1" w:rsidR="00D76A67" w:rsidRPr="00C5437C" w:rsidRDefault="00D76A67" w:rsidP="00B56A01">
            <w:pPr>
              <w:tabs>
                <w:tab w:val="clear" w:pos="567"/>
              </w:tabs>
              <w:spacing w:line="240" w:lineRule="auto"/>
              <w:rPr>
                <w:szCs w:val="22"/>
              </w:rPr>
            </w:pPr>
            <w:r w:rsidRPr="00C5437C">
              <w:rPr>
                <w:szCs w:val="22"/>
              </w:rPr>
              <w:t>Tel: +</w:t>
            </w:r>
            <w:r>
              <w:rPr>
                <w:szCs w:val="22"/>
              </w:rPr>
              <w:t>49 2173 8955 4949</w:t>
            </w:r>
          </w:p>
          <w:p w14:paraId="41F7246B" w14:textId="77777777" w:rsidR="00D76A67" w:rsidRPr="000F4C40" w:rsidRDefault="00D76A67" w:rsidP="00B56A01">
            <w:pPr>
              <w:tabs>
                <w:tab w:val="clear" w:pos="567"/>
              </w:tabs>
              <w:suppressAutoHyphens/>
              <w:spacing w:line="240" w:lineRule="auto"/>
              <w:rPr>
                <w:szCs w:val="22"/>
                <w:lang w:val="en-US"/>
              </w:rPr>
            </w:pPr>
          </w:p>
        </w:tc>
        <w:tc>
          <w:tcPr>
            <w:tcW w:w="4678" w:type="dxa"/>
          </w:tcPr>
          <w:p w14:paraId="413CFDD4" w14:textId="77777777" w:rsidR="00D76A67" w:rsidRPr="005E4531" w:rsidRDefault="00D76A67" w:rsidP="00B56A01">
            <w:pPr>
              <w:tabs>
                <w:tab w:val="clear" w:pos="567"/>
              </w:tabs>
              <w:suppressAutoHyphens/>
              <w:spacing w:line="240" w:lineRule="auto"/>
              <w:rPr>
                <w:b/>
                <w:szCs w:val="22"/>
                <w:lang w:val="sv-SE"/>
              </w:rPr>
            </w:pPr>
            <w:r w:rsidRPr="005E4531">
              <w:rPr>
                <w:b/>
                <w:szCs w:val="22"/>
                <w:lang w:val="sv-SE"/>
              </w:rPr>
              <w:t>Nederland</w:t>
            </w:r>
          </w:p>
          <w:p w14:paraId="5BE28980" w14:textId="77777777" w:rsidR="00D76A67" w:rsidRPr="005E4531" w:rsidRDefault="00D76A67" w:rsidP="00B56A01">
            <w:pPr>
              <w:tabs>
                <w:tab w:val="clear" w:pos="567"/>
              </w:tabs>
              <w:spacing w:line="240" w:lineRule="auto"/>
              <w:rPr>
                <w:iCs/>
                <w:szCs w:val="22"/>
                <w:lang w:val="sv-SE"/>
              </w:rPr>
            </w:pPr>
            <w:r w:rsidRPr="005E4531">
              <w:rPr>
                <w:iCs/>
                <w:szCs w:val="22"/>
                <w:lang w:val="sv-SE"/>
              </w:rPr>
              <w:t>Novartis Pharma B.V.</w:t>
            </w:r>
          </w:p>
          <w:p w14:paraId="1CC1EB63" w14:textId="22D2FBE3" w:rsidR="00D76A67" w:rsidRPr="005E4531" w:rsidRDefault="00D76A67" w:rsidP="00B56A01">
            <w:pPr>
              <w:tabs>
                <w:tab w:val="clear" w:pos="567"/>
              </w:tabs>
              <w:spacing w:line="240" w:lineRule="auto"/>
              <w:rPr>
                <w:szCs w:val="22"/>
                <w:lang w:val="sv-SE"/>
              </w:rPr>
            </w:pPr>
            <w:r w:rsidRPr="005E4531">
              <w:rPr>
                <w:szCs w:val="22"/>
                <w:lang w:val="sv-SE"/>
              </w:rPr>
              <w:t>Tel: +31 88 04 52 111</w:t>
            </w:r>
          </w:p>
        </w:tc>
      </w:tr>
      <w:tr w:rsidR="00DC6122" w:rsidRPr="00ED41CD" w14:paraId="2C3FDB00" w14:textId="77777777" w:rsidTr="00096A57">
        <w:trPr>
          <w:cantSplit/>
        </w:trPr>
        <w:tc>
          <w:tcPr>
            <w:tcW w:w="4678" w:type="dxa"/>
          </w:tcPr>
          <w:p w14:paraId="21CCDF57" w14:textId="77777777" w:rsidR="00DC6122" w:rsidRPr="005E4531" w:rsidRDefault="00DC6122" w:rsidP="00B56A01">
            <w:pPr>
              <w:tabs>
                <w:tab w:val="clear" w:pos="567"/>
              </w:tabs>
              <w:suppressAutoHyphens/>
              <w:spacing w:line="240" w:lineRule="auto"/>
              <w:rPr>
                <w:b/>
                <w:bCs/>
                <w:szCs w:val="22"/>
                <w:lang w:val="en-US"/>
              </w:rPr>
            </w:pPr>
            <w:proofErr w:type="spellStart"/>
            <w:r w:rsidRPr="005E4531">
              <w:rPr>
                <w:b/>
                <w:bCs/>
                <w:szCs w:val="22"/>
                <w:lang w:val="en-US"/>
              </w:rPr>
              <w:t>Eesti</w:t>
            </w:r>
            <w:proofErr w:type="spellEnd"/>
          </w:p>
          <w:p w14:paraId="4BA0D79C" w14:textId="77777777" w:rsidR="00DC6122" w:rsidRPr="005E4531" w:rsidRDefault="00DC6122" w:rsidP="00B56A01">
            <w:pPr>
              <w:tabs>
                <w:tab w:val="clear" w:pos="567"/>
              </w:tabs>
              <w:suppressAutoHyphens/>
              <w:spacing w:line="240" w:lineRule="auto"/>
              <w:rPr>
                <w:szCs w:val="22"/>
                <w:lang w:val="en-US"/>
              </w:rPr>
            </w:pPr>
            <w:r w:rsidRPr="005E4531">
              <w:rPr>
                <w:szCs w:val="22"/>
                <w:lang w:val="en-US"/>
              </w:rPr>
              <w:t xml:space="preserve">SIA Novartis Baltics </w:t>
            </w:r>
            <w:proofErr w:type="spellStart"/>
            <w:r w:rsidRPr="005E4531">
              <w:rPr>
                <w:szCs w:val="22"/>
                <w:lang w:val="en-US"/>
              </w:rPr>
              <w:t>Eesti</w:t>
            </w:r>
            <w:proofErr w:type="spellEnd"/>
            <w:r w:rsidRPr="005E4531">
              <w:rPr>
                <w:szCs w:val="22"/>
                <w:lang w:val="en-US"/>
              </w:rPr>
              <w:t xml:space="preserve"> </w:t>
            </w:r>
            <w:proofErr w:type="spellStart"/>
            <w:r w:rsidRPr="005E4531">
              <w:rPr>
                <w:szCs w:val="22"/>
                <w:lang w:val="en-US"/>
              </w:rPr>
              <w:t>filiaal</w:t>
            </w:r>
            <w:proofErr w:type="spellEnd"/>
          </w:p>
          <w:p w14:paraId="747C4EB1"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Tel: +372 66 30 810</w:t>
            </w:r>
          </w:p>
          <w:p w14:paraId="5FE3C007" w14:textId="77777777" w:rsidR="00DC6122" w:rsidRPr="005E4531" w:rsidRDefault="00DC6122" w:rsidP="00B56A01">
            <w:pPr>
              <w:tabs>
                <w:tab w:val="clear" w:pos="567"/>
              </w:tabs>
              <w:suppressAutoHyphens/>
              <w:spacing w:line="240" w:lineRule="auto"/>
              <w:rPr>
                <w:szCs w:val="22"/>
                <w:lang w:val="sv-SE"/>
              </w:rPr>
            </w:pPr>
          </w:p>
        </w:tc>
        <w:tc>
          <w:tcPr>
            <w:tcW w:w="4678" w:type="dxa"/>
          </w:tcPr>
          <w:p w14:paraId="3F4AC3C1" w14:textId="77777777" w:rsidR="00DC6122" w:rsidRPr="005E4531" w:rsidRDefault="00DC6122" w:rsidP="00B56A01">
            <w:pPr>
              <w:tabs>
                <w:tab w:val="clear" w:pos="567"/>
              </w:tabs>
              <w:spacing w:line="240" w:lineRule="auto"/>
              <w:rPr>
                <w:b/>
                <w:szCs w:val="22"/>
                <w:lang w:val="sv-SE"/>
              </w:rPr>
            </w:pPr>
            <w:r w:rsidRPr="005E4531">
              <w:rPr>
                <w:b/>
                <w:szCs w:val="22"/>
                <w:lang w:val="sv-SE"/>
              </w:rPr>
              <w:t>Norge</w:t>
            </w:r>
          </w:p>
          <w:p w14:paraId="32449C94" w14:textId="77777777" w:rsidR="00DC6122" w:rsidRPr="005E4531" w:rsidRDefault="00DC6122" w:rsidP="00B56A01">
            <w:pPr>
              <w:tabs>
                <w:tab w:val="clear" w:pos="567"/>
              </w:tabs>
              <w:spacing w:line="240" w:lineRule="auto"/>
              <w:rPr>
                <w:szCs w:val="22"/>
                <w:lang w:val="sv-SE"/>
              </w:rPr>
            </w:pPr>
            <w:r w:rsidRPr="005E4531">
              <w:rPr>
                <w:szCs w:val="22"/>
                <w:lang w:val="sv-SE"/>
              </w:rPr>
              <w:t>Novartis Norge AS</w:t>
            </w:r>
          </w:p>
          <w:p w14:paraId="0D37AEF6"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Tlf: +47 23 05 20 00</w:t>
            </w:r>
          </w:p>
        </w:tc>
      </w:tr>
      <w:tr w:rsidR="00DC6122" w:rsidRPr="00ED41CD" w14:paraId="33138652" w14:textId="77777777" w:rsidTr="00096A57">
        <w:trPr>
          <w:cantSplit/>
        </w:trPr>
        <w:tc>
          <w:tcPr>
            <w:tcW w:w="4678" w:type="dxa"/>
          </w:tcPr>
          <w:p w14:paraId="28C15B5B" w14:textId="77777777" w:rsidR="00DC6122" w:rsidRPr="005E4531" w:rsidRDefault="00DC6122" w:rsidP="00B56A01">
            <w:pPr>
              <w:tabs>
                <w:tab w:val="clear" w:pos="567"/>
              </w:tabs>
              <w:spacing w:line="240" w:lineRule="auto"/>
              <w:rPr>
                <w:b/>
                <w:szCs w:val="22"/>
                <w:lang w:val="sv-SE"/>
              </w:rPr>
            </w:pPr>
            <w:r w:rsidRPr="005E4531">
              <w:rPr>
                <w:b/>
                <w:szCs w:val="22"/>
                <w:lang w:val="sv-SE"/>
              </w:rPr>
              <w:t>Ελλάδα</w:t>
            </w:r>
          </w:p>
          <w:p w14:paraId="1CDA690F" w14:textId="77777777" w:rsidR="00DC6122" w:rsidRPr="005E4531" w:rsidRDefault="00DC6122" w:rsidP="00B56A01">
            <w:pPr>
              <w:tabs>
                <w:tab w:val="clear" w:pos="567"/>
              </w:tabs>
              <w:spacing w:line="240" w:lineRule="auto"/>
              <w:rPr>
                <w:szCs w:val="22"/>
                <w:lang w:val="sv-SE"/>
              </w:rPr>
            </w:pPr>
            <w:r w:rsidRPr="005E4531">
              <w:rPr>
                <w:szCs w:val="22"/>
                <w:lang w:val="sv-SE"/>
              </w:rPr>
              <w:t>Novartis (Hellas) A.E.B.E.</w:t>
            </w:r>
          </w:p>
          <w:p w14:paraId="01FD245E" w14:textId="77777777" w:rsidR="00DC6122" w:rsidRPr="005E4531" w:rsidRDefault="00DC6122" w:rsidP="00B56A01">
            <w:pPr>
              <w:tabs>
                <w:tab w:val="clear" w:pos="567"/>
              </w:tabs>
              <w:spacing w:line="240" w:lineRule="auto"/>
              <w:rPr>
                <w:szCs w:val="22"/>
                <w:lang w:val="sv-SE"/>
              </w:rPr>
            </w:pPr>
            <w:r w:rsidRPr="005E4531">
              <w:rPr>
                <w:szCs w:val="22"/>
                <w:lang w:val="sv-SE"/>
              </w:rPr>
              <w:t>Τηλ: +30 210 281 17 12</w:t>
            </w:r>
          </w:p>
          <w:p w14:paraId="6768DB4D" w14:textId="77777777" w:rsidR="00DC6122" w:rsidRPr="005E4531" w:rsidRDefault="00DC6122" w:rsidP="00B56A01">
            <w:pPr>
              <w:tabs>
                <w:tab w:val="clear" w:pos="567"/>
              </w:tabs>
              <w:suppressAutoHyphens/>
              <w:spacing w:line="240" w:lineRule="auto"/>
              <w:rPr>
                <w:szCs w:val="22"/>
                <w:lang w:val="sv-SE"/>
              </w:rPr>
            </w:pPr>
          </w:p>
        </w:tc>
        <w:tc>
          <w:tcPr>
            <w:tcW w:w="4678" w:type="dxa"/>
          </w:tcPr>
          <w:p w14:paraId="3CB1F8CF" w14:textId="77777777" w:rsidR="00DC6122" w:rsidRPr="005E4531" w:rsidRDefault="00DC6122" w:rsidP="00B56A01">
            <w:pPr>
              <w:tabs>
                <w:tab w:val="clear" w:pos="567"/>
              </w:tabs>
              <w:spacing w:line="240" w:lineRule="auto"/>
              <w:rPr>
                <w:b/>
                <w:szCs w:val="22"/>
                <w:lang w:val="sv-SE"/>
              </w:rPr>
            </w:pPr>
            <w:r w:rsidRPr="005E4531">
              <w:rPr>
                <w:b/>
                <w:szCs w:val="22"/>
                <w:lang w:val="sv-SE"/>
              </w:rPr>
              <w:t>Österreich</w:t>
            </w:r>
          </w:p>
          <w:p w14:paraId="12A2F3E5" w14:textId="77777777" w:rsidR="00DC6122" w:rsidRPr="005E4531" w:rsidRDefault="00DC6122" w:rsidP="00B56A01">
            <w:pPr>
              <w:tabs>
                <w:tab w:val="clear" w:pos="567"/>
              </w:tabs>
              <w:spacing w:line="240" w:lineRule="auto"/>
              <w:rPr>
                <w:szCs w:val="22"/>
                <w:lang w:val="sv-SE"/>
              </w:rPr>
            </w:pPr>
            <w:r w:rsidRPr="005E4531">
              <w:rPr>
                <w:szCs w:val="22"/>
                <w:lang w:val="sv-SE"/>
              </w:rPr>
              <w:t>Novartis Pharma GmbH</w:t>
            </w:r>
          </w:p>
          <w:p w14:paraId="107351BD" w14:textId="77777777" w:rsidR="00DC6122" w:rsidRPr="005E4531" w:rsidRDefault="00DC6122" w:rsidP="00B56A01">
            <w:pPr>
              <w:tabs>
                <w:tab w:val="clear" w:pos="567"/>
              </w:tabs>
              <w:spacing w:line="240" w:lineRule="auto"/>
              <w:rPr>
                <w:szCs w:val="22"/>
                <w:lang w:val="sv-SE"/>
              </w:rPr>
            </w:pPr>
            <w:r w:rsidRPr="005E4531">
              <w:rPr>
                <w:szCs w:val="22"/>
                <w:lang w:val="sv-SE"/>
              </w:rPr>
              <w:t>Tel: +43 1 86 6570</w:t>
            </w:r>
          </w:p>
        </w:tc>
      </w:tr>
      <w:tr w:rsidR="00DC6122" w:rsidRPr="005E4531" w14:paraId="177F618E" w14:textId="77777777" w:rsidTr="00096A57">
        <w:trPr>
          <w:cantSplit/>
        </w:trPr>
        <w:tc>
          <w:tcPr>
            <w:tcW w:w="4678" w:type="dxa"/>
          </w:tcPr>
          <w:p w14:paraId="66A2B51B" w14:textId="77777777" w:rsidR="0093376B" w:rsidRDefault="0093376B" w:rsidP="00B56A01">
            <w:pPr>
              <w:tabs>
                <w:tab w:val="clear" w:pos="567"/>
                <w:tab w:val="left" w:pos="720"/>
              </w:tabs>
              <w:suppressAutoHyphens/>
              <w:spacing w:line="240" w:lineRule="auto"/>
              <w:rPr>
                <w:b/>
                <w:szCs w:val="22"/>
                <w:lang w:val="es-ES"/>
              </w:rPr>
            </w:pPr>
            <w:r>
              <w:rPr>
                <w:b/>
                <w:szCs w:val="22"/>
                <w:lang w:val="es-ES"/>
              </w:rPr>
              <w:lastRenderedPageBreak/>
              <w:t>España</w:t>
            </w:r>
          </w:p>
          <w:p w14:paraId="0B0ACD17" w14:textId="7A5E581D" w:rsidR="0093376B" w:rsidRDefault="0093376B" w:rsidP="00B56A01">
            <w:pPr>
              <w:tabs>
                <w:tab w:val="clear" w:pos="567"/>
                <w:tab w:val="left" w:pos="720"/>
              </w:tabs>
              <w:spacing w:line="240" w:lineRule="auto"/>
              <w:rPr>
                <w:szCs w:val="22"/>
                <w:lang w:val="es-ES"/>
              </w:rPr>
            </w:pPr>
            <w:r w:rsidRPr="00910D44">
              <w:rPr>
                <w:lang w:val="sv-SE"/>
              </w:rPr>
              <w:t>Laboratorios Menarini, S.A.</w:t>
            </w:r>
          </w:p>
          <w:p w14:paraId="386A9DA2" w14:textId="6477AC84" w:rsidR="0093376B" w:rsidRDefault="0093376B" w:rsidP="00B56A01">
            <w:pPr>
              <w:tabs>
                <w:tab w:val="clear" w:pos="567"/>
                <w:tab w:val="left" w:pos="720"/>
              </w:tabs>
              <w:spacing w:line="240" w:lineRule="auto"/>
              <w:rPr>
                <w:szCs w:val="22"/>
                <w:lang w:val="es-ES"/>
              </w:rPr>
            </w:pPr>
            <w:r>
              <w:rPr>
                <w:szCs w:val="22"/>
                <w:lang w:val="es-ES"/>
              </w:rPr>
              <w:t>Tel: +34 93 462 88 00</w:t>
            </w:r>
          </w:p>
          <w:p w14:paraId="053FC1BD" w14:textId="77777777" w:rsidR="00DC6122" w:rsidRPr="005E4531" w:rsidRDefault="00DC6122" w:rsidP="00B56A01">
            <w:pPr>
              <w:tabs>
                <w:tab w:val="clear" w:pos="567"/>
              </w:tabs>
              <w:suppressAutoHyphens/>
              <w:spacing w:line="240" w:lineRule="auto"/>
              <w:rPr>
                <w:szCs w:val="22"/>
                <w:lang w:val="sv-SE"/>
              </w:rPr>
            </w:pPr>
          </w:p>
        </w:tc>
        <w:tc>
          <w:tcPr>
            <w:tcW w:w="4678" w:type="dxa"/>
          </w:tcPr>
          <w:p w14:paraId="79F82874" w14:textId="77777777" w:rsidR="00DC6122" w:rsidRPr="005E4531" w:rsidRDefault="00DC6122" w:rsidP="00B56A01">
            <w:pPr>
              <w:tabs>
                <w:tab w:val="clear" w:pos="567"/>
              </w:tabs>
              <w:suppressAutoHyphens/>
              <w:spacing w:line="240" w:lineRule="auto"/>
              <w:rPr>
                <w:b/>
                <w:bCs/>
                <w:iCs/>
                <w:szCs w:val="22"/>
                <w:lang w:val="sv-SE"/>
              </w:rPr>
            </w:pPr>
            <w:r w:rsidRPr="005E4531">
              <w:rPr>
                <w:b/>
                <w:bCs/>
                <w:iCs/>
                <w:szCs w:val="22"/>
                <w:lang w:val="sv-SE"/>
              </w:rPr>
              <w:t>Polska</w:t>
            </w:r>
          </w:p>
          <w:p w14:paraId="4034DE34" w14:textId="77777777" w:rsidR="00DC6122" w:rsidRPr="005E4531" w:rsidRDefault="00DC6122" w:rsidP="00B56A01">
            <w:pPr>
              <w:tabs>
                <w:tab w:val="clear" w:pos="567"/>
              </w:tabs>
              <w:spacing w:line="240" w:lineRule="auto"/>
              <w:rPr>
                <w:szCs w:val="22"/>
                <w:lang w:val="sv-SE"/>
              </w:rPr>
            </w:pPr>
            <w:r w:rsidRPr="005E4531">
              <w:rPr>
                <w:szCs w:val="22"/>
                <w:lang w:val="sv-SE"/>
              </w:rPr>
              <w:t>Novartis Poland Sp. z o.o.</w:t>
            </w:r>
          </w:p>
          <w:p w14:paraId="473D58AB" w14:textId="77777777" w:rsidR="00DC6122" w:rsidRPr="005E4531" w:rsidRDefault="00DC6122" w:rsidP="00B56A01">
            <w:pPr>
              <w:tabs>
                <w:tab w:val="clear" w:pos="567"/>
              </w:tabs>
              <w:spacing w:line="240" w:lineRule="auto"/>
              <w:rPr>
                <w:szCs w:val="22"/>
                <w:lang w:val="sv-SE"/>
              </w:rPr>
            </w:pPr>
            <w:r w:rsidRPr="005E4531">
              <w:rPr>
                <w:szCs w:val="22"/>
                <w:lang w:val="sv-SE"/>
              </w:rPr>
              <w:t>Tel.: +48 22 375 4888</w:t>
            </w:r>
          </w:p>
        </w:tc>
      </w:tr>
      <w:tr w:rsidR="00FA515A" w:rsidRPr="005E4531" w14:paraId="0335D57F" w14:textId="77777777" w:rsidTr="00096A57">
        <w:trPr>
          <w:cantSplit/>
        </w:trPr>
        <w:tc>
          <w:tcPr>
            <w:tcW w:w="4678" w:type="dxa"/>
          </w:tcPr>
          <w:p w14:paraId="0CCE385D" w14:textId="77777777" w:rsidR="00FA515A" w:rsidRPr="005E4531" w:rsidRDefault="00FA515A" w:rsidP="00B56A01">
            <w:pPr>
              <w:tabs>
                <w:tab w:val="clear" w:pos="567"/>
              </w:tabs>
              <w:suppressAutoHyphens/>
              <w:spacing w:line="240" w:lineRule="auto"/>
              <w:rPr>
                <w:b/>
                <w:szCs w:val="22"/>
                <w:lang w:val="sv-SE"/>
              </w:rPr>
            </w:pPr>
            <w:r w:rsidRPr="005E4531">
              <w:rPr>
                <w:b/>
                <w:szCs w:val="22"/>
                <w:lang w:val="sv-SE"/>
              </w:rPr>
              <w:t>France</w:t>
            </w:r>
          </w:p>
          <w:p w14:paraId="5E550EF7" w14:textId="77777777" w:rsidR="00FA515A" w:rsidRPr="005E4531" w:rsidRDefault="00FA515A" w:rsidP="00B56A01">
            <w:pPr>
              <w:tabs>
                <w:tab w:val="clear" w:pos="567"/>
              </w:tabs>
              <w:spacing w:line="240" w:lineRule="auto"/>
              <w:rPr>
                <w:szCs w:val="22"/>
                <w:lang w:val="sv-SE"/>
              </w:rPr>
            </w:pPr>
            <w:r w:rsidRPr="005E4531">
              <w:rPr>
                <w:szCs w:val="22"/>
                <w:lang w:val="sv-SE"/>
              </w:rPr>
              <w:t>Novartis Pharma S.A.S.</w:t>
            </w:r>
          </w:p>
          <w:p w14:paraId="002C0901" w14:textId="77777777" w:rsidR="00FA515A" w:rsidRPr="005E4531" w:rsidRDefault="00FA515A" w:rsidP="00B56A01">
            <w:pPr>
              <w:tabs>
                <w:tab w:val="clear" w:pos="567"/>
              </w:tabs>
              <w:spacing w:line="240" w:lineRule="auto"/>
              <w:rPr>
                <w:szCs w:val="22"/>
                <w:lang w:val="sv-SE"/>
              </w:rPr>
            </w:pPr>
            <w:r w:rsidRPr="005E4531">
              <w:rPr>
                <w:szCs w:val="22"/>
                <w:lang w:val="sv-SE"/>
              </w:rPr>
              <w:t>Tél: +33 1 55 47 66 00</w:t>
            </w:r>
          </w:p>
          <w:p w14:paraId="346214BA" w14:textId="77777777" w:rsidR="00FA515A" w:rsidRPr="005E4531" w:rsidRDefault="00FA515A" w:rsidP="00B56A01">
            <w:pPr>
              <w:tabs>
                <w:tab w:val="clear" w:pos="567"/>
              </w:tabs>
              <w:spacing w:line="240" w:lineRule="auto"/>
              <w:rPr>
                <w:b/>
                <w:szCs w:val="22"/>
                <w:lang w:val="sv-SE"/>
              </w:rPr>
            </w:pPr>
          </w:p>
        </w:tc>
        <w:tc>
          <w:tcPr>
            <w:tcW w:w="4678" w:type="dxa"/>
          </w:tcPr>
          <w:p w14:paraId="1420CB1B" w14:textId="77777777" w:rsidR="00FA515A" w:rsidRPr="00E9161D" w:rsidRDefault="00FA515A" w:rsidP="00B56A01">
            <w:pPr>
              <w:tabs>
                <w:tab w:val="clear" w:pos="567"/>
              </w:tabs>
              <w:spacing w:line="240" w:lineRule="auto"/>
              <w:rPr>
                <w:b/>
                <w:szCs w:val="22"/>
                <w:lang w:val="pt-BR"/>
              </w:rPr>
            </w:pPr>
            <w:r w:rsidRPr="00E9161D">
              <w:rPr>
                <w:b/>
                <w:szCs w:val="22"/>
                <w:lang w:val="pt-BR"/>
              </w:rPr>
              <w:t>Portugal</w:t>
            </w:r>
          </w:p>
          <w:p w14:paraId="491C8D6B" w14:textId="6605D51F" w:rsidR="00FA515A" w:rsidRPr="006C5401" w:rsidRDefault="00FA515A" w:rsidP="00B56A01">
            <w:pPr>
              <w:tabs>
                <w:tab w:val="clear" w:pos="567"/>
              </w:tabs>
              <w:spacing w:line="240" w:lineRule="auto"/>
              <w:rPr>
                <w:szCs w:val="22"/>
                <w:lang w:val="es-ES"/>
              </w:rPr>
            </w:pPr>
            <w:r>
              <w:rPr>
                <w:bCs/>
                <w:szCs w:val="22"/>
                <w:lang w:val="pt-PT"/>
              </w:rPr>
              <w:t>Novartis Farma</w:t>
            </w:r>
            <w:r w:rsidRPr="009B39CF">
              <w:rPr>
                <w:bCs/>
                <w:szCs w:val="22"/>
                <w:lang w:val="pt-PT"/>
              </w:rPr>
              <w:t xml:space="preserve"> </w:t>
            </w:r>
            <w:r w:rsidRPr="009B39CF">
              <w:rPr>
                <w:szCs w:val="22"/>
                <w:lang w:val="es-ES"/>
              </w:rPr>
              <w:t xml:space="preserve">- </w:t>
            </w:r>
            <w:proofErr w:type="spellStart"/>
            <w:r w:rsidRPr="009B39CF">
              <w:rPr>
                <w:szCs w:val="22"/>
                <w:lang w:val="es-ES"/>
              </w:rPr>
              <w:t>Produtos</w:t>
            </w:r>
            <w:proofErr w:type="spellEnd"/>
            <w:r w:rsidRPr="009B39CF">
              <w:rPr>
                <w:szCs w:val="22"/>
                <w:lang w:val="es-ES"/>
              </w:rPr>
              <w:t xml:space="preserve"> </w:t>
            </w:r>
            <w:proofErr w:type="spellStart"/>
            <w:r w:rsidRPr="009B39CF">
              <w:rPr>
                <w:szCs w:val="22"/>
                <w:lang w:val="es-ES"/>
              </w:rPr>
              <w:t>Farmacêuticos</w:t>
            </w:r>
            <w:proofErr w:type="spellEnd"/>
            <w:r>
              <w:rPr>
                <w:szCs w:val="22"/>
                <w:lang w:val="es-ES"/>
              </w:rPr>
              <w:t>, S.A.</w:t>
            </w:r>
          </w:p>
          <w:p w14:paraId="484E6998" w14:textId="61FD7EDC" w:rsidR="00FA515A" w:rsidRPr="005E4531" w:rsidRDefault="00FA515A" w:rsidP="00B56A01">
            <w:pPr>
              <w:tabs>
                <w:tab w:val="clear" w:pos="567"/>
              </w:tabs>
              <w:suppressAutoHyphens/>
              <w:spacing w:line="240" w:lineRule="auto"/>
              <w:rPr>
                <w:szCs w:val="22"/>
                <w:lang w:val="sv-SE"/>
              </w:rPr>
            </w:pPr>
            <w:r w:rsidRPr="006C5401">
              <w:rPr>
                <w:szCs w:val="22"/>
                <w:lang w:val="pt-PT"/>
              </w:rPr>
              <w:t xml:space="preserve">Tel: +351 21 </w:t>
            </w:r>
            <w:r>
              <w:rPr>
                <w:szCs w:val="22"/>
                <w:lang w:val="pt-PT"/>
              </w:rPr>
              <w:t>000 8600</w:t>
            </w:r>
          </w:p>
        </w:tc>
      </w:tr>
      <w:tr w:rsidR="00DC6122" w:rsidRPr="005E4531" w14:paraId="2A041EEC" w14:textId="77777777" w:rsidTr="00096A57">
        <w:trPr>
          <w:cantSplit/>
        </w:trPr>
        <w:tc>
          <w:tcPr>
            <w:tcW w:w="4678" w:type="dxa"/>
          </w:tcPr>
          <w:p w14:paraId="434C247B" w14:textId="77777777" w:rsidR="00DC6122" w:rsidRPr="005E4531" w:rsidRDefault="00DC6122" w:rsidP="00B56A01">
            <w:pPr>
              <w:tabs>
                <w:tab w:val="clear" w:pos="567"/>
              </w:tabs>
              <w:spacing w:line="240" w:lineRule="auto"/>
              <w:rPr>
                <w:rFonts w:eastAsia="PMingLiU"/>
                <w:b/>
                <w:szCs w:val="22"/>
                <w:lang w:val="sv-SE"/>
              </w:rPr>
            </w:pPr>
            <w:r w:rsidRPr="005E4531">
              <w:rPr>
                <w:rFonts w:eastAsia="PMingLiU"/>
                <w:b/>
                <w:szCs w:val="22"/>
                <w:lang w:val="sv-SE"/>
              </w:rPr>
              <w:t>Hrvatska</w:t>
            </w:r>
          </w:p>
          <w:p w14:paraId="5B205721" w14:textId="77777777" w:rsidR="00DC6122" w:rsidRPr="005E4531" w:rsidRDefault="00DC6122" w:rsidP="00B56A01">
            <w:pPr>
              <w:tabs>
                <w:tab w:val="clear" w:pos="567"/>
              </w:tabs>
              <w:spacing w:line="240" w:lineRule="auto"/>
              <w:rPr>
                <w:szCs w:val="22"/>
                <w:lang w:val="sv-SE"/>
              </w:rPr>
            </w:pPr>
            <w:r w:rsidRPr="005E4531">
              <w:rPr>
                <w:szCs w:val="22"/>
                <w:lang w:val="sv-SE"/>
              </w:rPr>
              <w:t>Novartis Hrvatska d.o.o.</w:t>
            </w:r>
          </w:p>
          <w:p w14:paraId="02BB72AC" w14:textId="77777777" w:rsidR="00DC6122" w:rsidRPr="005E4531" w:rsidRDefault="00DC6122" w:rsidP="00B56A01">
            <w:pPr>
              <w:tabs>
                <w:tab w:val="clear" w:pos="567"/>
              </w:tabs>
              <w:spacing w:line="240" w:lineRule="auto"/>
              <w:rPr>
                <w:szCs w:val="22"/>
                <w:lang w:val="sv-SE"/>
              </w:rPr>
            </w:pPr>
            <w:r w:rsidRPr="005E4531">
              <w:rPr>
                <w:szCs w:val="22"/>
                <w:lang w:val="sv-SE"/>
              </w:rPr>
              <w:t>Tel. +385 1 6274 220</w:t>
            </w:r>
          </w:p>
          <w:p w14:paraId="6C2AD040" w14:textId="77777777" w:rsidR="00DC6122" w:rsidRPr="005E4531" w:rsidRDefault="00DC6122" w:rsidP="00B56A01">
            <w:pPr>
              <w:tabs>
                <w:tab w:val="clear" w:pos="567"/>
              </w:tabs>
              <w:suppressAutoHyphens/>
              <w:spacing w:line="240" w:lineRule="auto"/>
              <w:rPr>
                <w:b/>
                <w:szCs w:val="22"/>
                <w:lang w:val="sv-SE"/>
              </w:rPr>
            </w:pPr>
          </w:p>
        </w:tc>
        <w:tc>
          <w:tcPr>
            <w:tcW w:w="4678" w:type="dxa"/>
          </w:tcPr>
          <w:p w14:paraId="4184280E" w14:textId="77777777" w:rsidR="00DC6122" w:rsidRPr="005E4531" w:rsidRDefault="00DC6122" w:rsidP="00B56A01">
            <w:pPr>
              <w:tabs>
                <w:tab w:val="clear" w:pos="567"/>
              </w:tabs>
              <w:autoSpaceDE w:val="0"/>
              <w:autoSpaceDN w:val="0"/>
              <w:adjustRightInd w:val="0"/>
              <w:spacing w:line="240" w:lineRule="auto"/>
              <w:rPr>
                <w:b/>
                <w:bCs/>
                <w:szCs w:val="22"/>
                <w:lang w:val="fr-CH"/>
              </w:rPr>
            </w:pPr>
            <w:proofErr w:type="spellStart"/>
            <w:r w:rsidRPr="005E4531">
              <w:rPr>
                <w:b/>
                <w:bCs/>
                <w:szCs w:val="22"/>
                <w:lang w:val="fr-CH"/>
              </w:rPr>
              <w:t>România</w:t>
            </w:r>
            <w:proofErr w:type="spellEnd"/>
          </w:p>
          <w:p w14:paraId="060174C9" w14:textId="77777777" w:rsidR="00DC6122" w:rsidRPr="005E4531" w:rsidRDefault="00DC6122" w:rsidP="00B56A01">
            <w:pPr>
              <w:tabs>
                <w:tab w:val="clear" w:pos="567"/>
              </w:tabs>
              <w:autoSpaceDE w:val="0"/>
              <w:autoSpaceDN w:val="0"/>
              <w:adjustRightInd w:val="0"/>
              <w:spacing w:line="240" w:lineRule="auto"/>
              <w:rPr>
                <w:szCs w:val="22"/>
                <w:lang w:val="fr-CH"/>
              </w:rPr>
            </w:pPr>
            <w:r w:rsidRPr="005E4531">
              <w:rPr>
                <w:szCs w:val="22"/>
                <w:lang w:val="fr-CH"/>
              </w:rPr>
              <w:t>Novartis Pharma Services Romania SRL</w:t>
            </w:r>
          </w:p>
          <w:p w14:paraId="00E9F261" w14:textId="77777777" w:rsidR="00DC6122" w:rsidRPr="005E4531" w:rsidRDefault="00DC6122" w:rsidP="00B56A01">
            <w:pPr>
              <w:tabs>
                <w:tab w:val="clear" w:pos="567"/>
              </w:tabs>
              <w:suppressAutoHyphens/>
              <w:spacing w:line="240" w:lineRule="auto"/>
              <w:rPr>
                <w:szCs w:val="22"/>
                <w:lang w:val="en-US"/>
              </w:rPr>
            </w:pPr>
            <w:r w:rsidRPr="005E4531">
              <w:rPr>
                <w:szCs w:val="22"/>
                <w:lang w:val="en-US"/>
              </w:rPr>
              <w:t>Tel: +40 21 31299 01</w:t>
            </w:r>
          </w:p>
        </w:tc>
      </w:tr>
      <w:tr w:rsidR="00DC6122" w:rsidRPr="005E4531" w14:paraId="4DBDC69C" w14:textId="77777777" w:rsidTr="00096A57">
        <w:trPr>
          <w:cantSplit/>
        </w:trPr>
        <w:tc>
          <w:tcPr>
            <w:tcW w:w="4678" w:type="dxa"/>
          </w:tcPr>
          <w:p w14:paraId="7B23199A" w14:textId="77777777" w:rsidR="00DC6122" w:rsidRPr="005E4531" w:rsidRDefault="00DC6122" w:rsidP="00B56A01">
            <w:pPr>
              <w:tabs>
                <w:tab w:val="clear" w:pos="567"/>
              </w:tabs>
              <w:spacing w:line="240" w:lineRule="auto"/>
              <w:rPr>
                <w:b/>
                <w:szCs w:val="22"/>
                <w:lang w:val="en-US"/>
              </w:rPr>
            </w:pPr>
            <w:r w:rsidRPr="005E4531">
              <w:rPr>
                <w:b/>
                <w:szCs w:val="22"/>
                <w:lang w:val="en-US"/>
              </w:rPr>
              <w:t>Ireland</w:t>
            </w:r>
          </w:p>
          <w:p w14:paraId="0C9A146F" w14:textId="77777777" w:rsidR="00DC6122" w:rsidRPr="005E4531" w:rsidRDefault="00DC6122" w:rsidP="00B56A01">
            <w:pPr>
              <w:tabs>
                <w:tab w:val="clear" w:pos="567"/>
              </w:tabs>
              <w:spacing w:line="240" w:lineRule="auto"/>
              <w:rPr>
                <w:szCs w:val="22"/>
                <w:lang w:val="en-US"/>
              </w:rPr>
            </w:pPr>
            <w:r w:rsidRPr="005E4531">
              <w:rPr>
                <w:szCs w:val="22"/>
                <w:lang w:val="en-US"/>
              </w:rPr>
              <w:t>Novartis Ireland Limited</w:t>
            </w:r>
          </w:p>
          <w:p w14:paraId="0E0E9C5A" w14:textId="77777777" w:rsidR="00DC6122" w:rsidRPr="005E4531" w:rsidRDefault="00DC6122" w:rsidP="00B56A01">
            <w:pPr>
              <w:tabs>
                <w:tab w:val="clear" w:pos="567"/>
              </w:tabs>
              <w:spacing w:line="240" w:lineRule="auto"/>
              <w:rPr>
                <w:szCs w:val="22"/>
                <w:lang w:val="en-US"/>
              </w:rPr>
            </w:pPr>
            <w:r w:rsidRPr="005E4531">
              <w:rPr>
                <w:szCs w:val="22"/>
                <w:lang w:val="en-US"/>
              </w:rPr>
              <w:t>Tel: +353 1 260 12 55</w:t>
            </w:r>
          </w:p>
          <w:p w14:paraId="6190DABF" w14:textId="77777777" w:rsidR="00DC6122" w:rsidRPr="005E4531" w:rsidRDefault="00DC6122" w:rsidP="00B56A01">
            <w:pPr>
              <w:tabs>
                <w:tab w:val="clear" w:pos="567"/>
              </w:tabs>
              <w:spacing w:line="240" w:lineRule="auto"/>
              <w:rPr>
                <w:b/>
                <w:szCs w:val="22"/>
                <w:lang w:val="en-US"/>
              </w:rPr>
            </w:pPr>
          </w:p>
        </w:tc>
        <w:tc>
          <w:tcPr>
            <w:tcW w:w="4678" w:type="dxa"/>
          </w:tcPr>
          <w:p w14:paraId="0D24B81E" w14:textId="77777777" w:rsidR="00DC6122" w:rsidRPr="005E4531" w:rsidRDefault="00DC6122" w:rsidP="00B56A01">
            <w:pPr>
              <w:tabs>
                <w:tab w:val="clear" w:pos="567"/>
              </w:tabs>
              <w:spacing w:line="240" w:lineRule="auto"/>
              <w:rPr>
                <w:b/>
                <w:szCs w:val="22"/>
                <w:lang w:val="fr-CH"/>
              </w:rPr>
            </w:pPr>
            <w:r w:rsidRPr="005E4531">
              <w:rPr>
                <w:b/>
                <w:szCs w:val="22"/>
                <w:lang w:val="fr-CH"/>
              </w:rPr>
              <w:t>Slovenija</w:t>
            </w:r>
          </w:p>
          <w:p w14:paraId="54B80B7F" w14:textId="77777777" w:rsidR="00DC6122" w:rsidRPr="005E4531" w:rsidRDefault="00DC6122" w:rsidP="00B56A01">
            <w:pPr>
              <w:tabs>
                <w:tab w:val="clear" w:pos="567"/>
              </w:tabs>
              <w:spacing w:line="240" w:lineRule="auto"/>
              <w:rPr>
                <w:szCs w:val="22"/>
                <w:lang w:val="fr-CH"/>
              </w:rPr>
            </w:pPr>
            <w:r w:rsidRPr="005E4531">
              <w:rPr>
                <w:szCs w:val="22"/>
                <w:lang w:val="fr-CH"/>
              </w:rPr>
              <w:t>Novartis Pharma Services Inc.</w:t>
            </w:r>
          </w:p>
          <w:p w14:paraId="339DF49C" w14:textId="77777777" w:rsidR="00DC6122" w:rsidRPr="005E4531" w:rsidRDefault="00DC6122" w:rsidP="00B56A01">
            <w:pPr>
              <w:tabs>
                <w:tab w:val="clear" w:pos="567"/>
              </w:tabs>
              <w:spacing w:line="240" w:lineRule="auto"/>
              <w:rPr>
                <w:szCs w:val="22"/>
                <w:lang w:val="sv-SE"/>
              </w:rPr>
            </w:pPr>
            <w:r w:rsidRPr="005E4531">
              <w:rPr>
                <w:szCs w:val="22"/>
                <w:lang w:val="sv-SE"/>
              </w:rPr>
              <w:t>Tel: +386 1 300 75 50</w:t>
            </w:r>
          </w:p>
        </w:tc>
      </w:tr>
      <w:tr w:rsidR="00DC6122" w:rsidRPr="005E4531" w14:paraId="4DEEF6FC" w14:textId="77777777" w:rsidTr="00096A57">
        <w:trPr>
          <w:cantSplit/>
        </w:trPr>
        <w:tc>
          <w:tcPr>
            <w:tcW w:w="4678" w:type="dxa"/>
          </w:tcPr>
          <w:p w14:paraId="04792285" w14:textId="77777777" w:rsidR="00DC6122" w:rsidRPr="005E4531" w:rsidRDefault="00DC6122" w:rsidP="00B56A01">
            <w:pPr>
              <w:tabs>
                <w:tab w:val="clear" w:pos="567"/>
              </w:tabs>
              <w:spacing w:line="240" w:lineRule="auto"/>
              <w:rPr>
                <w:b/>
                <w:szCs w:val="22"/>
                <w:lang w:val="sv-SE"/>
              </w:rPr>
            </w:pPr>
            <w:r w:rsidRPr="005E4531">
              <w:rPr>
                <w:b/>
                <w:szCs w:val="22"/>
                <w:lang w:val="sv-SE"/>
              </w:rPr>
              <w:t>Ísland</w:t>
            </w:r>
          </w:p>
          <w:p w14:paraId="362E059C" w14:textId="77777777" w:rsidR="00DC6122" w:rsidRPr="005E4531" w:rsidRDefault="00DC6122" w:rsidP="00B56A01">
            <w:pPr>
              <w:tabs>
                <w:tab w:val="clear" w:pos="567"/>
              </w:tabs>
              <w:spacing w:line="240" w:lineRule="auto"/>
              <w:rPr>
                <w:szCs w:val="22"/>
                <w:lang w:val="sv-SE"/>
              </w:rPr>
            </w:pPr>
            <w:r w:rsidRPr="005E4531">
              <w:rPr>
                <w:szCs w:val="22"/>
                <w:lang w:val="sv-SE"/>
              </w:rPr>
              <w:t>Vistor hf.</w:t>
            </w:r>
          </w:p>
          <w:p w14:paraId="1E99FB7B"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Sími: +354 535 7000</w:t>
            </w:r>
          </w:p>
          <w:p w14:paraId="14514DF1" w14:textId="77777777" w:rsidR="00DC6122" w:rsidRPr="005E4531" w:rsidRDefault="00DC6122" w:rsidP="00B56A01">
            <w:pPr>
              <w:tabs>
                <w:tab w:val="clear" w:pos="567"/>
              </w:tabs>
              <w:spacing w:line="240" w:lineRule="auto"/>
              <w:rPr>
                <w:szCs w:val="22"/>
                <w:lang w:val="sv-SE"/>
              </w:rPr>
            </w:pPr>
          </w:p>
        </w:tc>
        <w:tc>
          <w:tcPr>
            <w:tcW w:w="4678" w:type="dxa"/>
          </w:tcPr>
          <w:p w14:paraId="0E27C921" w14:textId="77777777" w:rsidR="00DC6122" w:rsidRPr="005E4531" w:rsidRDefault="00DC6122" w:rsidP="00B56A01">
            <w:pPr>
              <w:tabs>
                <w:tab w:val="clear" w:pos="567"/>
              </w:tabs>
              <w:suppressAutoHyphens/>
              <w:spacing w:line="240" w:lineRule="auto"/>
              <w:rPr>
                <w:b/>
                <w:szCs w:val="22"/>
                <w:lang w:val="sv-SE"/>
              </w:rPr>
            </w:pPr>
            <w:r w:rsidRPr="005E4531">
              <w:rPr>
                <w:b/>
                <w:szCs w:val="22"/>
                <w:lang w:val="sv-SE"/>
              </w:rPr>
              <w:t>Slovenská republika</w:t>
            </w:r>
          </w:p>
          <w:p w14:paraId="275BC1C5" w14:textId="77777777" w:rsidR="00DC6122" w:rsidRPr="005E4531" w:rsidRDefault="00DC6122" w:rsidP="00B56A01">
            <w:pPr>
              <w:tabs>
                <w:tab w:val="clear" w:pos="567"/>
              </w:tabs>
              <w:spacing w:line="240" w:lineRule="auto"/>
              <w:rPr>
                <w:szCs w:val="22"/>
                <w:lang w:val="sv-SE"/>
              </w:rPr>
            </w:pPr>
            <w:r w:rsidRPr="005E4531">
              <w:rPr>
                <w:szCs w:val="22"/>
                <w:lang w:val="sv-SE"/>
              </w:rPr>
              <w:t>Novartis Slovakia s.r.o.</w:t>
            </w:r>
          </w:p>
          <w:p w14:paraId="062560B0" w14:textId="77777777" w:rsidR="00DC6122" w:rsidRPr="005E4531" w:rsidRDefault="00DC6122" w:rsidP="00B56A01">
            <w:pPr>
              <w:tabs>
                <w:tab w:val="clear" w:pos="567"/>
              </w:tabs>
              <w:spacing w:line="240" w:lineRule="auto"/>
              <w:rPr>
                <w:szCs w:val="22"/>
                <w:lang w:val="sv-SE"/>
              </w:rPr>
            </w:pPr>
            <w:r w:rsidRPr="005E4531">
              <w:rPr>
                <w:szCs w:val="22"/>
                <w:lang w:val="sv-SE"/>
              </w:rPr>
              <w:t>Tel: +421 2 5542 5439</w:t>
            </w:r>
          </w:p>
          <w:p w14:paraId="62FAE34D" w14:textId="77777777" w:rsidR="00DC6122" w:rsidRPr="005E4531" w:rsidRDefault="00DC6122" w:rsidP="00B56A01">
            <w:pPr>
              <w:tabs>
                <w:tab w:val="clear" w:pos="567"/>
              </w:tabs>
              <w:suppressAutoHyphens/>
              <w:spacing w:line="240" w:lineRule="auto"/>
              <w:rPr>
                <w:szCs w:val="22"/>
                <w:lang w:val="sv-SE"/>
              </w:rPr>
            </w:pPr>
          </w:p>
        </w:tc>
      </w:tr>
      <w:tr w:rsidR="00DC6122" w:rsidRPr="00ED41CD" w14:paraId="04A36539" w14:textId="77777777" w:rsidTr="00096A57">
        <w:trPr>
          <w:cantSplit/>
        </w:trPr>
        <w:tc>
          <w:tcPr>
            <w:tcW w:w="4678" w:type="dxa"/>
          </w:tcPr>
          <w:p w14:paraId="6385FE9B" w14:textId="77777777" w:rsidR="00DC6122" w:rsidRPr="005E4531" w:rsidRDefault="00DC6122" w:rsidP="00B56A01">
            <w:pPr>
              <w:tabs>
                <w:tab w:val="clear" w:pos="567"/>
              </w:tabs>
              <w:spacing w:line="240" w:lineRule="auto"/>
              <w:rPr>
                <w:b/>
                <w:szCs w:val="22"/>
                <w:lang w:val="sv-SE"/>
              </w:rPr>
            </w:pPr>
            <w:r w:rsidRPr="005E4531">
              <w:rPr>
                <w:b/>
                <w:szCs w:val="22"/>
                <w:lang w:val="sv-SE"/>
              </w:rPr>
              <w:t>Italia</w:t>
            </w:r>
          </w:p>
          <w:p w14:paraId="26857114" w14:textId="77777777" w:rsidR="00DC6122" w:rsidRPr="005E4531" w:rsidRDefault="00DC6122" w:rsidP="00B56A01">
            <w:pPr>
              <w:tabs>
                <w:tab w:val="clear" w:pos="567"/>
              </w:tabs>
              <w:spacing w:line="240" w:lineRule="auto"/>
              <w:rPr>
                <w:szCs w:val="22"/>
                <w:lang w:val="sv-SE"/>
              </w:rPr>
            </w:pPr>
            <w:r w:rsidRPr="005E4531">
              <w:rPr>
                <w:szCs w:val="22"/>
                <w:lang w:val="sv-SE"/>
              </w:rPr>
              <w:t>Novartis Farma S.p.A.</w:t>
            </w:r>
          </w:p>
          <w:p w14:paraId="684FCDE7" w14:textId="77777777" w:rsidR="00DC6122" w:rsidRPr="005E4531" w:rsidRDefault="00DC6122" w:rsidP="00B56A01">
            <w:pPr>
              <w:tabs>
                <w:tab w:val="clear" w:pos="567"/>
              </w:tabs>
              <w:spacing w:line="240" w:lineRule="auto"/>
              <w:rPr>
                <w:b/>
                <w:szCs w:val="22"/>
                <w:lang w:val="sv-SE"/>
              </w:rPr>
            </w:pPr>
            <w:r w:rsidRPr="005E4531">
              <w:rPr>
                <w:szCs w:val="22"/>
                <w:lang w:val="sv-SE"/>
              </w:rPr>
              <w:t>Tel: +39 02 96 54 1</w:t>
            </w:r>
          </w:p>
        </w:tc>
        <w:tc>
          <w:tcPr>
            <w:tcW w:w="4678" w:type="dxa"/>
          </w:tcPr>
          <w:p w14:paraId="589AF540" w14:textId="77777777" w:rsidR="00DC6122" w:rsidRPr="005E4531" w:rsidRDefault="00DC6122" w:rsidP="00B56A01">
            <w:pPr>
              <w:tabs>
                <w:tab w:val="clear" w:pos="567"/>
              </w:tabs>
              <w:suppressAutoHyphens/>
              <w:spacing w:line="240" w:lineRule="auto"/>
              <w:rPr>
                <w:b/>
                <w:szCs w:val="22"/>
                <w:lang w:val="sv-SE"/>
              </w:rPr>
            </w:pPr>
            <w:r w:rsidRPr="005E4531">
              <w:rPr>
                <w:b/>
                <w:szCs w:val="22"/>
                <w:lang w:val="sv-SE"/>
              </w:rPr>
              <w:t>Suomi/Finland</w:t>
            </w:r>
          </w:p>
          <w:p w14:paraId="4BBF8C63" w14:textId="77777777" w:rsidR="00DC6122" w:rsidRPr="005E4531" w:rsidRDefault="00DC6122" w:rsidP="00B56A01">
            <w:pPr>
              <w:tabs>
                <w:tab w:val="clear" w:pos="567"/>
              </w:tabs>
              <w:spacing w:line="240" w:lineRule="auto"/>
              <w:rPr>
                <w:szCs w:val="22"/>
                <w:lang w:val="sv-SE"/>
              </w:rPr>
            </w:pPr>
            <w:r w:rsidRPr="005E4531">
              <w:rPr>
                <w:szCs w:val="22"/>
                <w:lang w:val="sv-SE"/>
              </w:rPr>
              <w:t>Novartis Finland Oy</w:t>
            </w:r>
          </w:p>
          <w:p w14:paraId="0E79A0A3" w14:textId="77777777" w:rsidR="00DC6122" w:rsidRPr="005E4531" w:rsidRDefault="00DC6122" w:rsidP="00B56A01">
            <w:pPr>
              <w:tabs>
                <w:tab w:val="clear" w:pos="567"/>
              </w:tabs>
              <w:spacing w:line="240" w:lineRule="auto"/>
              <w:rPr>
                <w:szCs w:val="22"/>
                <w:lang w:val="sv-SE"/>
              </w:rPr>
            </w:pPr>
            <w:r w:rsidRPr="005E4531">
              <w:rPr>
                <w:szCs w:val="22"/>
                <w:lang w:val="sv-SE"/>
              </w:rPr>
              <w:t xml:space="preserve">Puh/Tel: +358 </w:t>
            </w:r>
            <w:r w:rsidRPr="005E4531">
              <w:rPr>
                <w:szCs w:val="22"/>
                <w:lang w:val="sv-SE" w:bidi="he-IL"/>
              </w:rPr>
              <w:t>(0)10 6133 200</w:t>
            </w:r>
          </w:p>
          <w:p w14:paraId="6B144B8E" w14:textId="77777777" w:rsidR="00DC6122" w:rsidRPr="005E4531" w:rsidRDefault="00DC6122" w:rsidP="00B56A01">
            <w:pPr>
              <w:tabs>
                <w:tab w:val="clear" w:pos="567"/>
              </w:tabs>
              <w:suppressAutoHyphens/>
              <w:spacing w:line="240" w:lineRule="auto"/>
              <w:rPr>
                <w:szCs w:val="22"/>
                <w:lang w:val="sv-SE"/>
              </w:rPr>
            </w:pPr>
          </w:p>
        </w:tc>
      </w:tr>
      <w:tr w:rsidR="00DC6122" w:rsidRPr="00ED41CD" w14:paraId="1A70F9E8" w14:textId="77777777" w:rsidTr="00096A57">
        <w:trPr>
          <w:cantSplit/>
        </w:trPr>
        <w:tc>
          <w:tcPr>
            <w:tcW w:w="4678" w:type="dxa"/>
          </w:tcPr>
          <w:p w14:paraId="0B6EFF12" w14:textId="77777777" w:rsidR="00DC6122" w:rsidRPr="005E4531" w:rsidRDefault="00DC6122" w:rsidP="00B56A01">
            <w:pPr>
              <w:tabs>
                <w:tab w:val="clear" w:pos="567"/>
              </w:tabs>
              <w:spacing w:line="240" w:lineRule="auto"/>
              <w:rPr>
                <w:b/>
                <w:szCs w:val="22"/>
                <w:lang w:val="fr-CH"/>
              </w:rPr>
            </w:pPr>
            <w:r w:rsidRPr="005E4531">
              <w:rPr>
                <w:b/>
                <w:szCs w:val="22"/>
                <w:lang w:val="sv-SE"/>
              </w:rPr>
              <w:t>Κύπρος</w:t>
            </w:r>
          </w:p>
          <w:p w14:paraId="3C3C1454" w14:textId="77777777" w:rsidR="00DC6122" w:rsidRPr="005E4531" w:rsidRDefault="00DC6122" w:rsidP="00B56A01">
            <w:pPr>
              <w:tabs>
                <w:tab w:val="clear" w:pos="567"/>
              </w:tabs>
              <w:spacing w:line="240" w:lineRule="auto"/>
              <w:rPr>
                <w:szCs w:val="22"/>
                <w:lang w:val="fr-CH"/>
              </w:rPr>
            </w:pPr>
            <w:r w:rsidRPr="005E4531">
              <w:rPr>
                <w:szCs w:val="22"/>
                <w:lang w:val="fr-CH"/>
              </w:rPr>
              <w:t>Novartis Pharma Services Inc.</w:t>
            </w:r>
          </w:p>
          <w:p w14:paraId="67E4BC98" w14:textId="77777777" w:rsidR="00DC6122" w:rsidRPr="005E4531" w:rsidRDefault="00DC6122" w:rsidP="00B56A01">
            <w:pPr>
              <w:tabs>
                <w:tab w:val="clear" w:pos="567"/>
              </w:tabs>
              <w:suppressAutoHyphens/>
              <w:spacing w:line="240" w:lineRule="auto"/>
              <w:rPr>
                <w:szCs w:val="22"/>
                <w:lang w:val="sv-SE"/>
              </w:rPr>
            </w:pPr>
            <w:r w:rsidRPr="005E4531">
              <w:rPr>
                <w:szCs w:val="22"/>
                <w:lang w:val="sv-SE"/>
              </w:rPr>
              <w:t>Τηλ: +357 22 690 690</w:t>
            </w:r>
          </w:p>
          <w:p w14:paraId="4D240A81" w14:textId="77777777" w:rsidR="00DC6122" w:rsidRPr="005E4531" w:rsidRDefault="00DC6122" w:rsidP="00B56A01">
            <w:pPr>
              <w:tabs>
                <w:tab w:val="clear" w:pos="567"/>
              </w:tabs>
              <w:spacing w:line="240" w:lineRule="auto"/>
              <w:rPr>
                <w:b/>
                <w:szCs w:val="22"/>
                <w:lang w:val="sv-SE"/>
              </w:rPr>
            </w:pPr>
          </w:p>
        </w:tc>
        <w:tc>
          <w:tcPr>
            <w:tcW w:w="4678" w:type="dxa"/>
          </w:tcPr>
          <w:p w14:paraId="7AB3D74B" w14:textId="77777777" w:rsidR="00DC6122" w:rsidRPr="005E4531" w:rsidRDefault="00DC6122" w:rsidP="00B56A01">
            <w:pPr>
              <w:tabs>
                <w:tab w:val="clear" w:pos="567"/>
              </w:tabs>
              <w:suppressAutoHyphens/>
              <w:spacing w:line="240" w:lineRule="auto"/>
              <w:rPr>
                <w:b/>
                <w:szCs w:val="22"/>
                <w:lang w:val="sv-SE"/>
              </w:rPr>
            </w:pPr>
            <w:r w:rsidRPr="005E4531">
              <w:rPr>
                <w:b/>
                <w:szCs w:val="22"/>
                <w:lang w:val="sv-SE"/>
              </w:rPr>
              <w:t>Sverige</w:t>
            </w:r>
          </w:p>
          <w:p w14:paraId="60574FAE" w14:textId="77777777" w:rsidR="00DC6122" w:rsidRPr="005E4531" w:rsidRDefault="00DC6122" w:rsidP="00B56A01">
            <w:pPr>
              <w:tabs>
                <w:tab w:val="clear" w:pos="567"/>
              </w:tabs>
              <w:spacing w:line="240" w:lineRule="auto"/>
              <w:rPr>
                <w:szCs w:val="22"/>
                <w:lang w:val="sv-SE"/>
              </w:rPr>
            </w:pPr>
            <w:r w:rsidRPr="005E4531">
              <w:rPr>
                <w:szCs w:val="22"/>
                <w:lang w:val="sv-SE"/>
              </w:rPr>
              <w:t>Novartis Sverige AB</w:t>
            </w:r>
          </w:p>
          <w:p w14:paraId="1098B4BC" w14:textId="77777777" w:rsidR="00DC6122" w:rsidRPr="005E4531" w:rsidRDefault="00DC6122" w:rsidP="00B56A01">
            <w:pPr>
              <w:tabs>
                <w:tab w:val="clear" w:pos="567"/>
              </w:tabs>
              <w:spacing w:line="240" w:lineRule="auto"/>
              <w:rPr>
                <w:szCs w:val="22"/>
                <w:lang w:val="sv-SE"/>
              </w:rPr>
            </w:pPr>
            <w:r w:rsidRPr="005E4531">
              <w:rPr>
                <w:szCs w:val="22"/>
                <w:lang w:val="sv-SE"/>
              </w:rPr>
              <w:t>Tel: +46 8 732 32 00</w:t>
            </w:r>
          </w:p>
          <w:p w14:paraId="4D5A40B3" w14:textId="77777777" w:rsidR="00DC6122" w:rsidRPr="005E4531" w:rsidRDefault="00DC6122" w:rsidP="00B56A01">
            <w:pPr>
              <w:tabs>
                <w:tab w:val="clear" w:pos="567"/>
              </w:tabs>
              <w:suppressAutoHyphens/>
              <w:spacing w:line="240" w:lineRule="auto"/>
              <w:rPr>
                <w:szCs w:val="22"/>
                <w:lang w:val="sv-SE"/>
              </w:rPr>
            </w:pPr>
          </w:p>
        </w:tc>
      </w:tr>
      <w:tr w:rsidR="00DC6122" w:rsidRPr="005E4531" w14:paraId="4DE19EA9" w14:textId="77777777" w:rsidTr="00096A57">
        <w:trPr>
          <w:cantSplit/>
        </w:trPr>
        <w:tc>
          <w:tcPr>
            <w:tcW w:w="4678" w:type="dxa"/>
          </w:tcPr>
          <w:p w14:paraId="7B2FFBD0" w14:textId="77777777" w:rsidR="00DC6122" w:rsidRPr="005E4531" w:rsidRDefault="00DC6122" w:rsidP="00B56A01">
            <w:pPr>
              <w:tabs>
                <w:tab w:val="clear" w:pos="567"/>
              </w:tabs>
              <w:spacing w:line="240" w:lineRule="auto"/>
              <w:rPr>
                <w:b/>
                <w:szCs w:val="22"/>
                <w:lang w:val="en-US"/>
              </w:rPr>
            </w:pPr>
            <w:proofErr w:type="spellStart"/>
            <w:r w:rsidRPr="005E4531">
              <w:rPr>
                <w:b/>
                <w:szCs w:val="22"/>
                <w:lang w:val="en-US"/>
              </w:rPr>
              <w:t>Latvija</w:t>
            </w:r>
            <w:proofErr w:type="spellEnd"/>
          </w:p>
          <w:p w14:paraId="7ADC6627" w14:textId="4C436676" w:rsidR="00DC6122" w:rsidRPr="005E4531" w:rsidRDefault="00DC6122" w:rsidP="00B56A01">
            <w:pPr>
              <w:tabs>
                <w:tab w:val="clear" w:pos="567"/>
              </w:tabs>
              <w:spacing w:line="240" w:lineRule="auto"/>
              <w:rPr>
                <w:szCs w:val="22"/>
                <w:lang w:val="en-US"/>
              </w:rPr>
            </w:pPr>
            <w:r w:rsidRPr="005E4531">
              <w:rPr>
                <w:color w:val="000000"/>
                <w:szCs w:val="22"/>
                <w:lang w:val="en-US"/>
              </w:rPr>
              <w:t>SIA Novartis Baltics</w:t>
            </w:r>
          </w:p>
          <w:p w14:paraId="7447CF4A" w14:textId="77777777" w:rsidR="00DC6122" w:rsidRPr="005E4531" w:rsidRDefault="00DC6122" w:rsidP="00B56A01">
            <w:pPr>
              <w:tabs>
                <w:tab w:val="clear" w:pos="567"/>
              </w:tabs>
              <w:suppressAutoHyphens/>
              <w:spacing w:line="240" w:lineRule="auto"/>
              <w:rPr>
                <w:szCs w:val="22"/>
                <w:lang w:val="en-US"/>
              </w:rPr>
            </w:pPr>
            <w:r w:rsidRPr="005E4531">
              <w:rPr>
                <w:szCs w:val="22"/>
                <w:lang w:val="en-US"/>
              </w:rPr>
              <w:t>Tel: +371 67 887 070</w:t>
            </w:r>
          </w:p>
          <w:p w14:paraId="01E84418" w14:textId="77777777" w:rsidR="00DC6122" w:rsidRPr="005E4531" w:rsidRDefault="00DC6122" w:rsidP="00B56A01">
            <w:pPr>
              <w:tabs>
                <w:tab w:val="clear" w:pos="567"/>
              </w:tabs>
              <w:suppressAutoHyphens/>
              <w:spacing w:line="240" w:lineRule="auto"/>
              <w:rPr>
                <w:szCs w:val="22"/>
                <w:lang w:val="en-US"/>
              </w:rPr>
            </w:pPr>
          </w:p>
        </w:tc>
        <w:tc>
          <w:tcPr>
            <w:tcW w:w="4678" w:type="dxa"/>
          </w:tcPr>
          <w:p w14:paraId="77031FA3" w14:textId="77777777" w:rsidR="00DC6122" w:rsidRPr="000F4C40" w:rsidRDefault="00DC6122" w:rsidP="000F4C40">
            <w:pPr>
              <w:tabs>
                <w:tab w:val="left" w:pos="-720"/>
              </w:tabs>
              <w:suppressAutoHyphens/>
              <w:spacing w:line="240" w:lineRule="auto"/>
              <w:rPr>
                <w:szCs w:val="22"/>
                <w:lang w:val="en-US"/>
              </w:rPr>
            </w:pPr>
          </w:p>
        </w:tc>
      </w:tr>
    </w:tbl>
    <w:p w14:paraId="63908957" w14:textId="77777777" w:rsidR="00DC6122" w:rsidRPr="000F4C40" w:rsidRDefault="00DC6122" w:rsidP="00B56A01">
      <w:pPr>
        <w:numPr>
          <w:ilvl w:val="12"/>
          <w:numId w:val="0"/>
        </w:numPr>
        <w:tabs>
          <w:tab w:val="clear" w:pos="567"/>
        </w:tabs>
        <w:spacing w:line="240" w:lineRule="auto"/>
        <w:ind w:right="-2"/>
        <w:rPr>
          <w:szCs w:val="22"/>
          <w:lang w:val="en-US"/>
        </w:rPr>
      </w:pPr>
    </w:p>
    <w:p w14:paraId="50AFFE50" w14:textId="77777777" w:rsidR="00E42B0C" w:rsidRPr="005E4531" w:rsidRDefault="00E42B0C" w:rsidP="00B56A01">
      <w:pPr>
        <w:numPr>
          <w:ilvl w:val="12"/>
          <w:numId w:val="0"/>
        </w:numPr>
        <w:spacing w:line="240" w:lineRule="auto"/>
        <w:ind w:right="-2"/>
        <w:rPr>
          <w:b/>
          <w:szCs w:val="22"/>
          <w:lang w:val="sv-SE"/>
        </w:rPr>
      </w:pPr>
      <w:r w:rsidRPr="005E4531">
        <w:rPr>
          <w:b/>
          <w:szCs w:val="22"/>
          <w:lang w:val="sv-SE"/>
        </w:rPr>
        <w:t>Denna bipacksedel ändrades senast</w:t>
      </w:r>
    </w:p>
    <w:p w14:paraId="0ABC2E97" w14:textId="77777777" w:rsidR="00E42B0C" w:rsidRPr="005E4531" w:rsidRDefault="00E42B0C" w:rsidP="00B56A01">
      <w:pPr>
        <w:spacing w:line="240" w:lineRule="auto"/>
        <w:rPr>
          <w:szCs w:val="22"/>
          <w:lang w:val="sv-SE"/>
        </w:rPr>
      </w:pPr>
    </w:p>
    <w:p w14:paraId="7053FD11" w14:textId="77777777" w:rsidR="00E42B0C" w:rsidRPr="005E4531" w:rsidRDefault="00E42B0C" w:rsidP="00B56A01">
      <w:pPr>
        <w:keepNext/>
        <w:numPr>
          <w:ilvl w:val="12"/>
          <w:numId w:val="0"/>
        </w:numPr>
        <w:spacing w:line="240" w:lineRule="auto"/>
        <w:rPr>
          <w:szCs w:val="22"/>
          <w:lang w:val="sv-SE"/>
        </w:rPr>
      </w:pPr>
      <w:r w:rsidRPr="005E4531">
        <w:rPr>
          <w:b/>
          <w:szCs w:val="22"/>
          <w:lang w:val="sv-SE"/>
        </w:rPr>
        <w:t>Övriga informationskällor</w:t>
      </w:r>
    </w:p>
    <w:p w14:paraId="61206771" w14:textId="20D9BDEC" w:rsidR="00E42B0C" w:rsidRPr="005E4531" w:rsidRDefault="00E42B0C" w:rsidP="00B56A01">
      <w:pPr>
        <w:numPr>
          <w:ilvl w:val="12"/>
          <w:numId w:val="0"/>
        </w:numPr>
        <w:spacing w:line="240" w:lineRule="auto"/>
        <w:ind w:right="-2"/>
        <w:rPr>
          <w:iCs/>
          <w:szCs w:val="22"/>
          <w:lang w:val="sv-SE"/>
        </w:rPr>
      </w:pPr>
      <w:r w:rsidRPr="005E4531">
        <w:rPr>
          <w:iCs/>
          <w:szCs w:val="22"/>
          <w:lang w:val="sv-SE"/>
        </w:rPr>
        <w:t>Ytterligare information om detta läkemedel finns på Europeiska läkemedelsmyndighetens webbplats</w:t>
      </w:r>
      <w:r w:rsidRPr="005E4531">
        <w:rPr>
          <w:lang w:val="sv-SE"/>
        </w:rPr>
        <w:t xml:space="preserve"> </w:t>
      </w:r>
      <w:hyperlink r:id="rId31" w:history="1">
        <w:r w:rsidR="0092593C" w:rsidRPr="003807DD">
          <w:rPr>
            <w:rStyle w:val="Hyperlink"/>
            <w:noProof/>
            <w:szCs w:val="22"/>
            <w:lang w:val="nb-NO"/>
          </w:rPr>
          <w:t>https://www.ema.europa.eu</w:t>
        </w:r>
      </w:hyperlink>
      <w:r w:rsidRPr="005E4531">
        <w:rPr>
          <w:lang w:val="sv-SE"/>
        </w:rPr>
        <w:t>.</w:t>
      </w:r>
    </w:p>
    <w:p w14:paraId="26BF6BCC" w14:textId="4017DBA2" w:rsidR="00861459" w:rsidRPr="005E4531" w:rsidRDefault="00DC6122" w:rsidP="00B56A01">
      <w:pPr>
        <w:numPr>
          <w:ilvl w:val="12"/>
          <w:numId w:val="0"/>
        </w:numPr>
        <w:tabs>
          <w:tab w:val="clear" w:pos="567"/>
        </w:tabs>
        <w:spacing w:line="240" w:lineRule="auto"/>
        <w:rPr>
          <w:b/>
          <w:szCs w:val="22"/>
          <w:lang w:val="sv-SE"/>
        </w:rPr>
      </w:pPr>
      <w:r w:rsidRPr="005E4531">
        <w:rPr>
          <w:szCs w:val="22"/>
          <w:lang w:val="sv-SE"/>
        </w:rPr>
        <w:br w:type="page"/>
      </w:r>
      <w:r w:rsidR="00E42B0C" w:rsidRPr="005E4531">
        <w:rPr>
          <w:b/>
          <w:szCs w:val="22"/>
          <w:lang w:val="sv-SE"/>
        </w:rPr>
        <w:lastRenderedPageBreak/>
        <w:t xml:space="preserve">Bruksanvisning till </w:t>
      </w:r>
      <w:r w:rsidR="00861459" w:rsidRPr="005E4531">
        <w:rPr>
          <w:b/>
          <w:szCs w:val="22"/>
          <w:lang w:val="sv-SE"/>
        </w:rPr>
        <w:t>Atectura Breezhaler</w:t>
      </w:r>
    </w:p>
    <w:p w14:paraId="0C5DD0A2" w14:textId="77777777" w:rsidR="00861459" w:rsidRPr="005E4531" w:rsidRDefault="00861459" w:rsidP="00B56A01">
      <w:pPr>
        <w:numPr>
          <w:ilvl w:val="12"/>
          <w:numId w:val="0"/>
        </w:numPr>
        <w:tabs>
          <w:tab w:val="clear" w:pos="567"/>
        </w:tabs>
        <w:spacing w:line="240" w:lineRule="auto"/>
        <w:rPr>
          <w:szCs w:val="22"/>
          <w:lang w:val="sv-SE"/>
        </w:rPr>
      </w:pPr>
    </w:p>
    <w:p w14:paraId="77A46583" w14:textId="757A9DB5" w:rsidR="0069288B" w:rsidRPr="00CE2D75" w:rsidDel="00CE2D75" w:rsidRDefault="00E42B0C" w:rsidP="00B56A01">
      <w:pPr>
        <w:pStyle w:val="Nottoc-headings"/>
        <w:spacing w:before="0" w:after="0"/>
        <w:rPr>
          <w:del w:id="86" w:author="Author"/>
          <w:rFonts w:ascii="Times New Roman" w:hAnsi="Times New Roman"/>
          <w:b w:val="0"/>
          <w:bCs/>
          <w:sz w:val="22"/>
          <w:szCs w:val="22"/>
          <w:u w:val="single"/>
          <w:lang w:val="sv-SE"/>
        </w:rPr>
      </w:pPr>
      <w:r w:rsidRPr="00CE2D75">
        <w:rPr>
          <w:rFonts w:ascii="Times New Roman" w:hAnsi="Times New Roman"/>
          <w:b w:val="0"/>
          <w:bCs/>
          <w:sz w:val="22"/>
          <w:szCs w:val="22"/>
          <w:lang w:val="sv-SE"/>
        </w:rPr>
        <w:t>Läs igenom hela bruksanvisningen innan</w:t>
      </w:r>
      <w:r w:rsidR="0069288B" w:rsidRPr="00CE2D75">
        <w:rPr>
          <w:rFonts w:ascii="Times New Roman" w:hAnsi="Times New Roman"/>
          <w:b w:val="0"/>
          <w:bCs/>
          <w:sz w:val="22"/>
          <w:szCs w:val="22"/>
          <w:lang w:val="sv-SE"/>
        </w:rPr>
        <w:t xml:space="preserve"> Atectura Breezhaler </w:t>
      </w:r>
      <w:r w:rsidRPr="00CE2D75">
        <w:rPr>
          <w:rFonts w:ascii="Times New Roman" w:hAnsi="Times New Roman"/>
          <w:b w:val="0"/>
          <w:bCs/>
          <w:sz w:val="22"/>
          <w:szCs w:val="22"/>
          <w:lang w:val="sv-SE"/>
        </w:rPr>
        <w:t>används.</w:t>
      </w:r>
      <w:del w:id="87" w:author="Author">
        <w:r w:rsidR="0069288B" w:rsidRPr="00CE2D75" w:rsidDel="00CE2D75">
          <w:rPr>
            <w:rFonts w:ascii="Times New Roman" w:hAnsi="Times New Roman"/>
            <w:b w:val="0"/>
            <w:bCs/>
            <w:sz w:val="22"/>
            <w:szCs w:val="22"/>
            <w:lang w:val="sv-SE"/>
          </w:rPr>
          <w:delText xml:space="preserve"> </w:delText>
        </w:r>
        <w:r w:rsidRPr="001F5085" w:rsidDel="00CE2D75">
          <w:rPr>
            <w:bCs/>
            <w:szCs w:val="22"/>
            <w:lang w:val="sv-SE"/>
          </w:rPr>
          <w:delText>Bruksanvisningen kan du även hitta genom att skanna QR-koden eller besöka:</w:delText>
        </w:r>
        <w:r w:rsidR="0069288B" w:rsidRPr="001F5085" w:rsidDel="00CE2D75">
          <w:rPr>
            <w:bCs/>
            <w:szCs w:val="22"/>
            <w:lang w:val="sv-SE"/>
          </w:rPr>
          <w:delText xml:space="preserve"> </w:delText>
        </w:r>
        <w:r w:rsidR="00D17A95" w:rsidRPr="00CE2D75" w:rsidDel="00CE2D75">
          <w:rPr>
            <w:b w:val="0"/>
            <w:bCs/>
            <w:rPrChange w:id="88" w:author="Author">
              <w:rPr>
                <w:b w:val="0"/>
              </w:rPr>
            </w:rPrChange>
          </w:rPr>
          <w:fldChar w:fldCharType="begin"/>
        </w:r>
        <w:r w:rsidR="00D17A95" w:rsidRPr="00CE2D75" w:rsidDel="00CE2D75">
          <w:rPr>
            <w:b w:val="0"/>
            <w:bCs/>
          </w:rPr>
          <w:delInstrText>HYPERLINK "http://www.breezhaler-asthma.eu/atectura"</w:delInstrText>
        </w:r>
        <w:r w:rsidR="00D17A95" w:rsidRPr="001F5085" w:rsidDel="00CE2D75">
          <w:rPr>
            <w:bCs/>
          </w:rPr>
        </w:r>
        <w:r w:rsidR="00D17A95" w:rsidRPr="00CE2D75" w:rsidDel="00CE2D75">
          <w:rPr>
            <w:b w:val="0"/>
            <w:bCs/>
            <w:rPrChange w:id="89" w:author="Author">
              <w:rPr>
                <w:b w:val="0"/>
              </w:rPr>
            </w:rPrChange>
          </w:rPr>
          <w:fldChar w:fldCharType="separate"/>
        </w:r>
        <w:r w:rsidR="00D17A95" w:rsidRPr="001F5085" w:rsidDel="00CE2D75">
          <w:rPr>
            <w:rStyle w:val="Hyperlink"/>
            <w:bCs/>
            <w:szCs w:val="22"/>
            <w:lang w:val="sv-SE"/>
          </w:rPr>
          <w:delText>www.breezhaler-asthma.eu/atectura</w:delText>
        </w:r>
        <w:r w:rsidR="00D17A95" w:rsidRPr="00CE2D75" w:rsidDel="00CE2D75">
          <w:rPr>
            <w:b w:val="0"/>
            <w:bCs/>
            <w:rPrChange w:id="90" w:author="Author">
              <w:rPr>
                <w:b w:val="0"/>
              </w:rPr>
            </w:rPrChange>
          </w:rPr>
          <w:fldChar w:fldCharType="end"/>
        </w:r>
      </w:del>
    </w:p>
    <w:p w14:paraId="537D1BC0" w14:textId="7C012488" w:rsidR="00D17A95" w:rsidRPr="005E4531" w:rsidDel="00CE2D75" w:rsidRDefault="00D17A95" w:rsidP="00B56A01">
      <w:pPr>
        <w:pStyle w:val="Text"/>
        <w:spacing w:before="0"/>
        <w:jc w:val="left"/>
        <w:rPr>
          <w:del w:id="91" w:author="Author"/>
          <w:sz w:val="22"/>
          <w:szCs w:val="22"/>
          <w:lang w:val="sv-SE"/>
        </w:rPr>
      </w:pPr>
    </w:p>
    <w:p w14:paraId="75CF7AAC" w14:textId="52E3784E" w:rsidR="00A73AE0" w:rsidRPr="005E4531" w:rsidRDefault="00D17A95" w:rsidP="00B56A01">
      <w:pPr>
        <w:keepNext/>
        <w:numPr>
          <w:ilvl w:val="12"/>
          <w:numId w:val="0"/>
        </w:numPr>
        <w:tabs>
          <w:tab w:val="clear" w:pos="567"/>
        </w:tabs>
        <w:spacing w:line="240" w:lineRule="auto"/>
        <w:rPr>
          <w:szCs w:val="22"/>
          <w:lang w:val="sv-SE"/>
        </w:rPr>
      </w:pPr>
      <w:del w:id="92" w:author="Author">
        <w:r w:rsidRPr="005E4531" w:rsidDel="00CE2D75">
          <w:rPr>
            <w:szCs w:val="22"/>
            <w:shd w:val="pct15" w:color="auto" w:fill="auto"/>
            <w:lang w:val="sv-SE"/>
          </w:rPr>
          <w:delText>”QR-kod ska inkluderas”</w:delText>
        </w:r>
      </w:del>
    </w:p>
    <w:tbl>
      <w:tblPr>
        <w:tblW w:w="93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376"/>
        <w:gridCol w:w="2268"/>
        <w:gridCol w:w="2268"/>
        <w:gridCol w:w="2415"/>
      </w:tblGrid>
      <w:tr w:rsidR="00A73AE0" w:rsidRPr="005E4531" w14:paraId="04BB2A44" w14:textId="77777777" w:rsidTr="00E770E0">
        <w:trPr>
          <w:cantSplit/>
        </w:trPr>
        <w:tc>
          <w:tcPr>
            <w:tcW w:w="9327" w:type="dxa"/>
            <w:gridSpan w:val="4"/>
            <w:tcBorders>
              <w:top w:val="nil"/>
              <w:left w:val="nil"/>
              <w:bottom w:val="nil"/>
              <w:right w:val="nil"/>
            </w:tcBorders>
          </w:tcPr>
          <w:p w14:paraId="7F308DC1" w14:textId="77777777" w:rsidR="00A73AE0" w:rsidRPr="005E4531" w:rsidRDefault="00A73AE0" w:rsidP="00B56A01">
            <w:pPr>
              <w:pStyle w:val="Text"/>
              <w:keepNext/>
              <w:spacing w:before="0"/>
              <w:jc w:val="left"/>
              <w:rPr>
                <w:sz w:val="22"/>
                <w:szCs w:val="22"/>
                <w:lang w:val="sv-SE"/>
              </w:rPr>
            </w:pPr>
          </w:p>
        </w:tc>
      </w:tr>
      <w:tr w:rsidR="00A73AE0" w:rsidRPr="005E4531" w14:paraId="4D111456" w14:textId="77777777" w:rsidTr="00E770E0">
        <w:trPr>
          <w:cantSplit/>
          <w:trHeight w:val="1919"/>
        </w:trPr>
        <w:tc>
          <w:tcPr>
            <w:tcW w:w="2376" w:type="dxa"/>
            <w:tcBorders>
              <w:top w:val="nil"/>
              <w:left w:val="nil"/>
              <w:bottom w:val="nil"/>
              <w:right w:val="nil"/>
            </w:tcBorders>
            <w:vAlign w:val="center"/>
          </w:tcPr>
          <w:p w14:paraId="1B511DA4" w14:textId="77777777" w:rsidR="00A73AE0" w:rsidRPr="005E4531" w:rsidRDefault="00A73AE0" w:rsidP="00B56A01">
            <w:pPr>
              <w:pStyle w:val="Table"/>
              <w:tabs>
                <w:tab w:val="clear" w:pos="284"/>
              </w:tabs>
              <w:spacing w:before="0" w:after="0"/>
              <w:jc w:val="center"/>
              <w:rPr>
                <w:rFonts w:ascii="Times New Roman" w:eastAsia="Arial" w:hAnsi="Times New Roman"/>
                <w:b/>
                <w:sz w:val="22"/>
                <w:szCs w:val="22"/>
                <w:lang w:val="sv-SE"/>
              </w:rPr>
            </w:pPr>
            <w:r w:rsidRPr="005E4531">
              <w:rPr>
                <w:noProof/>
                <w:lang w:eastAsia="en-US"/>
              </w:rPr>
              <w:drawing>
                <wp:inline distT="0" distB="0" distL="0" distR="0" wp14:anchorId="685141A6" wp14:editId="10505CC4">
                  <wp:extent cx="1371600" cy="1010285"/>
                  <wp:effectExtent l="0" t="0" r="0" b="0"/>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371600" cy="1010285"/>
                          </a:xfrm>
                          <a:prstGeom prst="rect">
                            <a:avLst/>
                          </a:prstGeom>
                        </pic:spPr>
                      </pic:pic>
                    </a:graphicData>
                  </a:graphic>
                </wp:inline>
              </w:drawing>
            </w:r>
          </w:p>
        </w:tc>
        <w:tc>
          <w:tcPr>
            <w:tcW w:w="2268" w:type="dxa"/>
            <w:tcBorders>
              <w:top w:val="nil"/>
              <w:left w:val="nil"/>
              <w:bottom w:val="nil"/>
              <w:right w:val="nil"/>
            </w:tcBorders>
          </w:tcPr>
          <w:p w14:paraId="11EAD321" w14:textId="77777777" w:rsidR="00A73AE0" w:rsidRPr="005E4531" w:rsidRDefault="00A73AE0" w:rsidP="00B56A01">
            <w:pPr>
              <w:pStyle w:val="Text"/>
              <w:spacing w:before="0"/>
              <w:jc w:val="center"/>
              <w:rPr>
                <w:b/>
                <w:sz w:val="22"/>
                <w:szCs w:val="22"/>
                <w:lang w:val="sv-SE"/>
              </w:rPr>
            </w:pPr>
            <w:r w:rsidRPr="005E4531">
              <w:rPr>
                <w:noProof/>
                <w:lang w:eastAsia="en-US"/>
              </w:rPr>
              <w:drawing>
                <wp:inline distT="0" distB="0" distL="0" distR="0" wp14:anchorId="76038E69" wp14:editId="017B4FBA">
                  <wp:extent cx="1464129" cy="1111654"/>
                  <wp:effectExtent l="0" t="0" r="3175" b="0"/>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1484274" cy="1126950"/>
                          </a:xfrm>
                          <a:prstGeom prst="rect">
                            <a:avLst/>
                          </a:prstGeom>
                        </pic:spPr>
                      </pic:pic>
                    </a:graphicData>
                  </a:graphic>
                </wp:inline>
              </w:drawing>
            </w:r>
          </w:p>
        </w:tc>
        <w:tc>
          <w:tcPr>
            <w:tcW w:w="2268" w:type="dxa"/>
            <w:tcBorders>
              <w:top w:val="nil"/>
              <w:left w:val="nil"/>
              <w:bottom w:val="nil"/>
              <w:right w:val="nil"/>
            </w:tcBorders>
            <w:vAlign w:val="center"/>
          </w:tcPr>
          <w:p w14:paraId="78B25574" w14:textId="77777777" w:rsidR="00A73AE0" w:rsidRPr="005E4531" w:rsidRDefault="00A73AE0" w:rsidP="00B56A01">
            <w:pPr>
              <w:pStyle w:val="Text"/>
              <w:spacing w:before="0"/>
              <w:jc w:val="center"/>
              <w:rPr>
                <w:b/>
                <w:sz w:val="22"/>
                <w:szCs w:val="22"/>
                <w:lang w:val="sv-SE"/>
              </w:rPr>
            </w:pPr>
            <w:r w:rsidRPr="005E4531">
              <w:rPr>
                <w:noProof/>
                <w:lang w:eastAsia="en-US"/>
              </w:rPr>
              <w:drawing>
                <wp:inline distT="0" distB="0" distL="0" distR="0" wp14:anchorId="72AE5687" wp14:editId="253A6F95">
                  <wp:extent cx="1303020" cy="1047115"/>
                  <wp:effectExtent l="0" t="0" r="0" b="635"/>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stretch>
                            <a:fillRect/>
                          </a:stretch>
                        </pic:blipFill>
                        <pic:spPr>
                          <a:xfrm>
                            <a:off x="0" y="0"/>
                            <a:ext cx="1303020" cy="1047115"/>
                          </a:xfrm>
                          <a:prstGeom prst="rect">
                            <a:avLst/>
                          </a:prstGeom>
                        </pic:spPr>
                      </pic:pic>
                    </a:graphicData>
                  </a:graphic>
                </wp:inline>
              </w:drawing>
            </w:r>
          </w:p>
        </w:tc>
        <w:tc>
          <w:tcPr>
            <w:tcW w:w="2415" w:type="dxa"/>
            <w:tcBorders>
              <w:top w:val="nil"/>
              <w:left w:val="nil"/>
              <w:bottom w:val="nil"/>
              <w:right w:val="nil"/>
            </w:tcBorders>
          </w:tcPr>
          <w:p w14:paraId="6C853361" w14:textId="77777777" w:rsidR="00A73AE0" w:rsidRPr="005E4531" w:rsidRDefault="00A73AE0" w:rsidP="00B56A01">
            <w:pPr>
              <w:pStyle w:val="Text"/>
              <w:spacing w:before="0"/>
              <w:jc w:val="center"/>
              <w:rPr>
                <w:b/>
                <w:sz w:val="20"/>
                <w:lang w:val="sv-SE"/>
              </w:rPr>
            </w:pPr>
            <w:r w:rsidRPr="005E4531">
              <w:rPr>
                <w:noProof/>
                <w:lang w:eastAsia="en-US"/>
              </w:rPr>
              <w:drawing>
                <wp:inline distT="0" distB="0" distL="0" distR="0" wp14:anchorId="4DD773C8" wp14:editId="5D819287">
                  <wp:extent cx="1094015" cy="1249734"/>
                  <wp:effectExtent l="0" t="0" r="0" b="7620"/>
                  <wp:docPr id="253" name="Picture 2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A73AE0" w:rsidRPr="00ED41CD" w14:paraId="576F981F" w14:textId="77777777" w:rsidTr="00E770E0">
        <w:trPr>
          <w:cantSplit/>
        </w:trPr>
        <w:tc>
          <w:tcPr>
            <w:tcW w:w="2376" w:type="dxa"/>
            <w:tcBorders>
              <w:top w:val="nil"/>
              <w:left w:val="nil"/>
              <w:bottom w:val="nil"/>
              <w:right w:val="nil"/>
            </w:tcBorders>
            <w:hideMark/>
          </w:tcPr>
          <w:p w14:paraId="23460A13" w14:textId="77777777" w:rsidR="00A73AE0" w:rsidRPr="005E4531" w:rsidRDefault="00A73AE0" w:rsidP="00B56A01">
            <w:pPr>
              <w:pStyle w:val="Table"/>
              <w:tabs>
                <w:tab w:val="clear" w:pos="284"/>
              </w:tabs>
              <w:spacing w:before="0" w:after="0"/>
              <w:jc w:val="center"/>
              <w:rPr>
                <w:rFonts w:ascii="Times New Roman" w:eastAsia="Arial" w:hAnsi="Times New Roman"/>
                <w:b/>
                <w:sz w:val="22"/>
                <w:szCs w:val="22"/>
                <w:lang w:val="sv-SE"/>
              </w:rPr>
            </w:pPr>
            <w:r w:rsidRPr="005E4531">
              <w:rPr>
                <w:rFonts w:ascii="Times New Roman" w:hAnsi="Times New Roman"/>
                <w:b/>
                <w:sz w:val="22"/>
                <w:szCs w:val="22"/>
                <w:lang w:val="sv-SE"/>
              </w:rPr>
              <w:t>Lägg i kapseln</w:t>
            </w:r>
          </w:p>
        </w:tc>
        <w:tc>
          <w:tcPr>
            <w:tcW w:w="2268" w:type="dxa"/>
            <w:tcBorders>
              <w:top w:val="nil"/>
              <w:left w:val="nil"/>
              <w:bottom w:val="nil"/>
              <w:right w:val="nil"/>
            </w:tcBorders>
            <w:hideMark/>
          </w:tcPr>
          <w:p w14:paraId="50FD44C8" w14:textId="77777777" w:rsidR="00A73AE0" w:rsidRPr="005E4531" w:rsidRDefault="00A73AE0" w:rsidP="00B56A01">
            <w:pPr>
              <w:pStyle w:val="Table"/>
              <w:tabs>
                <w:tab w:val="clear" w:pos="284"/>
              </w:tabs>
              <w:spacing w:before="0" w:after="0"/>
              <w:jc w:val="center"/>
              <w:rPr>
                <w:rFonts w:ascii="Times New Roman" w:hAnsi="Times New Roman"/>
                <w:b/>
                <w:sz w:val="22"/>
                <w:szCs w:val="22"/>
                <w:lang w:val="sv-SE"/>
              </w:rPr>
            </w:pPr>
            <w:r w:rsidRPr="005E4531">
              <w:rPr>
                <w:rFonts w:ascii="Times New Roman" w:hAnsi="Times New Roman"/>
                <w:b/>
                <w:sz w:val="22"/>
                <w:szCs w:val="22"/>
                <w:lang w:val="sv-SE"/>
              </w:rPr>
              <w:t>Stick hål och släpp</w:t>
            </w:r>
          </w:p>
        </w:tc>
        <w:tc>
          <w:tcPr>
            <w:tcW w:w="2268" w:type="dxa"/>
            <w:tcBorders>
              <w:top w:val="nil"/>
              <w:left w:val="nil"/>
              <w:bottom w:val="nil"/>
              <w:right w:val="nil"/>
            </w:tcBorders>
            <w:hideMark/>
          </w:tcPr>
          <w:p w14:paraId="1F448A3E" w14:textId="77777777" w:rsidR="00A73AE0" w:rsidRPr="005E4531" w:rsidRDefault="00A73AE0" w:rsidP="00B56A01">
            <w:pPr>
              <w:pStyle w:val="Table"/>
              <w:tabs>
                <w:tab w:val="clear" w:pos="284"/>
              </w:tabs>
              <w:spacing w:before="0" w:after="0"/>
              <w:jc w:val="center"/>
              <w:rPr>
                <w:rFonts w:ascii="Times New Roman" w:hAnsi="Times New Roman"/>
                <w:b/>
                <w:sz w:val="22"/>
                <w:szCs w:val="22"/>
                <w:lang w:val="sv-SE"/>
              </w:rPr>
            </w:pPr>
            <w:r w:rsidRPr="005E4531">
              <w:rPr>
                <w:rFonts w:ascii="Times New Roman" w:hAnsi="Times New Roman"/>
                <w:b/>
                <w:sz w:val="22"/>
                <w:szCs w:val="22"/>
                <w:lang w:val="sv-SE"/>
              </w:rPr>
              <w:t>Inhalera djupt</w:t>
            </w:r>
          </w:p>
        </w:tc>
        <w:tc>
          <w:tcPr>
            <w:tcW w:w="2415" w:type="dxa"/>
            <w:tcBorders>
              <w:top w:val="nil"/>
              <w:left w:val="nil"/>
              <w:bottom w:val="nil"/>
              <w:right w:val="nil"/>
            </w:tcBorders>
            <w:hideMark/>
          </w:tcPr>
          <w:p w14:paraId="23784158" w14:textId="77777777" w:rsidR="00A73AE0" w:rsidRPr="005E4531" w:rsidRDefault="00A73AE0" w:rsidP="00B56A01">
            <w:pPr>
              <w:pStyle w:val="Table"/>
              <w:tabs>
                <w:tab w:val="clear" w:pos="284"/>
              </w:tabs>
              <w:spacing w:before="0" w:after="0"/>
              <w:jc w:val="center"/>
              <w:rPr>
                <w:rFonts w:ascii="Times New Roman" w:hAnsi="Times New Roman"/>
                <w:b/>
                <w:sz w:val="22"/>
                <w:szCs w:val="22"/>
                <w:lang w:val="sv-SE"/>
              </w:rPr>
            </w:pPr>
            <w:r w:rsidRPr="005E4531">
              <w:rPr>
                <w:rFonts w:ascii="Times New Roman" w:hAnsi="Times New Roman"/>
                <w:b/>
                <w:sz w:val="22"/>
                <w:szCs w:val="22"/>
                <w:lang w:val="sv-SE"/>
              </w:rPr>
              <w:t>Kontrollera att kapseln är tom</w:t>
            </w:r>
          </w:p>
        </w:tc>
      </w:tr>
      <w:tr w:rsidR="00A73AE0" w:rsidRPr="00ED41CD" w14:paraId="3DE976D1" w14:textId="77777777" w:rsidTr="00E770E0">
        <w:trPr>
          <w:cantSplit/>
        </w:trPr>
        <w:tc>
          <w:tcPr>
            <w:tcW w:w="2376" w:type="dxa"/>
            <w:tcBorders>
              <w:top w:val="nil"/>
              <w:left w:val="nil"/>
              <w:bottom w:val="nil"/>
              <w:right w:val="nil"/>
            </w:tcBorders>
          </w:tcPr>
          <w:p w14:paraId="6F2BBE37" w14:textId="77777777" w:rsidR="00A73AE0" w:rsidRPr="005E4531" w:rsidRDefault="00A73AE0" w:rsidP="00B56A01">
            <w:pPr>
              <w:pStyle w:val="Text"/>
              <w:jc w:val="left"/>
              <w:rPr>
                <w:b/>
                <w:sz w:val="22"/>
                <w:szCs w:val="22"/>
                <w:lang w:val="nb-NO"/>
              </w:rPr>
            </w:pPr>
            <w:r w:rsidRPr="005E4531">
              <w:rPr>
                <w:noProof/>
                <w:lang w:eastAsia="en-US"/>
              </w:rPr>
              <mc:AlternateContent>
                <mc:Choice Requires="wps">
                  <w:drawing>
                    <wp:anchor distT="0" distB="0" distL="114300" distR="114300" simplePos="0" relativeHeight="251719168" behindDoc="0" locked="0" layoutInCell="1" allowOverlap="1" wp14:anchorId="4EDF1AD6" wp14:editId="60155CC1">
                      <wp:simplePos x="0" y="0"/>
                      <wp:positionH relativeFrom="column">
                        <wp:posOffset>97155</wp:posOffset>
                      </wp:positionH>
                      <wp:positionV relativeFrom="paragraph">
                        <wp:posOffset>93345</wp:posOffset>
                      </wp:positionV>
                      <wp:extent cx="1276350" cy="852805"/>
                      <wp:effectExtent l="0" t="0" r="0" b="0"/>
                      <wp:wrapNone/>
                      <wp:docPr id="230" name="Down Arrow 230"/>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76350" cy="852805"/>
                              </a:xfrm>
                              <a:prstGeom prst="downArrow">
                                <a:avLst/>
                              </a:prstGeom>
                              <a:solidFill>
                                <a:sysClr val="window" lastClr="FFFFFF">
                                  <a:lumMod val="50000"/>
                                </a:sysClr>
                              </a:solidFill>
                              <a:ln w="12700" cap="flat" cmpd="sng" algn="ctr">
                                <a:noFill/>
                                <a:prstDash val="solid"/>
                                <a:miter lim="800000"/>
                              </a:ln>
                              <a:effectLst/>
                            </wps:spPr>
                            <wps:txbx>
                              <w:txbxContent>
                                <w:p w14:paraId="33A21278" w14:textId="77777777" w:rsidR="006F6B66" w:rsidRPr="00F52A44" w:rsidRDefault="006F6B66" w:rsidP="00A73AE0">
                                  <w:pPr>
                                    <w:jc w:val="center"/>
                                    <w:rPr>
                                      <w:b/>
                                      <w:color w:val="FFFFFF"/>
                                      <w:sz w:val="28"/>
                                    </w:rPr>
                                  </w:pPr>
                                  <w:r w:rsidRPr="00F52A44">
                                    <w:rPr>
                                      <w:b/>
                                      <w:color w:val="FFFFFF"/>
                                      <w:sz w:val="28"/>
                                    </w:rPr>
                                    <w:t>1</w:t>
                                  </w:r>
                                </w:p>
                                <w:p w14:paraId="6BAB5457"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EDF1AD6" id="Down Arrow 230" o:spid="_x0000_s1041" type="#_x0000_t67" style="position:absolute;margin-left:7.65pt;margin-top:7.35pt;width:100.5pt;height:67.15pt;z-index:251719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NKm/fwIAAAQFAAAOAAAAZHJzL2Uyb0RvYy54bWysVE1v2zAMvQ/YfxB0X51kTT+MOEWQIsOA&#10;rC3QDj0rshQLk0RNUmJnv36U7KRBt9MwHwRSpMnH50fP7jqjyV74oMBWdHwxokRYDrWy24p+f1l9&#10;uqEkRGZrpsGKih5EoHfzjx9mrSvFBBrQtfAEi9hQtq6iTYyuLIrAG2FYuAAnLAYleMMiun5b1J61&#10;WN3oYjIaXRUt+Np54CIEvL3vg3Se60speHyUMohIdEURW8ynz+cmncV8xsqtZ65RfIDB/gGFYcpi&#10;01OpexYZ2Xn1RymjuIcAMl5wMAVIqbjIM+A049G7aZ4b5kSeBckJ7kRT+H9l+cP+2T35BD24NfAf&#10;ARkpWhfKUyQ5YcjppDcpF4GTLrN4OLEoukg4Xo4n11efp0g2x9jNdHIzmiaaC1Ye33Y+xC8CDElG&#10;RWto7cJ7aDODbL8Osc8/5mV0oFW9Ulpn5xCW2pM9w6+KYsAClGgWIl5WdJWfXEvvzDeo+7zpCJ8B&#10;SMjvZ0zhvK62pM0DYCbhDPUoNYtoGldXNNgtJUxvUeg8+tzAQoKURZTA3rPQ9N1y2V5dRkWUuFYG&#10;2UgYjiC0TaOILNJh5DeqkxW7TUcUNh5nAtPVBurDkyceeiEHx1cK+65x9ifmUbmIG7cxPuIhNeAw&#10;MFiUNOB//e0+5aOgMEpJi5uAg/7cMS+Q0q8WpXY7vrxMq5Ody+n1BB1/HtmcR+zOLAE/yxj33vFs&#10;pvyoj6b0YF5xaRepK4aY5di7p3RwlrHfUFx7LhaLnIbr4lhc22fHU/FEXWL8pXtl3g1CiijBBzhu&#10;DSvfSanPTW9aWOwiSJV19sbroHxctSyN4beQdvncz1lvP6/5bwAAAP//AwBQSwMEFAAGAAgAAAAh&#10;AH4FUvTeAAAACQEAAA8AAABkcnMvZG93bnJldi54bWxMT8tOwzAQvCPxD9YicaNOCwk0xKkCEiAq&#10;IUHphZsbb5OIeB3Fbh3+nu0JTqt5aHamWE22F0ccfedIwXyWgECqnemoUbD9fLq6A+GDJqN7R6jg&#10;Bz2syvOzQufGRfrA4yY0gkPI51pBG8KQS+nrFq32MzcgsbZ3o9WB4dhIM+rI4baXiyTJpNUd8YdW&#10;D/jYYv29OVgFcRvXD9lXlb5XYT0u9zF9eX57VeryYqruQQScwp8ZTvW5OpTcaecOZLzoGafX7OR7&#10;cwuC9cU8Y2J3IpYJyLKQ/xeUvwAAAP//AwBQSwECLQAUAAYACAAAACEAtoM4kv4AAADhAQAAEwAA&#10;AAAAAAAAAAAAAAAAAAAAW0NvbnRlbnRfVHlwZXNdLnhtbFBLAQItABQABgAIAAAAIQA4/SH/1gAA&#10;AJQBAAALAAAAAAAAAAAAAAAAAC8BAABfcmVscy8ucmVsc1BLAQItABQABgAIAAAAIQBPNKm/fwIA&#10;AAQFAAAOAAAAAAAAAAAAAAAAAC4CAABkcnMvZTJvRG9jLnhtbFBLAQItABQABgAIAAAAIQB+BVL0&#10;3gAAAAkBAAAPAAAAAAAAAAAAAAAAANkEAABkcnMvZG93bnJldi54bWxQSwUGAAAAAAQABADzAAAA&#10;5AUAAAAA&#10;" adj="10800" fillcolor="#7f7f7f" stroked="f" strokeweight="1pt">
                      <v:textbox>
                        <w:txbxContent>
                          <w:p w14:paraId="33A21278" w14:textId="77777777" w:rsidR="006F6B66" w:rsidRPr="00F52A44" w:rsidRDefault="006F6B66" w:rsidP="00A73AE0">
                            <w:pPr>
                              <w:jc w:val="center"/>
                              <w:rPr>
                                <w:b/>
                                <w:color w:val="FFFFFF"/>
                                <w:sz w:val="28"/>
                              </w:rPr>
                            </w:pPr>
                            <w:r w:rsidRPr="00F52A44">
                              <w:rPr>
                                <w:b/>
                                <w:color w:val="FFFFFF"/>
                                <w:sz w:val="28"/>
                              </w:rPr>
                              <w:t>1</w:t>
                            </w:r>
                          </w:p>
                          <w:p w14:paraId="6BAB5457" w14:textId="77777777" w:rsidR="006F6B66" w:rsidRPr="00F52A44" w:rsidRDefault="006F6B66" w:rsidP="00A73AE0">
                            <w:pPr>
                              <w:rPr>
                                <w:b/>
                                <w:color w:val="FFFFFF"/>
                                <w:sz w:val="28"/>
                              </w:rPr>
                            </w:pPr>
                          </w:p>
                        </w:txbxContent>
                      </v:textbox>
                    </v:shape>
                  </w:pict>
                </mc:Fallback>
              </mc:AlternateContent>
            </w:r>
          </w:p>
        </w:tc>
        <w:tc>
          <w:tcPr>
            <w:tcW w:w="2268" w:type="dxa"/>
            <w:tcBorders>
              <w:top w:val="nil"/>
              <w:left w:val="nil"/>
              <w:bottom w:val="nil"/>
              <w:right w:val="nil"/>
            </w:tcBorders>
          </w:tcPr>
          <w:p w14:paraId="7C2D45D4" w14:textId="77777777" w:rsidR="00A73AE0" w:rsidRPr="005E4531" w:rsidRDefault="00A73AE0" w:rsidP="00B56A01">
            <w:pPr>
              <w:pStyle w:val="Text"/>
              <w:spacing w:before="0"/>
              <w:jc w:val="left"/>
              <w:rPr>
                <w:b/>
                <w:sz w:val="22"/>
                <w:szCs w:val="22"/>
                <w:lang w:val="nb-NO"/>
              </w:rPr>
            </w:pPr>
            <w:r w:rsidRPr="005E4531">
              <w:rPr>
                <w:noProof/>
                <w:lang w:eastAsia="en-US"/>
              </w:rPr>
              <mc:AlternateContent>
                <mc:Choice Requires="wps">
                  <w:drawing>
                    <wp:anchor distT="0" distB="0" distL="114300" distR="114300" simplePos="0" relativeHeight="251720192" behindDoc="0" locked="0" layoutInCell="1" allowOverlap="1" wp14:anchorId="2E94503A" wp14:editId="0AD67B12">
                      <wp:simplePos x="0" y="0"/>
                      <wp:positionH relativeFrom="column">
                        <wp:posOffset>27940</wp:posOffset>
                      </wp:positionH>
                      <wp:positionV relativeFrom="paragraph">
                        <wp:posOffset>93345</wp:posOffset>
                      </wp:positionV>
                      <wp:extent cx="1332230" cy="824230"/>
                      <wp:effectExtent l="0" t="0" r="0" b="0"/>
                      <wp:wrapNone/>
                      <wp:docPr id="233" name="Down Arrow 23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332230" cy="824230"/>
                              </a:xfrm>
                              <a:prstGeom prst="downArrow">
                                <a:avLst/>
                              </a:prstGeom>
                              <a:solidFill>
                                <a:sysClr val="window" lastClr="FFFFFF">
                                  <a:lumMod val="50000"/>
                                </a:sysClr>
                              </a:solidFill>
                              <a:ln w="12700" cap="flat" cmpd="sng" algn="ctr">
                                <a:noFill/>
                                <a:prstDash val="solid"/>
                                <a:miter lim="800000"/>
                              </a:ln>
                              <a:effectLst/>
                            </wps:spPr>
                            <wps:txbx>
                              <w:txbxContent>
                                <w:p w14:paraId="26CF8A23" w14:textId="77777777" w:rsidR="006F6B66" w:rsidRPr="00F52A44" w:rsidRDefault="006F6B66" w:rsidP="00A73AE0">
                                  <w:pPr>
                                    <w:jc w:val="center"/>
                                    <w:rPr>
                                      <w:b/>
                                      <w:color w:val="FFFFFF"/>
                                      <w:sz w:val="28"/>
                                    </w:rPr>
                                  </w:pPr>
                                  <w:r w:rsidRPr="00F52A44">
                                    <w:rPr>
                                      <w:b/>
                                      <w:color w:val="FFFFFF"/>
                                      <w:sz w:val="28"/>
                                    </w:rPr>
                                    <w:t>2</w:t>
                                  </w:r>
                                </w:p>
                                <w:p w14:paraId="02F3365D"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E94503A" id="Down Arrow 233" o:spid="_x0000_s1042" type="#_x0000_t67" style="position:absolute;margin-left:2.2pt;margin-top:7.35pt;width:104.9pt;height:64.9pt;z-index:251720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tHgMfwIAAAQFAAAOAAAAZHJzL2Uyb0RvYy54bWysVE1v2zAMvQ/YfxB0X5246ceMOkXQIsOA&#10;rC3QDj0rshQLk0RNUmJnv36U7KRBt9MwHwRSpB/J50ff3PZGk53wQYGt6fRsQomwHBplNzX9/rL8&#10;dE1JiMw2TIMVNd2LQG/nHz/cdK4SJbSgG+EJgthQda6mbYyuKorAW2FYOAMnLAYleMMiun5TNJ51&#10;iG50UU4ml0UHvnEeuAgBb++HIJ1nfCkFj49SBhGJrin2FvPp87lOZzG/YdXGM9cqPrbB/qELw5TF&#10;okeoexYZ2Xr1B5RR3EMAGc84mAKkVFzkGXCa6eTdNM8tcyLPguQEd6Qp/D9Y/rB7dk8+tR7cCviP&#10;gIwUnQvVMZKcMOb00puUi42TPrO4P7Io+kg4Xk7Pz8vyHMnmGLsuZ8lOoKw6vO18iF8EGJKMmjbQ&#10;2YX30GUG2W4V4pB/yMvdgVbNUmmdnX24057sGH5VFAMCUKJZiHhZ02V+Mpbemm/QDHkXE3zGRkJ+&#10;P/cUTnG1JR0OUF5hJuEM9Sg1i2ga19Q02A0lTG9Q6Dz6XMBCaimLKDV7z0I7VMuwg7qMiihxrQyy&#10;kXo4NKFtGkVkkY4jv1GdrNive6Kw8PQyIaWrNTT7J088DEIOji8V1l3h7E/Mo3Kxb9zG+IiH1IDD&#10;wGhR0oL/9bf7lI+CwiglHW4CDvpzy7xASr9alNrn6WyWVic7s4urEh1/GlmfRuzW3AF+linuvePZ&#10;TPlRH0zpwbzi0i5SVQwxy7H2QOno3MVhQ3HtuVgschqui2NxZZ8dT+CJusT4S//KvBuFFFGCD3DY&#10;Gla9k9KQm960sNhGkCrr7I3XUfm4alka428h7fKpn7Pefl7z3wAAAP//AwBQSwMEFAAGAAgAAAAh&#10;AAm7ygnfAAAACAEAAA8AAABkcnMvZG93bnJldi54bWxMj8FOwzAQRO9I/IO1SNyo0ygpNMSpAhIg&#10;KlWCthdubuwmEfE6st06/D3bExx3ZjT7plxNZmBn7XxvUcB8lgDT2FjVYytgv3u5ewDmg0QlB4ta&#10;wI/2sKqur0pZKBvxU5+3oWVUgr6QAroQxoJz33TaSD+zo0byjtYZGeh0LVdORio3A0+TZMGN7JE+&#10;dHLUz51uvrcnIyDu4/pp8VXnH3VYu+Ux5m+vm3chbm+m+hFY0FP4C8MFn9ChIqaDPaHybBCQZRQk&#10;ObsHRnY6z1Jgh4uQ5cCrkv8fUP0CAAD//wMAUEsBAi0AFAAGAAgAAAAhALaDOJL+AAAA4QEAABMA&#10;AAAAAAAAAAAAAAAAAAAAAFtDb250ZW50X1R5cGVzXS54bWxQSwECLQAUAAYACAAAACEAOP0h/9YA&#10;AACUAQAACwAAAAAAAAAAAAAAAAAvAQAAX3JlbHMvLnJlbHNQSwECLQAUAAYACAAAACEAy7R4DH8C&#10;AAAEBQAADgAAAAAAAAAAAAAAAAAuAgAAZHJzL2Uyb0RvYy54bWxQSwECLQAUAAYACAAAACEACbvK&#10;Cd8AAAAIAQAADwAAAAAAAAAAAAAAAADZBAAAZHJzL2Rvd25yZXYueG1sUEsFBgAAAAAEAAQA8wAA&#10;AOUFAAAAAA==&#10;" adj="10800" fillcolor="#7f7f7f" stroked="f" strokeweight="1pt">
                      <v:textbox>
                        <w:txbxContent>
                          <w:p w14:paraId="26CF8A23" w14:textId="77777777" w:rsidR="006F6B66" w:rsidRPr="00F52A44" w:rsidRDefault="006F6B66" w:rsidP="00A73AE0">
                            <w:pPr>
                              <w:jc w:val="center"/>
                              <w:rPr>
                                <w:b/>
                                <w:color w:val="FFFFFF"/>
                                <w:sz w:val="28"/>
                              </w:rPr>
                            </w:pPr>
                            <w:r w:rsidRPr="00F52A44">
                              <w:rPr>
                                <w:b/>
                                <w:color w:val="FFFFFF"/>
                                <w:sz w:val="28"/>
                              </w:rPr>
                              <w:t>2</w:t>
                            </w:r>
                          </w:p>
                          <w:p w14:paraId="02F3365D" w14:textId="77777777" w:rsidR="006F6B66" w:rsidRPr="00F52A44" w:rsidRDefault="006F6B66" w:rsidP="00A73AE0">
                            <w:pPr>
                              <w:rPr>
                                <w:b/>
                                <w:color w:val="FFFFFF"/>
                                <w:sz w:val="28"/>
                              </w:rPr>
                            </w:pPr>
                          </w:p>
                        </w:txbxContent>
                      </v:textbox>
                    </v:shape>
                  </w:pict>
                </mc:Fallback>
              </mc:AlternateContent>
            </w:r>
          </w:p>
        </w:tc>
        <w:tc>
          <w:tcPr>
            <w:tcW w:w="2268" w:type="dxa"/>
            <w:tcBorders>
              <w:top w:val="nil"/>
              <w:left w:val="nil"/>
              <w:bottom w:val="nil"/>
              <w:right w:val="nil"/>
            </w:tcBorders>
          </w:tcPr>
          <w:p w14:paraId="6FDCCDF9" w14:textId="77777777" w:rsidR="00A73AE0" w:rsidRPr="005E4531" w:rsidRDefault="00A73AE0" w:rsidP="00B56A01">
            <w:pPr>
              <w:pStyle w:val="Text"/>
              <w:spacing w:before="0"/>
              <w:jc w:val="left"/>
              <w:rPr>
                <w:b/>
                <w:sz w:val="22"/>
                <w:szCs w:val="22"/>
                <w:lang w:val="nb-NO"/>
              </w:rPr>
            </w:pPr>
            <w:r w:rsidRPr="005E4531">
              <w:rPr>
                <w:noProof/>
                <w:lang w:eastAsia="en-US"/>
              </w:rPr>
              <mc:AlternateContent>
                <mc:Choice Requires="wps">
                  <w:drawing>
                    <wp:anchor distT="0" distB="0" distL="114300" distR="114300" simplePos="0" relativeHeight="251721216" behindDoc="0" locked="0" layoutInCell="1" allowOverlap="1" wp14:anchorId="613C0547" wp14:editId="56A36748">
                      <wp:simplePos x="0" y="0"/>
                      <wp:positionH relativeFrom="column">
                        <wp:posOffset>38100</wp:posOffset>
                      </wp:positionH>
                      <wp:positionV relativeFrom="paragraph">
                        <wp:posOffset>93345</wp:posOffset>
                      </wp:positionV>
                      <wp:extent cx="1266825" cy="861695"/>
                      <wp:effectExtent l="0" t="0" r="0" b="0"/>
                      <wp:wrapNone/>
                      <wp:docPr id="234" name="Down Arrow 234"/>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266825" cy="861695"/>
                              </a:xfrm>
                              <a:prstGeom prst="downArrow">
                                <a:avLst/>
                              </a:prstGeom>
                              <a:solidFill>
                                <a:sysClr val="window" lastClr="FFFFFF">
                                  <a:lumMod val="50000"/>
                                </a:sysClr>
                              </a:solidFill>
                              <a:ln w="12700" cap="flat" cmpd="sng" algn="ctr">
                                <a:noFill/>
                                <a:prstDash val="solid"/>
                                <a:miter lim="800000"/>
                              </a:ln>
                              <a:effectLst/>
                            </wps:spPr>
                            <wps:txbx>
                              <w:txbxContent>
                                <w:p w14:paraId="47793280" w14:textId="77777777" w:rsidR="006F6B66" w:rsidRPr="00F52A44" w:rsidRDefault="006F6B66" w:rsidP="00A73AE0">
                                  <w:pPr>
                                    <w:jc w:val="center"/>
                                    <w:rPr>
                                      <w:b/>
                                      <w:color w:val="FFFFFF"/>
                                      <w:sz w:val="28"/>
                                    </w:rPr>
                                  </w:pPr>
                                  <w:r w:rsidRPr="00F52A44">
                                    <w:rPr>
                                      <w:b/>
                                      <w:color w:val="FFFFFF"/>
                                      <w:sz w:val="28"/>
                                    </w:rPr>
                                    <w:t>3</w:t>
                                  </w:r>
                                </w:p>
                                <w:p w14:paraId="0F93327F" w14:textId="77777777" w:rsidR="006F6B66" w:rsidRPr="00F52A44" w:rsidRDefault="006F6B66" w:rsidP="00A73AE0">
                                  <w:pPr>
                                    <w:rPr>
                                      <w:b/>
                                      <w:color w:val="FFFFFF"/>
                                      <w:sz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13C0547" id="Down Arrow 234" o:spid="_x0000_s1043" type="#_x0000_t67" style="position:absolute;margin-left:3pt;margin-top:7.35pt;width:99.75pt;height:67.85pt;z-index:251721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qZoxgAIAAAQFAAAOAAAAZHJzL2Uyb0RvYy54bWysVMFu2zAMvQ/YPwi6r46DJm2NOkXQIsOA&#10;rCvQDj0rshQLk0RNUmJnXz9KdtKg22mYDwIp0uTj86Nv73qjyV74oMDWtLyYUCIsh0bZbU2/v6w+&#10;XVMSIrMN02BFTQ8i0LvFxw+3navEFFrQjfAEi9hQda6mbYyuKorAW2FYuAAnLAYleMMiun5bNJ51&#10;WN3oYjqZzIsOfOM8cBEC3j4MQbrI9aUUPH6TMohIdE0RW8ynz+cmncXillVbz1yr+AiD/QMKw5TF&#10;pqdSDywysvPqj1JGcQ8BZLzgYAqQUnGRZ8Bpysm7aZ5b5kSeBckJ7kRT+H9l+eP+2T35BD24NfAf&#10;ARkpOheqUyQ5YczppTcpF4GTPrN4OLEo+kg4XpbT+fx6OqOEY+x6Xs5vZonmglXHt50P8bMAQ5JR&#10;0wY6u/Qeuswg269DHPKPeRkdaNWslNbZOYR77cme4VdFMWABSjQLES9ruspPrqV35is0Q95sgs8I&#10;JOT3M6ZwXldb0qUBrjCTcIZ6lJpFNI1rahrslhKmtyh0Hn1uYCFByiJKYB9YaIduueygLqMiSlwr&#10;g2wkDEcQ2qZRRBbpOPIb1cmK/aYnChuXV6lSutpAc3jyxMMg5OD4SmHfNc7+xDwqF3HjNsZveEgN&#10;OAyMFiUt+F9/u0/5KCiMUtLhJuCgP3fMC6T0i0Wp3ZSXl2l1snM5u5qi488jm/OI3Zl7wM9S4t47&#10;ns2UH/XRlB7MKy7tMnXFELMcew+Ujs59HDYU156L5TKn4bo4Ftf22fFUPFGXGH/pX5l3o5AiSvAR&#10;jlvDqndSGnLTmxaWuwhSZZ298ToqH1ctS2P8LaRdPvdz1tvPa/EbAAD//wMAUEsDBBQABgAIAAAA&#10;IQA8BilI3wAAAAgBAAAPAAAAZHJzL2Rvd25yZXYueG1sTI/BTsMwEETvSPyDtUjcqENVhxLiVAEJ&#10;EJWQoO2Fmxtvk4jYjmy3Dn/P9gTHnRnNvilXkxnYCX3onZVwO8uAoW2c7m0rYbd9vlkCC1FZrQZn&#10;UcIPBlhVlxelKrRL9hNPm9gyKrGhUBK6GMeC89B0aFSYuREteQfnjYp0+pZrrxKVm4HPsyznRvWW&#10;PnRqxKcOm+/N0UhIu7R+zL9q8VHHtb8/JPH68v4m5fXVVD8AizjFvzCc8QkdKmLau6PVgQ0ScloS&#10;SV7cASN7ngkBbE+CyBbAq5L/H1D9AgAA//8DAFBLAQItABQABgAIAAAAIQC2gziS/gAAAOEBAAAT&#10;AAAAAAAAAAAAAAAAAAAAAABbQ29udGVudF9UeXBlc10ueG1sUEsBAi0AFAAGAAgAAAAhADj9If/W&#10;AAAAlAEAAAsAAAAAAAAAAAAAAAAALwEAAF9yZWxzLy5yZWxzUEsBAi0AFAAGAAgAAAAhAAWpmjGA&#10;AgAABAUAAA4AAAAAAAAAAAAAAAAALgIAAGRycy9lMm9Eb2MueG1sUEsBAi0AFAAGAAgAAAAhADwG&#10;KUjfAAAACAEAAA8AAAAAAAAAAAAAAAAA2gQAAGRycy9kb3ducmV2LnhtbFBLBQYAAAAABAAEAPMA&#10;AADmBQAAAAA=&#10;" adj="10800" fillcolor="#7f7f7f" stroked="f" strokeweight="1pt">
                      <v:textbox>
                        <w:txbxContent>
                          <w:p w14:paraId="47793280" w14:textId="77777777" w:rsidR="006F6B66" w:rsidRPr="00F52A44" w:rsidRDefault="006F6B66" w:rsidP="00A73AE0">
                            <w:pPr>
                              <w:jc w:val="center"/>
                              <w:rPr>
                                <w:b/>
                                <w:color w:val="FFFFFF"/>
                                <w:sz w:val="28"/>
                              </w:rPr>
                            </w:pPr>
                            <w:r w:rsidRPr="00F52A44">
                              <w:rPr>
                                <w:b/>
                                <w:color w:val="FFFFFF"/>
                                <w:sz w:val="28"/>
                              </w:rPr>
                              <w:t>3</w:t>
                            </w:r>
                          </w:p>
                          <w:p w14:paraId="0F93327F" w14:textId="77777777" w:rsidR="006F6B66" w:rsidRPr="00F52A44" w:rsidRDefault="006F6B66" w:rsidP="00A73AE0">
                            <w:pPr>
                              <w:rPr>
                                <w:b/>
                                <w:color w:val="FFFFFF"/>
                                <w:sz w:val="28"/>
                              </w:rPr>
                            </w:pPr>
                          </w:p>
                        </w:txbxContent>
                      </v:textbox>
                    </v:shape>
                  </w:pict>
                </mc:Fallback>
              </mc:AlternateContent>
            </w:r>
          </w:p>
        </w:tc>
        <w:tc>
          <w:tcPr>
            <w:tcW w:w="2415" w:type="dxa"/>
            <w:tcBorders>
              <w:top w:val="nil"/>
              <w:left w:val="nil"/>
              <w:bottom w:val="nil"/>
              <w:right w:val="nil"/>
            </w:tcBorders>
            <w:hideMark/>
          </w:tcPr>
          <w:p w14:paraId="04D6C252" w14:textId="77777777" w:rsidR="00A73AE0" w:rsidRPr="005E4531" w:rsidRDefault="00A73AE0" w:rsidP="00B56A01">
            <w:pPr>
              <w:pStyle w:val="Text"/>
              <w:spacing w:before="0"/>
              <w:jc w:val="left"/>
              <w:rPr>
                <w:b/>
                <w:sz w:val="22"/>
                <w:szCs w:val="22"/>
                <w:lang w:val="nb-NO"/>
              </w:rPr>
            </w:pPr>
            <w:r w:rsidRPr="005E4531">
              <w:rPr>
                <w:noProof/>
                <w:lang w:eastAsia="en-US"/>
              </w:rPr>
              <mc:AlternateContent>
                <mc:Choice Requires="wps">
                  <w:drawing>
                    <wp:anchor distT="0" distB="0" distL="114300" distR="114300" simplePos="0" relativeHeight="251722240" behindDoc="0" locked="0" layoutInCell="1" allowOverlap="1" wp14:anchorId="55BE23F9" wp14:editId="7A76FA18">
                      <wp:simplePos x="0" y="0"/>
                      <wp:positionH relativeFrom="column">
                        <wp:posOffset>3810</wp:posOffset>
                      </wp:positionH>
                      <wp:positionV relativeFrom="paragraph">
                        <wp:posOffset>93345</wp:posOffset>
                      </wp:positionV>
                      <wp:extent cx="1410335" cy="812165"/>
                      <wp:effectExtent l="0" t="0" r="0" b="0"/>
                      <wp:wrapNone/>
                      <wp:docPr id="235" name="Down Arrow 23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a:xfrm>
                                <a:off x="0" y="0"/>
                                <a:ext cx="1410335" cy="812165"/>
                              </a:xfrm>
                              <a:prstGeom prst="downArrow">
                                <a:avLst>
                                  <a:gd name="adj1" fmla="val 50000"/>
                                  <a:gd name="adj2" fmla="val 46969"/>
                                </a:avLst>
                              </a:prstGeom>
                              <a:solidFill>
                                <a:sysClr val="window" lastClr="FFFFFF">
                                  <a:lumMod val="50000"/>
                                </a:sysClr>
                              </a:solidFill>
                              <a:ln w="12700" cap="flat" cmpd="sng" algn="ctr">
                                <a:noFill/>
                                <a:prstDash val="solid"/>
                                <a:miter lim="800000"/>
                              </a:ln>
                              <a:effectLst/>
                            </wps:spPr>
                            <wps:txbx>
                              <w:txbxContent>
                                <w:p w14:paraId="1D04DC06" w14:textId="77777777" w:rsidR="006F6B66" w:rsidRPr="00F52A44" w:rsidRDefault="006F6B66" w:rsidP="00A73AE0">
                                  <w:pPr>
                                    <w:jc w:val="center"/>
                                    <w:rPr>
                                      <w:b/>
                                      <w:color w:val="FFFFFF"/>
                                      <w:sz w:val="28"/>
                                      <w:szCs w:val="28"/>
                                    </w:rPr>
                                  </w:pPr>
                                  <w:r>
                                    <w:rPr>
                                      <w:b/>
                                      <w:color w:val="FFFFFF"/>
                                      <w:sz w:val="28"/>
                                      <w:szCs w:val="28"/>
                                    </w:rPr>
                                    <w:t>4</w:t>
                                  </w:r>
                                </w:p>
                                <w:p w14:paraId="5E799A42" w14:textId="77777777" w:rsidR="006F6B66" w:rsidRPr="00F52A44" w:rsidRDefault="006F6B66" w:rsidP="00A73AE0">
                                  <w:pPr>
                                    <w:rPr>
                                      <w:b/>
                                      <w:color w:val="FFFFFF"/>
                                      <w:sz w:val="28"/>
                                      <w:szCs w:val="28"/>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5BE23F9" id="Down Arrow 235" o:spid="_x0000_s1044" type="#_x0000_t67" style="position:absolute;margin-left:.3pt;margin-top:7.35pt;width:111.05pt;height:63.95pt;z-index:251722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STaqwIAAFUFAAAOAAAAZHJzL2Uyb0RvYy54bWysVFFv2yAQfp+0/4B4Xx2nSdZadaqoVaZJ&#10;WVupnfpMMMRswDEgcbJfvwM7abTtaZofEMedv/vu446b273RZCd8UGBrWl6MKBGWQ6PspqZfX5Yf&#10;rigJkdmGabCipgcR6O38/bubzlViDC3oRniCIDZUnatpG6OriiLwVhgWLsAJi04J3rCIpt8UjWcd&#10;ohtdjEejWdGBb5wHLkLA0/veSecZX0rB46OUQUSia4rcYl59XtdpLeY3rNp45lrFBxrsH1gYpiwm&#10;PUHds8jI1qs/oIziHgLIeMHBFCCl4iLXgNWUo9+qeW6ZE7kWFCe4k0zh/8Hyh92ze/KJenAr4N8D&#10;KlJ0LlQnTzLCELOX3qRYJE72WcXDSUWxj4TjYTkpR5eXU0o4+q7KcTmbJpkLVh3/dj7ETwIMSZua&#10;NtDZhffQZQXZbhVilrIhlhnsGdZ8KymRRuPN7Jgm0xF+w82dxYzPYyaz69n1kHZARALHxLlc0KpZ&#10;Kq2zcQh32hNEryl2FzKiRLMQ8bCmy/xlcnprvkDTx51oIHDI/+ciwzmutqRDRcYfkTDhDBtcahZx&#10;a1xT02A3lDC9wcnh0ecEFhKl3JWJ7D0LbZ8tw/ZFGxVxZrQyKG+SImuBJLRNpYjc9ajh8SL7u0u3&#10;GPfrPVGYuLxKSOloDc3hyRMP/WQEx5cK866w9ifmUXDkjeMdH3GRGrAYGHaUtOB//u08xWOHopeS&#10;DkcLC/2xZV6gpJ8t9u51OZmkWczGZPpxjIY/96zPPXZr7gCvBVsA2eVtio/6uJUezCu+AouUFV3M&#10;cszdSzoYd7EfeXxHuFgschjOn2NxZZ8dT+BJuqT4y/6VeTd0ZsSefoDjGLIqd1Lfy2+x6U8Li20E&#10;qU6i97oOo4Szm1tjeGfS43Bu56i313D+CwAA//8DAFBLAwQUAAYACAAAACEAqbtKVt0AAAAHAQAA&#10;DwAAAGRycy9kb3ducmV2LnhtbEyOPU/DMBCGdyT+g3VILIg6WFWAEKeKqlYMDFUKA2zX2CQR8TmK&#10;3Sbw67lOsN37ofeefDW7XpzsGDpPGu4WCQhLtTcdNRreXre3DyBCRDLYe7Iavm2AVXF5kWNm/ESV&#10;Pe1jI3iEQoYa2hiHTMpQt9ZhWPjBEmeffnQYWY6NNCNOPO56qZIklQ474g8tDnbd2vprf3Qaqmmz&#10;27ysP2521eN7TT/LErfPpdbXV3P5BCLaOf6V4YzP6FAw08EfyQTRa0i5x+7yHgSnSik+DmdDpSCL&#10;XP7nL34BAAD//wMAUEsBAi0AFAAGAAgAAAAhALaDOJL+AAAA4QEAABMAAAAAAAAAAAAAAAAAAAAA&#10;AFtDb250ZW50X1R5cGVzXS54bWxQSwECLQAUAAYACAAAACEAOP0h/9YAAACUAQAACwAAAAAAAAAA&#10;AAAAAAAvAQAAX3JlbHMvLnJlbHNQSwECLQAUAAYACAAAACEAfrEk2qsCAABVBQAADgAAAAAAAAAA&#10;AAAAAAAuAgAAZHJzL2Uyb0RvYy54bWxQSwECLQAUAAYACAAAACEAqbtKVt0AAAAHAQAADwAAAAAA&#10;AAAAAAAAAAAFBQAAZHJzL2Rvd25yZXYueG1sUEsFBgAAAAAEAAQA8wAAAA8GAAAAAA==&#10;" adj="11455" fillcolor="#7f7f7f" stroked="f" strokeweight="1pt">
                      <v:textbox>
                        <w:txbxContent>
                          <w:p w14:paraId="1D04DC06" w14:textId="77777777" w:rsidR="006F6B66" w:rsidRPr="00F52A44" w:rsidRDefault="006F6B66" w:rsidP="00A73AE0">
                            <w:pPr>
                              <w:jc w:val="center"/>
                              <w:rPr>
                                <w:b/>
                                <w:color w:val="FFFFFF"/>
                                <w:sz w:val="28"/>
                                <w:szCs w:val="28"/>
                              </w:rPr>
                            </w:pPr>
                            <w:r>
                              <w:rPr>
                                <w:b/>
                                <w:color w:val="FFFFFF"/>
                                <w:sz w:val="28"/>
                                <w:szCs w:val="28"/>
                              </w:rPr>
                              <w:t>4</w:t>
                            </w:r>
                          </w:p>
                          <w:p w14:paraId="5E799A42" w14:textId="77777777" w:rsidR="006F6B66" w:rsidRPr="00F52A44" w:rsidRDefault="006F6B66" w:rsidP="00A73AE0">
                            <w:pPr>
                              <w:rPr>
                                <w:b/>
                                <w:color w:val="FFFFFF"/>
                                <w:sz w:val="28"/>
                                <w:szCs w:val="28"/>
                              </w:rPr>
                            </w:pPr>
                          </w:p>
                        </w:txbxContent>
                      </v:textbox>
                    </v:shape>
                  </w:pict>
                </mc:Fallback>
              </mc:AlternateContent>
            </w:r>
          </w:p>
        </w:tc>
      </w:tr>
      <w:tr w:rsidR="00A73AE0" w:rsidRPr="00ED41CD" w14:paraId="43E7BD85" w14:textId="77777777" w:rsidTr="00E770E0">
        <w:trPr>
          <w:cantSplit/>
        </w:trPr>
        <w:tc>
          <w:tcPr>
            <w:tcW w:w="2376" w:type="dxa"/>
            <w:tcBorders>
              <w:top w:val="nil"/>
              <w:left w:val="nil"/>
              <w:bottom w:val="nil"/>
              <w:right w:val="nil"/>
            </w:tcBorders>
          </w:tcPr>
          <w:p w14:paraId="407FFE27" w14:textId="77777777" w:rsidR="00A73AE0" w:rsidRPr="005E4531" w:rsidRDefault="00A73AE0" w:rsidP="00B56A01">
            <w:pPr>
              <w:pStyle w:val="Text"/>
              <w:jc w:val="left"/>
              <w:rPr>
                <w:b/>
                <w:sz w:val="22"/>
                <w:szCs w:val="22"/>
                <w:lang w:val="nb-NO"/>
              </w:rPr>
            </w:pPr>
          </w:p>
        </w:tc>
        <w:tc>
          <w:tcPr>
            <w:tcW w:w="2268" w:type="dxa"/>
            <w:tcBorders>
              <w:top w:val="nil"/>
              <w:left w:val="nil"/>
              <w:bottom w:val="nil"/>
              <w:right w:val="nil"/>
            </w:tcBorders>
          </w:tcPr>
          <w:p w14:paraId="0945E9ED" w14:textId="77777777" w:rsidR="00A73AE0" w:rsidRPr="005E4531" w:rsidRDefault="00A73AE0" w:rsidP="00B56A01">
            <w:pPr>
              <w:pStyle w:val="Text"/>
              <w:spacing w:before="0"/>
              <w:jc w:val="left"/>
              <w:rPr>
                <w:b/>
                <w:sz w:val="22"/>
                <w:szCs w:val="22"/>
                <w:lang w:val="nb-NO"/>
              </w:rPr>
            </w:pPr>
          </w:p>
        </w:tc>
        <w:tc>
          <w:tcPr>
            <w:tcW w:w="2268" w:type="dxa"/>
            <w:tcBorders>
              <w:top w:val="nil"/>
              <w:left w:val="nil"/>
              <w:bottom w:val="nil"/>
              <w:right w:val="nil"/>
            </w:tcBorders>
          </w:tcPr>
          <w:p w14:paraId="5A2BCEB6" w14:textId="77777777" w:rsidR="00A73AE0" w:rsidRPr="005E4531" w:rsidRDefault="00A73AE0" w:rsidP="00B56A01">
            <w:pPr>
              <w:pStyle w:val="Text"/>
              <w:spacing w:before="0"/>
              <w:jc w:val="left"/>
              <w:rPr>
                <w:b/>
                <w:sz w:val="22"/>
                <w:szCs w:val="22"/>
                <w:lang w:val="nb-NO"/>
              </w:rPr>
            </w:pPr>
          </w:p>
        </w:tc>
        <w:tc>
          <w:tcPr>
            <w:tcW w:w="2415" w:type="dxa"/>
            <w:tcBorders>
              <w:top w:val="nil"/>
              <w:left w:val="nil"/>
              <w:bottom w:val="nil"/>
              <w:right w:val="nil"/>
            </w:tcBorders>
          </w:tcPr>
          <w:p w14:paraId="5DA5FCFF" w14:textId="77777777" w:rsidR="00A73AE0" w:rsidRPr="005E4531" w:rsidRDefault="00A73AE0" w:rsidP="00B56A01">
            <w:pPr>
              <w:pStyle w:val="Text"/>
              <w:spacing w:before="0"/>
              <w:jc w:val="left"/>
              <w:rPr>
                <w:b/>
                <w:sz w:val="22"/>
                <w:szCs w:val="22"/>
                <w:lang w:val="nb-NO"/>
              </w:rPr>
            </w:pPr>
          </w:p>
        </w:tc>
      </w:tr>
      <w:tr w:rsidR="00A73AE0" w:rsidRPr="00ED41CD" w14:paraId="5EC6ABB0" w14:textId="77777777" w:rsidTr="00E770E0">
        <w:trPr>
          <w:cantSplit/>
        </w:trPr>
        <w:tc>
          <w:tcPr>
            <w:tcW w:w="2376" w:type="dxa"/>
            <w:tcBorders>
              <w:top w:val="nil"/>
              <w:left w:val="nil"/>
              <w:bottom w:val="single" w:sz="24" w:space="0" w:color="808080"/>
              <w:right w:val="nil"/>
            </w:tcBorders>
          </w:tcPr>
          <w:p w14:paraId="2C5E6CF6" w14:textId="77777777" w:rsidR="00A73AE0" w:rsidRPr="005E4531" w:rsidRDefault="00A73AE0" w:rsidP="00B56A01">
            <w:pPr>
              <w:pStyle w:val="Text"/>
              <w:jc w:val="left"/>
              <w:rPr>
                <w:b/>
                <w:sz w:val="22"/>
                <w:szCs w:val="22"/>
                <w:lang w:val="nb-NO"/>
              </w:rPr>
            </w:pPr>
          </w:p>
        </w:tc>
        <w:tc>
          <w:tcPr>
            <w:tcW w:w="2268" w:type="dxa"/>
            <w:tcBorders>
              <w:top w:val="nil"/>
              <w:left w:val="nil"/>
              <w:bottom w:val="single" w:sz="24" w:space="0" w:color="808080"/>
              <w:right w:val="nil"/>
            </w:tcBorders>
          </w:tcPr>
          <w:p w14:paraId="3D86E472" w14:textId="77777777" w:rsidR="00A73AE0" w:rsidRPr="005E4531" w:rsidRDefault="00A73AE0" w:rsidP="00B56A01">
            <w:pPr>
              <w:pStyle w:val="Text"/>
              <w:spacing w:before="0"/>
              <w:jc w:val="left"/>
              <w:rPr>
                <w:b/>
                <w:sz w:val="22"/>
                <w:szCs w:val="22"/>
                <w:lang w:val="nb-NO"/>
              </w:rPr>
            </w:pPr>
          </w:p>
        </w:tc>
        <w:tc>
          <w:tcPr>
            <w:tcW w:w="2268" w:type="dxa"/>
            <w:tcBorders>
              <w:top w:val="nil"/>
              <w:left w:val="nil"/>
              <w:bottom w:val="single" w:sz="24" w:space="0" w:color="808080"/>
              <w:right w:val="nil"/>
            </w:tcBorders>
          </w:tcPr>
          <w:p w14:paraId="7AF6C366" w14:textId="77777777" w:rsidR="00A73AE0" w:rsidRPr="005E4531" w:rsidRDefault="00A73AE0" w:rsidP="00B56A01">
            <w:pPr>
              <w:pStyle w:val="Text"/>
              <w:spacing w:before="0"/>
              <w:jc w:val="left"/>
              <w:rPr>
                <w:b/>
                <w:sz w:val="22"/>
                <w:szCs w:val="22"/>
                <w:lang w:val="nb-NO"/>
              </w:rPr>
            </w:pPr>
          </w:p>
        </w:tc>
        <w:tc>
          <w:tcPr>
            <w:tcW w:w="2415" w:type="dxa"/>
            <w:tcBorders>
              <w:top w:val="nil"/>
              <w:left w:val="nil"/>
              <w:bottom w:val="single" w:sz="24" w:space="0" w:color="808080"/>
              <w:right w:val="nil"/>
            </w:tcBorders>
          </w:tcPr>
          <w:p w14:paraId="67B32606" w14:textId="77777777" w:rsidR="00A73AE0" w:rsidRPr="005E4531" w:rsidRDefault="00A73AE0" w:rsidP="00B56A01">
            <w:pPr>
              <w:pStyle w:val="Text"/>
              <w:spacing w:before="0"/>
              <w:jc w:val="left"/>
              <w:rPr>
                <w:b/>
                <w:sz w:val="22"/>
                <w:szCs w:val="22"/>
                <w:lang w:val="nb-NO"/>
              </w:rPr>
            </w:pPr>
          </w:p>
        </w:tc>
      </w:tr>
      <w:tr w:rsidR="00A73AE0" w:rsidRPr="005E4531" w14:paraId="0C5BF162" w14:textId="77777777" w:rsidTr="00E770E0">
        <w:trPr>
          <w:cantSplit/>
        </w:trPr>
        <w:tc>
          <w:tcPr>
            <w:tcW w:w="2376" w:type="dxa"/>
            <w:tcBorders>
              <w:top w:val="single" w:sz="24" w:space="0" w:color="808080"/>
              <w:left w:val="single" w:sz="24" w:space="0" w:color="808080"/>
              <w:bottom w:val="nil"/>
              <w:right w:val="single" w:sz="24" w:space="0" w:color="808080"/>
            </w:tcBorders>
          </w:tcPr>
          <w:p w14:paraId="06B57447" w14:textId="77777777" w:rsidR="00A73AE0" w:rsidRPr="005E4531" w:rsidRDefault="00A73AE0" w:rsidP="00B56A01">
            <w:pPr>
              <w:pStyle w:val="Text"/>
              <w:spacing w:before="0"/>
              <w:jc w:val="center"/>
              <w:rPr>
                <w:b/>
                <w:sz w:val="20"/>
                <w:lang w:val="sv-SE"/>
              </w:rPr>
            </w:pPr>
          </w:p>
          <w:p w14:paraId="7A3A8C80" w14:textId="77777777" w:rsidR="00A73AE0" w:rsidRPr="005E4531" w:rsidRDefault="00A73AE0" w:rsidP="00B56A01">
            <w:pPr>
              <w:pStyle w:val="Text"/>
              <w:spacing w:before="0"/>
              <w:jc w:val="center"/>
              <w:rPr>
                <w:b/>
                <w:sz w:val="20"/>
                <w:lang w:val="sv-SE"/>
              </w:rPr>
            </w:pPr>
            <w:r w:rsidRPr="005E4531">
              <w:rPr>
                <w:noProof/>
                <w:lang w:eastAsia="en-US"/>
              </w:rPr>
              <w:drawing>
                <wp:inline distT="0" distB="0" distL="0" distR="0" wp14:anchorId="41656779" wp14:editId="6A3F776E">
                  <wp:extent cx="974271" cy="1230919"/>
                  <wp:effectExtent l="0" t="0" r="0" b="7620"/>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979536" cy="1237572"/>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332CF9FF" w14:textId="77777777" w:rsidR="00A73AE0" w:rsidRPr="005E4531" w:rsidRDefault="00A73AE0" w:rsidP="00B56A01">
            <w:pPr>
              <w:pStyle w:val="Text"/>
              <w:spacing w:before="0"/>
              <w:jc w:val="center"/>
              <w:rPr>
                <w:b/>
                <w:sz w:val="20"/>
                <w:lang w:val="sv-SE"/>
              </w:rPr>
            </w:pPr>
          </w:p>
          <w:p w14:paraId="5F7F69E7" w14:textId="77777777" w:rsidR="00A73AE0" w:rsidRPr="005E4531" w:rsidRDefault="00A73AE0" w:rsidP="00B56A01">
            <w:pPr>
              <w:pStyle w:val="Text"/>
              <w:spacing w:before="0"/>
              <w:jc w:val="center"/>
              <w:rPr>
                <w:b/>
                <w:sz w:val="20"/>
                <w:lang w:val="sv-SE"/>
              </w:rPr>
            </w:pPr>
            <w:r w:rsidRPr="005E4531">
              <w:rPr>
                <w:noProof/>
                <w:lang w:eastAsia="en-US"/>
              </w:rPr>
              <w:drawing>
                <wp:inline distT="0" distB="0" distL="0" distR="0" wp14:anchorId="1FD59513" wp14:editId="5FC4B2C5">
                  <wp:extent cx="1303020" cy="1134110"/>
                  <wp:effectExtent l="0" t="0" r="0" b="889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1303020" cy="1134110"/>
                          </a:xfrm>
                          <a:prstGeom prst="rect">
                            <a:avLst/>
                          </a:prstGeom>
                        </pic:spPr>
                      </pic:pic>
                    </a:graphicData>
                  </a:graphic>
                </wp:inline>
              </w:drawing>
            </w:r>
          </w:p>
        </w:tc>
        <w:tc>
          <w:tcPr>
            <w:tcW w:w="2268" w:type="dxa"/>
            <w:tcBorders>
              <w:top w:val="single" w:sz="24" w:space="0" w:color="808080"/>
              <w:left w:val="single" w:sz="24" w:space="0" w:color="808080"/>
              <w:bottom w:val="nil"/>
              <w:right w:val="single" w:sz="24" w:space="0" w:color="808080"/>
            </w:tcBorders>
          </w:tcPr>
          <w:p w14:paraId="360E9A96" w14:textId="77777777" w:rsidR="00A73AE0" w:rsidRPr="005E4531" w:rsidRDefault="00A73AE0" w:rsidP="00B56A01">
            <w:pPr>
              <w:pStyle w:val="Text"/>
              <w:spacing w:before="0"/>
              <w:jc w:val="center"/>
              <w:rPr>
                <w:b/>
                <w:sz w:val="20"/>
                <w:lang w:val="sv-SE"/>
              </w:rPr>
            </w:pPr>
          </w:p>
          <w:p w14:paraId="694D33E6" w14:textId="77777777" w:rsidR="00A73AE0" w:rsidRPr="005E4531" w:rsidRDefault="00A73AE0" w:rsidP="00B56A01">
            <w:pPr>
              <w:pStyle w:val="Text"/>
              <w:spacing w:before="0"/>
              <w:jc w:val="center"/>
              <w:rPr>
                <w:b/>
                <w:sz w:val="20"/>
                <w:lang w:val="sv-SE"/>
              </w:rPr>
            </w:pPr>
            <w:r w:rsidRPr="005E4531">
              <w:rPr>
                <w:noProof/>
                <w:lang w:eastAsia="en-US"/>
              </w:rPr>
              <w:drawing>
                <wp:inline distT="0" distB="0" distL="0" distR="0" wp14:anchorId="180B2A9A" wp14:editId="7F6E1328">
                  <wp:extent cx="1303020" cy="792480"/>
                  <wp:effectExtent l="0" t="0" r="0" b="7620"/>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7"/>
                          <a:stretch>
                            <a:fillRect/>
                          </a:stretch>
                        </pic:blipFill>
                        <pic:spPr>
                          <a:xfrm>
                            <a:off x="0" y="0"/>
                            <a:ext cx="1303020" cy="792480"/>
                          </a:xfrm>
                          <a:prstGeom prst="rect">
                            <a:avLst/>
                          </a:prstGeom>
                        </pic:spPr>
                      </pic:pic>
                    </a:graphicData>
                  </a:graphic>
                </wp:inline>
              </w:drawing>
            </w:r>
          </w:p>
        </w:tc>
        <w:tc>
          <w:tcPr>
            <w:tcW w:w="2415" w:type="dxa"/>
            <w:tcBorders>
              <w:top w:val="single" w:sz="24" w:space="0" w:color="808080"/>
              <w:left w:val="single" w:sz="24" w:space="0" w:color="808080"/>
              <w:bottom w:val="nil"/>
              <w:right w:val="single" w:sz="24" w:space="0" w:color="808080"/>
            </w:tcBorders>
          </w:tcPr>
          <w:p w14:paraId="51CCDC5D" w14:textId="77777777" w:rsidR="00A73AE0" w:rsidRPr="005E4531" w:rsidRDefault="00A73AE0" w:rsidP="00B56A01">
            <w:pPr>
              <w:pStyle w:val="Text"/>
              <w:spacing w:before="0"/>
              <w:jc w:val="center"/>
              <w:rPr>
                <w:b/>
                <w:sz w:val="20"/>
                <w:lang w:val="sv-SE"/>
              </w:rPr>
            </w:pPr>
          </w:p>
          <w:p w14:paraId="3B2EC582" w14:textId="77777777" w:rsidR="00A73AE0" w:rsidRPr="005E4531" w:rsidRDefault="00A73AE0" w:rsidP="00B56A01">
            <w:pPr>
              <w:pStyle w:val="Text"/>
              <w:spacing w:before="0"/>
              <w:jc w:val="center"/>
              <w:rPr>
                <w:b/>
                <w:sz w:val="20"/>
                <w:lang w:val="sv-SE"/>
              </w:rPr>
            </w:pPr>
            <w:r w:rsidRPr="005E4531">
              <w:rPr>
                <w:noProof/>
                <w:lang w:eastAsia="en-US"/>
              </w:rPr>
              <w:drawing>
                <wp:inline distT="0" distB="0" distL="0" distR="0" wp14:anchorId="3CE1F518" wp14:editId="43847475">
                  <wp:extent cx="1094015" cy="1249734"/>
                  <wp:effectExtent l="0" t="0" r="0" b="762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1100066" cy="1256646"/>
                          </a:xfrm>
                          <a:prstGeom prst="rect">
                            <a:avLst/>
                          </a:prstGeom>
                        </pic:spPr>
                      </pic:pic>
                    </a:graphicData>
                  </a:graphic>
                </wp:inline>
              </w:drawing>
            </w:r>
          </w:p>
        </w:tc>
      </w:tr>
      <w:tr w:rsidR="00A73AE0" w:rsidRPr="00ED41CD" w14:paraId="1FE1F34C" w14:textId="77777777" w:rsidTr="00E770E0">
        <w:trPr>
          <w:cantSplit/>
        </w:trPr>
        <w:tc>
          <w:tcPr>
            <w:tcW w:w="2376" w:type="dxa"/>
            <w:tcBorders>
              <w:top w:val="nil"/>
              <w:left w:val="single" w:sz="24" w:space="0" w:color="808080"/>
              <w:bottom w:val="nil"/>
              <w:right w:val="single" w:sz="24" w:space="0" w:color="808080"/>
            </w:tcBorders>
            <w:hideMark/>
          </w:tcPr>
          <w:p w14:paraId="3E47F852"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Steg 1a:</w:t>
            </w:r>
          </w:p>
          <w:p w14:paraId="6A0E32B6"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Ta av locket</w:t>
            </w:r>
          </w:p>
        </w:tc>
        <w:tc>
          <w:tcPr>
            <w:tcW w:w="2268" w:type="dxa"/>
            <w:tcBorders>
              <w:top w:val="nil"/>
              <w:left w:val="single" w:sz="24" w:space="0" w:color="808080"/>
              <w:bottom w:val="nil"/>
              <w:right w:val="single" w:sz="24" w:space="0" w:color="808080"/>
            </w:tcBorders>
            <w:hideMark/>
          </w:tcPr>
          <w:p w14:paraId="3DBC508D"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Steg 2a:</w:t>
            </w:r>
          </w:p>
          <w:p w14:paraId="7C6B024B"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Stick hål på kapseln en gång.</w:t>
            </w:r>
          </w:p>
          <w:p w14:paraId="3043E59E"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Håll inhalatorn upprätt.</w:t>
            </w:r>
          </w:p>
          <w:p w14:paraId="37CCA74E"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Stick hål på kapseln genom att med en stadig rörelse pressa in de båda knapparna på inhalatorns sidor samtidigt.</w:t>
            </w:r>
          </w:p>
        </w:tc>
        <w:tc>
          <w:tcPr>
            <w:tcW w:w="2268" w:type="dxa"/>
            <w:tcBorders>
              <w:top w:val="nil"/>
              <w:left w:val="single" w:sz="24" w:space="0" w:color="808080"/>
              <w:bottom w:val="nil"/>
              <w:right w:val="single" w:sz="24" w:space="0" w:color="808080"/>
            </w:tcBorders>
            <w:hideMark/>
          </w:tcPr>
          <w:p w14:paraId="413B2B0F"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Steg 3a:</w:t>
            </w:r>
          </w:p>
          <w:p w14:paraId="15EFC27B"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Andas ut helt</w:t>
            </w:r>
          </w:p>
          <w:p w14:paraId="2A04AEF8" w14:textId="77777777" w:rsidR="00A73AE0" w:rsidRPr="005E4531" w:rsidRDefault="00A73AE0" w:rsidP="00B56A01">
            <w:pPr>
              <w:pStyle w:val="Table"/>
              <w:tabs>
                <w:tab w:val="clear" w:pos="284"/>
              </w:tabs>
              <w:spacing w:before="0" w:after="0"/>
              <w:rPr>
                <w:rFonts w:ascii="Times New Roman" w:hAnsi="Times New Roman"/>
                <w:szCs w:val="20"/>
                <w:u w:val="single"/>
                <w:lang w:val="sv-SE"/>
              </w:rPr>
            </w:pPr>
            <w:r w:rsidRPr="005E4531">
              <w:rPr>
                <w:rFonts w:ascii="Times New Roman" w:hAnsi="Times New Roman"/>
                <w:szCs w:val="20"/>
                <w:u w:val="single"/>
                <w:lang w:val="sv-SE"/>
              </w:rPr>
              <w:t>Blås inte ut i inhalatorn.</w:t>
            </w:r>
          </w:p>
        </w:tc>
        <w:tc>
          <w:tcPr>
            <w:tcW w:w="2415" w:type="dxa"/>
            <w:tcBorders>
              <w:top w:val="nil"/>
              <w:left w:val="single" w:sz="24" w:space="0" w:color="808080"/>
              <w:bottom w:val="nil"/>
              <w:right w:val="single" w:sz="24" w:space="0" w:color="808080"/>
            </w:tcBorders>
            <w:hideMark/>
          </w:tcPr>
          <w:p w14:paraId="10B9221C"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Kontrollera att kapseln är tom</w:t>
            </w:r>
          </w:p>
          <w:p w14:paraId="5CDA2526"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Öppna inhalatorn för att se om det finns något pulver kvar i kapseln.</w:t>
            </w:r>
          </w:p>
          <w:p w14:paraId="12FD134D" w14:textId="77777777" w:rsidR="003A769C" w:rsidRPr="005E4531" w:rsidRDefault="003A769C" w:rsidP="00B56A01">
            <w:pPr>
              <w:pStyle w:val="Table"/>
              <w:tabs>
                <w:tab w:val="clear" w:pos="284"/>
              </w:tabs>
              <w:spacing w:before="0" w:after="0"/>
              <w:rPr>
                <w:rFonts w:ascii="Times New Roman" w:hAnsi="Times New Roman"/>
                <w:szCs w:val="20"/>
                <w:lang w:val="sv-SE"/>
              </w:rPr>
            </w:pPr>
          </w:p>
          <w:p w14:paraId="2A51D679" w14:textId="77777777" w:rsidR="003A769C" w:rsidRPr="005E4531" w:rsidRDefault="003A769C"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Om pulver finns kvar i kapseln:</w:t>
            </w:r>
          </w:p>
          <w:p w14:paraId="209D9A1B" w14:textId="77777777" w:rsidR="003A769C" w:rsidRPr="005E4531" w:rsidRDefault="003A769C" w:rsidP="00B56A01">
            <w:pPr>
              <w:pStyle w:val="Table"/>
              <w:numPr>
                <w:ilvl w:val="0"/>
                <w:numId w:val="6"/>
              </w:numPr>
              <w:tabs>
                <w:tab w:val="clear" w:pos="284"/>
              </w:tabs>
              <w:spacing w:before="0" w:after="0"/>
              <w:rPr>
                <w:rFonts w:ascii="Times New Roman" w:hAnsi="Times New Roman"/>
                <w:szCs w:val="20"/>
                <w:lang w:val="sv-SE"/>
              </w:rPr>
            </w:pPr>
            <w:r w:rsidRPr="005E4531">
              <w:rPr>
                <w:rFonts w:ascii="Times New Roman" w:hAnsi="Times New Roman"/>
                <w:szCs w:val="20"/>
                <w:lang w:val="sv-SE"/>
              </w:rPr>
              <w:t>Stäng inhalatorn.</w:t>
            </w:r>
          </w:p>
          <w:p w14:paraId="295E40A0" w14:textId="592DAF7C" w:rsidR="003A769C" w:rsidRPr="005E4531" w:rsidRDefault="003A769C" w:rsidP="00B56A01">
            <w:pPr>
              <w:pStyle w:val="Table"/>
              <w:numPr>
                <w:ilvl w:val="0"/>
                <w:numId w:val="6"/>
              </w:numPr>
              <w:tabs>
                <w:tab w:val="clear" w:pos="284"/>
              </w:tabs>
              <w:spacing w:before="0" w:after="0"/>
              <w:rPr>
                <w:rFonts w:ascii="Times New Roman" w:hAnsi="Times New Roman"/>
                <w:szCs w:val="20"/>
                <w:lang w:val="sv-SE"/>
              </w:rPr>
            </w:pPr>
            <w:r w:rsidRPr="005E4531">
              <w:rPr>
                <w:rFonts w:ascii="Times New Roman" w:hAnsi="Times New Roman"/>
                <w:szCs w:val="20"/>
                <w:lang w:val="sv-SE"/>
              </w:rPr>
              <w:t>Upprepa steg 3a till 3d.</w:t>
            </w:r>
          </w:p>
        </w:tc>
      </w:tr>
      <w:tr w:rsidR="00A73AE0" w:rsidRPr="005E4531" w14:paraId="094C1502" w14:textId="77777777" w:rsidTr="00E770E0">
        <w:trPr>
          <w:cantSplit/>
        </w:trPr>
        <w:tc>
          <w:tcPr>
            <w:tcW w:w="2376" w:type="dxa"/>
            <w:tcBorders>
              <w:top w:val="nil"/>
              <w:left w:val="single" w:sz="24" w:space="0" w:color="808080"/>
              <w:bottom w:val="nil"/>
              <w:right w:val="single" w:sz="24" w:space="0" w:color="808080"/>
            </w:tcBorders>
            <w:hideMark/>
          </w:tcPr>
          <w:p w14:paraId="3A3F74CA" w14:textId="77777777" w:rsidR="00A73AE0" w:rsidRPr="005E4531" w:rsidRDefault="00A73AE0" w:rsidP="00B56A01">
            <w:pPr>
              <w:pStyle w:val="Table"/>
              <w:keepLines w:val="0"/>
              <w:tabs>
                <w:tab w:val="clear" w:pos="284"/>
              </w:tabs>
              <w:spacing w:before="0" w:after="0"/>
              <w:rPr>
                <w:rFonts w:ascii="Times New Roman" w:hAnsi="Times New Roman"/>
                <w:szCs w:val="20"/>
                <w:lang w:val="sv-SE"/>
              </w:rPr>
            </w:pPr>
            <w:r w:rsidRPr="005E4531">
              <w:rPr>
                <w:noProof/>
                <w:lang w:eastAsia="en-US"/>
              </w:rPr>
              <w:drawing>
                <wp:inline distT="0" distB="0" distL="0" distR="0" wp14:anchorId="4B748512" wp14:editId="5021D1D7">
                  <wp:extent cx="1240971" cy="1121470"/>
                  <wp:effectExtent l="0" t="0" r="0" b="2540"/>
                  <wp:docPr id="66"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8"/>
                          <a:stretch>
                            <a:fillRect/>
                          </a:stretch>
                        </pic:blipFill>
                        <pic:spPr>
                          <a:xfrm>
                            <a:off x="0" y="0"/>
                            <a:ext cx="1248160" cy="1127967"/>
                          </a:xfrm>
                          <a:prstGeom prst="rect">
                            <a:avLst/>
                          </a:prstGeom>
                        </pic:spPr>
                      </pic:pic>
                    </a:graphicData>
                  </a:graphic>
                </wp:inline>
              </w:drawing>
            </w:r>
          </w:p>
        </w:tc>
        <w:tc>
          <w:tcPr>
            <w:tcW w:w="2268" w:type="dxa"/>
            <w:tcBorders>
              <w:top w:val="nil"/>
              <w:left w:val="single" w:sz="24" w:space="0" w:color="808080"/>
              <w:bottom w:val="nil"/>
              <w:right w:val="single" w:sz="24" w:space="0" w:color="808080"/>
            </w:tcBorders>
            <w:hideMark/>
          </w:tcPr>
          <w:p w14:paraId="2F703C7B"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Du ska höra ett klickljud när det går hål på kapseln.</w:t>
            </w:r>
          </w:p>
          <w:p w14:paraId="7FCCFF04" w14:textId="77777777" w:rsidR="00A73AE0" w:rsidRPr="005E4531" w:rsidRDefault="00A73AE0" w:rsidP="00B56A01">
            <w:pPr>
              <w:pStyle w:val="Table"/>
              <w:tabs>
                <w:tab w:val="clear" w:pos="284"/>
              </w:tabs>
              <w:spacing w:before="0" w:after="0"/>
              <w:rPr>
                <w:rFonts w:ascii="Times New Roman" w:hAnsi="Times New Roman"/>
                <w:szCs w:val="20"/>
                <w:u w:val="single"/>
                <w:lang w:val="sv-SE"/>
              </w:rPr>
            </w:pPr>
            <w:r w:rsidRPr="005E4531">
              <w:rPr>
                <w:rFonts w:ascii="Times New Roman" w:hAnsi="Times New Roman"/>
                <w:szCs w:val="20"/>
                <w:u w:val="single"/>
                <w:lang w:val="sv-SE"/>
              </w:rPr>
              <w:t>Stick bara hål på kapseln en gång.</w:t>
            </w:r>
          </w:p>
        </w:tc>
        <w:tc>
          <w:tcPr>
            <w:tcW w:w="2268" w:type="dxa"/>
            <w:tcBorders>
              <w:top w:val="nil"/>
              <w:left w:val="single" w:sz="24" w:space="0" w:color="808080"/>
              <w:bottom w:val="nil"/>
              <w:right w:val="single" w:sz="24" w:space="0" w:color="808080"/>
            </w:tcBorders>
            <w:hideMark/>
          </w:tcPr>
          <w:p w14:paraId="76602F77" w14:textId="759D4BB1" w:rsidR="00A73AE0" w:rsidRPr="005E4531" w:rsidRDefault="003A769C" w:rsidP="00B56A01">
            <w:pPr>
              <w:pStyle w:val="Table"/>
              <w:keepLines w:val="0"/>
              <w:tabs>
                <w:tab w:val="clear" w:pos="284"/>
              </w:tabs>
              <w:spacing w:before="0" w:after="0"/>
              <w:rPr>
                <w:rFonts w:ascii="Times New Roman" w:hAnsi="Times New Roman"/>
                <w:szCs w:val="20"/>
                <w:lang w:val="sv-SE"/>
              </w:rPr>
            </w:pPr>
            <w:r w:rsidRPr="005E4531">
              <w:rPr>
                <w:noProof/>
                <w:lang w:eastAsia="en-US"/>
              </w:rPr>
              <w:drawing>
                <wp:inline distT="0" distB="0" distL="0" distR="0" wp14:anchorId="26F736AD" wp14:editId="74F95BC4">
                  <wp:extent cx="1285875" cy="848747"/>
                  <wp:effectExtent l="0" t="0" r="0" b="8890"/>
                  <wp:docPr id="5" name="Picture 5" descr="C:\Users\falenra1\Desktop\Pictogram Atectura 14.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falenra1\Desktop\Pictogram Atectura 14.jpg"/>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1369230" cy="903766"/>
                          </a:xfrm>
                          <a:prstGeom prst="rect">
                            <a:avLst/>
                          </a:prstGeom>
                          <a:noFill/>
                          <a:ln>
                            <a:noFill/>
                          </a:ln>
                        </pic:spPr>
                      </pic:pic>
                    </a:graphicData>
                  </a:graphic>
                </wp:inline>
              </w:drawing>
            </w:r>
          </w:p>
        </w:tc>
        <w:tc>
          <w:tcPr>
            <w:tcW w:w="2415" w:type="dxa"/>
            <w:tcBorders>
              <w:top w:val="nil"/>
              <w:left w:val="single" w:sz="24" w:space="0" w:color="808080"/>
              <w:bottom w:val="nil"/>
              <w:right w:val="single" w:sz="24" w:space="0" w:color="808080"/>
            </w:tcBorders>
            <w:hideMark/>
          </w:tcPr>
          <w:p w14:paraId="5255C886" w14:textId="77777777" w:rsidR="003A769C" w:rsidRPr="005E4531" w:rsidRDefault="003A769C" w:rsidP="00B56A01">
            <w:pPr>
              <w:pStyle w:val="Table"/>
              <w:tabs>
                <w:tab w:val="clear" w:pos="284"/>
              </w:tabs>
              <w:spacing w:before="0" w:after="0"/>
              <w:jc w:val="center"/>
              <w:rPr>
                <w:rFonts w:ascii="Times New Roman" w:hAnsi="Times New Roman"/>
                <w:szCs w:val="20"/>
                <w:lang w:val="sv-SE"/>
              </w:rPr>
            </w:pPr>
            <w:r w:rsidRPr="005E4531">
              <w:rPr>
                <w:noProof/>
                <w:lang w:eastAsia="en-US"/>
              </w:rPr>
              <w:drawing>
                <wp:inline distT="0" distB="0" distL="0" distR="0" wp14:anchorId="6E748F1F" wp14:editId="08A39924">
                  <wp:extent cx="1396365" cy="32575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1396365" cy="325755"/>
                          </a:xfrm>
                          <a:prstGeom prst="rect">
                            <a:avLst/>
                          </a:prstGeom>
                        </pic:spPr>
                      </pic:pic>
                    </a:graphicData>
                  </a:graphic>
                </wp:inline>
              </w:drawing>
            </w:r>
          </w:p>
          <w:p w14:paraId="3FFAAFFF" w14:textId="77777777" w:rsidR="003A769C" w:rsidRPr="005E4531" w:rsidRDefault="003A769C" w:rsidP="00B56A01">
            <w:pPr>
              <w:pStyle w:val="Table"/>
              <w:tabs>
                <w:tab w:val="clear" w:pos="284"/>
                <w:tab w:val="left" w:pos="1449"/>
              </w:tabs>
              <w:spacing w:before="0" w:after="0"/>
              <w:rPr>
                <w:rFonts w:ascii="Times New Roman" w:hAnsi="Times New Roman"/>
                <w:b/>
                <w:noProof/>
                <w:szCs w:val="20"/>
              </w:rPr>
            </w:pPr>
            <w:r w:rsidRPr="005E4531">
              <w:rPr>
                <w:rFonts w:ascii="Times New Roman" w:hAnsi="Times New Roman"/>
                <w:b/>
                <w:noProof/>
                <w:szCs w:val="20"/>
              </w:rPr>
              <w:t>Kvarvarande</w:t>
            </w:r>
            <w:r w:rsidRPr="005E4531">
              <w:rPr>
                <w:rFonts w:ascii="Times New Roman" w:hAnsi="Times New Roman"/>
                <w:b/>
                <w:noProof/>
                <w:szCs w:val="20"/>
              </w:rPr>
              <w:tab/>
              <w:t>Tom</w:t>
            </w:r>
          </w:p>
          <w:p w14:paraId="5DBBD0F4" w14:textId="7F3C1597" w:rsidR="00A73AE0" w:rsidRPr="005E4531" w:rsidRDefault="003A769C" w:rsidP="00B56A01">
            <w:pPr>
              <w:pStyle w:val="Table"/>
              <w:tabs>
                <w:tab w:val="clear" w:pos="284"/>
              </w:tabs>
              <w:spacing w:before="0" w:after="0"/>
              <w:rPr>
                <w:rFonts w:ascii="Times New Roman" w:hAnsi="Times New Roman"/>
                <w:b/>
                <w:szCs w:val="20"/>
                <w:lang w:val="sv-SE"/>
              </w:rPr>
            </w:pPr>
            <w:r w:rsidRPr="005E4531">
              <w:rPr>
                <w:rFonts w:ascii="Times New Roman" w:hAnsi="Times New Roman"/>
                <w:b/>
                <w:noProof/>
                <w:szCs w:val="20"/>
              </w:rPr>
              <w:t>pulver</w:t>
            </w:r>
            <w:r w:rsidRPr="005E4531" w:rsidDel="003A769C">
              <w:rPr>
                <w:rFonts w:ascii="Times New Roman" w:hAnsi="Times New Roman"/>
                <w:szCs w:val="20"/>
                <w:lang w:val="sv-SE"/>
              </w:rPr>
              <w:t xml:space="preserve"> </w:t>
            </w:r>
          </w:p>
        </w:tc>
      </w:tr>
      <w:tr w:rsidR="00A73AE0" w:rsidRPr="005E4531" w14:paraId="0F7433B4" w14:textId="77777777" w:rsidTr="00E770E0">
        <w:trPr>
          <w:cantSplit/>
        </w:trPr>
        <w:tc>
          <w:tcPr>
            <w:tcW w:w="2376" w:type="dxa"/>
            <w:tcBorders>
              <w:top w:val="nil"/>
              <w:left w:val="single" w:sz="24" w:space="0" w:color="808080"/>
              <w:bottom w:val="nil"/>
              <w:right w:val="single" w:sz="24" w:space="0" w:color="808080"/>
            </w:tcBorders>
            <w:hideMark/>
          </w:tcPr>
          <w:p w14:paraId="46CEA493" w14:textId="77777777" w:rsidR="00A73AE0" w:rsidRPr="005E4531" w:rsidRDefault="00A73AE0" w:rsidP="00B56A01">
            <w:pPr>
              <w:pStyle w:val="Table"/>
              <w:tabs>
                <w:tab w:val="clear" w:pos="284"/>
              </w:tabs>
              <w:spacing w:before="0" w:after="0"/>
              <w:rPr>
                <w:rFonts w:ascii="Times New Roman" w:eastAsia="Calibri" w:hAnsi="Times New Roman"/>
                <w:szCs w:val="20"/>
                <w:lang w:val="sv-SE"/>
              </w:rPr>
            </w:pPr>
            <w:r w:rsidRPr="005E4531">
              <w:rPr>
                <w:rFonts w:ascii="Times New Roman" w:hAnsi="Times New Roman"/>
                <w:szCs w:val="20"/>
                <w:lang w:val="sv-SE"/>
              </w:rPr>
              <w:t>Steg 1b:</w:t>
            </w:r>
          </w:p>
          <w:p w14:paraId="008C73BF"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b/>
                <w:szCs w:val="20"/>
                <w:lang w:val="sv-SE"/>
              </w:rPr>
              <w:t>Öppna inhalatorn</w:t>
            </w:r>
          </w:p>
        </w:tc>
        <w:tc>
          <w:tcPr>
            <w:tcW w:w="2268" w:type="dxa"/>
            <w:tcBorders>
              <w:top w:val="nil"/>
              <w:left w:val="single" w:sz="24" w:space="0" w:color="808080"/>
              <w:bottom w:val="nil"/>
              <w:right w:val="single" w:sz="24" w:space="0" w:color="808080"/>
            </w:tcBorders>
            <w:hideMark/>
          </w:tcPr>
          <w:p w14:paraId="27411FC9"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noProof/>
                <w:lang w:eastAsia="en-US"/>
              </w:rPr>
              <w:drawing>
                <wp:inline distT="0" distB="0" distL="0" distR="0" wp14:anchorId="62D51744" wp14:editId="23EA8337">
                  <wp:extent cx="1303020" cy="1193165"/>
                  <wp:effectExtent l="0" t="0" r="0" b="6985"/>
                  <wp:docPr id="68" name="Picture 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stretch>
                            <a:fillRect/>
                          </a:stretch>
                        </pic:blipFill>
                        <pic:spPr>
                          <a:xfrm>
                            <a:off x="0" y="0"/>
                            <a:ext cx="1303020" cy="1193165"/>
                          </a:xfrm>
                          <a:prstGeom prst="rect">
                            <a:avLst/>
                          </a:prstGeom>
                        </pic:spPr>
                      </pic:pic>
                    </a:graphicData>
                  </a:graphic>
                </wp:inline>
              </w:drawing>
            </w:r>
          </w:p>
          <w:p w14:paraId="086D1ABF"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Steg 2b:</w:t>
            </w:r>
          </w:p>
          <w:p w14:paraId="5CA7BD41"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b/>
                <w:szCs w:val="20"/>
                <w:lang w:val="sv-SE"/>
              </w:rPr>
              <w:t>Släpp sidoknapparna</w:t>
            </w:r>
          </w:p>
        </w:tc>
        <w:tc>
          <w:tcPr>
            <w:tcW w:w="2268" w:type="dxa"/>
            <w:tcBorders>
              <w:top w:val="nil"/>
              <w:left w:val="single" w:sz="24" w:space="0" w:color="808080"/>
              <w:bottom w:val="nil"/>
              <w:right w:val="single" w:sz="24" w:space="0" w:color="808080"/>
            </w:tcBorders>
            <w:hideMark/>
          </w:tcPr>
          <w:p w14:paraId="2A146116"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Steg 3b:</w:t>
            </w:r>
          </w:p>
          <w:p w14:paraId="6ADD4B87"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Inhalera läkemedlet med ett djupt andetag</w:t>
            </w:r>
          </w:p>
          <w:p w14:paraId="46A75F45" w14:textId="77777777" w:rsidR="00A73AE0" w:rsidRPr="005E4531" w:rsidRDefault="00A73AE0" w:rsidP="00B56A01">
            <w:pPr>
              <w:pStyle w:val="Table"/>
              <w:spacing w:before="0" w:after="0"/>
              <w:rPr>
                <w:rFonts w:ascii="Times New Roman" w:hAnsi="Times New Roman"/>
                <w:szCs w:val="20"/>
                <w:lang w:val="sv-SE"/>
              </w:rPr>
            </w:pPr>
            <w:r w:rsidRPr="005E4531">
              <w:rPr>
                <w:rFonts w:ascii="Times New Roman" w:hAnsi="Times New Roman"/>
                <w:szCs w:val="20"/>
                <w:lang w:val="sv-SE"/>
              </w:rPr>
              <w:t>Håll inhalatorn så som visas på bilden.</w:t>
            </w:r>
          </w:p>
          <w:p w14:paraId="1DFEC331" w14:textId="77777777" w:rsidR="00A73AE0" w:rsidRPr="005E4531" w:rsidRDefault="00A73AE0" w:rsidP="00B56A01">
            <w:pPr>
              <w:pStyle w:val="Text"/>
              <w:spacing w:before="0"/>
              <w:jc w:val="left"/>
              <w:rPr>
                <w:sz w:val="20"/>
                <w:lang w:val="sv-SE"/>
              </w:rPr>
            </w:pPr>
            <w:r w:rsidRPr="005E4531">
              <w:rPr>
                <w:sz w:val="20"/>
                <w:lang w:val="sv-SE"/>
              </w:rPr>
              <w:t>Placera munstycket i munnen. Slut läpparna ordentligt runt munstycket.</w:t>
            </w:r>
          </w:p>
          <w:p w14:paraId="51930292" w14:textId="77777777" w:rsidR="00A73AE0" w:rsidRPr="005E4531" w:rsidRDefault="00A73AE0"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u w:val="single"/>
                <w:lang w:val="sv-SE"/>
              </w:rPr>
              <w:t>Tryck inte in sidoknapparna</w:t>
            </w:r>
            <w:r w:rsidRPr="005E4531">
              <w:rPr>
                <w:rFonts w:ascii="Times New Roman" w:hAnsi="Times New Roman"/>
                <w:szCs w:val="20"/>
                <w:lang w:val="sv-SE"/>
              </w:rPr>
              <w:t>.</w:t>
            </w:r>
          </w:p>
        </w:tc>
        <w:tc>
          <w:tcPr>
            <w:tcW w:w="2415" w:type="dxa"/>
            <w:tcBorders>
              <w:top w:val="nil"/>
              <w:left w:val="single" w:sz="24" w:space="0" w:color="808080"/>
              <w:bottom w:val="nil"/>
              <w:right w:val="single" w:sz="24" w:space="0" w:color="808080"/>
            </w:tcBorders>
            <w:hideMark/>
          </w:tcPr>
          <w:p w14:paraId="10D32662" w14:textId="50DB5010" w:rsidR="00A73AE0" w:rsidRPr="005E4531" w:rsidRDefault="00A73AE0" w:rsidP="00B56A01">
            <w:pPr>
              <w:pStyle w:val="Table"/>
              <w:tabs>
                <w:tab w:val="clear" w:pos="284"/>
              </w:tabs>
              <w:spacing w:before="0" w:after="0"/>
              <w:rPr>
                <w:rFonts w:ascii="Times New Roman" w:hAnsi="Times New Roman"/>
                <w:b/>
                <w:szCs w:val="20"/>
                <w:lang w:val="sv-SE"/>
              </w:rPr>
            </w:pPr>
          </w:p>
        </w:tc>
      </w:tr>
      <w:tr w:rsidR="00A73AE0" w:rsidRPr="005E4531" w14:paraId="7AC4E439" w14:textId="77777777" w:rsidTr="00E770E0">
        <w:trPr>
          <w:cantSplit/>
        </w:trPr>
        <w:tc>
          <w:tcPr>
            <w:tcW w:w="2376" w:type="dxa"/>
            <w:tcBorders>
              <w:top w:val="nil"/>
              <w:left w:val="single" w:sz="24" w:space="0" w:color="808080"/>
              <w:bottom w:val="nil"/>
              <w:right w:val="single" w:sz="24" w:space="0" w:color="808080"/>
            </w:tcBorders>
            <w:hideMark/>
          </w:tcPr>
          <w:p w14:paraId="77F03968" w14:textId="089B508E" w:rsidR="00A73AE0" w:rsidRPr="005E4531" w:rsidRDefault="003A769C" w:rsidP="00B56A01">
            <w:pPr>
              <w:pStyle w:val="Text"/>
              <w:keepNext/>
              <w:spacing w:before="0"/>
              <w:jc w:val="left"/>
              <w:rPr>
                <w:sz w:val="20"/>
                <w:lang w:val="sv-SE"/>
              </w:rPr>
            </w:pPr>
            <w:r w:rsidRPr="005E4531">
              <w:rPr>
                <w:noProof/>
                <w:lang w:eastAsia="en-US"/>
              </w:rPr>
              <w:lastRenderedPageBreak/>
              <w:drawing>
                <wp:inline distT="0" distB="0" distL="0" distR="0" wp14:anchorId="5EC74A57" wp14:editId="1E7BD256">
                  <wp:extent cx="1393371" cy="990477"/>
                  <wp:effectExtent l="0" t="0" r="0" b="635"/>
                  <wp:docPr id="6" name="Picture 6" descr="C:\Users\falenra1\Desktop\Pictogram Atectura 8.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Users\falenra1\Desktop\Pictogram Atectura 8.jp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400480" cy="995531"/>
                          </a:xfrm>
                          <a:prstGeom prst="rect">
                            <a:avLst/>
                          </a:prstGeom>
                          <a:noFill/>
                          <a:ln>
                            <a:noFill/>
                          </a:ln>
                        </pic:spPr>
                      </pic:pic>
                    </a:graphicData>
                  </a:graphic>
                </wp:inline>
              </w:drawing>
            </w:r>
            <w:r w:rsidR="00A73AE0" w:rsidRPr="004079E2">
              <w:rPr>
                <w:noProof/>
                <w:lang w:eastAsia="en-US"/>
              </w:rPr>
              <w:drawing>
                <wp:anchor distT="0" distB="0" distL="114300" distR="114300" simplePos="0" relativeHeight="251707904" behindDoc="0" locked="0" layoutInCell="1" allowOverlap="1" wp14:anchorId="7BDDF387" wp14:editId="0CD47031">
                  <wp:simplePos x="0" y="0"/>
                  <wp:positionH relativeFrom="column">
                    <wp:posOffset>-6985</wp:posOffset>
                  </wp:positionH>
                  <wp:positionV relativeFrom="paragraph">
                    <wp:posOffset>128270</wp:posOffset>
                  </wp:positionV>
                  <wp:extent cx="1371600" cy="1009650"/>
                  <wp:effectExtent l="0" t="0" r="0" b="0"/>
                  <wp:wrapTopAndBottom/>
                  <wp:docPr id="71" name="Picture 19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6"/>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1371600" cy="1009650"/>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2268" w:type="dxa"/>
            <w:tcBorders>
              <w:top w:val="nil"/>
              <w:left w:val="single" w:sz="24" w:space="0" w:color="808080"/>
              <w:bottom w:val="nil"/>
              <w:right w:val="single" w:sz="24" w:space="0" w:color="808080"/>
            </w:tcBorders>
          </w:tcPr>
          <w:p w14:paraId="55D753C0" w14:textId="77777777" w:rsidR="00A73AE0" w:rsidRPr="005E4531" w:rsidRDefault="00A73AE0" w:rsidP="00B56A01">
            <w:pPr>
              <w:pStyle w:val="Table"/>
              <w:keepNext/>
              <w:keepLines w:val="0"/>
              <w:tabs>
                <w:tab w:val="clear" w:pos="284"/>
              </w:tabs>
              <w:spacing w:before="0" w:after="0"/>
              <w:rPr>
                <w:rFonts w:ascii="Times New Roman" w:hAnsi="Times New Roman"/>
                <w:szCs w:val="20"/>
                <w:lang w:val="sv-SE"/>
              </w:rPr>
            </w:pPr>
          </w:p>
        </w:tc>
        <w:tc>
          <w:tcPr>
            <w:tcW w:w="2268" w:type="dxa"/>
            <w:tcBorders>
              <w:top w:val="nil"/>
              <w:left w:val="single" w:sz="24" w:space="0" w:color="808080"/>
              <w:bottom w:val="nil"/>
              <w:right w:val="single" w:sz="24" w:space="0" w:color="808080"/>
            </w:tcBorders>
            <w:hideMark/>
          </w:tcPr>
          <w:p w14:paraId="40B4C816" w14:textId="77777777" w:rsidR="00A73AE0" w:rsidRPr="005E4531" w:rsidRDefault="00A73AE0" w:rsidP="00B56A01">
            <w:pPr>
              <w:pStyle w:val="Table"/>
              <w:keepNext/>
              <w:keepLines w:val="0"/>
              <w:spacing w:before="0" w:after="0"/>
              <w:rPr>
                <w:rFonts w:ascii="Times New Roman" w:hAnsi="Times New Roman"/>
                <w:szCs w:val="20"/>
                <w:lang w:val="sv-SE"/>
              </w:rPr>
            </w:pPr>
            <w:r w:rsidRPr="005E4531">
              <w:rPr>
                <w:rFonts w:ascii="Times New Roman" w:hAnsi="Times New Roman"/>
                <w:szCs w:val="20"/>
                <w:lang w:val="sv-SE"/>
              </w:rPr>
              <w:t>Andas in snabbt och så djupt du kan.</w:t>
            </w:r>
          </w:p>
          <w:p w14:paraId="726CDDF0" w14:textId="77777777" w:rsidR="00A73AE0" w:rsidRPr="005E4531" w:rsidRDefault="00A73AE0" w:rsidP="00B56A01">
            <w:pPr>
              <w:pStyle w:val="Text"/>
              <w:keepNext/>
              <w:spacing w:before="0"/>
              <w:jc w:val="left"/>
              <w:rPr>
                <w:sz w:val="20"/>
                <w:lang w:val="sv-SE"/>
              </w:rPr>
            </w:pPr>
            <w:r w:rsidRPr="005E4531">
              <w:rPr>
                <w:sz w:val="20"/>
                <w:lang w:val="sv-SE"/>
              </w:rPr>
              <w:t>Under inhalationen kommer du att höra ett surrande ljud.</w:t>
            </w:r>
          </w:p>
          <w:p w14:paraId="558B3A3F" w14:textId="77777777" w:rsidR="00A73AE0" w:rsidRPr="005E4531" w:rsidRDefault="00A73AE0" w:rsidP="00B56A01">
            <w:pPr>
              <w:pStyle w:val="Table"/>
              <w:keepNext/>
              <w:keepLines w:val="0"/>
              <w:tabs>
                <w:tab w:val="clear" w:pos="284"/>
              </w:tabs>
              <w:spacing w:before="0" w:after="0"/>
              <w:rPr>
                <w:rFonts w:ascii="Times New Roman" w:hAnsi="Times New Roman"/>
                <w:szCs w:val="20"/>
                <w:lang w:val="sv-SE"/>
              </w:rPr>
            </w:pPr>
            <w:r w:rsidRPr="005E4531">
              <w:rPr>
                <w:rFonts w:ascii="Times New Roman" w:hAnsi="Times New Roman"/>
                <w:szCs w:val="20"/>
                <w:lang w:val="sv-SE"/>
              </w:rPr>
              <w:t>Eventuellt känns smaken av läkemedlet när du inhalerar.</w:t>
            </w:r>
          </w:p>
        </w:tc>
        <w:tc>
          <w:tcPr>
            <w:tcW w:w="2415" w:type="dxa"/>
            <w:tcBorders>
              <w:top w:val="nil"/>
              <w:left w:val="single" w:sz="24" w:space="0" w:color="808080"/>
              <w:bottom w:val="nil"/>
              <w:right w:val="single" w:sz="24" w:space="0" w:color="808080"/>
            </w:tcBorders>
            <w:hideMark/>
          </w:tcPr>
          <w:p w14:paraId="594658AE" w14:textId="77777777" w:rsidR="00A73AE0" w:rsidRPr="005E4531" w:rsidRDefault="00A73AE0" w:rsidP="00B56A01">
            <w:pPr>
              <w:pStyle w:val="Table"/>
              <w:keepNext/>
              <w:keepLines w:val="0"/>
              <w:tabs>
                <w:tab w:val="clear" w:pos="284"/>
              </w:tabs>
              <w:spacing w:before="0" w:after="0"/>
              <w:rPr>
                <w:rFonts w:ascii="Times New Roman" w:hAnsi="Times New Roman"/>
                <w:szCs w:val="20"/>
                <w:lang w:val="sv-SE"/>
              </w:rPr>
            </w:pPr>
            <w:r w:rsidRPr="005E4531">
              <w:rPr>
                <w:noProof/>
                <w:lang w:eastAsia="en-US"/>
              </w:rPr>
              <w:drawing>
                <wp:inline distT="0" distB="0" distL="0" distR="0" wp14:anchorId="4CE0C744" wp14:editId="66494FC5">
                  <wp:extent cx="1344386" cy="1763169"/>
                  <wp:effectExtent l="0" t="0" r="8255" b="889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stretch>
                            <a:fillRect/>
                          </a:stretch>
                        </pic:blipFill>
                        <pic:spPr>
                          <a:xfrm>
                            <a:off x="0" y="0"/>
                            <a:ext cx="1348697" cy="1768823"/>
                          </a:xfrm>
                          <a:prstGeom prst="rect">
                            <a:avLst/>
                          </a:prstGeom>
                        </pic:spPr>
                      </pic:pic>
                    </a:graphicData>
                  </a:graphic>
                </wp:inline>
              </w:drawing>
            </w:r>
          </w:p>
        </w:tc>
      </w:tr>
      <w:tr w:rsidR="00A73AE0" w:rsidRPr="00ED41CD" w14:paraId="0D04D55C" w14:textId="77777777" w:rsidTr="00E770E0">
        <w:tc>
          <w:tcPr>
            <w:tcW w:w="2376" w:type="dxa"/>
            <w:tcBorders>
              <w:top w:val="nil"/>
              <w:left w:val="single" w:sz="24" w:space="0" w:color="808080"/>
              <w:bottom w:val="nil"/>
              <w:right w:val="single" w:sz="24" w:space="0" w:color="808080"/>
            </w:tcBorders>
            <w:hideMark/>
          </w:tcPr>
          <w:p w14:paraId="6E7456D1" w14:textId="77777777" w:rsidR="00A73AE0" w:rsidRPr="005E4531" w:rsidRDefault="00A73AE0" w:rsidP="00B56A01">
            <w:pPr>
              <w:pStyle w:val="Table"/>
              <w:keepLines w:val="0"/>
              <w:spacing w:before="0" w:after="0"/>
              <w:rPr>
                <w:rFonts w:ascii="Times New Roman" w:hAnsi="Times New Roman"/>
                <w:szCs w:val="20"/>
                <w:lang w:val="sv-SE"/>
              </w:rPr>
            </w:pPr>
            <w:r w:rsidRPr="005E4531">
              <w:rPr>
                <w:rFonts w:ascii="Times New Roman" w:hAnsi="Times New Roman"/>
                <w:szCs w:val="20"/>
                <w:lang w:val="sv-SE"/>
              </w:rPr>
              <w:t>Steg 1c:</w:t>
            </w:r>
          </w:p>
          <w:p w14:paraId="0033705D" w14:textId="77777777" w:rsidR="00A73AE0" w:rsidRPr="005E4531" w:rsidRDefault="00A73AE0" w:rsidP="00B56A01">
            <w:pPr>
              <w:pStyle w:val="Table"/>
              <w:keepLines w:val="0"/>
              <w:spacing w:before="0" w:after="0"/>
              <w:rPr>
                <w:rFonts w:ascii="Times New Roman" w:hAnsi="Times New Roman"/>
                <w:b/>
                <w:szCs w:val="20"/>
                <w:lang w:val="sv-SE"/>
              </w:rPr>
            </w:pPr>
            <w:r w:rsidRPr="005E4531">
              <w:rPr>
                <w:rFonts w:ascii="Times New Roman" w:hAnsi="Times New Roman"/>
                <w:b/>
                <w:szCs w:val="20"/>
                <w:lang w:val="sv-SE"/>
              </w:rPr>
              <w:t>Ta ut en kapsel</w:t>
            </w:r>
          </w:p>
          <w:p w14:paraId="506A4A92" w14:textId="77777777" w:rsidR="00A73AE0" w:rsidRPr="005E4531" w:rsidRDefault="00A73AE0" w:rsidP="00B56A01">
            <w:pPr>
              <w:pStyle w:val="Table"/>
              <w:keepLines w:val="0"/>
              <w:spacing w:before="0" w:after="0"/>
              <w:rPr>
                <w:rFonts w:ascii="Times New Roman" w:hAnsi="Times New Roman"/>
                <w:szCs w:val="20"/>
                <w:lang w:val="sv-SE"/>
              </w:rPr>
            </w:pPr>
            <w:r w:rsidRPr="005E4531">
              <w:rPr>
                <w:rFonts w:ascii="Times New Roman" w:hAnsi="Times New Roman"/>
                <w:szCs w:val="20"/>
                <w:lang w:val="sv-SE"/>
              </w:rPr>
              <w:t>Skilj ett blister från blisterkartan.</w:t>
            </w:r>
          </w:p>
          <w:p w14:paraId="18BB9205" w14:textId="77777777" w:rsidR="00A73AE0" w:rsidRPr="005E4531" w:rsidRDefault="00A73AE0" w:rsidP="00B56A01">
            <w:pPr>
              <w:pStyle w:val="Text"/>
              <w:spacing w:before="0"/>
              <w:jc w:val="left"/>
              <w:rPr>
                <w:sz w:val="20"/>
                <w:lang w:val="sv-SE"/>
              </w:rPr>
            </w:pPr>
            <w:r w:rsidRPr="005E4531">
              <w:rPr>
                <w:sz w:val="20"/>
                <w:lang w:val="sv-SE"/>
              </w:rPr>
              <w:t>Dra av skyddsfolien och ta ut kapseln.</w:t>
            </w:r>
          </w:p>
          <w:p w14:paraId="6EDD768C" w14:textId="77777777" w:rsidR="00A73AE0" w:rsidRPr="005E4531" w:rsidRDefault="00A73AE0" w:rsidP="00B56A01">
            <w:pPr>
              <w:pStyle w:val="Table"/>
              <w:keepLines w:val="0"/>
              <w:spacing w:before="0" w:after="0"/>
              <w:rPr>
                <w:rFonts w:ascii="Times New Roman" w:hAnsi="Times New Roman"/>
                <w:szCs w:val="20"/>
                <w:u w:val="single"/>
                <w:lang w:val="sv-SE"/>
              </w:rPr>
            </w:pPr>
            <w:r w:rsidRPr="005E4531">
              <w:rPr>
                <w:rFonts w:ascii="Times New Roman" w:hAnsi="Times New Roman"/>
                <w:szCs w:val="20"/>
                <w:u w:val="single"/>
                <w:lang w:val="sv-SE"/>
              </w:rPr>
              <w:t>Tryck inte kapseln genom folien.</w:t>
            </w:r>
          </w:p>
          <w:p w14:paraId="4119C38F" w14:textId="77777777" w:rsidR="00A73AE0" w:rsidRPr="005E4531" w:rsidRDefault="00A73AE0" w:rsidP="00B56A01">
            <w:pPr>
              <w:pStyle w:val="Text"/>
              <w:spacing w:before="0"/>
              <w:jc w:val="left"/>
              <w:rPr>
                <w:b/>
                <w:sz w:val="20"/>
                <w:lang w:val="sv-SE"/>
              </w:rPr>
            </w:pPr>
            <w:r w:rsidRPr="005E4531">
              <w:rPr>
                <w:rFonts w:eastAsia="Calibri"/>
                <w:sz w:val="20"/>
                <w:u w:val="single"/>
                <w:lang w:val="sv-SE"/>
              </w:rPr>
              <w:t>Svälj inte kapseln.</w:t>
            </w:r>
          </w:p>
        </w:tc>
        <w:tc>
          <w:tcPr>
            <w:tcW w:w="2268" w:type="dxa"/>
            <w:tcBorders>
              <w:top w:val="nil"/>
              <w:left w:val="single" w:sz="24" w:space="0" w:color="808080"/>
              <w:bottom w:val="nil"/>
              <w:right w:val="single" w:sz="24" w:space="0" w:color="808080"/>
            </w:tcBorders>
          </w:tcPr>
          <w:p w14:paraId="1470119B" w14:textId="77777777" w:rsidR="00A73AE0" w:rsidRPr="005E4531" w:rsidRDefault="00A73AE0" w:rsidP="00B56A01">
            <w:pPr>
              <w:pStyle w:val="Table"/>
              <w:keepLines w:val="0"/>
              <w:tabs>
                <w:tab w:val="clear" w:pos="284"/>
              </w:tabs>
              <w:spacing w:before="0" w:after="0"/>
              <w:rPr>
                <w:b/>
                <w:szCs w:val="20"/>
                <w:lang w:val="sv-SE"/>
              </w:rPr>
            </w:pPr>
          </w:p>
        </w:tc>
        <w:tc>
          <w:tcPr>
            <w:tcW w:w="2268" w:type="dxa"/>
            <w:tcBorders>
              <w:top w:val="nil"/>
              <w:left w:val="single" w:sz="24" w:space="0" w:color="808080"/>
              <w:bottom w:val="nil"/>
              <w:right w:val="single" w:sz="24" w:space="0" w:color="808080"/>
            </w:tcBorders>
            <w:hideMark/>
          </w:tcPr>
          <w:p w14:paraId="2A6013D1" w14:textId="77777777" w:rsidR="00A73AE0" w:rsidRPr="005E4531" w:rsidRDefault="00A73AE0" w:rsidP="00B56A01">
            <w:pPr>
              <w:pStyle w:val="Text"/>
              <w:spacing w:before="0"/>
              <w:jc w:val="left"/>
              <w:rPr>
                <w:sz w:val="20"/>
                <w:lang w:val="sv-SE" w:eastAsia="en-US"/>
              </w:rPr>
            </w:pPr>
            <w:r w:rsidRPr="005E4531">
              <w:rPr>
                <w:noProof/>
                <w:lang w:eastAsia="en-US"/>
              </w:rPr>
              <w:drawing>
                <wp:inline distT="0" distB="0" distL="0" distR="0" wp14:anchorId="25863121" wp14:editId="28177C6E">
                  <wp:extent cx="1303020" cy="932815"/>
                  <wp:effectExtent l="0" t="0" r="0" b="635"/>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stretch>
                            <a:fillRect/>
                          </a:stretch>
                        </pic:blipFill>
                        <pic:spPr>
                          <a:xfrm>
                            <a:off x="0" y="0"/>
                            <a:ext cx="1303020" cy="932815"/>
                          </a:xfrm>
                          <a:prstGeom prst="rect">
                            <a:avLst/>
                          </a:prstGeom>
                        </pic:spPr>
                      </pic:pic>
                    </a:graphicData>
                  </a:graphic>
                </wp:inline>
              </w:drawing>
            </w:r>
          </w:p>
          <w:p w14:paraId="42E50EB8" w14:textId="77777777" w:rsidR="00A73AE0" w:rsidRPr="005E4531" w:rsidRDefault="00A73AE0" w:rsidP="00B56A01">
            <w:pPr>
              <w:pStyle w:val="Table"/>
              <w:keepLines w:val="0"/>
              <w:spacing w:before="0" w:after="0"/>
              <w:rPr>
                <w:rFonts w:ascii="Times New Roman" w:hAnsi="Times New Roman"/>
                <w:szCs w:val="20"/>
                <w:lang w:val="sv-SE"/>
              </w:rPr>
            </w:pPr>
            <w:r w:rsidRPr="005E4531">
              <w:rPr>
                <w:rFonts w:ascii="Times New Roman" w:hAnsi="Times New Roman"/>
                <w:szCs w:val="20"/>
                <w:lang w:val="sv-SE"/>
              </w:rPr>
              <w:t>Steg 3c:</w:t>
            </w:r>
          </w:p>
          <w:p w14:paraId="687281DB" w14:textId="77777777" w:rsidR="00A73AE0" w:rsidRPr="005E4531" w:rsidRDefault="00A73AE0" w:rsidP="00B56A01">
            <w:pPr>
              <w:pStyle w:val="Table"/>
              <w:keepLines w:val="0"/>
              <w:spacing w:before="0" w:after="0"/>
              <w:rPr>
                <w:rFonts w:ascii="Times New Roman" w:hAnsi="Times New Roman"/>
                <w:b/>
                <w:szCs w:val="20"/>
                <w:lang w:val="sv-SE"/>
              </w:rPr>
            </w:pPr>
            <w:r w:rsidRPr="005E4531">
              <w:rPr>
                <w:rFonts w:ascii="Times New Roman" w:hAnsi="Times New Roman"/>
                <w:b/>
                <w:szCs w:val="20"/>
                <w:lang w:val="sv-SE"/>
              </w:rPr>
              <w:t>Håll andan</w:t>
            </w:r>
          </w:p>
          <w:p w14:paraId="0BECA6AC" w14:textId="77777777" w:rsidR="00A73AE0" w:rsidRPr="005E4531" w:rsidRDefault="00A73AE0" w:rsidP="00B56A01">
            <w:pPr>
              <w:pStyle w:val="Text"/>
              <w:spacing w:before="0"/>
              <w:jc w:val="left"/>
              <w:rPr>
                <w:sz w:val="20"/>
                <w:lang w:val="sv-SE"/>
              </w:rPr>
            </w:pPr>
            <w:r w:rsidRPr="005E4531">
              <w:rPr>
                <w:sz w:val="20"/>
                <w:lang w:val="sv-SE"/>
              </w:rPr>
              <w:t>Håll andan i upp till 5 sekunder.</w:t>
            </w:r>
          </w:p>
          <w:p w14:paraId="10C2CE7B" w14:textId="77777777" w:rsidR="00A73AE0" w:rsidRPr="005E4531" w:rsidRDefault="00A73AE0" w:rsidP="00B56A01">
            <w:pPr>
              <w:pStyle w:val="Default"/>
              <w:rPr>
                <w:rFonts w:ascii="Times New Roman" w:hAnsi="Times New Roman" w:cs="Times New Roman"/>
                <w:sz w:val="22"/>
                <w:szCs w:val="22"/>
                <w:lang w:val="sv-SE"/>
              </w:rPr>
            </w:pPr>
          </w:p>
          <w:p w14:paraId="1C780ECA" w14:textId="77777777" w:rsidR="00A73AE0" w:rsidRPr="005E4531" w:rsidRDefault="00A73AE0" w:rsidP="00B56A01">
            <w:pPr>
              <w:pStyle w:val="Default"/>
              <w:rPr>
                <w:rFonts w:ascii="Times New Roman" w:hAnsi="Times New Roman" w:cs="Times New Roman"/>
                <w:sz w:val="22"/>
                <w:szCs w:val="22"/>
                <w:lang w:val="sv-SE"/>
              </w:rPr>
            </w:pPr>
          </w:p>
          <w:p w14:paraId="44DC2783" w14:textId="77777777" w:rsidR="00A73AE0" w:rsidRPr="005E4531" w:rsidRDefault="00A73AE0" w:rsidP="00B56A01">
            <w:pPr>
              <w:pStyle w:val="Pa0"/>
              <w:spacing w:line="240" w:lineRule="auto"/>
              <w:rPr>
                <w:rFonts w:ascii="Times New Roman" w:eastAsia="MS Mincho" w:hAnsi="Times New Roman" w:cs="Times New Roman"/>
                <w:sz w:val="20"/>
                <w:szCs w:val="20"/>
                <w:lang w:val="sv-SE"/>
              </w:rPr>
            </w:pPr>
            <w:r w:rsidRPr="005E4531">
              <w:rPr>
                <w:rFonts w:ascii="Times New Roman" w:hAnsi="Times New Roman"/>
                <w:sz w:val="20"/>
                <w:szCs w:val="20"/>
                <w:lang w:val="sv-SE"/>
              </w:rPr>
              <w:t>Steg 3d:</w:t>
            </w:r>
          </w:p>
          <w:p w14:paraId="4CE4950C" w14:textId="77777777" w:rsidR="00A73AE0" w:rsidRPr="005E4531" w:rsidRDefault="00A73AE0" w:rsidP="00B56A01">
            <w:pPr>
              <w:pStyle w:val="Pa0"/>
              <w:spacing w:line="240" w:lineRule="auto"/>
              <w:rPr>
                <w:rFonts w:ascii="Times New Roman" w:eastAsia="MS Mincho" w:hAnsi="Times New Roman" w:cs="Times New Roman"/>
                <w:b/>
                <w:sz w:val="20"/>
                <w:szCs w:val="20"/>
                <w:lang w:val="sv-SE"/>
              </w:rPr>
            </w:pPr>
            <w:r w:rsidRPr="005E4531">
              <w:rPr>
                <w:rFonts w:ascii="Times New Roman" w:hAnsi="Times New Roman"/>
                <w:b/>
                <w:sz w:val="20"/>
                <w:szCs w:val="20"/>
                <w:lang w:val="sv-SE"/>
              </w:rPr>
              <w:t>Skölj munnen</w:t>
            </w:r>
          </w:p>
          <w:p w14:paraId="7836B9A2" w14:textId="77777777" w:rsidR="00A73AE0" w:rsidRPr="005E4531" w:rsidRDefault="00A73AE0" w:rsidP="00B56A01">
            <w:pPr>
              <w:pStyle w:val="Pa0"/>
              <w:spacing w:line="240" w:lineRule="auto"/>
              <w:rPr>
                <w:rFonts w:ascii="Times New Roman" w:eastAsia="MS Mincho" w:hAnsi="Times New Roman" w:cs="Times New Roman"/>
                <w:b/>
                <w:sz w:val="20"/>
                <w:szCs w:val="20"/>
                <w:lang w:val="sv-SE"/>
              </w:rPr>
            </w:pPr>
            <w:r w:rsidRPr="005E4531">
              <w:rPr>
                <w:rFonts w:ascii="Times New Roman" w:hAnsi="Times New Roman" w:cs="Times New Roman"/>
                <w:sz w:val="20"/>
                <w:lang w:val="sv-SE"/>
              </w:rPr>
              <w:t>Skölj munnen med vatten efter varje dos och spotta ut vattnet.</w:t>
            </w:r>
          </w:p>
        </w:tc>
        <w:tc>
          <w:tcPr>
            <w:tcW w:w="2415" w:type="dxa"/>
            <w:tcBorders>
              <w:top w:val="nil"/>
              <w:left w:val="single" w:sz="24" w:space="0" w:color="808080"/>
              <w:bottom w:val="single" w:sz="36" w:space="0" w:color="000000"/>
              <w:right w:val="single" w:sz="24" w:space="0" w:color="808080"/>
            </w:tcBorders>
          </w:tcPr>
          <w:p w14:paraId="667C789B" w14:textId="77777777" w:rsidR="00A73AE0" w:rsidRPr="005E4531" w:rsidRDefault="00A73AE0" w:rsidP="00B56A01">
            <w:pPr>
              <w:pStyle w:val="Table"/>
              <w:keepLines w:val="0"/>
              <w:spacing w:before="0" w:after="0"/>
              <w:rPr>
                <w:rFonts w:ascii="Times New Roman" w:hAnsi="Times New Roman"/>
                <w:b/>
                <w:szCs w:val="20"/>
                <w:lang w:val="sv-SE"/>
              </w:rPr>
            </w:pPr>
            <w:r w:rsidRPr="005E4531">
              <w:rPr>
                <w:rFonts w:ascii="Times New Roman" w:hAnsi="Times New Roman"/>
                <w:b/>
                <w:szCs w:val="20"/>
                <w:lang w:val="sv-SE"/>
              </w:rPr>
              <w:t>Ta ut den tomma kapseln</w:t>
            </w:r>
          </w:p>
          <w:p w14:paraId="502BBCC8" w14:textId="77777777" w:rsidR="00A73AE0" w:rsidRPr="005E4531" w:rsidRDefault="00A73AE0" w:rsidP="00B56A01">
            <w:pPr>
              <w:pStyle w:val="Table"/>
              <w:keepLines w:val="0"/>
              <w:spacing w:before="0" w:after="0"/>
              <w:rPr>
                <w:rFonts w:ascii="Times New Roman" w:hAnsi="Times New Roman"/>
                <w:szCs w:val="20"/>
                <w:lang w:val="sv-SE"/>
              </w:rPr>
            </w:pPr>
            <w:r w:rsidRPr="005E4531">
              <w:rPr>
                <w:rFonts w:ascii="Times New Roman" w:hAnsi="Times New Roman"/>
                <w:szCs w:val="20"/>
                <w:lang w:val="sv-SE"/>
              </w:rPr>
              <w:t>Kasta den tomma kapseln i hushållssoporna.</w:t>
            </w:r>
          </w:p>
          <w:p w14:paraId="55A09870" w14:textId="77777777" w:rsidR="00A73AE0" w:rsidRPr="005E4531" w:rsidRDefault="00A73AE0" w:rsidP="00B56A01">
            <w:pPr>
              <w:pStyle w:val="Table"/>
              <w:keepLines w:val="0"/>
              <w:tabs>
                <w:tab w:val="clear" w:pos="284"/>
              </w:tabs>
              <w:spacing w:before="0" w:after="0"/>
              <w:rPr>
                <w:szCs w:val="20"/>
                <w:lang w:val="sv-SE"/>
              </w:rPr>
            </w:pPr>
            <w:r w:rsidRPr="005E4531">
              <w:rPr>
                <w:rFonts w:ascii="Times New Roman" w:hAnsi="Times New Roman"/>
                <w:szCs w:val="20"/>
                <w:lang w:val="sv-SE"/>
              </w:rPr>
              <w:t>Stäng inhalatorn och sätt på locket.</w:t>
            </w:r>
          </w:p>
        </w:tc>
      </w:tr>
      <w:tr w:rsidR="00A73AE0" w:rsidRPr="00ED41CD" w14:paraId="48DE2B27" w14:textId="77777777" w:rsidTr="00E770E0">
        <w:trPr>
          <w:cantSplit/>
          <w:trHeight w:val="617"/>
        </w:trPr>
        <w:tc>
          <w:tcPr>
            <w:tcW w:w="2376" w:type="dxa"/>
            <w:tcBorders>
              <w:top w:val="nil"/>
              <w:left w:val="single" w:sz="24" w:space="0" w:color="808080"/>
              <w:bottom w:val="nil"/>
              <w:right w:val="single" w:sz="24" w:space="0" w:color="808080"/>
            </w:tcBorders>
          </w:tcPr>
          <w:p w14:paraId="0D79E7A4" w14:textId="77777777" w:rsidR="00A73AE0" w:rsidRPr="005E4531" w:rsidRDefault="00A73AE0" w:rsidP="00B56A01">
            <w:pPr>
              <w:pStyle w:val="Table"/>
              <w:keepNext/>
              <w:keepLines w:val="0"/>
              <w:tabs>
                <w:tab w:val="clear" w:pos="284"/>
              </w:tabs>
              <w:spacing w:before="0" w:after="0"/>
              <w:rPr>
                <w:rFonts w:ascii="Times New Roman" w:hAnsi="Times New Roman"/>
                <w:szCs w:val="20"/>
                <w:lang w:val="sv-SE"/>
              </w:rPr>
            </w:pPr>
            <w:r w:rsidRPr="005E4531">
              <w:rPr>
                <w:noProof/>
                <w:lang w:eastAsia="en-US"/>
              </w:rPr>
              <w:lastRenderedPageBreak/>
              <w:drawing>
                <wp:inline distT="0" distB="0" distL="0" distR="0" wp14:anchorId="280D5FB4" wp14:editId="241D4AC5">
                  <wp:extent cx="1344385" cy="876340"/>
                  <wp:effectExtent l="0" t="0" r="8255"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6"/>
                          <a:stretch>
                            <a:fillRect/>
                          </a:stretch>
                        </pic:blipFill>
                        <pic:spPr>
                          <a:xfrm>
                            <a:off x="0" y="0"/>
                            <a:ext cx="1345426" cy="877019"/>
                          </a:xfrm>
                          <a:prstGeom prst="rect">
                            <a:avLst/>
                          </a:prstGeom>
                        </pic:spPr>
                      </pic:pic>
                    </a:graphicData>
                  </a:graphic>
                </wp:inline>
              </w:drawing>
            </w:r>
          </w:p>
          <w:p w14:paraId="18B8416B" w14:textId="77777777" w:rsidR="00A73AE0" w:rsidRPr="005E4531" w:rsidRDefault="00A73AE0" w:rsidP="00B56A01">
            <w:pPr>
              <w:pStyle w:val="Table"/>
              <w:spacing w:before="0" w:after="0"/>
              <w:rPr>
                <w:rFonts w:ascii="Times New Roman" w:hAnsi="Times New Roman"/>
                <w:szCs w:val="20"/>
                <w:lang w:val="sv-SE"/>
              </w:rPr>
            </w:pPr>
            <w:r w:rsidRPr="005E4531">
              <w:rPr>
                <w:rFonts w:ascii="Times New Roman" w:hAnsi="Times New Roman"/>
                <w:szCs w:val="20"/>
                <w:lang w:val="sv-SE"/>
              </w:rPr>
              <w:t>Steg 1d:</w:t>
            </w:r>
          </w:p>
          <w:p w14:paraId="6FB25A3E" w14:textId="77777777" w:rsidR="00A73AE0" w:rsidRPr="005E4531" w:rsidRDefault="00A73AE0" w:rsidP="00B56A01">
            <w:pPr>
              <w:pStyle w:val="Table"/>
              <w:spacing w:before="0" w:after="0"/>
              <w:rPr>
                <w:rFonts w:ascii="Times New Roman" w:hAnsi="Times New Roman"/>
                <w:b/>
                <w:szCs w:val="20"/>
                <w:lang w:val="sv-SE"/>
              </w:rPr>
            </w:pPr>
            <w:r w:rsidRPr="005E4531">
              <w:rPr>
                <w:rFonts w:ascii="Times New Roman" w:hAnsi="Times New Roman"/>
                <w:b/>
                <w:szCs w:val="20"/>
                <w:lang w:val="sv-SE"/>
              </w:rPr>
              <w:t>Lägg i kapseln</w:t>
            </w:r>
          </w:p>
          <w:p w14:paraId="283CFB74" w14:textId="77777777" w:rsidR="00A73AE0" w:rsidRPr="005E4531" w:rsidRDefault="00A73AE0" w:rsidP="00B56A01">
            <w:pPr>
              <w:pStyle w:val="Table"/>
              <w:keepNext/>
              <w:keepLines w:val="0"/>
              <w:spacing w:before="0" w:after="0"/>
              <w:rPr>
                <w:rFonts w:ascii="Times New Roman" w:hAnsi="Times New Roman"/>
                <w:szCs w:val="20"/>
                <w:u w:val="single"/>
                <w:lang w:val="sv-SE"/>
              </w:rPr>
            </w:pPr>
            <w:r w:rsidRPr="005E4531">
              <w:rPr>
                <w:rFonts w:ascii="Times New Roman" w:hAnsi="Times New Roman"/>
                <w:szCs w:val="20"/>
                <w:u w:val="single"/>
                <w:lang w:val="sv-SE"/>
              </w:rPr>
              <w:t>Lägg inte kapseln direkt i munstycket.</w:t>
            </w:r>
          </w:p>
          <w:p w14:paraId="46875F97" w14:textId="77777777" w:rsidR="00A73AE0" w:rsidRPr="005E4531" w:rsidRDefault="00A73AE0" w:rsidP="00B56A01">
            <w:pPr>
              <w:pStyle w:val="Table"/>
              <w:keepNext/>
              <w:keepLines w:val="0"/>
              <w:tabs>
                <w:tab w:val="clear" w:pos="284"/>
              </w:tabs>
              <w:spacing w:before="0" w:after="0"/>
              <w:rPr>
                <w:rFonts w:ascii="Times New Roman" w:hAnsi="Times New Roman"/>
                <w:szCs w:val="20"/>
                <w:lang w:val="sv-SE"/>
              </w:rPr>
            </w:pPr>
          </w:p>
        </w:tc>
        <w:tc>
          <w:tcPr>
            <w:tcW w:w="2268" w:type="dxa"/>
            <w:vMerge w:val="restart"/>
            <w:tcBorders>
              <w:top w:val="nil"/>
              <w:left w:val="single" w:sz="24" w:space="0" w:color="808080"/>
              <w:bottom w:val="single" w:sz="36" w:space="0" w:color="808080"/>
              <w:right w:val="single" w:sz="24" w:space="0" w:color="808080"/>
            </w:tcBorders>
          </w:tcPr>
          <w:p w14:paraId="526B0483" w14:textId="77777777" w:rsidR="00A73AE0" w:rsidRPr="005E4531" w:rsidRDefault="00A73AE0" w:rsidP="00B56A01">
            <w:pPr>
              <w:pStyle w:val="Text"/>
              <w:keepNext/>
              <w:spacing w:before="0"/>
              <w:jc w:val="left"/>
              <w:rPr>
                <w:b/>
                <w:sz w:val="20"/>
                <w:lang w:val="sv-SE"/>
              </w:rPr>
            </w:pPr>
          </w:p>
        </w:tc>
        <w:tc>
          <w:tcPr>
            <w:tcW w:w="2268" w:type="dxa"/>
            <w:vMerge w:val="restart"/>
            <w:tcBorders>
              <w:top w:val="nil"/>
              <w:left w:val="single" w:sz="24" w:space="0" w:color="808080"/>
              <w:bottom w:val="single" w:sz="36" w:space="0" w:color="808080"/>
              <w:right w:val="single" w:sz="48" w:space="0" w:color="FF9900"/>
            </w:tcBorders>
          </w:tcPr>
          <w:p w14:paraId="6E98FB91" w14:textId="77777777" w:rsidR="00A73AE0" w:rsidRPr="005E4531" w:rsidRDefault="00A73AE0" w:rsidP="00B56A01">
            <w:pPr>
              <w:pStyle w:val="Text"/>
              <w:keepNext/>
              <w:spacing w:before="0"/>
              <w:jc w:val="left"/>
              <w:rPr>
                <w:b/>
                <w:sz w:val="20"/>
                <w:lang w:val="sv-SE"/>
              </w:rPr>
            </w:pPr>
          </w:p>
        </w:tc>
        <w:tc>
          <w:tcPr>
            <w:tcW w:w="2415" w:type="dxa"/>
            <w:vMerge w:val="restart"/>
            <w:tcBorders>
              <w:top w:val="single" w:sz="48" w:space="0" w:color="FF9900"/>
              <w:left w:val="single" w:sz="48" w:space="0" w:color="FF9900"/>
              <w:bottom w:val="single" w:sz="36" w:space="0" w:color="000000"/>
              <w:right w:val="single" w:sz="48" w:space="0" w:color="FF9900"/>
            </w:tcBorders>
            <w:hideMark/>
          </w:tcPr>
          <w:p w14:paraId="7DF7CBAE" w14:textId="77777777" w:rsidR="00A73AE0" w:rsidRPr="005E4531" w:rsidRDefault="00A73AE0" w:rsidP="00B56A01">
            <w:pPr>
              <w:pStyle w:val="Table"/>
              <w:tabs>
                <w:tab w:val="clear" w:pos="284"/>
              </w:tabs>
              <w:spacing w:before="0" w:after="0"/>
              <w:rPr>
                <w:rFonts w:ascii="Times New Roman" w:hAnsi="Times New Roman"/>
                <w:b/>
                <w:szCs w:val="20"/>
                <w:lang w:val="sv-SE"/>
              </w:rPr>
            </w:pPr>
            <w:r w:rsidRPr="005E4531">
              <w:rPr>
                <w:rFonts w:ascii="Times New Roman" w:hAnsi="Times New Roman"/>
                <w:b/>
                <w:szCs w:val="20"/>
                <w:lang w:val="sv-SE"/>
              </w:rPr>
              <w:t>Viktig information</w:t>
            </w:r>
          </w:p>
          <w:p w14:paraId="264DC288" w14:textId="77777777" w:rsidR="00A73AE0" w:rsidRPr="005E4531" w:rsidRDefault="00A73AE0" w:rsidP="00B56A01">
            <w:pPr>
              <w:pStyle w:val="Table"/>
              <w:numPr>
                <w:ilvl w:val="0"/>
                <w:numId w:val="4"/>
              </w:numPr>
              <w:tabs>
                <w:tab w:val="left" w:pos="170"/>
              </w:tabs>
              <w:spacing w:before="0" w:after="0"/>
              <w:ind w:left="170" w:hanging="170"/>
              <w:rPr>
                <w:rFonts w:ascii="Times New Roman" w:eastAsia="MS Gothic" w:hAnsi="Times New Roman"/>
                <w:szCs w:val="20"/>
                <w:lang w:val="sv-SE"/>
              </w:rPr>
            </w:pPr>
            <w:r w:rsidRPr="005E4531">
              <w:rPr>
                <w:rFonts w:ascii="Times New Roman" w:hAnsi="Times New Roman"/>
                <w:szCs w:val="20"/>
                <w:lang w:val="sv-SE"/>
              </w:rPr>
              <w:t>Atectura Breezhaler</w:t>
            </w:r>
            <w:r w:rsidRPr="005E4531">
              <w:rPr>
                <w:rFonts w:ascii="Times New Roman" w:hAnsi="Times New Roman"/>
                <w:b/>
                <w:szCs w:val="20"/>
                <w:lang w:val="sv-SE"/>
              </w:rPr>
              <w:t xml:space="preserve"> </w:t>
            </w:r>
            <w:r w:rsidRPr="005E4531">
              <w:rPr>
                <w:rFonts w:ascii="Times New Roman" w:hAnsi="Times New Roman"/>
                <w:szCs w:val="20"/>
                <w:lang w:val="sv-SE"/>
              </w:rPr>
              <w:t>kapslar ska alltid förvaras i blistret och endast tas ut ur blistret precis före användningen.</w:t>
            </w:r>
          </w:p>
          <w:p w14:paraId="102C99AD"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Tryck inte kapseln genom folien för att ta ut den från blistret.</w:t>
            </w:r>
          </w:p>
          <w:p w14:paraId="1A103327"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Svälj inte kapseln.</w:t>
            </w:r>
          </w:p>
          <w:p w14:paraId="7A872692"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Använd inte Atectura</w:t>
            </w:r>
            <w:r w:rsidRPr="005E4531">
              <w:rPr>
                <w:rFonts w:ascii="Times New Roman" w:hAnsi="Times New Roman" w:cs="Times New Roman"/>
                <w:sz w:val="22"/>
                <w:szCs w:val="22"/>
                <w:lang w:val="sv-SE"/>
              </w:rPr>
              <w:t xml:space="preserve"> </w:t>
            </w:r>
            <w:r w:rsidRPr="005E4531">
              <w:rPr>
                <w:rFonts w:ascii="Times New Roman" w:hAnsi="Times New Roman"/>
                <w:szCs w:val="20"/>
                <w:lang w:val="sv-SE"/>
              </w:rPr>
              <w:t>Breezhaler</w:t>
            </w:r>
            <w:r w:rsidRPr="005E4531">
              <w:rPr>
                <w:rFonts w:ascii="Times New Roman" w:hAnsi="Times New Roman"/>
                <w:b/>
                <w:szCs w:val="20"/>
                <w:lang w:val="sv-SE"/>
              </w:rPr>
              <w:t xml:space="preserve"> </w:t>
            </w:r>
            <w:r w:rsidRPr="005E4531">
              <w:rPr>
                <w:rFonts w:ascii="Times New Roman" w:hAnsi="Times New Roman"/>
                <w:szCs w:val="20"/>
                <w:lang w:val="sv-SE"/>
              </w:rPr>
              <w:t>kapslar med någon annan inhalator.</w:t>
            </w:r>
          </w:p>
          <w:p w14:paraId="2DDFB337"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Använd inte Atectura</w:t>
            </w:r>
            <w:r w:rsidRPr="005E4531">
              <w:rPr>
                <w:rFonts w:ascii="Times New Roman" w:hAnsi="Times New Roman" w:cs="Times New Roman"/>
                <w:sz w:val="22"/>
                <w:szCs w:val="22"/>
                <w:lang w:val="sv-SE"/>
              </w:rPr>
              <w:t xml:space="preserve"> </w:t>
            </w:r>
            <w:r w:rsidRPr="005E4531">
              <w:rPr>
                <w:rFonts w:ascii="Times New Roman" w:hAnsi="Times New Roman"/>
                <w:szCs w:val="20"/>
                <w:lang w:val="sv-SE"/>
              </w:rPr>
              <w:t>Breezhaler</w:t>
            </w:r>
            <w:r w:rsidRPr="005E4531">
              <w:rPr>
                <w:rFonts w:ascii="Times New Roman" w:hAnsi="Times New Roman"/>
                <w:b/>
                <w:szCs w:val="20"/>
                <w:lang w:val="sv-SE"/>
              </w:rPr>
              <w:t xml:space="preserve"> </w:t>
            </w:r>
            <w:r w:rsidRPr="005E4531">
              <w:rPr>
                <w:rFonts w:ascii="Times New Roman" w:hAnsi="Times New Roman"/>
                <w:bCs/>
                <w:szCs w:val="20"/>
                <w:lang w:val="sv-SE"/>
              </w:rPr>
              <w:t>inhalator</w:t>
            </w:r>
            <w:r w:rsidRPr="005E4531">
              <w:rPr>
                <w:rFonts w:ascii="Times New Roman" w:hAnsi="Times New Roman"/>
                <w:b/>
                <w:szCs w:val="20"/>
                <w:lang w:val="sv-SE"/>
              </w:rPr>
              <w:t xml:space="preserve"> </w:t>
            </w:r>
            <w:r w:rsidRPr="005E4531">
              <w:rPr>
                <w:rFonts w:ascii="Times New Roman" w:hAnsi="Times New Roman"/>
                <w:szCs w:val="20"/>
                <w:lang w:val="sv-SE"/>
              </w:rPr>
              <w:t>för att ta något annat läkemedel i form av en kapsel.</w:t>
            </w:r>
          </w:p>
          <w:p w14:paraId="79EB0856"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Stoppa aldrig kapseln i munnen eller i inhalatorns munstycke.</w:t>
            </w:r>
          </w:p>
          <w:p w14:paraId="48ABD6C2"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Tryck inte på sidoknapparna mer än en gång.</w:t>
            </w:r>
          </w:p>
          <w:p w14:paraId="035AB2B6"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Blås inte ut i munstycket.</w:t>
            </w:r>
          </w:p>
          <w:p w14:paraId="4986A89D"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Tryck inte in sidoknapparna medan du andas in genom munstycket.</w:t>
            </w:r>
          </w:p>
          <w:p w14:paraId="4DFF673A" w14:textId="77777777" w:rsidR="00A73AE0" w:rsidRPr="005E4531" w:rsidRDefault="00A73AE0" w:rsidP="00B56A01">
            <w:pPr>
              <w:pStyle w:val="Table"/>
              <w:numPr>
                <w:ilvl w:val="0"/>
                <w:numId w:val="4"/>
              </w:numPr>
              <w:tabs>
                <w:tab w:val="left" w:pos="170"/>
              </w:tabs>
              <w:spacing w:before="0" w:after="0"/>
              <w:ind w:left="170" w:hanging="170"/>
              <w:rPr>
                <w:rFonts w:ascii="Times New Roman" w:hAnsi="Times New Roman"/>
                <w:szCs w:val="20"/>
                <w:lang w:val="sv-SE"/>
              </w:rPr>
            </w:pPr>
            <w:r w:rsidRPr="005E4531">
              <w:rPr>
                <w:rFonts w:ascii="Times New Roman" w:hAnsi="Times New Roman"/>
                <w:szCs w:val="20"/>
                <w:lang w:val="sv-SE"/>
              </w:rPr>
              <w:t>Ta inte i kapslarna med fuktiga händer.</w:t>
            </w:r>
          </w:p>
          <w:p w14:paraId="5A27EDE4" w14:textId="77777777" w:rsidR="00A73AE0" w:rsidRPr="005E4531" w:rsidRDefault="00A73AE0" w:rsidP="00B56A01">
            <w:pPr>
              <w:pStyle w:val="Table"/>
              <w:numPr>
                <w:ilvl w:val="0"/>
                <w:numId w:val="4"/>
              </w:numPr>
              <w:tabs>
                <w:tab w:val="clear" w:pos="284"/>
              </w:tabs>
              <w:spacing w:before="0" w:after="0"/>
              <w:ind w:left="170" w:hanging="170"/>
              <w:rPr>
                <w:rFonts w:ascii="Times New Roman" w:hAnsi="Times New Roman"/>
                <w:szCs w:val="20"/>
                <w:lang w:val="sv-SE"/>
              </w:rPr>
            </w:pPr>
            <w:r w:rsidRPr="005E4531">
              <w:rPr>
                <w:rFonts w:ascii="Times New Roman" w:hAnsi="Times New Roman"/>
                <w:szCs w:val="20"/>
                <w:lang w:val="sv-SE"/>
              </w:rPr>
              <w:t>Tvätta aldrig inhalatorn med vatten.</w:t>
            </w:r>
          </w:p>
        </w:tc>
      </w:tr>
      <w:tr w:rsidR="00A73AE0" w:rsidRPr="005E4531" w14:paraId="5ED5F7AA" w14:textId="77777777" w:rsidTr="00E770E0">
        <w:trPr>
          <w:cantSplit/>
          <w:trHeight w:val="2271"/>
        </w:trPr>
        <w:tc>
          <w:tcPr>
            <w:tcW w:w="2376" w:type="dxa"/>
            <w:tcBorders>
              <w:top w:val="nil"/>
              <w:left w:val="single" w:sz="24" w:space="0" w:color="808080"/>
              <w:bottom w:val="single" w:sz="36" w:space="0" w:color="808080"/>
              <w:right w:val="single" w:sz="24" w:space="0" w:color="808080"/>
            </w:tcBorders>
            <w:hideMark/>
          </w:tcPr>
          <w:p w14:paraId="0E2A6385" w14:textId="77777777" w:rsidR="00A73AE0" w:rsidRPr="005E4531" w:rsidRDefault="00A73AE0" w:rsidP="00B56A01">
            <w:pPr>
              <w:pStyle w:val="Table"/>
              <w:tabs>
                <w:tab w:val="clear" w:pos="284"/>
              </w:tabs>
              <w:spacing w:before="0" w:after="0"/>
              <w:jc w:val="center"/>
              <w:rPr>
                <w:rFonts w:ascii="Times New Roman" w:hAnsi="Times New Roman"/>
                <w:szCs w:val="20"/>
                <w:lang w:val="sv-SE"/>
              </w:rPr>
            </w:pPr>
            <w:r w:rsidRPr="005E4531">
              <w:rPr>
                <w:noProof/>
                <w:lang w:eastAsia="en-US"/>
              </w:rPr>
              <w:drawing>
                <wp:inline distT="0" distB="0" distL="0" distR="0" wp14:anchorId="12CA1AE5" wp14:editId="6E7686ED">
                  <wp:extent cx="1322688" cy="1219200"/>
                  <wp:effectExtent l="0" t="0" r="0" b="0"/>
                  <wp:docPr id="79" name="Picture 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1328468" cy="1224527"/>
                          </a:xfrm>
                          <a:prstGeom prst="rect">
                            <a:avLst/>
                          </a:prstGeom>
                        </pic:spPr>
                      </pic:pic>
                    </a:graphicData>
                  </a:graphic>
                </wp:inline>
              </w:drawing>
            </w:r>
          </w:p>
          <w:p w14:paraId="0B388B75" w14:textId="77777777" w:rsidR="00A73AE0" w:rsidRPr="005E4531" w:rsidRDefault="00A73AE0" w:rsidP="00B56A01">
            <w:pPr>
              <w:pStyle w:val="Table"/>
              <w:spacing w:before="0" w:after="0"/>
              <w:rPr>
                <w:rFonts w:ascii="Times New Roman" w:hAnsi="Times New Roman"/>
                <w:szCs w:val="20"/>
                <w:lang w:val="sv-SE"/>
              </w:rPr>
            </w:pPr>
            <w:r w:rsidRPr="005E4531">
              <w:rPr>
                <w:rFonts w:ascii="Times New Roman" w:hAnsi="Times New Roman"/>
                <w:szCs w:val="20"/>
                <w:lang w:val="sv-SE"/>
              </w:rPr>
              <w:t>Steg 1e:</w:t>
            </w:r>
          </w:p>
          <w:p w14:paraId="134ACC71" w14:textId="77777777" w:rsidR="00A73AE0" w:rsidRPr="005E4531" w:rsidRDefault="00A73AE0" w:rsidP="00B56A01">
            <w:pPr>
              <w:pStyle w:val="Table"/>
              <w:tabs>
                <w:tab w:val="clear" w:pos="284"/>
              </w:tabs>
              <w:spacing w:before="0" w:after="0"/>
              <w:rPr>
                <w:b/>
                <w:szCs w:val="20"/>
                <w:lang w:val="sv-SE"/>
              </w:rPr>
            </w:pPr>
            <w:r w:rsidRPr="005E4531">
              <w:rPr>
                <w:rFonts w:ascii="Times New Roman" w:hAnsi="Times New Roman"/>
                <w:b/>
                <w:szCs w:val="20"/>
                <w:lang w:val="sv-SE"/>
              </w:rPr>
              <w:t>Stäng inhalatorn</w:t>
            </w:r>
          </w:p>
        </w:tc>
        <w:tc>
          <w:tcPr>
            <w:tcW w:w="2268" w:type="dxa"/>
            <w:vMerge/>
            <w:tcBorders>
              <w:top w:val="nil"/>
              <w:left w:val="single" w:sz="24" w:space="0" w:color="808080"/>
              <w:bottom w:val="single" w:sz="36" w:space="0" w:color="808080"/>
              <w:right w:val="single" w:sz="24" w:space="0" w:color="808080"/>
            </w:tcBorders>
            <w:vAlign w:val="center"/>
            <w:hideMark/>
          </w:tcPr>
          <w:p w14:paraId="3791C2B9" w14:textId="77777777" w:rsidR="00A73AE0" w:rsidRPr="005E4531" w:rsidRDefault="00A73AE0" w:rsidP="00B56A01">
            <w:pPr>
              <w:tabs>
                <w:tab w:val="clear" w:pos="567"/>
              </w:tabs>
              <w:spacing w:line="240" w:lineRule="auto"/>
              <w:rPr>
                <w:rFonts w:eastAsia="MS Mincho"/>
                <w:b/>
                <w:sz w:val="20"/>
                <w:lang w:val="sv-SE" w:eastAsia="ja-JP"/>
              </w:rPr>
            </w:pPr>
          </w:p>
        </w:tc>
        <w:tc>
          <w:tcPr>
            <w:tcW w:w="2268" w:type="dxa"/>
            <w:vMerge/>
            <w:tcBorders>
              <w:top w:val="nil"/>
              <w:left w:val="single" w:sz="24" w:space="0" w:color="808080"/>
              <w:bottom w:val="single" w:sz="36" w:space="0" w:color="808080"/>
              <w:right w:val="single" w:sz="48" w:space="0" w:color="FF9900"/>
            </w:tcBorders>
            <w:vAlign w:val="center"/>
            <w:hideMark/>
          </w:tcPr>
          <w:p w14:paraId="6DE80B78" w14:textId="77777777" w:rsidR="00A73AE0" w:rsidRPr="005E4531" w:rsidRDefault="00A73AE0" w:rsidP="00B56A01">
            <w:pPr>
              <w:tabs>
                <w:tab w:val="clear" w:pos="567"/>
              </w:tabs>
              <w:spacing w:line="240" w:lineRule="auto"/>
              <w:rPr>
                <w:rFonts w:eastAsia="MS Mincho"/>
                <w:b/>
                <w:sz w:val="20"/>
                <w:lang w:val="sv-SE" w:eastAsia="ja-JP"/>
              </w:rPr>
            </w:pPr>
          </w:p>
        </w:tc>
        <w:tc>
          <w:tcPr>
            <w:tcW w:w="2415" w:type="dxa"/>
            <w:vMerge/>
            <w:tcBorders>
              <w:top w:val="single" w:sz="36" w:space="0" w:color="000000"/>
              <w:left w:val="single" w:sz="48" w:space="0" w:color="FF9900"/>
              <w:bottom w:val="single" w:sz="48" w:space="0" w:color="FF9900"/>
              <w:right w:val="single" w:sz="48" w:space="0" w:color="FF9900"/>
            </w:tcBorders>
            <w:vAlign w:val="center"/>
            <w:hideMark/>
          </w:tcPr>
          <w:p w14:paraId="7A0CF9BE" w14:textId="77777777" w:rsidR="00A73AE0" w:rsidRPr="005E4531" w:rsidRDefault="00A73AE0" w:rsidP="00B56A01">
            <w:pPr>
              <w:tabs>
                <w:tab w:val="clear" w:pos="567"/>
              </w:tabs>
              <w:spacing w:line="240" w:lineRule="auto"/>
              <w:rPr>
                <w:rFonts w:eastAsia="MS Mincho"/>
                <w:sz w:val="20"/>
                <w:lang w:val="sv-SE"/>
              </w:rPr>
            </w:pPr>
          </w:p>
        </w:tc>
      </w:tr>
    </w:tbl>
    <w:p w14:paraId="518B2885" w14:textId="77777777" w:rsidR="00A73AE0" w:rsidRPr="005E4531" w:rsidRDefault="00A73AE0" w:rsidP="00B56A01">
      <w:pPr>
        <w:tabs>
          <w:tab w:val="clear" w:pos="567"/>
        </w:tabs>
        <w:spacing w:line="240" w:lineRule="auto"/>
        <w:rPr>
          <w:lang w:val="sv-SE"/>
        </w:rPr>
      </w:pPr>
      <w:r w:rsidRPr="005E4531">
        <w:rPr>
          <w:noProof/>
          <w:lang w:val="en-US"/>
        </w:rPr>
        <mc:AlternateContent>
          <mc:Choice Requires="wps">
            <w:drawing>
              <wp:anchor distT="45720" distB="45720" distL="114300" distR="114300" simplePos="0" relativeHeight="251706880" behindDoc="0" locked="0" layoutInCell="1" allowOverlap="1" wp14:anchorId="542313BA" wp14:editId="60B8BA7C">
                <wp:simplePos x="0" y="0"/>
                <wp:positionH relativeFrom="column">
                  <wp:posOffset>1549400</wp:posOffset>
                </wp:positionH>
                <wp:positionV relativeFrom="paragraph">
                  <wp:posOffset>4739005</wp:posOffset>
                </wp:positionV>
                <wp:extent cx="614045" cy="243205"/>
                <wp:effectExtent l="0" t="0" r="0" b="0"/>
                <wp:wrapNone/>
                <wp:docPr id="239" name="Text Box 2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1404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A1FCC23" w14:textId="77777777" w:rsidR="006F6B66" w:rsidRDefault="006F6B66" w:rsidP="00A73AE0">
                            <w:pPr>
                              <w:rPr>
                                <w:sz w:val="12"/>
                                <w:szCs w:val="12"/>
                                <w:lang w:val="de-CH"/>
                              </w:rPr>
                            </w:pPr>
                            <w:r>
                              <w:rPr>
                                <w:sz w:val="12"/>
                                <w:szCs w:val="12"/>
                                <w:lang w:val="de-CH"/>
                              </w:rPr>
                              <w:t>Mouthpiece</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42313BA" id="_x0000_s1045" type="#_x0000_t202" style="position:absolute;margin-left:122pt;margin-top:373.15pt;width:48.35pt;height:19.15pt;z-index:25170688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8cd/5AEAAKgDAAAOAAAAZHJzL2Uyb0RvYy54bWysU9tu2zAMfR+wfxD0vvgyp1uNOEXXosOA&#10;7gJ0/QBZlm1htqhRSuzs60fJaZptb8VeBJGUD885pDdX8ziwvUKnwVQ8W6WcKSOh0aar+OP3uzfv&#10;OXNemEYMYFTFD8rxq+3rV5vJliqHHoZGISMQ48rJVrz33pZJ4mSvRuFWYJWhYgs4Ck8hdkmDYiL0&#10;cUjyNL1IJsDGIkjlHGVvlyLfRvy2VdJ/bVunPBsqTtx8PDGedTiT7UaUHQrba3mkIV7AYhTaUNMT&#10;1K3wgu1Q/wM1aongoPUrCWMCbaulihpITZb+peahF1ZFLWSOsyeb3P+DlV/2D/YbMj9/gJkGGEU4&#10;ew/yh2MGbnphOnWNCFOvREONs2BZMllXHj8NVrvSBZB6+gwNDVnsPESgucUxuEI6GaHTAA4n09Xs&#10;maTkRVakxZozSaW8eJun69hBlE8fW3T+o4KRhUvFkWYawcX+3vlARpRPT0IvA3d6GOJcB/NHgh6G&#10;TCQf+C7M/VzPTDek7DI0DmJqaA4kB2FZF1pvuvSAvzibaFUq7n7uBCrOhk+GLLnMiiLsVgyK9buc&#10;Ajyv1OcVYSRBVdxztlxv/LKPO4u666nTMgQD12Rjq6PEZ1ZH/rQOUflxdcO+ncfx1fMPtv0NAAD/&#10;/wMAUEsDBBQABgAIAAAAIQDgqqMf3wAAAAsBAAAPAAAAZHJzL2Rvd25yZXYueG1sTI/BTsMwEETv&#10;SPyDtUjcqE1r0hLiVAjEFdQClXpz420SEa+j2G3C37Oc4Dg7o9k3xXrynTjjENtABm5nCgRSFVxL&#10;tYGP95ebFYiYLDnbBUID3xhhXV5eFDZ3YaQNnrepFlxCMbcGmpT6XMpYNehtnIUeib1jGLxNLIda&#10;usGOXO47OVcqk962xB8a2+NTg9XX9uQNfL4e9zut3upnf9ePYVKS/L005vpqenwAkXBKf2H4xWd0&#10;KJnpEE7kougMzLXmLcnAUmcLEJxYaLUEceDLSmcgy0L+31D+AAAA//8DAFBLAQItABQABgAIAAAA&#10;IQC2gziS/gAAAOEBAAATAAAAAAAAAAAAAAAAAAAAAABbQ29udGVudF9UeXBlc10ueG1sUEsBAi0A&#10;FAAGAAgAAAAhADj9If/WAAAAlAEAAAsAAAAAAAAAAAAAAAAALwEAAF9yZWxzLy5yZWxzUEsBAi0A&#10;FAAGAAgAAAAhAFrxx3/kAQAAqAMAAA4AAAAAAAAAAAAAAAAALgIAAGRycy9lMm9Eb2MueG1sUEsB&#10;Ai0AFAAGAAgAAAAhAOCqox/fAAAACwEAAA8AAAAAAAAAAAAAAAAAPgQAAGRycy9kb3ducmV2Lnht&#10;bFBLBQYAAAAABAAEAPMAAABKBQAAAAA=&#10;" filled="f" stroked="f">
                <v:textbox>
                  <w:txbxContent>
                    <w:p w14:paraId="7A1FCC23" w14:textId="77777777" w:rsidR="006F6B66" w:rsidRDefault="006F6B66" w:rsidP="00A73AE0">
                      <w:pPr>
                        <w:rPr>
                          <w:sz w:val="12"/>
                          <w:szCs w:val="12"/>
                          <w:lang w:val="de-CH"/>
                        </w:rPr>
                      </w:pPr>
                      <w:r>
                        <w:rPr>
                          <w:sz w:val="12"/>
                          <w:szCs w:val="12"/>
                          <w:lang w:val="de-CH"/>
                        </w:rPr>
                        <w:t>Mouthpiece</w:t>
                      </w:r>
                    </w:p>
                  </w:txbxContent>
                </v:textbox>
              </v:shape>
            </w:pict>
          </mc:Fallback>
        </mc:AlternateContent>
      </w:r>
    </w:p>
    <w:tbl>
      <w:tblPr>
        <w:tblW w:w="93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03"/>
        <w:gridCol w:w="2409"/>
        <w:gridCol w:w="2410"/>
      </w:tblGrid>
      <w:tr w:rsidR="00A73AE0" w:rsidRPr="005E4531" w14:paraId="664C48A1" w14:textId="77777777" w:rsidTr="00E770E0">
        <w:trPr>
          <w:cantSplit/>
          <w:trHeight w:val="3132"/>
        </w:trPr>
        <w:tc>
          <w:tcPr>
            <w:tcW w:w="4503" w:type="dxa"/>
            <w:vMerge w:val="restart"/>
            <w:tcBorders>
              <w:top w:val="single" w:sz="24" w:space="0" w:color="808080"/>
              <w:left w:val="single" w:sz="24" w:space="0" w:color="808080"/>
              <w:bottom w:val="single" w:sz="24" w:space="0" w:color="808080"/>
              <w:right w:val="single" w:sz="24" w:space="0" w:color="808080"/>
            </w:tcBorders>
          </w:tcPr>
          <w:p w14:paraId="629E6881" w14:textId="77777777" w:rsidR="00A73AE0" w:rsidRPr="005E4531" w:rsidRDefault="00A73AE0" w:rsidP="00B56A01">
            <w:pPr>
              <w:pStyle w:val="SynopsisList"/>
              <w:keepNext/>
              <w:keepLines/>
              <w:spacing w:before="0"/>
              <w:ind w:left="0" w:firstLine="0"/>
              <w:rPr>
                <w:rFonts w:ascii="Times New Roman" w:eastAsia="MS Mincho" w:hAnsi="Times New Roman"/>
                <w:lang w:val="sv-SE" w:eastAsia="en-US"/>
              </w:rPr>
            </w:pPr>
            <w:r w:rsidRPr="005E4531">
              <w:rPr>
                <w:rFonts w:ascii="Times New Roman" w:eastAsia="MS Mincho" w:hAnsi="Times New Roman"/>
                <w:lang w:val="sv-SE" w:eastAsia="en-US"/>
              </w:rPr>
              <w:lastRenderedPageBreak/>
              <w:t>En Atectura Breezhaler-förpackning innehåller:</w:t>
            </w:r>
          </w:p>
          <w:p w14:paraId="721C162B" w14:textId="77777777" w:rsidR="00A73AE0" w:rsidRPr="005E4531" w:rsidRDefault="00A73AE0" w:rsidP="00B56A01">
            <w:pPr>
              <w:pStyle w:val="SynopsisList"/>
              <w:keepNext/>
              <w:keepLines/>
              <w:numPr>
                <w:ilvl w:val="0"/>
                <w:numId w:val="5"/>
              </w:numPr>
              <w:tabs>
                <w:tab w:val="clear" w:pos="357"/>
              </w:tabs>
              <w:spacing w:before="0"/>
              <w:ind w:left="567" w:hanging="567"/>
              <w:rPr>
                <w:rFonts w:ascii="Times New Roman" w:eastAsia="MS Mincho" w:hAnsi="Times New Roman"/>
                <w:lang w:val="sv-SE" w:eastAsia="en-US"/>
              </w:rPr>
            </w:pPr>
            <w:r w:rsidRPr="005E4531">
              <w:rPr>
                <w:rFonts w:ascii="Times New Roman" w:eastAsia="MS Mincho" w:hAnsi="Times New Roman"/>
                <w:lang w:val="sv-SE" w:eastAsia="en-US"/>
              </w:rPr>
              <w:t>en Atectura Breezhaler-inhalator</w:t>
            </w:r>
          </w:p>
          <w:p w14:paraId="3A8B72BF" w14:textId="77777777" w:rsidR="00A73AE0" w:rsidRPr="005E4531" w:rsidRDefault="00A73AE0" w:rsidP="00B56A01">
            <w:pPr>
              <w:pStyle w:val="SynopsisList"/>
              <w:keepNext/>
              <w:keepLines/>
              <w:numPr>
                <w:ilvl w:val="0"/>
                <w:numId w:val="5"/>
              </w:numPr>
              <w:tabs>
                <w:tab w:val="clear" w:pos="357"/>
              </w:tabs>
              <w:spacing w:before="0"/>
              <w:ind w:left="567" w:hanging="567"/>
              <w:rPr>
                <w:rFonts w:ascii="Times New Roman" w:hAnsi="Times New Roman"/>
                <w:lang w:val="sv-SE" w:eastAsia="en-US"/>
              </w:rPr>
            </w:pPr>
            <w:r w:rsidRPr="005E4531">
              <w:rPr>
                <w:noProof/>
                <w:lang w:eastAsia="en-US"/>
              </w:rPr>
              <mc:AlternateContent>
                <mc:Choice Requires="wps">
                  <w:drawing>
                    <wp:anchor distT="45720" distB="45720" distL="114300" distR="114300" simplePos="0" relativeHeight="251718144" behindDoc="0" locked="0" layoutInCell="1" allowOverlap="1" wp14:anchorId="29D700D0" wp14:editId="3846F644">
                      <wp:simplePos x="0" y="0"/>
                      <wp:positionH relativeFrom="column">
                        <wp:posOffset>1278890</wp:posOffset>
                      </wp:positionH>
                      <wp:positionV relativeFrom="paragraph">
                        <wp:posOffset>370205</wp:posOffset>
                      </wp:positionV>
                      <wp:extent cx="605790" cy="263525"/>
                      <wp:effectExtent l="0" t="0" r="0" b="0"/>
                      <wp:wrapNone/>
                      <wp:docPr id="24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 cy="263525"/>
                              </a:xfrm>
                              <a:prstGeom prst="rect">
                                <a:avLst/>
                              </a:prstGeom>
                              <a:noFill/>
                              <a:ln w="9525">
                                <a:noFill/>
                                <a:miter lim="800000"/>
                                <a:headEnd/>
                                <a:tailEnd/>
                              </a:ln>
                            </wps:spPr>
                            <wps:txbx>
                              <w:txbxContent>
                                <w:p w14:paraId="30E745B7" w14:textId="77777777" w:rsidR="006F6B66" w:rsidRDefault="006F6B66" w:rsidP="00A73AE0">
                                  <w:pPr>
                                    <w:rPr>
                                      <w:sz w:val="12"/>
                                      <w:szCs w:val="12"/>
                                    </w:rPr>
                                  </w:pPr>
                                  <w:r w:rsidRPr="00DF75C3">
                                    <w:rPr>
                                      <w:sz w:val="12"/>
                                      <w:szCs w:val="12"/>
                                    </w:rPr>
                                    <w:t>Munstycke</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9D700D0" id="_x0000_s1046" type="#_x0000_t202" style="position:absolute;left:0;text-align:left;margin-left:100.7pt;margin-top:29.15pt;width:47.7pt;height:20.75pt;z-index:25171814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e44k+QEAANQDAAAOAAAAZHJzL2Uyb0RvYy54bWysU8tu2zAQvBfoPxC815Jd24kFy0GaNEWB&#10;9AGk/QCaoiyiJJdd0pbSr8+SchwjvRXVgVhyxdmd2eH6arCGHRQGDa7m00nJmXISGu12Nf/54+7d&#10;JWchCtcIA07V/FEFfrV5+2bd+0rNoAPTKGQE4kLV+5p3MfqqKILslBVhAl45SraAVkTa4q5oUPSE&#10;bk0xK8tl0QM2HkGqEOj0dkzyTcZvWyXjt7YNKjJTc+ot5hXzuk1rsVmLaofCd1oe2xD/0IUV2lHR&#10;E9StiILtUf8FZbVECNDGiQRbQNtqqTIHYjMtX7F56IRXmQuJE/xJpvD/YOXXw4P/jiwOH2CgAWYS&#10;wd+D/BWYg5tOuJ26RoS+U6KhwtMkWdH7UB2vJqlDFRLItv8CDQ1Z7CNkoKFFm1QhnozQaQCPJ9HV&#10;EJmkw2W5uFhRRlJqtny/mC1yBVE9X/YY4icFlqWg5kgzzeDicB9iakZUz7+kWg7utDF5rsaxvuar&#10;BPkqY3Uk2xlta35Zpm80QuL40TX5chTajDEVMO5IOvEcGcdhOzDdUNP5chJhC80jyYAw2oyeBQUd&#10;4B/OerJYzcPvvUDFmfnsSMrVdD5Pnsyb+eKCgBieZ7bnGeEkQdU8cjaGNzH7eGR2TZK3Osvx0smx&#10;Z7JOVulo8+TN833+6+Uxbp4AAAD//wMAUEsDBBQABgAIAAAAIQC1QxpG3gAAAAkBAAAPAAAAZHJz&#10;L2Rvd25yZXYueG1sTI/LTsMwEEX3SPyDNUjsqN3QVknIpEIgtiDKQ2LnJtMkIh5HsduEv2dY0eVo&#10;ju49t9jOrlcnGkPnGWG5MKCIK1933CC8vz3dpKBCtFzb3jMh/FCAbXl5Udi89hO/0mkXGyUhHHKL&#10;0MY45FqHqiVnw8IPxPI7+NHZKOfY6Hq0k4S7XifGbLSzHUtDawd6aKn63h0dwsfz4etzZV6aR7ce&#10;Jj8bzS7TiNdX8/0dqEhz/IfhT1/UoRSnvT9yHVSPkJjlSlCEdXoLSoAk28iWPUKWpaDLQp8vKH8B&#10;AAD//wMAUEsBAi0AFAAGAAgAAAAhALaDOJL+AAAA4QEAABMAAAAAAAAAAAAAAAAAAAAAAFtDb250&#10;ZW50X1R5cGVzXS54bWxQSwECLQAUAAYACAAAACEAOP0h/9YAAACUAQAACwAAAAAAAAAAAAAAAAAv&#10;AQAAX3JlbHMvLnJlbHNQSwECLQAUAAYACAAAACEAkHuOJPkBAADUAwAADgAAAAAAAAAAAAAAAAAu&#10;AgAAZHJzL2Uyb0RvYy54bWxQSwECLQAUAAYACAAAACEAtUMaRt4AAAAJAQAADwAAAAAAAAAAAAAA&#10;AABTBAAAZHJzL2Rvd25yZXYueG1sUEsFBgAAAAAEAAQA8wAAAF4FAAAAAA==&#10;" filled="f" stroked="f">
                      <v:textbox>
                        <w:txbxContent>
                          <w:p w14:paraId="30E745B7" w14:textId="77777777" w:rsidR="006F6B66" w:rsidRDefault="006F6B66" w:rsidP="00A73AE0">
                            <w:pPr>
                              <w:rPr>
                                <w:sz w:val="12"/>
                                <w:szCs w:val="12"/>
                              </w:rPr>
                            </w:pPr>
                            <w:proofErr w:type="spellStart"/>
                            <w:r w:rsidRPr="00DF75C3">
                              <w:rPr>
                                <w:sz w:val="12"/>
                                <w:szCs w:val="12"/>
                              </w:rPr>
                              <w:t>Munstycke</w:t>
                            </w:r>
                            <w:proofErr w:type="spellEnd"/>
                          </w:p>
                        </w:txbxContent>
                      </v:textbox>
                    </v:shape>
                  </w:pict>
                </mc:Fallback>
              </mc:AlternateContent>
            </w:r>
            <w:r w:rsidRPr="005E4531">
              <w:rPr>
                <w:rFonts w:ascii="Times New Roman" w:hAnsi="Times New Roman"/>
                <w:lang w:val="sv-SE" w:eastAsia="en-US"/>
              </w:rPr>
              <w:t>ett eller flera blister med 10 </w:t>
            </w:r>
            <w:r w:rsidRPr="005E4531">
              <w:rPr>
                <w:rFonts w:ascii="Times New Roman" w:eastAsia="MS Mincho" w:hAnsi="Times New Roman"/>
                <w:lang w:val="sv-SE" w:eastAsia="en-US"/>
              </w:rPr>
              <w:t xml:space="preserve">Atectura </w:t>
            </w:r>
            <w:r w:rsidRPr="005E4531">
              <w:rPr>
                <w:rFonts w:ascii="Times New Roman" w:hAnsi="Times New Roman"/>
                <w:lang w:val="sv-SE" w:eastAsia="en-US"/>
              </w:rPr>
              <w:t>Breezhaler-kapslar som ska användas med inhalatorn</w:t>
            </w:r>
          </w:p>
          <w:p w14:paraId="12BDDE6F" w14:textId="77777777" w:rsidR="00A73AE0" w:rsidRPr="005E4531" w:rsidRDefault="00A73AE0" w:rsidP="00B56A01">
            <w:pPr>
              <w:pStyle w:val="SynopsisList"/>
              <w:keepNext/>
              <w:keepLines/>
              <w:spacing w:before="0"/>
              <w:rPr>
                <w:rFonts w:ascii="Times New Roman" w:hAnsi="Times New Roman"/>
                <w:lang w:val="sv-SE" w:eastAsia="en-US"/>
              </w:rPr>
            </w:pPr>
            <w:r w:rsidRPr="005E4531">
              <w:rPr>
                <w:noProof/>
                <w:lang w:eastAsia="en-US"/>
              </w:rPr>
              <mc:AlternateContent>
                <mc:Choice Requires="wps">
                  <w:drawing>
                    <wp:anchor distT="45720" distB="45720" distL="114300" distR="114300" simplePos="0" relativeHeight="251714048" behindDoc="0" locked="0" layoutInCell="1" allowOverlap="1" wp14:anchorId="15626C37" wp14:editId="7BDE47D4">
                      <wp:simplePos x="0" y="0"/>
                      <wp:positionH relativeFrom="column">
                        <wp:posOffset>902335</wp:posOffset>
                      </wp:positionH>
                      <wp:positionV relativeFrom="paragraph">
                        <wp:posOffset>65405</wp:posOffset>
                      </wp:positionV>
                      <wp:extent cx="528320" cy="381635"/>
                      <wp:effectExtent l="0" t="0" r="0" b="0"/>
                      <wp:wrapNone/>
                      <wp:docPr id="241" name="Text Box 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8320" cy="38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6A3FA5" w14:textId="77777777" w:rsidR="006F6B66" w:rsidRDefault="006F6B66" w:rsidP="00A73AE0">
                                  <w:pPr>
                                    <w:spacing w:line="140" w:lineRule="exact"/>
                                    <w:rPr>
                                      <w:sz w:val="12"/>
                                      <w:szCs w:val="12"/>
                                      <w:lang w:val="de-CH"/>
                                    </w:rPr>
                                  </w:pPr>
                                  <w:r w:rsidRPr="00DF75C3">
                                    <w:rPr>
                                      <w:sz w:val="12"/>
                                      <w:szCs w:val="12"/>
                                      <w:lang w:val="de-CH"/>
                                    </w:rPr>
                                    <w:t>Kapsel-fack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5626C37" id="_x0000_s1047" type="#_x0000_t202" style="position:absolute;left:0;text-align:left;margin-left:71.05pt;margin-top:5.15pt;width:41.6pt;height:30.05pt;z-index:25171404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9jH4wEAAKgDAAAOAAAAZHJzL2Uyb0RvYy54bWysU9GO0zAQfEfiHyy/0zRpe5So6em40yGk&#10;40A6+ADHsRuLxGvWbpPy9aydXq/AG+LFsr3O7MzsZHM99h07KPQGbMXz2ZwzZSU0xu4q/u3r/Zs1&#10;Zz4I24gOrKr4UXl+vX39ajO4UhXQQtcoZARifTm4irchuDLLvGxVL/wMnLJU1IC9CHTEXdagGAi9&#10;77JiPr/KBsDGIUjlPd3eTUW+TfhaKxk+a+1VYF3FiVtIK6a1jmu23Yhyh8K1Rp5oiH9g0QtjqekZ&#10;6k4EwfZo/oLqjUTwoMNMQp+B1kaqpIHU5PM/1Dy1wqmkhczx7myT/3+w8vHw5L4gC+N7GGmASYR3&#10;DyC/e2bhthV2p24QYWiVaKhxHi3LBufL06fRal/6CFIPn6ChIYt9gAQ0auyjK6STEToN4Hg2XY2B&#10;SbpcFetFQRVJpcU6v1qsUgdRPn/s0IcPCnoWNxVHmmkCF4cHHyIZUT4/ib0s3JuuS3Pt7G8X9DDe&#10;JPKR78Q8jPXITFPxIkmLYmpojiQHYYoLxZs2LeBPzgaKSsX9j71AxVn30ZIl7/LlMmYrHZart1EN&#10;Xlbqy4qwkqAqHjibtrdhyuPeodm11GkagoUbslGbJPGF1Yk/xSEpP0U35u3ynF69/GDbXwAAAP//&#10;AwBQSwMEFAAGAAgAAAAhAN5iNVDcAAAACQEAAA8AAABkcnMvZG93bnJldi54bWxMj0tPwzAQhO9I&#10;/AdrkbhRuyHlEeJUCMQV1PKQuG3jbRIRr6PYbcK/ZznBbUb7aXamXM++V0caYxfYwnJhQBHXwXXc&#10;WHh7fbq4ARUTssM+MFn4pgjr6vSkxMKFiTd03KZGSQjHAi20KQ2F1rFuyWNchIFYbvswekxix0a7&#10;EScJ973OjLnSHjuWDy0O9NBS/bU9eAvvz/vPj9y8NI9+NUxhNpr9rbb2/Gy+vwOVaE5/MPzWl+pQ&#10;SaddOLCLqhefZ0tBRZhLUAJk2UrEzsK1yUFXpf6/oPoBAAD//wMAUEsBAi0AFAAGAAgAAAAhALaD&#10;OJL+AAAA4QEAABMAAAAAAAAAAAAAAAAAAAAAAFtDb250ZW50X1R5cGVzXS54bWxQSwECLQAUAAYA&#10;CAAAACEAOP0h/9YAAACUAQAACwAAAAAAAAAAAAAAAAAvAQAAX3JlbHMvLnJlbHNQSwECLQAUAAYA&#10;CAAAACEAilvYx+MBAACoAwAADgAAAAAAAAAAAAAAAAAuAgAAZHJzL2Uyb0RvYy54bWxQSwECLQAU&#10;AAYACAAAACEA3mI1UNwAAAAJAQAADwAAAAAAAAAAAAAAAAA9BAAAZHJzL2Rvd25yZXYueG1sUEsF&#10;BgAAAAAEAAQA8wAAAEYFAAAAAA==&#10;" filled="f" stroked="f">
                      <v:textbox>
                        <w:txbxContent>
                          <w:p w14:paraId="336A3FA5" w14:textId="77777777" w:rsidR="006F6B66" w:rsidRDefault="006F6B66" w:rsidP="00A73AE0">
                            <w:pPr>
                              <w:spacing w:line="140" w:lineRule="exact"/>
                              <w:rPr>
                                <w:sz w:val="12"/>
                                <w:szCs w:val="12"/>
                                <w:lang w:val="de-CH"/>
                              </w:rPr>
                            </w:pPr>
                            <w:r w:rsidRPr="00DF75C3">
                              <w:rPr>
                                <w:sz w:val="12"/>
                                <w:szCs w:val="12"/>
                                <w:lang w:val="de-CH"/>
                              </w:rPr>
                              <w:t>Kapsel-fack</w:t>
                            </w:r>
                          </w:p>
                        </w:txbxContent>
                      </v:textbox>
                    </v:shape>
                  </w:pict>
                </mc:Fallback>
              </mc:AlternateContent>
            </w:r>
            <w:r w:rsidRPr="004079E2">
              <w:rPr>
                <w:noProof/>
                <w:lang w:eastAsia="en-US"/>
              </w:rPr>
              <mc:AlternateContent>
                <mc:Choice Requires="wps">
                  <w:drawing>
                    <wp:anchor distT="45720" distB="45720" distL="114300" distR="114300" simplePos="0" relativeHeight="251709952" behindDoc="0" locked="0" layoutInCell="1" allowOverlap="1" wp14:anchorId="197685A8" wp14:editId="72F23866">
                      <wp:simplePos x="0" y="0"/>
                      <wp:positionH relativeFrom="column">
                        <wp:posOffset>441325</wp:posOffset>
                      </wp:positionH>
                      <wp:positionV relativeFrom="paragraph">
                        <wp:posOffset>109220</wp:posOffset>
                      </wp:positionV>
                      <wp:extent cx="390525" cy="243205"/>
                      <wp:effectExtent l="0" t="0" r="0" b="0"/>
                      <wp:wrapNone/>
                      <wp:docPr id="242" name="Text Box 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E185F55" w14:textId="77777777" w:rsidR="006F6B66" w:rsidRDefault="006F6B66" w:rsidP="00A73AE0">
                                  <w:pPr>
                                    <w:rPr>
                                      <w:sz w:val="12"/>
                                      <w:szCs w:val="12"/>
                                      <w:lang w:val="de-CH"/>
                                    </w:rPr>
                                  </w:pPr>
                                  <w:r>
                                    <w:rPr>
                                      <w:sz w:val="12"/>
                                      <w:szCs w:val="12"/>
                                      <w:lang w:val="de-CH"/>
                                    </w:rPr>
                                    <w:t>Lock</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197685A8" id="_x0000_s1048" type="#_x0000_t202" style="position:absolute;left:0;text-align:left;margin-left:34.75pt;margin-top:8.6pt;width:30.75pt;height:19.15pt;z-index:25170995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yYKp5AEAAKgDAAAOAAAAZHJzL2Uyb0RvYy54bWysU9tu2zAMfR+wfxD0vthxk2014hRdiw4D&#10;ugvQ9QNkWbKF2aJGKbGzrx8lp2m2vRV7EURSPjznkN5cTUPP9gq9AVvx5SLnTFkJjbFtxR+/3715&#10;z5kPwjaiB6sqflCeX21fv9qMrlQFdNA3ChmBWF+OruJdCK7MMi87NQi/AKcsFTXgIAKF2GYNipHQ&#10;hz4r8vxtNgI2DkEq7yl7Oxf5NuFrrWT4qrVXgfUVJ24hnZjOOp7ZdiPKFoXrjDzSEC9gMQhjqekJ&#10;6lYEwXZo/oEajETwoMNCwpCB1kaqpIHULPO/1Dx0wqmkhczx7mST/3+w8sv+wX1DFqYPMNEAkwjv&#10;7kH+8MzCTSdsq64RYeyUaKjxMlqWjc6Xx0+j1b70EaQeP0NDQxa7AAlo0jhEV0gnI3QawOFkupoC&#10;k5S8uMzXxZozSaVidVHk69RBlE8fO/Tho4KBxUvFkWaawMX+3odIRpRPT2IvC3em79Nce/tHgh7G&#10;TCIf+c7Mw1RPzDTUvIiNo5gamgPJQZjXhdabLh3gL85GWpWK+587gYqz/pMlSy6Xq1XcrRSs1u8K&#10;CvC8Up9XhJUEVfHA2Xy9CfM+7hyatqNO8xAsXJON2iSJz6yO/GkdkvLj6sZ9O4/Tq+cfbPsbAAD/&#10;/wMAUEsDBBQABgAIAAAAIQAPQcJ03QAAAAgBAAAPAAAAZHJzL2Rvd25yZXYueG1sTI/NTsMwEITv&#10;SH0Ha5G4UbsFFxriVAjEtajlR+LmxtskaryOYrcJb9/tCY47M5r9Jl+NvhUn7GMTyMBsqkAglcE1&#10;VBn4/Hi7fQQRkyVn20Bo4BcjrIrJVW4zFwba4GmbKsElFDNroE6py6SMZY3exmnokNjbh97bxGdf&#10;Sdfbgct9K+dKLaS3DfGH2nb4UmN52B69ga/1/uf7Xr1Xr153QxiVJL+Uxtxcj89PIBKO6S8MF3xG&#10;h4KZduFILorWwGKpOcn6wxzExb+b8badAa01yCKX/wcUZwAAAP//AwBQSwECLQAUAAYACAAAACEA&#10;toM4kv4AAADhAQAAEwAAAAAAAAAAAAAAAAAAAAAAW0NvbnRlbnRfVHlwZXNdLnhtbFBLAQItABQA&#10;BgAIAAAAIQA4/SH/1gAAAJQBAAALAAAAAAAAAAAAAAAAAC8BAABfcmVscy8ucmVsc1BLAQItABQA&#10;BgAIAAAAIQCFyYKp5AEAAKgDAAAOAAAAAAAAAAAAAAAAAC4CAABkcnMvZTJvRG9jLnhtbFBLAQIt&#10;ABQABgAIAAAAIQAPQcJ03QAAAAgBAAAPAAAAAAAAAAAAAAAAAD4EAABkcnMvZG93bnJldi54bWxQ&#10;SwUGAAAAAAQABADzAAAASAUAAAAA&#10;" filled="f" stroked="f">
                      <v:textbox>
                        <w:txbxContent>
                          <w:p w14:paraId="0E185F55" w14:textId="77777777" w:rsidR="006F6B66" w:rsidRDefault="006F6B66" w:rsidP="00A73AE0">
                            <w:pPr>
                              <w:rPr>
                                <w:sz w:val="12"/>
                                <w:szCs w:val="12"/>
                                <w:lang w:val="de-CH"/>
                              </w:rPr>
                            </w:pPr>
                            <w:r>
                              <w:rPr>
                                <w:sz w:val="12"/>
                                <w:szCs w:val="12"/>
                                <w:lang w:val="de-CH"/>
                              </w:rPr>
                              <w:t>Lock</w:t>
                            </w:r>
                          </w:p>
                        </w:txbxContent>
                      </v:textbox>
                    </v:shape>
                  </w:pict>
                </mc:Fallback>
              </mc:AlternateContent>
            </w:r>
          </w:p>
          <w:p w14:paraId="190B0206" w14:textId="77777777" w:rsidR="00A73AE0" w:rsidRPr="005E4531" w:rsidRDefault="00A73AE0" w:rsidP="00B56A01">
            <w:pPr>
              <w:pStyle w:val="Table"/>
              <w:keepNext/>
              <w:tabs>
                <w:tab w:val="clear" w:pos="284"/>
              </w:tabs>
              <w:spacing w:before="0" w:after="0"/>
              <w:rPr>
                <w:rFonts w:ascii="Times New Roman" w:hAnsi="Times New Roman"/>
                <w:sz w:val="22"/>
                <w:szCs w:val="22"/>
                <w:lang w:val="sv-SE"/>
              </w:rPr>
            </w:pPr>
            <w:r w:rsidRPr="005E4531">
              <w:rPr>
                <w:noProof/>
                <w:lang w:eastAsia="en-US"/>
              </w:rPr>
              <mc:AlternateContent>
                <mc:Choice Requires="wps">
                  <w:drawing>
                    <wp:anchor distT="45720" distB="45720" distL="114300" distR="114300" simplePos="0" relativeHeight="251708928" behindDoc="0" locked="0" layoutInCell="1" allowOverlap="1" wp14:anchorId="516A8E00" wp14:editId="7FD67408">
                      <wp:simplePos x="0" y="0"/>
                      <wp:positionH relativeFrom="column">
                        <wp:posOffset>344805</wp:posOffset>
                      </wp:positionH>
                      <wp:positionV relativeFrom="paragraph">
                        <wp:posOffset>446405</wp:posOffset>
                      </wp:positionV>
                      <wp:extent cx="390525" cy="243205"/>
                      <wp:effectExtent l="0" t="0" r="0" b="0"/>
                      <wp:wrapNone/>
                      <wp:docPr id="243" name="Text Box 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905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80DF0CE" w14:textId="77777777" w:rsidR="006F6B66" w:rsidRDefault="006F6B66" w:rsidP="00A73AE0">
                                  <w:pPr>
                                    <w:rPr>
                                      <w:sz w:val="12"/>
                                      <w:szCs w:val="12"/>
                                    </w:rPr>
                                  </w:pPr>
                                  <w:r w:rsidRPr="00DF75C3">
                                    <w:rPr>
                                      <w:sz w:val="12"/>
                                      <w:szCs w:val="12"/>
                                    </w:rPr>
                                    <w:t>B</w:t>
                                  </w:r>
                                  <w:r>
                                    <w:rPr>
                                      <w:sz w:val="12"/>
                                      <w:szCs w:val="12"/>
                                    </w:rPr>
                                    <w:t>otten</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16A8E00" id="_x0000_s1049" type="#_x0000_t202" style="position:absolute;margin-left:27.15pt;margin-top:35.15pt;width:30.75pt;height:19.15pt;z-index:25170892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h3dF5AEAAKgDAAAOAAAAZHJzL2Uyb0RvYy54bWysU9uO0zAQfUfiHyy/06RpC2zUdLXsahHS&#10;cpEWPsBx7MQi8Zix26R8PWOn2y3whnixPDPOmXPOTLbX09Czg0JvwFZ8ucg5U1ZCY2xb8W9f71+9&#10;5cwHYRvRg1UVPyrPr3cvX2xHV6oCOugbhYxArC9HV/EuBFdmmZedGoRfgFOWihpwEIFCbLMGxUjo&#10;Q58Vef46GwEbhyCV95S9m4t8l/C1VjJ81tqrwPqKE7eQTkxnHc9stxVli8J1Rp5oiH9gMQhjqekZ&#10;6k4EwfZo/oIajETwoMNCwpCB1kaqpIHULPM/1Dx2wqmkhczx7myT/3+w8tPh0X1BFqZ3MNEAkwjv&#10;HkB+98zCbSdsq24QYeyUaKjxMlqWjc6Xp0+j1b70EaQeP0JDQxb7AAlo0jhEV0gnI3QawPFsupoC&#10;k5RcXeWbYsOZpFKxXhX5JnUQ5dPHDn14r2Bg8VJxpJkmcHF48CGSEeXTk9jLwr3p+zTX3v6WoIcx&#10;k8hHvjPzMNUTMw01X8XGUUwNzZHkIMzrQutNlw7wJ2cjrUrF/Y+9QMVZ/8GSJVfL9TruVgrWmzcF&#10;BXhZqS8rwkqCqnjgbL7ehnkf9w5N21GneQgWbshGbZLEZ1Yn/rQOSflpdeO+Xcbp1fMPtvsFAAD/&#10;/wMAUEsDBBQABgAIAAAAIQBlbllt3QAAAAkBAAAPAAAAZHJzL2Rvd25yZXYueG1sTI9PT8MwDMXv&#10;SHyHyEjcWDJYxyhNJwTiCtr4I3HzGq+taJyqydby7fFOcLKt9/T8e8V68p060hDbwBbmMwOKuAqu&#10;5drC+9vz1QpUTMgOu8Bk4YcirMvzswJzF0be0HGbaiUhHHO00KTU51rHqiGPcRZ6YtH2YfCY5Bxq&#10;7QYcJdx3+tqYpfbYsnxosKfHhqrv7cFb+HjZf30uzGv95LN+DJPR7O+0tZcX08M9qERT+jPDCV/Q&#10;oRSmXTiwi6qzkC1uxGnh1sg86fNMquxkMasl6LLQ/xuUvwAAAP//AwBQSwECLQAUAAYACAAAACEA&#10;toM4kv4AAADhAQAAEwAAAAAAAAAAAAAAAAAAAAAAW0NvbnRlbnRfVHlwZXNdLnhtbFBLAQItABQA&#10;BgAIAAAAIQA4/SH/1gAAAJQBAAALAAAAAAAAAAAAAAAAAC8BAABfcmVscy8ucmVsc1BLAQItABQA&#10;BgAIAAAAIQAlh3dF5AEAAKgDAAAOAAAAAAAAAAAAAAAAAC4CAABkcnMvZTJvRG9jLnhtbFBLAQIt&#10;ABQABgAIAAAAIQBlbllt3QAAAAkBAAAPAAAAAAAAAAAAAAAAAD4EAABkcnMvZG93bnJldi54bWxQ&#10;SwUGAAAAAAQABADzAAAASAUAAAAA&#10;" filled="f" stroked="f">
                      <v:textbox>
                        <w:txbxContent>
                          <w:p w14:paraId="580DF0CE" w14:textId="77777777" w:rsidR="006F6B66" w:rsidRDefault="006F6B66" w:rsidP="00A73AE0">
                            <w:pPr>
                              <w:rPr>
                                <w:sz w:val="12"/>
                                <w:szCs w:val="12"/>
                              </w:rPr>
                            </w:pPr>
                            <w:r w:rsidRPr="00DF75C3">
                              <w:rPr>
                                <w:sz w:val="12"/>
                                <w:szCs w:val="12"/>
                              </w:rPr>
                              <w:t>B</w:t>
                            </w:r>
                            <w:r>
                              <w:rPr>
                                <w:sz w:val="12"/>
                                <w:szCs w:val="12"/>
                              </w:rPr>
                              <w:t>otten</w:t>
                            </w:r>
                          </w:p>
                        </w:txbxContent>
                      </v:textbox>
                    </v:shape>
                  </w:pict>
                </mc:Fallback>
              </mc:AlternateContent>
            </w:r>
            <w:r w:rsidRPr="004079E2">
              <w:rPr>
                <w:noProof/>
                <w:lang w:eastAsia="en-US"/>
              </w:rPr>
              <mc:AlternateContent>
                <mc:Choice Requires="wps">
                  <w:drawing>
                    <wp:anchor distT="45720" distB="45720" distL="114300" distR="114300" simplePos="0" relativeHeight="251710976" behindDoc="0" locked="0" layoutInCell="1" allowOverlap="1" wp14:anchorId="612E5589" wp14:editId="499441B6">
                      <wp:simplePos x="0" y="0"/>
                      <wp:positionH relativeFrom="column">
                        <wp:posOffset>639445</wp:posOffset>
                      </wp:positionH>
                      <wp:positionV relativeFrom="paragraph">
                        <wp:posOffset>309245</wp:posOffset>
                      </wp:positionV>
                      <wp:extent cx="485775" cy="408305"/>
                      <wp:effectExtent l="0" t="0" r="0" b="0"/>
                      <wp:wrapNone/>
                      <wp:docPr id="244" name="Text Box 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85775" cy="40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29DC0021" w14:textId="77777777" w:rsidR="006F6B66" w:rsidRDefault="006F6B66" w:rsidP="00A73AE0">
                                  <w:pPr>
                                    <w:spacing w:line="160" w:lineRule="exact"/>
                                    <w:rPr>
                                      <w:sz w:val="12"/>
                                      <w:szCs w:val="12"/>
                                      <w:lang w:val="de-CH"/>
                                    </w:rPr>
                                  </w:pPr>
                                  <w:r w:rsidRPr="00DF75C3">
                                    <w:rPr>
                                      <w:sz w:val="12"/>
                                      <w:szCs w:val="12"/>
                                      <w:lang w:val="de-CH"/>
                                    </w:rPr>
                                    <w:t>Sido</w:t>
                                  </w:r>
                                  <w:r>
                                    <w:rPr>
                                      <w:sz w:val="12"/>
                                      <w:szCs w:val="12"/>
                                      <w:lang w:val="de-CH"/>
                                    </w:rPr>
                                    <w:t>-knappar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12E5589" id="_x0000_s1050" type="#_x0000_t202" style="position:absolute;margin-left:50.35pt;margin-top:24.35pt;width:38.25pt;height:32.15pt;z-index:25171097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HdQO5QEAAKgDAAAOAAAAZHJzL2Uyb0RvYy54bWysU9tu2zAMfR+wfxD0vtjJnCUz4hRdiw4D&#10;ugvQ7gNkWYqF2aJGKbGzrx8lp2m2vg17EURSPjznkN5cjX3HDgq9AVvx+SznTFkJjbG7in9/vHuz&#10;5swHYRvRgVUVPyrPr7avX20GV6oFtNA1ChmBWF8OruJtCK7MMi9b1Qs/A6csFTVgLwKFuMsaFAOh&#10;9122yPN32QDYOASpvKfs7VTk24SvtZLhq9ZeBdZVnLiFdGI663hm240odyhca+SJhvgHFr0wlpqe&#10;oW5FEGyP5gVUbySCBx1mEvoMtDZSJQ2kZp7/peahFU4lLWSOd2eb/P+DlV8OD+4bsjB+gJEGmER4&#10;dw/yh2cWblphd+oaEYZWiYYaz6Nl2eB8efo0Wu1LH0Hq4TM0NGSxD5CARo19dIV0MkKnARzPpqsx&#10;MEnJYr1crZacSSoV+fptvkwdRPn0sUMfPiroWbxUHGmmCVwc7n2IZET59CT2snBnui7NtbN/JOhh&#10;zCTyke/EPIz1yExT8UURG0cxNTRHkoMwrQutN11awF+cDbQqFfc/9wIVZ90nS5a8nxdF3K0UFMvV&#10;ggK8rNSXFWElQVU8cDZdb8K0j3uHZtdSp2kIFq7JRm2SxGdWJ/60Dkn5aXXjvl3G6dXzD7b9DQAA&#10;//8DAFBLAwQUAAYACAAAACEADDAE5N0AAAAKAQAADwAAAGRycy9kb3ducmV2LnhtbEyPT0/DMAzF&#10;70h8h8hI3FiyMegoTScE4gra+CNx8xqvrWicqsnW8u3xTnCyn97T88/FevKdOtIQ28AW5jMDirgK&#10;ruXawvvb89UKVEzIDrvAZOGHIqzL87MCcxdG3tBxm2olJRxztNCk1Odax6ohj3EWemLx9mHwmEQO&#10;tXYDjlLuO70w5lZ7bFkuNNjTY0PV9/bgLXy87L8+l+a1fvI3/Rgmo9nfaWsvL6aHe1CJpvQXhhO+&#10;oEMpTLtwYBdVJ9qYTKIWliuZp0CWLUDtZJlfG9Blof+/UP4CAAD//wMAUEsBAi0AFAAGAAgAAAAh&#10;ALaDOJL+AAAA4QEAABMAAAAAAAAAAAAAAAAAAAAAAFtDb250ZW50X1R5cGVzXS54bWxQSwECLQAU&#10;AAYACAAAACEAOP0h/9YAAACUAQAACwAAAAAAAAAAAAAAAAAvAQAAX3JlbHMvLnJlbHNQSwECLQAU&#10;AAYACAAAACEANx3UDuUBAACoAwAADgAAAAAAAAAAAAAAAAAuAgAAZHJzL2Uyb0RvYy54bWxQSwEC&#10;LQAUAAYACAAAACEADDAE5N0AAAAKAQAADwAAAAAAAAAAAAAAAAA/BAAAZHJzL2Rvd25yZXYueG1s&#10;UEsFBgAAAAAEAAQA8wAAAEkFAAAAAA==&#10;" filled="f" stroked="f">
                      <v:textbox>
                        <w:txbxContent>
                          <w:p w14:paraId="29DC0021" w14:textId="77777777" w:rsidR="006F6B66" w:rsidRDefault="006F6B66" w:rsidP="00A73AE0">
                            <w:pPr>
                              <w:spacing w:line="160" w:lineRule="exact"/>
                              <w:rPr>
                                <w:sz w:val="12"/>
                                <w:szCs w:val="12"/>
                                <w:lang w:val="de-CH"/>
                              </w:rPr>
                            </w:pPr>
                            <w:r w:rsidRPr="00DF75C3">
                              <w:rPr>
                                <w:sz w:val="12"/>
                                <w:szCs w:val="12"/>
                                <w:lang w:val="de-CH"/>
                              </w:rPr>
                              <w:t>Sido</w:t>
                            </w:r>
                            <w:r>
                              <w:rPr>
                                <w:sz w:val="12"/>
                                <w:szCs w:val="12"/>
                                <w:lang w:val="de-CH"/>
                              </w:rPr>
                              <w:t>-knappar</w:t>
                            </w:r>
                          </w:p>
                        </w:txbxContent>
                      </v:textbox>
                    </v:shape>
                  </w:pict>
                </mc:Fallback>
              </mc:AlternateContent>
            </w:r>
            <w:r w:rsidRPr="004079E2">
              <w:rPr>
                <w:noProof/>
                <w:lang w:eastAsia="en-US"/>
              </w:rPr>
              <mc:AlternateContent>
                <mc:Choice Requires="wps">
                  <w:drawing>
                    <wp:anchor distT="45720" distB="45720" distL="114300" distR="114300" simplePos="0" relativeHeight="251713024" behindDoc="0" locked="0" layoutInCell="1" allowOverlap="1" wp14:anchorId="57A9ADE5" wp14:editId="23810EAC">
                      <wp:simplePos x="0" y="0"/>
                      <wp:positionH relativeFrom="column">
                        <wp:posOffset>1492885</wp:posOffset>
                      </wp:positionH>
                      <wp:positionV relativeFrom="paragraph">
                        <wp:posOffset>110490</wp:posOffset>
                      </wp:positionV>
                      <wp:extent cx="466725" cy="243205"/>
                      <wp:effectExtent l="0" t="0" r="0" b="0"/>
                      <wp:wrapNone/>
                      <wp:docPr id="245" name="Text Box 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67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7FDBE0A" w14:textId="77777777" w:rsidR="006F6B66" w:rsidRDefault="006F6B66" w:rsidP="00A73AE0">
                                  <w:pPr>
                                    <w:rPr>
                                      <w:sz w:val="12"/>
                                      <w:szCs w:val="12"/>
                                      <w:lang w:val="de-CH"/>
                                    </w:rPr>
                                  </w:pPr>
                                  <w:r w:rsidRPr="00DF75C3">
                                    <w:rPr>
                                      <w:sz w:val="12"/>
                                      <w:szCs w:val="12"/>
                                      <w:lang w:val="de-CH"/>
                                    </w:rPr>
                                    <w:t>Filter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7A9ADE5" id="_x0000_s1051" type="#_x0000_t202" style="position:absolute;margin-left:117.55pt;margin-top:8.7pt;width:36.75pt;height:19.15pt;z-index:25171302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ej+c5AEAAKgDAAAOAAAAZHJzL2Uyb0RvYy54bWysU9uO0zAQfUfiHyy/06Sh7ULUdLXsahHS&#10;cpEWPsBx7MQi8Zix26R8PWOn2y3whnixPDPOmXPOTLbX09Czg0JvwFZ8ucg5U1ZCY2xb8W9f71+9&#10;4cwHYRvRg1UVPyrPr3cvX2xHV6oCOugbhYxArC9HV/EuBFdmmZedGoRfgFOWihpwEIFCbLMGxUjo&#10;Q58Veb7JRsDGIUjlPWXv5iLfJXytlQyftfYqsL7ixC2kE9NZxzPbbUXZonCdkSca4h9YDMJYanqG&#10;uhNBsD2av6AGIxE86LCQMGSgtZEqaSA1y/wPNY+dcCppIXO8O9vk/x+s/HR4dF+QhekdTDTAJMK7&#10;B5DfPbNw2wnbqhtEGDslGmq8jJZlo/Pl6dNotS99BKnHj9DQkMU+QAKaNA7RFdLJCJ0GcDybrqbA&#10;JCVXm81VseZMUqlYvS7ydeogyqePHfrwXsHA4qXiSDNN4OLw4EMkI8qnJ7GXhXvT92muvf0tQQ9j&#10;JpGPfGfmYaonZhpqnhpHMTU0R5KDMK8LrTddOsCfnI20KhX3P/YCFWf9B0uWvF2uVnG3UrBaXxUU&#10;4GWlvqwIKwmq4oGz+Xob5n3cOzRtR53mIVi4IRu1SRKfWZ340zok5afVjft2GadXzz/Y7hcAAAD/&#10;/wMAUEsDBBQABgAIAAAAIQAXs0Zo3gAAAAkBAAAPAAAAZHJzL2Rvd25yZXYueG1sTI/LTsMwEEX3&#10;SPyDNUjsqN1H2hLiVBWILagtVOrOjadJ1HgcxW4T/p5hRZeje3TvmWw1uEZcsQu1Jw3jkQKBVHhb&#10;U6nha/f+tAQRoiFrGk+o4QcDrPL7u8yk1ve0wes2loJLKKRGQxVjm0oZigqdCSPfInF28p0zkc+u&#10;lLYzPZe7Rk6UmktnauKFyrT4WmFx3l6chu+P02E/U5/lm0va3g9KknuWWj8+DOsXEBGH+A/Dnz6r&#10;Q85OR38hG0SjYTJNxoxysJiBYGCqlnMQRw1JsgCZZ/L2g/wXAAD//wMAUEsBAi0AFAAGAAgAAAAh&#10;ALaDOJL+AAAA4QEAABMAAAAAAAAAAAAAAAAAAAAAAFtDb250ZW50X1R5cGVzXS54bWxQSwECLQAU&#10;AAYACAAAACEAOP0h/9YAAACUAQAACwAAAAAAAAAAAAAAAAAvAQAAX3JlbHMvLnJlbHNQSwECLQAU&#10;AAYACAAAACEAjHo/nOQBAACoAwAADgAAAAAAAAAAAAAAAAAuAgAAZHJzL2Uyb0RvYy54bWxQSwEC&#10;LQAUAAYACAAAACEAF7NGaN4AAAAJAQAADwAAAAAAAAAAAAAAAAA+BAAAZHJzL2Rvd25yZXYueG1s&#10;UEsFBgAAAAAEAAQA8wAAAEkFAAAAAA==&#10;" filled="f" stroked="f">
                      <v:textbox>
                        <w:txbxContent>
                          <w:p w14:paraId="77FDBE0A" w14:textId="77777777" w:rsidR="006F6B66" w:rsidRDefault="006F6B66" w:rsidP="00A73AE0">
                            <w:pPr>
                              <w:rPr>
                                <w:sz w:val="12"/>
                                <w:szCs w:val="12"/>
                                <w:lang w:val="de-CH"/>
                              </w:rPr>
                            </w:pPr>
                            <w:r w:rsidRPr="00DF75C3">
                              <w:rPr>
                                <w:sz w:val="12"/>
                                <w:szCs w:val="12"/>
                                <w:lang w:val="de-CH"/>
                              </w:rPr>
                              <w:t>Filter</w:t>
                            </w:r>
                          </w:p>
                        </w:txbxContent>
                      </v:textbox>
                    </v:shape>
                  </w:pict>
                </mc:Fallback>
              </mc:AlternateContent>
            </w:r>
            <w:r w:rsidRPr="004079E2">
              <w:rPr>
                <w:noProof/>
                <w:lang w:eastAsia="en-US"/>
              </w:rPr>
              <mc:AlternateContent>
                <mc:Choice Requires="wps">
                  <w:drawing>
                    <wp:anchor distT="45720" distB="45720" distL="114300" distR="114300" simplePos="0" relativeHeight="251712000" behindDoc="0" locked="0" layoutInCell="1" allowOverlap="1" wp14:anchorId="291CA637" wp14:editId="4B215BA1">
                      <wp:simplePos x="0" y="0"/>
                      <wp:positionH relativeFrom="column">
                        <wp:posOffset>1920240</wp:posOffset>
                      </wp:positionH>
                      <wp:positionV relativeFrom="paragraph">
                        <wp:posOffset>412115</wp:posOffset>
                      </wp:positionV>
                      <wp:extent cx="428625" cy="243205"/>
                      <wp:effectExtent l="0" t="0" r="0" b="0"/>
                      <wp:wrapNone/>
                      <wp:docPr id="246" name="Text Box 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286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706D7B" w14:textId="77777777" w:rsidR="006F6B66" w:rsidRDefault="006F6B66" w:rsidP="00A73AE0">
                                  <w:pPr>
                                    <w:rPr>
                                      <w:sz w:val="12"/>
                                      <w:szCs w:val="12"/>
                                      <w:lang w:val="de-CH"/>
                                    </w:rPr>
                                  </w:pPr>
                                  <w:r w:rsidRPr="00DF75C3">
                                    <w:rPr>
                                      <w:sz w:val="12"/>
                                      <w:szCs w:val="12"/>
                                      <w:lang w:val="de-CH"/>
                                    </w:rPr>
                                    <w:t>Blister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91CA637" id="_x0000_s1052" type="#_x0000_t202" style="position:absolute;margin-left:151.2pt;margin-top:32.45pt;width:33.75pt;height:19.15pt;z-index:25171200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p/765AEAAKgDAAAOAAAAZHJzL2Uyb0RvYy54bWysU9uO0zAQfUfiHyy/06ShLUvUdLXsahHS&#10;cpEWPsBx7MQi8Zix26R8PWOn2y3whnixPDPOmXPOTLbX09Czg0JvwFZ8ucg5U1ZCY2xb8W9f719d&#10;ceaDsI3owaqKH5Xn17uXL7ajK1UBHfSNQkYg1pejq3gXgiuzzMtODcIvwClLRQ04iEAhtlmDYiT0&#10;oc+KPN9kI2DjEKTynrJ3c5HvEr7WSobPWnsVWF9x4hbSiems45nttqJsUbjOyBMN8Q8sBmEsNT1D&#10;3Ykg2B7NX1CDkQgedFhIGDLQ2kiVNJCaZf6HmsdOOJW0kDnenW3y/w9Wfjo8ui/IwvQOJhpgEuHd&#10;A8jvnlm47YRt1Q0ijJ0SDTVeRsuy0fny9Gm02pc+gtTjR2hoyGIfIAFNGofoCulkhE4DOJ5NV1Ng&#10;kpKr4mpTrDmTVCpWr4t8nTqI8uljhz68VzCweKk40kwTuDg8+BDJiPLpSexl4d70fZprb39L0MOY&#10;SeQj35l5mOqJmYaab2LjKKaG5khyEOZ1ofWmSwf4k7ORVqXi/sdeoOKs/2DJkrfL1SruVgpW6zcF&#10;BXhZqS8rwkqCqnjgbL7ehnkf9w5N21GneQgWbshGbZLEZ1Yn/rQOSflpdeO+Xcbp1fMPtvsFAAD/&#10;/wMAUEsDBBQABgAIAAAAIQAHLpW83QAAAAoBAAAPAAAAZHJzL2Rvd25yZXYueG1sTI/BTsMwDIbv&#10;SLxDZCRuLKEtFS1NJwTiCmLApN2yxmsrGqdqsrW8PebEbrb86ff3V+vFDeKEU+g9abhdKRBIjbc9&#10;tRo+P15u7kGEaMiawRNq+MEA6/ryojKl9TO942kTW8EhFEqjoYtxLKUMTYfOhJUfkfh28JMzkdep&#10;lXYyM4e7QSZK5dKZnvhDZ0Z86rD53hydhq/Xw26bqbf22d2Ns1+UJFdIra+vlscHEBGX+A/Dnz6r&#10;Q81Oe38kG8SgIVVJxqiGPCtAMJDmBQ97JlWagKwreV6h/gUAAP//AwBQSwECLQAUAAYACAAAACEA&#10;toM4kv4AAADhAQAAEwAAAAAAAAAAAAAAAAAAAAAAW0NvbnRlbnRfVHlwZXNdLnhtbFBLAQItABQA&#10;BgAIAAAAIQA4/SH/1gAAAJQBAAALAAAAAAAAAAAAAAAAAC8BAABfcmVscy8ucmVsc1BLAQItABQA&#10;BgAIAAAAIQBzp/765AEAAKgDAAAOAAAAAAAAAAAAAAAAAC4CAABkcnMvZTJvRG9jLnhtbFBLAQIt&#10;ABQABgAIAAAAIQAHLpW83QAAAAoBAAAPAAAAAAAAAAAAAAAAAD4EAABkcnMvZG93bnJldi54bWxQ&#10;SwUGAAAAAAQABADzAAAASAUAAAAA&#10;" filled="f" stroked="f">
                      <v:textbox>
                        <w:txbxContent>
                          <w:p w14:paraId="5C706D7B" w14:textId="77777777" w:rsidR="006F6B66" w:rsidRDefault="006F6B66" w:rsidP="00A73AE0">
                            <w:pPr>
                              <w:rPr>
                                <w:sz w:val="12"/>
                                <w:szCs w:val="12"/>
                                <w:lang w:val="de-CH"/>
                              </w:rPr>
                            </w:pPr>
                            <w:r w:rsidRPr="00DF75C3">
                              <w:rPr>
                                <w:sz w:val="12"/>
                                <w:szCs w:val="12"/>
                                <w:lang w:val="de-CH"/>
                              </w:rPr>
                              <w:t>Blister</w:t>
                            </w:r>
                          </w:p>
                        </w:txbxContent>
                      </v:textbox>
                    </v:shape>
                  </w:pict>
                </mc:Fallback>
              </mc:AlternateContent>
            </w:r>
            <w:r w:rsidRPr="004079E2">
              <w:rPr>
                <w:noProof/>
                <w:lang w:eastAsia="en-US"/>
              </w:rPr>
              <w:drawing>
                <wp:inline distT="0" distB="0" distL="0" distR="0" wp14:anchorId="59C50C8C" wp14:editId="777F47A0">
                  <wp:extent cx="2722245" cy="640715"/>
                  <wp:effectExtent l="0" t="0" r="1905" b="6985"/>
                  <wp:docPr id="80" name="Picture 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2747963" cy="646768"/>
                          </a:xfrm>
                          <a:prstGeom prst="rect">
                            <a:avLst/>
                          </a:prstGeom>
                        </pic:spPr>
                      </pic:pic>
                    </a:graphicData>
                  </a:graphic>
                </wp:inline>
              </w:drawing>
            </w:r>
            <w:r w:rsidRPr="004079E2">
              <w:rPr>
                <w:noProof/>
                <w:lang w:eastAsia="en-US"/>
              </w:rPr>
              <mc:AlternateContent>
                <mc:Choice Requires="wps">
                  <w:drawing>
                    <wp:anchor distT="45720" distB="45720" distL="114300" distR="114300" simplePos="0" relativeHeight="251716096" behindDoc="0" locked="0" layoutInCell="1" allowOverlap="1" wp14:anchorId="68EBAD20" wp14:editId="345D82F6">
                      <wp:simplePos x="0" y="0"/>
                      <wp:positionH relativeFrom="column">
                        <wp:posOffset>899588</wp:posOffset>
                      </wp:positionH>
                      <wp:positionV relativeFrom="paragraph">
                        <wp:posOffset>791531</wp:posOffset>
                      </wp:positionV>
                      <wp:extent cx="771525" cy="448146"/>
                      <wp:effectExtent l="0" t="0" r="0" b="9525"/>
                      <wp:wrapNone/>
                      <wp:docPr id="247" name="Text Box 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1525" cy="448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024FE98" w14:textId="77777777" w:rsidR="006F6B66" w:rsidRDefault="006F6B66" w:rsidP="0092593C">
                                  <w:pPr>
                                    <w:spacing w:line="360" w:lineRule="auto"/>
                                    <w:rPr>
                                      <w:b/>
                                      <w:sz w:val="12"/>
                                      <w:szCs w:val="12"/>
                                      <w:lang w:val="de-CH"/>
                                    </w:rPr>
                                  </w:pPr>
                                  <w:r w:rsidRPr="00DF75C3">
                                    <w:rPr>
                                      <w:b/>
                                      <w:sz w:val="12"/>
                                      <w:szCs w:val="12"/>
                                      <w:lang w:val="de-CH"/>
                                    </w:rPr>
                                    <w:t>Inhalatorns b</w:t>
                                  </w:r>
                                  <w:r>
                                    <w:rPr>
                                      <w:b/>
                                      <w:sz w:val="12"/>
                                      <w:szCs w:val="12"/>
                                      <w:lang w:val="de-CH"/>
                                    </w:rPr>
                                    <w:t>ottendel</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8EBAD20" id="_x0000_s1053" type="#_x0000_t202" style="position:absolute;margin-left:70.85pt;margin-top:62.35pt;width:60.75pt;height:35.3pt;z-index:25171609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5TnD5QEAAKgDAAAOAAAAZHJzL2Uyb0RvYy54bWysU9tu2zAMfR+wfxD0vjgOnKYz4hRdiw4D&#10;ugvQ7QNkWbKF2aJGKbGzrx8lp2m2vQ17EURSPjznkN7eTEPPDgq9AVvxfLHkTFkJjbFtxb99fXhz&#10;zZkPwjaiB6sqflSe3+xev9qOrlQr6KBvFDICsb4cXcW7EFyZZV52ahB+AU5ZKmrAQQQKsc0aFCOh&#10;D322Wi6vshGwcQhSeU/Z+7nIdwlfayXDZ629CqyvOHEL6cR01vHMdltRtihcZ+SJhvgHFoMwlpqe&#10;oe5FEGyP5i+owUgEDzosJAwZaG2kShpITb78Q81TJ5xKWsgc7842+f8HKz8dntwXZGF6BxMNMInw&#10;7hHkd88s3HXCtuoWEcZOiYYa59GybHS+PH0arfaljyD1+BEaGrLYB0hAk8YhukI6GaHTAI5n09UU&#10;mKTkZpOvV2vOJJWK4jovrlIHUT5/7NCH9woGFi8VR5ppAheHRx8iGVE+P4m9LDyYvk9z7e1vCXoY&#10;M4l85DszD1M9MdNUfLWJjaOYGpojyUGY14XWmy4d4E/ORlqVivsfe4GKs/6DJUve5kURdysFxXqz&#10;ogAvK/VlRVhJUBUPnM3XuzDv496haTvqNA/Bwi3ZqE2S+MLqxJ/WISk/rW7ct8s4vXr5wXa/AAAA&#10;//8DAFBLAwQUAAYACAAAACEAJ+9cA94AAAALAQAADwAAAGRycy9kb3ducmV2LnhtbEyPzU7DMBCE&#10;70i8g7VI3KjdNG1piFNVIK4g+oPEzY23SdR4HcVuE96e5QS3md3R7Lf5enStuGIfGk8aphMFAqn0&#10;tqFKw373+vAIIkRD1rSeUMM3BlgXtze5yawf6AOv21gJLqGQGQ11jF0mZShrdCZMfIfEu5PvnYls&#10;+0ra3gxc7lqZKLWQzjTEF2rT4XON5Xl7cRoOb6evz1S9Vy9u3g1+VJLcSmp9fzdunkBEHONfGH7x&#10;GR0KZjr6C9kgWvbpdMlRFknKghPJYpaAOPJkNZ+BLHL5/4fiBwAA//8DAFBLAQItABQABgAIAAAA&#10;IQC2gziS/gAAAOEBAAATAAAAAAAAAAAAAAAAAAAAAABbQ29udGVudF9UeXBlc10ueG1sUEsBAi0A&#10;FAAGAAgAAAAhADj9If/WAAAAlAEAAAsAAAAAAAAAAAAAAAAALwEAAF9yZWxzLy5yZWxzUEsBAi0A&#10;FAAGAAgAAAAhAEnlOcPlAQAAqAMAAA4AAAAAAAAAAAAAAAAALgIAAGRycy9lMm9Eb2MueG1sUEsB&#10;Ai0AFAAGAAgAAAAhACfvXAPeAAAACwEAAA8AAAAAAAAAAAAAAAAAPwQAAGRycy9kb3ducmV2Lnht&#10;bFBLBQYAAAAABAAEAPMAAABKBQAAAAA=&#10;" filled="f" stroked="f">
                      <v:textbox>
                        <w:txbxContent>
                          <w:p w14:paraId="6024FE98" w14:textId="77777777" w:rsidR="006F6B66" w:rsidRDefault="006F6B66" w:rsidP="0092593C">
                            <w:pPr>
                              <w:spacing w:line="360" w:lineRule="auto"/>
                              <w:rPr>
                                <w:b/>
                                <w:sz w:val="12"/>
                                <w:szCs w:val="12"/>
                                <w:lang w:val="de-CH"/>
                              </w:rPr>
                            </w:pPr>
                            <w:r w:rsidRPr="00DF75C3">
                              <w:rPr>
                                <w:b/>
                                <w:sz w:val="12"/>
                                <w:szCs w:val="12"/>
                                <w:lang w:val="de-CH"/>
                              </w:rPr>
                              <w:t>Inhalatorns b</w:t>
                            </w:r>
                            <w:r>
                              <w:rPr>
                                <w:b/>
                                <w:sz w:val="12"/>
                                <w:szCs w:val="12"/>
                                <w:lang w:val="de-CH"/>
                              </w:rPr>
                              <w:t>ottendel</w:t>
                            </w:r>
                          </w:p>
                        </w:txbxContent>
                      </v:textbox>
                    </v:shape>
                  </w:pict>
                </mc:Fallback>
              </mc:AlternateContent>
            </w:r>
            <w:r w:rsidRPr="004079E2">
              <w:rPr>
                <w:noProof/>
                <w:lang w:eastAsia="en-US"/>
              </w:rPr>
              <mc:AlternateContent>
                <mc:Choice Requires="wps">
                  <w:drawing>
                    <wp:anchor distT="45720" distB="45720" distL="114300" distR="114300" simplePos="0" relativeHeight="251715072" behindDoc="0" locked="0" layoutInCell="1" allowOverlap="1" wp14:anchorId="0275E526" wp14:editId="7FE484BE">
                      <wp:simplePos x="0" y="0"/>
                      <wp:positionH relativeFrom="column">
                        <wp:posOffset>21480</wp:posOffset>
                      </wp:positionH>
                      <wp:positionV relativeFrom="paragraph">
                        <wp:posOffset>794304</wp:posOffset>
                      </wp:positionV>
                      <wp:extent cx="576125" cy="243205"/>
                      <wp:effectExtent l="0" t="0" r="0" b="4445"/>
                      <wp:wrapNone/>
                      <wp:docPr id="248" name="Text Box 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12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0647F12D" w14:textId="77777777" w:rsidR="006F6B66" w:rsidRDefault="006F6B66" w:rsidP="00A73AE0">
                                  <w:pPr>
                                    <w:rPr>
                                      <w:b/>
                                      <w:sz w:val="12"/>
                                      <w:szCs w:val="12"/>
                                      <w:lang w:val="de-CH"/>
                                    </w:rPr>
                                  </w:pPr>
                                  <w:r w:rsidRPr="00DF75C3">
                                    <w:rPr>
                                      <w:b/>
                                      <w:sz w:val="12"/>
                                      <w:szCs w:val="12"/>
                                      <w:lang w:val="de-CH"/>
                                    </w:rPr>
                                    <w:t>Inhalato</w:t>
                                  </w:r>
                                  <w:r>
                                    <w:rPr>
                                      <w:b/>
                                      <w:sz w:val="12"/>
                                      <w:szCs w:val="12"/>
                                      <w:lang w:val="de-CH"/>
                                    </w:rPr>
                                    <w:t>r</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275E526" id="_x0000_s1054" type="#_x0000_t202" style="position:absolute;margin-left:1.7pt;margin-top:62.55pt;width:45.35pt;height:19.15pt;z-index:25171507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7Yp5QEAAKgDAAAOAAAAZHJzL2Uyb0RvYy54bWysU9tu1DAQfUfiHyy/s7mw25Zos1VpVYRU&#10;ClLhAxzH3lgkHjP2brJ8PWNnu13gDfFieWacM+ecmayvp6Fne4XegK15scg5U1ZCa+y25t++3r+5&#10;4swHYVvRg1U1PyjPrzevX61HV6kSOuhbhYxArK9GV/MuBFdlmZedGoRfgFOWihpwEIFC3GYtipHQ&#10;hz4r8/wiGwFbhyCV95S9m4t8k/C1VjJ81tqrwPqaE7eQTkxnE89ssxbVFoXrjDzSEP/AYhDGUtMT&#10;1J0Igu3Q/AU1GIngQYeFhCEDrY1USQOpKfI/1Dx1wqmkhczx7mST/3+w8nH/5L4gC9N7mGiASYR3&#10;DyC/e2bhthN2q24QYeyUaKlxES3LRuer46fRal/5CNKMn6ClIYtdgAQ0aRyiK6STEToN4HAyXU2B&#10;SUquLi+KcsWZpFK5fFvmq9RBVM8fO/Thg4KBxUvNkWaawMX+wYdIRlTPT2IvC/em79Nce/tbgh7G&#10;TCIf+c7Mw9RMzLTU/Co2jmIaaA8kB2FeF1pvunSAPzkbaVVq7n/sBCrO+o+WLHlXLJdxt1KwXF2W&#10;FOB5pTmvCCsJquaBs/l6G+Z93Dk02446zUOwcEM2apMkvrA68qd1SMqPqxv37TxOr15+sM0vAAAA&#10;//8DAFBLAwQUAAYACAAAACEAhNGoQtsAAAAIAQAADwAAAGRycy9kb3ducmV2LnhtbEyPQU/DMAyF&#10;70j8h8hI3Jiz0U1baTohEFcQAyZxyxqvrWicqsnW8u8xJzhZfu/p+XOxnXynzjTENrCB+UyDIq6C&#10;a7k28P72dLMGFZNlZ7vAZOCbImzLy4vC5i6M/ErnXaqVlHDMrYEmpT5HjFVD3sZZ6InFO4bB2yTr&#10;UKMb7CjlvsOF1iv0tmW50NieHhqqvnYnb+Dj+fi5z/RL/eiX/Rgmjew3aMz11XR/ByrRlP7C8Isv&#10;6FAK0yGc2EXVGbjNJCjyYjkHJf4mk3kQYSUOlgX+f6D8AQAA//8DAFBLAQItABQABgAIAAAAIQC2&#10;gziS/gAAAOEBAAATAAAAAAAAAAAAAAAAAAAAAABbQ29udGVudF9UeXBlc10ueG1sUEsBAi0AFAAG&#10;AAgAAAAhADj9If/WAAAAlAEAAAsAAAAAAAAAAAAAAAAALwEAAF9yZWxzLy5yZWxzUEsBAi0AFAAG&#10;AAgAAAAhAJM3tinlAQAAqAMAAA4AAAAAAAAAAAAAAAAALgIAAGRycy9lMm9Eb2MueG1sUEsBAi0A&#10;FAAGAAgAAAAhAITRqELbAAAACAEAAA8AAAAAAAAAAAAAAAAAPwQAAGRycy9kb3ducmV2LnhtbFBL&#10;BQYAAAAABAAEAPMAAABHBQAAAAA=&#10;" filled="f" stroked="f">
                      <v:textbox>
                        <w:txbxContent>
                          <w:p w14:paraId="0647F12D" w14:textId="77777777" w:rsidR="006F6B66" w:rsidRDefault="006F6B66" w:rsidP="00A73AE0">
                            <w:pPr>
                              <w:rPr>
                                <w:b/>
                                <w:sz w:val="12"/>
                                <w:szCs w:val="12"/>
                                <w:lang w:val="de-CH"/>
                              </w:rPr>
                            </w:pPr>
                            <w:r w:rsidRPr="00DF75C3">
                              <w:rPr>
                                <w:b/>
                                <w:sz w:val="12"/>
                                <w:szCs w:val="12"/>
                                <w:lang w:val="de-CH"/>
                              </w:rPr>
                              <w:t>Inhalato</w:t>
                            </w:r>
                            <w:r>
                              <w:rPr>
                                <w:b/>
                                <w:sz w:val="12"/>
                                <w:szCs w:val="12"/>
                                <w:lang w:val="de-CH"/>
                              </w:rPr>
                              <w:t>r</w:t>
                            </w:r>
                          </w:p>
                        </w:txbxContent>
                      </v:textbox>
                    </v:shape>
                  </w:pict>
                </mc:Fallback>
              </mc:AlternateContent>
            </w:r>
            <w:r w:rsidRPr="004079E2">
              <w:rPr>
                <w:noProof/>
                <w:lang w:eastAsia="en-US"/>
              </w:rPr>
              <mc:AlternateContent>
                <mc:Choice Requires="wps">
                  <w:drawing>
                    <wp:anchor distT="45720" distB="45720" distL="114300" distR="114300" simplePos="0" relativeHeight="251717120" behindDoc="0" locked="0" layoutInCell="1" allowOverlap="1" wp14:anchorId="7CC57817" wp14:editId="3E9D0011">
                      <wp:simplePos x="0" y="0"/>
                      <wp:positionH relativeFrom="column">
                        <wp:posOffset>1979295</wp:posOffset>
                      </wp:positionH>
                      <wp:positionV relativeFrom="paragraph">
                        <wp:posOffset>798830</wp:posOffset>
                      </wp:positionV>
                      <wp:extent cx="686435" cy="243205"/>
                      <wp:effectExtent l="0" t="0" r="0" b="0"/>
                      <wp:wrapNone/>
                      <wp:docPr id="249"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86435" cy="24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10FC0AAA" w14:textId="77777777" w:rsidR="006F6B66" w:rsidRDefault="006F6B66" w:rsidP="00A73AE0">
                                  <w:pPr>
                                    <w:rPr>
                                      <w:b/>
                                      <w:sz w:val="12"/>
                                      <w:szCs w:val="12"/>
                                      <w:lang w:val="de-CH"/>
                                    </w:rPr>
                                  </w:pPr>
                                  <w:r w:rsidRPr="00DF75C3">
                                    <w:rPr>
                                      <w:b/>
                                      <w:sz w:val="12"/>
                                      <w:szCs w:val="12"/>
                                      <w:lang w:val="de-CH"/>
                                    </w:rPr>
                                    <w:t>Blisterka</w:t>
                                  </w:r>
                                  <w:r>
                                    <w:rPr>
                                      <w:b/>
                                      <w:sz w:val="12"/>
                                      <w:szCs w:val="12"/>
                                      <w:lang w:val="de-CH"/>
                                    </w:rPr>
                                    <w:t>rta</w:t>
                                  </w:r>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CC57817" id="_x0000_s1055" type="#_x0000_t202" style="position:absolute;margin-left:155.85pt;margin-top:62.9pt;width:54.05pt;height:19.15pt;z-index:25171712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gdj35QEAAKgDAAAOAAAAZHJzL2Uyb0RvYy54bWysU9tu2zAMfR+wfxD0vthxnaw14hRdiw4D&#10;ugvQ9QNkWbaF2aJGKbGzrx8lp2m2vg17EURSPjznkN5cT0PP9gqdBlPy5SLlTBkJtTZtyZ++37+7&#10;5Mx5YWrRg1ElPyjHr7dv32xGW6gMOuhrhYxAjCtGW/LOe1skiZOdGoRbgFWGig3gIDyF2CY1ipHQ&#10;hz7J0nSdjIC1RZDKOcrezUW+jfhNo6T/2jROedaXnLj5eGI8q3Am240oWhS20/JIQ/wDi0FoQ01P&#10;UHfCC7ZD/Qpq0BLBQeMXEoYEmkZLFTWQmmX6l5rHTlgVtZA5zp5scv8PVn7ZP9pvyPz0ASYaYBTh&#10;7APIH44ZuO2EadUNIoydEjU1XgbLktG64vhpsNoVLoBU42eoachi5yECTQ0OwRXSyQidBnA4ma4m&#10;zyQl15fr/GLFmaRSll9k6Sp2EMXzxxad/6hgYOFScqSZRnCxf3A+kBHF85PQy8C97vs41978kaCH&#10;IRPJB74zcz9VE9M1Nb8KjYOYCuoDyUGY14XWmy4d4C/ORlqVkrufO4GKs/6TIUuulnkedisG+ep9&#10;RgGeV6rzijCSoEruOZuvt37ex51F3XbUaR6CgRuysdFR4gurI39ah6j8uLph387j+OrlB9v+BgAA&#10;//8DAFBLAwQUAAYACAAAACEA0N1UwN4AAAALAQAADwAAAGRycy9kb3ducmV2LnhtbEyPQU/DMAyF&#10;70j8h8hI3FiS0Q1Wmk4IxBW0wSZxyxqvrWicqsnW8u8xJ7jZfk/P3yvWk+/EGYfYBjKgZwoEUhVc&#10;S7WBj/eXm3sQMVlytguEBr4xwrq8vChs7sJIGzxvUy04hGJuDTQp9bmUsWrQ2zgLPRJrxzB4m3gd&#10;aukGO3K47+RcqaX0tiX+0NgenxqsvrYnb2D3evzcZ+qtfvaLfgyTkuRX0pjrq+nxAUTCKf2Z4Ref&#10;0aFkpkM4kYuiM3Cr9R1bWZgvuAM7Mr3i4cCXZaZBloX836H8AQAA//8DAFBLAQItABQABgAIAAAA&#10;IQC2gziS/gAAAOEBAAATAAAAAAAAAAAAAAAAAAAAAABbQ29udGVudF9UeXBlc10ueG1sUEsBAi0A&#10;FAAGAAgAAAAhADj9If/WAAAAlAEAAAsAAAAAAAAAAAAAAAAALwEAAF9yZWxzLy5yZWxzUEsBAi0A&#10;FAAGAAgAAAAhAPSB2PflAQAAqAMAAA4AAAAAAAAAAAAAAAAALgIAAGRycy9lMm9Eb2MueG1sUEsB&#10;Ai0AFAAGAAgAAAAhANDdVMDeAAAACwEAAA8AAAAAAAAAAAAAAAAAPwQAAGRycy9kb3ducmV2Lnht&#10;bFBLBQYAAAAABAAEAPMAAABKBQAAAAA=&#10;" filled="f" stroked="f">
                      <v:textbox>
                        <w:txbxContent>
                          <w:p w14:paraId="10FC0AAA" w14:textId="77777777" w:rsidR="006F6B66" w:rsidRDefault="006F6B66" w:rsidP="00A73AE0">
                            <w:pPr>
                              <w:rPr>
                                <w:b/>
                                <w:sz w:val="12"/>
                                <w:szCs w:val="12"/>
                                <w:lang w:val="de-CH"/>
                              </w:rPr>
                            </w:pPr>
                            <w:r w:rsidRPr="00DF75C3">
                              <w:rPr>
                                <w:b/>
                                <w:sz w:val="12"/>
                                <w:szCs w:val="12"/>
                                <w:lang w:val="de-CH"/>
                              </w:rPr>
                              <w:t>Blisterka</w:t>
                            </w:r>
                            <w:r>
                              <w:rPr>
                                <w:b/>
                                <w:sz w:val="12"/>
                                <w:szCs w:val="12"/>
                                <w:lang w:val="de-CH"/>
                              </w:rPr>
                              <w:t>rta</w:t>
                            </w:r>
                          </w:p>
                        </w:txbxContent>
                      </v:textbox>
                    </v:shape>
                  </w:pict>
                </mc:Fallback>
              </mc:AlternateContent>
            </w:r>
          </w:p>
        </w:tc>
        <w:tc>
          <w:tcPr>
            <w:tcW w:w="2409" w:type="dxa"/>
            <w:vMerge w:val="restart"/>
            <w:tcBorders>
              <w:top w:val="single" w:sz="24" w:space="0" w:color="808080"/>
              <w:left w:val="single" w:sz="24" w:space="0" w:color="808080"/>
              <w:bottom w:val="single" w:sz="24" w:space="0" w:color="808080"/>
              <w:right w:val="single" w:sz="24" w:space="0" w:color="808080"/>
            </w:tcBorders>
          </w:tcPr>
          <w:p w14:paraId="56594E69"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Vanliga frågor</w:t>
            </w:r>
          </w:p>
          <w:p w14:paraId="3B21EEC2" w14:textId="77777777" w:rsidR="00A73AE0" w:rsidRPr="005E4531" w:rsidRDefault="00A73AE0" w:rsidP="00B56A01">
            <w:pPr>
              <w:pStyle w:val="Table"/>
              <w:keepNext/>
              <w:spacing w:before="0" w:after="0"/>
              <w:rPr>
                <w:rFonts w:ascii="Times New Roman" w:hAnsi="Times New Roman"/>
                <w:szCs w:val="20"/>
                <w:lang w:val="sv-SE"/>
              </w:rPr>
            </w:pPr>
          </w:p>
          <w:p w14:paraId="1FD14F70"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Varför hördes inget ljud från inhalatorn när jag inhalerade?</w:t>
            </w:r>
          </w:p>
          <w:p w14:paraId="3BE12FB0" w14:textId="77777777" w:rsidR="00A73AE0" w:rsidRPr="005E4531" w:rsidRDefault="00A73AE0" w:rsidP="00B56A01">
            <w:pPr>
              <w:pStyle w:val="Table"/>
              <w:keepNext/>
              <w:spacing w:before="0" w:after="0"/>
              <w:rPr>
                <w:rFonts w:ascii="Times New Roman" w:hAnsi="Times New Roman"/>
                <w:szCs w:val="20"/>
                <w:lang w:val="sv-SE"/>
              </w:rPr>
            </w:pPr>
            <w:r w:rsidRPr="005E4531">
              <w:rPr>
                <w:rFonts w:ascii="Times New Roman" w:hAnsi="Times New Roman"/>
                <w:szCs w:val="20"/>
                <w:lang w:val="sv-SE"/>
              </w:rPr>
              <w:t>Kapseln kan ha fastnat i kapselfacket. Om detta händer kan du försiktigt lossa kapseln genom att knacka på basen till inhalatorn. Inhalera läkemedlet igen genom att upprepa steg 3a till 3d.</w:t>
            </w:r>
          </w:p>
          <w:p w14:paraId="48EF4F06" w14:textId="77777777" w:rsidR="00A73AE0" w:rsidRPr="005E4531" w:rsidRDefault="00A73AE0" w:rsidP="00B56A01">
            <w:pPr>
              <w:pStyle w:val="Table"/>
              <w:keepNext/>
              <w:spacing w:before="0" w:after="0"/>
              <w:rPr>
                <w:rFonts w:ascii="Times New Roman" w:hAnsi="Times New Roman"/>
                <w:szCs w:val="20"/>
                <w:lang w:val="sv-SE"/>
              </w:rPr>
            </w:pPr>
          </w:p>
          <w:p w14:paraId="1FB77C16"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Vad ska jag göra om det är pulver kvar i kapseln?</w:t>
            </w:r>
          </w:p>
          <w:p w14:paraId="5D2028D7" w14:textId="77777777" w:rsidR="00A73AE0" w:rsidRPr="005E4531" w:rsidRDefault="00A73AE0" w:rsidP="00B56A01">
            <w:pPr>
              <w:pStyle w:val="Table"/>
              <w:keepNext/>
              <w:spacing w:before="0" w:after="0"/>
              <w:rPr>
                <w:rFonts w:ascii="Times New Roman" w:hAnsi="Times New Roman"/>
                <w:szCs w:val="20"/>
                <w:lang w:val="sv-SE"/>
              </w:rPr>
            </w:pPr>
            <w:r w:rsidRPr="005E4531">
              <w:rPr>
                <w:rFonts w:ascii="Times New Roman" w:hAnsi="Times New Roman"/>
                <w:szCs w:val="20"/>
                <w:lang w:val="sv-SE"/>
              </w:rPr>
              <w:t>Du har inte fått i dig tillräcklig mängd av läkemedlet. Stäng inhalatorn och upprepa steg 3a till 3d.</w:t>
            </w:r>
          </w:p>
          <w:p w14:paraId="35CB9992" w14:textId="77777777" w:rsidR="00A73AE0" w:rsidRPr="005E4531" w:rsidRDefault="00A73AE0" w:rsidP="00B56A01">
            <w:pPr>
              <w:pStyle w:val="Table"/>
              <w:keepNext/>
              <w:spacing w:before="0" w:after="0"/>
              <w:rPr>
                <w:rFonts w:ascii="Times New Roman" w:hAnsi="Times New Roman"/>
                <w:szCs w:val="20"/>
                <w:lang w:val="sv-SE"/>
              </w:rPr>
            </w:pPr>
          </w:p>
          <w:p w14:paraId="5ECF4B3B"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Jag hostade efter inhalation - gör det något?</w:t>
            </w:r>
          </w:p>
          <w:p w14:paraId="5186046D" w14:textId="77777777" w:rsidR="00A73AE0" w:rsidRPr="005E4531" w:rsidRDefault="00A73AE0" w:rsidP="00B56A01">
            <w:pPr>
              <w:pStyle w:val="Table"/>
              <w:keepNext/>
              <w:spacing w:before="0" w:after="0"/>
              <w:rPr>
                <w:rFonts w:ascii="Times New Roman" w:hAnsi="Times New Roman"/>
                <w:szCs w:val="20"/>
                <w:lang w:val="sv-SE"/>
              </w:rPr>
            </w:pPr>
            <w:r w:rsidRPr="005E4531">
              <w:rPr>
                <w:rFonts w:ascii="Times New Roman" w:hAnsi="Times New Roman"/>
                <w:szCs w:val="20"/>
                <w:lang w:val="sv-SE"/>
              </w:rPr>
              <w:t>Detta kan inträffa. Så länge kapseln är tom har du fått i dig tillräckligt med läkemedel.</w:t>
            </w:r>
          </w:p>
          <w:p w14:paraId="1D64BC51" w14:textId="77777777" w:rsidR="00A73AE0" w:rsidRPr="005E4531" w:rsidRDefault="00A73AE0" w:rsidP="00B56A01">
            <w:pPr>
              <w:pStyle w:val="Table"/>
              <w:keepNext/>
              <w:spacing w:before="0" w:after="0"/>
              <w:rPr>
                <w:rFonts w:ascii="Times New Roman" w:hAnsi="Times New Roman"/>
                <w:szCs w:val="20"/>
                <w:lang w:val="sv-SE"/>
              </w:rPr>
            </w:pPr>
          </w:p>
          <w:p w14:paraId="3C99266C"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Jag kände en liten bit av kapseln på tungan, gör det något?</w:t>
            </w:r>
          </w:p>
          <w:p w14:paraId="5A63E383" w14:textId="77777777" w:rsidR="00A73AE0" w:rsidRPr="005E4531" w:rsidRDefault="00A73AE0" w:rsidP="00B56A01">
            <w:pPr>
              <w:pStyle w:val="Table"/>
              <w:keepNext/>
              <w:tabs>
                <w:tab w:val="clear" w:pos="284"/>
              </w:tabs>
              <w:spacing w:before="0" w:after="0"/>
              <w:rPr>
                <w:rFonts w:ascii="Times New Roman" w:hAnsi="Times New Roman"/>
                <w:szCs w:val="20"/>
                <w:lang w:val="sv-SE"/>
              </w:rPr>
            </w:pPr>
            <w:r w:rsidRPr="005E4531">
              <w:rPr>
                <w:rFonts w:ascii="Times New Roman" w:hAnsi="Times New Roman"/>
                <w:szCs w:val="20"/>
                <w:lang w:val="sv-SE"/>
              </w:rPr>
              <w:t>Detta kan hända. Det är inte skadligt. Risken för att kapseln krossas ökar om du sticker hål på kapseln mer än en gång.</w:t>
            </w:r>
          </w:p>
        </w:tc>
        <w:tc>
          <w:tcPr>
            <w:tcW w:w="2410" w:type="dxa"/>
            <w:tcBorders>
              <w:top w:val="single" w:sz="24" w:space="0" w:color="808080"/>
              <w:left w:val="single" w:sz="24" w:space="0" w:color="808080"/>
              <w:bottom w:val="single" w:sz="24" w:space="0" w:color="808080"/>
              <w:right w:val="single" w:sz="24" w:space="0" w:color="808080"/>
            </w:tcBorders>
            <w:hideMark/>
          </w:tcPr>
          <w:p w14:paraId="451BF01B" w14:textId="77777777" w:rsidR="00A73AE0" w:rsidRPr="005E4531" w:rsidRDefault="00A73AE0" w:rsidP="00B56A01">
            <w:pPr>
              <w:pStyle w:val="Table"/>
              <w:keepNext/>
              <w:spacing w:before="0" w:after="0"/>
              <w:rPr>
                <w:rFonts w:ascii="Times New Roman" w:hAnsi="Times New Roman"/>
                <w:b/>
                <w:szCs w:val="20"/>
                <w:lang w:val="sv-SE"/>
              </w:rPr>
            </w:pPr>
            <w:r w:rsidRPr="005E4531">
              <w:rPr>
                <w:rFonts w:ascii="Times New Roman" w:hAnsi="Times New Roman"/>
                <w:b/>
                <w:szCs w:val="20"/>
                <w:lang w:val="sv-SE"/>
              </w:rPr>
              <w:t>Rengöring av inhalatorn</w:t>
            </w:r>
          </w:p>
          <w:p w14:paraId="5BD71BA4" w14:textId="77777777" w:rsidR="00A73AE0" w:rsidRPr="005E4531" w:rsidRDefault="00A73AE0" w:rsidP="00B56A01">
            <w:pPr>
              <w:pStyle w:val="Table"/>
              <w:keepNext/>
              <w:tabs>
                <w:tab w:val="clear" w:pos="284"/>
              </w:tabs>
              <w:spacing w:before="0" w:after="0"/>
              <w:rPr>
                <w:rFonts w:ascii="Times New Roman" w:hAnsi="Times New Roman"/>
                <w:szCs w:val="20"/>
                <w:lang w:val="sv-SE"/>
              </w:rPr>
            </w:pPr>
            <w:r w:rsidRPr="005E4531">
              <w:rPr>
                <w:rFonts w:ascii="Times New Roman" w:hAnsi="Times New Roman"/>
                <w:szCs w:val="20"/>
                <w:lang w:val="sv-SE"/>
              </w:rPr>
              <w:t>Torka munstyckets insida och utsida med en ren, torr och luddfri trasa så att eventuellt pulver avlägsnas. Håll inhalatorn torr. Tvätta aldrig inhalatorn med vatten.</w:t>
            </w:r>
          </w:p>
        </w:tc>
      </w:tr>
      <w:tr w:rsidR="00A73AE0" w:rsidRPr="00ED41CD" w14:paraId="632511D0" w14:textId="77777777" w:rsidTr="00A73AE0">
        <w:trPr>
          <w:cantSplit/>
          <w:trHeight w:val="3272"/>
        </w:trPr>
        <w:tc>
          <w:tcPr>
            <w:tcW w:w="4503" w:type="dxa"/>
            <w:vMerge/>
            <w:tcBorders>
              <w:top w:val="single" w:sz="24" w:space="0" w:color="808080"/>
              <w:left w:val="single" w:sz="24" w:space="0" w:color="808080"/>
              <w:bottom w:val="single" w:sz="24" w:space="0" w:color="808080"/>
              <w:right w:val="single" w:sz="24" w:space="0" w:color="808080"/>
            </w:tcBorders>
            <w:vAlign w:val="center"/>
            <w:hideMark/>
          </w:tcPr>
          <w:p w14:paraId="178B3177" w14:textId="77777777" w:rsidR="00A73AE0" w:rsidRPr="005E4531" w:rsidRDefault="00A73AE0" w:rsidP="00B56A01">
            <w:pPr>
              <w:tabs>
                <w:tab w:val="clear" w:pos="567"/>
              </w:tabs>
              <w:spacing w:line="240" w:lineRule="auto"/>
              <w:rPr>
                <w:rFonts w:eastAsia="MS Mincho"/>
                <w:szCs w:val="22"/>
                <w:lang w:val="sv-SE"/>
              </w:rPr>
            </w:pPr>
          </w:p>
        </w:tc>
        <w:tc>
          <w:tcPr>
            <w:tcW w:w="2409" w:type="dxa"/>
            <w:vMerge/>
            <w:tcBorders>
              <w:top w:val="single" w:sz="24" w:space="0" w:color="808080"/>
              <w:left w:val="single" w:sz="24" w:space="0" w:color="808080"/>
              <w:bottom w:val="single" w:sz="24" w:space="0" w:color="808080"/>
              <w:right w:val="single" w:sz="24" w:space="0" w:color="808080"/>
            </w:tcBorders>
            <w:vAlign w:val="center"/>
            <w:hideMark/>
          </w:tcPr>
          <w:p w14:paraId="51F56810" w14:textId="77777777" w:rsidR="00A73AE0" w:rsidRPr="005E4531" w:rsidRDefault="00A73AE0" w:rsidP="00B56A01">
            <w:pPr>
              <w:tabs>
                <w:tab w:val="clear" w:pos="567"/>
              </w:tabs>
              <w:spacing w:line="240" w:lineRule="auto"/>
              <w:rPr>
                <w:rFonts w:eastAsia="MS Mincho"/>
                <w:sz w:val="20"/>
                <w:lang w:val="sv-SE"/>
              </w:rPr>
            </w:pPr>
          </w:p>
        </w:tc>
        <w:tc>
          <w:tcPr>
            <w:tcW w:w="2410" w:type="dxa"/>
            <w:tcBorders>
              <w:top w:val="single" w:sz="24" w:space="0" w:color="808080"/>
              <w:left w:val="single" w:sz="24" w:space="0" w:color="808080"/>
              <w:bottom w:val="single" w:sz="24" w:space="0" w:color="808080"/>
              <w:right w:val="single" w:sz="24" w:space="0" w:color="808080"/>
            </w:tcBorders>
          </w:tcPr>
          <w:p w14:paraId="42C4BD8E" w14:textId="77777777" w:rsidR="001436CE" w:rsidRPr="005E4531" w:rsidRDefault="001436CE" w:rsidP="00B56A01">
            <w:pPr>
              <w:pStyle w:val="Table"/>
              <w:spacing w:before="0" w:after="0"/>
              <w:rPr>
                <w:rFonts w:ascii="Times New Roman" w:hAnsi="Times New Roman"/>
                <w:b/>
                <w:szCs w:val="20"/>
                <w:lang w:val="sv-SE"/>
              </w:rPr>
            </w:pPr>
            <w:r w:rsidRPr="005E4531">
              <w:rPr>
                <w:rFonts w:ascii="Times New Roman" w:hAnsi="Times New Roman"/>
                <w:b/>
                <w:szCs w:val="20"/>
                <w:lang w:val="sv-SE"/>
              </w:rPr>
              <w:t>Kassering av inhalatorn efter användning</w:t>
            </w:r>
          </w:p>
          <w:p w14:paraId="5429D033" w14:textId="7B0106CB" w:rsidR="00A73AE0" w:rsidRPr="00C97619" w:rsidRDefault="001436CE" w:rsidP="00B56A01">
            <w:pPr>
              <w:pStyle w:val="Table"/>
              <w:tabs>
                <w:tab w:val="clear" w:pos="284"/>
              </w:tabs>
              <w:spacing w:before="0" w:after="0"/>
              <w:rPr>
                <w:rFonts w:ascii="Times New Roman" w:hAnsi="Times New Roman"/>
                <w:szCs w:val="20"/>
                <w:lang w:val="sv-SE"/>
              </w:rPr>
            </w:pPr>
            <w:r w:rsidRPr="005E4531">
              <w:rPr>
                <w:rFonts w:ascii="Times New Roman" w:hAnsi="Times New Roman"/>
                <w:szCs w:val="20"/>
                <w:lang w:val="sv-SE"/>
              </w:rPr>
              <w:t>Inhalatorn i varje förpackning ska kasseras när alla kapslar i förpackningen har använts</w:t>
            </w:r>
            <w:r w:rsidR="00842FBC" w:rsidRPr="005E4531">
              <w:rPr>
                <w:rFonts w:ascii="Times New Roman" w:hAnsi="Times New Roman"/>
                <w:szCs w:val="20"/>
                <w:lang w:val="sv-SE"/>
              </w:rPr>
              <w:t>.</w:t>
            </w:r>
            <w:r w:rsidRPr="005E4531">
              <w:rPr>
                <w:rFonts w:ascii="Times New Roman" w:hAnsi="Times New Roman"/>
                <w:szCs w:val="20"/>
                <w:lang w:val="sv-SE"/>
              </w:rPr>
              <w:t xml:space="preserve"> Fråga apotekspersonal hur man kasserar läkemedel och inhalatorer som inte längre används.</w:t>
            </w:r>
          </w:p>
        </w:tc>
      </w:tr>
    </w:tbl>
    <w:p w14:paraId="202937E0" w14:textId="77777777" w:rsidR="00A73AE0" w:rsidRPr="001A430D" w:rsidRDefault="00A73AE0" w:rsidP="00B56A01">
      <w:pPr>
        <w:tabs>
          <w:tab w:val="clear" w:pos="567"/>
        </w:tabs>
        <w:spacing w:line="240" w:lineRule="auto"/>
        <w:rPr>
          <w:szCs w:val="22"/>
          <w:lang w:val="sv-SE"/>
        </w:rPr>
      </w:pPr>
    </w:p>
    <w:sectPr w:rsidR="00A73AE0" w:rsidRPr="001A430D">
      <w:footerReference w:type="default" r:id="rId32"/>
      <w:footerReference w:type="first" r:id="rId33"/>
      <w:endnotePr>
        <w:numFmt w:val="decimal"/>
      </w:endnotePr>
      <w:pgSz w:w="11907" w:h="16840" w:code="9"/>
      <w:pgMar w:top="1134" w:right="1418" w:bottom="1134" w:left="1418" w:header="737" w:footer="737" w:gutter="0"/>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5E02861" w14:textId="77777777" w:rsidR="006F6B66" w:rsidRDefault="006F6B66">
      <w:r>
        <w:separator/>
      </w:r>
    </w:p>
  </w:endnote>
  <w:endnote w:type="continuationSeparator" w:id="0">
    <w:p w14:paraId="1550A60E" w14:textId="77777777" w:rsidR="006F6B66" w:rsidRDefault="006F6B66">
      <w:r>
        <w:continuationSeparator/>
      </w:r>
    </w:p>
  </w:endnote>
  <w:endnote w:type="continuationNotice" w:id="1">
    <w:p w14:paraId="44B8E051" w14:textId="77777777" w:rsidR="006F6B66" w:rsidRDefault="006F6B66">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HelveticaNeueLT Std Lt">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65D71E" w14:textId="37622880" w:rsidR="006F6B66" w:rsidRDefault="006F6B6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sidR="004079E2">
      <w:rPr>
        <w:rStyle w:val="PageNumber"/>
        <w:rFonts w:cs="Arial"/>
        <w:noProof/>
      </w:rPr>
      <w:t>68</w:t>
    </w:r>
    <w:r>
      <w:rPr>
        <w:rStyle w:val="PageNumber"/>
        <w:rFonts w:cs="Arial"/>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5047B6" w14:textId="77777777" w:rsidR="006F6B66" w:rsidRDefault="006F6B66">
    <w:pPr>
      <w:pStyle w:val="Footer"/>
      <w:tabs>
        <w:tab w:val="right" w:pos="8931"/>
      </w:tabs>
      <w:ind w:right="96"/>
      <w:jc w:val="center"/>
    </w:pPr>
    <w:r>
      <w:fldChar w:fldCharType="begin"/>
    </w:r>
    <w:r>
      <w:instrText xml:space="preserve"> EQ </w:instrText>
    </w:r>
    <w:r>
      <w:fldChar w:fldCharType="end"/>
    </w:r>
    <w:r>
      <w:rPr>
        <w:rStyle w:val="PageNumber"/>
        <w:rFonts w:cs="Arial"/>
      </w:rPr>
      <w:fldChar w:fldCharType="begin"/>
    </w:r>
    <w:r>
      <w:rPr>
        <w:rStyle w:val="PageNumber"/>
        <w:rFonts w:cs="Arial"/>
      </w:rPr>
      <w:instrText xml:space="preserve">PAGE  </w:instrText>
    </w:r>
    <w:r>
      <w:rPr>
        <w:rStyle w:val="PageNumber"/>
        <w:rFonts w:cs="Arial"/>
      </w:rPr>
      <w:fldChar w:fldCharType="separate"/>
    </w:r>
    <w:r>
      <w:rPr>
        <w:rStyle w:val="PageNumber"/>
        <w:rFonts w:cs="Arial"/>
      </w:rPr>
      <w:t>1</w:t>
    </w:r>
    <w:r>
      <w:rPr>
        <w:rStyle w:val="PageNumber"/>
        <w:rFonts w:cs="Arial"/>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3531A11" w14:textId="77777777" w:rsidR="006F6B66" w:rsidRDefault="006F6B66">
      <w:r>
        <w:separator/>
      </w:r>
    </w:p>
  </w:footnote>
  <w:footnote w:type="continuationSeparator" w:id="0">
    <w:p w14:paraId="79B5CF85" w14:textId="77777777" w:rsidR="006F6B66" w:rsidRDefault="006F6B66">
      <w:r>
        <w:continuationSeparator/>
      </w:r>
    </w:p>
  </w:footnote>
  <w:footnote w:type="continuationNotice" w:id="1">
    <w:p w14:paraId="14B89496" w14:textId="77777777" w:rsidR="006F6B66" w:rsidRDefault="006F6B66">
      <w:pPr>
        <w:spacing w:line="240" w:lineRule="auto"/>
      </w:pP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E"/>
    <w:multiLevelType w:val="singleLevel"/>
    <w:tmpl w:val="FFFFFFFF"/>
    <w:lvl w:ilvl="0">
      <w:numFmt w:val="decimal"/>
      <w:lvlText w:val="*"/>
      <w:lvlJc w:val="left"/>
    </w:lvl>
  </w:abstractNum>
  <w:abstractNum w:abstractNumId="1" w15:restartNumberingAfterBreak="0">
    <w:nsid w:val="09C44CC1"/>
    <w:multiLevelType w:val="hybridMultilevel"/>
    <w:tmpl w:val="7FF2C5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24D36C33"/>
    <w:multiLevelType w:val="hybridMultilevel"/>
    <w:tmpl w:val="F838FFCA"/>
    <w:lvl w:ilvl="0" w:tplc="04090001">
      <w:start w:val="1"/>
      <w:numFmt w:val="bullet"/>
      <w:lvlText w:val=""/>
      <w:lvlJc w:val="left"/>
      <w:pPr>
        <w:ind w:left="360" w:hanging="360"/>
      </w:pPr>
      <w:rPr>
        <w:rFonts w:ascii="Symbol" w:hAnsi="Symbol" w:hint="default"/>
      </w:rPr>
    </w:lvl>
    <w:lvl w:ilvl="1" w:tplc="04090003">
      <w:start w:val="1"/>
      <w:numFmt w:val="bullet"/>
      <w:lvlText w:val="o"/>
      <w:lvlJc w:val="left"/>
      <w:pPr>
        <w:ind w:left="1080" w:hanging="360"/>
      </w:pPr>
      <w:rPr>
        <w:rFonts w:ascii="Courier New" w:hAnsi="Courier New" w:cs="Courier New" w:hint="default"/>
      </w:rPr>
    </w:lvl>
    <w:lvl w:ilvl="2" w:tplc="04090005">
      <w:start w:val="1"/>
      <w:numFmt w:val="bullet"/>
      <w:lvlText w:val=""/>
      <w:lvlJc w:val="left"/>
      <w:pPr>
        <w:ind w:left="1800" w:hanging="360"/>
      </w:pPr>
      <w:rPr>
        <w:rFonts w:ascii="Wingdings" w:hAnsi="Wingdings" w:hint="default"/>
      </w:rPr>
    </w:lvl>
    <w:lvl w:ilvl="3" w:tplc="04090001">
      <w:start w:val="1"/>
      <w:numFmt w:val="bullet"/>
      <w:lvlText w:val=""/>
      <w:lvlJc w:val="left"/>
      <w:pPr>
        <w:ind w:left="2520" w:hanging="360"/>
      </w:pPr>
      <w:rPr>
        <w:rFonts w:ascii="Symbol" w:hAnsi="Symbol" w:hint="default"/>
      </w:rPr>
    </w:lvl>
    <w:lvl w:ilvl="4" w:tplc="04090003">
      <w:start w:val="1"/>
      <w:numFmt w:val="bullet"/>
      <w:lvlText w:val="o"/>
      <w:lvlJc w:val="left"/>
      <w:pPr>
        <w:ind w:left="3240" w:hanging="360"/>
      </w:pPr>
      <w:rPr>
        <w:rFonts w:ascii="Courier New" w:hAnsi="Courier New" w:cs="Courier New" w:hint="default"/>
      </w:rPr>
    </w:lvl>
    <w:lvl w:ilvl="5" w:tplc="04090005">
      <w:start w:val="1"/>
      <w:numFmt w:val="bullet"/>
      <w:lvlText w:val=""/>
      <w:lvlJc w:val="left"/>
      <w:pPr>
        <w:ind w:left="3960" w:hanging="360"/>
      </w:pPr>
      <w:rPr>
        <w:rFonts w:ascii="Wingdings" w:hAnsi="Wingdings" w:hint="default"/>
      </w:rPr>
    </w:lvl>
    <w:lvl w:ilvl="6" w:tplc="04090001">
      <w:start w:val="1"/>
      <w:numFmt w:val="bullet"/>
      <w:lvlText w:val=""/>
      <w:lvlJc w:val="left"/>
      <w:pPr>
        <w:ind w:left="4680" w:hanging="360"/>
      </w:pPr>
      <w:rPr>
        <w:rFonts w:ascii="Symbol" w:hAnsi="Symbol" w:hint="default"/>
      </w:rPr>
    </w:lvl>
    <w:lvl w:ilvl="7" w:tplc="04090003">
      <w:start w:val="1"/>
      <w:numFmt w:val="bullet"/>
      <w:lvlText w:val="o"/>
      <w:lvlJc w:val="left"/>
      <w:pPr>
        <w:ind w:left="5400" w:hanging="360"/>
      </w:pPr>
      <w:rPr>
        <w:rFonts w:ascii="Courier New" w:hAnsi="Courier New" w:cs="Courier New" w:hint="default"/>
      </w:rPr>
    </w:lvl>
    <w:lvl w:ilvl="8" w:tplc="04090005">
      <w:start w:val="1"/>
      <w:numFmt w:val="bullet"/>
      <w:lvlText w:val=""/>
      <w:lvlJc w:val="left"/>
      <w:pPr>
        <w:ind w:left="6120" w:hanging="360"/>
      </w:pPr>
      <w:rPr>
        <w:rFonts w:ascii="Wingdings" w:hAnsi="Wingdings" w:hint="default"/>
      </w:rPr>
    </w:lvl>
  </w:abstractNum>
  <w:abstractNum w:abstractNumId="3" w15:restartNumberingAfterBreak="0">
    <w:nsid w:val="2BB7502F"/>
    <w:multiLevelType w:val="hybridMultilevel"/>
    <w:tmpl w:val="E38E7292"/>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301E1E54"/>
    <w:multiLevelType w:val="hybridMultilevel"/>
    <w:tmpl w:val="837CD134"/>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31E029D9"/>
    <w:multiLevelType w:val="hybridMultilevel"/>
    <w:tmpl w:val="342833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519577E6"/>
    <w:multiLevelType w:val="multilevel"/>
    <w:tmpl w:val="14BCD3C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7" w15:restartNumberingAfterBreak="0">
    <w:nsid w:val="58B56C73"/>
    <w:multiLevelType w:val="hybridMultilevel"/>
    <w:tmpl w:val="5BA42128"/>
    <w:lvl w:ilvl="0" w:tplc="EF94C522">
      <w:start w:val="2"/>
      <w:numFmt w:val="decimal"/>
      <w:lvlText w:val="%1."/>
      <w:lvlJc w:val="left"/>
      <w:pPr>
        <w:tabs>
          <w:tab w:val="num" w:pos="570"/>
        </w:tabs>
        <w:ind w:left="570" w:hanging="570"/>
      </w:pPr>
      <w:rPr>
        <w:rFonts w:hint="default"/>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60073EF5"/>
    <w:multiLevelType w:val="hybridMultilevel"/>
    <w:tmpl w:val="44A28E4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9" w15:restartNumberingAfterBreak="0">
    <w:nsid w:val="68961286"/>
    <w:multiLevelType w:val="singleLevel"/>
    <w:tmpl w:val="77240A12"/>
    <w:lvl w:ilvl="0">
      <w:start w:val="1"/>
      <w:numFmt w:val="bullet"/>
      <w:lvlText w:val=""/>
      <w:lvlJc w:val="left"/>
      <w:pPr>
        <w:tabs>
          <w:tab w:val="num" w:pos="357"/>
        </w:tabs>
        <w:ind w:left="357" w:hanging="357"/>
      </w:pPr>
      <w:rPr>
        <w:rFonts w:ascii="Symbol" w:hAnsi="Symbol" w:hint="default"/>
      </w:rPr>
    </w:lvl>
  </w:abstractNum>
  <w:abstractNum w:abstractNumId="10" w15:restartNumberingAfterBreak="0">
    <w:nsid w:val="6F9337D0"/>
    <w:multiLevelType w:val="hybridMultilevel"/>
    <w:tmpl w:val="8DA2E16C"/>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71DE10DF"/>
    <w:multiLevelType w:val="hybridMultilevel"/>
    <w:tmpl w:val="E3B424C8"/>
    <w:lvl w:ilvl="0" w:tplc="FFFFFFFF">
      <w:start w:val="1"/>
      <w:numFmt w:val="bullet"/>
      <w:lvlText w:val="-"/>
      <w:lvlJc w:val="left"/>
      <w:pPr>
        <w:ind w:left="720" w:hanging="360"/>
      </w:p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45500486">
    <w:abstractNumId w:val="1"/>
  </w:num>
  <w:num w:numId="2" w16cid:durableId="250743544">
    <w:abstractNumId w:val="10"/>
  </w:num>
  <w:num w:numId="3" w16cid:durableId="1616791690">
    <w:abstractNumId w:val="4"/>
  </w:num>
  <w:num w:numId="4" w16cid:durableId="1186209357">
    <w:abstractNumId w:val="2"/>
  </w:num>
  <w:num w:numId="5" w16cid:durableId="240409954">
    <w:abstractNumId w:val="9"/>
  </w:num>
  <w:num w:numId="6" w16cid:durableId="1742021364">
    <w:abstractNumId w:val="8"/>
  </w:num>
  <w:num w:numId="7" w16cid:durableId="722603518">
    <w:abstractNumId w:val="11"/>
  </w:num>
  <w:num w:numId="8" w16cid:durableId="992031352">
    <w:abstractNumId w:val="5"/>
  </w:num>
  <w:num w:numId="9" w16cid:durableId="1684094112">
    <w:abstractNumId w:val="3"/>
  </w:num>
  <w:num w:numId="10" w16cid:durableId="131138089">
    <w:abstractNumId w:val="6"/>
  </w:num>
  <w:num w:numId="11" w16cid:durableId="149530018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205699851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4282277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50301334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1110636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10932811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58368433">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569924823">
    <w:abstractNumId w:val="0"/>
    <w:lvlOverride w:ilvl="0">
      <w:lvl w:ilvl="0">
        <w:start w:val="1"/>
        <w:numFmt w:val="bullet"/>
        <w:lvlText w:val=""/>
        <w:legacy w:legacy="1" w:legacySpace="0" w:legacyIndent="360"/>
        <w:lvlJc w:val="left"/>
        <w:pPr>
          <w:ind w:left="360" w:hanging="360"/>
        </w:pPr>
        <w:rPr>
          <w:rFonts w:ascii="Symbol" w:hAnsi="Symbol" w:hint="default"/>
        </w:rPr>
      </w:lvl>
    </w:lvlOverride>
  </w:num>
  <w:num w:numId="19" w16cid:durableId="1929922166">
    <w:abstractNumId w:val="7"/>
  </w:num>
  <w:numIdMacAtCleanup w:val="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hideSpellingErrors/>
  <w:activeWritingStyle w:appName="MSWord" w:lang="nb-NO" w:vendorID="64" w:dllVersion="6" w:nlCheck="1" w:checkStyle="0"/>
  <w:activeWritingStyle w:appName="MSWord" w:lang="de-AT" w:vendorID="64" w:dllVersion="6" w:nlCheck="1" w:checkStyle="0"/>
  <w:activeWritingStyle w:appName="MSWord" w:lang="es-ES" w:vendorID="64" w:dllVersion="6" w:nlCheck="1" w:checkStyle="0"/>
  <w:activeWritingStyle w:appName="MSWord" w:lang="fr-FR" w:vendorID="64" w:dllVersion="6" w:nlCheck="1" w:checkStyle="0"/>
  <w:activeWritingStyle w:appName="MSWord" w:lang="de-CH" w:vendorID="64" w:dllVersion="6" w:nlCheck="1" w:checkStyle="0"/>
  <w:activeWritingStyle w:appName="MSWord" w:lang="en-GB" w:vendorID="64" w:dllVersion="6" w:nlCheck="1" w:checkStyle="1"/>
  <w:activeWritingStyle w:appName="MSWord" w:lang="fr-CH" w:vendorID="64" w:dllVersion="6" w:nlCheck="1" w:checkStyle="0"/>
  <w:activeWritingStyle w:appName="MSWord" w:lang="it-IT" w:vendorID="64" w:dllVersion="6" w:nlCheck="1" w:checkStyle="0"/>
  <w:activeWritingStyle w:appName="MSWord" w:lang="en-US" w:vendorID="64" w:dllVersion="6" w:nlCheck="1" w:checkStyle="1"/>
  <w:activeWritingStyle w:appName="MSWord" w:lang="fr-BE" w:vendorID="64" w:dllVersion="6" w:nlCheck="1" w:checkStyle="0"/>
  <w:activeWritingStyle w:appName="MSWord" w:lang="zh-CN" w:vendorID="64" w:dllVersion="5" w:nlCheck="1" w:checkStyle="1"/>
  <w:activeWritingStyle w:appName="MSWord" w:lang="de-DE" w:vendorID="64" w:dllVersion="6" w:nlCheck="1" w:checkStyle="0"/>
  <w:activeWritingStyle w:appName="MSWord" w:lang="nl-NL" w:vendorID="64" w:dllVersion="6" w:nlCheck="1" w:checkStyle="0"/>
  <w:activeWritingStyle w:appName="MSWord" w:lang="pt-PT" w:vendorID="64" w:dllVersion="6" w:nlCheck="1" w:checkStyle="0"/>
  <w:activeWritingStyle w:appName="MSWord" w:lang="fi-FI" w:vendorID="64" w:dllVersion="6" w:nlCheck="1" w:checkStyle="0"/>
  <w:activeWritingStyle w:appName="MSWord" w:lang="en-GB" w:vendorID="64" w:dllVersion="0" w:nlCheck="1" w:checkStyle="0"/>
  <w:activeWritingStyle w:appName="MSWord" w:lang="en-US" w:vendorID="64" w:dllVersion="0" w:nlCheck="1" w:checkStyle="0"/>
  <w:activeWritingStyle w:appName="MSWord" w:lang="de-CH" w:vendorID="64" w:dllVersion="0" w:nlCheck="1" w:checkStyle="0"/>
  <w:activeWritingStyle w:appName="MSWord" w:lang="sv-SE" w:vendorID="64" w:dllVersion="0" w:nlCheck="1" w:checkStyle="0"/>
  <w:activeWritingStyle w:appName="MSWord" w:lang="de-DE" w:vendorID="64" w:dllVersion="0" w:nlCheck="1" w:checkStyle="0"/>
  <w:activeWritingStyle w:appName="MSWord" w:lang="de-AT" w:vendorID="64" w:dllVersion="0" w:nlCheck="1" w:checkStyle="0"/>
  <w:activeWritingStyle w:appName="MSWord" w:lang="fi-FI" w:vendorID="64" w:dllVersion="0" w:nlCheck="1" w:checkStyle="0"/>
  <w:activeWritingStyle w:appName="MSWord" w:lang="fr-CH" w:vendorID="64" w:dllVersion="0" w:nlCheck="1" w:checkStyle="0"/>
  <w:activeWritingStyle w:appName="MSWord" w:lang="es-ES" w:vendorID="64" w:dllVersion="0" w:nlCheck="1" w:checkStyle="0"/>
  <w:activeWritingStyle w:appName="MSWord" w:lang="pt-PT" w:vendorID="64" w:dllVersion="0" w:nlCheck="1" w:checkStyle="0"/>
  <w:activeWritingStyle w:appName="MSWord" w:lang="pt-BR" w:vendorID="64" w:dllVersion="0" w:nlCheck="1" w:checkStyle="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0"/>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200705"/>
  </w:hdrShapeDefaults>
  <w:footnotePr>
    <w:footnote w:id="-1"/>
    <w:footnote w:id="0"/>
    <w:footnote w:id="1"/>
  </w:footnotePr>
  <w:endnotePr>
    <w:numFmt w:val="decimal"/>
    <w:endnote w:id="-1"/>
    <w:endnote w:id="0"/>
    <w:endnote w:id="1"/>
  </w:endnotePr>
  <w:compat>
    <w:doNotUseHTMLParagraphAutoSpacing/>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Registered" w:val="-1"/>
    <w:docVar w:name="Version" w:val="0"/>
  </w:docVars>
  <w:rsids>
    <w:rsidRoot w:val="00812D16"/>
    <w:rsid w:val="000004E6"/>
    <w:rsid w:val="00000D62"/>
    <w:rsid w:val="00001587"/>
    <w:rsid w:val="00001AA8"/>
    <w:rsid w:val="0000362A"/>
    <w:rsid w:val="00003AEF"/>
    <w:rsid w:val="00003B1D"/>
    <w:rsid w:val="00003D6B"/>
    <w:rsid w:val="00004EC1"/>
    <w:rsid w:val="00005701"/>
    <w:rsid w:val="000066D4"/>
    <w:rsid w:val="00007528"/>
    <w:rsid w:val="0001164F"/>
    <w:rsid w:val="00013E0F"/>
    <w:rsid w:val="00014869"/>
    <w:rsid w:val="00014944"/>
    <w:rsid w:val="000150D3"/>
    <w:rsid w:val="000166C1"/>
    <w:rsid w:val="00017285"/>
    <w:rsid w:val="0002006B"/>
    <w:rsid w:val="00020AE8"/>
    <w:rsid w:val="000212BB"/>
    <w:rsid w:val="00022DE2"/>
    <w:rsid w:val="00023A2C"/>
    <w:rsid w:val="00024580"/>
    <w:rsid w:val="000248A7"/>
    <w:rsid w:val="0002506F"/>
    <w:rsid w:val="00025EBE"/>
    <w:rsid w:val="00026BF2"/>
    <w:rsid w:val="000271F6"/>
    <w:rsid w:val="00027991"/>
    <w:rsid w:val="00027B4F"/>
    <w:rsid w:val="00027C34"/>
    <w:rsid w:val="00030445"/>
    <w:rsid w:val="00031749"/>
    <w:rsid w:val="000318C7"/>
    <w:rsid w:val="00031A4D"/>
    <w:rsid w:val="00033D26"/>
    <w:rsid w:val="00033FDB"/>
    <w:rsid w:val="000344F6"/>
    <w:rsid w:val="00035E3B"/>
    <w:rsid w:val="0003656B"/>
    <w:rsid w:val="00036F8E"/>
    <w:rsid w:val="000374F9"/>
    <w:rsid w:val="00040E81"/>
    <w:rsid w:val="0004129E"/>
    <w:rsid w:val="0004132C"/>
    <w:rsid w:val="000418C1"/>
    <w:rsid w:val="00042263"/>
    <w:rsid w:val="00043505"/>
    <w:rsid w:val="00043654"/>
    <w:rsid w:val="00043C70"/>
    <w:rsid w:val="00043E88"/>
    <w:rsid w:val="00044042"/>
    <w:rsid w:val="000459FB"/>
    <w:rsid w:val="000474D2"/>
    <w:rsid w:val="000479C5"/>
    <w:rsid w:val="00050DFD"/>
    <w:rsid w:val="00053809"/>
    <w:rsid w:val="00053914"/>
    <w:rsid w:val="00054690"/>
    <w:rsid w:val="00054756"/>
    <w:rsid w:val="000556C8"/>
    <w:rsid w:val="000560C5"/>
    <w:rsid w:val="00056C49"/>
    <w:rsid w:val="00056FE0"/>
    <w:rsid w:val="00057FE4"/>
    <w:rsid w:val="00060090"/>
    <w:rsid w:val="000603C8"/>
    <w:rsid w:val="000608A4"/>
    <w:rsid w:val="00060AA1"/>
    <w:rsid w:val="00061B5D"/>
    <w:rsid w:val="00061C9F"/>
    <w:rsid w:val="00061FEE"/>
    <w:rsid w:val="000631FD"/>
    <w:rsid w:val="000643D3"/>
    <w:rsid w:val="00065249"/>
    <w:rsid w:val="0006565C"/>
    <w:rsid w:val="00066FD5"/>
    <w:rsid w:val="00067B16"/>
    <w:rsid w:val="00067C4F"/>
    <w:rsid w:val="00071175"/>
    <w:rsid w:val="00071F8A"/>
    <w:rsid w:val="00073E04"/>
    <w:rsid w:val="0007401B"/>
    <w:rsid w:val="00074B18"/>
    <w:rsid w:val="000757B2"/>
    <w:rsid w:val="00076081"/>
    <w:rsid w:val="0007628D"/>
    <w:rsid w:val="0007651F"/>
    <w:rsid w:val="00077A50"/>
    <w:rsid w:val="00080063"/>
    <w:rsid w:val="0008058A"/>
    <w:rsid w:val="00081DAB"/>
    <w:rsid w:val="00083608"/>
    <w:rsid w:val="00083C62"/>
    <w:rsid w:val="000844CE"/>
    <w:rsid w:val="000879AD"/>
    <w:rsid w:val="00087D91"/>
    <w:rsid w:val="000917B5"/>
    <w:rsid w:val="000927C8"/>
    <w:rsid w:val="00092829"/>
    <w:rsid w:val="00092B09"/>
    <w:rsid w:val="00092B1A"/>
    <w:rsid w:val="000933F1"/>
    <w:rsid w:val="0009351E"/>
    <w:rsid w:val="0009479A"/>
    <w:rsid w:val="00094AD6"/>
    <w:rsid w:val="00095D61"/>
    <w:rsid w:val="00095E44"/>
    <w:rsid w:val="00096A57"/>
    <w:rsid w:val="00096D8D"/>
    <w:rsid w:val="0009755A"/>
    <w:rsid w:val="00097AE4"/>
    <w:rsid w:val="00097B3B"/>
    <w:rsid w:val="000A1232"/>
    <w:rsid w:val="000A1F70"/>
    <w:rsid w:val="000A30E5"/>
    <w:rsid w:val="000A40D0"/>
    <w:rsid w:val="000A604F"/>
    <w:rsid w:val="000A7678"/>
    <w:rsid w:val="000B0097"/>
    <w:rsid w:val="000B023D"/>
    <w:rsid w:val="000B0DF3"/>
    <w:rsid w:val="000B101F"/>
    <w:rsid w:val="000B1F4B"/>
    <w:rsid w:val="000B2F27"/>
    <w:rsid w:val="000B2F58"/>
    <w:rsid w:val="000B37A8"/>
    <w:rsid w:val="000B409A"/>
    <w:rsid w:val="000B51D9"/>
    <w:rsid w:val="000B58F6"/>
    <w:rsid w:val="000B6E03"/>
    <w:rsid w:val="000C03FB"/>
    <w:rsid w:val="000C0A33"/>
    <w:rsid w:val="000C194E"/>
    <w:rsid w:val="000C308F"/>
    <w:rsid w:val="000C53F3"/>
    <w:rsid w:val="000C5A4E"/>
    <w:rsid w:val="000C635D"/>
    <w:rsid w:val="000C6411"/>
    <w:rsid w:val="000C7792"/>
    <w:rsid w:val="000C7F49"/>
    <w:rsid w:val="000D1AEE"/>
    <w:rsid w:val="000D1F4F"/>
    <w:rsid w:val="000D4AF3"/>
    <w:rsid w:val="000D4D07"/>
    <w:rsid w:val="000D7535"/>
    <w:rsid w:val="000D78D6"/>
    <w:rsid w:val="000E0315"/>
    <w:rsid w:val="000E165D"/>
    <w:rsid w:val="000E1BAF"/>
    <w:rsid w:val="000E223E"/>
    <w:rsid w:val="000E2491"/>
    <w:rsid w:val="000E2EA9"/>
    <w:rsid w:val="000E46A3"/>
    <w:rsid w:val="000E4E88"/>
    <w:rsid w:val="000E532F"/>
    <w:rsid w:val="000E5726"/>
    <w:rsid w:val="000E6470"/>
    <w:rsid w:val="000E6C94"/>
    <w:rsid w:val="000E7630"/>
    <w:rsid w:val="000F1BB2"/>
    <w:rsid w:val="000F217A"/>
    <w:rsid w:val="000F3F94"/>
    <w:rsid w:val="000F4AF4"/>
    <w:rsid w:val="000F4C40"/>
    <w:rsid w:val="000F5235"/>
    <w:rsid w:val="000F5B21"/>
    <w:rsid w:val="000F6A67"/>
    <w:rsid w:val="000F7166"/>
    <w:rsid w:val="000F7F13"/>
    <w:rsid w:val="00100594"/>
    <w:rsid w:val="0010064F"/>
    <w:rsid w:val="00101854"/>
    <w:rsid w:val="00103501"/>
    <w:rsid w:val="00103B2D"/>
    <w:rsid w:val="00103CD2"/>
    <w:rsid w:val="00104061"/>
    <w:rsid w:val="00104A68"/>
    <w:rsid w:val="00104E90"/>
    <w:rsid w:val="001059E9"/>
    <w:rsid w:val="00107186"/>
    <w:rsid w:val="00107236"/>
    <w:rsid w:val="001074B3"/>
    <w:rsid w:val="001101A2"/>
    <w:rsid w:val="00110524"/>
    <w:rsid w:val="001106F7"/>
    <w:rsid w:val="001108A9"/>
    <w:rsid w:val="00111286"/>
    <w:rsid w:val="00111555"/>
    <w:rsid w:val="0011167D"/>
    <w:rsid w:val="00112EDA"/>
    <w:rsid w:val="00113BF1"/>
    <w:rsid w:val="00114174"/>
    <w:rsid w:val="0011534C"/>
    <w:rsid w:val="00115BD6"/>
    <w:rsid w:val="001177A1"/>
    <w:rsid w:val="00117B4A"/>
    <w:rsid w:val="00117C1D"/>
    <w:rsid w:val="00117FA5"/>
    <w:rsid w:val="00121230"/>
    <w:rsid w:val="001218CE"/>
    <w:rsid w:val="00122D3D"/>
    <w:rsid w:val="00123688"/>
    <w:rsid w:val="00123E63"/>
    <w:rsid w:val="00125DDF"/>
    <w:rsid w:val="00126598"/>
    <w:rsid w:val="00127899"/>
    <w:rsid w:val="00127F47"/>
    <w:rsid w:val="00130597"/>
    <w:rsid w:val="00132BA2"/>
    <w:rsid w:val="00132C0E"/>
    <w:rsid w:val="00133572"/>
    <w:rsid w:val="00133D49"/>
    <w:rsid w:val="001342C9"/>
    <w:rsid w:val="00134CD0"/>
    <w:rsid w:val="00134E4A"/>
    <w:rsid w:val="001364FB"/>
    <w:rsid w:val="001365F2"/>
    <w:rsid w:val="001369D5"/>
    <w:rsid w:val="00136D7A"/>
    <w:rsid w:val="00136F46"/>
    <w:rsid w:val="0013714E"/>
    <w:rsid w:val="001374C5"/>
    <w:rsid w:val="00141470"/>
    <w:rsid w:val="00141540"/>
    <w:rsid w:val="00143441"/>
    <w:rsid w:val="001436CE"/>
    <w:rsid w:val="00143A84"/>
    <w:rsid w:val="001449DF"/>
    <w:rsid w:val="0014569B"/>
    <w:rsid w:val="001470E0"/>
    <w:rsid w:val="00147822"/>
    <w:rsid w:val="00150060"/>
    <w:rsid w:val="00151258"/>
    <w:rsid w:val="0015456A"/>
    <w:rsid w:val="00154944"/>
    <w:rsid w:val="00154C69"/>
    <w:rsid w:val="00155E89"/>
    <w:rsid w:val="0015704C"/>
    <w:rsid w:val="0015739B"/>
    <w:rsid w:val="00157895"/>
    <w:rsid w:val="0016164C"/>
    <w:rsid w:val="00161701"/>
    <w:rsid w:val="00161E87"/>
    <w:rsid w:val="00162B5B"/>
    <w:rsid w:val="00164CF6"/>
    <w:rsid w:val="00164F5D"/>
    <w:rsid w:val="0016566C"/>
    <w:rsid w:val="0016666F"/>
    <w:rsid w:val="00167275"/>
    <w:rsid w:val="00167E21"/>
    <w:rsid w:val="0017000F"/>
    <w:rsid w:val="001727F0"/>
    <w:rsid w:val="00172B06"/>
    <w:rsid w:val="0017347E"/>
    <w:rsid w:val="001741D8"/>
    <w:rsid w:val="0017422C"/>
    <w:rsid w:val="00174716"/>
    <w:rsid w:val="00174E30"/>
    <w:rsid w:val="001752D8"/>
    <w:rsid w:val="00175931"/>
    <w:rsid w:val="0017660B"/>
    <w:rsid w:val="00176B25"/>
    <w:rsid w:val="0017798E"/>
    <w:rsid w:val="00177B10"/>
    <w:rsid w:val="00180ED1"/>
    <w:rsid w:val="00181CE2"/>
    <w:rsid w:val="0018238B"/>
    <w:rsid w:val="00183419"/>
    <w:rsid w:val="0018394A"/>
    <w:rsid w:val="00184DCC"/>
    <w:rsid w:val="00185520"/>
    <w:rsid w:val="00185E9F"/>
    <w:rsid w:val="00186709"/>
    <w:rsid w:val="00186A9D"/>
    <w:rsid w:val="001874A6"/>
    <w:rsid w:val="0018765B"/>
    <w:rsid w:val="001904AE"/>
    <w:rsid w:val="001904CD"/>
    <w:rsid w:val="00190913"/>
    <w:rsid w:val="0019236A"/>
    <w:rsid w:val="00193B21"/>
    <w:rsid w:val="00193DD3"/>
    <w:rsid w:val="0019442F"/>
    <w:rsid w:val="001948AA"/>
    <w:rsid w:val="001952E0"/>
    <w:rsid w:val="00195F65"/>
    <w:rsid w:val="001970CC"/>
    <w:rsid w:val="001A07E2"/>
    <w:rsid w:val="001A0A5D"/>
    <w:rsid w:val="001A1C68"/>
    <w:rsid w:val="001A1E26"/>
    <w:rsid w:val="001A2018"/>
    <w:rsid w:val="001A23FB"/>
    <w:rsid w:val="001A2E93"/>
    <w:rsid w:val="001A430D"/>
    <w:rsid w:val="001A4512"/>
    <w:rsid w:val="001A5562"/>
    <w:rsid w:val="001A56F1"/>
    <w:rsid w:val="001A5D0E"/>
    <w:rsid w:val="001B01C8"/>
    <w:rsid w:val="001B0B52"/>
    <w:rsid w:val="001B13F6"/>
    <w:rsid w:val="001B1630"/>
    <w:rsid w:val="001B1747"/>
    <w:rsid w:val="001B177F"/>
    <w:rsid w:val="001B1DBF"/>
    <w:rsid w:val="001B2D44"/>
    <w:rsid w:val="001B2D69"/>
    <w:rsid w:val="001B370C"/>
    <w:rsid w:val="001B3848"/>
    <w:rsid w:val="001B3E4B"/>
    <w:rsid w:val="001B419D"/>
    <w:rsid w:val="001B429E"/>
    <w:rsid w:val="001B752A"/>
    <w:rsid w:val="001B7BF9"/>
    <w:rsid w:val="001C0673"/>
    <w:rsid w:val="001C12FB"/>
    <w:rsid w:val="001C1385"/>
    <w:rsid w:val="001C2DB4"/>
    <w:rsid w:val="001C3228"/>
    <w:rsid w:val="001C35E9"/>
    <w:rsid w:val="001C36BD"/>
    <w:rsid w:val="001C3733"/>
    <w:rsid w:val="001C448E"/>
    <w:rsid w:val="001C49B3"/>
    <w:rsid w:val="001C4DD9"/>
    <w:rsid w:val="001C5B30"/>
    <w:rsid w:val="001D2953"/>
    <w:rsid w:val="001D37BF"/>
    <w:rsid w:val="001D3C05"/>
    <w:rsid w:val="001D5DAD"/>
    <w:rsid w:val="001D6AF4"/>
    <w:rsid w:val="001E0CC1"/>
    <w:rsid w:val="001E1C10"/>
    <w:rsid w:val="001E22A4"/>
    <w:rsid w:val="001E2509"/>
    <w:rsid w:val="001E34E3"/>
    <w:rsid w:val="001E3CC0"/>
    <w:rsid w:val="001E48FF"/>
    <w:rsid w:val="001E77C3"/>
    <w:rsid w:val="001F090B"/>
    <w:rsid w:val="001F0BE5"/>
    <w:rsid w:val="001F106E"/>
    <w:rsid w:val="001F180A"/>
    <w:rsid w:val="001F1A28"/>
    <w:rsid w:val="001F1AD0"/>
    <w:rsid w:val="001F1CE6"/>
    <w:rsid w:val="001F35E8"/>
    <w:rsid w:val="001F4014"/>
    <w:rsid w:val="001F445E"/>
    <w:rsid w:val="001F5085"/>
    <w:rsid w:val="001F6423"/>
    <w:rsid w:val="001F7806"/>
    <w:rsid w:val="00201213"/>
    <w:rsid w:val="0020165E"/>
    <w:rsid w:val="0020272E"/>
    <w:rsid w:val="00202E50"/>
    <w:rsid w:val="00203795"/>
    <w:rsid w:val="00204AAB"/>
    <w:rsid w:val="00205180"/>
    <w:rsid w:val="002051D7"/>
    <w:rsid w:val="00207DE4"/>
    <w:rsid w:val="00207F81"/>
    <w:rsid w:val="002109F4"/>
    <w:rsid w:val="00210A36"/>
    <w:rsid w:val="00211FDA"/>
    <w:rsid w:val="00212376"/>
    <w:rsid w:val="00215FDA"/>
    <w:rsid w:val="002160C2"/>
    <w:rsid w:val="0021699F"/>
    <w:rsid w:val="00216E80"/>
    <w:rsid w:val="00217FFA"/>
    <w:rsid w:val="00220899"/>
    <w:rsid w:val="00221AEC"/>
    <w:rsid w:val="00221EF6"/>
    <w:rsid w:val="0022221D"/>
    <w:rsid w:val="00222BB9"/>
    <w:rsid w:val="00223BA0"/>
    <w:rsid w:val="00224380"/>
    <w:rsid w:val="00224EE9"/>
    <w:rsid w:val="0022524F"/>
    <w:rsid w:val="002258D6"/>
    <w:rsid w:val="00225CF1"/>
    <w:rsid w:val="00226136"/>
    <w:rsid w:val="00226182"/>
    <w:rsid w:val="0022639F"/>
    <w:rsid w:val="002269E8"/>
    <w:rsid w:val="002274FB"/>
    <w:rsid w:val="002277FC"/>
    <w:rsid w:val="00227C60"/>
    <w:rsid w:val="00230281"/>
    <w:rsid w:val="002309D2"/>
    <w:rsid w:val="00231B61"/>
    <w:rsid w:val="0023315B"/>
    <w:rsid w:val="00233FF6"/>
    <w:rsid w:val="002347FE"/>
    <w:rsid w:val="002360C9"/>
    <w:rsid w:val="002360D3"/>
    <w:rsid w:val="002365C9"/>
    <w:rsid w:val="00236BEF"/>
    <w:rsid w:val="0024178D"/>
    <w:rsid w:val="00242567"/>
    <w:rsid w:val="00242C90"/>
    <w:rsid w:val="0024392B"/>
    <w:rsid w:val="002450C6"/>
    <w:rsid w:val="00245DCF"/>
    <w:rsid w:val="00246C65"/>
    <w:rsid w:val="00246EF4"/>
    <w:rsid w:val="0024721F"/>
    <w:rsid w:val="00247B81"/>
    <w:rsid w:val="002505B5"/>
    <w:rsid w:val="00250600"/>
    <w:rsid w:val="00251A10"/>
    <w:rsid w:val="00252BFF"/>
    <w:rsid w:val="00253732"/>
    <w:rsid w:val="00253F26"/>
    <w:rsid w:val="002542A8"/>
    <w:rsid w:val="00254D05"/>
    <w:rsid w:val="00260A11"/>
    <w:rsid w:val="00260EBF"/>
    <w:rsid w:val="0026169A"/>
    <w:rsid w:val="00262465"/>
    <w:rsid w:val="00262763"/>
    <w:rsid w:val="002638F6"/>
    <w:rsid w:val="00264BEA"/>
    <w:rsid w:val="00267850"/>
    <w:rsid w:val="00271032"/>
    <w:rsid w:val="0027112C"/>
    <w:rsid w:val="00273E3E"/>
    <w:rsid w:val="00274147"/>
    <w:rsid w:val="00275189"/>
    <w:rsid w:val="002756DC"/>
    <w:rsid w:val="00276412"/>
    <w:rsid w:val="00276437"/>
    <w:rsid w:val="002772BF"/>
    <w:rsid w:val="00277519"/>
    <w:rsid w:val="00280053"/>
    <w:rsid w:val="0028063F"/>
    <w:rsid w:val="00280740"/>
    <w:rsid w:val="00280F9E"/>
    <w:rsid w:val="002813AE"/>
    <w:rsid w:val="00283B02"/>
    <w:rsid w:val="00283C5D"/>
    <w:rsid w:val="002844B0"/>
    <w:rsid w:val="0028482B"/>
    <w:rsid w:val="00286322"/>
    <w:rsid w:val="002870A8"/>
    <w:rsid w:val="00291FFA"/>
    <w:rsid w:val="002929C2"/>
    <w:rsid w:val="00296B03"/>
    <w:rsid w:val="00296C1F"/>
    <w:rsid w:val="002A10D4"/>
    <w:rsid w:val="002A29CC"/>
    <w:rsid w:val="002A41E6"/>
    <w:rsid w:val="002A43FE"/>
    <w:rsid w:val="002A44C8"/>
    <w:rsid w:val="002A545A"/>
    <w:rsid w:val="002A5E48"/>
    <w:rsid w:val="002B0059"/>
    <w:rsid w:val="002B0455"/>
    <w:rsid w:val="002B261C"/>
    <w:rsid w:val="002B2BEE"/>
    <w:rsid w:val="002B35C5"/>
    <w:rsid w:val="002B3935"/>
    <w:rsid w:val="002B406A"/>
    <w:rsid w:val="002B41D4"/>
    <w:rsid w:val="002B543F"/>
    <w:rsid w:val="002B5638"/>
    <w:rsid w:val="002B6165"/>
    <w:rsid w:val="002B6566"/>
    <w:rsid w:val="002B7D73"/>
    <w:rsid w:val="002C06E3"/>
    <w:rsid w:val="002C0801"/>
    <w:rsid w:val="002C145F"/>
    <w:rsid w:val="002C33B3"/>
    <w:rsid w:val="002C378E"/>
    <w:rsid w:val="002C44B0"/>
    <w:rsid w:val="002C4991"/>
    <w:rsid w:val="002C4E07"/>
    <w:rsid w:val="002D0586"/>
    <w:rsid w:val="002D1023"/>
    <w:rsid w:val="002D1459"/>
    <w:rsid w:val="002D1470"/>
    <w:rsid w:val="002D21CF"/>
    <w:rsid w:val="002D3DB7"/>
    <w:rsid w:val="002D4705"/>
    <w:rsid w:val="002D5973"/>
    <w:rsid w:val="002D5B65"/>
    <w:rsid w:val="002D6396"/>
    <w:rsid w:val="002D669C"/>
    <w:rsid w:val="002D7E5E"/>
    <w:rsid w:val="002E07BA"/>
    <w:rsid w:val="002E07EF"/>
    <w:rsid w:val="002E0CC1"/>
    <w:rsid w:val="002E0D06"/>
    <w:rsid w:val="002E14AB"/>
    <w:rsid w:val="002E1810"/>
    <w:rsid w:val="002E4272"/>
    <w:rsid w:val="002E4E94"/>
    <w:rsid w:val="002E4F8B"/>
    <w:rsid w:val="002E6F63"/>
    <w:rsid w:val="002E7267"/>
    <w:rsid w:val="002E7FF0"/>
    <w:rsid w:val="002F0935"/>
    <w:rsid w:val="002F0965"/>
    <w:rsid w:val="002F1F28"/>
    <w:rsid w:val="002F213B"/>
    <w:rsid w:val="002F2601"/>
    <w:rsid w:val="002F43CA"/>
    <w:rsid w:val="002F531F"/>
    <w:rsid w:val="002F53A3"/>
    <w:rsid w:val="002F57AA"/>
    <w:rsid w:val="002F5F73"/>
    <w:rsid w:val="002F6EF7"/>
    <w:rsid w:val="002F714C"/>
    <w:rsid w:val="002F77BF"/>
    <w:rsid w:val="003001C0"/>
    <w:rsid w:val="00300466"/>
    <w:rsid w:val="003004A2"/>
    <w:rsid w:val="003029A9"/>
    <w:rsid w:val="00303DD5"/>
    <w:rsid w:val="00306687"/>
    <w:rsid w:val="00306A08"/>
    <w:rsid w:val="00307B74"/>
    <w:rsid w:val="0031070F"/>
    <w:rsid w:val="00310764"/>
    <w:rsid w:val="003114BE"/>
    <w:rsid w:val="00311BFD"/>
    <w:rsid w:val="00312EEF"/>
    <w:rsid w:val="003135B9"/>
    <w:rsid w:val="00313686"/>
    <w:rsid w:val="00314718"/>
    <w:rsid w:val="0031488A"/>
    <w:rsid w:val="00316B2A"/>
    <w:rsid w:val="003175E1"/>
    <w:rsid w:val="00317E79"/>
    <w:rsid w:val="00320203"/>
    <w:rsid w:val="00321014"/>
    <w:rsid w:val="00322002"/>
    <w:rsid w:val="003235DD"/>
    <w:rsid w:val="003247B0"/>
    <w:rsid w:val="00325341"/>
    <w:rsid w:val="00325C8C"/>
    <w:rsid w:val="00325E81"/>
    <w:rsid w:val="00326948"/>
    <w:rsid w:val="00326D78"/>
    <w:rsid w:val="00327052"/>
    <w:rsid w:val="00330325"/>
    <w:rsid w:val="00332345"/>
    <w:rsid w:val="003325D8"/>
    <w:rsid w:val="00333372"/>
    <w:rsid w:val="00333A12"/>
    <w:rsid w:val="0033486D"/>
    <w:rsid w:val="00334FD0"/>
    <w:rsid w:val="00335228"/>
    <w:rsid w:val="00335572"/>
    <w:rsid w:val="003367C4"/>
    <w:rsid w:val="00336D02"/>
    <w:rsid w:val="00336D8E"/>
    <w:rsid w:val="003375B1"/>
    <w:rsid w:val="003376B3"/>
    <w:rsid w:val="00340BA3"/>
    <w:rsid w:val="00341130"/>
    <w:rsid w:val="00341FB3"/>
    <w:rsid w:val="00342DBA"/>
    <w:rsid w:val="00343541"/>
    <w:rsid w:val="00344003"/>
    <w:rsid w:val="003441C8"/>
    <w:rsid w:val="003447F7"/>
    <w:rsid w:val="00345212"/>
    <w:rsid w:val="00345F9C"/>
    <w:rsid w:val="00345FAB"/>
    <w:rsid w:val="0034600C"/>
    <w:rsid w:val="00346144"/>
    <w:rsid w:val="00347776"/>
    <w:rsid w:val="00347C7D"/>
    <w:rsid w:val="00351A91"/>
    <w:rsid w:val="00351BEF"/>
    <w:rsid w:val="003520C4"/>
    <w:rsid w:val="003533AE"/>
    <w:rsid w:val="00355E14"/>
    <w:rsid w:val="00357C5E"/>
    <w:rsid w:val="003608BD"/>
    <w:rsid w:val="00360A70"/>
    <w:rsid w:val="00361280"/>
    <w:rsid w:val="00361323"/>
    <w:rsid w:val="003615F1"/>
    <w:rsid w:val="00361A6E"/>
    <w:rsid w:val="00362578"/>
    <w:rsid w:val="003626AF"/>
    <w:rsid w:val="00363D7F"/>
    <w:rsid w:val="00364039"/>
    <w:rsid w:val="00364429"/>
    <w:rsid w:val="003650DB"/>
    <w:rsid w:val="0036655E"/>
    <w:rsid w:val="003673F5"/>
    <w:rsid w:val="003678F1"/>
    <w:rsid w:val="00367A0F"/>
    <w:rsid w:val="00367C09"/>
    <w:rsid w:val="00367C66"/>
    <w:rsid w:val="003700B2"/>
    <w:rsid w:val="0037233D"/>
    <w:rsid w:val="003736EF"/>
    <w:rsid w:val="003737E3"/>
    <w:rsid w:val="00373A4C"/>
    <w:rsid w:val="0037472E"/>
    <w:rsid w:val="00374D7F"/>
    <w:rsid w:val="00380A1A"/>
    <w:rsid w:val="00380D80"/>
    <w:rsid w:val="0038289A"/>
    <w:rsid w:val="0038327B"/>
    <w:rsid w:val="003832C6"/>
    <w:rsid w:val="00384EA5"/>
    <w:rsid w:val="0038500E"/>
    <w:rsid w:val="00385FB1"/>
    <w:rsid w:val="003867C8"/>
    <w:rsid w:val="00386A23"/>
    <w:rsid w:val="0038761D"/>
    <w:rsid w:val="003906F8"/>
    <w:rsid w:val="00392E1D"/>
    <w:rsid w:val="0039343C"/>
    <w:rsid w:val="003935EE"/>
    <w:rsid w:val="00393EE9"/>
    <w:rsid w:val="0039408A"/>
    <w:rsid w:val="003945F5"/>
    <w:rsid w:val="0039673D"/>
    <w:rsid w:val="003975DA"/>
    <w:rsid w:val="00397893"/>
    <w:rsid w:val="003A091E"/>
    <w:rsid w:val="003A2407"/>
    <w:rsid w:val="003A2CF0"/>
    <w:rsid w:val="003A2E95"/>
    <w:rsid w:val="003A33D3"/>
    <w:rsid w:val="003A343F"/>
    <w:rsid w:val="003A3880"/>
    <w:rsid w:val="003A4B52"/>
    <w:rsid w:val="003A5A36"/>
    <w:rsid w:val="003A5BC5"/>
    <w:rsid w:val="003A5D55"/>
    <w:rsid w:val="003A75E6"/>
    <w:rsid w:val="003A769C"/>
    <w:rsid w:val="003A773D"/>
    <w:rsid w:val="003A7E97"/>
    <w:rsid w:val="003B1EC2"/>
    <w:rsid w:val="003B255B"/>
    <w:rsid w:val="003B3317"/>
    <w:rsid w:val="003B4B2F"/>
    <w:rsid w:val="003B4C50"/>
    <w:rsid w:val="003B52D4"/>
    <w:rsid w:val="003B5ABE"/>
    <w:rsid w:val="003B66A0"/>
    <w:rsid w:val="003B7819"/>
    <w:rsid w:val="003C0982"/>
    <w:rsid w:val="003C1AE8"/>
    <w:rsid w:val="003C1CA5"/>
    <w:rsid w:val="003C1EC7"/>
    <w:rsid w:val="003C3D8E"/>
    <w:rsid w:val="003C3D9C"/>
    <w:rsid w:val="003C4872"/>
    <w:rsid w:val="003C5E61"/>
    <w:rsid w:val="003C64A0"/>
    <w:rsid w:val="003C6F0B"/>
    <w:rsid w:val="003C7BA3"/>
    <w:rsid w:val="003D01B7"/>
    <w:rsid w:val="003D0C29"/>
    <w:rsid w:val="003D0F93"/>
    <w:rsid w:val="003D2451"/>
    <w:rsid w:val="003D2E2F"/>
    <w:rsid w:val="003D342D"/>
    <w:rsid w:val="003D3642"/>
    <w:rsid w:val="003D3A17"/>
    <w:rsid w:val="003D44CF"/>
    <w:rsid w:val="003D4E9C"/>
    <w:rsid w:val="003D5C1A"/>
    <w:rsid w:val="003D5EE8"/>
    <w:rsid w:val="003D6F2D"/>
    <w:rsid w:val="003E03C7"/>
    <w:rsid w:val="003E0D78"/>
    <w:rsid w:val="003E1835"/>
    <w:rsid w:val="003E1CB1"/>
    <w:rsid w:val="003E2860"/>
    <w:rsid w:val="003E3788"/>
    <w:rsid w:val="003E3A1D"/>
    <w:rsid w:val="003E538B"/>
    <w:rsid w:val="003E6CA0"/>
    <w:rsid w:val="003E7001"/>
    <w:rsid w:val="003F1F41"/>
    <w:rsid w:val="003F23EE"/>
    <w:rsid w:val="003F2FDE"/>
    <w:rsid w:val="003F2FE4"/>
    <w:rsid w:val="003F330B"/>
    <w:rsid w:val="003F5926"/>
    <w:rsid w:val="003F6121"/>
    <w:rsid w:val="003F6FDF"/>
    <w:rsid w:val="00401002"/>
    <w:rsid w:val="004016F5"/>
    <w:rsid w:val="004029D0"/>
    <w:rsid w:val="00402A4F"/>
    <w:rsid w:val="00402A90"/>
    <w:rsid w:val="004037C2"/>
    <w:rsid w:val="00403D5F"/>
    <w:rsid w:val="004045AA"/>
    <w:rsid w:val="0040549A"/>
    <w:rsid w:val="00405CC9"/>
    <w:rsid w:val="0040711E"/>
    <w:rsid w:val="004079E2"/>
    <w:rsid w:val="00407D67"/>
    <w:rsid w:val="00411BCB"/>
    <w:rsid w:val="00411FA7"/>
    <w:rsid w:val="00412450"/>
    <w:rsid w:val="00413119"/>
    <w:rsid w:val="004133D1"/>
    <w:rsid w:val="004138DE"/>
    <w:rsid w:val="00413B39"/>
    <w:rsid w:val="00413D41"/>
    <w:rsid w:val="00414B2F"/>
    <w:rsid w:val="004151CF"/>
    <w:rsid w:val="00415B22"/>
    <w:rsid w:val="00415E58"/>
    <w:rsid w:val="00416231"/>
    <w:rsid w:val="004208AB"/>
    <w:rsid w:val="004208DC"/>
    <w:rsid w:val="00421523"/>
    <w:rsid w:val="004219EF"/>
    <w:rsid w:val="00421A72"/>
    <w:rsid w:val="004222BA"/>
    <w:rsid w:val="00422E2F"/>
    <w:rsid w:val="0042389D"/>
    <w:rsid w:val="00424348"/>
    <w:rsid w:val="00424F36"/>
    <w:rsid w:val="00425DA8"/>
    <w:rsid w:val="004261C8"/>
    <w:rsid w:val="00426979"/>
    <w:rsid w:val="00426CD9"/>
    <w:rsid w:val="00430FEB"/>
    <w:rsid w:val="004310EE"/>
    <w:rsid w:val="0043285B"/>
    <w:rsid w:val="004328CC"/>
    <w:rsid w:val="00433677"/>
    <w:rsid w:val="004340D5"/>
    <w:rsid w:val="00434880"/>
    <w:rsid w:val="00434A21"/>
    <w:rsid w:val="0043526D"/>
    <w:rsid w:val="00435D2A"/>
    <w:rsid w:val="00444DD7"/>
    <w:rsid w:val="004457E5"/>
    <w:rsid w:val="004460E9"/>
    <w:rsid w:val="00447293"/>
    <w:rsid w:val="00447B6F"/>
    <w:rsid w:val="00450E5C"/>
    <w:rsid w:val="00450F64"/>
    <w:rsid w:val="00453623"/>
    <w:rsid w:val="00453C11"/>
    <w:rsid w:val="00453C23"/>
    <w:rsid w:val="00453C83"/>
    <w:rsid w:val="00455365"/>
    <w:rsid w:val="004557B0"/>
    <w:rsid w:val="004561AC"/>
    <w:rsid w:val="00456D4E"/>
    <w:rsid w:val="00456F12"/>
    <w:rsid w:val="0045742B"/>
    <w:rsid w:val="00457861"/>
    <w:rsid w:val="00457867"/>
    <w:rsid w:val="00457946"/>
    <w:rsid w:val="00457D8B"/>
    <w:rsid w:val="004606B9"/>
    <w:rsid w:val="00460A17"/>
    <w:rsid w:val="0046120A"/>
    <w:rsid w:val="00462F79"/>
    <w:rsid w:val="00463438"/>
    <w:rsid w:val="00463ECE"/>
    <w:rsid w:val="00465388"/>
    <w:rsid w:val="004677C9"/>
    <w:rsid w:val="004703D4"/>
    <w:rsid w:val="00470CB5"/>
    <w:rsid w:val="00470E27"/>
    <w:rsid w:val="00471EAB"/>
    <w:rsid w:val="004723EE"/>
    <w:rsid w:val="00473422"/>
    <w:rsid w:val="00473A9E"/>
    <w:rsid w:val="00473FE0"/>
    <w:rsid w:val="004744A3"/>
    <w:rsid w:val="00475A92"/>
    <w:rsid w:val="00477BB9"/>
    <w:rsid w:val="00477C3A"/>
    <w:rsid w:val="00480FA2"/>
    <w:rsid w:val="00481BC2"/>
    <w:rsid w:val="00481EC4"/>
    <w:rsid w:val="004836F3"/>
    <w:rsid w:val="004858E4"/>
    <w:rsid w:val="004859EE"/>
    <w:rsid w:val="0048610A"/>
    <w:rsid w:val="00486662"/>
    <w:rsid w:val="00487247"/>
    <w:rsid w:val="00487366"/>
    <w:rsid w:val="004873E4"/>
    <w:rsid w:val="0049072C"/>
    <w:rsid w:val="00490FD1"/>
    <w:rsid w:val="00491AD2"/>
    <w:rsid w:val="00492CB1"/>
    <w:rsid w:val="004935C0"/>
    <w:rsid w:val="00493B43"/>
    <w:rsid w:val="00494871"/>
    <w:rsid w:val="00494EB1"/>
    <w:rsid w:val="004952E8"/>
    <w:rsid w:val="00496414"/>
    <w:rsid w:val="004966A3"/>
    <w:rsid w:val="00497A38"/>
    <w:rsid w:val="00497EDA"/>
    <w:rsid w:val="004A04F3"/>
    <w:rsid w:val="004A2830"/>
    <w:rsid w:val="004A32A1"/>
    <w:rsid w:val="004A3CE1"/>
    <w:rsid w:val="004A45BD"/>
    <w:rsid w:val="004A4656"/>
    <w:rsid w:val="004A55CF"/>
    <w:rsid w:val="004A5DCA"/>
    <w:rsid w:val="004A7723"/>
    <w:rsid w:val="004A77B0"/>
    <w:rsid w:val="004A7B6E"/>
    <w:rsid w:val="004B004E"/>
    <w:rsid w:val="004B08A9"/>
    <w:rsid w:val="004B15DD"/>
    <w:rsid w:val="004B16BC"/>
    <w:rsid w:val="004B1C88"/>
    <w:rsid w:val="004B1CED"/>
    <w:rsid w:val="004B1FFC"/>
    <w:rsid w:val="004B34A7"/>
    <w:rsid w:val="004B3B06"/>
    <w:rsid w:val="004B3ED5"/>
    <w:rsid w:val="004B4234"/>
    <w:rsid w:val="004B4643"/>
    <w:rsid w:val="004B4C46"/>
    <w:rsid w:val="004B52B4"/>
    <w:rsid w:val="004B5D9C"/>
    <w:rsid w:val="004B6422"/>
    <w:rsid w:val="004B6ACE"/>
    <w:rsid w:val="004B7764"/>
    <w:rsid w:val="004B7F67"/>
    <w:rsid w:val="004C06BE"/>
    <w:rsid w:val="004C0938"/>
    <w:rsid w:val="004C1994"/>
    <w:rsid w:val="004C205E"/>
    <w:rsid w:val="004C3A05"/>
    <w:rsid w:val="004C3EEF"/>
    <w:rsid w:val="004C47BF"/>
    <w:rsid w:val="004C51E2"/>
    <w:rsid w:val="004C6A02"/>
    <w:rsid w:val="004C70FC"/>
    <w:rsid w:val="004C745F"/>
    <w:rsid w:val="004C7636"/>
    <w:rsid w:val="004C7ECF"/>
    <w:rsid w:val="004C7F99"/>
    <w:rsid w:val="004D022C"/>
    <w:rsid w:val="004D0B22"/>
    <w:rsid w:val="004D1977"/>
    <w:rsid w:val="004D2675"/>
    <w:rsid w:val="004D2951"/>
    <w:rsid w:val="004D2B13"/>
    <w:rsid w:val="004D4080"/>
    <w:rsid w:val="004D57B2"/>
    <w:rsid w:val="004D6788"/>
    <w:rsid w:val="004D6D48"/>
    <w:rsid w:val="004E05FD"/>
    <w:rsid w:val="004E100F"/>
    <w:rsid w:val="004E11FE"/>
    <w:rsid w:val="004E1A0D"/>
    <w:rsid w:val="004E1BDF"/>
    <w:rsid w:val="004E2166"/>
    <w:rsid w:val="004E23F5"/>
    <w:rsid w:val="004E47C3"/>
    <w:rsid w:val="004E5418"/>
    <w:rsid w:val="004E6167"/>
    <w:rsid w:val="004E63E5"/>
    <w:rsid w:val="004E6A47"/>
    <w:rsid w:val="004E6B76"/>
    <w:rsid w:val="004F1437"/>
    <w:rsid w:val="004F284A"/>
    <w:rsid w:val="004F3540"/>
    <w:rsid w:val="004F3C69"/>
    <w:rsid w:val="004F522D"/>
    <w:rsid w:val="004F52DB"/>
    <w:rsid w:val="004F5624"/>
    <w:rsid w:val="004F5DA4"/>
    <w:rsid w:val="004F62B2"/>
    <w:rsid w:val="004F6424"/>
    <w:rsid w:val="004F73F2"/>
    <w:rsid w:val="00501DAD"/>
    <w:rsid w:val="005040CD"/>
    <w:rsid w:val="00504229"/>
    <w:rsid w:val="0050439E"/>
    <w:rsid w:val="00505229"/>
    <w:rsid w:val="00505C37"/>
    <w:rsid w:val="00507593"/>
    <w:rsid w:val="00507F98"/>
    <w:rsid w:val="005108A3"/>
    <w:rsid w:val="00510DB5"/>
    <w:rsid w:val="00510F6E"/>
    <w:rsid w:val="00511422"/>
    <w:rsid w:val="005118AE"/>
    <w:rsid w:val="0051212F"/>
    <w:rsid w:val="005123CB"/>
    <w:rsid w:val="005123CF"/>
    <w:rsid w:val="005131DE"/>
    <w:rsid w:val="00515428"/>
    <w:rsid w:val="0051587A"/>
    <w:rsid w:val="005158FA"/>
    <w:rsid w:val="005169AD"/>
    <w:rsid w:val="0052017E"/>
    <w:rsid w:val="00520442"/>
    <w:rsid w:val="00520515"/>
    <w:rsid w:val="005208B9"/>
    <w:rsid w:val="00521A84"/>
    <w:rsid w:val="005221F0"/>
    <w:rsid w:val="005225B3"/>
    <w:rsid w:val="00522835"/>
    <w:rsid w:val="00523A2B"/>
    <w:rsid w:val="00524807"/>
    <w:rsid w:val="00524C30"/>
    <w:rsid w:val="005252FE"/>
    <w:rsid w:val="005257A1"/>
    <w:rsid w:val="005259F6"/>
    <w:rsid w:val="00525FF9"/>
    <w:rsid w:val="00527B86"/>
    <w:rsid w:val="005300D4"/>
    <w:rsid w:val="00530A08"/>
    <w:rsid w:val="005323E0"/>
    <w:rsid w:val="00532793"/>
    <w:rsid w:val="00532C41"/>
    <w:rsid w:val="00532D3F"/>
    <w:rsid w:val="0053386D"/>
    <w:rsid w:val="00534700"/>
    <w:rsid w:val="00535E6F"/>
    <w:rsid w:val="00536327"/>
    <w:rsid w:val="0053791F"/>
    <w:rsid w:val="00537A1C"/>
    <w:rsid w:val="00537A2A"/>
    <w:rsid w:val="00542ABD"/>
    <w:rsid w:val="00542CFB"/>
    <w:rsid w:val="005436B0"/>
    <w:rsid w:val="00546622"/>
    <w:rsid w:val="00546877"/>
    <w:rsid w:val="00547538"/>
    <w:rsid w:val="00547672"/>
    <w:rsid w:val="00547E4B"/>
    <w:rsid w:val="00550282"/>
    <w:rsid w:val="00552AD6"/>
    <w:rsid w:val="00552B10"/>
    <w:rsid w:val="00553BFA"/>
    <w:rsid w:val="00554C62"/>
    <w:rsid w:val="00554D05"/>
    <w:rsid w:val="0055596B"/>
    <w:rsid w:val="005562E0"/>
    <w:rsid w:val="00556AC3"/>
    <w:rsid w:val="005574AA"/>
    <w:rsid w:val="005577EF"/>
    <w:rsid w:val="00557A7F"/>
    <w:rsid w:val="005602BD"/>
    <w:rsid w:val="0056077E"/>
    <w:rsid w:val="00560EDA"/>
    <w:rsid w:val="005629EE"/>
    <w:rsid w:val="00563BEE"/>
    <w:rsid w:val="00563D6B"/>
    <w:rsid w:val="005644C4"/>
    <w:rsid w:val="005648FA"/>
    <w:rsid w:val="00564900"/>
    <w:rsid w:val="00564D50"/>
    <w:rsid w:val="00566339"/>
    <w:rsid w:val="00567346"/>
    <w:rsid w:val="00567A1C"/>
    <w:rsid w:val="00570F67"/>
    <w:rsid w:val="005711D7"/>
    <w:rsid w:val="0057154D"/>
    <w:rsid w:val="00572133"/>
    <w:rsid w:val="0057371B"/>
    <w:rsid w:val="005745FE"/>
    <w:rsid w:val="00574CA9"/>
    <w:rsid w:val="00574FB2"/>
    <w:rsid w:val="00575EB8"/>
    <w:rsid w:val="0057613A"/>
    <w:rsid w:val="00576CD0"/>
    <w:rsid w:val="00580263"/>
    <w:rsid w:val="00580705"/>
    <w:rsid w:val="00580C23"/>
    <w:rsid w:val="00580FF2"/>
    <w:rsid w:val="00582A9B"/>
    <w:rsid w:val="0058307E"/>
    <w:rsid w:val="005832AB"/>
    <w:rsid w:val="00583A29"/>
    <w:rsid w:val="0058437C"/>
    <w:rsid w:val="00584814"/>
    <w:rsid w:val="00585BC0"/>
    <w:rsid w:val="00587B54"/>
    <w:rsid w:val="00591C40"/>
    <w:rsid w:val="005927DF"/>
    <w:rsid w:val="00592E0E"/>
    <w:rsid w:val="005935F4"/>
    <w:rsid w:val="00593D7F"/>
    <w:rsid w:val="00593E0A"/>
    <w:rsid w:val="00596B53"/>
    <w:rsid w:val="005977B9"/>
    <w:rsid w:val="005A167F"/>
    <w:rsid w:val="005A1905"/>
    <w:rsid w:val="005A2D6C"/>
    <w:rsid w:val="005A346E"/>
    <w:rsid w:val="005A4326"/>
    <w:rsid w:val="005A4684"/>
    <w:rsid w:val="005A559F"/>
    <w:rsid w:val="005A73CF"/>
    <w:rsid w:val="005B0D97"/>
    <w:rsid w:val="005B1468"/>
    <w:rsid w:val="005B3EB1"/>
    <w:rsid w:val="005B3F6F"/>
    <w:rsid w:val="005B6FFC"/>
    <w:rsid w:val="005B739C"/>
    <w:rsid w:val="005B798B"/>
    <w:rsid w:val="005C1FAE"/>
    <w:rsid w:val="005C203A"/>
    <w:rsid w:val="005C2C91"/>
    <w:rsid w:val="005C39E8"/>
    <w:rsid w:val="005C4338"/>
    <w:rsid w:val="005C49C5"/>
    <w:rsid w:val="005C5660"/>
    <w:rsid w:val="005C65D7"/>
    <w:rsid w:val="005C71E4"/>
    <w:rsid w:val="005C72E3"/>
    <w:rsid w:val="005D0563"/>
    <w:rsid w:val="005D11B2"/>
    <w:rsid w:val="005D4B4A"/>
    <w:rsid w:val="005D4B68"/>
    <w:rsid w:val="005D60AE"/>
    <w:rsid w:val="005E0F8C"/>
    <w:rsid w:val="005E11C1"/>
    <w:rsid w:val="005E1E97"/>
    <w:rsid w:val="005E2563"/>
    <w:rsid w:val="005E394C"/>
    <w:rsid w:val="005E42BF"/>
    <w:rsid w:val="005E4531"/>
    <w:rsid w:val="005E4808"/>
    <w:rsid w:val="005E4E70"/>
    <w:rsid w:val="005E4EB3"/>
    <w:rsid w:val="005E65BB"/>
    <w:rsid w:val="005E759A"/>
    <w:rsid w:val="005F0604"/>
    <w:rsid w:val="005F0DA0"/>
    <w:rsid w:val="005F0FC0"/>
    <w:rsid w:val="005F1180"/>
    <w:rsid w:val="005F1A36"/>
    <w:rsid w:val="005F2767"/>
    <w:rsid w:val="005F2B79"/>
    <w:rsid w:val="005F4125"/>
    <w:rsid w:val="005F4790"/>
    <w:rsid w:val="005F4914"/>
    <w:rsid w:val="005F62B7"/>
    <w:rsid w:val="005F67FC"/>
    <w:rsid w:val="005F6869"/>
    <w:rsid w:val="005F6BB9"/>
    <w:rsid w:val="00601129"/>
    <w:rsid w:val="006019FD"/>
    <w:rsid w:val="00601BA3"/>
    <w:rsid w:val="00603148"/>
    <w:rsid w:val="00604B7C"/>
    <w:rsid w:val="00605F59"/>
    <w:rsid w:val="00606FC7"/>
    <w:rsid w:val="00607344"/>
    <w:rsid w:val="006101A3"/>
    <w:rsid w:val="00610456"/>
    <w:rsid w:val="00610CDD"/>
    <w:rsid w:val="00610DBC"/>
    <w:rsid w:val="00611173"/>
    <w:rsid w:val="00611473"/>
    <w:rsid w:val="00611B36"/>
    <w:rsid w:val="006134AF"/>
    <w:rsid w:val="00613A34"/>
    <w:rsid w:val="00613FB8"/>
    <w:rsid w:val="00615ADA"/>
    <w:rsid w:val="00616E4E"/>
    <w:rsid w:val="00617C5B"/>
    <w:rsid w:val="006221CD"/>
    <w:rsid w:val="00622220"/>
    <w:rsid w:val="00625611"/>
    <w:rsid w:val="006266A9"/>
    <w:rsid w:val="0062726A"/>
    <w:rsid w:val="00630426"/>
    <w:rsid w:val="006316C1"/>
    <w:rsid w:val="00631ED4"/>
    <w:rsid w:val="00633BC7"/>
    <w:rsid w:val="006346C2"/>
    <w:rsid w:val="00634769"/>
    <w:rsid w:val="006358E0"/>
    <w:rsid w:val="00635AC7"/>
    <w:rsid w:val="00635E9C"/>
    <w:rsid w:val="006367B8"/>
    <w:rsid w:val="0063753F"/>
    <w:rsid w:val="00637B41"/>
    <w:rsid w:val="00640C9B"/>
    <w:rsid w:val="0064126F"/>
    <w:rsid w:val="006414EE"/>
    <w:rsid w:val="00641999"/>
    <w:rsid w:val="00642524"/>
    <w:rsid w:val="00642D0A"/>
    <w:rsid w:val="0064410A"/>
    <w:rsid w:val="00645B2A"/>
    <w:rsid w:val="00645F47"/>
    <w:rsid w:val="0064630E"/>
    <w:rsid w:val="00646FE1"/>
    <w:rsid w:val="00647075"/>
    <w:rsid w:val="00651B93"/>
    <w:rsid w:val="00652093"/>
    <w:rsid w:val="00652F32"/>
    <w:rsid w:val="006530B1"/>
    <w:rsid w:val="00653C73"/>
    <w:rsid w:val="0065581D"/>
    <w:rsid w:val="00655973"/>
    <w:rsid w:val="00655C2F"/>
    <w:rsid w:val="0065742F"/>
    <w:rsid w:val="00660403"/>
    <w:rsid w:val="00660A83"/>
    <w:rsid w:val="00661140"/>
    <w:rsid w:val="00663869"/>
    <w:rsid w:val="006655F6"/>
    <w:rsid w:val="006710DD"/>
    <w:rsid w:val="00671DCF"/>
    <w:rsid w:val="00671FC9"/>
    <w:rsid w:val="0067218E"/>
    <w:rsid w:val="00673200"/>
    <w:rsid w:val="00673979"/>
    <w:rsid w:val="0067501E"/>
    <w:rsid w:val="00675178"/>
    <w:rsid w:val="00675C52"/>
    <w:rsid w:val="00676D20"/>
    <w:rsid w:val="006773D2"/>
    <w:rsid w:val="006804FF"/>
    <w:rsid w:val="00680581"/>
    <w:rsid w:val="00680A56"/>
    <w:rsid w:val="00681280"/>
    <w:rsid w:val="00681A41"/>
    <w:rsid w:val="006821B2"/>
    <w:rsid w:val="0068389E"/>
    <w:rsid w:val="006838C0"/>
    <w:rsid w:val="00685856"/>
    <w:rsid w:val="00685901"/>
    <w:rsid w:val="00685BB9"/>
    <w:rsid w:val="00687D4E"/>
    <w:rsid w:val="00687E06"/>
    <w:rsid w:val="00690127"/>
    <w:rsid w:val="0069060A"/>
    <w:rsid w:val="00691BFF"/>
    <w:rsid w:val="0069288B"/>
    <w:rsid w:val="0069437D"/>
    <w:rsid w:val="00694A73"/>
    <w:rsid w:val="00695116"/>
    <w:rsid w:val="006953C1"/>
    <w:rsid w:val="00695C46"/>
    <w:rsid w:val="00695CAC"/>
    <w:rsid w:val="006969B6"/>
    <w:rsid w:val="00696EB2"/>
    <w:rsid w:val="0069741A"/>
    <w:rsid w:val="006A0DEA"/>
    <w:rsid w:val="006A16E9"/>
    <w:rsid w:val="006A53AC"/>
    <w:rsid w:val="006A5450"/>
    <w:rsid w:val="006A54D4"/>
    <w:rsid w:val="006A710F"/>
    <w:rsid w:val="006B0199"/>
    <w:rsid w:val="006B0A32"/>
    <w:rsid w:val="006B0BD8"/>
    <w:rsid w:val="006B30BF"/>
    <w:rsid w:val="006B34BE"/>
    <w:rsid w:val="006B4557"/>
    <w:rsid w:val="006B5BF8"/>
    <w:rsid w:val="006C0251"/>
    <w:rsid w:val="006C0320"/>
    <w:rsid w:val="006C0487"/>
    <w:rsid w:val="006C05D3"/>
    <w:rsid w:val="006C086F"/>
    <w:rsid w:val="006C0E3D"/>
    <w:rsid w:val="006C23B3"/>
    <w:rsid w:val="006C2B9A"/>
    <w:rsid w:val="006C39BB"/>
    <w:rsid w:val="006C4502"/>
    <w:rsid w:val="006C5831"/>
    <w:rsid w:val="006C6114"/>
    <w:rsid w:val="006C6ADF"/>
    <w:rsid w:val="006D1D14"/>
    <w:rsid w:val="006D2288"/>
    <w:rsid w:val="006D407E"/>
    <w:rsid w:val="006D4464"/>
    <w:rsid w:val="006D44B6"/>
    <w:rsid w:val="006D5E91"/>
    <w:rsid w:val="006D716F"/>
    <w:rsid w:val="006D7459"/>
    <w:rsid w:val="006D76AD"/>
    <w:rsid w:val="006D7E87"/>
    <w:rsid w:val="006E0FB6"/>
    <w:rsid w:val="006E14E6"/>
    <w:rsid w:val="006E1A4B"/>
    <w:rsid w:val="006E1AEE"/>
    <w:rsid w:val="006E2F52"/>
    <w:rsid w:val="006E32A9"/>
    <w:rsid w:val="006E354D"/>
    <w:rsid w:val="006E3B9C"/>
    <w:rsid w:val="006E4186"/>
    <w:rsid w:val="006E51A2"/>
    <w:rsid w:val="006E5E93"/>
    <w:rsid w:val="006E5EDA"/>
    <w:rsid w:val="006E647C"/>
    <w:rsid w:val="006E6F2E"/>
    <w:rsid w:val="006F0B0B"/>
    <w:rsid w:val="006F0B86"/>
    <w:rsid w:val="006F0DE2"/>
    <w:rsid w:val="006F11BD"/>
    <w:rsid w:val="006F21A8"/>
    <w:rsid w:val="006F25B4"/>
    <w:rsid w:val="006F32C7"/>
    <w:rsid w:val="006F3392"/>
    <w:rsid w:val="006F3495"/>
    <w:rsid w:val="006F417D"/>
    <w:rsid w:val="006F5C83"/>
    <w:rsid w:val="006F67CC"/>
    <w:rsid w:val="006F6B66"/>
    <w:rsid w:val="006F6B89"/>
    <w:rsid w:val="006F6E4A"/>
    <w:rsid w:val="0070114C"/>
    <w:rsid w:val="007012DF"/>
    <w:rsid w:val="00701588"/>
    <w:rsid w:val="00701C2D"/>
    <w:rsid w:val="00702162"/>
    <w:rsid w:val="00703930"/>
    <w:rsid w:val="0070518A"/>
    <w:rsid w:val="0070610E"/>
    <w:rsid w:val="007061F8"/>
    <w:rsid w:val="00707759"/>
    <w:rsid w:val="00710081"/>
    <w:rsid w:val="00710B0D"/>
    <w:rsid w:val="007114F3"/>
    <w:rsid w:val="00711DAE"/>
    <w:rsid w:val="00712CC2"/>
    <w:rsid w:val="0071301B"/>
    <w:rsid w:val="00713B3B"/>
    <w:rsid w:val="00713CB5"/>
    <w:rsid w:val="00714E3F"/>
    <w:rsid w:val="0071558B"/>
    <w:rsid w:val="0071776A"/>
    <w:rsid w:val="00717E3E"/>
    <w:rsid w:val="007203AF"/>
    <w:rsid w:val="00720A94"/>
    <w:rsid w:val="00721189"/>
    <w:rsid w:val="00721DA6"/>
    <w:rsid w:val="007221C3"/>
    <w:rsid w:val="007227E4"/>
    <w:rsid w:val="00722F2C"/>
    <w:rsid w:val="00723DE4"/>
    <w:rsid w:val="007254D1"/>
    <w:rsid w:val="00725B24"/>
    <w:rsid w:val="00725B32"/>
    <w:rsid w:val="00725B3C"/>
    <w:rsid w:val="00725E46"/>
    <w:rsid w:val="00727231"/>
    <w:rsid w:val="00732F00"/>
    <w:rsid w:val="007335EF"/>
    <w:rsid w:val="00733D54"/>
    <w:rsid w:val="00734CEE"/>
    <w:rsid w:val="00736A4F"/>
    <w:rsid w:val="00736B50"/>
    <w:rsid w:val="00737753"/>
    <w:rsid w:val="00737768"/>
    <w:rsid w:val="00737ECF"/>
    <w:rsid w:val="00737FFA"/>
    <w:rsid w:val="00740BB8"/>
    <w:rsid w:val="00740CE9"/>
    <w:rsid w:val="007428E3"/>
    <w:rsid w:val="007436C9"/>
    <w:rsid w:val="0074394E"/>
    <w:rsid w:val="00743DF8"/>
    <w:rsid w:val="0074422D"/>
    <w:rsid w:val="0074538F"/>
    <w:rsid w:val="007477BD"/>
    <w:rsid w:val="00750D0A"/>
    <w:rsid w:val="00751C54"/>
    <w:rsid w:val="00751D93"/>
    <w:rsid w:val="00752300"/>
    <w:rsid w:val="00752D22"/>
    <w:rsid w:val="007537F6"/>
    <w:rsid w:val="007539D6"/>
    <w:rsid w:val="00753B5B"/>
    <w:rsid w:val="00753BF5"/>
    <w:rsid w:val="007546F8"/>
    <w:rsid w:val="0075579B"/>
    <w:rsid w:val="00755BAB"/>
    <w:rsid w:val="0075635C"/>
    <w:rsid w:val="00756EB9"/>
    <w:rsid w:val="0076041F"/>
    <w:rsid w:val="0076080E"/>
    <w:rsid w:val="0076163E"/>
    <w:rsid w:val="00761D33"/>
    <w:rsid w:val="00763AE1"/>
    <w:rsid w:val="0076411D"/>
    <w:rsid w:val="007647AE"/>
    <w:rsid w:val="00764D6D"/>
    <w:rsid w:val="007670F8"/>
    <w:rsid w:val="007671D4"/>
    <w:rsid w:val="00767CA7"/>
    <w:rsid w:val="00770A85"/>
    <w:rsid w:val="007734E7"/>
    <w:rsid w:val="00773DC9"/>
    <w:rsid w:val="00774935"/>
    <w:rsid w:val="0077572E"/>
    <w:rsid w:val="00777BE4"/>
    <w:rsid w:val="0078031B"/>
    <w:rsid w:val="00783690"/>
    <w:rsid w:val="00783CB4"/>
    <w:rsid w:val="00784F44"/>
    <w:rsid w:val="00785A9A"/>
    <w:rsid w:val="00786672"/>
    <w:rsid w:val="007870BF"/>
    <w:rsid w:val="007872CF"/>
    <w:rsid w:val="00790F01"/>
    <w:rsid w:val="0079201C"/>
    <w:rsid w:val="0079222F"/>
    <w:rsid w:val="0079307F"/>
    <w:rsid w:val="007940C5"/>
    <w:rsid w:val="007947C4"/>
    <w:rsid w:val="00795812"/>
    <w:rsid w:val="00795CE1"/>
    <w:rsid w:val="00795F8B"/>
    <w:rsid w:val="00797467"/>
    <w:rsid w:val="007A05F0"/>
    <w:rsid w:val="007A0646"/>
    <w:rsid w:val="007A06AC"/>
    <w:rsid w:val="007A1B2F"/>
    <w:rsid w:val="007A2E52"/>
    <w:rsid w:val="007A3C6C"/>
    <w:rsid w:val="007A4636"/>
    <w:rsid w:val="007A5719"/>
    <w:rsid w:val="007A5F4E"/>
    <w:rsid w:val="007A7377"/>
    <w:rsid w:val="007B080A"/>
    <w:rsid w:val="007B0B8E"/>
    <w:rsid w:val="007B0F97"/>
    <w:rsid w:val="007B1014"/>
    <w:rsid w:val="007B103F"/>
    <w:rsid w:val="007B1484"/>
    <w:rsid w:val="007B1A10"/>
    <w:rsid w:val="007B245F"/>
    <w:rsid w:val="007B3042"/>
    <w:rsid w:val="007B30B9"/>
    <w:rsid w:val="007B31AB"/>
    <w:rsid w:val="007B3268"/>
    <w:rsid w:val="007B37F1"/>
    <w:rsid w:val="007B42D3"/>
    <w:rsid w:val="007B4578"/>
    <w:rsid w:val="007B46D9"/>
    <w:rsid w:val="007B4B8B"/>
    <w:rsid w:val="007B5213"/>
    <w:rsid w:val="007B654B"/>
    <w:rsid w:val="007B6659"/>
    <w:rsid w:val="007B6C39"/>
    <w:rsid w:val="007B7636"/>
    <w:rsid w:val="007B76AB"/>
    <w:rsid w:val="007B76FD"/>
    <w:rsid w:val="007B7DBD"/>
    <w:rsid w:val="007C02DC"/>
    <w:rsid w:val="007C09EA"/>
    <w:rsid w:val="007C182B"/>
    <w:rsid w:val="007C1C5A"/>
    <w:rsid w:val="007C264B"/>
    <w:rsid w:val="007C45D3"/>
    <w:rsid w:val="007C5589"/>
    <w:rsid w:val="007C5698"/>
    <w:rsid w:val="007C597B"/>
    <w:rsid w:val="007C6712"/>
    <w:rsid w:val="007C760C"/>
    <w:rsid w:val="007C7A2D"/>
    <w:rsid w:val="007D08FD"/>
    <w:rsid w:val="007D0DD4"/>
    <w:rsid w:val="007D125A"/>
    <w:rsid w:val="007D1584"/>
    <w:rsid w:val="007D1C89"/>
    <w:rsid w:val="007D1F73"/>
    <w:rsid w:val="007D2044"/>
    <w:rsid w:val="007D2D8C"/>
    <w:rsid w:val="007D4F2D"/>
    <w:rsid w:val="007D4F33"/>
    <w:rsid w:val="007D554B"/>
    <w:rsid w:val="007D5CDD"/>
    <w:rsid w:val="007D65C7"/>
    <w:rsid w:val="007D6C15"/>
    <w:rsid w:val="007D74D2"/>
    <w:rsid w:val="007D79B5"/>
    <w:rsid w:val="007E06F9"/>
    <w:rsid w:val="007E2334"/>
    <w:rsid w:val="007E23CE"/>
    <w:rsid w:val="007E245A"/>
    <w:rsid w:val="007E2CE7"/>
    <w:rsid w:val="007E43D0"/>
    <w:rsid w:val="007E4F00"/>
    <w:rsid w:val="007E4FCF"/>
    <w:rsid w:val="007E54F8"/>
    <w:rsid w:val="007E5987"/>
    <w:rsid w:val="007E5BD8"/>
    <w:rsid w:val="007E6893"/>
    <w:rsid w:val="007E7055"/>
    <w:rsid w:val="007E741E"/>
    <w:rsid w:val="007E7955"/>
    <w:rsid w:val="007E7BF9"/>
    <w:rsid w:val="007E7C4C"/>
    <w:rsid w:val="007F02BC"/>
    <w:rsid w:val="007F1D17"/>
    <w:rsid w:val="007F1F5A"/>
    <w:rsid w:val="007F20D7"/>
    <w:rsid w:val="007F2375"/>
    <w:rsid w:val="007F2E65"/>
    <w:rsid w:val="007F43BA"/>
    <w:rsid w:val="007F45D1"/>
    <w:rsid w:val="007F64BE"/>
    <w:rsid w:val="007F6DC3"/>
    <w:rsid w:val="007F7A90"/>
    <w:rsid w:val="008006B4"/>
    <w:rsid w:val="008015B6"/>
    <w:rsid w:val="008019B7"/>
    <w:rsid w:val="00802262"/>
    <w:rsid w:val="00802C0E"/>
    <w:rsid w:val="00803FD4"/>
    <w:rsid w:val="0080432C"/>
    <w:rsid w:val="0080481C"/>
    <w:rsid w:val="00804C54"/>
    <w:rsid w:val="008056DD"/>
    <w:rsid w:val="00805896"/>
    <w:rsid w:val="00806A23"/>
    <w:rsid w:val="00806E50"/>
    <w:rsid w:val="0081104C"/>
    <w:rsid w:val="008121F2"/>
    <w:rsid w:val="00812D16"/>
    <w:rsid w:val="00814CCB"/>
    <w:rsid w:val="008162AC"/>
    <w:rsid w:val="00816C51"/>
    <w:rsid w:val="008172F9"/>
    <w:rsid w:val="00821865"/>
    <w:rsid w:val="00821A74"/>
    <w:rsid w:val="008225EB"/>
    <w:rsid w:val="00823086"/>
    <w:rsid w:val="0082327D"/>
    <w:rsid w:val="0082433D"/>
    <w:rsid w:val="00825A02"/>
    <w:rsid w:val="0082610B"/>
    <w:rsid w:val="00826509"/>
    <w:rsid w:val="008311B8"/>
    <w:rsid w:val="00831906"/>
    <w:rsid w:val="0083354D"/>
    <w:rsid w:val="0083561B"/>
    <w:rsid w:val="00835EA6"/>
    <w:rsid w:val="00837D78"/>
    <w:rsid w:val="00840B09"/>
    <w:rsid w:val="00840D79"/>
    <w:rsid w:val="00842A21"/>
    <w:rsid w:val="00842FBC"/>
    <w:rsid w:val="00844F28"/>
    <w:rsid w:val="00845DAD"/>
    <w:rsid w:val="00846CEC"/>
    <w:rsid w:val="008471AC"/>
    <w:rsid w:val="00850BFB"/>
    <w:rsid w:val="00850C02"/>
    <w:rsid w:val="00851377"/>
    <w:rsid w:val="00851E32"/>
    <w:rsid w:val="008536A7"/>
    <w:rsid w:val="0085437C"/>
    <w:rsid w:val="00854B2F"/>
    <w:rsid w:val="00855481"/>
    <w:rsid w:val="00856354"/>
    <w:rsid w:val="008568E1"/>
    <w:rsid w:val="00856BE9"/>
    <w:rsid w:val="008578F8"/>
    <w:rsid w:val="00860566"/>
    <w:rsid w:val="00860941"/>
    <w:rsid w:val="008611DA"/>
    <w:rsid w:val="0086129A"/>
    <w:rsid w:val="00861459"/>
    <w:rsid w:val="0086165C"/>
    <w:rsid w:val="00861B26"/>
    <w:rsid w:val="00862EED"/>
    <w:rsid w:val="008643FC"/>
    <w:rsid w:val="0086457C"/>
    <w:rsid w:val="008649B9"/>
    <w:rsid w:val="00864FDB"/>
    <w:rsid w:val="0086784F"/>
    <w:rsid w:val="00870394"/>
    <w:rsid w:val="0087073B"/>
    <w:rsid w:val="00873967"/>
    <w:rsid w:val="008743BB"/>
    <w:rsid w:val="008770D4"/>
    <w:rsid w:val="00877211"/>
    <w:rsid w:val="008800E5"/>
    <w:rsid w:val="0088127F"/>
    <w:rsid w:val="008815EF"/>
    <w:rsid w:val="00882636"/>
    <w:rsid w:val="00882AEA"/>
    <w:rsid w:val="00882FF6"/>
    <w:rsid w:val="00883ED5"/>
    <w:rsid w:val="00884C14"/>
    <w:rsid w:val="00885273"/>
    <w:rsid w:val="00885F2C"/>
    <w:rsid w:val="00886386"/>
    <w:rsid w:val="00886E8A"/>
    <w:rsid w:val="0088701C"/>
    <w:rsid w:val="008907CC"/>
    <w:rsid w:val="00892459"/>
    <w:rsid w:val="008929AA"/>
    <w:rsid w:val="00892AA5"/>
    <w:rsid w:val="0089499B"/>
    <w:rsid w:val="00894ACA"/>
    <w:rsid w:val="00894EC5"/>
    <w:rsid w:val="00896658"/>
    <w:rsid w:val="008967B5"/>
    <w:rsid w:val="00896F5D"/>
    <w:rsid w:val="008A0298"/>
    <w:rsid w:val="008A03AC"/>
    <w:rsid w:val="008A0D1D"/>
    <w:rsid w:val="008A1008"/>
    <w:rsid w:val="008A1A9E"/>
    <w:rsid w:val="008A305C"/>
    <w:rsid w:val="008A345A"/>
    <w:rsid w:val="008A3533"/>
    <w:rsid w:val="008A354C"/>
    <w:rsid w:val="008A3DB9"/>
    <w:rsid w:val="008A444C"/>
    <w:rsid w:val="008A4AB2"/>
    <w:rsid w:val="008A5B1A"/>
    <w:rsid w:val="008A6A5C"/>
    <w:rsid w:val="008A7316"/>
    <w:rsid w:val="008A7858"/>
    <w:rsid w:val="008A7D41"/>
    <w:rsid w:val="008B0045"/>
    <w:rsid w:val="008B0A68"/>
    <w:rsid w:val="008B1F1D"/>
    <w:rsid w:val="008B2595"/>
    <w:rsid w:val="008B4A1C"/>
    <w:rsid w:val="008B500A"/>
    <w:rsid w:val="008C090B"/>
    <w:rsid w:val="008C1610"/>
    <w:rsid w:val="008C2F1E"/>
    <w:rsid w:val="008C30E5"/>
    <w:rsid w:val="008C3B5B"/>
    <w:rsid w:val="008C409F"/>
    <w:rsid w:val="008C4437"/>
    <w:rsid w:val="008C5B1B"/>
    <w:rsid w:val="008C5B8B"/>
    <w:rsid w:val="008C5F1B"/>
    <w:rsid w:val="008C602D"/>
    <w:rsid w:val="008C693B"/>
    <w:rsid w:val="008C6BCC"/>
    <w:rsid w:val="008D0561"/>
    <w:rsid w:val="008D098D"/>
    <w:rsid w:val="008D135A"/>
    <w:rsid w:val="008D15AD"/>
    <w:rsid w:val="008D1D05"/>
    <w:rsid w:val="008D2205"/>
    <w:rsid w:val="008D2331"/>
    <w:rsid w:val="008D347F"/>
    <w:rsid w:val="008D35AD"/>
    <w:rsid w:val="008D36CD"/>
    <w:rsid w:val="008D3787"/>
    <w:rsid w:val="008D4083"/>
    <w:rsid w:val="008D4380"/>
    <w:rsid w:val="008D48D1"/>
    <w:rsid w:val="008D6BE8"/>
    <w:rsid w:val="008D6E27"/>
    <w:rsid w:val="008D6FAE"/>
    <w:rsid w:val="008D73D1"/>
    <w:rsid w:val="008E04D9"/>
    <w:rsid w:val="008E0645"/>
    <w:rsid w:val="008E066E"/>
    <w:rsid w:val="008E272C"/>
    <w:rsid w:val="008E27E9"/>
    <w:rsid w:val="008E3A7D"/>
    <w:rsid w:val="008E42DE"/>
    <w:rsid w:val="008E4D5E"/>
    <w:rsid w:val="008F0EDA"/>
    <w:rsid w:val="008F1B18"/>
    <w:rsid w:val="008F2549"/>
    <w:rsid w:val="008F2C49"/>
    <w:rsid w:val="008F36F0"/>
    <w:rsid w:val="008F39B0"/>
    <w:rsid w:val="008F494B"/>
    <w:rsid w:val="008F4AE5"/>
    <w:rsid w:val="008F66BC"/>
    <w:rsid w:val="008F6D8E"/>
    <w:rsid w:val="008F7CFF"/>
    <w:rsid w:val="008F7ED1"/>
    <w:rsid w:val="008F7FB3"/>
    <w:rsid w:val="009010D8"/>
    <w:rsid w:val="00901C8D"/>
    <w:rsid w:val="0090292D"/>
    <w:rsid w:val="00902FCE"/>
    <w:rsid w:val="00903F31"/>
    <w:rsid w:val="00904849"/>
    <w:rsid w:val="00904A4D"/>
    <w:rsid w:val="00905166"/>
    <w:rsid w:val="00905643"/>
    <w:rsid w:val="009056B0"/>
    <w:rsid w:val="009057DE"/>
    <w:rsid w:val="00905EE9"/>
    <w:rsid w:val="009065F4"/>
    <w:rsid w:val="009075A7"/>
    <w:rsid w:val="009076DD"/>
    <w:rsid w:val="00907DFB"/>
    <w:rsid w:val="00910624"/>
    <w:rsid w:val="00910D44"/>
    <w:rsid w:val="00910FBA"/>
    <w:rsid w:val="00911C0A"/>
    <w:rsid w:val="00911D39"/>
    <w:rsid w:val="00912B9F"/>
    <w:rsid w:val="00912FC6"/>
    <w:rsid w:val="00914067"/>
    <w:rsid w:val="00914AE6"/>
    <w:rsid w:val="00916A1E"/>
    <w:rsid w:val="00917C0F"/>
    <w:rsid w:val="0092040E"/>
    <w:rsid w:val="00920C6C"/>
    <w:rsid w:val="00921897"/>
    <w:rsid w:val="00921C6D"/>
    <w:rsid w:val="009225C6"/>
    <w:rsid w:val="009227D9"/>
    <w:rsid w:val="009227E1"/>
    <w:rsid w:val="00922F1D"/>
    <w:rsid w:val="00923C44"/>
    <w:rsid w:val="0092593C"/>
    <w:rsid w:val="00927791"/>
    <w:rsid w:val="00927D94"/>
    <w:rsid w:val="00930607"/>
    <w:rsid w:val="00930D0A"/>
    <w:rsid w:val="009310F1"/>
    <w:rsid w:val="009324A2"/>
    <w:rsid w:val="009329BA"/>
    <w:rsid w:val="0093304D"/>
    <w:rsid w:val="0093376B"/>
    <w:rsid w:val="00934E99"/>
    <w:rsid w:val="0093500C"/>
    <w:rsid w:val="00936556"/>
    <w:rsid w:val="00936939"/>
    <w:rsid w:val="009370E8"/>
    <w:rsid w:val="0093718D"/>
    <w:rsid w:val="00937A2D"/>
    <w:rsid w:val="0094053B"/>
    <w:rsid w:val="00942040"/>
    <w:rsid w:val="00942C9F"/>
    <w:rsid w:val="00943F98"/>
    <w:rsid w:val="009453DD"/>
    <w:rsid w:val="00945631"/>
    <w:rsid w:val="00946761"/>
    <w:rsid w:val="00946FA1"/>
    <w:rsid w:val="00947260"/>
    <w:rsid w:val="00947549"/>
    <w:rsid w:val="00947CF3"/>
    <w:rsid w:val="00947E2B"/>
    <w:rsid w:val="009506AE"/>
    <w:rsid w:val="00950C3F"/>
    <w:rsid w:val="009512CB"/>
    <w:rsid w:val="009520CE"/>
    <w:rsid w:val="00952642"/>
    <w:rsid w:val="009552FB"/>
    <w:rsid w:val="0095793C"/>
    <w:rsid w:val="0096111E"/>
    <w:rsid w:val="00961125"/>
    <w:rsid w:val="009623D8"/>
    <w:rsid w:val="00963362"/>
    <w:rsid w:val="00963BD1"/>
    <w:rsid w:val="00964C63"/>
    <w:rsid w:val="00965F5B"/>
    <w:rsid w:val="00966B1F"/>
    <w:rsid w:val="00970A71"/>
    <w:rsid w:val="00970A7E"/>
    <w:rsid w:val="00970ADF"/>
    <w:rsid w:val="0097116E"/>
    <w:rsid w:val="0097182F"/>
    <w:rsid w:val="009742CF"/>
    <w:rsid w:val="00974518"/>
    <w:rsid w:val="009751A3"/>
    <w:rsid w:val="00975CAD"/>
    <w:rsid w:val="00975F20"/>
    <w:rsid w:val="00976C5E"/>
    <w:rsid w:val="009801C8"/>
    <w:rsid w:val="00980FE0"/>
    <w:rsid w:val="00981475"/>
    <w:rsid w:val="00983C5D"/>
    <w:rsid w:val="00984E07"/>
    <w:rsid w:val="00985F8B"/>
    <w:rsid w:val="00990AF9"/>
    <w:rsid w:val="00990B70"/>
    <w:rsid w:val="00990BDB"/>
    <w:rsid w:val="00990C3B"/>
    <w:rsid w:val="00991CBD"/>
    <w:rsid w:val="009921E6"/>
    <w:rsid w:val="009928B7"/>
    <w:rsid w:val="0099321A"/>
    <w:rsid w:val="009935DF"/>
    <w:rsid w:val="00993ECB"/>
    <w:rsid w:val="009947E8"/>
    <w:rsid w:val="009953E4"/>
    <w:rsid w:val="00995BF3"/>
    <w:rsid w:val="009960B7"/>
    <w:rsid w:val="00996F08"/>
    <w:rsid w:val="009972FE"/>
    <w:rsid w:val="009A0417"/>
    <w:rsid w:val="009A0868"/>
    <w:rsid w:val="009A2982"/>
    <w:rsid w:val="009A49FF"/>
    <w:rsid w:val="009A5FB8"/>
    <w:rsid w:val="009A6D4C"/>
    <w:rsid w:val="009B26D7"/>
    <w:rsid w:val="009B3519"/>
    <w:rsid w:val="009B536C"/>
    <w:rsid w:val="009B5C19"/>
    <w:rsid w:val="009B6496"/>
    <w:rsid w:val="009C0041"/>
    <w:rsid w:val="009C01DA"/>
    <w:rsid w:val="009C1528"/>
    <w:rsid w:val="009C20CC"/>
    <w:rsid w:val="009C2BDF"/>
    <w:rsid w:val="009C2E1A"/>
    <w:rsid w:val="009C3558"/>
    <w:rsid w:val="009C4C0F"/>
    <w:rsid w:val="009C562E"/>
    <w:rsid w:val="009C5E44"/>
    <w:rsid w:val="009C6E21"/>
    <w:rsid w:val="009C7531"/>
    <w:rsid w:val="009D10CF"/>
    <w:rsid w:val="009D220C"/>
    <w:rsid w:val="009D221F"/>
    <w:rsid w:val="009D24B7"/>
    <w:rsid w:val="009D320A"/>
    <w:rsid w:val="009D67B6"/>
    <w:rsid w:val="009D69B7"/>
    <w:rsid w:val="009D7FB9"/>
    <w:rsid w:val="009E09F0"/>
    <w:rsid w:val="009E19E8"/>
    <w:rsid w:val="009E3221"/>
    <w:rsid w:val="009E328F"/>
    <w:rsid w:val="009E377C"/>
    <w:rsid w:val="009E411C"/>
    <w:rsid w:val="009E458A"/>
    <w:rsid w:val="009E5316"/>
    <w:rsid w:val="009E5D7C"/>
    <w:rsid w:val="009E5DFC"/>
    <w:rsid w:val="009E6314"/>
    <w:rsid w:val="009E6FAE"/>
    <w:rsid w:val="009E7F7A"/>
    <w:rsid w:val="009F0DA8"/>
    <w:rsid w:val="009F0DC4"/>
    <w:rsid w:val="009F1789"/>
    <w:rsid w:val="009F2E3B"/>
    <w:rsid w:val="009F2F27"/>
    <w:rsid w:val="009F36D2"/>
    <w:rsid w:val="009F39E9"/>
    <w:rsid w:val="009F3B6B"/>
    <w:rsid w:val="009F4504"/>
    <w:rsid w:val="009F47FA"/>
    <w:rsid w:val="009F502C"/>
    <w:rsid w:val="009F5ABA"/>
    <w:rsid w:val="009F5AE4"/>
    <w:rsid w:val="009F603B"/>
    <w:rsid w:val="009F6987"/>
    <w:rsid w:val="009F720F"/>
    <w:rsid w:val="009F77C0"/>
    <w:rsid w:val="009F798F"/>
    <w:rsid w:val="00A010E7"/>
    <w:rsid w:val="00A01856"/>
    <w:rsid w:val="00A01A17"/>
    <w:rsid w:val="00A01A60"/>
    <w:rsid w:val="00A038DE"/>
    <w:rsid w:val="00A03D43"/>
    <w:rsid w:val="00A047B0"/>
    <w:rsid w:val="00A048A3"/>
    <w:rsid w:val="00A06DC0"/>
    <w:rsid w:val="00A06E6E"/>
    <w:rsid w:val="00A074AF"/>
    <w:rsid w:val="00A076F9"/>
    <w:rsid w:val="00A0777D"/>
    <w:rsid w:val="00A07997"/>
    <w:rsid w:val="00A07F87"/>
    <w:rsid w:val="00A10E24"/>
    <w:rsid w:val="00A1116B"/>
    <w:rsid w:val="00A13659"/>
    <w:rsid w:val="00A1434B"/>
    <w:rsid w:val="00A1460A"/>
    <w:rsid w:val="00A154E9"/>
    <w:rsid w:val="00A1637F"/>
    <w:rsid w:val="00A16511"/>
    <w:rsid w:val="00A167AC"/>
    <w:rsid w:val="00A1747C"/>
    <w:rsid w:val="00A206ED"/>
    <w:rsid w:val="00A20806"/>
    <w:rsid w:val="00A20C01"/>
    <w:rsid w:val="00A20C7F"/>
    <w:rsid w:val="00A21037"/>
    <w:rsid w:val="00A21D41"/>
    <w:rsid w:val="00A2228B"/>
    <w:rsid w:val="00A22DBA"/>
    <w:rsid w:val="00A2329D"/>
    <w:rsid w:val="00A246EE"/>
    <w:rsid w:val="00A2490E"/>
    <w:rsid w:val="00A25442"/>
    <w:rsid w:val="00A25539"/>
    <w:rsid w:val="00A25BFF"/>
    <w:rsid w:val="00A25DC0"/>
    <w:rsid w:val="00A26648"/>
    <w:rsid w:val="00A26F79"/>
    <w:rsid w:val="00A26F99"/>
    <w:rsid w:val="00A27522"/>
    <w:rsid w:val="00A3069C"/>
    <w:rsid w:val="00A30AC4"/>
    <w:rsid w:val="00A30F79"/>
    <w:rsid w:val="00A3136F"/>
    <w:rsid w:val="00A316D2"/>
    <w:rsid w:val="00A32A7D"/>
    <w:rsid w:val="00A34D0C"/>
    <w:rsid w:val="00A34D76"/>
    <w:rsid w:val="00A35125"/>
    <w:rsid w:val="00A365D0"/>
    <w:rsid w:val="00A372DF"/>
    <w:rsid w:val="00A374A0"/>
    <w:rsid w:val="00A402B8"/>
    <w:rsid w:val="00A4043E"/>
    <w:rsid w:val="00A406DF"/>
    <w:rsid w:val="00A41557"/>
    <w:rsid w:val="00A417BE"/>
    <w:rsid w:val="00A42FEC"/>
    <w:rsid w:val="00A437D9"/>
    <w:rsid w:val="00A43C16"/>
    <w:rsid w:val="00A442B2"/>
    <w:rsid w:val="00A443A6"/>
    <w:rsid w:val="00A45A1A"/>
    <w:rsid w:val="00A45E61"/>
    <w:rsid w:val="00A45FBA"/>
    <w:rsid w:val="00A47F32"/>
    <w:rsid w:val="00A51776"/>
    <w:rsid w:val="00A51C3D"/>
    <w:rsid w:val="00A53220"/>
    <w:rsid w:val="00A538E6"/>
    <w:rsid w:val="00A54514"/>
    <w:rsid w:val="00A54EC7"/>
    <w:rsid w:val="00A55318"/>
    <w:rsid w:val="00A56102"/>
    <w:rsid w:val="00A561C2"/>
    <w:rsid w:val="00A562D2"/>
    <w:rsid w:val="00A56800"/>
    <w:rsid w:val="00A56D7E"/>
    <w:rsid w:val="00A57404"/>
    <w:rsid w:val="00A575BD"/>
    <w:rsid w:val="00A606A1"/>
    <w:rsid w:val="00A60EEC"/>
    <w:rsid w:val="00A615DB"/>
    <w:rsid w:val="00A62BD0"/>
    <w:rsid w:val="00A630BA"/>
    <w:rsid w:val="00A63B83"/>
    <w:rsid w:val="00A63F70"/>
    <w:rsid w:val="00A643C6"/>
    <w:rsid w:val="00A65BD9"/>
    <w:rsid w:val="00A66718"/>
    <w:rsid w:val="00A671EF"/>
    <w:rsid w:val="00A70B31"/>
    <w:rsid w:val="00A73A74"/>
    <w:rsid w:val="00A73AE0"/>
    <w:rsid w:val="00A73FDF"/>
    <w:rsid w:val="00A759FE"/>
    <w:rsid w:val="00A75CF1"/>
    <w:rsid w:val="00A75FE1"/>
    <w:rsid w:val="00A76D67"/>
    <w:rsid w:val="00A7743D"/>
    <w:rsid w:val="00A77562"/>
    <w:rsid w:val="00A776B8"/>
    <w:rsid w:val="00A77750"/>
    <w:rsid w:val="00A80098"/>
    <w:rsid w:val="00A81EB6"/>
    <w:rsid w:val="00A82DE9"/>
    <w:rsid w:val="00A837FE"/>
    <w:rsid w:val="00A85357"/>
    <w:rsid w:val="00A856B8"/>
    <w:rsid w:val="00A86A99"/>
    <w:rsid w:val="00A871E5"/>
    <w:rsid w:val="00A873EF"/>
    <w:rsid w:val="00A902DD"/>
    <w:rsid w:val="00A91617"/>
    <w:rsid w:val="00A9206C"/>
    <w:rsid w:val="00A93C1C"/>
    <w:rsid w:val="00A952F7"/>
    <w:rsid w:val="00A96FA8"/>
    <w:rsid w:val="00A9770A"/>
    <w:rsid w:val="00A9771F"/>
    <w:rsid w:val="00AA0A43"/>
    <w:rsid w:val="00AA0DD3"/>
    <w:rsid w:val="00AA1C07"/>
    <w:rsid w:val="00AA3688"/>
    <w:rsid w:val="00AA4006"/>
    <w:rsid w:val="00AA4394"/>
    <w:rsid w:val="00AA5887"/>
    <w:rsid w:val="00AA74FF"/>
    <w:rsid w:val="00AB0C59"/>
    <w:rsid w:val="00AB19F8"/>
    <w:rsid w:val="00AB2A28"/>
    <w:rsid w:val="00AB2A61"/>
    <w:rsid w:val="00AB3A12"/>
    <w:rsid w:val="00AB5A8D"/>
    <w:rsid w:val="00AB6642"/>
    <w:rsid w:val="00AB788E"/>
    <w:rsid w:val="00AB7DC0"/>
    <w:rsid w:val="00AC2091"/>
    <w:rsid w:val="00AC247F"/>
    <w:rsid w:val="00AC24BD"/>
    <w:rsid w:val="00AC26A9"/>
    <w:rsid w:val="00AC2EFE"/>
    <w:rsid w:val="00AC3930"/>
    <w:rsid w:val="00AC3AB1"/>
    <w:rsid w:val="00AC50A4"/>
    <w:rsid w:val="00AC58AE"/>
    <w:rsid w:val="00AC5D7A"/>
    <w:rsid w:val="00AC68C6"/>
    <w:rsid w:val="00AC72EA"/>
    <w:rsid w:val="00AC75CE"/>
    <w:rsid w:val="00AC7612"/>
    <w:rsid w:val="00AC79C1"/>
    <w:rsid w:val="00AC7CA4"/>
    <w:rsid w:val="00AD076E"/>
    <w:rsid w:val="00AD299B"/>
    <w:rsid w:val="00AD493B"/>
    <w:rsid w:val="00AD4A64"/>
    <w:rsid w:val="00AD4D4E"/>
    <w:rsid w:val="00AD598F"/>
    <w:rsid w:val="00AD6D09"/>
    <w:rsid w:val="00AE07DA"/>
    <w:rsid w:val="00AE098E"/>
    <w:rsid w:val="00AE0BBA"/>
    <w:rsid w:val="00AE2291"/>
    <w:rsid w:val="00AE25C8"/>
    <w:rsid w:val="00AE4003"/>
    <w:rsid w:val="00AE408F"/>
    <w:rsid w:val="00AE4113"/>
    <w:rsid w:val="00AE4380"/>
    <w:rsid w:val="00AE4FAC"/>
    <w:rsid w:val="00AE50DD"/>
    <w:rsid w:val="00AE5525"/>
    <w:rsid w:val="00AE6381"/>
    <w:rsid w:val="00AE6439"/>
    <w:rsid w:val="00AE656F"/>
    <w:rsid w:val="00AE6785"/>
    <w:rsid w:val="00AE7D78"/>
    <w:rsid w:val="00AF10C4"/>
    <w:rsid w:val="00AF347A"/>
    <w:rsid w:val="00AF41F6"/>
    <w:rsid w:val="00AF438E"/>
    <w:rsid w:val="00AF44C0"/>
    <w:rsid w:val="00AF45CA"/>
    <w:rsid w:val="00AF5CEE"/>
    <w:rsid w:val="00AF7506"/>
    <w:rsid w:val="00B007DD"/>
    <w:rsid w:val="00B0098A"/>
    <w:rsid w:val="00B01016"/>
    <w:rsid w:val="00B0138F"/>
    <w:rsid w:val="00B0146E"/>
    <w:rsid w:val="00B02160"/>
    <w:rsid w:val="00B027CB"/>
    <w:rsid w:val="00B0352B"/>
    <w:rsid w:val="00B0706F"/>
    <w:rsid w:val="00B071A2"/>
    <w:rsid w:val="00B073E6"/>
    <w:rsid w:val="00B074F8"/>
    <w:rsid w:val="00B07D93"/>
    <w:rsid w:val="00B11412"/>
    <w:rsid w:val="00B11A3D"/>
    <w:rsid w:val="00B11E6B"/>
    <w:rsid w:val="00B121B0"/>
    <w:rsid w:val="00B12FDB"/>
    <w:rsid w:val="00B13B87"/>
    <w:rsid w:val="00B14032"/>
    <w:rsid w:val="00B15674"/>
    <w:rsid w:val="00B1706E"/>
    <w:rsid w:val="00B17946"/>
    <w:rsid w:val="00B17FAB"/>
    <w:rsid w:val="00B21BE7"/>
    <w:rsid w:val="00B22C5F"/>
    <w:rsid w:val="00B23687"/>
    <w:rsid w:val="00B25710"/>
    <w:rsid w:val="00B2621D"/>
    <w:rsid w:val="00B27B03"/>
    <w:rsid w:val="00B31B62"/>
    <w:rsid w:val="00B3208E"/>
    <w:rsid w:val="00B32B50"/>
    <w:rsid w:val="00B32DF1"/>
    <w:rsid w:val="00B33711"/>
    <w:rsid w:val="00B3396E"/>
    <w:rsid w:val="00B34889"/>
    <w:rsid w:val="00B355C9"/>
    <w:rsid w:val="00B37550"/>
    <w:rsid w:val="00B3779E"/>
    <w:rsid w:val="00B402C6"/>
    <w:rsid w:val="00B40C4F"/>
    <w:rsid w:val="00B40EC8"/>
    <w:rsid w:val="00B41DC1"/>
    <w:rsid w:val="00B42F69"/>
    <w:rsid w:val="00B46D44"/>
    <w:rsid w:val="00B46EC7"/>
    <w:rsid w:val="00B50A91"/>
    <w:rsid w:val="00B515E2"/>
    <w:rsid w:val="00B5160B"/>
    <w:rsid w:val="00B51761"/>
    <w:rsid w:val="00B51871"/>
    <w:rsid w:val="00B52022"/>
    <w:rsid w:val="00B52187"/>
    <w:rsid w:val="00B53EDF"/>
    <w:rsid w:val="00B54691"/>
    <w:rsid w:val="00B5632B"/>
    <w:rsid w:val="00B56A01"/>
    <w:rsid w:val="00B56E3E"/>
    <w:rsid w:val="00B57933"/>
    <w:rsid w:val="00B60CCD"/>
    <w:rsid w:val="00B62854"/>
    <w:rsid w:val="00B62EF1"/>
    <w:rsid w:val="00B63500"/>
    <w:rsid w:val="00B640CC"/>
    <w:rsid w:val="00B645B6"/>
    <w:rsid w:val="00B64B2F"/>
    <w:rsid w:val="00B662DC"/>
    <w:rsid w:val="00B667BF"/>
    <w:rsid w:val="00B674D6"/>
    <w:rsid w:val="00B6797D"/>
    <w:rsid w:val="00B700E0"/>
    <w:rsid w:val="00B70260"/>
    <w:rsid w:val="00B70A80"/>
    <w:rsid w:val="00B7245B"/>
    <w:rsid w:val="00B735B8"/>
    <w:rsid w:val="00B73F56"/>
    <w:rsid w:val="00B745E1"/>
    <w:rsid w:val="00B74858"/>
    <w:rsid w:val="00B752EB"/>
    <w:rsid w:val="00B77BE4"/>
    <w:rsid w:val="00B80073"/>
    <w:rsid w:val="00B812BE"/>
    <w:rsid w:val="00B813D5"/>
    <w:rsid w:val="00B81645"/>
    <w:rsid w:val="00B8202C"/>
    <w:rsid w:val="00B8258D"/>
    <w:rsid w:val="00B825B4"/>
    <w:rsid w:val="00B82608"/>
    <w:rsid w:val="00B82621"/>
    <w:rsid w:val="00B8384A"/>
    <w:rsid w:val="00B84E7E"/>
    <w:rsid w:val="00B85FC8"/>
    <w:rsid w:val="00B86608"/>
    <w:rsid w:val="00B87847"/>
    <w:rsid w:val="00B90376"/>
    <w:rsid w:val="00B90477"/>
    <w:rsid w:val="00B915F3"/>
    <w:rsid w:val="00B918FE"/>
    <w:rsid w:val="00B91CB1"/>
    <w:rsid w:val="00B92AA5"/>
    <w:rsid w:val="00B93830"/>
    <w:rsid w:val="00B93904"/>
    <w:rsid w:val="00B955FE"/>
    <w:rsid w:val="00B96744"/>
    <w:rsid w:val="00B9684D"/>
    <w:rsid w:val="00B96927"/>
    <w:rsid w:val="00BA09B7"/>
    <w:rsid w:val="00BA0B9F"/>
    <w:rsid w:val="00BA15BD"/>
    <w:rsid w:val="00BA3287"/>
    <w:rsid w:val="00BA38D5"/>
    <w:rsid w:val="00BA625C"/>
    <w:rsid w:val="00BA6419"/>
    <w:rsid w:val="00BA6550"/>
    <w:rsid w:val="00BA6B2E"/>
    <w:rsid w:val="00BB3642"/>
    <w:rsid w:val="00BB3FE8"/>
    <w:rsid w:val="00BB4A3B"/>
    <w:rsid w:val="00BB59F6"/>
    <w:rsid w:val="00BB5EF0"/>
    <w:rsid w:val="00BB66AB"/>
    <w:rsid w:val="00BB7BBA"/>
    <w:rsid w:val="00BC0AD6"/>
    <w:rsid w:val="00BC122E"/>
    <w:rsid w:val="00BC14FD"/>
    <w:rsid w:val="00BC3584"/>
    <w:rsid w:val="00BC46EF"/>
    <w:rsid w:val="00BC5838"/>
    <w:rsid w:val="00BC61E3"/>
    <w:rsid w:val="00BC6DC2"/>
    <w:rsid w:val="00BD0E2E"/>
    <w:rsid w:val="00BD1066"/>
    <w:rsid w:val="00BD1BED"/>
    <w:rsid w:val="00BD375A"/>
    <w:rsid w:val="00BD7753"/>
    <w:rsid w:val="00BD777C"/>
    <w:rsid w:val="00BE06A9"/>
    <w:rsid w:val="00BE1F3D"/>
    <w:rsid w:val="00BE39EA"/>
    <w:rsid w:val="00BE4248"/>
    <w:rsid w:val="00BE442D"/>
    <w:rsid w:val="00BE4ED6"/>
    <w:rsid w:val="00BE54F3"/>
    <w:rsid w:val="00BE572D"/>
    <w:rsid w:val="00BE5999"/>
    <w:rsid w:val="00BE5F67"/>
    <w:rsid w:val="00BE6D5B"/>
    <w:rsid w:val="00BE7920"/>
    <w:rsid w:val="00BE7AE2"/>
    <w:rsid w:val="00BF1293"/>
    <w:rsid w:val="00BF1822"/>
    <w:rsid w:val="00BF1E46"/>
    <w:rsid w:val="00BF2A3A"/>
    <w:rsid w:val="00BF2CD1"/>
    <w:rsid w:val="00BF45D1"/>
    <w:rsid w:val="00BF4B6A"/>
    <w:rsid w:val="00BF5135"/>
    <w:rsid w:val="00BF5F78"/>
    <w:rsid w:val="00BF661B"/>
    <w:rsid w:val="00BF7EC5"/>
    <w:rsid w:val="00C00312"/>
    <w:rsid w:val="00C00828"/>
    <w:rsid w:val="00C009F5"/>
    <w:rsid w:val="00C01129"/>
    <w:rsid w:val="00C01DD9"/>
    <w:rsid w:val="00C02239"/>
    <w:rsid w:val="00C022E1"/>
    <w:rsid w:val="00C02A83"/>
    <w:rsid w:val="00C0300F"/>
    <w:rsid w:val="00C0374B"/>
    <w:rsid w:val="00C038FD"/>
    <w:rsid w:val="00C0398D"/>
    <w:rsid w:val="00C05C3D"/>
    <w:rsid w:val="00C05CD7"/>
    <w:rsid w:val="00C06380"/>
    <w:rsid w:val="00C06CF5"/>
    <w:rsid w:val="00C071AC"/>
    <w:rsid w:val="00C109A2"/>
    <w:rsid w:val="00C11707"/>
    <w:rsid w:val="00C11E4C"/>
    <w:rsid w:val="00C14954"/>
    <w:rsid w:val="00C179B0"/>
    <w:rsid w:val="00C20245"/>
    <w:rsid w:val="00C20CA6"/>
    <w:rsid w:val="00C218B7"/>
    <w:rsid w:val="00C21AD6"/>
    <w:rsid w:val="00C223C8"/>
    <w:rsid w:val="00C226C7"/>
    <w:rsid w:val="00C226F9"/>
    <w:rsid w:val="00C23398"/>
    <w:rsid w:val="00C23B23"/>
    <w:rsid w:val="00C23C22"/>
    <w:rsid w:val="00C2428B"/>
    <w:rsid w:val="00C24CDC"/>
    <w:rsid w:val="00C263D5"/>
    <w:rsid w:val="00C266E2"/>
    <w:rsid w:val="00C26C22"/>
    <w:rsid w:val="00C26D99"/>
    <w:rsid w:val="00C27B03"/>
    <w:rsid w:val="00C3089B"/>
    <w:rsid w:val="00C319A4"/>
    <w:rsid w:val="00C33C75"/>
    <w:rsid w:val="00C3481E"/>
    <w:rsid w:val="00C34B40"/>
    <w:rsid w:val="00C35836"/>
    <w:rsid w:val="00C36722"/>
    <w:rsid w:val="00C37751"/>
    <w:rsid w:val="00C40CF1"/>
    <w:rsid w:val="00C41CD3"/>
    <w:rsid w:val="00C424B5"/>
    <w:rsid w:val="00C43042"/>
    <w:rsid w:val="00C43438"/>
    <w:rsid w:val="00C44264"/>
    <w:rsid w:val="00C45DEE"/>
    <w:rsid w:val="00C46251"/>
    <w:rsid w:val="00C46F1F"/>
    <w:rsid w:val="00C4790F"/>
    <w:rsid w:val="00C47FC0"/>
    <w:rsid w:val="00C50D43"/>
    <w:rsid w:val="00C51864"/>
    <w:rsid w:val="00C5189F"/>
    <w:rsid w:val="00C51DEE"/>
    <w:rsid w:val="00C521CA"/>
    <w:rsid w:val="00C5281B"/>
    <w:rsid w:val="00C528CC"/>
    <w:rsid w:val="00C533A7"/>
    <w:rsid w:val="00C53ABD"/>
    <w:rsid w:val="00C53AD3"/>
    <w:rsid w:val="00C53C94"/>
    <w:rsid w:val="00C5506D"/>
    <w:rsid w:val="00C56D2F"/>
    <w:rsid w:val="00C57741"/>
    <w:rsid w:val="00C6074F"/>
    <w:rsid w:val="00C6083E"/>
    <w:rsid w:val="00C61AB7"/>
    <w:rsid w:val="00C62568"/>
    <w:rsid w:val="00C6296C"/>
    <w:rsid w:val="00C64143"/>
    <w:rsid w:val="00C6434D"/>
    <w:rsid w:val="00C652E5"/>
    <w:rsid w:val="00C67446"/>
    <w:rsid w:val="00C7026A"/>
    <w:rsid w:val="00C70962"/>
    <w:rsid w:val="00C71674"/>
    <w:rsid w:val="00C7273B"/>
    <w:rsid w:val="00C733F7"/>
    <w:rsid w:val="00C7385C"/>
    <w:rsid w:val="00C73E72"/>
    <w:rsid w:val="00C76370"/>
    <w:rsid w:val="00C7697F"/>
    <w:rsid w:val="00C7765C"/>
    <w:rsid w:val="00C8136C"/>
    <w:rsid w:val="00C82FAC"/>
    <w:rsid w:val="00C82FFA"/>
    <w:rsid w:val="00C84032"/>
    <w:rsid w:val="00C84A1B"/>
    <w:rsid w:val="00C85521"/>
    <w:rsid w:val="00C856C0"/>
    <w:rsid w:val="00C85AA0"/>
    <w:rsid w:val="00C863EE"/>
    <w:rsid w:val="00C86F4F"/>
    <w:rsid w:val="00C8778F"/>
    <w:rsid w:val="00C87EE2"/>
    <w:rsid w:val="00C90196"/>
    <w:rsid w:val="00C92646"/>
    <w:rsid w:val="00C9316A"/>
    <w:rsid w:val="00C93B5E"/>
    <w:rsid w:val="00C9446D"/>
    <w:rsid w:val="00C94FC9"/>
    <w:rsid w:val="00C95D8D"/>
    <w:rsid w:val="00C96F3B"/>
    <w:rsid w:val="00C97619"/>
    <w:rsid w:val="00C97C7F"/>
    <w:rsid w:val="00CA0A49"/>
    <w:rsid w:val="00CA0C08"/>
    <w:rsid w:val="00CA0EA6"/>
    <w:rsid w:val="00CA201A"/>
    <w:rsid w:val="00CA2283"/>
    <w:rsid w:val="00CA2370"/>
    <w:rsid w:val="00CA28C1"/>
    <w:rsid w:val="00CA2AEF"/>
    <w:rsid w:val="00CA2CA3"/>
    <w:rsid w:val="00CA325F"/>
    <w:rsid w:val="00CA33B8"/>
    <w:rsid w:val="00CA38B4"/>
    <w:rsid w:val="00CA6DD8"/>
    <w:rsid w:val="00CA7353"/>
    <w:rsid w:val="00CB1582"/>
    <w:rsid w:val="00CB22B7"/>
    <w:rsid w:val="00CB31DA"/>
    <w:rsid w:val="00CB3AA7"/>
    <w:rsid w:val="00CB5032"/>
    <w:rsid w:val="00CB52E9"/>
    <w:rsid w:val="00CB7DF6"/>
    <w:rsid w:val="00CC1BAA"/>
    <w:rsid w:val="00CC242E"/>
    <w:rsid w:val="00CC303F"/>
    <w:rsid w:val="00CC3C96"/>
    <w:rsid w:val="00CC4B4B"/>
    <w:rsid w:val="00CC6040"/>
    <w:rsid w:val="00CD077C"/>
    <w:rsid w:val="00CD1ADB"/>
    <w:rsid w:val="00CD1BC4"/>
    <w:rsid w:val="00CD342A"/>
    <w:rsid w:val="00CD3436"/>
    <w:rsid w:val="00CD3940"/>
    <w:rsid w:val="00CD4942"/>
    <w:rsid w:val="00CD6B4A"/>
    <w:rsid w:val="00CE0107"/>
    <w:rsid w:val="00CE0185"/>
    <w:rsid w:val="00CE0857"/>
    <w:rsid w:val="00CE2D75"/>
    <w:rsid w:val="00CE2F14"/>
    <w:rsid w:val="00CE3812"/>
    <w:rsid w:val="00CE4CCB"/>
    <w:rsid w:val="00CE4CDD"/>
    <w:rsid w:val="00CE52B8"/>
    <w:rsid w:val="00CE5326"/>
    <w:rsid w:val="00CE6A0B"/>
    <w:rsid w:val="00CE7BF6"/>
    <w:rsid w:val="00CF0950"/>
    <w:rsid w:val="00CF2BA6"/>
    <w:rsid w:val="00CF3B07"/>
    <w:rsid w:val="00CF4BA1"/>
    <w:rsid w:val="00CF4C13"/>
    <w:rsid w:val="00CF4DA7"/>
    <w:rsid w:val="00CF62E0"/>
    <w:rsid w:val="00CF6384"/>
    <w:rsid w:val="00CF6902"/>
    <w:rsid w:val="00CF7CED"/>
    <w:rsid w:val="00CF7E92"/>
    <w:rsid w:val="00CF7F35"/>
    <w:rsid w:val="00D022CF"/>
    <w:rsid w:val="00D02B8F"/>
    <w:rsid w:val="00D0401F"/>
    <w:rsid w:val="00D06E88"/>
    <w:rsid w:val="00D07575"/>
    <w:rsid w:val="00D104C0"/>
    <w:rsid w:val="00D117E9"/>
    <w:rsid w:val="00D11F90"/>
    <w:rsid w:val="00D12F17"/>
    <w:rsid w:val="00D13527"/>
    <w:rsid w:val="00D14436"/>
    <w:rsid w:val="00D15E4E"/>
    <w:rsid w:val="00D15E6A"/>
    <w:rsid w:val="00D17601"/>
    <w:rsid w:val="00D17A95"/>
    <w:rsid w:val="00D2063D"/>
    <w:rsid w:val="00D207C2"/>
    <w:rsid w:val="00D20B19"/>
    <w:rsid w:val="00D20D6E"/>
    <w:rsid w:val="00D21300"/>
    <w:rsid w:val="00D21C90"/>
    <w:rsid w:val="00D22F7B"/>
    <w:rsid w:val="00D230DC"/>
    <w:rsid w:val="00D26C9A"/>
    <w:rsid w:val="00D27EB2"/>
    <w:rsid w:val="00D30263"/>
    <w:rsid w:val="00D303E8"/>
    <w:rsid w:val="00D30971"/>
    <w:rsid w:val="00D315BD"/>
    <w:rsid w:val="00D31BA6"/>
    <w:rsid w:val="00D3353C"/>
    <w:rsid w:val="00D335E1"/>
    <w:rsid w:val="00D33AA3"/>
    <w:rsid w:val="00D3545E"/>
    <w:rsid w:val="00D35CBF"/>
    <w:rsid w:val="00D35FEA"/>
    <w:rsid w:val="00D366E4"/>
    <w:rsid w:val="00D377E9"/>
    <w:rsid w:val="00D4168C"/>
    <w:rsid w:val="00D416DC"/>
    <w:rsid w:val="00D423AC"/>
    <w:rsid w:val="00D429F7"/>
    <w:rsid w:val="00D44B15"/>
    <w:rsid w:val="00D44DC6"/>
    <w:rsid w:val="00D4535D"/>
    <w:rsid w:val="00D476EA"/>
    <w:rsid w:val="00D50681"/>
    <w:rsid w:val="00D514E5"/>
    <w:rsid w:val="00D53257"/>
    <w:rsid w:val="00D53545"/>
    <w:rsid w:val="00D53589"/>
    <w:rsid w:val="00D539D5"/>
    <w:rsid w:val="00D544D5"/>
    <w:rsid w:val="00D55135"/>
    <w:rsid w:val="00D560F2"/>
    <w:rsid w:val="00D57897"/>
    <w:rsid w:val="00D602DE"/>
    <w:rsid w:val="00D6096A"/>
    <w:rsid w:val="00D60ABE"/>
    <w:rsid w:val="00D60B86"/>
    <w:rsid w:val="00D60CE5"/>
    <w:rsid w:val="00D612A4"/>
    <w:rsid w:val="00D61811"/>
    <w:rsid w:val="00D61C11"/>
    <w:rsid w:val="00D62B0F"/>
    <w:rsid w:val="00D635D4"/>
    <w:rsid w:val="00D63F9F"/>
    <w:rsid w:val="00D646D3"/>
    <w:rsid w:val="00D6485B"/>
    <w:rsid w:val="00D662F2"/>
    <w:rsid w:val="00D665F1"/>
    <w:rsid w:val="00D6711E"/>
    <w:rsid w:val="00D705F5"/>
    <w:rsid w:val="00D707C3"/>
    <w:rsid w:val="00D7081C"/>
    <w:rsid w:val="00D70D14"/>
    <w:rsid w:val="00D71D14"/>
    <w:rsid w:val="00D71E58"/>
    <w:rsid w:val="00D730D4"/>
    <w:rsid w:val="00D73B08"/>
    <w:rsid w:val="00D74545"/>
    <w:rsid w:val="00D75817"/>
    <w:rsid w:val="00D76A67"/>
    <w:rsid w:val="00D76D80"/>
    <w:rsid w:val="00D779A6"/>
    <w:rsid w:val="00D80127"/>
    <w:rsid w:val="00D803B2"/>
    <w:rsid w:val="00D804E2"/>
    <w:rsid w:val="00D805D1"/>
    <w:rsid w:val="00D811BB"/>
    <w:rsid w:val="00D81FB3"/>
    <w:rsid w:val="00D82889"/>
    <w:rsid w:val="00D82FD7"/>
    <w:rsid w:val="00D83DDB"/>
    <w:rsid w:val="00D848AC"/>
    <w:rsid w:val="00D84FA6"/>
    <w:rsid w:val="00D85C5F"/>
    <w:rsid w:val="00D85ECC"/>
    <w:rsid w:val="00D864C7"/>
    <w:rsid w:val="00D86EB7"/>
    <w:rsid w:val="00D87695"/>
    <w:rsid w:val="00D91E9F"/>
    <w:rsid w:val="00D92025"/>
    <w:rsid w:val="00D9204D"/>
    <w:rsid w:val="00D92892"/>
    <w:rsid w:val="00D92B5E"/>
    <w:rsid w:val="00D93388"/>
    <w:rsid w:val="00D93BC8"/>
    <w:rsid w:val="00D93CFF"/>
    <w:rsid w:val="00D95457"/>
    <w:rsid w:val="00D9565E"/>
    <w:rsid w:val="00D95AA9"/>
    <w:rsid w:val="00D96433"/>
    <w:rsid w:val="00D97A7B"/>
    <w:rsid w:val="00DA0063"/>
    <w:rsid w:val="00DA095B"/>
    <w:rsid w:val="00DA1259"/>
    <w:rsid w:val="00DA1AAD"/>
    <w:rsid w:val="00DA1E08"/>
    <w:rsid w:val="00DA1F4D"/>
    <w:rsid w:val="00DA4A52"/>
    <w:rsid w:val="00DA4FBC"/>
    <w:rsid w:val="00DA55FE"/>
    <w:rsid w:val="00DA61B9"/>
    <w:rsid w:val="00DA7457"/>
    <w:rsid w:val="00DB1083"/>
    <w:rsid w:val="00DB1B31"/>
    <w:rsid w:val="00DB2995"/>
    <w:rsid w:val="00DB2ED0"/>
    <w:rsid w:val="00DB30F1"/>
    <w:rsid w:val="00DB3871"/>
    <w:rsid w:val="00DB38F0"/>
    <w:rsid w:val="00DB3CE4"/>
    <w:rsid w:val="00DB3EE8"/>
    <w:rsid w:val="00DB4701"/>
    <w:rsid w:val="00DB4E76"/>
    <w:rsid w:val="00DB59C0"/>
    <w:rsid w:val="00DC0146"/>
    <w:rsid w:val="00DC03EE"/>
    <w:rsid w:val="00DC103D"/>
    <w:rsid w:val="00DC1157"/>
    <w:rsid w:val="00DC36B8"/>
    <w:rsid w:val="00DC5129"/>
    <w:rsid w:val="00DC53F2"/>
    <w:rsid w:val="00DC5DBB"/>
    <w:rsid w:val="00DC6122"/>
    <w:rsid w:val="00DC6B01"/>
    <w:rsid w:val="00DC7797"/>
    <w:rsid w:val="00DC7E53"/>
    <w:rsid w:val="00DD0400"/>
    <w:rsid w:val="00DD078A"/>
    <w:rsid w:val="00DD1737"/>
    <w:rsid w:val="00DD27F2"/>
    <w:rsid w:val="00DD337A"/>
    <w:rsid w:val="00DD34E1"/>
    <w:rsid w:val="00DD4407"/>
    <w:rsid w:val="00DD45E7"/>
    <w:rsid w:val="00DD4DF4"/>
    <w:rsid w:val="00DD51BE"/>
    <w:rsid w:val="00DD53D1"/>
    <w:rsid w:val="00DD6B8A"/>
    <w:rsid w:val="00DD6D80"/>
    <w:rsid w:val="00DD719E"/>
    <w:rsid w:val="00DD71F6"/>
    <w:rsid w:val="00DD7667"/>
    <w:rsid w:val="00DD76F7"/>
    <w:rsid w:val="00DD777C"/>
    <w:rsid w:val="00DE0D2F"/>
    <w:rsid w:val="00DE0D75"/>
    <w:rsid w:val="00DE19EB"/>
    <w:rsid w:val="00DE30BE"/>
    <w:rsid w:val="00DE53B5"/>
    <w:rsid w:val="00DE5B0F"/>
    <w:rsid w:val="00DE747D"/>
    <w:rsid w:val="00DE7EBB"/>
    <w:rsid w:val="00DF0FE3"/>
    <w:rsid w:val="00DF1284"/>
    <w:rsid w:val="00DF1978"/>
    <w:rsid w:val="00DF2CB1"/>
    <w:rsid w:val="00DF3D99"/>
    <w:rsid w:val="00DF43CB"/>
    <w:rsid w:val="00DF56E2"/>
    <w:rsid w:val="00DF69F9"/>
    <w:rsid w:val="00DF75C3"/>
    <w:rsid w:val="00E02579"/>
    <w:rsid w:val="00E026A3"/>
    <w:rsid w:val="00E02B50"/>
    <w:rsid w:val="00E02B7F"/>
    <w:rsid w:val="00E04B3F"/>
    <w:rsid w:val="00E060C1"/>
    <w:rsid w:val="00E06B1E"/>
    <w:rsid w:val="00E07191"/>
    <w:rsid w:val="00E07787"/>
    <w:rsid w:val="00E10AAF"/>
    <w:rsid w:val="00E11D49"/>
    <w:rsid w:val="00E12423"/>
    <w:rsid w:val="00E1297C"/>
    <w:rsid w:val="00E147D5"/>
    <w:rsid w:val="00E14C0E"/>
    <w:rsid w:val="00E16642"/>
    <w:rsid w:val="00E16F9A"/>
    <w:rsid w:val="00E16FD5"/>
    <w:rsid w:val="00E17614"/>
    <w:rsid w:val="00E1787C"/>
    <w:rsid w:val="00E203C5"/>
    <w:rsid w:val="00E2249E"/>
    <w:rsid w:val="00E22A2A"/>
    <w:rsid w:val="00E22B76"/>
    <w:rsid w:val="00E234F1"/>
    <w:rsid w:val="00E241ED"/>
    <w:rsid w:val="00E24E3A"/>
    <w:rsid w:val="00E25AF8"/>
    <w:rsid w:val="00E268AA"/>
    <w:rsid w:val="00E26C55"/>
    <w:rsid w:val="00E26F6C"/>
    <w:rsid w:val="00E275F0"/>
    <w:rsid w:val="00E27669"/>
    <w:rsid w:val="00E302E5"/>
    <w:rsid w:val="00E31217"/>
    <w:rsid w:val="00E31A9D"/>
    <w:rsid w:val="00E31BD0"/>
    <w:rsid w:val="00E33838"/>
    <w:rsid w:val="00E33EFF"/>
    <w:rsid w:val="00E348AC"/>
    <w:rsid w:val="00E34CA3"/>
    <w:rsid w:val="00E35C4A"/>
    <w:rsid w:val="00E375F3"/>
    <w:rsid w:val="00E37A0F"/>
    <w:rsid w:val="00E37DA6"/>
    <w:rsid w:val="00E37FE3"/>
    <w:rsid w:val="00E40EB7"/>
    <w:rsid w:val="00E42B0C"/>
    <w:rsid w:val="00E43AAA"/>
    <w:rsid w:val="00E44104"/>
    <w:rsid w:val="00E44C62"/>
    <w:rsid w:val="00E46219"/>
    <w:rsid w:val="00E46470"/>
    <w:rsid w:val="00E46969"/>
    <w:rsid w:val="00E50518"/>
    <w:rsid w:val="00E5180B"/>
    <w:rsid w:val="00E51ABF"/>
    <w:rsid w:val="00E531B7"/>
    <w:rsid w:val="00E5387C"/>
    <w:rsid w:val="00E5436A"/>
    <w:rsid w:val="00E54DFF"/>
    <w:rsid w:val="00E54EF2"/>
    <w:rsid w:val="00E57A52"/>
    <w:rsid w:val="00E60DC5"/>
    <w:rsid w:val="00E6336E"/>
    <w:rsid w:val="00E63559"/>
    <w:rsid w:val="00E6443C"/>
    <w:rsid w:val="00E654AC"/>
    <w:rsid w:val="00E65D19"/>
    <w:rsid w:val="00E67180"/>
    <w:rsid w:val="00E676E2"/>
    <w:rsid w:val="00E71058"/>
    <w:rsid w:val="00E73737"/>
    <w:rsid w:val="00E73B5B"/>
    <w:rsid w:val="00E744A7"/>
    <w:rsid w:val="00E74FA5"/>
    <w:rsid w:val="00E756A8"/>
    <w:rsid w:val="00E76032"/>
    <w:rsid w:val="00E7652D"/>
    <w:rsid w:val="00E768F2"/>
    <w:rsid w:val="00E770E0"/>
    <w:rsid w:val="00E77E9E"/>
    <w:rsid w:val="00E80E35"/>
    <w:rsid w:val="00E816BF"/>
    <w:rsid w:val="00E81DED"/>
    <w:rsid w:val="00E82316"/>
    <w:rsid w:val="00E82433"/>
    <w:rsid w:val="00E825B3"/>
    <w:rsid w:val="00E849DE"/>
    <w:rsid w:val="00E85948"/>
    <w:rsid w:val="00E86536"/>
    <w:rsid w:val="00E86A9E"/>
    <w:rsid w:val="00E9005D"/>
    <w:rsid w:val="00E9167E"/>
    <w:rsid w:val="00E922A4"/>
    <w:rsid w:val="00E925CE"/>
    <w:rsid w:val="00E92EDD"/>
    <w:rsid w:val="00E93F3F"/>
    <w:rsid w:val="00E9456D"/>
    <w:rsid w:val="00E94B9C"/>
    <w:rsid w:val="00E967CB"/>
    <w:rsid w:val="00EA05D9"/>
    <w:rsid w:val="00EA1104"/>
    <w:rsid w:val="00EA1AB7"/>
    <w:rsid w:val="00EA2995"/>
    <w:rsid w:val="00EA403F"/>
    <w:rsid w:val="00EA4CE8"/>
    <w:rsid w:val="00EA5257"/>
    <w:rsid w:val="00EA59B6"/>
    <w:rsid w:val="00EA6452"/>
    <w:rsid w:val="00EA7415"/>
    <w:rsid w:val="00EA76CD"/>
    <w:rsid w:val="00EB0433"/>
    <w:rsid w:val="00EB04B3"/>
    <w:rsid w:val="00EB13DC"/>
    <w:rsid w:val="00EB1B8B"/>
    <w:rsid w:val="00EB24B1"/>
    <w:rsid w:val="00EB24EC"/>
    <w:rsid w:val="00EB31FA"/>
    <w:rsid w:val="00EB33CB"/>
    <w:rsid w:val="00EB390E"/>
    <w:rsid w:val="00EB3C54"/>
    <w:rsid w:val="00EB4951"/>
    <w:rsid w:val="00EB4D2B"/>
    <w:rsid w:val="00EB4F05"/>
    <w:rsid w:val="00EB5789"/>
    <w:rsid w:val="00EB595B"/>
    <w:rsid w:val="00EB617F"/>
    <w:rsid w:val="00EB659D"/>
    <w:rsid w:val="00EB7226"/>
    <w:rsid w:val="00EB7ABD"/>
    <w:rsid w:val="00EC0809"/>
    <w:rsid w:val="00EC098E"/>
    <w:rsid w:val="00EC0BCB"/>
    <w:rsid w:val="00EC0C7B"/>
    <w:rsid w:val="00EC0E71"/>
    <w:rsid w:val="00EC164A"/>
    <w:rsid w:val="00EC4EFD"/>
    <w:rsid w:val="00EC504F"/>
    <w:rsid w:val="00ED256D"/>
    <w:rsid w:val="00ED3FC9"/>
    <w:rsid w:val="00ED41CD"/>
    <w:rsid w:val="00ED613A"/>
    <w:rsid w:val="00ED6CFA"/>
    <w:rsid w:val="00ED6D53"/>
    <w:rsid w:val="00EE02C6"/>
    <w:rsid w:val="00EE0B9E"/>
    <w:rsid w:val="00EE1855"/>
    <w:rsid w:val="00EE1E1F"/>
    <w:rsid w:val="00EE2921"/>
    <w:rsid w:val="00EE2B68"/>
    <w:rsid w:val="00EE3733"/>
    <w:rsid w:val="00EE395E"/>
    <w:rsid w:val="00EE486A"/>
    <w:rsid w:val="00EE4F5B"/>
    <w:rsid w:val="00EE5594"/>
    <w:rsid w:val="00EE5FD7"/>
    <w:rsid w:val="00EE6D70"/>
    <w:rsid w:val="00EF1386"/>
    <w:rsid w:val="00EF16F8"/>
    <w:rsid w:val="00EF2491"/>
    <w:rsid w:val="00EF256B"/>
    <w:rsid w:val="00EF41F7"/>
    <w:rsid w:val="00EF4B0B"/>
    <w:rsid w:val="00EF5277"/>
    <w:rsid w:val="00EF5A33"/>
    <w:rsid w:val="00EF5CAD"/>
    <w:rsid w:val="00EF611F"/>
    <w:rsid w:val="00EF76E1"/>
    <w:rsid w:val="00EF7E2F"/>
    <w:rsid w:val="00F029AF"/>
    <w:rsid w:val="00F04099"/>
    <w:rsid w:val="00F04347"/>
    <w:rsid w:val="00F043F8"/>
    <w:rsid w:val="00F04B56"/>
    <w:rsid w:val="00F05B66"/>
    <w:rsid w:val="00F0603D"/>
    <w:rsid w:val="00F07A37"/>
    <w:rsid w:val="00F1030E"/>
    <w:rsid w:val="00F10925"/>
    <w:rsid w:val="00F12592"/>
    <w:rsid w:val="00F12F6C"/>
    <w:rsid w:val="00F13DAE"/>
    <w:rsid w:val="00F14174"/>
    <w:rsid w:val="00F146DF"/>
    <w:rsid w:val="00F14703"/>
    <w:rsid w:val="00F157D8"/>
    <w:rsid w:val="00F201AD"/>
    <w:rsid w:val="00F21481"/>
    <w:rsid w:val="00F21B21"/>
    <w:rsid w:val="00F222BB"/>
    <w:rsid w:val="00F22A6A"/>
    <w:rsid w:val="00F2491A"/>
    <w:rsid w:val="00F24A3D"/>
    <w:rsid w:val="00F24EF6"/>
    <w:rsid w:val="00F254E4"/>
    <w:rsid w:val="00F26AAB"/>
    <w:rsid w:val="00F26F5D"/>
    <w:rsid w:val="00F30D13"/>
    <w:rsid w:val="00F325B3"/>
    <w:rsid w:val="00F32708"/>
    <w:rsid w:val="00F33088"/>
    <w:rsid w:val="00F3381E"/>
    <w:rsid w:val="00F33BD3"/>
    <w:rsid w:val="00F34806"/>
    <w:rsid w:val="00F34C92"/>
    <w:rsid w:val="00F35D19"/>
    <w:rsid w:val="00F36B0C"/>
    <w:rsid w:val="00F377AE"/>
    <w:rsid w:val="00F41269"/>
    <w:rsid w:val="00F41319"/>
    <w:rsid w:val="00F4304B"/>
    <w:rsid w:val="00F43837"/>
    <w:rsid w:val="00F44B13"/>
    <w:rsid w:val="00F45BE7"/>
    <w:rsid w:val="00F463D7"/>
    <w:rsid w:val="00F468BF"/>
    <w:rsid w:val="00F50163"/>
    <w:rsid w:val="00F510E2"/>
    <w:rsid w:val="00F515F1"/>
    <w:rsid w:val="00F5273A"/>
    <w:rsid w:val="00F52D6B"/>
    <w:rsid w:val="00F52E18"/>
    <w:rsid w:val="00F535E2"/>
    <w:rsid w:val="00F53703"/>
    <w:rsid w:val="00F54516"/>
    <w:rsid w:val="00F546FB"/>
    <w:rsid w:val="00F54E46"/>
    <w:rsid w:val="00F55335"/>
    <w:rsid w:val="00F55CF7"/>
    <w:rsid w:val="00F55D38"/>
    <w:rsid w:val="00F57738"/>
    <w:rsid w:val="00F57D1C"/>
    <w:rsid w:val="00F6077A"/>
    <w:rsid w:val="00F6086A"/>
    <w:rsid w:val="00F60A18"/>
    <w:rsid w:val="00F6169B"/>
    <w:rsid w:val="00F62824"/>
    <w:rsid w:val="00F62911"/>
    <w:rsid w:val="00F62C8E"/>
    <w:rsid w:val="00F62D7C"/>
    <w:rsid w:val="00F63092"/>
    <w:rsid w:val="00F634C8"/>
    <w:rsid w:val="00F67155"/>
    <w:rsid w:val="00F7058F"/>
    <w:rsid w:val="00F70D21"/>
    <w:rsid w:val="00F70FEF"/>
    <w:rsid w:val="00F73F06"/>
    <w:rsid w:val="00F74F3A"/>
    <w:rsid w:val="00F75558"/>
    <w:rsid w:val="00F75C02"/>
    <w:rsid w:val="00F77ECB"/>
    <w:rsid w:val="00F77FE4"/>
    <w:rsid w:val="00F80602"/>
    <w:rsid w:val="00F81936"/>
    <w:rsid w:val="00F819A6"/>
    <w:rsid w:val="00F81BF8"/>
    <w:rsid w:val="00F81E47"/>
    <w:rsid w:val="00F82400"/>
    <w:rsid w:val="00F824EF"/>
    <w:rsid w:val="00F829DD"/>
    <w:rsid w:val="00F8351E"/>
    <w:rsid w:val="00F84071"/>
    <w:rsid w:val="00F84408"/>
    <w:rsid w:val="00F8646C"/>
    <w:rsid w:val="00F86474"/>
    <w:rsid w:val="00F868B4"/>
    <w:rsid w:val="00F8730A"/>
    <w:rsid w:val="00F87BF1"/>
    <w:rsid w:val="00F9016F"/>
    <w:rsid w:val="00F90601"/>
    <w:rsid w:val="00F92281"/>
    <w:rsid w:val="00F930A5"/>
    <w:rsid w:val="00F93703"/>
    <w:rsid w:val="00F95715"/>
    <w:rsid w:val="00FA02B8"/>
    <w:rsid w:val="00FA27A2"/>
    <w:rsid w:val="00FA515A"/>
    <w:rsid w:val="00FA549E"/>
    <w:rsid w:val="00FA5B97"/>
    <w:rsid w:val="00FA61F0"/>
    <w:rsid w:val="00FA6EA2"/>
    <w:rsid w:val="00FA78FD"/>
    <w:rsid w:val="00FB11BE"/>
    <w:rsid w:val="00FB1357"/>
    <w:rsid w:val="00FB1799"/>
    <w:rsid w:val="00FB1B56"/>
    <w:rsid w:val="00FB1F49"/>
    <w:rsid w:val="00FB27F1"/>
    <w:rsid w:val="00FB4C6F"/>
    <w:rsid w:val="00FB5880"/>
    <w:rsid w:val="00FB721F"/>
    <w:rsid w:val="00FC165A"/>
    <w:rsid w:val="00FC4ABC"/>
    <w:rsid w:val="00FC5E76"/>
    <w:rsid w:val="00FC69CF"/>
    <w:rsid w:val="00FC6E7F"/>
    <w:rsid w:val="00FC7169"/>
    <w:rsid w:val="00FC7214"/>
    <w:rsid w:val="00FC7FB3"/>
    <w:rsid w:val="00FD058F"/>
    <w:rsid w:val="00FD0B70"/>
    <w:rsid w:val="00FD0D70"/>
    <w:rsid w:val="00FD11B8"/>
    <w:rsid w:val="00FD1440"/>
    <w:rsid w:val="00FD1489"/>
    <w:rsid w:val="00FD17D7"/>
    <w:rsid w:val="00FD1D1B"/>
    <w:rsid w:val="00FD28EA"/>
    <w:rsid w:val="00FD2DA9"/>
    <w:rsid w:val="00FD3313"/>
    <w:rsid w:val="00FD35FA"/>
    <w:rsid w:val="00FD39F9"/>
    <w:rsid w:val="00FD3C96"/>
    <w:rsid w:val="00FD543F"/>
    <w:rsid w:val="00FD59F1"/>
    <w:rsid w:val="00FD66A4"/>
    <w:rsid w:val="00FD6FE2"/>
    <w:rsid w:val="00FD74CB"/>
    <w:rsid w:val="00FD7543"/>
    <w:rsid w:val="00FD7BF5"/>
    <w:rsid w:val="00FD7DAC"/>
    <w:rsid w:val="00FE185C"/>
    <w:rsid w:val="00FE3C5F"/>
    <w:rsid w:val="00FE401B"/>
    <w:rsid w:val="00FE4705"/>
    <w:rsid w:val="00FE557C"/>
    <w:rsid w:val="00FE6577"/>
    <w:rsid w:val="00FE6B34"/>
    <w:rsid w:val="00FE6C50"/>
    <w:rsid w:val="00FF064D"/>
    <w:rsid w:val="00FF0FCA"/>
    <w:rsid w:val="00FF1A6E"/>
    <w:rsid w:val="00FF2501"/>
    <w:rsid w:val="00FF2C41"/>
    <w:rsid w:val="00FF3B54"/>
    <w:rsid w:val="00FF3E46"/>
    <w:rsid w:val="00FF4396"/>
    <w:rsid w:val="00FF4C3A"/>
    <w:rsid w:val="00FF62F4"/>
    <w:rsid w:val="00FF650D"/>
    <w:rsid w:val="00FF651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0705"/>
    <o:shapelayout v:ext="edit">
      <o:idmap v:ext="edit" data="1"/>
    </o:shapelayout>
  </w:shapeDefaults>
  <w:decimalSymbol w:val="."/>
  <w:listSeparator w:val=","/>
  <w14:docId w14:val="66A25BF9"/>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annotation text" w:uiPriority="99" w:qFormat="1"/>
    <w:lsdException w:name="caption" w:semiHidden="1" w:unhideWhenUsed="1" w:qFormat="1"/>
    <w:lsdException w:name="Title" w:qFormat="1"/>
    <w:lsdException w:name="Subtitle" w:qFormat="1"/>
    <w:lsdException w:name="Strong" w:qFormat="1"/>
    <w:lsdException w:name="Emphasis" w:qFormat="1"/>
    <w:lsdException w:name="Plain Text" w:uiPriority="99"/>
    <w:lsdException w:name="HTML Definition" w:semiHidden="1" w:unhideWhenUsed="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226136"/>
    <w:pPr>
      <w:tabs>
        <w:tab w:val="left" w:pos="567"/>
      </w:tabs>
      <w:spacing w:line="260" w:lineRule="exact"/>
    </w:pPr>
    <w:rPr>
      <w:rFonts w:eastAsia="Times New Roman"/>
      <w:sz w:val="22"/>
      <w:lang w:val="en-GB"/>
    </w:rPr>
  </w:style>
  <w:style w:type="paragraph" w:styleId="Heading1">
    <w:name w:val="heading 1"/>
    <w:basedOn w:val="Normal"/>
    <w:next w:val="Normal"/>
    <w:link w:val="Heading1Char"/>
    <w:qFormat/>
    <w:rsid w:val="00DC6122"/>
    <w:pPr>
      <w:keepNext/>
      <w:spacing w:before="240" w:after="60"/>
      <w:outlineLvl w:val="0"/>
    </w:pPr>
    <w:rPr>
      <w:rFonts w:ascii="Calibri Light" w:hAnsi="Calibri Light"/>
      <w:b/>
      <w:bCs/>
      <w:kern w:val="32"/>
      <w:sz w:val="32"/>
      <w:szCs w:val="32"/>
    </w:rPr>
  </w:style>
  <w:style w:type="paragraph" w:styleId="Heading6">
    <w:name w:val="heading 6"/>
    <w:basedOn w:val="Normal"/>
    <w:next w:val="Text"/>
    <w:link w:val="Heading6Char"/>
    <w:qFormat/>
    <w:pPr>
      <w:keepNext/>
      <w:keepLines/>
      <w:tabs>
        <w:tab w:val="clear" w:pos="567"/>
      </w:tabs>
      <w:spacing w:before="240" w:after="60" w:line="240" w:lineRule="auto"/>
      <w:ind w:left="1701" w:hanging="1701"/>
      <w:outlineLvl w:val="5"/>
    </w:pPr>
    <w:rPr>
      <w:rFonts w:ascii="Arial" w:eastAsia="MS Gothic" w:hAnsi="Arial" w:cs="Arial"/>
      <w:b/>
      <w:lang w:val="en-US" w:eastAsia="zh-C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sz w:val="16"/>
    </w:rPr>
  </w:style>
  <w:style w:type="paragraph" w:styleId="Header">
    <w:name w:val="header"/>
    <w:basedOn w:val="Normal"/>
    <w:pPr>
      <w:tabs>
        <w:tab w:val="center" w:pos="4153"/>
        <w:tab w:val="right" w:pos="8306"/>
      </w:tabs>
    </w:pPr>
    <w:rPr>
      <w:rFonts w:ascii="Arial" w:hAnsi="Arial"/>
      <w:sz w:val="20"/>
    </w:rPr>
  </w:style>
  <w:style w:type="paragraph" w:customStyle="1" w:styleId="MemoHeaderStyle">
    <w:name w:val="MemoHeaderStyle"/>
    <w:basedOn w:val="Normal"/>
    <w:next w:val="Normal"/>
    <w:pPr>
      <w:spacing w:line="120" w:lineRule="atLeast"/>
      <w:ind w:left="1418"/>
      <w:jc w:val="both"/>
    </w:pPr>
    <w:rPr>
      <w:rFonts w:ascii="Arial" w:hAnsi="Arial"/>
      <w:b/>
      <w:smallCaps/>
    </w:rPr>
  </w:style>
  <w:style w:type="character" w:styleId="PageNumber">
    <w:name w:val="page number"/>
    <w:basedOn w:val="DefaultParagraphFont"/>
  </w:style>
  <w:style w:type="paragraph" w:styleId="BodyText">
    <w:name w:val="Body Text"/>
    <w:basedOn w:val="Normal"/>
    <w:pPr>
      <w:tabs>
        <w:tab w:val="clear" w:pos="567"/>
      </w:tabs>
      <w:spacing w:line="240" w:lineRule="auto"/>
    </w:pPr>
    <w:rPr>
      <w:i/>
      <w:color w:val="008000"/>
    </w:rPr>
  </w:style>
  <w:style w:type="paragraph" w:styleId="CommentText">
    <w:name w:val="annotation text"/>
    <w:aliases w:val=" Car17, Car17 Car, Char Char1,Annotationtext,Char,Char Char Char,Char Char1,Comment Text Char Char,Comment Text Char Char Char Char,Comment Text Char Char1,Comment Text Char1,Comment Text Char1 Char,Comment Text Char1 Char Char"/>
    <w:basedOn w:val="Normal"/>
    <w:link w:val="CommentTextChar"/>
    <w:uiPriority w:val="99"/>
    <w:qFormat/>
    <w:rPr>
      <w:sz w:val="20"/>
    </w:rPr>
  </w:style>
  <w:style w:type="character" w:styleId="Hyperlink">
    <w:name w:val="Hyperlink"/>
    <w:rPr>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paragraph" w:styleId="BalloonText">
    <w:name w:val="Balloon Text"/>
    <w:basedOn w:val="Normal"/>
    <w:semiHidden/>
    <w:rPr>
      <w:rFonts w:ascii="Tahoma" w:hAnsi="Tahoma" w:cs="Tahoma"/>
      <w:sz w:val="16"/>
      <w:szCs w:val="16"/>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DraftingNotesAgency">
    <w:name w:val="Drafting Notes (Agency)"/>
    <w:basedOn w:val="Normal"/>
    <w:next w:val="BodytextAgency"/>
    <w:link w:val="DraftingNotesAgencyChar"/>
    <w:pPr>
      <w:tabs>
        <w:tab w:val="clear" w:pos="567"/>
      </w:tabs>
      <w:spacing w:after="140" w:line="280" w:lineRule="atLeast"/>
    </w:pPr>
    <w:rPr>
      <w:rFonts w:ascii="Courier New" w:eastAsia="Verdana" w:hAnsi="Courier New"/>
      <w:i/>
      <w:color w:val="339966"/>
      <w:szCs w:val="18"/>
      <w:lang w:eastAsia="en-GB"/>
    </w:rPr>
  </w:style>
  <w:style w:type="character" w:customStyle="1" w:styleId="DraftingNotesAgencyChar">
    <w:name w:val="Drafting Notes (Agency) Char"/>
    <w:link w:val="DraftingNotesAgency"/>
    <w:rPr>
      <w:rFonts w:ascii="Courier New" w:eastAsia="Verdana" w:hAnsi="Courier New"/>
      <w:i/>
      <w:color w:val="339966"/>
      <w:sz w:val="22"/>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Calibri" w:hAnsi="Calibri"/>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hAnsi="Verdana" w:cs="Verdana"/>
      <w:sz w:val="18"/>
      <w:szCs w:val="18"/>
      <w:lang w:eastAsia="zh-CN"/>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character" w:styleId="CommentReference">
    <w:name w:val="annotation reference"/>
    <w:rPr>
      <w:sz w:val="16"/>
      <w:szCs w:val="16"/>
    </w:rPr>
  </w:style>
  <w:style w:type="paragraph" w:styleId="CommentSubject">
    <w:name w:val="annotation subject"/>
    <w:basedOn w:val="CommentText"/>
    <w:next w:val="CommentText"/>
    <w:link w:val="CommentSubjectChar"/>
    <w:rPr>
      <w:b/>
      <w:bCs/>
    </w:rPr>
  </w:style>
  <w:style w:type="character" w:customStyle="1" w:styleId="CommentTextChar">
    <w:name w:val="Comment Text Char"/>
    <w:aliases w:val=" Car17 Char, Car17 Car Char, Char Char1 Char,Annotationtext Char,Char Char,Char Char Char Char,Char Char1 Char,Comment Text Char Char Char,Comment Text Char Char Char Char Char,Comment Text Char Char1 Char,Comment Text Char1 Char1"/>
    <w:link w:val="CommentText"/>
    <w:uiPriority w:val="99"/>
    <w:rPr>
      <w:rFonts w:eastAsia="Times New Roman"/>
      <w:lang w:eastAsia="en-US"/>
    </w:rPr>
  </w:style>
  <w:style w:type="character" w:customStyle="1" w:styleId="CommentSubjectChar">
    <w:name w:val="Comment Subject Char"/>
    <w:link w:val="CommentSubject"/>
    <w:rPr>
      <w:rFonts w:eastAsia="Times New Roman"/>
      <w:b/>
      <w:bCs/>
      <w:lang w:eastAsia="en-US"/>
    </w:rPr>
  </w:style>
  <w:style w:type="paragraph" w:styleId="Revision">
    <w:name w:val="Revision"/>
    <w:hidden/>
    <w:uiPriority w:val="99"/>
    <w:semiHidden/>
    <w:rPr>
      <w:rFonts w:eastAsia="Times New Roman"/>
      <w:sz w:val="22"/>
      <w:lang w:val="en-GB"/>
    </w:rPr>
  </w:style>
  <w:style w:type="paragraph" w:customStyle="1" w:styleId="Text">
    <w:name w:val="Text"/>
    <w:aliases w:val="Graphic,Graphic Char Char,Graphic Char Char Char Char Char,Graphic Char Char Char Char Char Char Char C,notic,Text_10394,non tochic,本文,JP Body Text,JP Body Text Char,Italic,graphics"/>
    <w:basedOn w:val="Normal"/>
    <w:link w:val="TextChar"/>
    <w:qFormat/>
    <w:pPr>
      <w:tabs>
        <w:tab w:val="clear" w:pos="567"/>
      </w:tabs>
      <w:spacing w:before="120" w:line="240" w:lineRule="auto"/>
      <w:jc w:val="both"/>
    </w:pPr>
    <w:rPr>
      <w:rFonts w:eastAsia="MS Mincho"/>
      <w:sz w:val="24"/>
      <w:lang w:val="en-US" w:eastAsia="zh-CN"/>
    </w:rPr>
  </w:style>
  <w:style w:type="character" w:customStyle="1" w:styleId="TextChar">
    <w:name w:val="Text Char"/>
    <w:aliases w:val="Graphic Char"/>
    <w:link w:val="Text"/>
    <w:rPr>
      <w:rFonts w:eastAsia="MS Mincho"/>
      <w:sz w:val="24"/>
      <w:lang w:eastAsia="zh-CN"/>
    </w:rPr>
  </w:style>
  <w:style w:type="paragraph" w:customStyle="1" w:styleId="Comment">
    <w:name w:val="Comment"/>
    <w:basedOn w:val="Normal"/>
    <w:next w:val="Text"/>
    <w:link w:val="CommentChar"/>
    <w:pPr>
      <w:tabs>
        <w:tab w:val="clear" w:pos="567"/>
      </w:tabs>
      <w:spacing w:before="120" w:line="240" w:lineRule="auto"/>
      <w:jc w:val="both"/>
    </w:pPr>
    <w:rPr>
      <w:rFonts w:eastAsia="MS Mincho"/>
      <w:i/>
      <w:color w:val="BF30B5"/>
      <w:sz w:val="24"/>
      <w:szCs w:val="24"/>
      <w:lang w:val="en-US" w:eastAsia="zh-CN"/>
    </w:rPr>
  </w:style>
  <w:style w:type="paragraph" w:customStyle="1" w:styleId="Nottoc-headings">
    <w:name w:val="Not toc-headings"/>
    <w:basedOn w:val="Normal"/>
    <w:next w:val="Text"/>
    <w:link w:val="Nottoc-headingsChar"/>
    <w:pPr>
      <w:keepNext/>
      <w:keepLines/>
      <w:tabs>
        <w:tab w:val="clear" w:pos="567"/>
      </w:tabs>
      <w:spacing w:before="240" w:after="60" w:line="240" w:lineRule="auto"/>
    </w:pPr>
    <w:rPr>
      <w:rFonts w:ascii="Arial" w:eastAsia="MS Gothic" w:hAnsi="Arial" w:cs="Arial"/>
      <w:b/>
      <w:sz w:val="24"/>
      <w:szCs w:val="24"/>
      <w:lang w:val="en-US" w:eastAsia="zh-CN"/>
    </w:rPr>
  </w:style>
  <w:style w:type="character" w:customStyle="1" w:styleId="CommentChar">
    <w:name w:val="Comment Char"/>
    <w:link w:val="Comment"/>
    <w:rPr>
      <w:rFonts w:eastAsia="MS Mincho"/>
      <w:i/>
      <w:color w:val="BF30B5"/>
      <w:sz w:val="24"/>
      <w:szCs w:val="24"/>
      <w:lang w:eastAsia="zh-CN"/>
    </w:rPr>
  </w:style>
  <w:style w:type="character" w:customStyle="1" w:styleId="Nottoc-headingsChar">
    <w:name w:val="Not toc-headings Char"/>
    <w:link w:val="Nottoc-headings"/>
    <w:rPr>
      <w:rFonts w:ascii="Arial" w:eastAsia="MS Gothic" w:hAnsi="Arial" w:cs="Arial"/>
      <w:b/>
      <w:sz w:val="24"/>
      <w:szCs w:val="24"/>
      <w:lang w:eastAsia="zh-CN"/>
    </w:rPr>
  </w:style>
  <w:style w:type="character" w:customStyle="1" w:styleId="Heading6Char">
    <w:name w:val="Heading 6 Char"/>
    <w:link w:val="Heading6"/>
    <w:rPr>
      <w:rFonts w:ascii="Arial" w:eastAsia="MS Gothic" w:hAnsi="Arial" w:cs="Arial"/>
      <w:b/>
      <w:sz w:val="22"/>
      <w:lang w:eastAsia="zh-CN"/>
    </w:rPr>
  </w:style>
  <w:style w:type="paragraph" w:customStyle="1" w:styleId="Table">
    <w:name w:val="Table"/>
    <w:aliases w:val="10 pt  Bold,9 pt"/>
    <w:basedOn w:val="Nottoc-headings"/>
    <w:link w:val="TableChar"/>
    <w:pPr>
      <w:keepNext w:val="0"/>
      <w:tabs>
        <w:tab w:val="left" w:pos="284"/>
      </w:tabs>
      <w:spacing w:before="40" w:after="20"/>
    </w:pPr>
    <w:rPr>
      <w:rFonts w:eastAsia="MS Mincho"/>
      <w:b w:val="0"/>
      <w:sz w:val="20"/>
    </w:rPr>
  </w:style>
  <w:style w:type="character" w:customStyle="1" w:styleId="TableChar">
    <w:name w:val="Table Char"/>
    <w:aliases w:val="10 pt  Bold Char,9 pt Char"/>
    <w:link w:val="Table"/>
    <w:rPr>
      <w:rFonts w:ascii="Arial" w:eastAsia="MS Mincho" w:hAnsi="Arial" w:cs="Arial"/>
      <w:szCs w:val="24"/>
      <w:lang w:eastAsia="zh-CN"/>
    </w:rPr>
  </w:style>
  <w:style w:type="character" w:customStyle="1" w:styleId="spellingerror">
    <w:name w:val="spellingerror"/>
  </w:style>
  <w:style w:type="character" w:customStyle="1" w:styleId="normaltextrun1">
    <w:name w:val="normaltextrun1"/>
  </w:style>
  <w:style w:type="paragraph" w:customStyle="1" w:styleId="Listlevel1">
    <w:name w:val="List level 1"/>
    <w:basedOn w:val="Normal"/>
    <w:link w:val="Listlevel1Char"/>
    <w:pPr>
      <w:tabs>
        <w:tab w:val="clear" w:pos="567"/>
      </w:tabs>
      <w:spacing w:before="40" w:line="240" w:lineRule="auto"/>
      <w:ind w:left="425" w:hanging="425"/>
    </w:pPr>
    <w:rPr>
      <w:rFonts w:eastAsia="MS Mincho"/>
      <w:sz w:val="24"/>
      <w:lang w:val="en-US" w:eastAsia="zh-CN"/>
    </w:rPr>
  </w:style>
  <w:style w:type="character" w:customStyle="1" w:styleId="Listlevel1Char">
    <w:name w:val="List level 1 Char"/>
    <w:link w:val="Listlevel1"/>
    <w:locked/>
    <w:rPr>
      <w:rFonts w:eastAsia="MS Mincho"/>
      <w:sz w:val="24"/>
      <w:lang w:eastAsia="zh-CN"/>
    </w:rPr>
  </w:style>
  <w:style w:type="paragraph" w:customStyle="1" w:styleId="Docstatus">
    <w:name w:val="Docstatus"/>
    <w:basedOn w:val="Normal"/>
    <w:pPr>
      <w:keepNext/>
      <w:tabs>
        <w:tab w:val="clear" w:pos="567"/>
      </w:tabs>
      <w:spacing w:before="240" w:line="240" w:lineRule="auto"/>
    </w:pPr>
    <w:rPr>
      <w:rFonts w:ascii="Arial" w:eastAsia="MS Gothic" w:hAnsi="Arial" w:cs="Arial"/>
      <w:sz w:val="24"/>
      <w:lang w:val="en-US" w:eastAsia="zh-CN"/>
    </w:rPr>
  </w:style>
  <w:style w:type="paragraph" w:customStyle="1" w:styleId="SynopsisList">
    <w:name w:val="Synopsis List"/>
    <w:basedOn w:val="Normal"/>
    <w:pPr>
      <w:tabs>
        <w:tab w:val="clear" w:pos="567"/>
      </w:tabs>
      <w:spacing w:before="40" w:line="240" w:lineRule="auto"/>
      <w:ind w:left="864" w:hanging="432"/>
    </w:pPr>
    <w:rPr>
      <w:rFonts w:ascii="Arial" w:eastAsia="MS Gothic" w:hAnsi="Arial"/>
      <w:sz w:val="20"/>
      <w:lang w:val="en-US" w:eastAsia="zh-CN"/>
    </w:rPr>
  </w:style>
  <w:style w:type="paragraph" w:customStyle="1" w:styleId="Default">
    <w:name w:val="Default"/>
    <w:pPr>
      <w:autoSpaceDE w:val="0"/>
      <w:autoSpaceDN w:val="0"/>
      <w:adjustRightInd w:val="0"/>
    </w:pPr>
    <w:rPr>
      <w:rFonts w:ascii="HelveticaNeueLT Std Lt" w:eastAsia="Calibri" w:hAnsi="HelveticaNeueLT Std Lt" w:cs="HelveticaNeueLT Std Lt"/>
      <w:color w:val="000000"/>
      <w:sz w:val="24"/>
      <w:szCs w:val="24"/>
    </w:rPr>
  </w:style>
  <w:style w:type="paragraph" w:customStyle="1" w:styleId="Pa0">
    <w:name w:val="Pa0"/>
    <w:basedOn w:val="Default"/>
    <w:next w:val="Default"/>
    <w:uiPriority w:val="99"/>
    <w:pPr>
      <w:spacing w:line="201" w:lineRule="atLeast"/>
    </w:pPr>
    <w:rPr>
      <w:rFonts w:cs="Arial"/>
      <w:color w:val="auto"/>
    </w:rPr>
  </w:style>
  <w:style w:type="table" w:styleId="TableGrid">
    <w:name w:val="Table Grid"/>
    <w:basedOn w:val="TableNormal"/>
    <w:uiPriority w:val="3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link w:val="Heading1"/>
    <w:rsid w:val="00DC6122"/>
    <w:rPr>
      <w:rFonts w:ascii="Calibri Light" w:eastAsia="Times New Roman" w:hAnsi="Calibri Light" w:cs="Times New Roman"/>
      <w:b/>
      <w:bCs/>
      <w:kern w:val="32"/>
      <w:sz w:val="32"/>
      <w:szCs w:val="32"/>
      <w:lang w:val="en-GB"/>
    </w:rPr>
  </w:style>
  <w:style w:type="paragraph" w:styleId="ListParagraph">
    <w:name w:val="List Paragraph"/>
    <w:basedOn w:val="Normal"/>
    <w:uiPriority w:val="34"/>
    <w:qFormat/>
    <w:rsid w:val="00DC6122"/>
    <w:pPr>
      <w:tabs>
        <w:tab w:val="clear" w:pos="567"/>
      </w:tabs>
      <w:spacing w:line="240" w:lineRule="auto"/>
      <w:ind w:left="720"/>
      <w:contextualSpacing/>
    </w:pPr>
    <w:rPr>
      <w:rFonts w:eastAsia="MS Mincho"/>
      <w:sz w:val="24"/>
      <w:lang w:val="en-US"/>
    </w:rPr>
  </w:style>
  <w:style w:type="character" w:styleId="FollowedHyperlink">
    <w:name w:val="FollowedHyperlink"/>
    <w:rsid w:val="009076DD"/>
    <w:rPr>
      <w:color w:val="954F72"/>
      <w:u w:val="single"/>
    </w:rPr>
  </w:style>
  <w:style w:type="table" w:styleId="TableGridLight">
    <w:name w:val="Grid Table Light"/>
    <w:basedOn w:val="TableNormal"/>
    <w:uiPriority w:val="40"/>
    <w:rsid w:val="00DF43C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egend">
    <w:name w:val="Legend"/>
    <w:basedOn w:val="Table"/>
    <w:link w:val="LegendChar"/>
    <w:rsid w:val="0015456A"/>
  </w:style>
  <w:style w:type="character" w:customStyle="1" w:styleId="LegendChar">
    <w:name w:val="Legend Char"/>
    <w:link w:val="Legend"/>
    <w:rsid w:val="0015456A"/>
    <w:rPr>
      <w:rFonts w:ascii="Arial" w:eastAsia="MS Mincho" w:hAnsi="Arial" w:cs="Arial"/>
      <w:szCs w:val="24"/>
      <w:lang w:eastAsia="zh-CN"/>
    </w:rPr>
  </w:style>
  <w:style w:type="paragraph" w:styleId="PlainText">
    <w:name w:val="Plain Text"/>
    <w:basedOn w:val="Normal"/>
    <w:link w:val="PlainTextChar"/>
    <w:uiPriority w:val="99"/>
    <w:rsid w:val="00174716"/>
    <w:pPr>
      <w:tabs>
        <w:tab w:val="clear" w:pos="567"/>
      </w:tabs>
      <w:spacing w:line="240" w:lineRule="auto"/>
    </w:pPr>
    <w:rPr>
      <w:rFonts w:ascii="Arial" w:hAnsi="Arial"/>
      <w:lang w:val="x-none" w:eastAsia="x-none"/>
    </w:rPr>
  </w:style>
  <w:style w:type="character" w:customStyle="1" w:styleId="PlainTextChar">
    <w:name w:val="Plain Text Char"/>
    <w:basedOn w:val="DefaultParagraphFont"/>
    <w:link w:val="PlainText"/>
    <w:uiPriority w:val="99"/>
    <w:rsid w:val="00174716"/>
    <w:rPr>
      <w:rFonts w:ascii="Arial" w:eastAsia="Times New Roman" w:hAnsi="Arial"/>
      <w:sz w:val="22"/>
      <w:lang w:val="x-none" w:eastAsia="x-none"/>
    </w:rPr>
  </w:style>
  <w:style w:type="character" w:customStyle="1" w:styleId="Hyperlnk1">
    <w:name w:val="Hyperlänk1"/>
    <w:uiPriority w:val="99"/>
    <w:rsid w:val="00136F46"/>
    <w:rPr>
      <w:color w:val="0000FF"/>
      <w:u w:val="single"/>
    </w:rPr>
  </w:style>
  <w:style w:type="character" w:customStyle="1" w:styleId="UnresolvedMention1">
    <w:name w:val="Unresolved Mention1"/>
    <w:basedOn w:val="DefaultParagraphFont"/>
    <w:uiPriority w:val="99"/>
    <w:semiHidden/>
    <w:unhideWhenUsed/>
    <w:rsid w:val="003D01B7"/>
    <w:rPr>
      <w:color w:val="605E5C"/>
      <w:shd w:val="clear" w:color="auto" w:fill="E1DFDD"/>
    </w:rPr>
  </w:style>
  <w:style w:type="character" w:styleId="UnresolvedMention">
    <w:name w:val="Unresolved Mention"/>
    <w:basedOn w:val="DefaultParagraphFont"/>
    <w:uiPriority w:val="99"/>
    <w:semiHidden/>
    <w:unhideWhenUsed/>
    <w:rsid w:val="00077A5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1416069">
      <w:bodyDiv w:val="1"/>
      <w:marLeft w:val="0"/>
      <w:marRight w:val="0"/>
      <w:marTop w:val="0"/>
      <w:marBottom w:val="0"/>
      <w:divBdr>
        <w:top w:val="none" w:sz="0" w:space="0" w:color="auto"/>
        <w:left w:val="none" w:sz="0" w:space="0" w:color="auto"/>
        <w:bottom w:val="none" w:sz="0" w:space="0" w:color="auto"/>
        <w:right w:val="none" w:sz="0" w:space="0" w:color="auto"/>
      </w:divBdr>
    </w:div>
    <w:div w:id="113982356">
      <w:bodyDiv w:val="1"/>
      <w:marLeft w:val="0"/>
      <w:marRight w:val="0"/>
      <w:marTop w:val="0"/>
      <w:marBottom w:val="0"/>
      <w:divBdr>
        <w:top w:val="none" w:sz="0" w:space="0" w:color="auto"/>
        <w:left w:val="none" w:sz="0" w:space="0" w:color="auto"/>
        <w:bottom w:val="none" w:sz="0" w:space="0" w:color="auto"/>
        <w:right w:val="none" w:sz="0" w:space="0" w:color="auto"/>
      </w:divBdr>
    </w:div>
    <w:div w:id="496698125">
      <w:bodyDiv w:val="1"/>
      <w:marLeft w:val="0"/>
      <w:marRight w:val="0"/>
      <w:marTop w:val="0"/>
      <w:marBottom w:val="0"/>
      <w:divBdr>
        <w:top w:val="none" w:sz="0" w:space="0" w:color="auto"/>
        <w:left w:val="none" w:sz="0" w:space="0" w:color="auto"/>
        <w:bottom w:val="none" w:sz="0" w:space="0" w:color="auto"/>
        <w:right w:val="none" w:sz="0" w:space="0" w:color="auto"/>
      </w:divBdr>
    </w:div>
    <w:div w:id="617184034">
      <w:bodyDiv w:val="1"/>
      <w:marLeft w:val="0"/>
      <w:marRight w:val="0"/>
      <w:marTop w:val="0"/>
      <w:marBottom w:val="0"/>
      <w:divBdr>
        <w:top w:val="none" w:sz="0" w:space="0" w:color="auto"/>
        <w:left w:val="none" w:sz="0" w:space="0" w:color="auto"/>
        <w:bottom w:val="none" w:sz="0" w:space="0" w:color="auto"/>
        <w:right w:val="none" w:sz="0" w:space="0" w:color="auto"/>
      </w:divBdr>
    </w:div>
    <w:div w:id="699479303">
      <w:bodyDiv w:val="1"/>
      <w:marLeft w:val="0"/>
      <w:marRight w:val="0"/>
      <w:marTop w:val="0"/>
      <w:marBottom w:val="0"/>
      <w:divBdr>
        <w:top w:val="none" w:sz="0" w:space="0" w:color="auto"/>
        <w:left w:val="none" w:sz="0" w:space="0" w:color="auto"/>
        <w:bottom w:val="none" w:sz="0" w:space="0" w:color="auto"/>
        <w:right w:val="none" w:sz="0" w:space="0" w:color="auto"/>
      </w:divBdr>
    </w:div>
    <w:div w:id="767430441">
      <w:bodyDiv w:val="1"/>
      <w:marLeft w:val="0"/>
      <w:marRight w:val="0"/>
      <w:marTop w:val="0"/>
      <w:marBottom w:val="0"/>
      <w:divBdr>
        <w:top w:val="none" w:sz="0" w:space="0" w:color="auto"/>
        <w:left w:val="none" w:sz="0" w:space="0" w:color="auto"/>
        <w:bottom w:val="none" w:sz="0" w:space="0" w:color="auto"/>
        <w:right w:val="none" w:sz="0" w:space="0" w:color="auto"/>
      </w:divBdr>
    </w:div>
    <w:div w:id="774863592">
      <w:bodyDiv w:val="1"/>
      <w:marLeft w:val="0"/>
      <w:marRight w:val="0"/>
      <w:marTop w:val="0"/>
      <w:marBottom w:val="0"/>
      <w:divBdr>
        <w:top w:val="none" w:sz="0" w:space="0" w:color="auto"/>
        <w:left w:val="none" w:sz="0" w:space="0" w:color="auto"/>
        <w:bottom w:val="none" w:sz="0" w:space="0" w:color="auto"/>
        <w:right w:val="none" w:sz="0" w:space="0" w:color="auto"/>
      </w:divBdr>
    </w:div>
    <w:div w:id="787745126">
      <w:bodyDiv w:val="1"/>
      <w:marLeft w:val="0"/>
      <w:marRight w:val="0"/>
      <w:marTop w:val="0"/>
      <w:marBottom w:val="0"/>
      <w:divBdr>
        <w:top w:val="none" w:sz="0" w:space="0" w:color="auto"/>
        <w:left w:val="none" w:sz="0" w:space="0" w:color="auto"/>
        <w:bottom w:val="none" w:sz="0" w:space="0" w:color="auto"/>
        <w:right w:val="none" w:sz="0" w:space="0" w:color="auto"/>
      </w:divBdr>
    </w:div>
    <w:div w:id="798885226">
      <w:bodyDiv w:val="1"/>
      <w:marLeft w:val="0"/>
      <w:marRight w:val="0"/>
      <w:marTop w:val="0"/>
      <w:marBottom w:val="0"/>
      <w:divBdr>
        <w:top w:val="none" w:sz="0" w:space="0" w:color="auto"/>
        <w:left w:val="none" w:sz="0" w:space="0" w:color="auto"/>
        <w:bottom w:val="none" w:sz="0" w:space="0" w:color="auto"/>
        <w:right w:val="none" w:sz="0" w:space="0" w:color="auto"/>
      </w:divBdr>
    </w:div>
    <w:div w:id="865171528">
      <w:bodyDiv w:val="1"/>
      <w:marLeft w:val="0"/>
      <w:marRight w:val="0"/>
      <w:marTop w:val="0"/>
      <w:marBottom w:val="0"/>
      <w:divBdr>
        <w:top w:val="none" w:sz="0" w:space="0" w:color="auto"/>
        <w:left w:val="none" w:sz="0" w:space="0" w:color="auto"/>
        <w:bottom w:val="none" w:sz="0" w:space="0" w:color="auto"/>
        <w:right w:val="none" w:sz="0" w:space="0" w:color="auto"/>
      </w:divBdr>
    </w:div>
    <w:div w:id="912853088">
      <w:bodyDiv w:val="1"/>
      <w:marLeft w:val="0"/>
      <w:marRight w:val="0"/>
      <w:marTop w:val="0"/>
      <w:marBottom w:val="0"/>
      <w:divBdr>
        <w:top w:val="none" w:sz="0" w:space="0" w:color="auto"/>
        <w:left w:val="none" w:sz="0" w:space="0" w:color="auto"/>
        <w:bottom w:val="none" w:sz="0" w:space="0" w:color="auto"/>
        <w:right w:val="none" w:sz="0" w:space="0" w:color="auto"/>
      </w:divBdr>
    </w:div>
    <w:div w:id="966082425">
      <w:bodyDiv w:val="1"/>
      <w:marLeft w:val="0"/>
      <w:marRight w:val="0"/>
      <w:marTop w:val="0"/>
      <w:marBottom w:val="0"/>
      <w:divBdr>
        <w:top w:val="none" w:sz="0" w:space="0" w:color="auto"/>
        <w:left w:val="none" w:sz="0" w:space="0" w:color="auto"/>
        <w:bottom w:val="none" w:sz="0" w:space="0" w:color="auto"/>
        <w:right w:val="none" w:sz="0" w:space="0" w:color="auto"/>
      </w:divBdr>
    </w:div>
    <w:div w:id="1070008102">
      <w:bodyDiv w:val="1"/>
      <w:marLeft w:val="0"/>
      <w:marRight w:val="0"/>
      <w:marTop w:val="0"/>
      <w:marBottom w:val="0"/>
      <w:divBdr>
        <w:top w:val="none" w:sz="0" w:space="0" w:color="auto"/>
        <w:left w:val="none" w:sz="0" w:space="0" w:color="auto"/>
        <w:bottom w:val="none" w:sz="0" w:space="0" w:color="auto"/>
        <w:right w:val="none" w:sz="0" w:space="0" w:color="auto"/>
      </w:divBdr>
    </w:div>
    <w:div w:id="1081413034">
      <w:bodyDiv w:val="1"/>
      <w:marLeft w:val="0"/>
      <w:marRight w:val="0"/>
      <w:marTop w:val="0"/>
      <w:marBottom w:val="0"/>
      <w:divBdr>
        <w:top w:val="none" w:sz="0" w:space="0" w:color="auto"/>
        <w:left w:val="none" w:sz="0" w:space="0" w:color="auto"/>
        <w:bottom w:val="none" w:sz="0" w:space="0" w:color="auto"/>
        <w:right w:val="none" w:sz="0" w:space="0" w:color="auto"/>
      </w:divBdr>
    </w:div>
    <w:div w:id="1128744854">
      <w:bodyDiv w:val="1"/>
      <w:marLeft w:val="0"/>
      <w:marRight w:val="0"/>
      <w:marTop w:val="0"/>
      <w:marBottom w:val="0"/>
      <w:divBdr>
        <w:top w:val="none" w:sz="0" w:space="0" w:color="auto"/>
        <w:left w:val="none" w:sz="0" w:space="0" w:color="auto"/>
        <w:bottom w:val="none" w:sz="0" w:space="0" w:color="auto"/>
        <w:right w:val="none" w:sz="0" w:space="0" w:color="auto"/>
      </w:divBdr>
    </w:div>
    <w:div w:id="1301113645">
      <w:bodyDiv w:val="1"/>
      <w:marLeft w:val="0"/>
      <w:marRight w:val="0"/>
      <w:marTop w:val="0"/>
      <w:marBottom w:val="0"/>
      <w:divBdr>
        <w:top w:val="none" w:sz="0" w:space="0" w:color="auto"/>
        <w:left w:val="none" w:sz="0" w:space="0" w:color="auto"/>
        <w:bottom w:val="none" w:sz="0" w:space="0" w:color="auto"/>
        <w:right w:val="none" w:sz="0" w:space="0" w:color="auto"/>
      </w:divBdr>
    </w:div>
    <w:div w:id="1415660562">
      <w:bodyDiv w:val="1"/>
      <w:marLeft w:val="0"/>
      <w:marRight w:val="0"/>
      <w:marTop w:val="0"/>
      <w:marBottom w:val="0"/>
      <w:divBdr>
        <w:top w:val="none" w:sz="0" w:space="0" w:color="auto"/>
        <w:left w:val="none" w:sz="0" w:space="0" w:color="auto"/>
        <w:bottom w:val="none" w:sz="0" w:space="0" w:color="auto"/>
        <w:right w:val="none" w:sz="0" w:space="0" w:color="auto"/>
      </w:divBdr>
    </w:div>
    <w:div w:id="1417481270">
      <w:bodyDiv w:val="1"/>
      <w:marLeft w:val="0"/>
      <w:marRight w:val="0"/>
      <w:marTop w:val="0"/>
      <w:marBottom w:val="0"/>
      <w:divBdr>
        <w:top w:val="none" w:sz="0" w:space="0" w:color="auto"/>
        <w:left w:val="none" w:sz="0" w:space="0" w:color="auto"/>
        <w:bottom w:val="none" w:sz="0" w:space="0" w:color="auto"/>
        <w:right w:val="none" w:sz="0" w:space="0" w:color="auto"/>
      </w:divBdr>
    </w:div>
    <w:div w:id="1599487763">
      <w:bodyDiv w:val="1"/>
      <w:marLeft w:val="0"/>
      <w:marRight w:val="0"/>
      <w:marTop w:val="0"/>
      <w:marBottom w:val="0"/>
      <w:divBdr>
        <w:top w:val="none" w:sz="0" w:space="0" w:color="auto"/>
        <w:left w:val="none" w:sz="0" w:space="0" w:color="auto"/>
        <w:bottom w:val="none" w:sz="0" w:space="0" w:color="auto"/>
        <w:right w:val="none" w:sz="0" w:space="0" w:color="auto"/>
      </w:divBdr>
    </w:div>
    <w:div w:id="1610813063">
      <w:bodyDiv w:val="1"/>
      <w:marLeft w:val="0"/>
      <w:marRight w:val="0"/>
      <w:marTop w:val="0"/>
      <w:marBottom w:val="0"/>
      <w:divBdr>
        <w:top w:val="none" w:sz="0" w:space="0" w:color="auto"/>
        <w:left w:val="none" w:sz="0" w:space="0" w:color="auto"/>
        <w:bottom w:val="none" w:sz="0" w:space="0" w:color="auto"/>
        <w:right w:val="none" w:sz="0" w:space="0" w:color="auto"/>
      </w:divBdr>
    </w:div>
    <w:div w:id="1808280902">
      <w:bodyDiv w:val="1"/>
      <w:marLeft w:val="0"/>
      <w:marRight w:val="0"/>
      <w:marTop w:val="0"/>
      <w:marBottom w:val="0"/>
      <w:divBdr>
        <w:top w:val="none" w:sz="0" w:space="0" w:color="auto"/>
        <w:left w:val="none" w:sz="0" w:space="0" w:color="auto"/>
        <w:bottom w:val="none" w:sz="0" w:space="0" w:color="auto"/>
        <w:right w:val="none" w:sz="0" w:space="0" w:color="auto"/>
      </w:divBdr>
    </w:div>
    <w:div w:id="1892156597">
      <w:bodyDiv w:val="1"/>
      <w:marLeft w:val="0"/>
      <w:marRight w:val="0"/>
      <w:marTop w:val="0"/>
      <w:marBottom w:val="0"/>
      <w:divBdr>
        <w:top w:val="none" w:sz="0" w:space="0" w:color="auto"/>
        <w:left w:val="none" w:sz="0" w:space="0" w:color="auto"/>
        <w:bottom w:val="none" w:sz="0" w:space="0" w:color="auto"/>
        <w:right w:val="none" w:sz="0" w:space="0" w:color="auto"/>
      </w:divBdr>
    </w:div>
    <w:div w:id="1927760674">
      <w:bodyDiv w:val="1"/>
      <w:marLeft w:val="0"/>
      <w:marRight w:val="0"/>
      <w:marTop w:val="0"/>
      <w:marBottom w:val="0"/>
      <w:divBdr>
        <w:top w:val="none" w:sz="0" w:space="0" w:color="auto"/>
        <w:left w:val="none" w:sz="0" w:space="0" w:color="auto"/>
        <w:bottom w:val="none" w:sz="0" w:space="0" w:color="auto"/>
        <w:right w:val="none" w:sz="0" w:space="0" w:color="auto"/>
      </w:divBdr>
    </w:div>
    <w:div w:id="1953508906">
      <w:bodyDiv w:val="1"/>
      <w:marLeft w:val="0"/>
      <w:marRight w:val="0"/>
      <w:marTop w:val="0"/>
      <w:marBottom w:val="0"/>
      <w:divBdr>
        <w:top w:val="none" w:sz="0" w:space="0" w:color="auto"/>
        <w:left w:val="none" w:sz="0" w:space="0" w:color="auto"/>
        <w:bottom w:val="none" w:sz="0" w:space="0" w:color="auto"/>
        <w:right w:val="none" w:sz="0" w:space="0" w:color="auto"/>
      </w:divBdr>
    </w:div>
    <w:div w:id="2102406756">
      <w:bodyDiv w:val="1"/>
      <w:marLeft w:val="0"/>
      <w:marRight w:val="0"/>
      <w:marTop w:val="0"/>
      <w:marBottom w:val="0"/>
      <w:divBdr>
        <w:top w:val="none" w:sz="0" w:space="0" w:color="auto"/>
        <w:left w:val="none" w:sz="0" w:space="0" w:color="auto"/>
        <w:bottom w:val="none" w:sz="0" w:space="0" w:color="auto"/>
        <w:right w:val="none" w:sz="0" w:space="0" w:color="auto"/>
      </w:divBdr>
    </w:div>
    <w:div w:id="21172903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image" Target="media/image16.png"/><Relationship Id="rId39" Type="http://schemas.openxmlformats.org/officeDocument/2006/relationships/customXml" Target="../customXml/item5.xml"/><Relationship Id="rId21" Type="http://schemas.openxmlformats.org/officeDocument/2006/relationships/image" Target="media/image11.png"/><Relationship Id="rId34" Type="http://schemas.openxmlformats.org/officeDocument/2006/relationships/fontTable" Target="fontTable.xml"/><Relationship Id="rId7" Type="http://schemas.openxmlformats.org/officeDocument/2006/relationships/footnotes" Target="footnote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image" Target="media/image15.png"/><Relationship Id="rId33" Type="http://schemas.openxmlformats.org/officeDocument/2006/relationships/footer" Target="footer2.xml"/><Relationship Id="rId38" Type="http://schemas.openxmlformats.org/officeDocument/2006/relationships/customXml" Target="../customXml/item4.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s://www.ema.europa.eu" TargetMode="Externa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1.png"/><Relationship Id="rId24" Type="http://schemas.openxmlformats.org/officeDocument/2006/relationships/image" Target="media/image14.png"/><Relationship Id="rId32" Type="http://schemas.openxmlformats.org/officeDocument/2006/relationships/footer" Target="footer1.xml"/><Relationship Id="rId37" Type="http://schemas.openxmlformats.org/officeDocument/2006/relationships/customXml" Target="../customXml/item3.xml"/><Relationship Id="rId5" Type="http://schemas.openxmlformats.org/officeDocument/2006/relationships/settings" Target="settings.xml"/><Relationship Id="rId15" Type="http://schemas.openxmlformats.org/officeDocument/2006/relationships/image" Target="media/image5.png"/><Relationship Id="rId23" Type="http://schemas.openxmlformats.org/officeDocument/2006/relationships/image" Target="media/image13.png"/><Relationship Id="rId28" Type="http://schemas.openxmlformats.org/officeDocument/2006/relationships/image" Target="media/image18.png"/><Relationship Id="rId36" Type="http://schemas.openxmlformats.org/officeDocument/2006/relationships/theme" Target="theme/theme1.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9.jpeg"/><Relationship Id="rId31" Type="http://schemas.openxmlformats.org/officeDocument/2006/relationships/hyperlink" Target="https://www.ema.europa.eu" TargetMode="External"/><Relationship Id="rId4" Type="http://schemas.openxmlformats.org/officeDocument/2006/relationships/styles" Target="styles.xml"/><Relationship Id="rId9" Type="http://schemas.openxmlformats.org/officeDocument/2006/relationships/hyperlink" Target="https://www.ema.europa.eu/en/medicines/human/EPAR/atectura-breezhaler" TargetMode="External"/><Relationship Id="rId14" Type="http://schemas.openxmlformats.org/officeDocument/2006/relationships/image" Target="media/image4.png"/><Relationship Id="rId22" Type="http://schemas.openxmlformats.org/officeDocument/2006/relationships/image" Target="media/image12.jpeg"/><Relationship Id="rId27" Type="http://schemas.openxmlformats.org/officeDocument/2006/relationships/image" Target="media/image17.png"/><Relationship Id="rId30" Type="http://schemas.openxmlformats.org/officeDocument/2006/relationships/hyperlink" Target="https://www.ema.europa.eu/documents/template-form/qrd-appendix-v-adverse-drug-reaction-reporting-details_en.docx" TargetMode="External"/><Relationship Id="rId35" Type="http://schemas.microsoft.com/office/2011/relationships/people" Target="people.xml"/><Relationship Id="rId8" Type="http://schemas.openxmlformats.org/officeDocument/2006/relationships/endnotes" Target="endnotes.xml"/><Relationship Id="rId3"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http://schemas.openxmlformats.org/officeDocument/2006/bibliography" xmlns:b="http://schemas.openxmlformats.org/officeDocument/2006/bibliography" SelectedStyle="\APASixthEditionOfficeOnline.xsl" StyleName="APA" Version="6"/>
</file>

<file path=customXml/item2.xml><?xml version="1.0" encoding="utf-8"?>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1" ma:contentTypeDescription="Create a new document." ma:contentTypeScope="" ma:versionID="4e31c5d67a2890bde20fb237a282fc8a">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425c44b69152ce8649c3fec59efc2eb4"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Sign_x002d_off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EMADOC-1700519818-2641950</_dlc_DocId>
    <_dlc_DocIdUrl xmlns="a034c160-bfb7-45f5-8632-2eb7e0508071">
      <Url>https://euema.sharepoint.com/sites/CRM/_layouts/15/DocIdRedir.aspx?ID=EMADOC-1700519818-2641950</Url>
      <Description>EMADOC-1700519818-2641950</Description>
    </_dlc_DocIdUrl>
  </documentManagement>
</p:properties>
</file>

<file path=customXml/itemProps1.xml><?xml version="1.0" encoding="utf-8"?>
<ds:datastoreItem xmlns:ds="http://schemas.openxmlformats.org/officeDocument/2006/customXml" ds:itemID="{12CE3F53-1DDF-46CC-A322-7DEF20C4AC5F}">
  <ds:schemaRefs>
    <ds:schemaRef ds:uri="http://schemas.openxmlformats.org/officeDocument/2006/bibliography"/>
  </ds:schemaRefs>
</ds:datastoreItem>
</file>

<file path=customXml/itemProps2.xml><?xml version="1.0" encoding="utf-8"?>
<ds:datastoreItem xmlns:ds="http://schemas.openxmlformats.org/officeDocument/2006/customXml" ds:itemID="{FDAD8F10-4AFB-48BC-96D5-C9D18982E46A}">
  <ds:schemaRefs>
    <ds:schemaRef ds:uri="http://schemas.microsoft.com/sharepoint/v3/contenttype/forms"/>
  </ds:schemaRefs>
</ds:datastoreItem>
</file>

<file path=customXml/itemProps3.xml><?xml version="1.0" encoding="utf-8"?>
<ds:datastoreItem xmlns:ds="http://schemas.openxmlformats.org/officeDocument/2006/customXml" ds:itemID="{C9FEA5F7-B14C-45F8-BDC0-CBC01124BEBC}"/>
</file>

<file path=customXml/itemProps4.xml><?xml version="1.0" encoding="utf-8"?>
<ds:datastoreItem xmlns:ds="http://schemas.openxmlformats.org/officeDocument/2006/customXml" ds:itemID="{EB4FA75F-1809-4F18-87C9-6533B6E8EBBF}"/>
</file>

<file path=customXml/itemProps5.xml><?xml version="1.0" encoding="utf-8"?>
<ds:datastoreItem xmlns:ds="http://schemas.openxmlformats.org/officeDocument/2006/customXml" ds:itemID="{412597FF-7F37-4E7F-BBB8-70EBB2D1A1B6}"/>
</file>

<file path=docMetadata/LabelInfo.xml><?xml version="1.0" encoding="utf-8"?>
<clbl:labelList xmlns:clbl="http://schemas.microsoft.com/office/2020/mipLabelMetadata">
  <clbl:label id="{3c9bec58-8084-492e-8360-0e1cfe36408c}" enabled="1" method="Standard" siteId="{f35a6974-607f-47d4-82d7-ff31d7dc53a5}"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63</Pages>
  <Words>12312</Words>
  <Characters>80755</Characters>
  <Application>Microsoft Office Word</Application>
  <DocSecurity>0</DocSecurity>
  <Lines>3511</Lines>
  <Paragraphs>1824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91243</CharactersWithSpaces>
  <SharedDoc>false</SharedDoc>
  <HLinks>
    <vt:vector size="24" baseType="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Atectura Breezhaler: EPAR - Product information - tracked changes</dc:title>
  <dc:subject/>
  <dc:creator/>
  <cp:keywords/>
  <cp:lastModifiedBy/>
  <cp:revision>1</cp:revision>
  <dcterms:created xsi:type="dcterms:W3CDTF">2025-07-24T09:59:00Z</dcterms:created>
  <dcterms:modified xsi:type="dcterms:W3CDTF">2025-10-09T16:55:00Z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c9bec58-8084-492e-8360-0e1cfe36408c_Enabled">
    <vt:lpwstr>true</vt:lpwstr>
  </property>
  <property fmtid="{D5CDD505-2E9C-101B-9397-08002B2CF9AE}" pid="3" name="MSIP_Label_3c9bec58-8084-492e-8360-0e1cfe36408c_SetDate">
    <vt:lpwstr>2025-07-24T09:58:48Z</vt:lpwstr>
  </property>
  <property fmtid="{D5CDD505-2E9C-101B-9397-08002B2CF9AE}" pid="4" name="MSIP_Label_3c9bec58-8084-492e-8360-0e1cfe36408c_Method">
    <vt:lpwstr>Standard</vt:lpwstr>
  </property>
  <property fmtid="{D5CDD505-2E9C-101B-9397-08002B2CF9AE}" pid="5" name="MSIP_Label_3c9bec58-8084-492e-8360-0e1cfe36408c_Name">
    <vt:lpwstr>Not Protected -Pilot</vt:lpwstr>
  </property>
  <property fmtid="{D5CDD505-2E9C-101B-9397-08002B2CF9AE}" pid="6" name="MSIP_Label_3c9bec58-8084-492e-8360-0e1cfe36408c_SiteId">
    <vt:lpwstr>f35a6974-607f-47d4-82d7-ff31d7dc53a5</vt:lpwstr>
  </property>
  <property fmtid="{D5CDD505-2E9C-101B-9397-08002B2CF9AE}" pid="7" name="MSIP_Label_3c9bec58-8084-492e-8360-0e1cfe36408c_ActionId">
    <vt:lpwstr>708360bd-258f-422f-aaa0-c8f08608701d</vt:lpwstr>
  </property>
  <property fmtid="{D5CDD505-2E9C-101B-9397-08002B2CF9AE}" pid="8" name="MSIP_Label_3c9bec58-8084-492e-8360-0e1cfe36408c_ContentBits">
    <vt:lpwstr>0</vt:lpwstr>
  </property>
  <property fmtid="{D5CDD505-2E9C-101B-9397-08002B2CF9AE}" pid="9" name="MSIP_Label_3c9bec58-8084-492e-8360-0e1cfe36408c_Tag">
    <vt:lpwstr>10, 3, 0, 1</vt:lpwstr>
  </property>
  <property fmtid="{D5CDD505-2E9C-101B-9397-08002B2CF9AE}" pid="10" name="ContentTypeId">
    <vt:lpwstr>0x0101000DA6AD19014FF648A49316945EE786F90200176DED4FF78CD74995F64A0F46B59E48</vt:lpwstr>
  </property>
  <property fmtid="{D5CDD505-2E9C-101B-9397-08002B2CF9AE}" pid="11" name="_dlc_DocIdItemGuid">
    <vt:lpwstr>20449cf5-b8d0-4327-b4d0-9895532f2d49</vt:lpwstr>
  </property>
</Properties>
</file>