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header3.xml" ContentType="application/vnd.openxmlformats-officedocument.wordprocessingml.header+xml"/>
  <Override PartName="/word/footer3.xml" ContentType="application/vnd.openxmlformats-officedocument.wordprocessingml.footer+xml"/>
  <Override PartName="/word/header2.xml" ContentType="application/vnd.openxmlformats-officedocument.wordprocessingml.header+xml"/>
  <Override PartName="/word/endnotes.xml" ContentType="application/vnd.openxmlformats-officedocument.wordprocessingml.endnotes+xml"/>
  <Override PartName="/word/footnotes.xml" ContentType="application/vnd.openxmlformats-officedocument.wordprocessingml.foot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customXml/itemProps1.xml" ContentType="application/vnd.openxmlformats-officedocument.customXmlProperties+xml"/>
  <Override PartName="/docProps/core.xml" ContentType="application/vnd.openxmlformats-package.core-properties+xml"/>
  <Override PartName="/word/fontTable.xml" ContentType="application/vnd.openxmlformats-officedocument.wordprocessingml.fontTable+xml"/>
  <Override PartName="/word/webSettings.xml" ContentType="application/vnd.openxmlformats-officedocument.wordprocessingml.webSettings+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rPr>
      </w:pPr>
    </w:p>
    <w:p w:rsidR="0053492D" w:rsidRPr="00E661FA" w:rsidRDefault="0053492D">
      <w:pPr>
        <w:autoSpaceDE w:val="0"/>
        <w:autoSpaceDN w:val="0"/>
        <w:adjustRightInd w:val="0"/>
        <w:spacing w:after="0" w:line="240" w:lineRule="auto"/>
        <w:jc w:val="center"/>
        <w:rPr>
          <w:rFonts w:ascii="Times New Roman" w:hAnsi="Times New Roman"/>
          <w:b/>
          <w:lang w:val="sv-SE"/>
        </w:rPr>
      </w:pPr>
      <w:r w:rsidRPr="00E661FA">
        <w:rPr>
          <w:rFonts w:ascii="Times New Roman" w:hAnsi="Times New Roman"/>
          <w:b/>
          <w:lang w:val="sv-SE"/>
        </w:rPr>
        <w:t>BILAGA I</w:t>
      </w:r>
    </w:p>
    <w:p w:rsidR="0053492D" w:rsidRPr="00E661FA" w:rsidRDefault="0053492D">
      <w:pPr>
        <w:autoSpaceDE w:val="0"/>
        <w:autoSpaceDN w:val="0"/>
        <w:adjustRightInd w:val="0"/>
        <w:spacing w:after="0" w:line="240" w:lineRule="auto"/>
        <w:jc w:val="center"/>
        <w:rPr>
          <w:rFonts w:ascii="Times New Roman" w:hAnsi="Times New Roman"/>
          <w:b/>
          <w:lang w:val="sv-SE"/>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lang w:val="sv-SE"/>
        </w:rPr>
      </w:pPr>
      <w:r w:rsidRPr="00E661FA">
        <w:rPr>
          <w:rFonts w:ascii="Times New Roman" w:hAnsi="Times New Roman"/>
          <w:b/>
          <w:lang w:val="sv-SE"/>
        </w:rPr>
        <w:t>PRODUKTRESUMÉ</w:t>
      </w:r>
    </w:p>
    <w:p w:rsidR="0053492D" w:rsidRPr="00E661FA" w:rsidRDefault="0053492D">
      <w:pPr>
        <w:tabs>
          <w:tab w:val="left" w:pos="567"/>
        </w:tabs>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br w:type="page"/>
      </w:r>
      <w:r w:rsidRPr="00E661FA">
        <w:rPr>
          <w:rFonts w:ascii="Times New Roman" w:hAnsi="Times New Roman"/>
          <w:b/>
          <w:lang w:val="sv-SE"/>
        </w:rPr>
        <w:lastRenderedPageBreak/>
        <w:t>1.</w:t>
      </w:r>
      <w:r w:rsidRPr="00E661FA">
        <w:rPr>
          <w:rFonts w:ascii="Times New Roman" w:hAnsi="Times New Roman"/>
          <w:b/>
          <w:lang w:val="sv-SE"/>
        </w:rPr>
        <w:tab/>
        <w:t>LÄKEMEDLETS NAMN</w:t>
      </w:r>
    </w:p>
    <w:p w:rsidR="0053492D" w:rsidRPr="00E661FA" w:rsidRDefault="0053492D">
      <w:pPr>
        <w:autoSpaceDE w:val="0"/>
        <w:autoSpaceDN w:val="0"/>
        <w:adjustRightInd w:val="0"/>
        <w:spacing w:after="0" w:line="240" w:lineRule="auto"/>
        <w:rPr>
          <w:rFonts w:ascii="Times New Roman" w:hAnsi="Times New Roman"/>
          <w:b/>
          <w:lang w:val="sv-SE"/>
        </w:rPr>
      </w:pPr>
    </w:p>
    <w:p w:rsidR="0053492D"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Temozolomide SUN 5 mg hårda kapslar</w:t>
      </w:r>
    </w:p>
    <w:p w:rsidR="00D53ACC" w:rsidRDefault="00B326BE">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Temozolomide SUN 20 mg hårda kapslar</w:t>
      </w:r>
    </w:p>
    <w:p w:rsidR="00D924C0" w:rsidRPr="00E661FA" w:rsidRDefault="00D924C0" w:rsidP="00D924C0">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Temozolomide SUN 100 mg hårda kapslar</w:t>
      </w:r>
    </w:p>
    <w:p w:rsidR="00D924C0" w:rsidRPr="00E661FA" w:rsidRDefault="00D924C0" w:rsidP="00D924C0">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Temozolomide SUN 1</w:t>
      </w:r>
      <w:r>
        <w:rPr>
          <w:rFonts w:ascii="Times New Roman" w:hAnsi="Times New Roman"/>
          <w:lang w:val="sv-SE"/>
        </w:rPr>
        <w:t>4</w:t>
      </w:r>
      <w:r w:rsidRPr="00E661FA">
        <w:rPr>
          <w:rFonts w:ascii="Times New Roman" w:hAnsi="Times New Roman"/>
          <w:lang w:val="sv-SE"/>
        </w:rPr>
        <w:t>0 mg hårda kapslar</w:t>
      </w:r>
    </w:p>
    <w:p w:rsidR="0053492D" w:rsidRDefault="00D924C0">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Temozolomide SUN 180 mg hårda kapslar</w:t>
      </w:r>
    </w:p>
    <w:p w:rsidR="00D924C0" w:rsidRPr="00E661FA" w:rsidRDefault="00D924C0" w:rsidP="00D924C0">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Temozolomide SUN 250 mg hårda kapslar</w:t>
      </w:r>
    </w:p>
    <w:p w:rsidR="00D924C0" w:rsidRPr="00E661FA" w:rsidRDefault="00D924C0">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tabs>
          <w:tab w:val="left" w:pos="567"/>
        </w:tabs>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t>2.</w:t>
      </w:r>
      <w:r w:rsidRPr="00E661FA">
        <w:rPr>
          <w:rFonts w:ascii="Times New Roman" w:hAnsi="Times New Roman"/>
          <w:b/>
          <w:lang w:val="sv-SE"/>
        </w:rPr>
        <w:tab/>
        <w:t>KVALITATIV OCH KVANTITATIV SAMMANSÄTTNING</w:t>
      </w:r>
    </w:p>
    <w:p w:rsidR="0053492D" w:rsidRPr="00E661FA" w:rsidRDefault="0053492D">
      <w:pPr>
        <w:autoSpaceDE w:val="0"/>
        <w:autoSpaceDN w:val="0"/>
        <w:adjustRightInd w:val="0"/>
        <w:spacing w:after="0" w:line="240" w:lineRule="auto"/>
        <w:rPr>
          <w:rFonts w:ascii="Times New Roman" w:hAnsi="Times New Roman"/>
          <w:b/>
          <w:lang w:val="sv-SE"/>
        </w:rPr>
      </w:pPr>
    </w:p>
    <w:p w:rsidR="00D924C0" w:rsidRDefault="00D924C0">
      <w:pPr>
        <w:autoSpaceDE w:val="0"/>
        <w:autoSpaceDN w:val="0"/>
        <w:adjustRightInd w:val="0"/>
        <w:spacing w:after="0" w:line="240" w:lineRule="auto"/>
        <w:rPr>
          <w:rFonts w:ascii="Times New Roman" w:hAnsi="Times New Roman"/>
          <w:lang w:val="sv-SE"/>
        </w:rPr>
      </w:pPr>
      <w:r w:rsidRPr="00D924C0">
        <w:rPr>
          <w:rFonts w:ascii="Times New Roman" w:hAnsi="Times New Roman"/>
          <w:lang w:val="sv-SE"/>
        </w:rPr>
        <w:t>5</w:t>
      </w:r>
      <w:r>
        <w:rPr>
          <w:rFonts w:ascii="Times New Roman" w:hAnsi="Times New Roman"/>
          <w:lang w:val="sv-SE"/>
        </w:rPr>
        <w:t> </w:t>
      </w:r>
      <w:r w:rsidRPr="00D924C0">
        <w:rPr>
          <w:rFonts w:ascii="Times New Roman" w:hAnsi="Times New Roman"/>
          <w:lang w:val="sv-SE"/>
        </w:rPr>
        <w:t>mg hårda kapslar</w:t>
      </w: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Varje hård kapsel innehåller 5 mg temozolomid.</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u w:val="single"/>
          <w:lang w:val="sv-SE"/>
        </w:rPr>
        <w:t>Hjälpämne</w:t>
      </w:r>
      <w:r w:rsidRPr="00E661FA">
        <w:rPr>
          <w:rFonts w:ascii="Times New Roman" w:hAnsi="Times New Roman"/>
          <w:lang w:val="sv-SE"/>
        </w:rPr>
        <w:t xml:space="preserve"> </w:t>
      </w:r>
      <w:r w:rsidR="00CF79AA" w:rsidRPr="00FB5826">
        <w:rPr>
          <w:rFonts w:ascii="Times New Roman" w:hAnsi="Times New Roman"/>
          <w:u w:val="single"/>
          <w:lang w:val="sv-SE"/>
        </w:rPr>
        <w:t>med känd effekt</w:t>
      </w: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Varje hård kapsel innehåller 30,97 mg laktos.</w:t>
      </w:r>
    </w:p>
    <w:p w:rsidR="00D924C0" w:rsidRDefault="00D924C0">
      <w:pPr>
        <w:autoSpaceDE w:val="0"/>
        <w:autoSpaceDN w:val="0"/>
        <w:adjustRightInd w:val="0"/>
        <w:spacing w:after="0" w:line="240" w:lineRule="auto"/>
        <w:rPr>
          <w:rFonts w:ascii="Times New Roman" w:hAnsi="Times New Roman"/>
          <w:lang w:val="sv-SE"/>
        </w:rPr>
      </w:pPr>
    </w:p>
    <w:p w:rsidR="0053492D" w:rsidRDefault="00D924C0">
      <w:pPr>
        <w:autoSpaceDE w:val="0"/>
        <w:autoSpaceDN w:val="0"/>
        <w:adjustRightInd w:val="0"/>
        <w:spacing w:after="0" w:line="240" w:lineRule="auto"/>
        <w:rPr>
          <w:rFonts w:ascii="Times New Roman" w:hAnsi="Times New Roman"/>
          <w:lang w:val="sv-SE"/>
        </w:rPr>
      </w:pPr>
      <w:r w:rsidRPr="00D924C0">
        <w:rPr>
          <w:rFonts w:ascii="Times New Roman" w:hAnsi="Times New Roman"/>
          <w:lang w:val="sv-SE"/>
        </w:rPr>
        <w:t>20</w:t>
      </w:r>
      <w:r>
        <w:rPr>
          <w:rFonts w:ascii="Times New Roman" w:hAnsi="Times New Roman"/>
          <w:lang w:val="sv-SE"/>
        </w:rPr>
        <w:t> </w:t>
      </w:r>
      <w:r w:rsidRPr="00D924C0">
        <w:rPr>
          <w:rFonts w:ascii="Times New Roman" w:hAnsi="Times New Roman"/>
          <w:lang w:val="sv-SE"/>
        </w:rPr>
        <w:t>mg hårda kapslar</w:t>
      </w:r>
    </w:p>
    <w:p w:rsidR="00D924C0" w:rsidRDefault="00D924C0" w:rsidP="00D924C0">
      <w:pPr>
        <w:rPr>
          <w:rFonts w:ascii="Times New Roman" w:hAnsi="Times New Roman"/>
          <w:lang w:val="sv-SE"/>
        </w:rPr>
      </w:pPr>
      <w:r w:rsidRPr="00D924C0">
        <w:rPr>
          <w:rFonts w:ascii="Times New Roman" w:hAnsi="Times New Roman"/>
          <w:lang w:val="sv-SE"/>
        </w:rPr>
        <w:t>Varje hård kapsel innehåller 20</w:t>
      </w:r>
      <w:r>
        <w:rPr>
          <w:rFonts w:ascii="Times New Roman" w:hAnsi="Times New Roman"/>
          <w:lang w:val="sv-SE"/>
        </w:rPr>
        <w:t> </w:t>
      </w:r>
      <w:r w:rsidRPr="00D924C0">
        <w:rPr>
          <w:rFonts w:ascii="Times New Roman" w:hAnsi="Times New Roman"/>
          <w:lang w:val="sv-SE"/>
        </w:rPr>
        <w:t>mg temozolomid.</w:t>
      </w:r>
    </w:p>
    <w:p w:rsidR="00D924C0" w:rsidRPr="00E661FA" w:rsidRDefault="00D924C0" w:rsidP="00D924C0">
      <w:pPr>
        <w:autoSpaceDE w:val="0"/>
        <w:autoSpaceDN w:val="0"/>
        <w:adjustRightInd w:val="0"/>
        <w:spacing w:after="0" w:line="240" w:lineRule="auto"/>
        <w:rPr>
          <w:rFonts w:ascii="Times New Roman" w:hAnsi="Times New Roman"/>
          <w:lang w:val="sv-SE"/>
        </w:rPr>
      </w:pPr>
      <w:r w:rsidRPr="00E661FA">
        <w:rPr>
          <w:rFonts w:ascii="Times New Roman" w:hAnsi="Times New Roman"/>
          <w:u w:val="single"/>
          <w:lang w:val="sv-SE"/>
        </w:rPr>
        <w:t>Hjälpämne</w:t>
      </w:r>
      <w:r w:rsidRPr="00E661FA">
        <w:rPr>
          <w:rFonts w:ascii="Times New Roman" w:hAnsi="Times New Roman"/>
          <w:lang w:val="sv-SE"/>
        </w:rPr>
        <w:t xml:space="preserve"> </w:t>
      </w:r>
      <w:r w:rsidRPr="00FB5826">
        <w:rPr>
          <w:rFonts w:ascii="Times New Roman" w:hAnsi="Times New Roman"/>
          <w:u w:val="single"/>
          <w:lang w:val="sv-SE"/>
        </w:rPr>
        <w:t>med känd effekt</w:t>
      </w:r>
    </w:p>
    <w:p w:rsidR="00D924C0" w:rsidRPr="00E661FA" w:rsidRDefault="00D924C0" w:rsidP="00D924C0">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Varje hård kapsel innehåller 18,16 mg laktos.</w:t>
      </w:r>
    </w:p>
    <w:p w:rsidR="00D924C0" w:rsidRPr="00E661FA" w:rsidRDefault="00D924C0" w:rsidP="00D924C0">
      <w:pPr>
        <w:autoSpaceDE w:val="0"/>
        <w:autoSpaceDN w:val="0"/>
        <w:adjustRightInd w:val="0"/>
        <w:spacing w:after="0" w:line="240" w:lineRule="auto"/>
        <w:rPr>
          <w:rFonts w:ascii="Times New Roman" w:hAnsi="Times New Roman"/>
          <w:lang w:val="sv-SE"/>
        </w:rPr>
      </w:pPr>
    </w:p>
    <w:p w:rsidR="00D924C0" w:rsidRDefault="00D924C0" w:rsidP="00D924C0">
      <w:pPr>
        <w:autoSpaceDE w:val="0"/>
        <w:autoSpaceDN w:val="0"/>
        <w:adjustRightInd w:val="0"/>
        <w:spacing w:after="0" w:line="240" w:lineRule="auto"/>
        <w:rPr>
          <w:rFonts w:ascii="Times New Roman" w:hAnsi="Times New Roman"/>
          <w:lang w:val="sv-SE"/>
        </w:rPr>
      </w:pPr>
      <w:r>
        <w:rPr>
          <w:rFonts w:ascii="Times New Roman" w:hAnsi="Times New Roman"/>
          <w:lang w:val="sv-SE"/>
        </w:rPr>
        <w:t>10</w:t>
      </w:r>
      <w:r w:rsidRPr="00D924C0">
        <w:rPr>
          <w:rFonts w:ascii="Times New Roman" w:hAnsi="Times New Roman"/>
          <w:lang w:val="sv-SE"/>
        </w:rPr>
        <w:t>0</w:t>
      </w:r>
      <w:r>
        <w:rPr>
          <w:rFonts w:ascii="Times New Roman" w:hAnsi="Times New Roman"/>
          <w:lang w:val="sv-SE"/>
        </w:rPr>
        <w:t> </w:t>
      </w:r>
      <w:r w:rsidRPr="00D924C0">
        <w:rPr>
          <w:rFonts w:ascii="Times New Roman" w:hAnsi="Times New Roman"/>
          <w:lang w:val="sv-SE"/>
        </w:rPr>
        <w:t>mg hårda kapslar</w:t>
      </w:r>
    </w:p>
    <w:p w:rsidR="00D924C0" w:rsidRDefault="00D924C0" w:rsidP="00D924C0">
      <w:pPr>
        <w:rPr>
          <w:rFonts w:ascii="Times New Roman" w:hAnsi="Times New Roman"/>
          <w:lang w:val="sv-SE"/>
        </w:rPr>
      </w:pPr>
      <w:r w:rsidRPr="00D924C0">
        <w:rPr>
          <w:rFonts w:ascii="Times New Roman" w:hAnsi="Times New Roman"/>
          <w:lang w:val="sv-SE"/>
        </w:rPr>
        <w:t xml:space="preserve">Varje hård kapsel innehåller </w:t>
      </w:r>
      <w:r>
        <w:rPr>
          <w:rFonts w:ascii="Times New Roman" w:hAnsi="Times New Roman"/>
          <w:lang w:val="sv-SE"/>
        </w:rPr>
        <w:t>10</w:t>
      </w:r>
      <w:r w:rsidRPr="00D924C0">
        <w:rPr>
          <w:rFonts w:ascii="Times New Roman" w:hAnsi="Times New Roman"/>
          <w:lang w:val="sv-SE"/>
        </w:rPr>
        <w:t>0</w:t>
      </w:r>
      <w:r>
        <w:rPr>
          <w:rFonts w:ascii="Times New Roman" w:hAnsi="Times New Roman"/>
          <w:lang w:val="sv-SE"/>
        </w:rPr>
        <w:t> </w:t>
      </w:r>
      <w:r w:rsidRPr="00D924C0">
        <w:rPr>
          <w:rFonts w:ascii="Times New Roman" w:hAnsi="Times New Roman"/>
          <w:lang w:val="sv-SE"/>
        </w:rPr>
        <w:t>mg temozolomid.</w:t>
      </w:r>
    </w:p>
    <w:p w:rsidR="00D924C0" w:rsidRPr="00E661FA" w:rsidRDefault="00D924C0" w:rsidP="00D924C0">
      <w:pPr>
        <w:autoSpaceDE w:val="0"/>
        <w:autoSpaceDN w:val="0"/>
        <w:adjustRightInd w:val="0"/>
        <w:spacing w:after="0" w:line="240" w:lineRule="auto"/>
        <w:rPr>
          <w:rFonts w:ascii="Times New Roman" w:hAnsi="Times New Roman"/>
          <w:lang w:val="sv-SE"/>
        </w:rPr>
      </w:pPr>
      <w:r w:rsidRPr="00E661FA">
        <w:rPr>
          <w:rFonts w:ascii="Times New Roman" w:hAnsi="Times New Roman"/>
          <w:u w:val="single"/>
          <w:lang w:val="sv-SE"/>
        </w:rPr>
        <w:t>Hjälpämne</w:t>
      </w:r>
      <w:r w:rsidRPr="00E661FA">
        <w:rPr>
          <w:rFonts w:ascii="Times New Roman" w:hAnsi="Times New Roman"/>
          <w:lang w:val="sv-SE"/>
        </w:rPr>
        <w:t xml:space="preserve"> </w:t>
      </w:r>
      <w:r w:rsidRPr="00FB5826">
        <w:rPr>
          <w:rFonts w:ascii="Times New Roman" w:hAnsi="Times New Roman"/>
          <w:u w:val="single"/>
          <w:lang w:val="sv-SE"/>
        </w:rPr>
        <w:t>med känd effekt</w:t>
      </w:r>
    </w:p>
    <w:p w:rsidR="00D924C0" w:rsidRPr="00E661FA" w:rsidRDefault="00D924C0" w:rsidP="00D924C0">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 xml:space="preserve">Varje hård kapsel innehåller </w:t>
      </w:r>
      <w:r>
        <w:rPr>
          <w:rFonts w:ascii="Times New Roman" w:hAnsi="Times New Roman"/>
          <w:lang w:val="sv-SE"/>
        </w:rPr>
        <w:t>90</w:t>
      </w:r>
      <w:r w:rsidRPr="00E661FA">
        <w:rPr>
          <w:rFonts w:ascii="Times New Roman" w:hAnsi="Times New Roman"/>
          <w:lang w:val="sv-SE"/>
        </w:rPr>
        <w:t>,</w:t>
      </w:r>
      <w:r>
        <w:rPr>
          <w:rFonts w:ascii="Times New Roman" w:hAnsi="Times New Roman"/>
          <w:lang w:val="sv-SE"/>
        </w:rPr>
        <w:t>801</w:t>
      </w:r>
      <w:r w:rsidRPr="00E661FA">
        <w:rPr>
          <w:rFonts w:ascii="Times New Roman" w:hAnsi="Times New Roman"/>
          <w:lang w:val="sv-SE"/>
        </w:rPr>
        <w:t> mg laktos.</w:t>
      </w:r>
    </w:p>
    <w:p w:rsidR="00D924C0" w:rsidRDefault="00D924C0" w:rsidP="00D924C0">
      <w:pPr>
        <w:autoSpaceDE w:val="0"/>
        <w:autoSpaceDN w:val="0"/>
        <w:adjustRightInd w:val="0"/>
        <w:spacing w:after="0" w:line="240" w:lineRule="auto"/>
        <w:rPr>
          <w:rFonts w:ascii="Times New Roman" w:hAnsi="Times New Roman"/>
          <w:lang w:val="sv-SE"/>
        </w:rPr>
      </w:pPr>
    </w:p>
    <w:p w:rsidR="00D924C0" w:rsidRDefault="00D924C0" w:rsidP="00D924C0">
      <w:pPr>
        <w:autoSpaceDE w:val="0"/>
        <w:autoSpaceDN w:val="0"/>
        <w:adjustRightInd w:val="0"/>
        <w:spacing w:after="0" w:line="240" w:lineRule="auto"/>
        <w:rPr>
          <w:rFonts w:ascii="Times New Roman" w:hAnsi="Times New Roman"/>
          <w:lang w:val="sv-SE"/>
        </w:rPr>
      </w:pPr>
      <w:r>
        <w:rPr>
          <w:rFonts w:ascii="Times New Roman" w:hAnsi="Times New Roman"/>
          <w:lang w:val="sv-SE"/>
        </w:rPr>
        <w:t>14</w:t>
      </w:r>
      <w:r w:rsidRPr="00D924C0">
        <w:rPr>
          <w:rFonts w:ascii="Times New Roman" w:hAnsi="Times New Roman"/>
          <w:lang w:val="sv-SE"/>
        </w:rPr>
        <w:t>0</w:t>
      </w:r>
      <w:r>
        <w:rPr>
          <w:rFonts w:ascii="Times New Roman" w:hAnsi="Times New Roman"/>
          <w:lang w:val="sv-SE"/>
        </w:rPr>
        <w:t> </w:t>
      </w:r>
      <w:r w:rsidRPr="00D924C0">
        <w:rPr>
          <w:rFonts w:ascii="Times New Roman" w:hAnsi="Times New Roman"/>
          <w:lang w:val="sv-SE"/>
        </w:rPr>
        <w:t>mg hårda kapslar</w:t>
      </w:r>
    </w:p>
    <w:p w:rsidR="00D924C0" w:rsidRDefault="00D924C0" w:rsidP="00D924C0">
      <w:pPr>
        <w:rPr>
          <w:rFonts w:ascii="Times New Roman" w:hAnsi="Times New Roman"/>
          <w:lang w:val="sv-SE"/>
        </w:rPr>
      </w:pPr>
      <w:r w:rsidRPr="00D924C0">
        <w:rPr>
          <w:rFonts w:ascii="Times New Roman" w:hAnsi="Times New Roman"/>
          <w:lang w:val="sv-SE"/>
        </w:rPr>
        <w:t xml:space="preserve">Varje hård kapsel innehåller </w:t>
      </w:r>
      <w:r>
        <w:rPr>
          <w:rFonts w:ascii="Times New Roman" w:hAnsi="Times New Roman"/>
          <w:lang w:val="sv-SE"/>
        </w:rPr>
        <w:t>14</w:t>
      </w:r>
      <w:r w:rsidRPr="00D924C0">
        <w:rPr>
          <w:rFonts w:ascii="Times New Roman" w:hAnsi="Times New Roman"/>
          <w:lang w:val="sv-SE"/>
        </w:rPr>
        <w:t>0</w:t>
      </w:r>
      <w:r>
        <w:rPr>
          <w:rFonts w:ascii="Times New Roman" w:hAnsi="Times New Roman"/>
          <w:lang w:val="sv-SE"/>
        </w:rPr>
        <w:t> </w:t>
      </w:r>
      <w:r w:rsidRPr="00D924C0">
        <w:rPr>
          <w:rFonts w:ascii="Times New Roman" w:hAnsi="Times New Roman"/>
          <w:lang w:val="sv-SE"/>
        </w:rPr>
        <w:t>mg temozolomid.</w:t>
      </w:r>
    </w:p>
    <w:p w:rsidR="00D924C0" w:rsidRPr="00E661FA" w:rsidRDefault="00D924C0" w:rsidP="00D924C0">
      <w:pPr>
        <w:autoSpaceDE w:val="0"/>
        <w:autoSpaceDN w:val="0"/>
        <w:adjustRightInd w:val="0"/>
        <w:spacing w:after="0" w:line="240" w:lineRule="auto"/>
        <w:rPr>
          <w:rFonts w:ascii="Times New Roman" w:hAnsi="Times New Roman"/>
          <w:lang w:val="sv-SE"/>
        </w:rPr>
      </w:pPr>
      <w:r w:rsidRPr="00E661FA">
        <w:rPr>
          <w:rFonts w:ascii="Times New Roman" w:hAnsi="Times New Roman"/>
          <w:u w:val="single"/>
          <w:lang w:val="sv-SE"/>
        </w:rPr>
        <w:t>Hjälpämne</w:t>
      </w:r>
      <w:r w:rsidRPr="00E661FA">
        <w:rPr>
          <w:rFonts w:ascii="Times New Roman" w:hAnsi="Times New Roman"/>
          <w:lang w:val="sv-SE"/>
        </w:rPr>
        <w:t xml:space="preserve"> </w:t>
      </w:r>
      <w:r w:rsidRPr="00FB5826">
        <w:rPr>
          <w:rFonts w:ascii="Times New Roman" w:hAnsi="Times New Roman"/>
          <w:u w:val="single"/>
          <w:lang w:val="sv-SE"/>
        </w:rPr>
        <w:t>med känd effekt</w:t>
      </w:r>
    </w:p>
    <w:p w:rsidR="00D924C0" w:rsidRPr="00E661FA" w:rsidRDefault="00D924C0" w:rsidP="00D924C0">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 xml:space="preserve">Varje hård kapsel innehåller </w:t>
      </w:r>
      <w:r>
        <w:rPr>
          <w:rFonts w:ascii="Times New Roman" w:hAnsi="Times New Roman"/>
          <w:lang w:val="sv-SE"/>
        </w:rPr>
        <w:t>127,121</w:t>
      </w:r>
      <w:r w:rsidRPr="00E661FA">
        <w:rPr>
          <w:rFonts w:ascii="Times New Roman" w:hAnsi="Times New Roman"/>
          <w:lang w:val="sv-SE"/>
        </w:rPr>
        <w:t> mg laktos.</w:t>
      </w:r>
    </w:p>
    <w:p w:rsidR="00D924C0" w:rsidRDefault="00D924C0" w:rsidP="00D924C0">
      <w:pPr>
        <w:autoSpaceDE w:val="0"/>
        <w:autoSpaceDN w:val="0"/>
        <w:adjustRightInd w:val="0"/>
        <w:spacing w:after="0" w:line="240" w:lineRule="auto"/>
        <w:rPr>
          <w:rFonts w:ascii="Times New Roman" w:hAnsi="Times New Roman"/>
          <w:lang w:val="sv-SE"/>
        </w:rPr>
      </w:pPr>
    </w:p>
    <w:p w:rsidR="00D924C0" w:rsidRDefault="00D924C0" w:rsidP="00D924C0">
      <w:pPr>
        <w:autoSpaceDE w:val="0"/>
        <w:autoSpaceDN w:val="0"/>
        <w:adjustRightInd w:val="0"/>
        <w:spacing w:after="0" w:line="240" w:lineRule="auto"/>
        <w:rPr>
          <w:rFonts w:ascii="Times New Roman" w:hAnsi="Times New Roman"/>
          <w:lang w:val="sv-SE"/>
        </w:rPr>
      </w:pPr>
      <w:r>
        <w:rPr>
          <w:rFonts w:ascii="Times New Roman" w:hAnsi="Times New Roman"/>
          <w:lang w:val="sv-SE"/>
        </w:rPr>
        <w:t>18</w:t>
      </w:r>
      <w:r w:rsidRPr="00D924C0">
        <w:rPr>
          <w:rFonts w:ascii="Times New Roman" w:hAnsi="Times New Roman"/>
          <w:lang w:val="sv-SE"/>
        </w:rPr>
        <w:t>0</w:t>
      </w:r>
      <w:r>
        <w:rPr>
          <w:rFonts w:ascii="Times New Roman" w:hAnsi="Times New Roman"/>
          <w:lang w:val="sv-SE"/>
        </w:rPr>
        <w:t> </w:t>
      </w:r>
      <w:r w:rsidRPr="00D924C0">
        <w:rPr>
          <w:rFonts w:ascii="Times New Roman" w:hAnsi="Times New Roman"/>
          <w:lang w:val="sv-SE"/>
        </w:rPr>
        <w:t>mg hårda kapslar</w:t>
      </w:r>
    </w:p>
    <w:p w:rsidR="00D924C0" w:rsidRDefault="00D924C0" w:rsidP="00D924C0">
      <w:pPr>
        <w:rPr>
          <w:rFonts w:ascii="Times New Roman" w:hAnsi="Times New Roman"/>
          <w:lang w:val="sv-SE"/>
        </w:rPr>
      </w:pPr>
      <w:r w:rsidRPr="00D924C0">
        <w:rPr>
          <w:rFonts w:ascii="Times New Roman" w:hAnsi="Times New Roman"/>
          <w:lang w:val="sv-SE"/>
        </w:rPr>
        <w:t xml:space="preserve">Varje hård kapsel innehåller </w:t>
      </w:r>
      <w:r>
        <w:rPr>
          <w:rFonts w:ascii="Times New Roman" w:hAnsi="Times New Roman"/>
          <w:lang w:val="sv-SE"/>
        </w:rPr>
        <w:t>18</w:t>
      </w:r>
      <w:r w:rsidRPr="00D924C0">
        <w:rPr>
          <w:rFonts w:ascii="Times New Roman" w:hAnsi="Times New Roman"/>
          <w:lang w:val="sv-SE"/>
        </w:rPr>
        <w:t>0</w:t>
      </w:r>
      <w:r>
        <w:rPr>
          <w:rFonts w:ascii="Times New Roman" w:hAnsi="Times New Roman"/>
          <w:lang w:val="sv-SE"/>
        </w:rPr>
        <w:t> </w:t>
      </w:r>
      <w:r w:rsidRPr="00D924C0">
        <w:rPr>
          <w:rFonts w:ascii="Times New Roman" w:hAnsi="Times New Roman"/>
          <w:lang w:val="sv-SE"/>
        </w:rPr>
        <w:t>mg temozolomid.</w:t>
      </w:r>
    </w:p>
    <w:p w:rsidR="00D924C0" w:rsidRPr="00E661FA" w:rsidRDefault="00D924C0" w:rsidP="00D924C0">
      <w:pPr>
        <w:autoSpaceDE w:val="0"/>
        <w:autoSpaceDN w:val="0"/>
        <w:adjustRightInd w:val="0"/>
        <w:spacing w:after="0" w:line="240" w:lineRule="auto"/>
        <w:rPr>
          <w:rFonts w:ascii="Times New Roman" w:hAnsi="Times New Roman"/>
          <w:lang w:val="sv-SE"/>
        </w:rPr>
      </w:pPr>
      <w:r w:rsidRPr="00E661FA">
        <w:rPr>
          <w:rFonts w:ascii="Times New Roman" w:hAnsi="Times New Roman"/>
          <w:u w:val="single"/>
          <w:lang w:val="sv-SE"/>
        </w:rPr>
        <w:t>Hjälpämne</w:t>
      </w:r>
      <w:r w:rsidRPr="00E661FA">
        <w:rPr>
          <w:rFonts w:ascii="Times New Roman" w:hAnsi="Times New Roman"/>
          <w:lang w:val="sv-SE"/>
        </w:rPr>
        <w:t xml:space="preserve"> </w:t>
      </w:r>
      <w:r w:rsidRPr="00FB5826">
        <w:rPr>
          <w:rFonts w:ascii="Times New Roman" w:hAnsi="Times New Roman"/>
          <w:u w:val="single"/>
          <w:lang w:val="sv-SE"/>
        </w:rPr>
        <w:t>med känd effekt</w:t>
      </w:r>
    </w:p>
    <w:p w:rsidR="00D924C0" w:rsidRDefault="00D924C0" w:rsidP="00D924C0">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 xml:space="preserve">Varje hård kapsel innehåller </w:t>
      </w:r>
      <w:r>
        <w:rPr>
          <w:rFonts w:ascii="Times New Roman" w:hAnsi="Times New Roman"/>
          <w:lang w:val="sv-SE"/>
        </w:rPr>
        <w:t>163</w:t>
      </w:r>
      <w:r w:rsidRPr="00E661FA">
        <w:rPr>
          <w:rFonts w:ascii="Times New Roman" w:hAnsi="Times New Roman"/>
          <w:lang w:val="sv-SE"/>
        </w:rPr>
        <w:t>,</w:t>
      </w:r>
      <w:r>
        <w:rPr>
          <w:rFonts w:ascii="Times New Roman" w:hAnsi="Times New Roman"/>
          <w:lang w:val="sv-SE"/>
        </w:rPr>
        <w:t>441</w:t>
      </w:r>
      <w:r w:rsidRPr="00E661FA">
        <w:rPr>
          <w:rFonts w:ascii="Times New Roman" w:hAnsi="Times New Roman"/>
          <w:lang w:val="sv-SE"/>
        </w:rPr>
        <w:t> mg laktos.</w:t>
      </w:r>
    </w:p>
    <w:p w:rsidR="00D924C0" w:rsidRDefault="00D924C0" w:rsidP="00D924C0">
      <w:pPr>
        <w:autoSpaceDE w:val="0"/>
        <w:autoSpaceDN w:val="0"/>
        <w:adjustRightInd w:val="0"/>
        <w:spacing w:after="0" w:line="240" w:lineRule="auto"/>
        <w:rPr>
          <w:rFonts w:ascii="Times New Roman" w:hAnsi="Times New Roman"/>
          <w:lang w:val="sv-SE"/>
        </w:rPr>
      </w:pPr>
    </w:p>
    <w:p w:rsidR="00D924C0" w:rsidRDefault="00D924C0" w:rsidP="00D924C0">
      <w:pPr>
        <w:autoSpaceDE w:val="0"/>
        <w:autoSpaceDN w:val="0"/>
        <w:adjustRightInd w:val="0"/>
        <w:spacing w:after="0" w:line="240" w:lineRule="auto"/>
        <w:rPr>
          <w:rFonts w:ascii="Times New Roman" w:hAnsi="Times New Roman"/>
          <w:lang w:val="sv-SE"/>
        </w:rPr>
      </w:pPr>
      <w:r>
        <w:rPr>
          <w:rFonts w:ascii="Times New Roman" w:hAnsi="Times New Roman"/>
          <w:lang w:val="sv-SE"/>
        </w:rPr>
        <w:t>250 </w:t>
      </w:r>
      <w:r w:rsidRPr="00D924C0">
        <w:rPr>
          <w:rFonts w:ascii="Times New Roman" w:hAnsi="Times New Roman"/>
          <w:lang w:val="sv-SE"/>
        </w:rPr>
        <w:t>mg hårda kapslar</w:t>
      </w:r>
    </w:p>
    <w:p w:rsidR="00D924C0" w:rsidRDefault="00D924C0" w:rsidP="00D924C0">
      <w:pPr>
        <w:rPr>
          <w:rFonts w:ascii="Times New Roman" w:hAnsi="Times New Roman"/>
          <w:lang w:val="sv-SE"/>
        </w:rPr>
      </w:pPr>
      <w:r w:rsidRPr="00D924C0">
        <w:rPr>
          <w:rFonts w:ascii="Times New Roman" w:hAnsi="Times New Roman"/>
          <w:lang w:val="sv-SE"/>
        </w:rPr>
        <w:t xml:space="preserve">Varje hård kapsel innehåller </w:t>
      </w:r>
      <w:r>
        <w:rPr>
          <w:rFonts w:ascii="Times New Roman" w:hAnsi="Times New Roman"/>
          <w:lang w:val="sv-SE"/>
        </w:rPr>
        <w:t>250 </w:t>
      </w:r>
      <w:r w:rsidRPr="00D924C0">
        <w:rPr>
          <w:rFonts w:ascii="Times New Roman" w:hAnsi="Times New Roman"/>
          <w:lang w:val="sv-SE"/>
        </w:rPr>
        <w:t>mg temozolomid.</w:t>
      </w:r>
    </w:p>
    <w:p w:rsidR="00D924C0" w:rsidRPr="00E661FA" w:rsidRDefault="00D924C0" w:rsidP="00D924C0">
      <w:pPr>
        <w:autoSpaceDE w:val="0"/>
        <w:autoSpaceDN w:val="0"/>
        <w:adjustRightInd w:val="0"/>
        <w:spacing w:after="0" w:line="240" w:lineRule="auto"/>
        <w:rPr>
          <w:rFonts w:ascii="Times New Roman" w:hAnsi="Times New Roman"/>
          <w:lang w:val="sv-SE"/>
        </w:rPr>
      </w:pPr>
      <w:r w:rsidRPr="00E661FA">
        <w:rPr>
          <w:rFonts w:ascii="Times New Roman" w:hAnsi="Times New Roman"/>
          <w:u w:val="single"/>
          <w:lang w:val="sv-SE"/>
        </w:rPr>
        <w:t>Hjälpämne</w:t>
      </w:r>
      <w:r w:rsidRPr="00E661FA">
        <w:rPr>
          <w:rFonts w:ascii="Times New Roman" w:hAnsi="Times New Roman"/>
          <w:lang w:val="sv-SE"/>
        </w:rPr>
        <w:t xml:space="preserve"> </w:t>
      </w:r>
      <w:r w:rsidRPr="00FB5826">
        <w:rPr>
          <w:rFonts w:ascii="Times New Roman" w:hAnsi="Times New Roman"/>
          <w:u w:val="single"/>
          <w:lang w:val="sv-SE"/>
        </w:rPr>
        <w:t>med känd effekt</w:t>
      </w:r>
    </w:p>
    <w:p w:rsidR="00D924C0" w:rsidRPr="00E661FA" w:rsidRDefault="00D924C0" w:rsidP="00D924C0">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 xml:space="preserve">Varje hård kapsel innehåller </w:t>
      </w:r>
      <w:r>
        <w:rPr>
          <w:rFonts w:ascii="Times New Roman" w:hAnsi="Times New Roman"/>
          <w:lang w:val="sv-SE"/>
        </w:rPr>
        <w:t>227</w:t>
      </w:r>
      <w:r w:rsidRPr="00E661FA">
        <w:rPr>
          <w:rFonts w:ascii="Times New Roman" w:hAnsi="Times New Roman"/>
          <w:lang w:val="sv-SE"/>
        </w:rPr>
        <w:t>,</w:t>
      </w:r>
      <w:r>
        <w:rPr>
          <w:rFonts w:ascii="Times New Roman" w:hAnsi="Times New Roman"/>
          <w:lang w:val="sv-SE"/>
        </w:rPr>
        <w:t>001</w:t>
      </w:r>
      <w:r w:rsidRPr="00E661FA">
        <w:rPr>
          <w:rFonts w:ascii="Times New Roman" w:hAnsi="Times New Roman"/>
          <w:lang w:val="sv-SE"/>
        </w:rPr>
        <w:t> mg laktos.</w:t>
      </w:r>
    </w:p>
    <w:p w:rsidR="00D924C0" w:rsidRPr="00E661FA" w:rsidRDefault="00D924C0">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För fullständig förteckning över hjälpämnen, se avsnitt 6.1.</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tabs>
          <w:tab w:val="left" w:pos="540"/>
        </w:tabs>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t>3.</w:t>
      </w:r>
      <w:r w:rsidRPr="00E661FA">
        <w:rPr>
          <w:rFonts w:ascii="Times New Roman" w:hAnsi="Times New Roman"/>
          <w:b/>
          <w:lang w:val="sv-SE"/>
        </w:rPr>
        <w:tab/>
        <w:t>LÄKEMEDELSFORM</w:t>
      </w:r>
    </w:p>
    <w:p w:rsidR="0053492D" w:rsidRPr="00E661FA" w:rsidRDefault="0053492D">
      <w:pPr>
        <w:autoSpaceDE w:val="0"/>
        <w:autoSpaceDN w:val="0"/>
        <w:adjustRightInd w:val="0"/>
        <w:spacing w:after="0" w:line="240" w:lineRule="auto"/>
        <w:rPr>
          <w:rFonts w:ascii="Times New Roman" w:hAnsi="Times New Roman"/>
          <w:b/>
          <w:lang w:val="sv-SE"/>
        </w:rPr>
      </w:pPr>
    </w:p>
    <w:p w:rsidR="0053492D" w:rsidRPr="00EC18EC" w:rsidRDefault="009A3A33">
      <w:pPr>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5 mg h</w:t>
      </w:r>
      <w:r w:rsidR="0053492D" w:rsidRPr="00EC18EC">
        <w:rPr>
          <w:rFonts w:ascii="Times New Roman" w:hAnsi="Times New Roman"/>
          <w:u w:val="single"/>
          <w:lang w:val="sv-SE"/>
        </w:rPr>
        <w:t>ård kapsel</w:t>
      </w:r>
      <w:r w:rsidR="00BE5EC1" w:rsidRPr="00EC18EC">
        <w:rPr>
          <w:rFonts w:ascii="Times New Roman" w:hAnsi="Times New Roman"/>
          <w:u w:val="single"/>
          <w:lang w:val="sv-SE"/>
        </w:rPr>
        <w:t xml:space="preserve"> (kapsel)</w:t>
      </w:r>
    </w:p>
    <w:p w:rsidR="0053492D" w:rsidRDefault="00B45296" w:rsidP="00B45296">
      <w:pPr>
        <w:autoSpaceDE w:val="0"/>
        <w:autoSpaceDN w:val="0"/>
        <w:adjustRightInd w:val="0"/>
        <w:spacing w:after="0" w:line="240" w:lineRule="auto"/>
        <w:rPr>
          <w:rFonts w:ascii="Times New Roman" w:hAnsi="Times New Roman"/>
          <w:lang w:val="sv-SE"/>
        </w:rPr>
      </w:pPr>
      <w:r w:rsidRPr="00B45296">
        <w:rPr>
          <w:rFonts w:ascii="Times New Roman" w:hAnsi="Times New Roman"/>
          <w:lang w:val="sv-SE"/>
        </w:rPr>
        <w:t>Hårda gelatinkapslar, med vit ogenomskinlig övre och undre kapselhalva, med tryck i grönt bläck. Den övre halvan med tryck ‘890’. Den undre halvan med tryck ‘5 mg’ och 2 ränder.</w:t>
      </w:r>
    </w:p>
    <w:p w:rsidR="009A3A33" w:rsidRDefault="009A3A33" w:rsidP="009A3A33">
      <w:pPr>
        <w:autoSpaceDE w:val="0"/>
        <w:autoSpaceDN w:val="0"/>
        <w:adjustRightInd w:val="0"/>
        <w:spacing w:after="0" w:line="240" w:lineRule="auto"/>
        <w:rPr>
          <w:rFonts w:ascii="Times New Roman" w:hAnsi="Times New Roman"/>
          <w:lang w:val="sv-SE"/>
        </w:rPr>
      </w:pPr>
      <w:r>
        <w:rPr>
          <w:rFonts w:ascii="Times New Roman" w:hAnsi="Times New Roman"/>
          <w:lang w:val="sv-SE"/>
        </w:rPr>
        <w:t>20 </w:t>
      </w:r>
      <w:r w:rsidRPr="00D924C0">
        <w:rPr>
          <w:rFonts w:ascii="Times New Roman" w:hAnsi="Times New Roman"/>
          <w:lang w:val="sv-SE"/>
        </w:rPr>
        <w:t xml:space="preserve">mg </w:t>
      </w:r>
      <w:r>
        <w:rPr>
          <w:rFonts w:ascii="Times New Roman" w:hAnsi="Times New Roman"/>
          <w:lang w:val="sv-SE"/>
        </w:rPr>
        <w:t>h</w:t>
      </w:r>
      <w:r w:rsidRPr="00E661FA">
        <w:rPr>
          <w:rFonts w:ascii="Times New Roman" w:hAnsi="Times New Roman"/>
          <w:lang w:val="sv-SE"/>
        </w:rPr>
        <w:t>ård kapsel</w:t>
      </w:r>
      <w:r>
        <w:rPr>
          <w:rFonts w:ascii="Times New Roman" w:hAnsi="Times New Roman"/>
          <w:lang w:val="sv-SE"/>
        </w:rPr>
        <w:t xml:space="preserve"> (kapsel)</w:t>
      </w:r>
    </w:p>
    <w:p w:rsidR="009A3A33" w:rsidRDefault="009A3A33" w:rsidP="009A3A33">
      <w:pPr>
        <w:autoSpaceDE w:val="0"/>
        <w:autoSpaceDN w:val="0"/>
        <w:adjustRightInd w:val="0"/>
        <w:spacing w:after="0" w:line="240" w:lineRule="auto"/>
        <w:rPr>
          <w:rFonts w:ascii="Times New Roman" w:hAnsi="Times New Roman"/>
          <w:lang w:val="sv-SE"/>
        </w:rPr>
      </w:pPr>
    </w:p>
    <w:p w:rsidR="009A3A33" w:rsidRDefault="009A3A33" w:rsidP="009A3A33">
      <w:pPr>
        <w:autoSpaceDE w:val="0"/>
        <w:autoSpaceDN w:val="0"/>
        <w:adjustRightInd w:val="0"/>
        <w:spacing w:after="0" w:line="240" w:lineRule="auto"/>
        <w:rPr>
          <w:rFonts w:ascii="Times New Roman" w:hAnsi="Times New Roman"/>
          <w:lang w:val="sv-SE"/>
        </w:rPr>
      </w:pPr>
      <w:r w:rsidRPr="00B45296">
        <w:rPr>
          <w:rFonts w:ascii="Times New Roman" w:hAnsi="Times New Roman"/>
          <w:lang w:val="sv-SE"/>
        </w:rPr>
        <w:t xml:space="preserve">Hårda gelatinkapslar, med vit ogenomskinlig övre och undre kapselhalva, med tryck i gult bläck. </w:t>
      </w:r>
      <w:r w:rsidRPr="00CD7405">
        <w:rPr>
          <w:rFonts w:ascii="Times New Roman" w:hAnsi="Times New Roman"/>
          <w:lang w:val="sv-SE"/>
        </w:rPr>
        <w:t xml:space="preserve">Den </w:t>
      </w:r>
      <w:r w:rsidRPr="00B45296">
        <w:rPr>
          <w:rFonts w:ascii="Times New Roman" w:hAnsi="Times New Roman"/>
          <w:lang w:val="sv-SE"/>
        </w:rPr>
        <w:t>övre halvan med tryck ‘891’. Den undre halvan med tryck ‘20 mg’ och 2 ränder.</w:t>
      </w:r>
    </w:p>
    <w:p w:rsidR="009A3A33" w:rsidRDefault="009A3A33" w:rsidP="009A3A33">
      <w:pPr>
        <w:autoSpaceDE w:val="0"/>
        <w:autoSpaceDN w:val="0"/>
        <w:adjustRightInd w:val="0"/>
        <w:spacing w:after="0" w:line="240" w:lineRule="auto"/>
        <w:rPr>
          <w:rFonts w:ascii="Times New Roman" w:hAnsi="Times New Roman"/>
          <w:lang w:val="sv-SE"/>
        </w:rPr>
      </w:pPr>
    </w:p>
    <w:p w:rsidR="009A3A33" w:rsidRPr="00EC18EC" w:rsidRDefault="009A3A33" w:rsidP="009A3A33">
      <w:pPr>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100 mg hård kapsel (kapsel)</w:t>
      </w:r>
    </w:p>
    <w:p w:rsidR="009A3A33" w:rsidRPr="00E661FA" w:rsidRDefault="009A3A33" w:rsidP="009A3A33">
      <w:pPr>
        <w:autoSpaceDE w:val="0"/>
        <w:autoSpaceDN w:val="0"/>
        <w:adjustRightInd w:val="0"/>
        <w:spacing w:after="0" w:line="240" w:lineRule="auto"/>
        <w:rPr>
          <w:rFonts w:ascii="Times New Roman" w:hAnsi="Times New Roman"/>
          <w:lang w:val="sv-SE"/>
        </w:rPr>
      </w:pPr>
      <w:r w:rsidRPr="00B45296">
        <w:rPr>
          <w:rFonts w:ascii="Times New Roman" w:hAnsi="Times New Roman"/>
          <w:lang w:val="sv-SE"/>
        </w:rPr>
        <w:t xml:space="preserve">Hårda gelatinkapslar, med vit ogenomskinlig övre och undre kapselhalva, med tryck i rosa bläck. </w:t>
      </w:r>
      <w:r w:rsidRPr="00CD7405">
        <w:rPr>
          <w:rFonts w:ascii="Times New Roman" w:hAnsi="Times New Roman"/>
          <w:lang w:val="sv-SE"/>
        </w:rPr>
        <w:t xml:space="preserve">Den </w:t>
      </w:r>
      <w:r w:rsidRPr="00B45296">
        <w:rPr>
          <w:rFonts w:ascii="Times New Roman" w:hAnsi="Times New Roman"/>
          <w:lang w:val="sv-SE"/>
        </w:rPr>
        <w:t>övre halvan med tryck ‘892’. Den undre halvan med tryck ‘100 mg’ och 2 ränder.</w:t>
      </w:r>
    </w:p>
    <w:p w:rsidR="009A3A33" w:rsidRPr="00E661FA" w:rsidRDefault="009A3A33" w:rsidP="009A3A33">
      <w:pPr>
        <w:autoSpaceDE w:val="0"/>
        <w:autoSpaceDN w:val="0"/>
        <w:adjustRightInd w:val="0"/>
        <w:spacing w:after="0" w:line="240" w:lineRule="auto"/>
        <w:rPr>
          <w:rFonts w:ascii="Times New Roman" w:hAnsi="Times New Roman"/>
          <w:lang w:val="sv-SE"/>
        </w:rPr>
      </w:pPr>
    </w:p>
    <w:p w:rsidR="009A3A33" w:rsidRPr="00EC18EC" w:rsidRDefault="009A3A33" w:rsidP="009A3A33">
      <w:pPr>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140 mg hård kapsel (kapsel)</w:t>
      </w:r>
    </w:p>
    <w:p w:rsidR="009A3A33" w:rsidRPr="00E661FA" w:rsidRDefault="009A3A33" w:rsidP="009A3A33">
      <w:pPr>
        <w:autoSpaceDE w:val="0"/>
        <w:autoSpaceDN w:val="0"/>
        <w:adjustRightInd w:val="0"/>
        <w:spacing w:after="0" w:line="240" w:lineRule="auto"/>
        <w:rPr>
          <w:rFonts w:ascii="Times New Roman" w:hAnsi="Times New Roman"/>
          <w:lang w:val="sv-SE"/>
        </w:rPr>
      </w:pPr>
      <w:r w:rsidRPr="00B45296">
        <w:rPr>
          <w:rFonts w:ascii="Times New Roman" w:hAnsi="Times New Roman"/>
          <w:lang w:val="sv-SE"/>
        </w:rPr>
        <w:t xml:space="preserve">Hårda gelatinkapslar, med vit ogenomskinlig övre och undre kapselhalva, med tryck i blått bläck. </w:t>
      </w:r>
      <w:r w:rsidRPr="00CD7405">
        <w:rPr>
          <w:rFonts w:ascii="Times New Roman" w:hAnsi="Times New Roman"/>
          <w:lang w:val="sv-SE"/>
        </w:rPr>
        <w:t xml:space="preserve">Den </w:t>
      </w:r>
      <w:r w:rsidRPr="00B45296">
        <w:rPr>
          <w:rFonts w:ascii="Times New Roman" w:hAnsi="Times New Roman"/>
          <w:lang w:val="sv-SE"/>
        </w:rPr>
        <w:t>övre halvan med tryck ‘929’. Den undre halvan med tryck ‘140 mg’ och 2 ränder.</w:t>
      </w:r>
    </w:p>
    <w:p w:rsidR="009A3A33" w:rsidRDefault="009A3A33" w:rsidP="009A3A33">
      <w:pPr>
        <w:autoSpaceDE w:val="0"/>
        <w:autoSpaceDN w:val="0"/>
        <w:adjustRightInd w:val="0"/>
        <w:spacing w:after="0" w:line="240" w:lineRule="auto"/>
        <w:rPr>
          <w:rFonts w:ascii="Times New Roman" w:hAnsi="Times New Roman"/>
          <w:lang w:val="sv-SE"/>
        </w:rPr>
      </w:pPr>
    </w:p>
    <w:p w:rsidR="009A3A33" w:rsidRPr="00EC18EC" w:rsidRDefault="009A3A33" w:rsidP="009A3A33">
      <w:pPr>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180 mg hård kapsel (kapsel)</w:t>
      </w:r>
    </w:p>
    <w:p w:rsidR="009A3A33" w:rsidRPr="00E661FA" w:rsidRDefault="009A3A33" w:rsidP="009A3A33">
      <w:pPr>
        <w:autoSpaceDE w:val="0"/>
        <w:autoSpaceDN w:val="0"/>
        <w:adjustRightInd w:val="0"/>
        <w:spacing w:after="0" w:line="240" w:lineRule="auto"/>
        <w:rPr>
          <w:rFonts w:ascii="Times New Roman" w:hAnsi="Times New Roman"/>
          <w:lang w:val="sv-SE"/>
        </w:rPr>
      </w:pPr>
      <w:r w:rsidRPr="00B45296">
        <w:rPr>
          <w:rFonts w:ascii="Times New Roman" w:hAnsi="Times New Roman"/>
          <w:lang w:val="sv-SE"/>
        </w:rPr>
        <w:t xml:space="preserve">Hårda gelatinkapslar, med vit ogenomskinlig övre och undre kapselhalva, med tryck i rött bläck. </w:t>
      </w:r>
      <w:r w:rsidRPr="00CD7405">
        <w:rPr>
          <w:rFonts w:ascii="Times New Roman" w:hAnsi="Times New Roman"/>
          <w:lang w:val="sv-SE"/>
        </w:rPr>
        <w:t xml:space="preserve">Den </w:t>
      </w:r>
      <w:r w:rsidRPr="00B45296">
        <w:rPr>
          <w:rFonts w:ascii="Times New Roman" w:hAnsi="Times New Roman"/>
          <w:lang w:val="sv-SE"/>
        </w:rPr>
        <w:t>övre halvan med tryck ‘930’. Den undre halvan med tryck ‘180 mg’ och 2 ränder.</w:t>
      </w:r>
    </w:p>
    <w:p w:rsidR="009A3A33" w:rsidRPr="00E661FA" w:rsidRDefault="009A3A33" w:rsidP="009A3A33">
      <w:pPr>
        <w:autoSpaceDE w:val="0"/>
        <w:autoSpaceDN w:val="0"/>
        <w:adjustRightInd w:val="0"/>
        <w:spacing w:after="0" w:line="240" w:lineRule="auto"/>
        <w:rPr>
          <w:rFonts w:ascii="Times New Roman" w:hAnsi="Times New Roman"/>
          <w:lang w:val="sv-SE"/>
        </w:rPr>
      </w:pPr>
    </w:p>
    <w:p w:rsidR="009A3A33" w:rsidRPr="00EC18EC" w:rsidRDefault="009A3A33" w:rsidP="009A3A33">
      <w:pPr>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250 mg hård kapsel (kapsel)</w:t>
      </w:r>
    </w:p>
    <w:p w:rsidR="009A3A33" w:rsidRPr="00E661FA" w:rsidRDefault="009A3A33" w:rsidP="00B45296">
      <w:pPr>
        <w:autoSpaceDE w:val="0"/>
        <w:autoSpaceDN w:val="0"/>
        <w:adjustRightInd w:val="0"/>
        <w:spacing w:after="0" w:line="240" w:lineRule="auto"/>
        <w:rPr>
          <w:rFonts w:ascii="Times New Roman" w:hAnsi="Times New Roman"/>
          <w:lang w:val="sv-SE"/>
        </w:rPr>
      </w:pPr>
      <w:r w:rsidRPr="00B45296">
        <w:rPr>
          <w:rFonts w:ascii="Times New Roman" w:hAnsi="Times New Roman"/>
          <w:lang w:val="sv-SE"/>
        </w:rPr>
        <w:t xml:space="preserve">Hårda gelatinkapslar, med vit ogenomskinlig övre och undre kapselhalva, med tryck i svart bläck. </w:t>
      </w:r>
      <w:r w:rsidRPr="00CD7405">
        <w:rPr>
          <w:rFonts w:ascii="Times New Roman" w:hAnsi="Times New Roman"/>
          <w:lang w:val="sv-SE"/>
        </w:rPr>
        <w:t xml:space="preserve">Den </w:t>
      </w:r>
      <w:r w:rsidRPr="00B45296">
        <w:rPr>
          <w:rFonts w:ascii="Times New Roman" w:hAnsi="Times New Roman"/>
          <w:lang w:val="sv-SE"/>
        </w:rPr>
        <w:t>övre halvan med tryck ‘893’. Den undre halvan med tryck ‘250 mg’ och 2 ränder.</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widowControl w:val="0"/>
        <w:tabs>
          <w:tab w:val="left" w:pos="540"/>
        </w:tabs>
        <w:autoSpaceDE w:val="0"/>
        <w:autoSpaceDN w:val="0"/>
        <w:adjustRightInd w:val="0"/>
        <w:spacing w:after="0" w:line="240" w:lineRule="auto"/>
        <w:ind w:left="2"/>
        <w:rPr>
          <w:rFonts w:ascii="Times New Roman" w:hAnsi="Times New Roman"/>
          <w:lang w:val="sv-SE"/>
        </w:rPr>
      </w:pPr>
      <w:r w:rsidRPr="00E661FA">
        <w:rPr>
          <w:rFonts w:ascii="Times New Roman" w:hAnsi="Times New Roman"/>
          <w:b/>
          <w:lang w:val="sv-SE"/>
        </w:rPr>
        <w:t>4.</w:t>
      </w:r>
      <w:r w:rsidRPr="00E661FA">
        <w:rPr>
          <w:rFonts w:ascii="Times New Roman" w:hAnsi="Times New Roman"/>
          <w:b/>
          <w:lang w:val="sv-SE"/>
        </w:rPr>
        <w:tab/>
      </w:r>
      <w:r w:rsidRPr="00E661FA">
        <w:rPr>
          <w:rFonts w:ascii="Times New Roman" w:hAnsi="Times New Roman"/>
          <w:b/>
          <w:noProof/>
          <w:lang w:val="sv-SE"/>
        </w:rPr>
        <w:t>KLINISKA UPPGIFTER</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tabs>
          <w:tab w:val="left" w:pos="540"/>
        </w:tabs>
        <w:autoSpaceDE w:val="0"/>
        <w:autoSpaceDN w:val="0"/>
        <w:adjustRightInd w:val="0"/>
        <w:spacing w:after="0" w:line="240" w:lineRule="auto"/>
        <w:ind w:left="2"/>
        <w:rPr>
          <w:rFonts w:ascii="Times New Roman" w:hAnsi="Times New Roman"/>
          <w:lang w:val="sv-SE"/>
        </w:rPr>
      </w:pPr>
      <w:r w:rsidRPr="00E661FA">
        <w:rPr>
          <w:rFonts w:ascii="Times New Roman" w:hAnsi="Times New Roman"/>
          <w:b/>
          <w:lang w:val="sv-SE"/>
        </w:rPr>
        <w:t>4.1</w:t>
      </w:r>
      <w:r w:rsidRPr="00E661FA">
        <w:rPr>
          <w:rFonts w:ascii="Times New Roman" w:hAnsi="Times New Roman"/>
          <w:b/>
          <w:lang w:val="sv-SE"/>
        </w:rPr>
        <w:tab/>
      </w:r>
      <w:r w:rsidRPr="00E661FA">
        <w:rPr>
          <w:rFonts w:ascii="Times New Roman" w:hAnsi="Times New Roman"/>
          <w:b/>
          <w:noProof/>
          <w:lang w:val="sv-SE"/>
        </w:rPr>
        <w:t>Terapeutiska indikationer</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ind w:left="2"/>
        <w:rPr>
          <w:rFonts w:ascii="Times New Roman" w:hAnsi="Times New Roman"/>
          <w:lang w:val="sv-SE"/>
        </w:rPr>
      </w:pPr>
      <w:r w:rsidRPr="00E661FA">
        <w:rPr>
          <w:rFonts w:ascii="Times New Roman" w:hAnsi="Times New Roman"/>
          <w:noProof/>
          <w:lang w:val="sv-SE"/>
        </w:rPr>
        <w:t>Temozolomide SUN</w:t>
      </w:r>
      <w:r w:rsidR="00E74A03" w:rsidRPr="00E661FA">
        <w:rPr>
          <w:rFonts w:ascii="Times New Roman" w:hAnsi="Times New Roman"/>
          <w:noProof/>
          <w:lang w:val="sv-SE"/>
        </w:rPr>
        <w:t xml:space="preserve"> </w:t>
      </w:r>
      <w:r w:rsidRPr="00E661FA">
        <w:rPr>
          <w:rFonts w:ascii="Times New Roman" w:hAnsi="Times New Roman"/>
          <w:noProof/>
          <w:lang w:val="sv-SE"/>
        </w:rPr>
        <w:t>är avsett för behandling av:</w:t>
      </w:r>
    </w:p>
    <w:p w:rsidR="0053492D" w:rsidRPr="00E661FA" w:rsidRDefault="0053492D">
      <w:pPr>
        <w:widowControl w:val="0"/>
        <w:numPr>
          <w:ilvl w:val="0"/>
          <w:numId w:val="13"/>
        </w:numPr>
        <w:tabs>
          <w:tab w:val="clear" w:pos="720"/>
          <w:tab w:val="num" w:pos="540"/>
        </w:tabs>
        <w:overflowPunct w:val="0"/>
        <w:autoSpaceDE w:val="0"/>
        <w:autoSpaceDN w:val="0"/>
        <w:adjustRightInd w:val="0"/>
        <w:spacing w:after="0" w:line="240" w:lineRule="auto"/>
        <w:ind w:left="562" w:right="1160" w:hanging="562"/>
        <w:jc w:val="both"/>
        <w:rPr>
          <w:rFonts w:ascii="Times New Roman" w:hAnsi="Times New Roman"/>
          <w:lang w:val="sv-SE"/>
        </w:rPr>
      </w:pPr>
      <w:r w:rsidRPr="00E661FA">
        <w:rPr>
          <w:rFonts w:ascii="Times New Roman" w:hAnsi="Times New Roman"/>
          <w:noProof/>
          <w:lang w:val="sv-SE"/>
        </w:rPr>
        <w:t>vuxna patienter med nydiagnostiserad glioblastoma multiforme i kombination med strålbehandling och därefter som monoterapi.</w:t>
      </w:r>
      <w:r w:rsidRPr="00E661FA">
        <w:rPr>
          <w:rFonts w:ascii="Times New Roman" w:hAnsi="Times New Roman"/>
          <w:lang w:val="sv-SE"/>
        </w:rPr>
        <w:t xml:space="preserve"> </w:t>
      </w:r>
    </w:p>
    <w:p w:rsidR="0053492D" w:rsidRPr="00E661FA" w:rsidRDefault="0053492D">
      <w:pPr>
        <w:widowControl w:val="0"/>
        <w:numPr>
          <w:ilvl w:val="0"/>
          <w:numId w:val="13"/>
        </w:numPr>
        <w:tabs>
          <w:tab w:val="clear" w:pos="720"/>
          <w:tab w:val="num" w:pos="540"/>
        </w:tabs>
        <w:overflowPunct w:val="0"/>
        <w:autoSpaceDE w:val="0"/>
        <w:autoSpaceDN w:val="0"/>
        <w:adjustRightInd w:val="0"/>
        <w:spacing w:after="0" w:line="240" w:lineRule="auto"/>
        <w:ind w:left="562" w:right="280" w:hanging="562"/>
        <w:rPr>
          <w:rFonts w:ascii="Times New Roman" w:hAnsi="Times New Roman"/>
          <w:lang w:val="sv-SE"/>
        </w:rPr>
      </w:pPr>
      <w:r w:rsidRPr="00E661FA">
        <w:rPr>
          <w:rFonts w:ascii="Times New Roman" w:hAnsi="Times New Roman"/>
          <w:noProof/>
          <w:lang w:val="sv-SE"/>
        </w:rPr>
        <w:t>barn från 3 år, ungdomar och vuxna patienter med maligna gliom, såsom glioblastoma multiforme eller anaplastiskt astrocytom, som uppvisar recidiv eller progress efter standardbehandling.</w:t>
      </w:r>
      <w:r w:rsidRPr="00E661FA">
        <w:rPr>
          <w:rFonts w:ascii="Times New Roman" w:hAnsi="Times New Roman"/>
          <w:lang w:val="sv-SE"/>
        </w:rPr>
        <w:t xml:space="preserve"> </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tabs>
          <w:tab w:val="left" w:pos="540"/>
        </w:tabs>
        <w:autoSpaceDE w:val="0"/>
        <w:autoSpaceDN w:val="0"/>
        <w:adjustRightInd w:val="0"/>
        <w:spacing w:after="0" w:line="240" w:lineRule="auto"/>
        <w:ind w:left="2"/>
        <w:rPr>
          <w:rFonts w:ascii="Times New Roman" w:hAnsi="Times New Roman"/>
          <w:lang w:val="sv-SE"/>
        </w:rPr>
      </w:pPr>
      <w:r w:rsidRPr="00E661FA">
        <w:rPr>
          <w:rFonts w:ascii="Times New Roman" w:hAnsi="Times New Roman"/>
          <w:b/>
          <w:lang w:val="sv-SE"/>
        </w:rPr>
        <w:t>4.2</w:t>
      </w:r>
      <w:r w:rsidRPr="00E661FA">
        <w:rPr>
          <w:rFonts w:ascii="Times New Roman" w:hAnsi="Times New Roman"/>
          <w:b/>
          <w:lang w:val="sv-SE"/>
        </w:rPr>
        <w:tab/>
      </w:r>
      <w:r w:rsidRPr="00E661FA">
        <w:rPr>
          <w:rFonts w:ascii="Times New Roman" w:hAnsi="Times New Roman"/>
          <w:b/>
          <w:noProof/>
          <w:lang w:val="sv-SE"/>
        </w:rPr>
        <w:t>Dosering och administreringssätt</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left="2" w:right="280"/>
        <w:rPr>
          <w:rFonts w:ascii="Times New Roman" w:hAnsi="Times New Roman"/>
          <w:lang w:val="sv-SE"/>
        </w:rPr>
      </w:pPr>
      <w:r w:rsidRPr="00E661FA">
        <w:rPr>
          <w:rFonts w:ascii="Times New Roman" w:hAnsi="Times New Roman"/>
          <w:noProof/>
          <w:lang w:val="sv-SE"/>
        </w:rPr>
        <w:t>Temozolomide SUN ska endast förskrivas av läkare med erfarenhet av onkologisk behandling av hjärntumörer.</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ind w:left="2"/>
        <w:rPr>
          <w:rFonts w:ascii="Times New Roman" w:hAnsi="Times New Roman"/>
          <w:lang w:val="sv-SE"/>
        </w:rPr>
      </w:pPr>
      <w:r w:rsidRPr="00E661FA">
        <w:rPr>
          <w:rFonts w:ascii="Times New Roman" w:hAnsi="Times New Roman"/>
          <w:noProof/>
          <w:lang w:val="sv-SE"/>
        </w:rPr>
        <w:t>Antiemetisk behandling kan ges (se avsnitt 4.4).</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ind w:left="2"/>
        <w:rPr>
          <w:rFonts w:ascii="Times New Roman" w:hAnsi="Times New Roman"/>
          <w:lang w:val="sv-SE"/>
        </w:rPr>
      </w:pPr>
      <w:r w:rsidRPr="00E661FA">
        <w:rPr>
          <w:rFonts w:ascii="Times New Roman" w:hAnsi="Times New Roman"/>
          <w:noProof/>
          <w:u w:val="single"/>
          <w:lang w:val="sv-SE"/>
        </w:rPr>
        <w:t>Dosering</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ind w:left="2"/>
        <w:rPr>
          <w:rFonts w:ascii="Times New Roman" w:hAnsi="Times New Roman"/>
          <w:lang w:val="sv-SE"/>
        </w:rPr>
      </w:pPr>
      <w:r w:rsidRPr="00E661FA">
        <w:rPr>
          <w:rFonts w:ascii="Times New Roman" w:hAnsi="Times New Roman"/>
          <w:i/>
          <w:noProof/>
          <w:u w:val="single"/>
          <w:lang w:val="sv-SE"/>
        </w:rPr>
        <w:t>Vuxna patienter med nydiagnostiserad glioblastoma multiforme</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left="2"/>
        <w:rPr>
          <w:rFonts w:ascii="Times New Roman" w:hAnsi="Times New Roman"/>
          <w:lang w:val="sv-SE"/>
        </w:rPr>
      </w:pPr>
      <w:r w:rsidRPr="00E661FA">
        <w:rPr>
          <w:rFonts w:ascii="Times New Roman" w:hAnsi="Times New Roman"/>
          <w:noProof/>
          <w:lang w:val="sv-SE"/>
        </w:rPr>
        <w:t>Temozolomide SUN ges i kombination med fokal strålbehandling (samtidig behandlingsfas) följt av upp till 6 cykler med temozolomid (TMZ) som monoterapi (monoterapifas).</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ind w:left="2"/>
        <w:rPr>
          <w:rFonts w:ascii="Times New Roman" w:hAnsi="Times New Roman"/>
          <w:lang w:val="sv-SE"/>
        </w:rPr>
      </w:pPr>
      <w:r w:rsidRPr="00E661FA">
        <w:rPr>
          <w:rFonts w:ascii="Times New Roman" w:hAnsi="Times New Roman"/>
          <w:i/>
          <w:noProof/>
          <w:lang w:val="sv-SE"/>
        </w:rPr>
        <w:t>Samtidig behandlingsfas</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left="2" w:right="40"/>
        <w:rPr>
          <w:rFonts w:ascii="Times New Roman" w:hAnsi="Times New Roman"/>
          <w:lang w:val="sv-SE"/>
        </w:rPr>
      </w:pPr>
      <w:r w:rsidRPr="00E661FA">
        <w:rPr>
          <w:rFonts w:ascii="Times New Roman" w:hAnsi="Times New Roman"/>
          <w:noProof/>
          <w:lang w:val="sv-SE"/>
        </w:rPr>
        <w:t>TMZ ges oralt i en dos på 75 mg/m</w:t>
      </w:r>
      <w:r w:rsidRPr="00E661FA">
        <w:rPr>
          <w:rFonts w:ascii="Times New Roman" w:hAnsi="Times New Roman"/>
          <w:noProof/>
          <w:vertAlign w:val="superscript"/>
          <w:lang w:val="sv-SE"/>
        </w:rPr>
        <w:t>2</w:t>
      </w:r>
      <w:r w:rsidRPr="00E661FA">
        <w:rPr>
          <w:rFonts w:ascii="Times New Roman" w:hAnsi="Times New Roman"/>
          <w:noProof/>
          <w:lang w:val="sv-SE"/>
        </w:rPr>
        <w:t xml:space="preserve"> dagligen under 42 dagar samtidigt med fokal strålbehandling (60 Gy ges på 30 fraktioner).</w:t>
      </w:r>
      <w:r w:rsidRPr="00E661FA">
        <w:rPr>
          <w:rFonts w:ascii="Times New Roman" w:hAnsi="Times New Roman"/>
          <w:lang w:val="sv-SE"/>
        </w:rPr>
        <w:t xml:space="preserve"> </w:t>
      </w:r>
      <w:r w:rsidRPr="00E661FA">
        <w:rPr>
          <w:rFonts w:ascii="Times New Roman" w:hAnsi="Times New Roman"/>
          <w:noProof/>
          <w:lang w:val="sv-SE"/>
        </w:rPr>
        <w:t>Dosreduktion rekommenderas inte, men uppskjutning eller utsättning av TMZ-administreringen ska bestämmas varje vecka enligt hematologiska och icke-hematologiska toxicitetskriterier.</w:t>
      </w:r>
      <w:r w:rsidRPr="00E661FA">
        <w:rPr>
          <w:rFonts w:ascii="Times New Roman" w:hAnsi="Times New Roman"/>
          <w:lang w:val="sv-SE"/>
        </w:rPr>
        <w:t xml:space="preserve"> </w:t>
      </w:r>
      <w:r w:rsidRPr="00E661FA">
        <w:rPr>
          <w:rFonts w:ascii="Times New Roman" w:hAnsi="Times New Roman"/>
          <w:noProof/>
          <w:lang w:val="sv-SE"/>
        </w:rPr>
        <w:t>TMZ-administrering kan fortgå under hela den 42 dagar långa kombinerade behandlingsperioden (upp till 49 dagar) om alla följande villkor uppfylls:</w:t>
      </w:r>
    </w:p>
    <w:p w:rsidR="0053492D" w:rsidRPr="00E661FA" w:rsidRDefault="0053492D">
      <w:pPr>
        <w:widowControl w:val="0"/>
        <w:numPr>
          <w:ilvl w:val="0"/>
          <w:numId w:val="14"/>
        </w:numPr>
        <w:tabs>
          <w:tab w:val="clear" w:pos="720"/>
          <w:tab w:val="num" w:pos="540"/>
        </w:tabs>
        <w:overflowPunct w:val="0"/>
        <w:autoSpaceDE w:val="0"/>
        <w:autoSpaceDN w:val="0"/>
        <w:adjustRightInd w:val="0"/>
        <w:spacing w:after="0" w:line="240" w:lineRule="auto"/>
        <w:ind w:left="562" w:hanging="562"/>
        <w:jc w:val="both"/>
        <w:rPr>
          <w:rFonts w:ascii="Times New Roman" w:hAnsi="Times New Roman"/>
          <w:lang w:val="sv-SE"/>
        </w:rPr>
      </w:pPr>
      <w:r w:rsidRPr="00E661FA">
        <w:rPr>
          <w:rFonts w:ascii="Times New Roman" w:hAnsi="Times New Roman"/>
          <w:noProof/>
          <w:lang w:val="sv-SE"/>
        </w:rPr>
        <w:t xml:space="preserve">antalet neutrofila granulocyter </w:t>
      </w:r>
      <w:r w:rsidRPr="00E661FA">
        <w:rPr>
          <w:rFonts w:ascii="Times New Roman" w:eastAsia="SymbolMT" w:hAnsi="Times New Roman"/>
          <w:noProof/>
          <w:lang w:val="sv-SE"/>
        </w:rPr>
        <w:t>≥</w:t>
      </w:r>
      <w:r w:rsidRPr="00E661FA">
        <w:rPr>
          <w:rFonts w:ascii="Times New Roman" w:hAnsi="Times New Roman"/>
          <w:noProof/>
          <w:lang w:val="sv-SE"/>
        </w:rPr>
        <w:t> 1,5 x 10</w:t>
      </w:r>
      <w:r w:rsidRPr="00E661FA">
        <w:rPr>
          <w:rFonts w:ascii="Times New Roman" w:hAnsi="Times New Roman"/>
          <w:noProof/>
          <w:vertAlign w:val="superscript"/>
          <w:lang w:val="sv-SE"/>
        </w:rPr>
        <w:t>9</w:t>
      </w:r>
      <w:r w:rsidRPr="00E661FA">
        <w:rPr>
          <w:rFonts w:ascii="Times New Roman" w:hAnsi="Times New Roman"/>
          <w:noProof/>
          <w:lang w:val="sv-SE"/>
        </w:rPr>
        <w:t xml:space="preserve">/l </w:t>
      </w:r>
    </w:p>
    <w:p w:rsidR="0053492D" w:rsidRPr="00E661FA" w:rsidRDefault="0053492D">
      <w:pPr>
        <w:widowControl w:val="0"/>
        <w:numPr>
          <w:ilvl w:val="0"/>
          <w:numId w:val="14"/>
        </w:numPr>
        <w:tabs>
          <w:tab w:val="clear" w:pos="720"/>
          <w:tab w:val="num" w:pos="540"/>
        </w:tabs>
        <w:overflowPunct w:val="0"/>
        <w:autoSpaceDE w:val="0"/>
        <w:autoSpaceDN w:val="0"/>
        <w:adjustRightInd w:val="0"/>
        <w:spacing w:after="0" w:line="240" w:lineRule="auto"/>
        <w:ind w:left="562" w:hanging="562"/>
        <w:jc w:val="both"/>
        <w:rPr>
          <w:rFonts w:ascii="Times New Roman" w:hAnsi="Times New Roman"/>
          <w:lang w:val="sv-SE"/>
        </w:rPr>
      </w:pPr>
      <w:r w:rsidRPr="00E661FA">
        <w:rPr>
          <w:rFonts w:ascii="Times New Roman" w:hAnsi="Times New Roman"/>
          <w:noProof/>
          <w:lang w:val="sv-SE"/>
        </w:rPr>
        <w:t xml:space="preserve">antalet trombocyter </w:t>
      </w:r>
      <w:r w:rsidRPr="00E661FA">
        <w:rPr>
          <w:rFonts w:ascii="Times New Roman" w:eastAsia="SymbolMT" w:hAnsi="Times New Roman"/>
          <w:noProof/>
          <w:lang w:val="sv-SE"/>
        </w:rPr>
        <w:t>≥</w:t>
      </w:r>
      <w:r w:rsidRPr="00E661FA">
        <w:rPr>
          <w:rFonts w:ascii="Times New Roman" w:hAnsi="Times New Roman"/>
          <w:noProof/>
          <w:lang w:val="sv-SE"/>
        </w:rPr>
        <w:t> 100 x 10</w:t>
      </w:r>
      <w:r w:rsidRPr="00E661FA">
        <w:rPr>
          <w:rFonts w:ascii="Times New Roman" w:hAnsi="Times New Roman"/>
          <w:noProof/>
          <w:vertAlign w:val="superscript"/>
          <w:lang w:val="sv-SE"/>
        </w:rPr>
        <w:t>9</w:t>
      </w:r>
      <w:r w:rsidRPr="00E661FA">
        <w:rPr>
          <w:rFonts w:ascii="Times New Roman" w:hAnsi="Times New Roman"/>
          <w:noProof/>
          <w:lang w:val="sv-SE"/>
        </w:rPr>
        <w:t xml:space="preserve">/l </w:t>
      </w:r>
    </w:p>
    <w:p w:rsidR="0053492D" w:rsidRPr="00E661FA" w:rsidRDefault="0053492D">
      <w:pPr>
        <w:widowControl w:val="0"/>
        <w:tabs>
          <w:tab w:val="num" w:pos="540"/>
          <w:tab w:val="left" w:pos="567"/>
        </w:tabs>
        <w:overflowPunct w:val="0"/>
        <w:autoSpaceDE w:val="0"/>
        <w:autoSpaceDN w:val="0"/>
        <w:adjustRightInd w:val="0"/>
        <w:spacing w:after="0" w:line="240" w:lineRule="auto"/>
        <w:ind w:left="562" w:right="240" w:hanging="562"/>
        <w:rPr>
          <w:rFonts w:ascii="Times New Roman" w:hAnsi="Times New Roman"/>
          <w:lang w:val="sv-SE"/>
        </w:rPr>
      </w:pPr>
      <w:bookmarkStart w:id="0" w:name="page3"/>
      <w:bookmarkEnd w:id="0"/>
      <w:r w:rsidRPr="00E661FA">
        <w:rPr>
          <w:rFonts w:ascii="Times New Roman" w:hAnsi="Times New Roman"/>
          <w:lang w:val="sv-SE"/>
        </w:rPr>
        <w:t>-</w:t>
      </w:r>
      <w:r w:rsidRPr="00E661FA">
        <w:rPr>
          <w:rFonts w:ascii="Times New Roman" w:hAnsi="Times New Roman"/>
          <w:lang w:val="sv-SE"/>
        </w:rPr>
        <w:tab/>
      </w:r>
      <w:r w:rsidRPr="00E661FA">
        <w:rPr>
          <w:rFonts w:ascii="Times New Roman" w:hAnsi="Times New Roman"/>
          <w:noProof/>
          <w:lang w:val="sv-SE"/>
        </w:rPr>
        <w:t xml:space="preserve">Common Toxicity Criteria (CTC) för icke-hematologisk toxicitet ≤ grad 1 (med undantag för </w:t>
      </w:r>
      <w:r w:rsidRPr="00E661FA">
        <w:rPr>
          <w:rFonts w:ascii="Times New Roman" w:hAnsi="Times New Roman"/>
          <w:noProof/>
          <w:lang w:val="sv-SE"/>
        </w:rPr>
        <w:lastRenderedPageBreak/>
        <w:t>alopeci, illamående och kräkningar).</w:t>
      </w:r>
    </w:p>
    <w:p w:rsidR="0053492D" w:rsidRPr="00E661FA" w:rsidRDefault="0053492D">
      <w:pPr>
        <w:widowControl w:val="0"/>
        <w:tabs>
          <w:tab w:val="left" w:pos="567"/>
        </w:tabs>
        <w:overflowPunct w:val="0"/>
        <w:autoSpaceDE w:val="0"/>
        <w:autoSpaceDN w:val="0"/>
        <w:adjustRightInd w:val="0"/>
        <w:spacing w:after="0" w:line="240" w:lineRule="auto"/>
        <w:ind w:right="240"/>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20"/>
        <w:rPr>
          <w:rFonts w:ascii="Times New Roman" w:hAnsi="Times New Roman"/>
          <w:lang w:val="sv-SE"/>
        </w:rPr>
      </w:pPr>
      <w:r w:rsidRPr="00E661FA">
        <w:rPr>
          <w:rFonts w:ascii="Times New Roman" w:hAnsi="Times New Roman"/>
          <w:noProof/>
          <w:lang w:val="sv-SE"/>
        </w:rPr>
        <w:t>Under behandlingen ska en fullständig hematologisk status tas varje vecka.</w:t>
      </w:r>
      <w:r w:rsidRPr="00E661FA">
        <w:rPr>
          <w:rFonts w:ascii="Times New Roman" w:hAnsi="Times New Roman"/>
          <w:lang w:val="sv-SE"/>
        </w:rPr>
        <w:t xml:space="preserve"> </w:t>
      </w:r>
      <w:r w:rsidRPr="00E661FA">
        <w:rPr>
          <w:rFonts w:ascii="Times New Roman" w:hAnsi="Times New Roman"/>
          <w:noProof/>
          <w:lang w:val="sv-SE"/>
        </w:rPr>
        <w:t>TMZ-administreringen ska tillfälligt avbrytas eller sättas ut permanent under den samtidiga fasen enligt de hematologiska och icke-hematologiska toxicitetskriterier som anges i tabell 1.</w:t>
      </w:r>
    </w:p>
    <w:p w:rsidR="0053492D" w:rsidRPr="00E661FA" w:rsidRDefault="0053492D">
      <w:pPr>
        <w:widowControl w:val="0"/>
        <w:autoSpaceDE w:val="0"/>
        <w:autoSpaceDN w:val="0"/>
        <w:adjustRightInd w:val="0"/>
        <w:spacing w:after="0" w:line="240" w:lineRule="auto"/>
        <w:rPr>
          <w:rFonts w:ascii="Times New Roman" w:hAnsi="Times New Roman"/>
          <w:lang w:val="sv-SE"/>
        </w:rPr>
      </w:pPr>
    </w:p>
    <w:tbl>
      <w:tblPr>
        <w:tblW w:w="4832" w:type="pct"/>
        <w:tblInd w:w="108"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left w:w="0" w:type="dxa"/>
          <w:right w:w="0" w:type="dxa"/>
        </w:tblCellMar>
        <w:tblLook w:val="0000" w:firstRow="0" w:lastRow="0" w:firstColumn="0" w:lastColumn="0" w:noHBand="0" w:noVBand="0"/>
      </w:tblPr>
      <w:tblGrid>
        <w:gridCol w:w="3776"/>
        <w:gridCol w:w="2484"/>
        <w:gridCol w:w="2486"/>
      </w:tblGrid>
      <w:tr w:rsidR="0053492D" w:rsidRPr="00FC05C7">
        <w:tc>
          <w:tcPr>
            <w:tcW w:w="5000" w:type="pct"/>
            <w:gridSpan w:val="3"/>
            <w:tcMar>
              <w:left w:w="108" w:type="dxa"/>
              <w:right w:w="108" w:type="dxa"/>
            </w:tcMar>
            <w:vAlign w:val="bottom"/>
          </w:tcPr>
          <w:p w:rsidR="0053492D" w:rsidRPr="00E661FA" w:rsidRDefault="0053492D">
            <w:pPr>
              <w:widowControl w:val="0"/>
              <w:autoSpaceDE w:val="0"/>
              <w:autoSpaceDN w:val="0"/>
              <w:adjustRightInd w:val="0"/>
              <w:spacing w:after="0" w:line="240" w:lineRule="auto"/>
              <w:jc w:val="center"/>
              <w:rPr>
                <w:rFonts w:ascii="Times New Roman" w:hAnsi="Times New Roman"/>
                <w:lang w:val="sv-SE"/>
              </w:rPr>
            </w:pPr>
            <w:r w:rsidRPr="00E661FA">
              <w:rPr>
                <w:rFonts w:ascii="Times New Roman" w:hAnsi="Times New Roman"/>
                <w:i/>
                <w:noProof/>
                <w:lang w:val="sv-SE"/>
              </w:rPr>
              <w:t>Tabell 1. Avbrytande eller utsättning av TMZ-doseringen vid samtidig strål- och TMZ-behandling</w:t>
            </w:r>
          </w:p>
        </w:tc>
      </w:tr>
      <w:tr w:rsidR="0053492D" w:rsidRPr="00E661FA">
        <w:trPr>
          <w:trHeight w:val="226"/>
        </w:trPr>
        <w:tc>
          <w:tcPr>
            <w:tcW w:w="2159" w:type="pct"/>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Toxicitet</w:t>
            </w:r>
          </w:p>
        </w:tc>
        <w:tc>
          <w:tcPr>
            <w:tcW w:w="1420" w:type="pct"/>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Avbrytande av TMZ</w:t>
            </w:r>
            <w:r w:rsidRPr="00E661FA">
              <w:rPr>
                <w:rFonts w:ascii="Times New Roman" w:hAnsi="Times New Roman"/>
                <w:noProof/>
                <w:vertAlign w:val="superscript"/>
                <w:lang w:val="sv-SE"/>
              </w:rPr>
              <w:t>a</w:t>
            </w:r>
          </w:p>
        </w:tc>
        <w:tc>
          <w:tcPr>
            <w:tcW w:w="1420" w:type="pct"/>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Utsättning av TMZ</w:t>
            </w:r>
          </w:p>
        </w:tc>
      </w:tr>
      <w:tr w:rsidR="0053492D" w:rsidRPr="00E661FA">
        <w:trPr>
          <w:trHeight w:val="260"/>
        </w:trPr>
        <w:tc>
          <w:tcPr>
            <w:tcW w:w="2159" w:type="pct"/>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Antal neutrofila granulocyter</w:t>
            </w:r>
          </w:p>
        </w:tc>
        <w:tc>
          <w:tcPr>
            <w:tcW w:w="1420" w:type="pct"/>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nl-NL"/>
              </w:rPr>
            </w:pPr>
            <w:r w:rsidRPr="00E661FA">
              <w:rPr>
                <w:rFonts w:ascii="Times New Roman" w:eastAsia="SymbolMT" w:hAnsi="Times New Roman"/>
                <w:noProof/>
                <w:lang w:val="nl-NL"/>
              </w:rPr>
              <w:t>≥ </w:t>
            </w:r>
            <w:r w:rsidRPr="00E661FA">
              <w:rPr>
                <w:rFonts w:ascii="Times New Roman" w:hAnsi="Times New Roman"/>
                <w:noProof/>
                <w:lang w:val="nl-NL"/>
              </w:rPr>
              <w:t>0,5 och &lt; 1,5 x 10</w:t>
            </w:r>
            <w:r w:rsidRPr="00E661FA">
              <w:rPr>
                <w:rFonts w:ascii="Times New Roman" w:hAnsi="Times New Roman"/>
                <w:noProof/>
                <w:vertAlign w:val="superscript"/>
                <w:lang w:val="nl-NL"/>
              </w:rPr>
              <w:t>9</w:t>
            </w:r>
            <w:r w:rsidRPr="00E661FA">
              <w:rPr>
                <w:rFonts w:ascii="Times New Roman" w:hAnsi="Times New Roman"/>
                <w:noProof/>
                <w:lang w:val="nl-NL"/>
              </w:rPr>
              <w:t>/l</w:t>
            </w:r>
          </w:p>
        </w:tc>
        <w:tc>
          <w:tcPr>
            <w:tcW w:w="1420" w:type="pct"/>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nl-NL"/>
              </w:rPr>
            </w:pPr>
            <w:r w:rsidRPr="00E661FA">
              <w:rPr>
                <w:rFonts w:ascii="Times New Roman" w:hAnsi="Times New Roman"/>
                <w:noProof/>
                <w:lang w:val="nl-NL"/>
              </w:rPr>
              <w:t>&lt; 0,5 x 10</w:t>
            </w:r>
            <w:r w:rsidRPr="00E661FA">
              <w:rPr>
                <w:rFonts w:ascii="Times New Roman" w:hAnsi="Times New Roman"/>
                <w:noProof/>
                <w:vertAlign w:val="superscript"/>
                <w:lang w:val="nl-NL"/>
              </w:rPr>
              <w:t>9</w:t>
            </w:r>
            <w:r w:rsidRPr="00E661FA">
              <w:rPr>
                <w:rFonts w:ascii="Times New Roman" w:hAnsi="Times New Roman"/>
                <w:noProof/>
                <w:lang w:val="nl-NL"/>
              </w:rPr>
              <w:t>/l</w:t>
            </w:r>
          </w:p>
        </w:tc>
      </w:tr>
      <w:tr w:rsidR="0053492D" w:rsidRPr="00E661FA">
        <w:trPr>
          <w:trHeight w:val="276"/>
        </w:trPr>
        <w:tc>
          <w:tcPr>
            <w:tcW w:w="2159" w:type="pct"/>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nl-NL"/>
              </w:rPr>
            </w:pPr>
            <w:r w:rsidRPr="00E661FA">
              <w:rPr>
                <w:rFonts w:ascii="Times New Roman" w:hAnsi="Times New Roman"/>
                <w:noProof/>
                <w:lang w:val="nl-NL"/>
              </w:rPr>
              <w:t>Antal trombocyter</w:t>
            </w:r>
          </w:p>
        </w:tc>
        <w:tc>
          <w:tcPr>
            <w:tcW w:w="1420" w:type="pct"/>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nl-NL"/>
              </w:rPr>
            </w:pPr>
            <w:r w:rsidRPr="00E661FA">
              <w:rPr>
                <w:rFonts w:ascii="Times New Roman" w:eastAsia="SymbolMT" w:hAnsi="Times New Roman"/>
                <w:noProof/>
                <w:lang w:val="nl-NL"/>
              </w:rPr>
              <w:t>≥ </w:t>
            </w:r>
            <w:r w:rsidRPr="00E661FA">
              <w:rPr>
                <w:rFonts w:ascii="Times New Roman" w:hAnsi="Times New Roman"/>
                <w:noProof/>
                <w:lang w:val="nl-NL"/>
              </w:rPr>
              <w:t>10 och &lt; 100 x 10</w:t>
            </w:r>
            <w:r w:rsidRPr="00E661FA">
              <w:rPr>
                <w:rFonts w:ascii="Times New Roman" w:hAnsi="Times New Roman"/>
                <w:noProof/>
                <w:vertAlign w:val="superscript"/>
                <w:lang w:val="nl-NL"/>
              </w:rPr>
              <w:t>9</w:t>
            </w:r>
            <w:r w:rsidRPr="00E661FA">
              <w:rPr>
                <w:rFonts w:ascii="Times New Roman" w:hAnsi="Times New Roman"/>
                <w:noProof/>
                <w:lang w:val="nl-NL"/>
              </w:rPr>
              <w:t>/l</w:t>
            </w:r>
          </w:p>
        </w:tc>
        <w:tc>
          <w:tcPr>
            <w:tcW w:w="1420" w:type="pct"/>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rPr>
            </w:pPr>
            <w:r w:rsidRPr="00E661FA">
              <w:rPr>
                <w:rFonts w:ascii="Times New Roman" w:hAnsi="Times New Roman"/>
                <w:noProof/>
              </w:rPr>
              <w:t>&lt; 10 x 10</w:t>
            </w:r>
            <w:r w:rsidRPr="00E661FA">
              <w:rPr>
                <w:rFonts w:ascii="Times New Roman" w:hAnsi="Times New Roman"/>
                <w:noProof/>
                <w:vertAlign w:val="superscript"/>
              </w:rPr>
              <w:t>9</w:t>
            </w:r>
            <w:r w:rsidRPr="00E661FA">
              <w:rPr>
                <w:rFonts w:ascii="Times New Roman" w:hAnsi="Times New Roman"/>
                <w:noProof/>
              </w:rPr>
              <w:t>/l</w:t>
            </w:r>
          </w:p>
        </w:tc>
      </w:tr>
      <w:tr w:rsidR="0053492D" w:rsidRPr="00E661FA">
        <w:trPr>
          <w:trHeight w:val="780"/>
        </w:trPr>
        <w:tc>
          <w:tcPr>
            <w:tcW w:w="2159" w:type="pct"/>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CTC icke-hematologisk toxicitet</w:t>
            </w:r>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(med undantag för alopeci,</w:t>
            </w:r>
          </w:p>
          <w:p w:rsidR="0053492D" w:rsidRPr="00E661FA" w:rsidRDefault="0053492D">
            <w:pPr>
              <w:widowControl w:val="0"/>
              <w:autoSpaceDE w:val="0"/>
              <w:autoSpaceDN w:val="0"/>
              <w:adjustRightInd w:val="0"/>
              <w:spacing w:after="0" w:line="240" w:lineRule="auto"/>
              <w:rPr>
                <w:rFonts w:ascii="Times New Roman" w:hAnsi="Times New Roman"/>
                <w:lang w:val="nl-NL"/>
              </w:rPr>
            </w:pPr>
            <w:r w:rsidRPr="00E661FA">
              <w:rPr>
                <w:rFonts w:ascii="Times New Roman" w:hAnsi="Times New Roman"/>
                <w:noProof/>
                <w:lang w:val="nl-NL"/>
              </w:rPr>
              <w:t>illamående och kräkningar)</w:t>
            </w:r>
          </w:p>
        </w:tc>
        <w:tc>
          <w:tcPr>
            <w:tcW w:w="1420" w:type="pct"/>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nl-NL"/>
              </w:rPr>
            </w:pPr>
            <w:r w:rsidRPr="00E661FA">
              <w:rPr>
                <w:rFonts w:ascii="Times New Roman" w:hAnsi="Times New Roman"/>
                <w:noProof/>
                <w:lang w:val="nl-NL"/>
              </w:rPr>
              <w:t>CTC grad 2</w:t>
            </w:r>
          </w:p>
        </w:tc>
        <w:tc>
          <w:tcPr>
            <w:tcW w:w="1420" w:type="pct"/>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nl-NL"/>
              </w:rPr>
            </w:pPr>
            <w:r w:rsidRPr="00E661FA">
              <w:rPr>
                <w:rFonts w:ascii="Times New Roman" w:hAnsi="Times New Roman"/>
                <w:noProof/>
                <w:lang w:val="nl-NL"/>
              </w:rPr>
              <w:t>CTC grad 3 eller 4</w:t>
            </w:r>
          </w:p>
        </w:tc>
      </w:tr>
    </w:tbl>
    <w:p w:rsidR="0053492D" w:rsidRPr="00CD7405" w:rsidRDefault="0053492D" w:rsidP="00352C5D">
      <w:pPr>
        <w:widowControl w:val="0"/>
        <w:numPr>
          <w:ilvl w:val="0"/>
          <w:numId w:val="15"/>
        </w:numPr>
        <w:tabs>
          <w:tab w:val="clear" w:pos="720"/>
          <w:tab w:val="num" w:pos="851"/>
        </w:tabs>
        <w:overflowPunct w:val="0"/>
        <w:autoSpaceDE w:val="0"/>
        <w:autoSpaceDN w:val="0"/>
        <w:adjustRightInd w:val="0"/>
        <w:spacing w:after="0" w:line="240" w:lineRule="auto"/>
        <w:ind w:left="851" w:right="700" w:hanging="314"/>
        <w:rPr>
          <w:rFonts w:ascii="Times New Roman" w:hAnsi="Times New Roman"/>
          <w:lang w:val="sv-SE"/>
        </w:rPr>
      </w:pPr>
      <w:r w:rsidRPr="00CD7405">
        <w:rPr>
          <w:rFonts w:ascii="Times New Roman" w:hAnsi="Times New Roman"/>
          <w:noProof/>
          <w:lang w:val="sv-SE"/>
        </w:rPr>
        <w:t>Samtidig behandling med TMZ kan fortgå om alla följande villkor uppfylls:</w:t>
      </w:r>
      <w:r w:rsidRPr="00CD7405">
        <w:rPr>
          <w:rFonts w:ascii="Times New Roman" w:hAnsi="Times New Roman"/>
          <w:lang w:val="sv-SE"/>
        </w:rPr>
        <w:t xml:space="preserve"> </w:t>
      </w:r>
      <w:r w:rsidRPr="00CD7405">
        <w:rPr>
          <w:rFonts w:ascii="Times New Roman" w:hAnsi="Times New Roman"/>
          <w:noProof/>
          <w:lang w:val="sv-SE"/>
        </w:rPr>
        <w:t xml:space="preserve">antalet neutrofila granulocyter </w:t>
      </w:r>
      <w:r w:rsidRPr="00CD7405">
        <w:rPr>
          <w:rFonts w:ascii="Times New Roman" w:eastAsia="SymbolMT" w:hAnsi="Times New Roman"/>
          <w:noProof/>
          <w:lang w:val="sv-SE"/>
        </w:rPr>
        <w:t>≥ </w:t>
      </w:r>
      <w:r w:rsidRPr="00CD7405">
        <w:rPr>
          <w:rFonts w:ascii="Times New Roman" w:hAnsi="Times New Roman"/>
          <w:noProof/>
          <w:lang w:val="sv-SE"/>
        </w:rPr>
        <w:t>1,5 x 10</w:t>
      </w:r>
      <w:r w:rsidRPr="00CD7405">
        <w:rPr>
          <w:rFonts w:ascii="Times New Roman" w:hAnsi="Times New Roman"/>
          <w:noProof/>
          <w:vertAlign w:val="superscript"/>
          <w:lang w:val="sv-SE"/>
        </w:rPr>
        <w:t>9</w:t>
      </w:r>
      <w:r w:rsidRPr="00CD7405">
        <w:rPr>
          <w:rFonts w:ascii="Times New Roman" w:hAnsi="Times New Roman"/>
          <w:noProof/>
          <w:lang w:val="sv-SE"/>
        </w:rPr>
        <w:t xml:space="preserve">/l, antalet trombocyter </w:t>
      </w:r>
      <w:r w:rsidRPr="00CD7405">
        <w:rPr>
          <w:rFonts w:ascii="Times New Roman" w:eastAsia="SymbolMT" w:hAnsi="Times New Roman"/>
          <w:noProof/>
          <w:lang w:val="sv-SE"/>
        </w:rPr>
        <w:t>≥</w:t>
      </w:r>
      <w:r w:rsidRPr="00CD7405">
        <w:rPr>
          <w:rFonts w:ascii="Times New Roman" w:hAnsi="Times New Roman"/>
          <w:noProof/>
          <w:lang w:val="sv-SE"/>
        </w:rPr>
        <w:t> 100 x 10</w:t>
      </w:r>
      <w:r w:rsidRPr="00CD7405">
        <w:rPr>
          <w:rFonts w:ascii="Times New Roman" w:hAnsi="Times New Roman"/>
          <w:noProof/>
          <w:vertAlign w:val="superscript"/>
          <w:lang w:val="sv-SE"/>
        </w:rPr>
        <w:t>9</w:t>
      </w:r>
      <w:r w:rsidRPr="00CD7405">
        <w:rPr>
          <w:rFonts w:ascii="Times New Roman" w:hAnsi="Times New Roman"/>
          <w:noProof/>
          <w:lang w:val="sv-SE"/>
        </w:rPr>
        <w:t>/l, CTC för icke-hematologisk toxicitet ≤ grad 1 (med undantag för alopeci, illamående och kräkningar).</w:t>
      </w:r>
      <w:r w:rsidRPr="00CD7405">
        <w:rPr>
          <w:rFonts w:ascii="Times New Roman" w:hAnsi="Times New Roman"/>
          <w:lang w:val="sv-SE"/>
        </w:rPr>
        <w:t xml:space="preserve"> </w:t>
      </w:r>
    </w:p>
    <w:p w:rsidR="0053492D" w:rsidRPr="00CD7405"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i/>
          <w:noProof/>
          <w:lang w:val="sv-SE"/>
        </w:rPr>
        <w:t>Monoterapifas</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Fyra veckor efter att den samtidiga TMZ- + strålbehandlingsfasen avslutats ges upp till 6 cykler monoterapi med TMZ.</w:t>
      </w:r>
      <w:r w:rsidRPr="00E661FA">
        <w:rPr>
          <w:rFonts w:ascii="Times New Roman" w:hAnsi="Times New Roman"/>
          <w:lang w:val="sv-SE"/>
        </w:rPr>
        <w:t xml:space="preserve"> </w:t>
      </w:r>
      <w:r w:rsidRPr="00E661FA">
        <w:rPr>
          <w:rFonts w:ascii="Times New Roman" w:hAnsi="Times New Roman"/>
          <w:noProof/>
          <w:lang w:val="sv-SE"/>
        </w:rPr>
        <w:t>Dosen i cykel 1 (monoterapi) är 150 mg/m</w:t>
      </w:r>
      <w:r w:rsidRPr="00E661FA">
        <w:rPr>
          <w:rFonts w:ascii="Times New Roman" w:hAnsi="Times New Roman"/>
          <w:noProof/>
          <w:vertAlign w:val="superscript"/>
          <w:lang w:val="sv-SE"/>
        </w:rPr>
        <w:t>2</w:t>
      </w:r>
      <w:r w:rsidRPr="00E661FA">
        <w:rPr>
          <w:rFonts w:ascii="Times New Roman" w:hAnsi="Times New Roman"/>
          <w:noProof/>
          <w:lang w:val="sv-SE"/>
        </w:rPr>
        <w:t xml:space="preserve"> en gång dagligen under 5 dagar följt av 23 dagar utan behandling.</w:t>
      </w:r>
      <w:r w:rsidRPr="00E661FA">
        <w:rPr>
          <w:rFonts w:ascii="Times New Roman" w:hAnsi="Times New Roman"/>
          <w:lang w:val="sv-SE"/>
        </w:rPr>
        <w:t xml:space="preserve"> </w:t>
      </w:r>
      <w:r w:rsidRPr="00E661FA">
        <w:rPr>
          <w:rFonts w:ascii="Times New Roman" w:hAnsi="Times New Roman"/>
          <w:noProof/>
          <w:lang w:val="sv-SE"/>
        </w:rPr>
        <w:t>När cykel 2 påbörjas höjs dosen till 200 mg/m</w:t>
      </w:r>
      <w:r w:rsidRPr="00E661FA">
        <w:rPr>
          <w:rFonts w:ascii="Times New Roman" w:hAnsi="Times New Roman"/>
          <w:noProof/>
          <w:vertAlign w:val="superscript"/>
          <w:lang w:val="sv-SE"/>
        </w:rPr>
        <w:t>2</w:t>
      </w:r>
      <w:r w:rsidRPr="00E661FA">
        <w:rPr>
          <w:rFonts w:ascii="Times New Roman" w:hAnsi="Times New Roman"/>
          <w:noProof/>
          <w:lang w:val="sv-SE"/>
        </w:rPr>
        <w:t xml:space="preserve"> om icke- hematologisk toxicitet, enligt CTC vid cykel 1, är ≤ grad 2 (med undantag för alopeci, illamående och kräkningar), antal neutrofila granulocyter är </w:t>
      </w:r>
      <w:r w:rsidRPr="00E661FA">
        <w:rPr>
          <w:rFonts w:ascii="Times New Roman" w:eastAsia="SymbolMT" w:hAnsi="Times New Roman"/>
          <w:noProof/>
          <w:lang w:val="sv-SE"/>
        </w:rPr>
        <w:t>≥</w:t>
      </w:r>
      <w:r w:rsidRPr="00E661FA">
        <w:rPr>
          <w:rFonts w:ascii="Times New Roman" w:hAnsi="Times New Roman"/>
          <w:noProof/>
          <w:lang w:val="sv-SE"/>
        </w:rPr>
        <w:t> 1,5 x 10</w:t>
      </w:r>
      <w:r w:rsidRPr="00E661FA">
        <w:rPr>
          <w:rFonts w:ascii="Times New Roman" w:hAnsi="Times New Roman"/>
          <w:noProof/>
          <w:vertAlign w:val="superscript"/>
          <w:lang w:val="sv-SE"/>
        </w:rPr>
        <w:t>9</w:t>
      </w:r>
      <w:r w:rsidRPr="00E661FA">
        <w:rPr>
          <w:rFonts w:ascii="Times New Roman" w:hAnsi="Times New Roman"/>
          <w:noProof/>
          <w:lang w:val="sv-SE"/>
        </w:rPr>
        <w:t xml:space="preserve">/l och antalet trombocyter är </w:t>
      </w:r>
      <w:r w:rsidRPr="00E661FA">
        <w:rPr>
          <w:rFonts w:ascii="Times New Roman" w:eastAsia="SymbolMT" w:hAnsi="Times New Roman"/>
          <w:noProof/>
          <w:lang w:val="sv-SE"/>
        </w:rPr>
        <w:t>≥</w:t>
      </w:r>
      <w:r w:rsidRPr="00E661FA">
        <w:rPr>
          <w:rFonts w:ascii="Times New Roman" w:hAnsi="Times New Roman"/>
          <w:noProof/>
          <w:lang w:val="sv-SE"/>
        </w:rPr>
        <w:t> 100 x 10</w:t>
      </w:r>
      <w:r w:rsidRPr="00E661FA">
        <w:rPr>
          <w:rFonts w:ascii="Times New Roman" w:hAnsi="Times New Roman"/>
          <w:noProof/>
          <w:vertAlign w:val="superscript"/>
          <w:lang w:val="sv-SE"/>
        </w:rPr>
        <w:t>9</w:t>
      </w:r>
      <w:r w:rsidRPr="00E661FA">
        <w:rPr>
          <w:rFonts w:ascii="Times New Roman" w:hAnsi="Times New Roman"/>
          <w:noProof/>
          <w:lang w:val="sv-SE"/>
        </w:rPr>
        <w:t>/l. Om dosen inte höjs vid cykel 2 ska ingen höjning göras vid efterföljande cykler.</w:t>
      </w:r>
      <w:r w:rsidRPr="00E661FA">
        <w:rPr>
          <w:rFonts w:ascii="Times New Roman" w:hAnsi="Times New Roman"/>
          <w:lang w:val="sv-SE"/>
        </w:rPr>
        <w:t xml:space="preserve"> </w:t>
      </w:r>
      <w:r w:rsidRPr="00E661FA">
        <w:rPr>
          <w:rFonts w:ascii="Times New Roman" w:hAnsi="Times New Roman"/>
          <w:noProof/>
          <w:lang w:val="sv-SE"/>
        </w:rPr>
        <w:t>Vid doshöjning ska dosen bibehållas på 200 mg/m</w:t>
      </w:r>
      <w:r w:rsidRPr="00E661FA">
        <w:rPr>
          <w:rFonts w:ascii="Times New Roman" w:hAnsi="Times New Roman"/>
          <w:noProof/>
          <w:vertAlign w:val="superscript"/>
          <w:lang w:val="sv-SE"/>
        </w:rPr>
        <w:t>2</w:t>
      </w:r>
      <w:r w:rsidRPr="00E661FA">
        <w:rPr>
          <w:rFonts w:ascii="Times New Roman" w:hAnsi="Times New Roman"/>
          <w:noProof/>
          <w:lang w:val="sv-SE"/>
        </w:rPr>
        <w:t xml:space="preserve"> dagligen under de första 5 dagarna för varje efterföljande cykel med undantag för om toxicitet uppstår.</w:t>
      </w:r>
      <w:r w:rsidRPr="00E661FA">
        <w:rPr>
          <w:rFonts w:ascii="Times New Roman" w:hAnsi="Times New Roman"/>
          <w:lang w:val="sv-SE"/>
        </w:rPr>
        <w:t xml:space="preserve"> </w:t>
      </w:r>
      <w:r w:rsidRPr="00E661FA">
        <w:rPr>
          <w:rFonts w:ascii="Times New Roman" w:hAnsi="Times New Roman"/>
          <w:noProof/>
          <w:lang w:val="sv-SE"/>
        </w:rPr>
        <w:t>Dosreducering och utsättning under monoterapifasen ska göras enligt tabell 2 och 3.</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520"/>
        <w:rPr>
          <w:rFonts w:ascii="Times New Roman" w:hAnsi="Times New Roman"/>
          <w:lang w:val="nl-NL"/>
        </w:rPr>
      </w:pPr>
      <w:r w:rsidRPr="00E661FA">
        <w:rPr>
          <w:rFonts w:ascii="Times New Roman" w:hAnsi="Times New Roman"/>
          <w:noProof/>
          <w:lang w:val="sv-SE"/>
        </w:rPr>
        <w:t>Under behandlingen ska en fullständig hematologisk status tas dag 22 (21 dagar efter första TMZ- dosen).</w:t>
      </w:r>
      <w:r w:rsidRPr="00E661FA">
        <w:rPr>
          <w:rFonts w:ascii="Times New Roman" w:hAnsi="Times New Roman"/>
          <w:lang w:val="sv-SE"/>
        </w:rPr>
        <w:t xml:space="preserve"> </w:t>
      </w:r>
      <w:r w:rsidRPr="00E661FA">
        <w:rPr>
          <w:rFonts w:ascii="Times New Roman" w:hAnsi="Times New Roman"/>
          <w:noProof/>
        </w:rPr>
        <w:t>Dosen ska reduceras eller behandlingen sättas ut enligt tabell 3.</w:t>
      </w:r>
    </w:p>
    <w:p w:rsidR="0053492D" w:rsidRPr="00E661FA" w:rsidRDefault="0053492D">
      <w:pPr>
        <w:widowControl w:val="0"/>
        <w:autoSpaceDE w:val="0"/>
        <w:autoSpaceDN w:val="0"/>
        <w:adjustRightInd w:val="0"/>
        <w:spacing w:after="0" w:line="240" w:lineRule="auto"/>
        <w:rPr>
          <w:rFonts w:ascii="Times New Roman" w:hAnsi="Times New Roman"/>
          <w:lang w:val="nl-NL"/>
        </w:rPr>
      </w:pPr>
    </w:p>
    <w:tbl>
      <w:tblPr>
        <w:tblW w:w="0" w:type="auto"/>
        <w:tblInd w:w="108" w:type="dxa"/>
        <w:tblLayout w:type="fixed"/>
        <w:tblCellMar>
          <w:left w:w="0" w:type="dxa"/>
          <w:right w:w="0" w:type="dxa"/>
        </w:tblCellMar>
        <w:tblLook w:val="0000" w:firstRow="0" w:lastRow="0" w:firstColumn="0" w:lastColumn="0" w:noHBand="0" w:noVBand="0"/>
      </w:tblPr>
      <w:tblGrid>
        <w:gridCol w:w="1600"/>
        <w:gridCol w:w="1920"/>
        <w:gridCol w:w="5411"/>
      </w:tblGrid>
      <w:tr w:rsidR="0053492D" w:rsidRPr="00CD7405">
        <w:trPr>
          <w:trHeight w:val="240"/>
        </w:trPr>
        <w:tc>
          <w:tcPr>
            <w:tcW w:w="8931" w:type="dxa"/>
            <w:gridSpan w:val="3"/>
            <w:tcBorders>
              <w:top w:val="single" w:sz="8" w:space="0" w:color="auto"/>
              <w:left w:val="single" w:sz="8" w:space="0" w:color="auto"/>
              <w:bottom w:val="single" w:sz="8" w:space="0" w:color="auto"/>
              <w:right w:val="single" w:sz="8" w:space="0" w:color="auto"/>
            </w:tcBorders>
            <w:tcMar>
              <w:left w:w="108" w:type="dxa"/>
            </w:tcMar>
          </w:tcPr>
          <w:p w:rsidR="0053492D" w:rsidRPr="00E661FA" w:rsidRDefault="0053492D">
            <w:pPr>
              <w:widowControl w:val="0"/>
              <w:autoSpaceDE w:val="0"/>
              <w:autoSpaceDN w:val="0"/>
              <w:adjustRightInd w:val="0"/>
              <w:spacing w:after="0" w:line="240" w:lineRule="auto"/>
              <w:ind w:left="34" w:hanging="14"/>
              <w:jc w:val="center"/>
              <w:rPr>
                <w:rFonts w:ascii="Times New Roman" w:hAnsi="Times New Roman"/>
                <w:lang w:val="sv-SE"/>
              </w:rPr>
            </w:pPr>
            <w:r w:rsidRPr="00CD7405">
              <w:rPr>
                <w:rFonts w:ascii="Times New Roman" w:hAnsi="Times New Roman"/>
                <w:i/>
                <w:lang w:val="sv-SE"/>
              </w:rPr>
              <w:t xml:space="preserve">Tabell 2. </w:t>
            </w:r>
            <w:r w:rsidRPr="00E661FA">
              <w:rPr>
                <w:rFonts w:ascii="Times New Roman" w:hAnsi="Times New Roman"/>
                <w:i/>
                <w:lang w:val="sv-SE"/>
              </w:rPr>
              <w:t>Dosnivåer av TMZ vid monoterapibehandling</w:t>
            </w:r>
          </w:p>
        </w:tc>
      </w:tr>
      <w:tr w:rsidR="0053492D" w:rsidRPr="00E661FA">
        <w:trPr>
          <w:trHeight w:val="577"/>
        </w:trPr>
        <w:tc>
          <w:tcPr>
            <w:tcW w:w="1600" w:type="dxa"/>
            <w:tcBorders>
              <w:top w:val="nil"/>
              <w:left w:val="single" w:sz="8" w:space="0" w:color="auto"/>
              <w:right w:val="single" w:sz="8" w:space="0" w:color="auto"/>
            </w:tcBorders>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nl-NL"/>
              </w:rPr>
            </w:pPr>
            <w:r w:rsidRPr="00E661FA">
              <w:rPr>
                <w:rFonts w:ascii="Times New Roman" w:hAnsi="Times New Roman"/>
                <w:noProof/>
                <w:lang w:val="nl-NL"/>
              </w:rPr>
              <w:t>Dosnivå</w:t>
            </w:r>
          </w:p>
        </w:tc>
        <w:tc>
          <w:tcPr>
            <w:tcW w:w="1920" w:type="dxa"/>
            <w:tcBorders>
              <w:top w:val="nil"/>
              <w:left w:val="single" w:sz="8" w:space="0" w:color="auto"/>
              <w:right w:val="single" w:sz="8" w:space="0" w:color="auto"/>
            </w:tcBorders>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pt-BR"/>
              </w:rPr>
            </w:pPr>
            <w:r w:rsidRPr="00E661FA">
              <w:rPr>
                <w:rFonts w:ascii="Times New Roman" w:hAnsi="Times New Roman"/>
                <w:noProof/>
                <w:lang w:val="pt-BR"/>
              </w:rPr>
              <w:t>TMZ-dos</w:t>
            </w:r>
          </w:p>
          <w:p w:rsidR="0053492D" w:rsidRPr="00E661FA" w:rsidRDefault="0053492D">
            <w:pPr>
              <w:widowControl w:val="0"/>
              <w:autoSpaceDE w:val="0"/>
              <w:autoSpaceDN w:val="0"/>
              <w:adjustRightInd w:val="0"/>
              <w:spacing w:after="0" w:line="240" w:lineRule="auto"/>
              <w:rPr>
                <w:rFonts w:ascii="Times New Roman" w:hAnsi="Times New Roman"/>
                <w:lang w:val="pt-BR"/>
              </w:rPr>
            </w:pPr>
            <w:r w:rsidRPr="00E661FA">
              <w:rPr>
                <w:rFonts w:ascii="Times New Roman" w:hAnsi="Times New Roman"/>
                <w:noProof/>
                <w:lang w:val="pt-BR"/>
              </w:rPr>
              <w:t>(mg/m</w:t>
            </w:r>
            <w:r w:rsidRPr="00E661FA">
              <w:rPr>
                <w:rFonts w:ascii="Times New Roman" w:hAnsi="Times New Roman"/>
                <w:noProof/>
                <w:vertAlign w:val="superscript"/>
                <w:lang w:val="pt-BR"/>
              </w:rPr>
              <w:t>2</w:t>
            </w:r>
            <w:r w:rsidRPr="00E661FA">
              <w:rPr>
                <w:rFonts w:ascii="Times New Roman" w:hAnsi="Times New Roman"/>
                <w:noProof/>
                <w:lang w:val="pt-BR"/>
              </w:rPr>
              <w:t>/dag)</w:t>
            </w:r>
          </w:p>
        </w:tc>
        <w:tc>
          <w:tcPr>
            <w:tcW w:w="5411" w:type="dxa"/>
            <w:tcBorders>
              <w:top w:val="nil"/>
              <w:left w:val="single" w:sz="8" w:space="0" w:color="auto"/>
              <w:right w:val="single" w:sz="8" w:space="0" w:color="auto"/>
            </w:tcBorders>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rPr>
            </w:pPr>
            <w:r w:rsidRPr="00E661FA">
              <w:rPr>
                <w:rFonts w:ascii="Times New Roman" w:hAnsi="Times New Roman"/>
                <w:noProof/>
              </w:rPr>
              <w:t>Kommentarer</w:t>
            </w:r>
          </w:p>
        </w:tc>
      </w:tr>
      <w:tr w:rsidR="0053492D" w:rsidRPr="00E661FA">
        <w:trPr>
          <w:trHeight w:val="303"/>
        </w:trPr>
        <w:tc>
          <w:tcPr>
            <w:tcW w:w="1600" w:type="dxa"/>
            <w:tcBorders>
              <w:top w:val="single" w:sz="8" w:space="0" w:color="auto"/>
              <w:left w:val="single" w:sz="8" w:space="0" w:color="auto"/>
              <w:bottom w:val="single" w:sz="8" w:space="0" w:color="auto"/>
              <w:right w:val="single" w:sz="8" w:space="0" w:color="auto"/>
            </w:tcBorders>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rPr>
            </w:pPr>
            <w:r w:rsidRPr="00E661FA">
              <w:rPr>
                <w:rFonts w:ascii="Times New Roman" w:hAnsi="Times New Roman"/>
              </w:rPr>
              <w:t>-1</w:t>
            </w:r>
          </w:p>
        </w:tc>
        <w:tc>
          <w:tcPr>
            <w:tcW w:w="1920" w:type="dxa"/>
            <w:tcBorders>
              <w:top w:val="single" w:sz="8" w:space="0" w:color="auto"/>
              <w:left w:val="nil"/>
              <w:bottom w:val="single" w:sz="8" w:space="0" w:color="auto"/>
              <w:right w:val="single" w:sz="8" w:space="0" w:color="auto"/>
            </w:tcBorders>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rPr>
            </w:pPr>
            <w:r w:rsidRPr="00E661FA">
              <w:rPr>
                <w:rFonts w:ascii="Times New Roman" w:hAnsi="Times New Roman"/>
              </w:rPr>
              <w:t>100</w:t>
            </w:r>
          </w:p>
        </w:tc>
        <w:tc>
          <w:tcPr>
            <w:tcW w:w="5411" w:type="dxa"/>
            <w:tcBorders>
              <w:top w:val="single" w:sz="8" w:space="0" w:color="auto"/>
              <w:left w:val="nil"/>
              <w:bottom w:val="single" w:sz="8" w:space="0" w:color="auto"/>
              <w:right w:val="single" w:sz="8" w:space="0" w:color="auto"/>
            </w:tcBorders>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rPr>
            </w:pPr>
            <w:r w:rsidRPr="00E661FA">
              <w:rPr>
                <w:rFonts w:ascii="Times New Roman" w:hAnsi="Times New Roman"/>
                <w:noProof/>
              </w:rPr>
              <w:t>Reducering för tidigare toxicitet</w:t>
            </w:r>
          </w:p>
        </w:tc>
      </w:tr>
      <w:tr w:rsidR="0053492D" w:rsidRPr="00E661FA">
        <w:trPr>
          <w:trHeight w:val="303"/>
        </w:trPr>
        <w:tc>
          <w:tcPr>
            <w:tcW w:w="1600" w:type="dxa"/>
            <w:tcBorders>
              <w:top w:val="single" w:sz="8" w:space="0" w:color="auto"/>
              <w:left w:val="single" w:sz="8" w:space="0" w:color="auto"/>
              <w:bottom w:val="single" w:sz="8" w:space="0" w:color="auto"/>
              <w:right w:val="single" w:sz="8" w:space="0" w:color="auto"/>
            </w:tcBorders>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nl-NL"/>
              </w:rPr>
            </w:pPr>
            <w:r w:rsidRPr="00E661FA">
              <w:rPr>
                <w:rFonts w:ascii="Times New Roman" w:hAnsi="Times New Roman"/>
                <w:lang w:val="nl-NL"/>
              </w:rPr>
              <w:t>0</w:t>
            </w:r>
          </w:p>
        </w:tc>
        <w:tc>
          <w:tcPr>
            <w:tcW w:w="1920" w:type="dxa"/>
            <w:tcBorders>
              <w:top w:val="single" w:sz="8" w:space="0" w:color="auto"/>
              <w:left w:val="nil"/>
              <w:bottom w:val="single" w:sz="8" w:space="0" w:color="auto"/>
              <w:right w:val="single" w:sz="8" w:space="0" w:color="auto"/>
            </w:tcBorders>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nl-NL"/>
              </w:rPr>
            </w:pPr>
            <w:r w:rsidRPr="00E661FA">
              <w:rPr>
                <w:rFonts w:ascii="Times New Roman" w:hAnsi="Times New Roman"/>
                <w:lang w:val="nl-NL"/>
              </w:rPr>
              <w:t>150</w:t>
            </w:r>
          </w:p>
        </w:tc>
        <w:tc>
          <w:tcPr>
            <w:tcW w:w="5411" w:type="dxa"/>
            <w:tcBorders>
              <w:top w:val="single" w:sz="8" w:space="0" w:color="auto"/>
              <w:left w:val="nil"/>
              <w:bottom w:val="single" w:sz="8" w:space="0" w:color="auto"/>
              <w:right w:val="single" w:sz="8" w:space="0" w:color="auto"/>
            </w:tcBorders>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nl-NL"/>
              </w:rPr>
            </w:pPr>
            <w:r w:rsidRPr="00E661FA">
              <w:rPr>
                <w:rFonts w:ascii="Times New Roman" w:hAnsi="Times New Roman"/>
                <w:noProof/>
                <w:lang w:val="nl-NL"/>
              </w:rPr>
              <w:t>Dos vid cykel 1</w:t>
            </w:r>
          </w:p>
        </w:tc>
      </w:tr>
      <w:tr w:rsidR="0053492D" w:rsidRPr="00FC05C7">
        <w:trPr>
          <w:trHeight w:val="302"/>
        </w:trPr>
        <w:tc>
          <w:tcPr>
            <w:tcW w:w="1600" w:type="dxa"/>
            <w:tcBorders>
              <w:top w:val="single" w:sz="8" w:space="0" w:color="auto"/>
              <w:left w:val="single" w:sz="8" w:space="0" w:color="auto"/>
              <w:bottom w:val="single" w:sz="8" w:space="0" w:color="auto"/>
              <w:right w:val="single" w:sz="8" w:space="0" w:color="auto"/>
            </w:tcBorders>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nl-NL"/>
              </w:rPr>
            </w:pPr>
            <w:r w:rsidRPr="00E661FA">
              <w:rPr>
                <w:rFonts w:ascii="Times New Roman" w:hAnsi="Times New Roman"/>
                <w:lang w:val="nl-NL"/>
              </w:rPr>
              <w:t>1</w:t>
            </w:r>
          </w:p>
        </w:tc>
        <w:tc>
          <w:tcPr>
            <w:tcW w:w="1920" w:type="dxa"/>
            <w:tcBorders>
              <w:top w:val="single" w:sz="8" w:space="0" w:color="auto"/>
              <w:left w:val="nil"/>
              <w:bottom w:val="single" w:sz="8" w:space="0" w:color="auto"/>
              <w:right w:val="single" w:sz="8" w:space="0" w:color="auto"/>
            </w:tcBorders>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nl-NL"/>
              </w:rPr>
            </w:pPr>
            <w:r w:rsidRPr="00E661FA">
              <w:rPr>
                <w:rFonts w:ascii="Times New Roman" w:hAnsi="Times New Roman"/>
                <w:lang w:val="nl-NL"/>
              </w:rPr>
              <w:t>200</w:t>
            </w:r>
          </w:p>
        </w:tc>
        <w:tc>
          <w:tcPr>
            <w:tcW w:w="5411" w:type="dxa"/>
            <w:tcBorders>
              <w:top w:val="single" w:sz="8" w:space="0" w:color="auto"/>
              <w:left w:val="nil"/>
              <w:bottom w:val="single" w:sz="8" w:space="0" w:color="auto"/>
              <w:right w:val="single" w:sz="8" w:space="0" w:color="auto"/>
            </w:tcBorders>
            <w:tcMar>
              <w:left w:w="108" w:type="dxa"/>
            </w:tcMar>
          </w:tcPr>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Dos vid cykel 2-6 utan toxicitet</w:t>
            </w:r>
          </w:p>
        </w:tc>
      </w:tr>
    </w:tbl>
    <w:p w:rsidR="0053492D" w:rsidRPr="00E661FA" w:rsidRDefault="0053492D" w:rsidP="008A732F">
      <w:pPr>
        <w:keepNext/>
        <w:keepLines/>
        <w:autoSpaceDE w:val="0"/>
        <w:autoSpaceDN w:val="0"/>
        <w:adjustRightInd w:val="0"/>
        <w:spacing w:after="0" w:line="240" w:lineRule="auto"/>
        <w:rPr>
          <w:rFonts w:ascii="Times New Roman" w:hAnsi="Times New Roman"/>
          <w:lang w:val="sv-SE"/>
        </w:rPr>
      </w:pPr>
      <w:bookmarkStart w:id="1" w:name="page4"/>
      <w:bookmarkEnd w:id="1"/>
    </w:p>
    <w:tbl>
      <w:tblPr>
        <w:tblW w:w="8931" w:type="dxa"/>
        <w:tblInd w:w="520"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left w:w="0" w:type="dxa"/>
          <w:right w:w="0" w:type="dxa"/>
        </w:tblCellMar>
        <w:tblLook w:val="0000" w:firstRow="0" w:lastRow="0" w:firstColumn="0" w:lastColumn="0" w:noHBand="0" w:noVBand="0"/>
      </w:tblPr>
      <w:tblGrid>
        <w:gridCol w:w="3660"/>
        <w:gridCol w:w="2740"/>
        <w:gridCol w:w="2531"/>
      </w:tblGrid>
      <w:tr w:rsidR="0053492D" w:rsidRPr="00E661FA">
        <w:trPr>
          <w:trHeight w:val="240"/>
        </w:trPr>
        <w:tc>
          <w:tcPr>
            <w:tcW w:w="8931" w:type="dxa"/>
            <w:gridSpan w:val="3"/>
            <w:tcMar>
              <w:left w:w="520" w:type="dxa"/>
            </w:tcMar>
            <w:vAlign w:val="bottom"/>
          </w:tcPr>
          <w:p w:rsidR="0053492D" w:rsidRPr="00E661FA" w:rsidRDefault="0053492D" w:rsidP="008A732F">
            <w:pPr>
              <w:keepNext/>
              <w:keepLines/>
              <w:autoSpaceDE w:val="0"/>
              <w:autoSpaceDN w:val="0"/>
              <w:adjustRightInd w:val="0"/>
              <w:spacing w:after="0" w:line="240" w:lineRule="auto"/>
              <w:jc w:val="center"/>
              <w:rPr>
                <w:rFonts w:ascii="Times New Roman" w:hAnsi="Times New Roman"/>
                <w:lang w:val="sv-SE"/>
              </w:rPr>
            </w:pPr>
            <w:r w:rsidRPr="00E661FA">
              <w:rPr>
                <w:rFonts w:ascii="Times New Roman" w:hAnsi="Times New Roman"/>
                <w:i/>
                <w:noProof/>
                <w:lang w:val="sv-SE"/>
              </w:rPr>
              <w:t>Tabell 3. Reducering eller utsättning av TMZ-dosen vid monoterapibehandling</w:t>
            </w:r>
          </w:p>
        </w:tc>
      </w:tr>
      <w:tr w:rsidR="0053492D" w:rsidRPr="00E661FA">
        <w:trPr>
          <w:trHeight w:val="579"/>
        </w:trPr>
        <w:tc>
          <w:tcPr>
            <w:tcW w:w="3660" w:type="dxa"/>
            <w:tcMar>
              <w:left w:w="108" w:type="dxa"/>
            </w:tcMar>
            <w:vAlign w:val="center"/>
          </w:tcPr>
          <w:p w:rsidR="0053492D" w:rsidRPr="00E661FA" w:rsidRDefault="0053492D" w:rsidP="008A732F">
            <w:pPr>
              <w:keepNext/>
              <w:keepLines/>
              <w:autoSpaceDE w:val="0"/>
              <w:autoSpaceDN w:val="0"/>
              <w:adjustRightInd w:val="0"/>
              <w:spacing w:after="0" w:line="240" w:lineRule="auto"/>
              <w:jc w:val="center"/>
              <w:rPr>
                <w:rFonts w:ascii="Times New Roman" w:hAnsi="Times New Roman"/>
                <w:lang w:val="nl-NL"/>
              </w:rPr>
            </w:pPr>
            <w:r w:rsidRPr="00E661FA">
              <w:rPr>
                <w:rFonts w:ascii="Times New Roman" w:hAnsi="Times New Roman"/>
                <w:noProof/>
                <w:lang w:val="nl-NL"/>
              </w:rPr>
              <w:t>Toxicitet</w:t>
            </w:r>
          </w:p>
        </w:tc>
        <w:tc>
          <w:tcPr>
            <w:tcW w:w="2740" w:type="dxa"/>
            <w:tcMar>
              <w:left w:w="108" w:type="dxa"/>
            </w:tcMar>
            <w:vAlign w:val="center"/>
          </w:tcPr>
          <w:p w:rsidR="0053492D" w:rsidRPr="00E661FA" w:rsidRDefault="0053492D" w:rsidP="008A732F">
            <w:pPr>
              <w:keepNext/>
              <w:keepLines/>
              <w:autoSpaceDE w:val="0"/>
              <w:autoSpaceDN w:val="0"/>
              <w:adjustRightInd w:val="0"/>
              <w:spacing w:after="0" w:line="240" w:lineRule="auto"/>
              <w:jc w:val="center"/>
              <w:rPr>
                <w:rFonts w:ascii="Times New Roman" w:hAnsi="Times New Roman"/>
                <w:lang w:val="nl-NL"/>
              </w:rPr>
            </w:pPr>
            <w:r w:rsidRPr="00E661FA">
              <w:rPr>
                <w:rFonts w:ascii="Times New Roman" w:hAnsi="Times New Roman"/>
                <w:noProof/>
                <w:lang w:val="nl-NL"/>
              </w:rPr>
              <w:t>Reducera TMZ med 1 dosnivå</w:t>
            </w:r>
            <w:r w:rsidRPr="00E661FA">
              <w:rPr>
                <w:rFonts w:ascii="Times New Roman" w:hAnsi="Times New Roman"/>
                <w:noProof/>
                <w:vertAlign w:val="superscript"/>
                <w:lang w:val="nl-NL"/>
              </w:rPr>
              <w:t>a</w:t>
            </w:r>
          </w:p>
        </w:tc>
        <w:tc>
          <w:tcPr>
            <w:tcW w:w="2531" w:type="dxa"/>
            <w:tcMar>
              <w:left w:w="108" w:type="dxa"/>
            </w:tcMar>
            <w:vAlign w:val="center"/>
          </w:tcPr>
          <w:p w:rsidR="0053492D" w:rsidRPr="00E661FA" w:rsidRDefault="0053492D" w:rsidP="008A732F">
            <w:pPr>
              <w:keepNext/>
              <w:keepLines/>
              <w:autoSpaceDE w:val="0"/>
              <w:autoSpaceDN w:val="0"/>
              <w:adjustRightInd w:val="0"/>
              <w:spacing w:after="0" w:line="240" w:lineRule="auto"/>
              <w:jc w:val="center"/>
              <w:rPr>
                <w:rFonts w:ascii="Times New Roman" w:hAnsi="Times New Roman"/>
              </w:rPr>
            </w:pPr>
            <w:r w:rsidRPr="00E661FA">
              <w:rPr>
                <w:rFonts w:ascii="Times New Roman" w:hAnsi="Times New Roman"/>
                <w:noProof/>
              </w:rPr>
              <w:t>Sätt ut TMZ</w:t>
            </w:r>
          </w:p>
        </w:tc>
      </w:tr>
      <w:tr w:rsidR="0053492D" w:rsidRPr="00E661FA">
        <w:trPr>
          <w:trHeight w:val="303"/>
        </w:trPr>
        <w:tc>
          <w:tcPr>
            <w:tcW w:w="3660" w:type="dxa"/>
            <w:tcMar>
              <w:left w:w="108" w:type="dxa"/>
            </w:tcMar>
          </w:tcPr>
          <w:p w:rsidR="0053492D" w:rsidRPr="00E661FA" w:rsidRDefault="0053492D" w:rsidP="008A732F">
            <w:pPr>
              <w:keepNext/>
              <w:keepLines/>
              <w:autoSpaceDE w:val="0"/>
              <w:autoSpaceDN w:val="0"/>
              <w:adjustRightInd w:val="0"/>
              <w:spacing w:after="0" w:line="240" w:lineRule="auto"/>
              <w:rPr>
                <w:rFonts w:ascii="Times New Roman" w:hAnsi="Times New Roman"/>
              </w:rPr>
            </w:pPr>
            <w:r w:rsidRPr="00E661FA">
              <w:rPr>
                <w:rFonts w:ascii="Times New Roman" w:hAnsi="Times New Roman"/>
                <w:noProof/>
              </w:rPr>
              <w:t>Antal neutrofila granulocyter</w:t>
            </w:r>
          </w:p>
        </w:tc>
        <w:tc>
          <w:tcPr>
            <w:tcW w:w="2740" w:type="dxa"/>
            <w:tcMar>
              <w:left w:w="108" w:type="dxa"/>
            </w:tcMar>
          </w:tcPr>
          <w:p w:rsidR="0053492D" w:rsidRPr="00E661FA" w:rsidRDefault="0053492D" w:rsidP="008A732F">
            <w:pPr>
              <w:keepNext/>
              <w:keepLines/>
              <w:autoSpaceDE w:val="0"/>
              <w:autoSpaceDN w:val="0"/>
              <w:adjustRightInd w:val="0"/>
              <w:spacing w:after="0" w:line="240" w:lineRule="auto"/>
              <w:rPr>
                <w:rFonts w:ascii="Times New Roman" w:hAnsi="Times New Roman"/>
              </w:rPr>
            </w:pPr>
            <w:r w:rsidRPr="00E661FA">
              <w:rPr>
                <w:rFonts w:ascii="Times New Roman" w:hAnsi="Times New Roman"/>
                <w:noProof/>
              </w:rPr>
              <w:t>&lt; 1,0 x 10</w:t>
            </w:r>
            <w:r w:rsidRPr="00E661FA">
              <w:rPr>
                <w:rFonts w:ascii="Times New Roman" w:hAnsi="Times New Roman"/>
                <w:noProof/>
                <w:vertAlign w:val="superscript"/>
              </w:rPr>
              <w:t>9</w:t>
            </w:r>
            <w:r w:rsidRPr="00E661FA">
              <w:rPr>
                <w:rFonts w:ascii="Times New Roman" w:hAnsi="Times New Roman"/>
                <w:noProof/>
              </w:rPr>
              <w:t>/l</w:t>
            </w:r>
          </w:p>
        </w:tc>
        <w:tc>
          <w:tcPr>
            <w:tcW w:w="2531" w:type="dxa"/>
            <w:tcMar>
              <w:left w:w="108" w:type="dxa"/>
            </w:tcMar>
          </w:tcPr>
          <w:p w:rsidR="0053492D" w:rsidRPr="00E661FA" w:rsidRDefault="0053492D" w:rsidP="008A732F">
            <w:pPr>
              <w:keepNext/>
              <w:keepLines/>
              <w:autoSpaceDE w:val="0"/>
              <w:autoSpaceDN w:val="0"/>
              <w:adjustRightInd w:val="0"/>
              <w:spacing w:after="0" w:line="240" w:lineRule="auto"/>
              <w:rPr>
                <w:rFonts w:ascii="Times New Roman" w:hAnsi="Times New Roman"/>
              </w:rPr>
            </w:pPr>
            <w:r w:rsidRPr="00E661FA">
              <w:rPr>
                <w:rFonts w:ascii="Times New Roman" w:hAnsi="Times New Roman"/>
                <w:noProof/>
              </w:rPr>
              <w:t>Se fotnot b</w:t>
            </w:r>
          </w:p>
        </w:tc>
      </w:tr>
      <w:tr w:rsidR="0053492D" w:rsidRPr="00E661FA">
        <w:trPr>
          <w:trHeight w:val="303"/>
        </w:trPr>
        <w:tc>
          <w:tcPr>
            <w:tcW w:w="3660" w:type="dxa"/>
            <w:tcMar>
              <w:left w:w="108" w:type="dxa"/>
            </w:tcMar>
          </w:tcPr>
          <w:p w:rsidR="0053492D" w:rsidRPr="00E661FA" w:rsidRDefault="0053492D" w:rsidP="008A732F">
            <w:pPr>
              <w:keepNext/>
              <w:keepLines/>
              <w:autoSpaceDE w:val="0"/>
              <w:autoSpaceDN w:val="0"/>
              <w:adjustRightInd w:val="0"/>
              <w:spacing w:after="0" w:line="240" w:lineRule="auto"/>
              <w:rPr>
                <w:rFonts w:ascii="Times New Roman" w:hAnsi="Times New Roman"/>
              </w:rPr>
            </w:pPr>
            <w:r w:rsidRPr="00E661FA">
              <w:rPr>
                <w:rFonts w:ascii="Times New Roman" w:hAnsi="Times New Roman"/>
                <w:noProof/>
              </w:rPr>
              <w:t>Antal trombocyter</w:t>
            </w:r>
          </w:p>
        </w:tc>
        <w:tc>
          <w:tcPr>
            <w:tcW w:w="2740" w:type="dxa"/>
            <w:tcMar>
              <w:left w:w="108" w:type="dxa"/>
            </w:tcMar>
          </w:tcPr>
          <w:p w:rsidR="0053492D" w:rsidRPr="00E661FA" w:rsidRDefault="0053492D" w:rsidP="008A732F">
            <w:pPr>
              <w:keepNext/>
              <w:keepLines/>
              <w:autoSpaceDE w:val="0"/>
              <w:autoSpaceDN w:val="0"/>
              <w:adjustRightInd w:val="0"/>
              <w:spacing w:after="0" w:line="240" w:lineRule="auto"/>
              <w:rPr>
                <w:rFonts w:ascii="Times New Roman" w:hAnsi="Times New Roman"/>
              </w:rPr>
            </w:pPr>
            <w:r w:rsidRPr="00E661FA">
              <w:rPr>
                <w:rFonts w:ascii="Times New Roman" w:hAnsi="Times New Roman"/>
                <w:noProof/>
              </w:rPr>
              <w:t>&lt; 50 x 10</w:t>
            </w:r>
            <w:r w:rsidRPr="00E661FA">
              <w:rPr>
                <w:rFonts w:ascii="Times New Roman" w:hAnsi="Times New Roman"/>
                <w:noProof/>
                <w:vertAlign w:val="superscript"/>
              </w:rPr>
              <w:t>9</w:t>
            </w:r>
            <w:r w:rsidRPr="00E661FA">
              <w:rPr>
                <w:rFonts w:ascii="Times New Roman" w:hAnsi="Times New Roman"/>
                <w:noProof/>
              </w:rPr>
              <w:t>/l</w:t>
            </w:r>
          </w:p>
        </w:tc>
        <w:tc>
          <w:tcPr>
            <w:tcW w:w="2531" w:type="dxa"/>
            <w:tcMar>
              <w:left w:w="108" w:type="dxa"/>
            </w:tcMar>
          </w:tcPr>
          <w:p w:rsidR="0053492D" w:rsidRPr="00E661FA" w:rsidRDefault="0053492D" w:rsidP="008A732F">
            <w:pPr>
              <w:keepNext/>
              <w:keepLines/>
              <w:autoSpaceDE w:val="0"/>
              <w:autoSpaceDN w:val="0"/>
              <w:adjustRightInd w:val="0"/>
              <w:spacing w:after="0" w:line="240" w:lineRule="auto"/>
              <w:rPr>
                <w:rFonts w:ascii="Times New Roman" w:hAnsi="Times New Roman"/>
              </w:rPr>
            </w:pPr>
            <w:r w:rsidRPr="00E661FA">
              <w:rPr>
                <w:rFonts w:ascii="Times New Roman" w:hAnsi="Times New Roman"/>
                <w:noProof/>
              </w:rPr>
              <w:t>Se fotnot b</w:t>
            </w:r>
          </w:p>
        </w:tc>
      </w:tr>
      <w:tr w:rsidR="0053492D" w:rsidRPr="00E661FA">
        <w:trPr>
          <w:trHeight w:val="998"/>
        </w:trPr>
        <w:tc>
          <w:tcPr>
            <w:tcW w:w="3660" w:type="dxa"/>
            <w:tcMar>
              <w:left w:w="108" w:type="dxa"/>
            </w:tcMar>
          </w:tcPr>
          <w:p w:rsidR="0053492D" w:rsidRPr="00E661FA" w:rsidRDefault="0053492D" w:rsidP="008A732F">
            <w:pPr>
              <w:keepNext/>
              <w:keepLines/>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CTC icke-hematologisk toxicitet</w:t>
            </w:r>
          </w:p>
          <w:p w:rsidR="0053492D" w:rsidRPr="00E661FA" w:rsidRDefault="0053492D" w:rsidP="008A732F">
            <w:pPr>
              <w:keepNext/>
              <w:keepLines/>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(med undantag för alopeci, illamående</w:t>
            </w:r>
          </w:p>
          <w:p w:rsidR="0053492D" w:rsidRPr="00E661FA" w:rsidRDefault="0053492D" w:rsidP="008A732F">
            <w:pPr>
              <w:keepNext/>
              <w:keepLines/>
              <w:autoSpaceDE w:val="0"/>
              <w:autoSpaceDN w:val="0"/>
              <w:adjustRightInd w:val="0"/>
              <w:spacing w:after="0" w:line="240" w:lineRule="auto"/>
              <w:rPr>
                <w:rFonts w:ascii="Times New Roman" w:hAnsi="Times New Roman"/>
                <w:lang w:val="nl-NL"/>
              </w:rPr>
            </w:pPr>
            <w:r w:rsidRPr="00E661FA">
              <w:rPr>
                <w:rFonts w:ascii="Times New Roman" w:hAnsi="Times New Roman"/>
                <w:noProof/>
                <w:lang w:val="nl-NL"/>
              </w:rPr>
              <w:t>och kräkningar)</w:t>
            </w:r>
          </w:p>
        </w:tc>
        <w:tc>
          <w:tcPr>
            <w:tcW w:w="2740" w:type="dxa"/>
            <w:tcMar>
              <w:left w:w="108" w:type="dxa"/>
            </w:tcMar>
          </w:tcPr>
          <w:p w:rsidR="0053492D" w:rsidRPr="00E661FA" w:rsidRDefault="0053492D" w:rsidP="008A732F">
            <w:pPr>
              <w:keepNext/>
              <w:keepLines/>
              <w:autoSpaceDE w:val="0"/>
              <w:autoSpaceDN w:val="0"/>
              <w:adjustRightInd w:val="0"/>
              <w:spacing w:after="0" w:line="240" w:lineRule="auto"/>
              <w:rPr>
                <w:rFonts w:ascii="Times New Roman" w:hAnsi="Times New Roman"/>
                <w:lang w:val="nl-NL"/>
              </w:rPr>
            </w:pPr>
            <w:r w:rsidRPr="00E661FA">
              <w:rPr>
                <w:rFonts w:ascii="Times New Roman" w:hAnsi="Times New Roman"/>
                <w:noProof/>
                <w:lang w:val="nl-NL"/>
              </w:rPr>
              <w:t>CTC grad 3</w:t>
            </w:r>
          </w:p>
        </w:tc>
        <w:tc>
          <w:tcPr>
            <w:tcW w:w="2531" w:type="dxa"/>
            <w:tcMar>
              <w:left w:w="108" w:type="dxa"/>
            </w:tcMar>
          </w:tcPr>
          <w:p w:rsidR="0053492D" w:rsidRPr="00E661FA" w:rsidRDefault="0053492D" w:rsidP="008A732F">
            <w:pPr>
              <w:keepNext/>
              <w:keepLines/>
              <w:autoSpaceDE w:val="0"/>
              <w:autoSpaceDN w:val="0"/>
              <w:adjustRightInd w:val="0"/>
              <w:spacing w:after="0" w:line="240" w:lineRule="auto"/>
              <w:rPr>
                <w:rFonts w:ascii="Times New Roman" w:hAnsi="Times New Roman"/>
              </w:rPr>
            </w:pPr>
            <w:r w:rsidRPr="00E661FA">
              <w:rPr>
                <w:rFonts w:ascii="Times New Roman" w:hAnsi="Times New Roman"/>
                <w:noProof/>
              </w:rPr>
              <w:t>CTC grad 4</w:t>
            </w:r>
            <w:r w:rsidRPr="00E661FA">
              <w:rPr>
                <w:rFonts w:ascii="Times New Roman" w:hAnsi="Times New Roman"/>
                <w:noProof/>
                <w:vertAlign w:val="superscript"/>
              </w:rPr>
              <w:t>b</w:t>
            </w:r>
          </w:p>
        </w:tc>
      </w:tr>
    </w:tbl>
    <w:p w:rsidR="0053492D" w:rsidRPr="00E661FA" w:rsidRDefault="0053492D" w:rsidP="008A732F">
      <w:pPr>
        <w:keepNext/>
        <w:keepLines/>
        <w:numPr>
          <w:ilvl w:val="0"/>
          <w:numId w:val="16"/>
        </w:numPr>
        <w:overflowPunct w:val="0"/>
        <w:autoSpaceDE w:val="0"/>
        <w:autoSpaceDN w:val="0"/>
        <w:adjustRightInd w:val="0"/>
        <w:spacing w:after="0" w:line="240" w:lineRule="auto"/>
        <w:ind w:left="780"/>
        <w:jc w:val="both"/>
        <w:rPr>
          <w:rFonts w:ascii="Times New Roman" w:hAnsi="Times New Roman"/>
          <w:lang w:val="sv-SE"/>
        </w:rPr>
      </w:pPr>
      <w:r w:rsidRPr="00E661FA">
        <w:rPr>
          <w:rFonts w:ascii="Times New Roman" w:hAnsi="Times New Roman"/>
          <w:noProof/>
          <w:lang w:val="sv-SE"/>
        </w:rPr>
        <w:t xml:space="preserve">TMZ dosnivåer visas i tabell 2. </w:t>
      </w:r>
    </w:p>
    <w:p w:rsidR="0053492D" w:rsidRPr="00E661FA" w:rsidRDefault="0053492D" w:rsidP="008A732F">
      <w:pPr>
        <w:keepNext/>
        <w:keepLines/>
        <w:numPr>
          <w:ilvl w:val="0"/>
          <w:numId w:val="16"/>
        </w:numPr>
        <w:overflowPunct w:val="0"/>
        <w:autoSpaceDE w:val="0"/>
        <w:autoSpaceDN w:val="0"/>
        <w:adjustRightInd w:val="0"/>
        <w:spacing w:after="0" w:line="240" w:lineRule="auto"/>
        <w:ind w:left="780"/>
        <w:jc w:val="both"/>
        <w:rPr>
          <w:rFonts w:ascii="Times New Roman" w:hAnsi="Times New Roman"/>
          <w:lang w:val="sv-SE"/>
        </w:rPr>
      </w:pPr>
      <w:r w:rsidRPr="00E661FA">
        <w:rPr>
          <w:rFonts w:ascii="Times New Roman" w:hAnsi="Times New Roman"/>
          <w:noProof/>
          <w:lang w:val="sv-SE"/>
        </w:rPr>
        <w:t>TMZ ska sättas ut om:</w:t>
      </w:r>
      <w:r w:rsidRPr="00E661FA">
        <w:rPr>
          <w:rFonts w:ascii="Times New Roman" w:hAnsi="Times New Roman"/>
          <w:lang w:val="sv-SE"/>
        </w:rPr>
        <w:t xml:space="preserve"> </w:t>
      </w:r>
    </w:p>
    <w:p w:rsidR="0053492D" w:rsidRPr="00E661FA" w:rsidRDefault="0053492D" w:rsidP="008A732F">
      <w:pPr>
        <w:keepNext/>
        <w:keepLines/>
        <w:numPr>
          <w:ilvl w:val="0"/>
          <w:numId w:val="17"/>
        </w:numPr>
        <w:overflowPunct w:val="0"/>
        <w:autoSpaceDE w:val="0"/>
        <w:autoSpaceDN w:val="0"/>
        <w:adjustRightInd w:val="0"/>
        <w:spacing w:after="0" w:line="240" w:lineRule="auto"/>
        <w:ind w:left="780"/>
        <w:jc w:val="both"/>
        <w:rPr>
          <w:rFonts w:ascii="Times New Roman" w:eastAsia="SymbolMT" w:hAnsi="Times New Roman"/>
          <w:lang w:val="sv-SE"/>
        </w:rPr>
      </w:pPr>
      <w:r w:rsidRPr="00E661FA">
        <w:rPr>
          <w:rFonts w:ascii="Times New Roman" w:hAnsi="Times New Roman"/>
          <w:noProof/>
          <w:lang w:val="sv-SE"/>
        </w:rPr>
        <w:t>Dosnivå -1 (100 mg/m</w:t>
      </w:r>
      <w:r w:rsidRPr="00E661FA">
        <w:rPr>
          <w:rFonts w:ascii="Times New Roman" w:hAnsi="Times New Roman"/>
          <w:noProof/>
          <w:vertAlign w:val="superscript"/>
          <w:lang w:val="sv-SE"/>
        </w:rPr>
        <w:t>2</w:t>
      </w:r>
      <w:r w:rsidRPr="00E661FA">
        <w:rPr>
          <w:rFonts w:ascii="Times New Roman" w:hAnsi="Times New Roman"/>
          <w:noProof/>
          <w:lang w:val="sv-SE"/>
        </w:rPr>
        <w:t>) fortsättningsvis resulterar i oacceptabel toxicitet.</w:t>
      </w:r>
      <w:r w:rsidRPr="00E661FA">
        <w:rPr>
          <w:rFonts w:ascii="Times New Roman" w:hAnsi="Times New Roman"/>
          <w:lang w:val="sv-SE"/>
        </w:rPr>
        <w:t xml:space="preserve"> </w:t>
      </w:r>
    </w:p>
    <w:p w:rsidR="0053492D" w:rsidRPr="00E661FA" w:rsidRDefault="0053492D" w:rsidP="008A732F">
      <w:pPr>
        <w:keepNext/>
        <w:keepLines/>
        <w:numPr>
          <w:ilvl w:val="0"/>
          <w:numId w:val="17"/>
        </w:numPr>
        <w:overflowPunct w:val="0"/>
        <w:autoSpaceDE w:val="0"/>
        <w:autoSpaceDN w:val="0"/>
        <w:adjustRightInd w:val="0"/>
        <w:spacing w:after="0" w:line="240" w:lineRule="auto"/>
        <w:ind w:left="780" w:right="1040"/>
        <w:jc w:val="both"/>
        <w:rPr>
          <w:rFonts w:ascii="Times New Roman" w:eastAsia="SymbolMT" w:hAnsi="Times New Roman"/>
          <w:lang w:val="sv-SE"/>
        </w:rPr>
      </w:pPr>
      <w:r w:rsidRPr="00E661FA">
        <w:rPr>
          <w:rFonts w:ascii="Times New Roman" w:hAnsi="Times New Roman"/>
          <w:noProof/>
          <w:lang w:val="sv-SE"/>
        </w:rPr>
        <w:t>Samma grad 3, icke-hematologisk toxicitet (med undantag för alopeci, illamående och kräkningar) återkommer efter dosreducering.</w:t>
      </w:r>
      <w:r w:rsidRPr="00E661FA">
        <w:rPr>
          <w:rFonts w:ascii="Times New Roman" w:hAnsi="Times New Roman"/>
          <w:lang w:val="sv-SE"/>
        </w:rPr>
        <w:t xml:space="preserve"> </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i/>
          <w:noProof/>
          <w:u w:val="single"/>
          <w:lang w:val="sv-SE"/>
        </w:rPr>
        <w:t xml:space="preserve">Vuxna och barn från 3 år och </w:t>
      </w:r>
      <w:r w:rsidR="00A7168E" w:rsidRPr="00E661FA">
        <w:rPr>
          <w:rFonts w:ascii="Times New Roman" w:hAnsi="Times New Roman"/>
          <w:i/>
          <w:noProof/>
          <w:u w:val="single"/>
          <w:lang w:val="sv-SE"/>
        </w:rPr>
        <w:t xml:space="preserve">uppåt </w:t>
      </w:r>
      <w:r w:rsidRPr="00E661FA">
        <w:rPr>
          <w:rFonts w:ascii="Times New Roman" w:hAnsi="Times New Roman"/>
          <w:i/>
          <w:noProof/>
          <w:u w:val="single"/>
          <w:lang w:val="sv-SE"/>
        </w:rPr>
        <w:t>med recidiverande eller progressiva maligna gliom:</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80"/>
        <w:jc w:val="both"/>
        <w:rPr>
          <w:rFonts w:ascii="Times New Roman" w:hAnsi="Times New Roman"/>
          <w:lang w:val="sv-SE"/>
        </w:rPr>
      </w:pPr>
      <w:r w:rsidRPr="00E661FA">
        <w:rPr>
          <w:rFonts w:ascii="Times New Roman" w:hAnsi="Times New Roman"/>
          <w:noProof/>
          <w:lang w:val="sv-SE"/>
        </w:rPr>
        <w:t>En behandlingscykel omfattar 28 dagar.</w:t>
      </w:r>
      <w:r w:rsidRPr="00E661FA">
        <w:rPr>
          <w:rFonts w:ascii="Times New Roman" w:hAnsi="Times New Roman"/>
          <w:lang w:val="sv-SE"/>
        </w:rPr>
        <w:t xml:space="preserve"> </w:t>
      </w:r>
      <w:r w:rsidRPr="00E661FA">
        <w:rPr>
          <w:rFonts w:ascii="Times New Roman" w:hAnsi="Times New Roman"/>
          <w:noProof/>
          <w:lang w:val="sv-SE"/>
        </w:rPr>
        <w:t>Till patienter som tidigare inte behandlats med kemoterapi, ges TMZ oralt i en dos på 200 mg/m</w:t>
      </w:r>
      <w:r w:rsidRPr="00E661FA">
        <w:rPr>
          <w:rFonts w:ascii="Times New Roman" w:hAnsi="Times New Roman"/>
          <w:noProof/>
          <w:vertAlign w:val="superscript"/>
          <w:lang w:val="sv-SE"/>
        </w:rPr>
        <w:t>2</w:t>
      </w:r>
      <w:r w:rsidRPr="00E661FA">
        <w:rPr>
          <w:rFonts w:ascii="Times New Roman" w:hAnsi="Times New Roman"/>
          <w:noProof/>
          <w:lang w:val="sv-SE"/>
        </w:rPr>
        <w:t xml:space="preserve"> en gång dagligen under de första 5 dagarna följt av 23 dagars behandlingsuppehåll (totalt 28 dagar).</w:t>
      </w:r>
      <w:r w:rsidRPr="00E661FA">
        <w:rPr>
          <w:rFonts w:ascii="Times New Roman" w:hAnsi="Times New Roman"/>
          <w:lang w:val="sv-SE"/>
        </w:rPr>
        <w:t xml:space="preserve"> </w:t>
      </w:r>
      <w:r w:rsidRPr="00E661FA">
        <w:rPr>
          <w:rFonts w:ascii="Times New Roman" w:hAnsi="Times New Roman"/>
          <w:noProof/>
          <w:lang w:val="sv-SE"/>
        </w:rPr>
        <w:t>För patienter som tidigare behandlats med kemoterapi är den initiala dosen 150 mg/m</w:t>
      </w:r>
      <w:r w:rsidRPr="00E661FA">
        <w:rPr>
          <w:rFonts w:ascii="Times New Roman" w:hAnsi="Times New Roman"/>
          <w:noProof/>
          <w:vertAlign w:val="superscript"/>
          <w:lang w:val="sv-SE"/>
        </w:rPr>
        <w:t>2</w:t>
      </w:r>
      <w:r w:rsidRPr="00E661FA">
        <w:rPr>
          <w:rFonts w:ascii="Times New Roman" w:hAnsi="Times New Roman"/>
          <w:noProof/>
          <w:lang w:val="sv-SE"/>
        </w:rPr>
        <w:t xml:space="preserve"> en gång dagligen, som under den andra cykeln höjs till 200 mg/m</w:t>
      </w:r>
      <w:r w:rsidRPr="00E661FA">
        <w:rPr>
          <w:rFonts w:ascii="Times New Roman" w:hAnsi="Times New Roman"/>
          <w:noProof/>
          <w:vertAlign w:val="superscript"/>
          <w:lang w:val="sv-SE"/>
        </w:rPr>
        <w:t>2</w:t>
      </w:r>
      <w:r w:rsidRPr="00E661FA">
        <w:rPr>
          <w:rFonts w:ascii="Times New Roman" w:hAnsi="Times New Roman"/>
          <w:noProof/>
          <w:lang w:val="sv-SE"/>
        </w:rPr>
        <w:t xml:space="preserve"> en gång dagligen under 5 dagar om det inte föreligger någon hematologisk toxicitet (se avsnitt 4.4).</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i/>
          <w:noProof/>
          <w:u w:val="single"/>
          <w:lang w:val="sv-SE"/>
        </w:rPr>
        <w:t>Särskilda patientgrupper</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8C559F">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i/>
          <w:iCs/>
          <w:lang w:val="sv-SE"/>
        </w:rPr>
        <w:t>Pediatrisk population</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rsidP="00F6284D">
      <w:pPr>
        <w:widowControl w:val="0"/>
        <w:overflowPunct w:val="0"/>
        <w:autoSpaceDE w:val="0"/>
        <w:autoSpaceDN w:val="0"/>
        <w:adjustRightInd w:val="0"/>
        <w:spacing w:after="0" w:line="240" w:lineRule="auto"/>
        <w:ind w:right="40"/>
        <w:rPr>
          <w:rFonts w:ascii="Times New Roman" w:hAnsi="Times New Roman"/>
          <w:lang w:val="sv-SE"/>
        </w:rPr>
      </w:pPr>
      <w:r w:rsidRPr="00E661FA">
        <w:rPr>
          <w:rFonts w:ascii="Times New Roman" w:hAnsi="Times New Roman"/>
          <w:noProof/>
          <w:lang w:val="sv-SE"/>
        </w:rPr>
        <w:t>Hos patienter som är 3 år eller äldre, ska TMZ endast ges vid recidiverande eller progressiva maligna gliom. Erfarenhet hos äldre barn är mycket begränsad (se avsnitt 4.4 och 5.1).</w:t>
      </w:r>
      <w:r w:rsidR="001F06E3" w:rsidRPr="00E661FA">
        <w:rPr>
          <w:rFonts w:ascii="Times New Roman" w:hAnsi="Times New Roman"/>
          <w:noProof/>
          <w:lang w:val="sv-SE"/>
        </w:rPr>
        <w:t xml:space="preserve"> Säkerhet och effekt för TMZ hos barn yngre än 3 år har inte fastställts. Inga data finns tillgängliga.</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i/>
          <w:noProof/>
          <w:lang w:val="sv-SE"/>
        </w:rPr>
        <w:t>Patienter med nedsatt lever- eller njurfunktion</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40"/>
        <w:rPr>
          <w:rFonts w:ascii="Times New Roman" w:hAnsi="Times New Roman"/>
          <w:lang w:val="sv-SE"/>
        </w:rPr>
      </w:pPr>
      <w:r w:rsidRPr="00E661FA">
        <w:rPr>
          <w:rFonts w:ascii="Times New Roman" w:hAnsi="Times New Roman"/>
          <w:noProof/>
          <w:lang w:val="sv-SE"/>
        </w:rPr>
        <w:t>Farmakokinetiken för TMZ var jämförbar hos patienter med normal leverfunktion och patienter med lätt eller måttligt nedsatt leverfunktion.</w:t>
      </w:r>
      <w:r w:rsidRPr="00E661FA">
        <w:rPr>
          <w:rFonts w:ascii="Times New Roman" w:hAnsi="Times New Roman"/>
          <w:lang w:val="sv-SE"/>
        </w:rPr>
        <w:t xml:space="preserve"> </w:t>
      </w:r>
      <w:r w:rsidRPr="00E661FA">
        <w:rPr>
          <w:rFonts w:ascii="Times New Roman" w:hAnsi="Times New Roman"/>
          <w:noProof/>
          <w:lang w:val="sv-SE"/>
        </w:rPr>
        <w:t>Inga data finns tillgängliga avseende administrering av TMZ till patienter med gravt nedsatt leverfunktion (Childs klass C) eller med nedsatt njurfunktion.</w:t>
      </w:r>
      <w:r w:rsidRPr="00E661FA">
        <w:rPr>
          <w:rFonts w:ascii="Times New Roman" w:hAnsi="Times New Roman"/>
          <w:lang w:val="sv-SE"/>
        </w:rPr>
        <w:t xml:space="preserve"> </w:t>
      </w:r>
      <w:r w:rsidRPr="00E661FA">
        <w:rPr>
          <w:rFonts w:ascii="Times New Roman" w:hAnsi="Times New Roman"/>
          <w:noProof/>
          <w:lang w:val="sv-SE"/>
        </w:rPr>
        <w:t>Baserat på farmakokinetiska egenskaper hos TMZ, är det osannolikt att dosreduktioner krävs hos patienter med gravt nedsatt leverfunktion eller nedsatt njurfunktion av någon grad.</w:t>
      </w:r>
      <w:r w:rsidRPr="00E661FA">
        <w:rPr>
          <w:rFonts w:ascii="Times New Roman" w:hAnsi="Times New Roman"/>
          <w:lang w:val="sv-SE"/>
        </w:rPr>
        <w:t xml:space="preserve"> </w:t>
      </w:r>
      <w:r w:rsidRPr="00E661FA">
        <w:rPr>
          <w:rFonts w:ascii="Times New Roman" w:hAnsi="Times New Roman"/>
          <w:noProof/>
          <w:lang w:val="sv-SE"/>
        </w:rPr>
        <w:t>Försiktighet ska emellertid iakttas när TMZ ges till dessa patienter.</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i/>
          <w:noProof/>
          <w:lang w:val="sv-SE"/>
        </w:rPr>
        <w:t>Äldre patienter</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500"/>
        <w:rPr>
          <w:rFonts w:ascii="Times New Roman" w:hAnsi="Times New Roman"/>
          <w:lang w:val="sv-SE"/>
        </w:rPr>
      </w:pPr>
      <w:r w:rsidRPr="00E661FA">
        <w:rPr>
          <w:rFonts w:ascii="Times New Roman" w:hAnsi="Times New Roman"/>
          <w:noProof/>
          <w:lang w:val="sv-SE"/>
        </w:rPr>
        <w:t>Baserad på populationsfarmakokinetisk analys hos patienter i åldrarna 19</w:t>
      </w:r>
      <w:r w:rsidRPr="00E661FA">
        <w:rPr>
          <w:rFonts w:ascii="Times New Roman" w:hAnsi="Times New Roman"/>
          <w:noProof/>
          <w:lang w:val="sv-SE"/>
        </w:rPr>
        <w:noBreakHyphen/>
        <w:t>78 år, påverkas inte clearance för TMZ av ålder.</w:t>
      </w:r>
      <w:r w:rsidRPr="00E661FA">
        <w:rPr>
          <w:rFonts w:ascii="Times New Roman" w:hAnsi="Times New Roman"/>
          <w:lang w:val="sv-SE"/>
        </w:rPr>
        <w:t xml:space="preserve"> </w:t>
      </w:r>
      <w:r w:rsidRPr="00E661FA">
        <w:rPr>
          <w:rFonts w:ascii="Times New Roman" w:hAnsi="Times New Roman"/>
          <w:noProof/>
          <w:lang w:val="sv-SE"/>
        </w:rPr>
        <w:t>Äldre patienter (&gt; 70 års ålder) tycks emellertid löpa större risk för neutropeni och trombocytopeni (se avsnitt 4.4).</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u w:val="single"/>
          <w:lang w:val="sv-SE"/>
        </w:rPr>
        <w:t>Administreringssätt</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Temozolomide SUN hårda kapslar ska ges på fastande mage.</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Kapslarna måste sväljas hela med ett glas vatten och får inte öppnas eller tuggas.</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Om kräkning uppträder efter att dosen givits, ska inte en andra dos ges den dagen.</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rsidP="00844967">
      <w:pPr>
        <w:keepNext/>
        <w:keepLines/>
        <w:widowControl w:val="0"/>
        <w:tabs>
          <w:tab w:val="left" w:pos="540"/>
        </w:tabs>
        <w:autoSpaceDE w:val="0"/>
        <w:autoSpaceDN w:val="0"/>
        <w:adjustRightInd w:val="0"/>
        <w:spacing w:after="0" w:line="240" w:lineRule="auto"/>
        <w:ind w:left="2"/>
        <w:rPr>
          <w:rFonts w:ascii="Times New Roman" w:hAnsi="Times New Roman"/>
          <w:lang w:val="sv-SE"/>
        </w:rPr>
      </w:pPr>
      <w:bookmarkStart w:id="2" w:name="page5"/>
      <w:bookmarkEnd w:id="2"/>
      <w:r w:rsidRPr="00E661FA">
        <w:rPr>
          <w:rFonts w:ascii="Times New Roman" w:hAnsi="Times New Roman"/>
          <w:b/>
          <w:lang w:val="sv-SE"/>
        </w:rPr>
        <w:lastRenderedPageBreak/>
        <w:t>4.3</w:t>
      </w:r>
      <w:r w:rsidRPr="00E661FA">
        <w:rPr>
          <w:rFonts w:ascii="Times New Roman" w:hAnsi="Times New Roman"/>
          <w:b/>
          <w:lang w:val="sv-SE"/>
        </w:rPr>
        <w:tab/>
      </w:r>
      <w:r w:rsidRPr="00E661FA">
        <w:rPr>
          <w:rFonts w:ascii="Times New Roman" w:hAnsi="Times New Roman"/>
          <w:b/>
          <w:noProof/>
          <w:lang w:val="sv-SE"/>
        </w:rPr>
        <w:t>Kontraindikationer</w:t>
      </w:r>
    </w:p>
    <w:p w:rsidR="0053492D" w:rsidRPr="00E661FA" w:rsidRDefault="0053492D" w:rsidP="00844967">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844967">
      <w:pPr>
        <w:keepNext/>
        <w:keepLines/>
        <w:widowControl w:val="0"/>
        <w:autoSpaceDE w:val="0"/>
        <w:autoSpaceDN w:val="0"/>
        <w:adjustRightInd w:val="0"/>
        <w:spacing w:after="0" w:line="240" w:lineRule="auto"/>
        <w:ind w:left="2"/>
        <w:rPr>
          <w:rFonts w:ascii="Times New Roman" w:hAnsi="Times New Roman"/>
          <w:lang w:val="sv-SE"/>
        </w:rPr>
      </w:pPr>
      <w:r w:rsidRPr="00E661FA">
        <w:rPr>
          <w:rFonts w:ascii="Times New Roman" w:hAnsi="Times New Roman"/>
          <w:noProof/>
          <w:lang w:val="sv-SE"/>
        </w:rPr>
        <w:t>Överkänslighet mot den aktiva substansen eller mot något hjälpämne</w:t>
      </w:r>
      <w:r w:rsidR="001F06E3" w:rsidRPr="007B5426">
        <w:rPr>
          <w:rFonts w:ascii="Times New Roman" w:hAnsi="Times New Roman"/>
          <w:lang w:val="sv-SE"/>
        </w:rPr>
        <w:t xml:space="preserve"> som anges i avsnitt 6.1</w:t>
      </w:r>
      <w:r w:rsidRPr="00E661FA">
        <w:rPr>
          <w:rFonts w:ascii="Times New Roman" w:hAnsi="Times New Roman"/>
          <w:noProof/>
          <w:lang w:val="sv-SE"/>
        </w:rPr>
        <w:t>.</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ind w:left="2"/>
        <w:rPr>
          <w:rFonts w:ascii="Times New Roman" w:hAnsi="Times New Roman"/>
          <w:lang w:val="sv-SE"/>
        </w:rPr>
      </w:pPr>
      <w:r w:rsidRPr="00E661FA">
        <w:rPr>
          <w:rFonts w:ascii="Times New Roman" w:hAnsi="Times New Roman"/>
          <w:noProof/>
          <w:lang w:val="sv-SE"/>
        </w:rPr>
        <w:t>Överkänslighet mot dakarbazin (DTIC).</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ind w:left="2"/>
        <w:rPr>
          <w:rFonts w:ascii="Times New Roman" w:hAnsi="Times New Roman"/>
          <w:lang w:val="sv-SE"/>
        </w:rPr>
      </w:pPr>
      <w:r w:rsidRPr="00E661FA">
        <w:rPr>
          <w:rFonts w:ascii="Times New Roman" w:hAnsi="Times New Roman"/>
          <w:noProof/>
          <w:lang w:val="sv-SE"/>
        </w:rPr>
        <w:t>Allvarlig myelosuppression (se avsnitt 4.4).</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tabs>
          <w:tab w:val="left" w:pos="540"/>
        </w:tabs>
        <w:autoSpaceDE w:val="0"/>
        <w:autoSpaceDN w:val="0"/>
        <w:adjustRightInd w:val="0"/>
        <w:spacing w:after="0" w:line="240" w:lineRule="auto"/>
        <w:ind w:left="2"/>
        <w:rPr>
          <w:rFonts w:ascii="Times New Roman" w:hAnsi="Times New Roman"/>
          <w:lang w:val="sv-SE"/>
        </w:rPr>
      </w:pPr>
      <w:r w:rsidRPr="00E661FA">
        <w:rPr>
          <w:rFonts w:ascii="Times New Roman" w:hAnsi="Times New Roman"/>
          <w:b/>
          <w:lang w:val="sv-SE"/>
        </w:rPr>
        <w:t>4.4</w:t>
      </w:r>
      <w:r w:rsidRPr="00E661FA">
        <w:rPr>
          <w:rFonts w:ascii="Times New Roman" w:hAnsi="Times New Roman"/>
          <w:b/>
          <w:lang w:val="sv-SE"/>
        </w:rPr>
        <w:tab/>
      </w:r>
      <w:r w:rsidRPr="00E661FA">
        <w:rPr>
          <w:rFonts w:ascii="Times New Roman" w:hAnsi="Times New Roman"/>
          <w:b/>
          <w:noProof/>
          <w:lang w:val="sv-SE"/>
        </w:rPr>
        <w:t>Varningar och försiktighet</w:t>
      </w:r>
    </w:p>
    <w:p w:rsidR="00261344" w:rsidRPr="00261344" w:rsidRDefault="00261344" w:rsidP="00395C3C">
      <w:pPr>
        <w:widowControl w:val="0"/>
        <w:autoSpaceDE w:val="0"/>
        <w:autoSpaceDN w:val="0"/>
        <w:adjustRightInd w:val="0"/>
        <w:spacing w:after="0" w:line="240" w:lineRule="auto"/>
        <w:rPr>
          <w:rFonts w:ascii="Times New Roman" w:hAnsi="Times New Roman"/>
          <w:lang w:val="sv-SE"/>
        </w:rPr>
      </w:pPr>
    </w:p>
    <w:p w:rsidR="00261344" w:rsidRPr="00261344" w:rsidRDefault="00261344" w:rsidP="00395C3C">
      <w:pPr>
        <w:widowControl w:val="0"/>
        <w:autoSpaceDE w:val="0"/>
        <w:autoSpaceDN w:val="0"/>
        <w:adjustRightInd w:val="0"/>
        <w:spacing w:after="0" w:line="240" w:lineRule="auto"/>
        <w:rPr>
          <w:rFonts w:ascii="Times New Roman" w:hAnsi="Times New Roman"/>
          <w:lang w:val="sv-SE"/>
        </w:rPr>
      </w:pPr>
      <w:r w:rsidRPr="00261344">
        <w:rPr>
          <w:rFonts w:ascii="Times New Roman" w:hAnsi="Times New Roman"/>
          <w:i/>
          <w:u w:val="single"/>
          <w:lang w:val="sv-SE"/>
        </w:rPr>
        <w:t>Opportunistiska infektioner och reaktivering av infektioner</w:t>
      </w:r>
    </w:p>
    <w:p w:rsidR="00261344" w:rsidRPr="00261344" w:rsidRDefault="00261344" w:rsidP="00395C3C">
      <w:pPr>
        <w:widowControl w:val="0"/>
        <w:autoSpaceDE w:val="0"/>
        <w:autoSpaceDN w:val="0"/>
        <w:adjustRightInd w:val="0"/>
        <w:spacing w:after="0" w:line="240" w:lineRule="auto"/>
        <w:rPr>
          <w:rFonts w:ascii="Times New Roman" w:hAnsi="Times New Roman"/>
          <w:lang w:val="sv-SE"/>
        </w:rPr>
      </w:pPr>
    </w:p>
    <w:p w:rsidR="00261344" w:rsidRPr="00261344" w:rsidRDefault="00261344" w:rsidP="00261344">
      <w:pPr>
        <w:widowControl w:val="0"/>
        <w:autoSpaceDE w:val="0"/>
        <w:autoSpaceDN w:val="0"/>
        <w:adjustRightInd w:val="0"/>
        <w:spacing w:after="0" w:line="240" w:lineRule="auto"/>
        <w:rPr>
          <w:rFonts w:ascii="Times New Roman" w:hAnsi="Times New Roman"/>
          <w:lang w:val="sv-SE"/>
        </w:rPr>
      </w:pPr>
      <w:r w:rsidRPr="00261344">
        <w:rPr>
          <w:rFonts w:ascii="Times New Roman" w:hAnsi="Times New Roman"/>
          <w:lang w:val="sv-SE"/>
        </w:rPr>
        <w:t xml:space="preserve">Opportunisktiska infektioner (som </w:t>
      </w:r>
      <w:r w:rsidRPr="00261344">
        <w:rPr>
          <w:rFonts w:ascii="Times New Roman" w:hAnsi="Times New Roman"/>
          <w:i/>
          <w:lang w:val="sv-SE"/>
        </w:rPr>
        <w:t>pneumocystis jirovecii</w:t>
      </w:r>
      <w:r w:rsidRPr="00261344">
        <w:rPr>
          <w:rFonts w:ascii="Times New Roman" w:hAnsi="Times New Roman"/>
          <w:lang w:val="sv-SE"/>
        </w:rPr>
        <w:t xml:space="preserve"> pneumoni) och reaktivering av infektioner (som HBV, CMV) har setts under behandling med TMZ (se avsnitt 4.8).</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39668D" w:rsidRPr="007871F3" w:rsidRDefault="0039668D" w:rsidP="0039668D">
      <w:pPr>
        <w:widowControl w:val="0"/>
        <w:autoSpaceDE w:val="0"/>
        <w:autoSpaceDN w:val="0"/>
        <w:adjustRightInd w:val="0"/>
        <w:spacing w:after="0" w:line="240" w:lineRule="auto"/>
        <w:rPr>
          <w:rFonts w:ascii="Times New Roman" w:hAnsi="Times New Roman"/>
          <w:i/>
          <w:u w:val="single"/>
          <w:lang w:val="sv-SE"/>
        </w:rPr>
      </w:pPr>
      <w:r w:rsidRPr="007871F3">
        <w:rPr>
          <w:rFonts w:ascii="Times New Roman" w:hAnsi="Times New Roman"/>
          <w:i/>
          <w:u w:val="single"/>
          <w:lang w:val="sv-SE"/>
        </w:rPr>
        <w:t>Meningoencefalit orsakad av herpesvirus</w:t>
      </w:r>
    </w:p>
    <w:p w:rsidR="0039668D" w:rsidRDefault="0039668D" w:rsidP="0039668D">
      <w:pPr>
        <w:widowControl w:val="0"/>
        <w:autoSpaceDE w:val="0"/>
        <w:autoSpaceDN w:val="0"/>
        <w:adjustRightInd w:val="0"/>
        <w:spacing w:after="0" w:line="240" w:lineRule="auto"/>
        <w:rPr>
          <w:rFonts w:ascii="Times New Roman" w:hAnsi="Times New Roman"/>
          <w:lang w:val="sv-SE"/>
        </w:rPr>
      </w:pPr>
    </w:p>
    <w:p w:rsidR="0039668D" w:rsidRDefault="0039668D" w:rsidP="0039668D">
      <w:pPr>
        <w:widowControl w:val="0"/>
        <w:autoSpaceDE w:val="0"/>
        <w:autoSpaceDN w:val="0"/>
        <w:adjustRightInd w:val="0"/>
        <w:spacing w:after="0" w:line="240" w:lineRule="auto"/>
        <w:rPr>
          <w:rFonts w:ascii="Times New Roman" w:hAnsi="Times New Roman"/>
          <w:lang w:val="sv-SE"/>
        </w:rPr>
      </w:pPr>
      <w:r w:rsidRPr="001A2D57">
        <w:rPr>
          <w:rFonts w:ascii="Times New Roman" w:hAnsi="Times New Roman"/>
          <w:lang w:val="sv-SE"/>
        </w:rPr>
        <w:t>Efter godkännande för försäljning har meningoencefalit orsakad av herpesvirus (inklusive fall med dödlig utgång) observerats hos patienter som får temozolomid i kombination med strålbehandling, däribland fall med samtidig administrering av steroider.</w:t>
      </w:r>
    </w:p>
    <w:p w:rsidR="0039668D" w:rsidRPr="001A2D57" w:rsidRDefault="0039668D" w:rsidP="0039668D">
      <w:pPr>
        <w:widowControl w:val="0"/>
        <w:autoSpaceDE w:val="0"/>
        <w:autoSpaceDN w:val="0"/>
        <w:adjustRightInd w:val="0"/>
        <w:spacing w:after="0" w:line="240" w:lineRule="auto"/>
        <w:rPr>
          <w:rFonts w:ascii="Times New Roman" w:hAnsi="Times New Roman"/>
          <w:lang w:val="sv-SE"/>
        </w:rPr>
      </w:pPr>
    </w:p>
    <w:p w:rsidR="0053492D" w:rsidRPr="00E661FA" w:rsidRDefault="0053492D" w:rsidP="00306A1A">
      <w:pPr>
        <w:widowControl w:val="0"/>
        <w:autoSpaceDE w:val="0"/>
        <w:autoSpaceDN w:val="0"/>
        <w:adjustRightInd w:val="0"/>
        <w:spacing w:after="0" w:line="240" w:lineRule="auto"/>
        <w:ind w:left="2"/>
        <w:rPr>
          <w:rFonts w:ascii="Times New Roman" w:hAnsi="Times New Roman"/>
          <w:lang w:val="sv-SE"/>
        </w:rPr>
      </w:pPr>
      <w:r w:rsidRPr="00E661FA">
        <w:rPr>
          <w:rFonts w:ascii="Times New Roman" w:hAnsi="Times New Roman"/>
          <w:i/>
          <w:noProof/>
          <w:u w:val="single"/>
          <w:lang w:val="sv-SE"/>
        </w:rPr>
        <w:t xml:space="preserve">Pneumocystis </w:t>
      </w:r>
      <w:r w:rsidR="00306A1A" w:rsidRPr="00306A1A">
        <w:rPr>
          <w:rFonts w:ascii="Times New Roman" w:hAnsi="Times New Roman"/>
          <w:i/>
          <w:noProof/>
          <w:u w:val="single"/>
          <w:lang w:val="sv-SE"/>
        </w:rPr>
        <w:t>jirovecii</w:t>
      </w:r>
      <w:r w:rsidR="00306A1A">
        <w:rPr>
          <w:rFonts w:ascii="Times New Roman" w:hAnsi="Times New Roman"/>
          <w:i/>
          <w:noProof/>
          <w:u w:val="single"/>
          <w:lang w:val="sv-SE"/>
        </w:rPr>
        <w:t xml:space="preserve"> </w:t>
      </w:r>
      <w:r w:rsidRPr="00E661FA">
        <w:rPr>
          <w:rFonts w:ascii="Times New Roman" w:hAnsi="Times New Roman"/>
          <w:noProof/>
          <w:u w:val="single"/>
          <w:lang w:val="sv-SE"/>
        </w:rPr>
        <w:t>pneumoni</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rsidP="00306A1A">
      <w:pPr>
        <w:widowControl w:val="0"/>
        <w:overflowPunct w:val="0"/>
        <w:autoSpaceDE w:val="0"/>
        <w:autoSpaceDN w:val="0"/>
        <w:adjustRightInd w:val="0"/>
        <w:spacing w:after="0" w:line="240" w:lineRule="auto"/>
        <w:ind w:left="2" w:right="140"/>
        <w:rPr>
          <w:rFonts w:ascii="Times New Roman" w:hAnsi="Times New Roman"/>
          <w:lang w:val="sv-SE"/>
        </w:rPr>
      </w:pPr>
      <w:r w:rsidRPr="00E661FA">
        <w:rPr>
          <w:rFonts w:ascii="Times New Roman" w:hAnsi="Times New Roman"/>
          <w:noProof/>
          <w:lang w:val="sv-SE"/>
        </w:rPr>
        <w:t xml:space="preserve">Patienter som fick samtidig TMZ- och strålbehandling i en pilotstudie enligt det förlängda 42-dagarsschemat visade sig ha en särskild risk att utveckla </w:t>
      </w:r>
      <w:r w:rsidRPr="00E661FA">
        <w:rPr>
          <w:rFonts w:ascii="Times New Roman" w:hAnsi="Times New Roman"/>
          <w:i/>
          <w:noProof/>
          <w:lang w:val="sv-SE"/>
        </w:rPr>
        <w:t xml:space="preserve">pneumocystis </w:t>
      </w:r>
      <w:r w:rsidR="00306A1A" w:rsidRPr="00306A1A">
        <w:rPr>
          <w:rFonts w:ascii="Times New Roman" w:hAnsi="Times New Roman"/>
          <w:i/>
          <w:noProof/>
          <w:lang w:val="sv-SE"/>
        </w:rPr>
        <w:t>jirovecii</w:t>
      </w:r>
      <w:r w:rsidR="00306A1A">
        <w:rPr>
          <w:rFonts w:ascii="Times New Roman" w:hAnsi="Times New Roman"/>
          <w:i/>
          <w:noProof/>
          <w:lang w:val="sv-SE"/>
        </w:rPr>
        <w:t xml:space="preserve"> </w:t>
      </w:r>
      <w:r w:rsidRPr="00E661FA">
        <w:rPr>
          <w:rFonts w:ascii="Times New Roman" w:hAnsi="Times New Roman"/>
          <w:noProof/>
          <w:lang w:val="sv-SE"/>
        </w:rPr>
        <w:t>pneumoni (PCP).</w:t>
      </w:r>
      <w:r w:rsidRPr="00E661FA">
        <w:rPr>
          <w:rFonts w:ascii="Times New Roman" w:hAnsi="Times New Roman"/>
          <w:lang w:val="sv-SE"/>
        </w:rPr>
        <w:t xml:space="preserve"> </w:t>
      </w:r>
      <w:r w:rsidRPr="00E661FA">
        <w:rPr>
          <w:rFonts w:ascii="Times New Roman" w:hAnsi="Times New Roman"/>
          <w:noProof/>
          <w:lang w:val="sv-SE"/>
        </w:rPr>
        <w:t>Profylax krävs således mot PCP för alla patienter som får samtidig TMZ- och strålbehandling under den 42 dagar långa behandlingen (med ett maximum på 49 dagar) oavsett antalet lymfocyter.</w:t>
      </w:r>
      <w:r w:rsidRPr="00E661FA">
        <w:rPr>
          <w:rFonts w:ascii="Times New Roman" w:hAnsi="Times New Roman"/>
          <w:lang w:val="sv-SE"/>
        </w:rPr>
        <w:t xml:space="preserve"> </w:t>
      </w:r>
      <w:r w:rsidRPr="00E661FA">
        <w:rPr>
          <w:rFonts w:ascii="Times New Roman" w:hAnsi="Times New Roman"/>
          <w:noProof/>
          <w:lang w:val="sv-SE"/>
        </w:rPr>
        <w:t>Om lymfopeni uppstår ska patienterna fortsätta profylaxen till dess lymfopenin återgått till ≤ grad 1.</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left="2" w:right="220"/>
        <w:rPr>
          <w:rFonts w:ascii="Times New Roman" w:hAnsi="Times New Roman"/>
          <w:lang w:val="sv-SE"/>
        </w:rPr>
      </w:pPr>
      <w:r w:rsidRPr="00E661FA">
        <w:rPr>
          <w:rFonts w:ascii="Times New Roman" w:hAnsi="Times New Roman"/>
          <w:noProof/>
          <w:lang w:val="sv-SE"/>
        </w:rPr>
        <w:t>Man kan se en större förekomst av PCP när TMZ ges under en längre behandlingsperiod.</w:t>
      </w:r>
      <w:r w:rsidRPr="00E661FA">
        <w:rPr>
          <w:rFonts w:ascii="Times New Roman" w:hAnsi="Times New Roman"/>
          <w:lang w:val="sv-SE"/>
        </w:rPr>
        <w:t xml:space="preserve"> </w:t>
      </w:r>
      <w:r w:rsidRPr="00E661FA">
        <w:rPr>
          <w:rFonts w:ascii="Times New Roman" w:hAnsi="Times New Roman"/>
          <w:noProof/>
          <w:lang w:val="sv-SE"/>
        </w:rPr>
        <w:t>Alla patienter som får TMZ, särskilt patienter som får steroider, bör emellertid följas noggrant avseende utveckling av PCP oavsett behandlingsperiod.</w:t>
      </w:r>
      <w:r w:rsidR="00306A1A" w:rsidRPr="00306A1A">
        <w:rPr>
          <w:rFonts w:ascii="Times New Roman" w:hAnsi="Times New Roman"/>
          <w:noProof/>
          <w:lang w:val="sv-SE"/>
        </w:rPr>
        <w:t xml:space="preserve"> Hos patienter som använder TMZ, särskilt i kombination med dexametason eller andra steroider, har fall med fatal andningssvikt rapporterats.</w:t>
      </w:r>
    </w:p>
    <w:p w:rsidR="00261344" w:rsidRPr="00261344" w:rsidRDefault="00261344" w:rsidP="00261344">
      <w:pPr>
        <w:widowControl w:val="0"/>
        <w:autoSpaceDE w:val="0"/>
        <w:autoSpaceDN w:val="0"/>
        <w:adjustRightInd w:val="0"/>
        <w:spacing w:after="0" w:line="240" w:lineRule="auto"/>
        <w:rPr>
          <w:rFonts w:ascii="Times New Roman" w:hAnsi="Times New Roman"/>
          <w:lang w:val="sv-SE"/>
        </w:rPr>
      </w:pPr>
    </w:p>
    <w:p w:rsidR="00FF2A3B" w:rsidRPr="00844967" w:rsidRDefault="00FF2A3B" w:rsidP="00395C3C">
      <w:pPr>
        <w:widowControl w:val="0"/>
        <w:autoSpaceDE w:val="0"/>
        <w:autoSpaceDN w:val="0"/>
        <w:adjustRightInd w:val="0"/>
        <w:spacing w:after="0" w:line="240" w:lineRule="auto"/>
        <w:rPr>
          <w:rFonts w:ascii="Times New Roman" w:hAnsi="Times New Roman"/>
          <w:u w:val="single"/>
          <w:lang w:val="sv-SE"/>
        </w:rPr>
      </w:pPr>
      <w:r w:rsidRPr="00844967">
        <w:rPr>
          <w:rFonts w:ascii="Times New Roman" w:hAnsi="Times New Roman"/>
          <w:u w:val="single"/>
          <w:lang w:val="sv-SE"/>
        </w:rPr>
        <w:t>H</w:t>
      </w:r>
      <w:r w:rsidR="0039668D">
        <w:rPr>
          <w:rFonts w:ascii="Times New Roman" w:hAnsi="Times New Roman"/>
          <w:u w:val="single"/>
          <w:lang w:val="sv-SE"/>
        </w:rPr>
        <w:t>BV</w:t>
      </w:r>
    </w:p>
    <w:p w:rsidR="00261344" w:rsidRPr="00261344" w:rsidRDefault="00261344" w:rsidP="00395C3C">
      <w:pPr>
        <w:widowControl w:val="0"/>
        <w:autoSpaceDE w:val="0"/>
        <w:autoSpaceDN w:val="0"/>
        <w:adjustRightInd w:val="0"/>
        <w:spacing w:after="0" w:line="240" w:lineRule="auto"/>
        <w:rPr>
          <w:rFonts w:ascii="Times New Roman" w:hAnsi="Times New Roman"/>
          <w:u w:val="single"/>
          <w:lang w:val="sv-SE"/>
        </w:rPr>
      </w:pPr>
    </w:p>
    <w:p w:rsidR="00261344" w:rsidRPr="00261344" w:rsidRDefault="00261344" w:rsidP="00261344">
      <w:pPr>
        <w:widowControl w:val="0"/>
        <w:autoSpaceDE w:val="0"/>
        <w:autoSpaceDN w:val="0"/>
        <w:adjustRightInd w:val="0"/>
        <w:spacing w:after="0" w:line="240" w:lineRule="auto"/>
        <w:rPr>
          <w:rFonts w:ascii="Times New Roman" w:hAnsi="Times New Roman"/>
          <w:lang w:val="sv-SE"/>
        </w:rPr>
      </w:pPr>
      <w:r w:rsidRPr="00261344">
        <w:rPr>
          <w:rFonts w:ascii="Times New Roman" w:hAnsi="Times New Roman"/>
          <w:lang w:val="sv-SE"/>
        </w:rPr>
        <w:t>Hepatit, på grund av reaktivering av hepatit B</w:t>
      </w:r>
      <w:r w:rsidRPr="00261344">
        <w:rPr>
          <w:rFonts w:ascii="Times New Roman" w:hAnsi="Times New Roman"/>
          <w:lang w:val="sv-SE"/>
        </w:rPr>
        <w:noBreakHyphen/>
        <w:t>virus (HBV) och som i vissa fall resulterat i dödsfall, har rapporterats. Specialister på leversjukdom bör konsulteras innan behandling inleds hos patienter med positiv hepatit B</w:t>
      </w:r>
      <w:r w:rsidRPr="00261344">
        <w:rPr>
          <w:rFonts w:ascii="Times New Roman" w:hAnsi="Times New Roman"/>
          <w:lang w:val="sv-SE"/>
        </w:rPr>
        <w:noBreakHyphen/>
        <w:t>serologi (inklusive de med aktiv sjukdom). Under behandling bör patienter övervakas och behandlas på lämpligt sätt.</w:t>
      </w:r>
    </w:p>
    <w:p w:rsidR="00BE5EC1" w:rsidRPr="00BE5EC1" w:rsidRDefault="00BE5EC1" w:rsidP="00BE5EC1">
      <w:pPr>
        <w:widowControl w:val="0"/>
        <w:autoSpaceDE w:val="0"/>
        <w:autoSpaceDN w:val="0"/>
        <w:adjustRightInd w:val="0"/>
        <w:spacing w:after="0" w:line="240" w:lineRule="auto"/>
        <w:rPr>
          <w:rFonts w:ascii="Times New Roman" w:hAnsi="Times New Roman"/>
          <w:lang w:val="sv-SE"/>
        </w:rPr>
      </w:pPr>
    </w:p>
    <w:p w:rsidR="00BE5EC1" w:rsidRPr="00BE5EC1" w:rsidRDefault="00BE5EC1" w:rsidP="00BE5EC1">
      <w:pPr>
        <w:widowControl w:val="0"/>
        <w:autoSpaceDE w:val="0"/>
        <w:autoSpaceDN w:val="0"/>
        <w:adjustRightInd w:val="0"/>
        <w:spacing w:after="0" w:line="240" w:lineRule="auto"/>
        <w:rPr>
          <w:rFonts w:ascii="Times New Roman" w:hAnsi="Times New Roman"/>
          <w:u w:val="single"/>
          <w:lang w:val="sv-SE"/>
        </w:rPr>
      </w:pPr>
      <w:r w:rsidRPr="00BE5EC1">
        <w:rPr>
          <w:rFonts w:ascii="Times New Roman" w:hAnsi="Times New Roman"/>
          <w:u w:val="single"/>
          <w:lang w:val="sv-SE"/>
        </w:rPr>
        <w:t>Levertoxicitet</w:t>
      </w:r>
    </w:p>
    <w:p w:rsidR="00BE5EC1" w:rsidRPr="00BE5EC1" w:rsidRDefault="00BE5EC1" w:rsidP="00BE5EC1">
      <w:pPr>
        <w:widowControl w:val="0"/>
        <w:autoSpaceDE w:val="0"/>
        <w:autoSpaceDN w:val="0"/>
        <w:adjustRightInd w:val="0"/>
        <w:spacing w:after="0" w:line="240" w:lineRule="auto"/>
        <w:rPr>
          <w:rFonts w:ascii="Times New Roman" w:hAnsi="Times New Roman"/>
          <w:u w:val="single"/>
          <w:lang w:val="sv-SE"/>
        </w:rPr>
      </w:pPr>
    </w:p>
    <w:p w:rsidR="0053492D" w:rsidRDefault="00BE5EC1" w:rsidP="00BE5EC1">
      <w:pPr>
        <w:widowControl w:val="0"/>
        <w:autoSpaceDE w:val="0"/>
        <w:autoSpaceDN w:val="0"/>
        <w:adjustRightInd w:val="0"/>
        <w:spacing w:after="0" w:line="240" w:lineRule="auto"/>
        <w:rPr>
          <w:rFonts w:ascii="Times New Roman" w:hAnsi="Times New Roman"/>
          <w:lang w:val="sv-SE"/>
        </w:rPr>
      </w:pPr>
      <w:r w:rsidRPr="00BE5EC1">
        <w:rPr>
          <w:rFonts w:ascii="Times New Roman" w:hAnsi="Times New Roman"/>
          <w:lang w:val="sv-SE"/>
        </w:rPr>
        <w:t>Leverskada, inklusive fatal leversvikt, har rapporterats hos patienter som behandlats med TMZ (se avsnitt 4.8). Innan påbörjande av behandling bör leverfunktionsprover tas. Om dessa är onormala bör bedömning av nytta/risk inkluderande risken för fatal leversvikt göras av läkare före initiering av temozolomidbehandling. Leverfunktionsprover bör upprepas halvvägs in i behandlingscykeln hos patienter som behandlas med en 42</w:t>
      </w:r>
      <w:r w:rsidRPr="00BE5EC1">
        <w:rPr>
          <w:rFonts w:ascii="Times New Roman" w:hAnsi="Times New Roman"/>
          <w:lang w:val="sv-SE"/>
        </w:rPr>
        <w:noBreakHyphen/>
        <w:t>dagars behandlingscykel. Leverfunktionen ska kontrolleras hos samtliga patienter efter varje behandlingscykel. Hos patienter med signifikant onormala levervärden bör läkare bedöma risk/nytta av fortsatt behandling. Levertoxicitet kan uppträda flera veckor eller senare efter sista behandling med temozolomid.</w:t>
      </w:r>
    </w:p>
    <w:p w:rsidR="00BE5EC1" w:rsidRDefault="00BE5EC1" w:rsidP="00BE5EC1">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ind w:left="2"/>
        <w:rPr>
          <w:rFonts w:ascii="Times New Roman" w:hAnsi="Times New Roman"/>
          <w:lang w:val="sv-SE"/>
        </w:rPr>
      </w:pPr>
      <w:r w:rsidRPr="00E661FA">
        <w:rPr>
          <w:rFonts w:ascii="Times New Roman" w:hAnsi="Times New Roman"/>
          <w:noProof/>
          <w:u w:val="single"/>
          <w:lang w:val="sv-SE"/>
        </w:rPr>
        <w:t>Malignitet</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left="2" w:right="360"/>
        <w:rPr>
          <w:rFonts w:ascii="Times New Roman" w:hAnsi="Times New Roman"/>
          <w:lang w:val="sv-SE"/>
        </w:rPr>
      </w:pPr>
      <w:r w:rsidRPr="00E661FA">
        <w:rPr>
          <w:rFonts w:ascii="Times New Roman" w:hAnsi="Times New Roman"/>
          <w:noProof/>
          <w:lang w:val="sv-SE"/>
        </w:rPr>
        <w:t>I mycket sällsynta fall har även myelodysplastiskt syndrom och sekundär malignitet, inklusive myeloisk leukemi rapporterats (se avsnitt 4.8).</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ind w:left="2"/>
        <w:rPr>
          <w:rFonts w:ascii="Times New Roman" w:hAnsi="Times New Roman"/>
          <w:lang w:val="sv-SE"/>
        </w:rPr>
      </w:pPr>
      <w:r w:rsidRPr="00E661FA">
        <w:rPr>
          <w:rFonts w:ascii="Times New Roman" w:hAnsi="Times New Roman"/>
          <w:noProof/>
          <w:u w:val="single"/>
          <w:lang w:val="sv-SE"/>
        </w:rPr>
        <w:t>Behandling med antiemetikum</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left="2" w:right="2020"/>
        <w:rPr>
          <w:rFonts w:ascii="Times New Roman" w:hAnsi="Times New Roman"/>
          <w:lang w:val="sv-SE"/>
        </w:rPr>
      </w:pPr>
      <w:r w:rsidRPr="00E661FA">
        <w:rPr>
          <w:rFonts w:ascii="Times New Roman" w:hAnsi="Times New Roman"/>
          <w:noProof/>
          <w:lang w:val="sv-SE"/>
        </w:rPr>
        <w:t>Illamående och kräkningar förknippas mycket ofta med TMZ.</w:t>
      </w:r>
      <w:r w:rsidRPr="00E661FA">
        <w:rPr>
          <w:rFonts w:ascii="Times New Roman" w:hAnsi="Times New Roman"/>
          <w:lang w:val="sv-SE"/>
        </w:rPr>
        <w:t xml:space="preserve"> </w:t>
      </w:r>
      <w:r w:rsidRPr="00E661FA">
        <w:rPr>
          <w:rFonts w:ascii="Times New Roman" w:hAnsi="Times New Roman"/>
          <w:noProof/>
          <w:lang w:val="sv-SE"/>
        </w:rPr>
        <w:t>Behandling med antiemetikum kan ges före eller efter administrering av TMZ.</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rsidP="00844967">
      <w:pPr>
        <w:keepNext/>
        <w:keepLines/>
        <w:widowControl w:val="0"/>
        <w:autoSpaceDE w:val="0"/>
        <w:autoSpaceDN w:val="0"/>
        <w:adjustRightInd w:val="0"/>
        <w:spacing w:after="0" w:line="240" w:lineRule="auto"/>
        <w:ind w:left="2"/>
        <w:rPr>
          <w:rFonts w:ascii="Times New Roman" w:hAnsi="Times New Roman"/>
          <w:lang w:val="sv-SE"/>
        </w:rPr>
      </w:pPr>
      <w:r w:rsidRPr="00E661FA">
        <w:rPr>
          <w:rFonts w:ascii="Times New Roman" w:hAnsi="Times New Roman"/>
          <w:i/>
          <w:noProof/>
          <w:u w:val="single"/>
          <w:lang w:val="sv-SE"/>
        </w:rPr>
        <w:t>Vuxna patienter med nydiagnostiserad glioblastoma multiforme</w:t>
      </w:r>
    </w:p>
    <w:p w:rsidR="0053492D" w:rsidRPr="00E661FA" w:rsidRDefault="0053492D" w:rsidP="00844967">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844967">
      <w:pPr>
        <w:keepNext/>
        <w:keepLines/>
        <w:widowControl w:val="0"/>
        <w:overflowPunct w:val="0"/>
        <w:autoSpaceDE w:val="0"/>
        <w:autoSpaceDN w:val="0"/>
        <w:adjustRightInd w:val="0"/>
        <w:spacing w:after="0" w:line="240" w:lineRule="auto"/>
        <w:ind w:left="2" w:right="920"/>
        <w:rPr>
          <w:rFonts w:ascii="Times New Roman" w:hAnsi="Times New Roman"/>
          <w:lang w:val="sv-SE"/>
        </w:rPr>
      </w:pPr>
      <w:r w:rsidRPr="00E661FA">
        <w:rPr>
          <w:rFonts w:ascii="Times New Roman" w:hAnsi="Times New Roman"/>
          <w:noProof/>
          <w:lang w:val="sv-SE"/>
        </w:rPr>
        <w:t>Antiemetisk profylax rekommenderas före den initiala dosen i samtidig behandlingsfas och rekommenderas starkt under monoterapifasen.</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ind w:left="2"/>
        <w:rPr>
          <w:rFonts w:ascii="Times New Roman" w:hAnsi="Times New Roman"/>
          <w:lang w:val="sv-SE"/>
        </w:rPr>
      </w:pPr>
      <w:r w:rsidRPr="00E661FA">
        <w:rPr>
          <w:rFonts w:ascii="Times New Roman" w:hAnsi="Times New Roman"/>
          <w:i/>
          <w:noProof/>
          <w:u w:val="single"/>
          <w:lang w:val="sv-SE"/>
        </w:rPr>
        <w:t>Patienter med recidiverande eller progressiva maligna gliom</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left="2" w:right="240"/>
        <w:rPr>
          <w:rFonts w:ascii="Times New Roman" w:hAnsi="Times New Roman"/>
          <w:lang w:val="sv-SE"/>
        </w:rPr>
      </w:pPr>
      <w:r w:rsidRPr="00E661FA">
        <w:rPr>
          <w:rFonts w:ascii="Times New Roman" w:hAnsi="Times New Roman"/>
          <w:noProof/>
          <w:lang w:val="sv-SE"/>
        </w:rPr>
        <w:t>Patienter som har haft svåra kräkningar (grad 3 eller 4) under tidigare behandlingscykler kan kräva antiemetisk behandling.</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ind w:left="2"/>
        <w:rPr>
          <w:rFonts w:ascii="Times New Roman" w:hAnsi="Times New Roman"/>
          <w:lang w:val="sv-SE"/>
        </w:rPr>
      </w:pPr>
      <w:r w:rsidRPr="00E661FA">
        <w:rPr>
          <w:rFonts w:ascii="Times New Roman" w:hAnsi="Times New Roman"/>
          <w:noProof/>
          <w:u w:val="single"/>
          <w:lang w:val="sv-SE"/>
        </w:rPr>
        <w:t>Laboratorieprover</w:t>
      </w:r>
    </w:p>
    <w:p w:rsidR="00196B09" w:rsidRDefault="00196B09" w:rsidP="001F06E3">
      <w:pPr>
        <w:widowControl w:val="0"/>
        <w:autoSpaceDE w:val="0"/>
        <w:autoSpaceDN w:val="0"/>
        <w:adjustRightInd w:val="0"/>
        <w:spacing w:after="0" w:line="240" w:lineRule="auto"/>
        <w:rPr>
          <w:rFonts w:ascii="Times New Roman" w:hAnsi="Times New Roman"/>
          <w:lang w:val="sv-SE"/>
        </w:rPr>
      </w:pPr>
    </w:p>
    <w:p w:rsidR="0053492D" w:rsidRPr="00E661FA" w:rsidRDefault="001F06E3" w:rsidP="001F06E3">
      <w:pPr>
        <w:widowControl w:val="0"/>
        <w:autoSpaceDE w:val="0"/>
        <w:autoSpaceDN w:val="0"/>
        <w:adjustRightInd w:val="0"/>
        <w:spacing w:after="0" w:line="240" w:lineRule="auto"/>
        <w:rPr>
          <w:rFonts w:ascii="Times New Roman" w:hAnsi="Times New Roman"/>
          <w:lang w:val="sv-SE"/>
        </w:rPr>
      </w:pPr>
      <w:r w:rsidRPr="00FB5826">
        <w:rPr>
          <w:rFonts w:ascii="Times New Roman" w:hAnsi="Times New Roman"/>
          <w:lang w:val="sv-SE"/>
        </w:rPr>
        <w:t xml:space="preserve">Patienter behandlade med TMZ kan få myelosuppression, inklusive </w:t>
      </w:r>
      <w:r w:rsidR="00BE5EC1" w:rsidRPr="00BE5EC1">
        <w:rPr>
          <w:rFonts w:ascii="Times New Roman" w:hAnsi="Times New Roman"/>
          <w:lang w:val="sv-SE"/>
        </w:rPr>
        <w:t>långvarig</w:t>
      </w:r>
      <w:r w:rsidR="00BE5EC1" w:rsidRPr="00BE5EC1" w:rsidDel="00BE5EC1">
        <w:rPr>
          <w:rFonts w:ascii="Times New Roman" w:hAnsi="Times New Roman"/>
          <w:lang w:val="sv-SE"/>
        </w:rPr>
        <w:t xml:space="preserve"> </w:t>
      </w:r>
      <w:r w:rsidRPr="00FB5826">
        <w:rPr>
          <w:rFonts w:ascii="Times New Roman" w:hAnsi="Times New Roman"/>
          <w:lang w:val="sv-SE"/>
        </w:rPr>
        <w:t>pancytopeni, vilket kan resultera i aplastisk anemi, som i vissa fall har resulterat i dödlig utgång. I vissa fall försvårar samtidig exponering för andra läkemedel associerade med aplastisk anemi, såsom karbamazepin, fenytoin och sulfametoxazol/trimetoprim, bedömningen.</w:t>
      </w:r>
      <w:r w:rsidR="0053492D" w:rsidRPr="00E661FA">
        <w:rPr>
          <w:rFonts w:ascii="Times New Roman" w:hAnsi="Times New Roman"/>
          <w:noProof/>
          <w:lang w:val="sv-SE"/>
        </w:rPr>
        <w:t>Innan administrering måste följande laboratorieparametrar uppfyllas:</w:t>
      </w:r>
      <w:r w:rsidR="0053492D" w:rsidRPr="00E661FA">
        <w:rPr>
          <w:rFonts w:ascii="Times New Roman" w:hAnsi="Times New Roman"/>
          <w:lang w:val="sv-SE"/>
        </w:rPr>
        <w:t xml:space="preserve"> </w:t>
      </w:r>
      <w:r w:rsidR="0053492D" w:rsidRPr="00E661FA">
        <w:rPr>
          <w:rFonts w:ascii="Times New Roman" w:hAnsi="Times New Roman"/>
          <w:noProof/>
          <w:lang w:val="sv-SE"/>
        </w:rPr>
        <w:t xml:space="preserve">antalet neutrofila granulocyter </w:t>
      </w:r>
      <w:r w:rsidR="0053492D" w:rsidRPr="00E661FA">
        <w:rPr>
          <w:rFonts w:ascii="Times New Roman" w:eastAsia="SymbolMT" w:hAnsi="Times New Roman"/>
          <w:noProof/>
          <w:lang w:val="sv-SE"/>
        </w:rPr>
        <w:t>≥ </w:t>
      </w:r>
      <w:r w:rsidR="0053492D" w:rsidRPr="00E661FA">
        <w:rPr>
          <w:rFonts w:ascii="Times New Roman" w:hAnsi="Times New Roman"/>
          <w:noProof/>
          <w:lang w:val="sv-SE"/>
        </w:rPr>
        <w:t>1,5 x 10</w:t>
      </w:r>
      <w:r w:rsidR="0053492D" w:rsidRPr="00E661FA">
        <w:rPr>
          <w:rFonts w:ascii="Times New Roman" w:hAnsi="Times New Roman"/>
          <w:noProof/>
          <w:vertAlign w:val="superscript"/>
          <w:lang w:val="sv-SE"/>
        </w:rPr>
        <w:t>9</w:t>
      </w:r>
      <w:r w:rsidR="0053492D" w:rsidRPr="00E661FA">
        <w:rPr>
          <w:rFonts w:ascii="Times New Roman" w:hAnsi="Times New Roman"/>
          <w:noProof/>
          <w:lang w:val="sv-SE"/>
        </w:rPr>
        <w:t xml:space="preserve">/l och trombocyttal </w:t>
      </w:r>
      <w:r w:rsidR="0053492D" w:rsidRPr="00E661FA">
        <w:rPr>
          <w:rFonts w:ascii="Times New Roman" w:eastAsia="SymbolMT" w:hAnsi="Times New Roman"/>
          <w:noProof/>
          <w:lang w:val="sv-SE"/>
        </w:rPr>
        <w:t>≥</w:t>
      </w:r>
      <w:r w:rsidR="0053492D" w:rsidRPr="00E661FA">
        <w:rPr>
          <w:rFonts w:ascii="Times New Roman" w:hAnsi="Times New Roman"/>
          <w:noProof/>
          <w:lang w:val="sv-SE"/>
        </w:rPr>
        <w:t> 100 x 10</w:t>
      </w:r>
      <w:r w:rsidR="0053492D" w:rsidRPr="00E661FA">
        <w:rPr>
          <w:rFonts w:ascii="Times New Roman" w:hAnsi="Times New Roman"/>
          <w:noProof/>
          <w:vertAlign w:val="superscript"/>
          <w:lang w:val="sv-SE"/>
        </w:rPr>
        <w:t>9</w:t>
      </w:r>
      <w:r w:rsidR="0053492D" w:rsidRPr="00E661FA">
        <w:rPr>
          <w:rFonts w:ascii="Times New Roman" w:hAnsi="Times New Roman"/>
          <w:noProof/>
          <w:lang w:val="sv-SE"/>
        </w:rPr>
        <w:t xml:space="preserve">/l. </w:t>
      </w:r>
      <w:r w:rsidR="00A7168E" w:rsidRPr="00E661FA">
        <w:rPr>
          <w:rFonts w:ascii="Times New Roman" w:hAnsi="Times New Roman"/>
          <w:noProof/>
          <w:lang w:val="sv-SE"/>
        </w:rPr>
        <w:t>F</w:t>
      </w:r>
      <w:r w:rsidR="0053492D" w:rsidRPr="00E661FA">
        <w:rPr>
          <w:rFonts w:ascii="Times New Roman" w:hAnsi="Times New Roman"/>
          <w:noProof/>
          <w:lang w:val="sv-SE"/>
        </w:rPr>
        <w:t>ullständig hematologisk status ska tas dag 22 (21 dagar efter den första dosen) eller inom 48 timmar från denna dag, och varje vecka tills antalet neutrofila granulocyter &gt; 1,5 x 10</w:t>
      </w:r>
      <w:r w:rsidR="0053492D" w:rsidRPr="00E661FA">
        <w:rPr>
          <w:rFonts w:ascii="Times New Roman" w:hAnsi="Times New Roman"/>
          <w:noProof/>
          <w:vertAlign w:val="superscript"/>
          <w:lang w:val="sv-SE"/>
        </w:rPr>
        <w:t>9</w:t>
      </w:r>
      <w:r w:rsidR="0053492D" w:rsidRPr="00E661FA">
        <w:rPr>
          <w:rFonts w:ascii="Times New Roman" w:hAnsi="Times New Roman"/>
          <w:noProof/>
          <w:lang w:val="sv-SE"/>
        </w:rPr>
        <w:t>/l och trombocyttalet &gt; 100 x 10</w:t>
      </w:r>
      <w:r w:rsidR="0053492D" w:rsidRPr="00E661FA">
        <w:rPr>
          <w:rFonts w:ascii="Times New Roman" w:hAnsi="Times New Roman"/>
          <w:noProof/>
          <w:vertAlign w:val="superscript"/>
          <w:lang w:val="sv-SE"/>
        </w:rPr>
        <w:t>9</w:t>
      </w:r>
      <w:r w:rsidR="0053492D" w:rsidRPr="00E661FA">
        <w:rPr>
          <w:rFonts w:ascii="Times New Roman" w:hAnsi="Times New Roman"/>
          <w:noProof/>
          <w:lang w:val="sv-SE"/>
        </w:rPr>
        <w:t>/l. Om antalet neutrofila granulocyter sjunker till &lt; 1,0 x 10</w:t>
      </w:r>
      <w:r w:rsidR="0053492D" w:rsidRPr="00E661FA">
        <w:rPr>
          <w:rFonts w:ascii="Times New Roman" w:hAnsi="Times New Roman"/>
          <w:noProof/>
          <w:vertAlign w:val="superscript"/>
          <w:lang w:val="sv-SE"/>
        </w:rPr>
        <w:t>9</w:t>
      </w:r>
      <w:r w:rsidR="0053492D" w:rsidRPr="00E661FA">
        <w:rPr>
          <w:rFonts w:ascii="Times New Roman" w:hAnsi="Times New Roman"/>
          <w:noProof/>
          <w:lang w:val="sv-SE"/>
        </w:rPr>
        <w:t>/l eller om trombocyttalet är &lt; 50 x 10</w:t>
      </w:r>
      <w:r w:rsidR="0053492D" w:rsidRPr="00E661FA">
        <w:rPr>
          <w:rFonts w:ascii="Times New Roman" w:hAnsi="Times New Roman"/>
          <w:noProof/>
          <w:vertAlign w:val="superscript"/>
          <w:lang w:val="sv-SE"/>
        </w:rPr>
        <w:t>9</w:t>
      </w:r>
      <w:r w:rsidR="0053492D" w:rsidRPr="00E661FA">
        <w:rPr>
          <w:rFonts w:ascii="Times New Roman" w:hAnsi="Times New Roman"/>
          <w:noProof/>
          <w:lang w:val="sv-SE"/>
        </w:rPr>
        <w:t>/l under någon cykel, ska dosen reduceras med en dosnivå under nästa cykel (se avsnitt 4.2).</w:t>
      </w:r>
      <w:r w:rsidR="0053492D" w:rsidRPr="00E661FA">
        <w:rPr>
          <w:rFonts w:ascii="Times New Roman" w:hAnsi="Times New Roman"/>
          <w:lang w:val="sv-SE"/>
        </w:rPr>
        <w:t xml:space="preserve"> </w:t>
      </w:r>
      <w:r w:rsidR="0053492D" w:rsidRPr="00E661FA">
        <w:rPr>
          <w:rFonts w:ascii="Times New Roman" w:hAnsi="Times New Roman"/>
          <w:noProof/>
          <w:lang w:val="sv-SE"/>
        </w:rPr>
        <w:t>Dosnivåerna är 100 mg/m</w:t>
      </w:r>
      <w:r w:rsidR="0053492D" w:rsidRPr="00E661FA">
        <w:rPr>
          <w:rFonts w:ascii="Times New Roman" w:hAnsi="Times New Roman"/>
          <w:noProof/>
          <w:vertAlign w:val="superscript"/>
          <w:lang w:val="sv-SE"/>
        </w:rPr>
        <w:t>2</w:t>
      </w:r>
      <w:r w:rsidR="0053492D" w:rsidRPr="00E661FA">
        <w:rPr>
          <w:rFonts w:ascii="Times New Roman" w:hAnsi="Times New Roman"/>
          <w:noProof/>
          <w:lang w:val="sv-SE"/>
        </w:rPr>
        <w:t>, 150 mg/m</w:t>
      </w:r>
      <w:r w:rsidR="0053492D" w:rsidRPr="00E661FA">
        <w:rPr>
          <w:rFonts w:ascii="Times New Roman" w:hAnsi="Times New Roman"/>
          <w:noProof/>
          <w:vertAlign w:val="superscript"/>
          <w:lang w:val="sv-SE"/>
        </w:rPr>
        <w:t>2</w:t>
      </w:r>
      <w:r w:rsidR="0053492D" w:rsidRPr="00E661FA">
        <w:rPr>
          <w:rFonts w:ascii="Times New Roman" w:hAnsi="Times New Roman"/>
          <w:noProof/>
          <w:lang w:val="sv-SE"/>
        </w:rPr>
        <w:t xml:space="preserve"> eller 200 mg/m</w:t>
      </w:r>
      <w:r w:rsidR="0053492D" w:rsidRPr="00E661FA">
        <w:rPr>
          <w:rFonts w:ascii="Times New Roman" w:hAnsi="Times New Roman"/>
          <w:noProof/>
          <w:vertAlign w:val="superscript"/>
          <w:lang w:val="sv-SE"/>
        </w:rPr>
        <w:t>2</w:t>
      </w:r>
      <w:r w:rsidR="0053492D" w:rsidRPr="00E661FA">
        <w:rPr>
          <w:rFonts w:ascii="Times New Roman" w:hAnsi="Times New Roman"/>
          <w:noProof/>
          <w:lang w:val="sv-SE"/>
        </w:rPr>
        <w:t>.</w:t>
      </w:r>
      <w:r w:rsidR="0053492D" w:rsidRPr="00E661FA">
        <w:rPr>
          <w:rFonts w:ascii="Times New Roman" w:hAnsi="Times New Roman"/>
          <w:lang w:val="sv-SE"/>
        </w:rPr>
        <w:t xml:space="preserve"> </w:t>
      </w:r>
      <w:r w:rsidR="0053492D" w:rsidRPr="00E661FA">
        <w:rPr>
          <w:rFonts w:ascii="Times New Roman" w:hAnsi="Times New Roman"/>
          <w:noProof/>
          <w:lang w:val="sv-SE"/>
        </w:rPr>
        <w:t>Den lägsta rekommenderade dosen är 100 mg/m</w:t>
      </w:r>
      <w:r w:rsidR="0053492D" w:rsidRPr="00E661FA">
        <w:rPr>
          <w:rFonts w:ascii="Times New Roman" w:hAnsi="Times New Roman"/>
          <w:noProof/>
          <w:vertAlign w:val="superscript"/>
          <w:lang w:val="sv-SE"/>
        </w:rPr>
        <w:t>2</w:t>
      </w:r>
      <w:r w:rsidR="0053492D" w:rsidRPr="00E661FA">
        <w:rPr>
          <w:rFonts w:ascii="Times New Roman" w:hAnsi="Times New Roman"/>
          <w:noProof/>
          <w:lang w:val="sv-SE"/>
        </w:rPr>
        <w:t>.</w:t>
      </w:r>
      <w:r w:rsidR="0053492D" w:rsidRPr="00E661FA">
        <w:rPr>
          <w:rFonts w:ascii="Times New Roman" w:hAnsi="Times New Roman"/>
          <w:lang w:val="sv-SE"/>
        </w:rPr>
        <w:t xml:space="preserve"> </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ind w:left="2"/>
        <w:rPr>
          <w:rFonts w:ascii="Times New Roman" w:hAnsi="Times New Roman"/>
          <w:lang w:val="sv-SE"/>
        </w:rPr>
      </w:pPr>
      <w:r w:rsidRPr="00E661FA">
        <w:rPr>
          <w:rFonts w:ascii="Times New Roman" w:hAnsi="Times New Roman"/>
          <w:noProof/>
          <w:u w:val="single"/>
          <w:lang w:val="sv-SE"/>
        </w:rPr>
        <w:t xml:space="preserve">Pediatrisk </w:t>
      </w:r>
      <w:r w:rsidR="007D060D" w:rsidRPr="00E661FA">
        <w:rPr>
          <w:rFonts w:ascii="Times New Roman" w:hAnsi="Times New Roman"/>
          <w:noProof/>
          <w:u w:val="single"/>
          <w:lang w:val="sv-SE"/>
        </w:rPr>
        <w:t>population</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left="2" w:right="40"/>
        <w:rPr>
          <w:rFonts w:ascii="Times New Roman" w:hAnsi="Times New Roman"/>
          <w:lang w:val="sv-SE"/>
        </w:rPr>
      </w:pPr>
      <w:r w:rsidRPr="00E661FA">
        <w:rPr>
          <w:rFonts w:ascii="Times New Roman" w:hAnsi="Times New Roman"/>
          <w:noProof/>
          <w:lang w:val="sv-SE"/>
        </w:rPr>
        <w:t>Det finns ingen klinisk erfarenhet av behandling med TMZ hos barn som är yngre än 3 år.</w:t>
      </w:r>
      <w:r w:rsidRPr="00E661FA">
        <w:rPr>
          <w:rFonts w:ascii="Times New Roman" w:hAnsi="Times New Roman"/>
          <w:lang w:val="sv-SE"/>
        </w:rPr>
        <w:t xml:space="preserve"> </w:t>
      </w:r>
      <w:r w:rsidRPr="00E661FA">
        <w:rPr>
          <w:rFonts w:ascii="Times New Roman" w:hAnsi="Times New Roman"/>
          <w:noProof/>
          <w:lang w:val="sv-SE"/>
        </w:rPr>
        <w:t>Erfarenhet hos äldre barn och ungdomar är mycket begränsad (se avsnitt 4.2 och 5.1).</w:t>
      </w:r>
    </w:p>
    <w:p w:rsidR="0053492D" w:rsidRPr="00E661FA" w:rsidRDefault="0053492D">
      <w:pPr>
        <w:widowControl w:val="0"/>
        <w:autoSpaceDE w:val="0"/>
        <w:autoSpaceDN w:val="0"/>
        <w:adjustRightInd w:val="0"/>
        <w:spacing w:after="0" w:line="240" w:lineRule="auto"/>
        <w:rPr>
          <w:rFonts w:ascii="Times New Roman" w:hAnsi="Times New Roman"/>
          <w:u w:val="single"/>
          <w:lang w:val="sv-SE"/>
        </w:rPr>
      </w:pPr>
      <w:bookmarkStart w:id="3" w:name="page6"/>
      <w:bookmarkEnd w:id="3"/>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u w:val="single"/>
          <w:lang w:val="sv-SE"/>
        </w:rPr>
        <w:t>Äldre patienter (&gt; 70 års ålder)</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740"/>
        <w:rPr>
          <w:rFonts w:ascii="Times New Roman" w:hAnsi="Times New Roman"/>
          <w:lang w:val="sv-SE"/>
        </w:rPr>
      </w:pPr>
      <w:r w:rsidRPr="00E661FA">
        <w:rPr>
          <w:rFonts w:ascii="Times New Roman" w:hAnsi="Times New Roman"/>
          <w:noProof/>
          <w:lang w:val="sv-SE"/>
        </w:rPr>
        <w:t>Äldre patienter tycks löpa en högre risk för neutropeni och trombocytopeni jämfört med yngre patienter.</w:t>
      </w:r>
      <w:r w:rsidRPr="00E661FA">
        <w:rPr>
          <w:rFonts w:ascii="Times New Roman" w:hAnsi="Times New Roman"/>
          <w:lang w:val="sv-SE"/>
        </w:rPr>
        <w:t xml:space="preserve"> </w:t>
      </w:r>
      <w:r w:rsidRPr="00E661FA">
        <w:rPr>
          <w:rFonts w:ascii="Times New Roman" w:hAnsi="Times New Roman"/>
          <w:noProof/>
          <w:lang w:val="sv-SE"/>
        </w:rPr>
        <w:t>TMZ ska därför administreras med försiktighet till äldre patienter.</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9A3A33" w:rsidRPr="009A3A33" w:rsidRDefault="009A3A33" w:rsidP="009A3A33">
      <w:pPr>
        <w:widowControl w:val="0"/>
        <w:autoSpaceDE w:val="0"/>
        <w:autoSpaceDN w:val="0"/>
        <w:adjustRightInd w:val="0"/>
        <w:spacing w:after="0" w:line="240" w:lineRule="auto"/>
        <w:rPr>
          <w:rFonts w:ascii="Times New Roman" w:hAnsi="Times New Roman"/>
          <w:noProof/>
          <w:u w:val="single"/>
          <w:lang w:val="sv-SE"/>
        </w:rPr>
      </w:pPr>
      <w:r w:rsidRPr="009A3A33">
        <w:rPr>
          <w:rFonts w:ascii="Times New Roman" w:hAnsi="Times New Roman"/>
          <w:noProof/>
          <w:u w:val="single"/>
          <w:lang w:val="sv-SE"/>
        </w:rPr>
        <w:t>Kvinnliga patienter</w:t>
      </w:r>
    </w:p>
    <w:p w:rsidR="009A3A33" w:rsidRPr="009A3A33" w:rsidRDefault="009A3A33" w:rsidP="009A3A33">
      <w:pPr>
        <w:widowControl w:val="0"/>
        <w:autoSpaceDE w:val="0"/>
        <w:autoSpaceDN w:val="0"/>
        <w:adjustRightInd w:val="0"/>
        <w:spacing w:after="0" w:line="240" w:lineRule="auto"/>
        <w:rPr>
          <w:rFonts w:ascii="Times New Roman" w:hAnsi="Times New Roman"/>
          <w:noProof/>
          <w:u w:val="single"/>
          <w:lang w:val="sv-SE"/>
        </w:rPr>
      </w:pPr>
    </w:p>
    <w:p w:rsidR="009A3A33" w:rsidRPr="00EC18EC" w:rsidRDefault="009A3A33" w:rsidP="009A3A33">
      <w:pPr>
        <w:widowControl w:val="0"/>
        <w:autoSpaceDE w:val="0"/>
        <w:autoSpaceDN w:val="0"/>
        <w:adjustRightInd w:val="0"/>
        <w:spacing w:after="0" w:line="240" w:lineRule="auto"/>
        <w:rPr>
          <w:rFonts w:ascii="Times New Roman" w:hAnsi="Times New Roman"/>
          <w:noProof/>
          <w:lang w:val="sv-SE"/>
        </w:rPr>
      </w:pPr>
      <w:r w:rsidRPr="00EC18EC">
        <w:rPr>
          <w:rFonts w:ascii="Times New Roman" w:hAnsi="Times New Roman"/>
          <w:noProof/>
          <w:lang w:val="sv-SE"/>
        </w:rPr>
        <w:t>Fertila kvinnor ska använda en effektiv preventivmetod för att undvika graviditet under behandling med TMZ och under minst 6 månader efter avslutad behandling.</w:t>
      </w:r>
    </w:p>
    <w:p w:rsidR="009A3A33" w:rsidRDefault="009A3A33" w:rsidP="009A3A33">
      <w:pPr>
        <w:widowControl w:val="0"/>
        <w:autoSpaceDE w:val="0"/>
        <w:autoSpaceDN w:val="0"/>
        <w:adjustRightInd w:val="0"/>
        <w:spacing w:after="0" w:line="240" w:lineRule="auto"/>
        <w:rPr>
          <w:rFonts w:ascii="Times New Roman" w:hAnsi="Times New Roman"/>
          <w:noProof/>
          <w:u w:val="single"/>
          <w:lang w:val="sv-SE"/>
        </w:rPr>
      </w:pPr>
    </w:p>
    <w:p w:rsidR="0053492D" w:rsidRPr="00E661FA" w:rsidRDefault="0053492D" w:rsidP="009A3A33">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u w:val="single"/>
          <w:lang w:val="sv-SE"/>
        </w:rPr>
        <w:t>Manliga patienter</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760"/>
        <w:rPr>
          <w:rFonts w:ascii="Times New Roman" w:hAnsi="Times New Roman"/>
          <w:lang w:val="sv-SE"/>
        </w:rPr>
      </w:pPr>
      <w:r w:rsidRPr="00E661FA">
        <w:rPr>
          <w:rFonts w:ascii="Times New Roman" w:hAnsi="Times New Roman"/>
          <w:noProof/>
          <w:lang w:val="sv-SE"/>
        </w:rPr>
        <w:t xml:space="preserve">Män som behandlas med TMZ ska avrådas från att avla barn under </w:t>
      </w:r>
      <w:r w:rsidR="00230D0A" w:rsidRPr="00230D0A">
        <w:rPr>
          <w:rFonts w:ascii="Times New Roman" w:hAnsi="Times New Roman"/>
          <w:noProof/>
          <w:lang w:val="sv-SE"/>
        </w:rPr>
        <w:t>minst</w:t>
      </w:r>
      <w:r w:rsidRPr="00E661FA">
        <w:rPr>
          <w:rFonts w:ascii="Times New Roman" w:hAnsi="Times New Roman"/>
          <w:noProof/>
          <w:lang w:val="sv-SE"/>
        </w:rPr>
        <w:t xml:space="preserve"> </w:t>
      </w:r>
      <w:r w:rsidR="00230D0A">
        <w:rPr>
          <w:rFonts w:ascii="Times New Roman" w:hAnsi="Times New Roman"/>
          <w:noProof/>
          <w:lang w:val="sv-SE"/>
        </w:rPr>
        <w:t>3 </w:t>
      </w:r>
      <w:r w:rsidRPr="00E661FA">
        <w:rPr>
          <w:rFonts w:ascii="Times New Roman" w:hAnsi="Times New Roman"/>
          <w:noProof/>
          <w:lang w:val="sv-SE"/>
        </w:rPr>
        <w:t>månader efter att de fått den sista dosen och att söka rådgivning om kryokonservering av spermier före behandling (se avsnitt 4.6).</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u w:val="single"/>
          <w:lang w:val="sv-SE"/>
        </w:rPr>
        <w:t>Laktos</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160"/>
        <w:rPr>
          <w:rFonts w:ascii="Times New Roman" w:hAnsi="Times New Roman"/>
          <w:lang w:val="sv-SE"/>
        </w:rPr>
      </w:pPr>
      <w:r w:rsidRPr="00E661FA">
        <w:rPr>
          <w:rFonts w:ascii="Times New Roman" w:hAnsi="Times New Roman"/>
          <w:noProof/>
          <w:lang w:val="sv-SE"/>
        </w:rPr>
        <w:t>Detta läkemedel innehåller laktos.</w:t>
      </w:r>
      <w:r w:rsidRPr="00E661FA">
        <w:rPr>
          <w:rFonts w:ascii="Times New Roman" w:hAnsi="Times New Roman"/>
          <w:lang w:val="sv-SE"/>
        </w:rPr>
        <w:t xml:space="preserve"> </w:t>
      </w:r>
      <w:r w:rsidRPr="00E661FA">
        <w:rPr>
          <w:rFonts w:ascii="Times New Roman" w:hAnsi="Times New Roman"/>
          <w:noProof/>
          <w:lang w:val="sv-SE"/>
        </w:rPr>
        <w:t>Patienter med något av följande sällsynta ärftliga tillstånd bör inte använda detta läkemedel:</w:t>
      </w:r>
      <w:r w:rsidRPr="00E661FA">
        <w:rPr>
          <w:rFonts w:ascii="Times New Roman" w:hAnsi="Times New Roman"/>
          <w:lang w:val="sv-SE"/>
        </w:rPr>
        <w:t xml:space="preserve"> </w:t>
      </w:r>
      <w:r w:rsidRPr="00E661FA">
        <w:rPr>
          <w:rFonts w:ascii="Times New Roman" w:hAnsi="Times New Roman"/>
          <w:noProof/>
          <w:lang w:val="sv-SE"/>
        </w:rPr>
        <w:t>galaktosintolerans, total laktasbrist eller glukosgalaktosmalabsorption.</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rsidP="007871F3">
      <w:pPr>
        <w:keepNext/>
        <w:keepLines/>
        <w:widowControl w:val="0"/>
        <w:tabs>
          <w:tab w:val="left" w:pos="540"/>
        </w:tabs>
        <w:autoSpaceDE w:val="0"/>
        <w:autoSpaceDN w:val="0"/>
        <w:adjustRightInd w:val="0"/>
        <w:spacing w:after="0" w:line="240" w:lineRule="auto"/>
        <w:rPr>
          <w:rFonts w:ascii="Times New Roman" w:hAnsi="Times New Roman"/>
          <w:lang w:val="sv-SE"/>
        </w:rPr>
      </w:pPr>
      <w:r w:rsidRPr="00E661FA">
        <w:rPr>
          <w:rFonts w:ascii="Times New Roman" w:hAnsi="Times New Roman"/>
          <w:b/>
          <w:lang w:val="sv-SE"/>
        </w:rPr>
        <w:lastRenderedPageBreak/>
        <w:t>4.5</w:t>
      </w:r>
      <w:r w:rsidRPr="00E661FA">
        <w:rPr>
          <w:rFonts w:ascii="Times New Roman" w:hAnsi="Times New Roman"/>
          <w:b/>
          <w:lang w:val="sv-SE"/>
        </w:rPr>
        <w:tab/>
      </w:r>
      <w:r w:rsidRPr="00E661FA">
        <w:rPr>
          <w:rFonts w:ascii="Times New Roman" w:hAnsi="Times New Roman"/>
          <w:b/>
          <w:noProof/>
          <w:lang w:val="sv-SE"/>
        </w:rPr>
        <w:t>Interaktioner med andra läkemedel och övriga interaktioner</w:t>
      </w:r>
    </w:p>
    <w:p w:rsidR="0053492D" w:rsidRPr="00E661FA" w:rsidRDefault="0053492D" w:rsidP="007871F3">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7871F3">
      <w:pPr>
        <w:keepNext/>
        <w:keepLines/>
        <w:widowControl w:val="0"/>
        <w:overflowPunct w:val="0"/>
        <w:autoSpaceDE w:val="0"/>
        <w:autoSpaceDN w:val="0"/>
        <w:adjustRightInd w:val="0"/>
        <w:spacing w:after="0" w:line="240" w:lineRule="auto"/>
        <w:ind w:right="1100"/>
        <w:rPr>
          <w:rFonts w:ascii="Times New Roman" w:hAnsi="Times New Roman"/>
          <w:lang w:val="sv-SE"/>
        </w:rPr>
      </w:pPr>
      <w:r w:rsidRPr="00E661FA">
        <w:rPr>
          <w:rFonts w:ascii="Times New Roman" w:hAnsi="Times New Roman"/>
          <w:noProof/>
          <w:lang w:val="sv-SE"/>
        </w:rPr>
        <w:t>I en separat fas I studie visade samtidig administrering av TMZ och ranitidin inte några förändringar av absorptionsgraden för TMZ eller exponeringen för dess aktiva metabolit monometyltriazenoimidazolkarboxamid (MTIC).</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rsidP="007871F3">
      <w:pPr>
        <w:keepNext/>
        <w:overflowPunct w:val="0"/>
        <w:autoSpaceDE w:val="0"/>
        <w:autoSpaceDN w:val="0"/>
        <w:adjustRightInd w:val="0"/>
        <w:spacing w:after="0" w:line="240" w:lineRule="auto"/>
        <w:ind w:right="238"/>
        <w:rPr>
          <w:rFonts w:ascii="Times New Roman" w:hAnsi="Times New Roman"/>
          <w:lang w:val="sv-SE"/>
        </w:rPr>
      </w:pPr>
      <w:r w:rsidRPr="00E661FA">
        <w:rPr>
          <w:rFonts w:ascii="Times New Roman" w:hAnsi="Times New Roman"/>
          <w:noProof/>
          <w:lang w:val="sv-SE"/>
        </w:rPr>
        <w:t>Administrering av TMZ tillsammans med föda resulterade i en minskning av C</w:t>
      </w:r>
      <w:r w:rsidRPr="00E661FA">
        <w:rPr>
          <w:rFonts w:ascii="Times New Roman" w:hAnsi="Times New Roman"/>
          <w:noProof/>
          <w:vertAlign w:val="subscript"/>
          <w:lang w:val="sv-SE"/>
        </w:rPr>
        <w:t>max</w:t>
      </w:r>
      <w:r w:rsidRPr="00E661FA">
        <w:rPr>
          <w:rFonts w:ascii="Times New Roman" w:hAnsi="Times New Roman"/>
          <w:noProof/>
          <w:lang w:val="sv-SE"/>
        </w:rPr>
        <w:t xml:space="preserve"> med 33 % och en minskning av AUC med 9 %.</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1140"/>
        <w:rPr>
          <w:rFonts w:ascii="Times New Roman" w:hAnsi="Times New Roman"/>
          <w:lang w:val="sv-SE"/>
        </w:rPr>
      </w:pPr>
      <w:r w:rsidRPr="00E661FA">
        <w:rPr>
          <w:rFonts w:ascii="Times New Roman" w:hAnsi="Times New Roman"/>
          <w:noProof/>
          <w:lang w:val="sv-SE"/>
        </w:rPr>
        <w:t>Eftersom det inte kan uteslutas att ändringen av C</w:t>
      </w:r>
      <w:r w:rsidRPr="00E661FA">
        <w:rPr>
          <w:rFonts w:ascii="Times New Roman" w:hAnsi="Times New Roman"/>
          <w:noProof/>
          <w:vertAlign w:val="subscript"/>
          <w:lang w:val="sv-SE"/>
        </w:rPr>
        <w:t>max</w:t>
      </w:r>
      <w:r w:rsidRPr="00E661FA">
        <w:rPr>
          <w:rFonts w:ascii="Times New Roman" w:hAnsi="Times New Roman"/>
          <w:noProof/>
          <w:lang w:val="sv-SE"/>
        </w:rPr>
        <w:t xml:space="preserve"> är av klinisk betydelse, ska Temozolomide administreras utan föda.</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300"/>
        <w:rPr>
          <w:rFonts w:ascii="Times New Roman" w:hAnsi="Times New Roman"/>
          <w:lang w:val="sv-SE"/>
        </w:rPr>
      </w:pPr>
      <w:r w:rsidRPr="00E661FA">
        <w:rPr>
          <w:rFonts w:ascii="Times New Roman" w:hAnsi="Times New Roman"/>
          <w:noProof/>
          <w:lang w:val="sv-SE"/>
        </w:rPr>
        <w:t>Baserat på en analys av populationsfarmakokinetik från fas II studier, ändrade inte samtidig administrering av dexametason, proklorfenazin, fenytoin, karbamazepin, ondansentron, H</w:t>
      </w:r>
      <w:r w:rsidRPr="00E661FA">
        <w:rPr>
          <w:rFonts w:ascii="Times New Roman" w:hAnsi="Times New Roman"/>
          <w:noProof/>
          <w:vertAlign w:val="subscript"/>
          <w:lang w:val="sv-SE"/>
        </w:rPr>
        <w:t>2</w:t>
      </w:r>
      <w:r w:rsidRPr="00E661FA">
        <w:rPr>
          <w:rFonts w:ascii="Times New Roman" w:hAnsi="Times New Roman"/>
          <w:noProof/>
          <w:lang w:val="sv-SE"/>
        </w:rPr>
        <w:t>- receptorantagonister eller fenobarbital clearance för TMZ.</w:t>
      </w:r>
      <w:r w:rsidRPr="00E661FA">
        <w:rPr>
          <w:rFonts w:ascii="Times New Roman" w:hAnsi="Times New Roman"/>
          <w:lang w:val="sv-SE"/>
        </w:rPr>
        <w:t xml:space="preserve"> </w:t>
      </w:r>
      <w:r w:rsidRPr="00E661FA">
        <w:rPr>
          <w:rFonts w:ascii="Times New Roman" w:hAnsi="Times New Roman"/>
          <w:noProof/>
          <w:lang w:val="sv-SE"/>
        </w:rPr>
        <w:t>Samtidig administrering av valproinsyra var associerad med en liten, men statistiskt signifikant, minskning av clearance för TMZ.</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Inga studier har utförts för att bestämma effekten av TMZ på metabolismen eller elimineringen av andra läkemedel.</w:t>
      </w:r>
      <w:r w:rsidRPr="00E661FA">
        <w:rPr>
          <w:rFonts w:ascii="Times New Roman" w:hAnsi="Times New Roman"/>
          <w:lang w:val="sv-SE"/>
        </w:rPr>
        <w:t xml:space="preserve"> </w:t>
      </w:r>
      <w:r w:rsidRPr="00E661FA">
        <w:rPr>
          <w:rFonts w:ascii="Times New Roman" w:hAnsi="Times New Roman"/>
          <w:noProof/>
          <w:lang w:val="sv-SE"/>
        </w:rPr>
        <w:t>Eftersom TMZ inte genomgår någon metabolism i levern och har låg proteinbindningsgrad, är det dock osannolikt att det påverkar farmakokinetiken av andra läkemedel (se avsnitt 5.2).</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1040"/>
        <w:rPr>
          <w:rFonts w:ascii="Times New Roman" w:hAnsi="Times New Roman"/>
          <w:lang w:val="sv-SE"/>
        </w:rPr>
      </w:pPr>
      <w:r w:rsidRPr="00E661FA">
        <w:rPr>
          <w:rFonts w:ascii="Times New Roman" w:hAnsi="Times New Roman"/>
          <w:noProof/>
          <w:lang w:val="sv-SE"/>
        </w:rPr>
        <w:t xml:space="preserve">Användning av TMZ i kombination med andra myelosuppressiva </w:t>
      </w:r>
      <w:r w:rsidR="00A7168E" w:rsidRPr="00E661FA">
        <w:rPr>
          <w:rFonts w:ascii="Times New Roman" w:hAnsi="Times New Roman"/>
          <w:noProof/>
          <w:lang w:val="sv-SE"/>
        </w:rPr>
        <w:t>ämnen</w:t>
      </w:r>
      <w:r w:rsidRPr="00E661FA">
        <w:rPr>
          <w:rFonts w:ascii="Times New Roman" w:hAnsi="Times New Roman"/>
          <w:noProof/>
          <w:lang w:val="sv-SE"/>
        </w:rPr>
        <w:t xml:space="preserve"> kan öka risken för myelosuppression.</w:t>
      </w:r>
    </w:p>
    <w:p w:rsidR="001F06E3" w:rsidRPr="00E661FA" w:rsidRDefault="001F06E3" w:rsidP="001F06E3">
      <w:pPr>
        <w:widowControl w:val="0"/>
        <w:overflowPunct w:val="0"/>
        <w:autoSpaceDE w:val="0"/>
        <w:autoSpaceDN w:val="0"/>
        <w:adjustRightInd w:val="0"/>
        <w:spacing w:after="0" w:line="240" w:lineRule="auto"/>
        <w:rPr>
          <w:rFonts w:ascii="Times New Roman" w:hAnsi="Times New Roman"/>
          <w:noProof/>
          <w:lang w:val="sv-SE"/>
        </w:rPr>
      </w:pPr>
    </w:p>
    <w:p w:rsidR="001F06E3" w:rsidRPr="00AA2AD5" w:rsidRDefault="001F06E3" w:rsidP="001F06E3">
      <w:pPr>
        <w:widowControl w:val="0"/>
        <w:overflowPunct w:val="0"/>
        <w:autoSpaceDE w:val="0"/>
        <w:autoSpaceDN w:val="0"/>
        <w:adjustRightInd w:val="0"/>
        <w:spacing w:after="0" w:line="240" w:lineRule="auto"/>
        <w:rPr>
          <w:rFonts w:ascii="Times New Roman" w:hAnsi="Times New Roman"/>
          <w:noProof/>
          <w:u w:val="single"/>
          <w:lang w:val="sv-SE"/>
        </w:rPr>
      </w:pPr>
      <w:r w:rsidRPr="00AA2AD5">
        <w:rPr>
          <w:rFonts w:ascii="Times New Roman" w:hAnsi="Times New Roman"/>
          <w:noProof/>
          <w:u w:val="single"/>
          <w:lang w:val="sv-SE"/>
        </w:rPr>
        <w:t>Pediatrisk population</w:t>
      </w:r>
    </w:p>
    <w:p w:rsidR="001F06E3" w:rsidRPr="00E661FA" w:rsidRDefault="001F06E3" w:rsidP="001F06E3">
      <w:pPr>
        <w:widowControl w:val="0"/>
        <w:overflowPunct w:val="0"/>
        <w:autoSpaceDE w:val="0"/>
        <w:autoSpaceDN w:val="0"/>
        <w:adjustRightInd w:val="0"/>
        <w:spacing w:after="0" w:line="240" w:lineRule="auto"/>
        <w:rPr>
          <w:rFonts w:ascii="Times New Roman" w:hAnsi="Times New Roman"/>
          <w:noProof/>
          <w:lang w:val="sv-SE"/>
        </w:rPr>
      </w:pPr>
    </w:p>
    <w:p w:rsidR="001F06E3" w:rsidRPr="00E661FA" w:rsidRDefault="001F06E3" w:rsidP="001F06E3">
      <w:pPr>
        <w:widowControl w:val="0"/>
        <w:overflowPunct w:val="0"/>
        <w:autoSpaceDE w:val="0"/>
        <w:autoSpaceDN w:val="0"/>
        <w:adjustRightInd w:val="0"/>
        <w:spacing w:after="0" w:line="240" w:lineRule="auto"/>
        <w:rPr>
          <w:rFonts w:ascii="Times New Roman" w:hAnsi="Times New Roman"/>
          <w:noProof/>
          <w:lang w:val="sv-SE"/>
        </w:rPr>
      </w:pPr>
      <w:r w:rsidRPr="00E661FA">
        <w:rPr>
          <w:rFonts w:ascii="Times New Roman" w:hAnsi="Times New Roman"/>
          <w:noProof/>
          <w:lang w:val="sv-SE"/>
        </w:rPr>
        <w:t>Interaktionsstudier har endast utförts på vuxna.</w:t>
      </w:r>
    </w:p>
    <w:p w:rsidR="001F06E3" w:rsidRPr="00E661FA" w:rsidRDefault="001F06E3" w:rsidP="001F06E3">
      <w:pPr>
        <w:widowControl w:val="0"/>
        <w:overflowPunct w:val="0"/>
        <w:autoSpaceDE w:val="0"/>
        <w:autoSpaceDN w:val="0"/>
        <w:adjustRightInd w:val="0"/>
        <w:spacing w:after="0" w:line="240" w:lineRule="auto"/>
        <w:rPr>
          <w:rFonts w:ascii="Times New Roman" w:hAnsi="Times New Roman"/>
          <w:noProof/>
          <w:lang w:val="sv-SE"/>
        </w:rPr>
      </w:pPr>
    </w:p>
    <w:p w:rsidR="0053492D" w:rsidRPr="00E661FA" w:rsidRDefault="0053492D">
      <w:pPr>
        <w:widowControl w:val="0"/>
        <w:tabs>
          <w:tab w:val="left" w:pos="540"/>
        </w:tabs>
        <w:autoSpaceDE w:val="0"/>
        <w:autoSpaceDN w:val="0"/>
        <w:adjustRightInd w:val="0"/>
        <w:spacing w:after="0" w:line="240" w:lineRule="auto"/>
        <w:rPr>
          <w:rFonts w:ascii="Times New Roman" w:hAnsi="Times New Roman"/>
          <w:lang w:val="sv-SE"/>
        </w:rPr>
      </w:pPr>
      <w:r w:rsidRPr="00E661FA">
        <w:rPr>
          <w:rFonts w:ascii="Times New Roman" w:hAnsi="Times New Roman"/>
          <w:b/>
          <w:lang w:val="sv-SE"/>
        </w:rPr>
        <w:t>4.6</w:t>
      </w:r>
      <w:r w:rsidRPr="00E661FA">
        <w:rPr>
          <w:rFonts w:ascii="Times New Roman" w:hAnsi="Times New Roman"/>
          <w:b/>
          <w:lang w:val="sv-SE"/>
        </w:rPr>
        <w:tab/>
      </w:r>
      <w:r w:rsidR="004F18A8" w:rsidRPr="00E661FA">
        <w:rPr>
          <w:rFonts w:ascii="Times New Roman" w:hAnsi="Times New Roman"/>
          <w:b/>
          <w:lang w:val="sv-SE"/>
        </w:rPr>
        <w:t>Fertilitet, g</w:t>
      </w:r>
      <w:r w:rsidRPr="00E661FA">
        <w:rPr>
          <w:rFonts w:ascii="Times New Roman" w:hAnsi="Times New Roman"/>
          <w:b/>
          <w:noProof/>
          <w:lang w:val="sv-SE"/>
        </w:rPr>
        <w:t>raviditet och amning</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FF2A3B" w:rsidRPr="00E661FA" w:rsidRDefault="00FF2A3B" w:rsidP="00FF2A3B">
      <w:pPr>
        <w:widowControl w:val="0"/>
        <w:autoSpaceDE w:val="0"/>
        <w:autoSpaceDN w:val="0"/>
        <w:adjustRightInd w:val="0"/>
        <w:spacing w:after="0" w:line="240" w:lineRule="auto"/>
        <w:rPr>
          <w:rFonts w:ascii="Times New Roman" w:hAnsi="Times New Roman"/>
          <w:noProof/>
          <w:lang w:val="sv-SE"/>
        </w:rPr>
      </w:pPr>
      <w:r w:rsidRPr="00831C52">
        <w:rPr>
          <w:rFonts w:ascii="Times New Roman" w:hAnsi="Times New Roman"/>
          <w:noProof/>
          <w:u w:val="single"/>
          <w:lang w:val="sv-SE"/>
        </w:rPr>
        <w:t>Fertila kvinnor</w:t>
      </w:r>
    </w:p>
    <w:p w:rsidR="00FF2A3B" w:rsidRPr="00E661FA" w:rsidRDefault="00FF2A3B" w:rsidP="00FF2A3B">
      <w:pPr>
        <w:widowControl w:val="0"/>
        <w:autoSpaceDE w:val="0"/>
        <w:autoSpaceDN w:val="0"/>
        <w:adjustRightInd w:val="0"/>
        <w:spacing w:after="0" w:line="240" w:lineRule="auto"/>
        <w:rPr>
          <w:rFonts w:ascii="Times New Roman" w:hAnsi="Times New Roman"/>
          <w:noProof/>
          <w:lang w:val="sv-SE"/>
        </w:rPr>
      </w:pPr>
    </w:p>
    <w:p w:rsidR="00FF2A3B" w:rsidRPr="00E661FA" w:rsidRDefault="00FF2A3B" w:rsidP="00FF2A3B">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 xml:space="preserve">Fertila kvinnor ska använda </w:t>
      </w:r>
      <w:r w:rsidRPr="00306A1A">
        <w:rPr>
          <w:rFonts w:ascii="Times New Roman" w:hAnsi="Times New Roman"/>
          <w:noProof/>
          <w:lang w:val="sv-SE"/>
        </w:rPr>
        <w:t>en effektiv preventivmetod</w:t>
      </w:r>
      <w:r w:rsidRPr="00E661FA">
        <w:rPr>
          <w:rFonts w:ascii="Times New Roman" w:hAnsi="Times New Roman"/>
          <w:noProof/>
          <w:lang w:val="sv-SE"/>
        </w:rPr>
        <w:t xml:space="preserve"> för att undvika graviditet under behandling med TMZ</w:t>
      </w:r>
      <w:r w:rsidR="00230D0A" w:rsidRPr="00316186">
        <w:rPr>
          <w:lang w:val="sv-SE"/>
        </w:rPr>
        <w:t xml:space="preserve"> </w:t>
      </w:r>
      <w:r w:rsidR="00230D0A" w:rsidRPr="00230D0A">
        <w:rPr>
          <w:rFonts w:ascii="Times New Roman" w:hAnsi="Times New Roman"/>
          <w:noProof/>
          <w:lang w:val="sv-SE"/>
        </w:rPr>
        <w:t>och under minst 6 månader efter avslutad behandling</w:t>
      </w:r>
      <w:r w:rsidRPr="00E661FA">
        <w:rPr>
          <w:rFonts w:ascii="Times New Roman" w:hAnsi="Times New Roman"/>
          <w:noProof/>
          <w:lang w:val="sv-SE"/>
        </w:rPr>
        <w:t>.</w:t>
      </w:r>
    </w:p>
    <w:p w:rsidR="00FF2A3B" w:rsidRPr="00831C52" w:rsidRDefault="00FF2A3B" w:rsidP="00FF2A3B">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u w:val="single"/>
          <w:lang w:val="sv-SE"/>
        </w:rPr>
        <w:t>Graviditet</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40"/>
        <w:rPr>
          <w:rFonts w:ascii="Times New Roman" w:hAnsi="Times New Roman"/>
          <w:lang w:val="sv-SE"/>
        </w:rPr>
      </w:pPr>
      <w:r w:rsidRPr="00E661FA">
        <w:rPr>
          <w:rFonts w:ascii="Times New Roman" w:hAnsi="Times New Roman"/>
          <w:noProof/>
          <w:lang w:val="sv-SE"/>
        </w:rPr>
        <w:t>Det finns inga data från gravida kvinnor.</w:t>
      </w:r>
      <w:r w:rsidRPr="00E661FA">
        <w:rPr>
          <w:rFonts w:ascii="Times New Roman" w:hAnsi="Times New Roman"/>
          <w:lang w:val="sv-SE"/>
        </w:rPr>
        <w:t xml:space="preserve"> </w:t>
      </w:r>
      <w:r w:rsidRPr="00E661FA">
        <w:rPr>
          <w:rFonts w:ascii="Times New Roman" w:hAnsi="Times New Roman"/>
          <w:noProof/>
          <w:lang w:val="sv-SE"/>
        </w:rPr>
        <w:t>I prekliniska studier på råtta och kanin som fick 150 mg/m</w:t>
      </w:r>
      <w:r w:rsidRPr="00E661FA">
        <w:rPr>
          <w:rFonts w:ascii="Times New Roman" w:hAnsi="Times New Roman"/>
          <w:noProof/>
          <w:vertAlign w:val="superscript"/>
          <w:lang w:val="sv-SE"/>
        </w:rPr>
        <w:t>2</w:t>
      </w:r>
      <w:r w:rsidRPr="00E661FA">
        <w:rPr>
          <w:rFonts w:ascii="Times New Roman" w:hAnsi="Times New Roman"/>
          <w:noProof/>
          <w:lang w:val="sv-SE"/>
        </w:rPr>
        <w:t xml:space="preserve"> TMZ sågs teratogenicitet och/eller fetal toxicitet (se avsnitt 5.3).</w:t>
      </w:r>
      <w:r w:rsidRPr="00E661FA">
        <w:rPr>
          <w:rFonts w:ascii="Times New Roman" w:hAnsi="Times New Roman"/>
          <w:lang w:val="sv-SE"/>
        </w:rPr>
        <w:t xml:space="preserve"> </w:t>
      </w:r>
      <w:r w:rsidRPr="00E661FA">
        <w:rPr>
          <w:rFonts w:ascii="Times New Roman" w:hAnsi="Times New Roman"/>
          <w:noProof/>
          <w:lang w:val="sv-SE"/>
        </w:rPr>
        <w:t>Temozolomide ska inte ges till gravida kvinnor.</w:t>
      </w:r>
      <w:r w:rsidRPr="00E661FA">
        <w:rPr>
          <w:rFonts w:ascii="Times New Roman" w:hAnsi="Times New Roman"/>
          <w:lang w:val="sv-SE"/>
        </w:rPr>
        <w:t xml:space="preserve"> </w:t>
      </w:r>
      <w:r w:rsidRPr="00E661FA">
        <w:rPr>
          <w:rFonts w:ascii="Times New Roman" w:hAnsi="Times New Roman"/>
          <w:noProof/>
          <w:lang w:val="sv-SE"/>
        </w:rPr>
        <w:t>Om användning under graviditet måste övervägas, ska patienten upplysas om den potentiella risken för fostret.</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u w:val="single"/>
          <w:lang w:val="sv-SE"/>
        </w:rPr>
        <w:t>Amning</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rsidP="00831C52">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Det är inte känt om TMZ utsöndras i bröstmjölk.</w:t>
      </w:r>
      <w:r w:rsidRPr="00E661FA">
        <w:rPr>
          <w:rFonts w:ascii="Times New Roman" w:hAnsi="Times New Roman"/>
          <w:lang w:val="sv-SE"/>
        </w:rPr>
        <w:t xml:space="preserve"> </w:t>
      </w:r>
      <w:r w:rsidRPr="00E661FA">
        <w:rPr>
          <w:rFonts w:ascii="Times New Roman" w:hAnsi="Times New Roman"/>
          <w:noProof/>
          <w:lang w:val="sv-SE"/>
        </w:rPr>
        <w:t>Amning ska därför avbrytas under behandling med TMZ.</w:t>
      </w:r>
    </w:p>
    <w:p w:rsidR="001F06E3" w:rsidRPr="00E661FA" w:rsidRDefault="001F06E3" w:rsidP="00831C52">
      <w:pPr>
        <w:widowControl w:val="0"/>
        <w:autoSpaceDE w:val="0"/>
        <w:autoSpaceDN w:val="0"/>
        <w:adjustRightInd w:val="0"/>
        <w:spacing w:after="0" w:line="240" w:lineRule="auto"/>
        <w:rPr>
          <w:rFonts w:ascii="Times New Roman" w:hAnsi="Times New Roman"/>
          <w:lang w:val="sv-SE"/>
        </w:rPr>
      </w:pPr>
      <w:bookmarkStart w:id="4" w:name="page7"/>
      <w:bookmarkEnd w:id="4"/>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u w:val="single"/>
          <w:lang w:val="sv-SE"/>
        </w:rPr>
        <w:t>Manlig fertilitet</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1280"/>
        <w:rPr>
          <w:rFonts w:ascii="Times New Roman" w:hAnsi="Times New Roman"/>
          <w:lang w:val="sv-SE"/>
        </w:rPr>
      </w:pPr>
      <w:r w:rsidRPr="00E661FA">
        <w:rPr>
          <w:rFonts w:ascii="Times New Roman" w:hAnsi="Times New Roman"/>
          <w:noProof/>
          <w:lang w:val="sv-SE"/>
        </w:rPr>
        <w:t>TMZ kan ha genotoxiska effekter.</w:t>
      </w:r>
      <w:r w:rsidRPr="00E661FA">
        <w:rPr>
          <w:rFonts w:ascii="Times New Roman" w:hAnsi="Times New Roman"/>
          <w:lang w:val="sv-SE"/>
        </w:rPr>
        <w:t xml:space="preserve"> </w:t>
      </w:r>
      <w:r w:rsidRPr="00E661FA">
        <w:rPr>
          <w:rFonts w:ascii="Times New Roman" w:hAnsi="Times New Roman"/>
          <w:noProof/>
          <w:lang w:val="sv-SE"/>
        </w:rPr>
        <w:t xml:space="preserve">Män som behandlas med TMZ </w:t>
      </w:r>
      <w:r w:rsidR="00230D0A" w:rsidRPr="00230D0A">
        <w:rPr>
          <w:rFonts w:ascii="Times New Roman" w:hAnsi="Times New Roman"/>
          <w:noProof/>
          <w:lang w:val="sv-SE"/>
        </w:rPr>
        <w:t xml:space="preserve">ska använda effektiva preventivmetoder och </w:t>
      </w:r>
      <w:r w:rsidRPr="00E661FA">
        <w:rPr>
          <w:rFonts w:ascii="Times New Roman" w:hAnsi="Times New Roman"/>
          <w:noProof/>
          <w:lang w:val="sv-SE"/>
        </w:rPr>
        <w:t xml:space="preserve">avrådes därför från att avla barn </w:t>
      </w:r>
      <w:r w:rsidR="00230D0A" w:rsidRPr="00230D0A">
        <w:rPr>
          <w:rFonts w:ascii="Times New Roman" w:hAnsi="Times New Roman"/>
          <w:noProof/>
          <w:lang w:val="sv-SE"/>
        </w:rPr>
        <w:t xml:space="preserve">under minst </w:t>
      </w:r>
      <w:r w:rsidR="00230D0A">
        <w:rPr>
          <w:rFonts w:ascii="Times New Roman" w:hAnsi="Times New Roman"/>
          <w:noProof/>
          <w:lang w:val="sv-SE"/>
        </w:rPr>
        <w:t>3 </w:t>
      </w:r>
      <w:r w:rsidRPr="00E661FA">
        <w:rPr>
          <w:rFonts w:ascii="Times New Roman" w:hAnsi="Times New Roman"/>
          <w:noProof/>
          <w:lang w:val="sv-SE"/>
        </w:rPr>
        <w:t>månader efter att de fått den sista dosen och att före behandling söka rådgivning om kryokonservering av spermier på grund av risken för irreversibel infertilitet vid behandling med TMZ.</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rsidP="007871F3">
      <w:pPr>
        <w:keepNext/>
        <w:keepLines/>
        <w:widowControl w:val="0"/>
        <w:tabs>
          <w:tab w:val="left" w:pos="540"/>
        </w:tabs>
        <w:autoSpaceDE w:val="0"/>
        <w:autoSpaceDN w:val="0"/>
        <w:adjustRightInd w:val="0"/>
        <w:spacing w:after="0" w:line="240" w:lineRule="auto"/>
        <w:rPr>
          <w:rFonts w:ascii="Times New Roman" w:hAnsi="Times New Roman"/>
          <w:lang w:val="sv-SE"/>
        </w:rPr>
      </w:pPr>
      <w:r w:rsidRPr="00E661FA">
        <w:rPr>
          <w:rFonts w:ascii="Times New Roman" w:hAnsi="Times New Roman"/>
          <w:b/>
          <w:lang w:val="sv-SE"/>
        </w:rPr>
        <w:lastRenderedPageBreak/>
        <w:t>4.7</w:t>
      </w:r>
      <w:r w:rsidRPr="00E661FA">
        <w:rPr>
          <w:rFonts w:ascii="Times New Roman" w:hAnsi="Times New Roman"/>
          <w:b/>
          <w:lang w:val="sv-SE"/>
        </w:rPr>
        <w:tab/>
      </w:r>
      <w:r w:rsidRPr="00E661FA">
        <w:rPr>
          <w:rFonts w:ascii="Times New Roman" w:hAnsi="Times New Roman"/>
          <w:b/>
          <w:noProof/>
          <w:lang w:val="sv-SE"/>
        </w:rPr>
        <w:t>Effekter på förmågan att framföra fordon och använda maskiner</w:t>
      </w:r>
    </w:p>
    <w:p w:rsidR="0053492D" w:rsidRPr="00E661FA" w:rsidRDefault="0053492D" w:rsidP="007871F3">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1F06E3" w:rsidP="007871F3">
      <w:pPr>
        <w:keepNext/>
        <w:keepLines/>
        <w:widowControl w:val="0"/>
        <w:overflowPunct w:val="0"/>
        <w:autoSpaceDE w:val="0"/>
        <w:autoSpaceDN w:val="0"/>
        <w:adjustRightInd w:val="0"/>
        <w:spacing w:after="0" w:line="240" w:lineRule="auto"/>
        <w:ind w:right="900"/>
        <w:rPr>
          <w:rFonts w:ascii="Times New Roman" w:hAnsi="Times New Roman"/>
          <w:noProof/>
          <w:lang w:val="sv-SE"/>
        </w:rPr>
      </w:pPr>
      <w:r w:rsidRPr="00E661FA">
        <w:rPr>
          <w:rFonts w:ascii="Times New Roman" w:hAnsi="Times New Roman"/>
          <w:noProof/>
          <w:lang w:val="sv-SE"/>
        </w:rPr>
        <w:t>TMZ har mindre effekt på förmågan att framföra fordon och</w:t>
      </w:r>
      <w:r w:rsidR="0053492D" w:rsidRPr="00E661FA">
        <w:rPr>
          <w:rFonts w:ascii="Times New Roman" w:hAnsi="Times New Roman"/>
          <w:noProof/>
          <w:lang w:val="sv-SE"/>
        </w:rPr>
        <w:t>använda maskiner på grund av trötthet och sömnighet</w:t>
      </w:r>
      <w:r w:rsidRPr="00E661FA">
        <w:rPr>
          <w:rFonts w:ascii="Times New Roman" w:hAnsi="Times New Roman"/>
          <w:noProof/>
          <w:lang w:val="sv-SE"/>
        </w:rPr>
        <w:t xml:space="preserve"> (se avsnitt 4.8).</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rsidP="00761294">
      <w:pPr>
        <w:keepNext/>
        <w:keepLines/>
        <w:widowControl w:val="0"/>
        <w:tabs>
          <w:tab w:val="left" w:pos="540"/>
        </w:tabs>
        <w:autoSpaceDE w:val="0"/>
        <w:autoSpaceDN w:val="0"/>
        <w:adjustRightInd w:val="0"/>
        <w:spacing w:after="0" w:line="240" w:lineRule="auto"/>
        <w:rPr>
          <w:rFonts w:ascii="Times New Roman" w:hAnsi="Times New Roman"/>
          <w:lang w:val="sv-SE"/>
        </w:rPr>
      </w:pPr>
      <w:r w:rsidRPr="00E661FA">
        <w:rPr>
          <w:rFonts w:ascii="Times New Roman" w:hAnsi="Times New Roman"/>
          <w:b/>
          <w:lang w:val="sv-SE"/>
        </w:rPr>
        <w:t>4.8</w:t>
      </w:r>
      <w:r w:rsidRPr="00E661FA">
        <w:rPr>
          <w:rFonts w:ascii="Times New Roman" w:hAnsi="Times New Roman"/>
          <w:b/>
          <w:lang w:val="sv-SE"/>
        </w:rPr>
        <w:tab/>
      </w:r>
      <w:r w:rsidRPr="00E661FA">
        <w:rPr>
          <w:rFonts w:ascii="Times New Roman" w:hAnsi="Times New Roman"/>
          <w:b/>
          <w:noProof/>
          <w:lang w:val="sv-SE"/>
        </w:rPr>
        <w:t>Biverkningar</w:t>
      </w:r>
    </w:p>
    <w:p w:rsidR="0053492D" w:rsidRPr="00E661FA" w:rsidRDefault="0053492D" w:rsidP="00761294">
      <w:pPr>
        <w:keepNext/>
        <w:keepLines/>
        <w:widowControl w:val="0"/>
        <w:autoSpaceDE w:val="0"/>
        <w:autoSpaceDN w:val="0"/>
        <w:adjustRightInd w:val="0"/>
        <w:spacing w:after="0" w:line="240" w:lineRule="auto"/>
        <w:rPr>
          <w:rFonts w:ascii="Times New Roman" w:hAnsi="Times New Roman"/>
          <w:lang w:val="sv-SE"/>
        </w:rPr>
      </w:pPr>
    </w:p>
    <w:p w:rsidR="004D317B" w:rsidRPr="00F16669" w:rsidRDefault="004D317B" w:rsidP="00761294">
      <w:pPr>
        <w:pStyle w:val="Default"/>
        <w:keepNext/>
        <w:keepLines/>
        <w:widowControl w:val="0"/>
        <w:rPr>
          <w:color w:val="auto"/>
          <w:sz w:val="22"/>
          <w:szCs w:val="22"/>
          <w:u w:val="single"/>
          <w:lang w:val="sv-SE"/>
        </w:rPr>
      </w:pPr>
      <w:r w:rsidRPr="00F16669">
        <w:rPr>
          <w:color w:val="auto"/>
          <w:sz w:val="22"/>
          <w:szCs w:val="22"/>
          <w:u w:val="single"/>
          <w:lang w:val="sv-SE"/>
        </w:rPr>
        <w:t>Sammanfattning av säkerhetsprofilen</w:t>
      </w:r>
    </w:p>
    <w:p w:rsidR="0039668D" w:rsidRPr="0039668D" w:rsidRDefault="0039668D" w:rsidP="0039668D">
      <w:pPr>
        <w:keepNext/>
        <w:keepLines/>
        <w:widowControl w:val="0"/>
        <w:autoSpaceDE w:val="0"/>
        <w:autoSpaceDN w:val="0"/>
        <w:adjustRightInd w:val="0"/>
        <w:spacing w:after="0" w:line="240" w:lineRule="auto"/>
        <w:rPr>
          <w:rFonts w:ascii="Times New Roman" w:hAnsi="Times New Roman"/>
          <w:lang w:val="sv-SE"/>
        </w:rPr>
      </w:pPr>
    </w:p>
    <w:p w:rsidR="0039668D" w:rsidRPr="0039668D" w:rsidRDefault="0039668D" w:rsidP="0039668D">
      <w:pPr>
        <w:keepNext/>
        <w:keepLines/>
        <w:widowControl w:val="0"/>
        <w:autoSpaceDE w:val="0"/>
        <w:autoSpaceDN w:val="0"/>
        <w:adjustRightInd w:val="0"/>
        <w:spacing w:after="0" w:line="240" w:lineRule="auto"/>
        <w:rPr>
          <w:rFonts w:ascii="Times New Roman" w:hAnsi="Times New Roman"/>
          <w:lang w:val="sv-SE"/>
        </w:rPr>
      </w:pPr>
      <w:r w:rsidRPr="0039668D">
        <w:rPr>
          <w:rFonts w:ascii="Times New Roman" w:hAnsi="Times New Roman"/>
          <w:lang w:val="sv-SE"/>
        </w:rPr>
        <w:t>Erfarenhet från kliniska studier</w:t>
      </w:r>
    </w:p>
    <w:p w:rsidR="0039668D" w:rsidRPr="0039668D" w:rsidRDefault="0039668D" w:rsidP="0039668D">
      <w:pPr>
        <w:keepNext/>
        <w:keepLines/>
        <w:widowControl w:val="0"/>
        <w:overflowPunct w:val="0"/>
        <w:autoSpaceDE w:val="0"/>
        <w:autoSpaceDN w:val="0"/>
        <w:adjustRightInd w:val="0"/>
        <w:spacing w:after="0" w:line="240" w:lineRule="auto"/>
        <w:ind w:right="560"/>
        <w:rPr>
          <w:rFonts w:ascii="Times New Roman" w:hAnsi="Times New Roman"/>
          <w:noProof/>
          <w:lang w:val="sv-SE"/>
        </w:rPr>
      </w:pPr>
      <w:r w:rsidRPr="0039668D">
        <w:rPr>
          <w:rFonts w:ascii="Times New Roman" w:hAnsi="Times New Roman"/>
          <w:noProof/>
          <w:lang w:val="sv-SE"/>
        </w:rPr>
        <w:t>Hos patienter som behandlats med TMZ i kliniska prövningar var de mest vanliga biverkningarna illamående, kräkningar, förstoppning, anorexi, huvudvärk, trötthet, kramper och utslag. De flesta hematologiska biverkningarna rapporterades som vanliga, och frekvensen av laboratoriefynden av grad 3 4 presenteras efter tabell 4.</w:t>
      </w:r>
    </w:p>
    <w:p w:rsidR="0039668D" w:rsidRPr="0039668D" w:rsidRDefault="0039668D" w:rsidP="0039668D">
      <w:pPr>
        <w:keepNext/>
        <w:keepLines/>
        <w:widowControl w:val="0"/>
        <w:overflowPunct w:val="0"/>
        <w:autoSpaceDE w:val="0"/>
        <w:autoSpaceDN w:val="0"/>
        <w:adjustRightInd w:val="0"/>
        <w:spacing w:after="0" w:line="240" w:lineRule="auto"/>
        <w:ind w:right="560"/>
        <w:rPr>
          <w:rFonts w:ascii="Times New Roman" w:hAnsi="Times New Roman"/>
          <w:noProof/>
          <w:lang w:val="sv-SE"/>
        </w:rPr>
      </w:pPr>
    </w:p>
    <w:p w:rsidR="0053492D" w:rsidRPr="00E661FA" w:rsidRDefault="0039668D" w:rsidP="0039668D">
      <w:pPr>
        <w:keepNext/>
        <w:keepLines/>
        <w:widowControl w:val="0"/>
        <w:overflowPunct w:val="0"/>
        <w:autoSpaceDE w:val="0"/>
        <w:autoSpaceDN w:val="0"/>
        <w:adjustRightInd w:val="0"/>
        <w:spacing w:after="0" w:line="240" w:lineRule="auto"/>
        <w:ind w:right="560"/>
        <w:rPr>
          <w:rFonts w:ascii="Times New Roman" w:hAnsi="Times New Roman"/>
          <w:lang w:val="sv-SE"/>
        </w:rPr>
      </w:pPr>
      <w:r w:rsidRPr="0039668D">
        <w:rPr>
          <w:rFonts w:ascii="Times New Roman" w:hAnsi="Times New Roman"/>
          <w:noProof/>
          <w:lang w:val="sv-SE"/>
        </w:rPr>
        <w:t>Hos patienter med recidiverande eller progressivt gliom uppträdde vanligtvis illamående (43 %) och kräkningar (36 %) av grad 1 eller 2 (0 5 kräkningar på 24 timmar) och slutade antingen av sig själv eller var lätta att kontrollera med antiemetisk standardbehandling. Incidensen av svårt illamående eller kräkningar var 4 %.</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4D317B" w:rsidRPr="009A1E27" w:rsidRDefault="0039668D" w:rsidP="004D317B">
      <w:pPr>
        <w:pStyle w:val="Default"/>
        <w:rPr>
          <w:color w:val="auto"/>
          <w:sz w:val="22"/>
          <w:szCs w:val="22"/>
          <w:u w:val="single"/>
          <w:lang w:val="sv-SE"/>
        </w:rPr>
      </w:pPr>
      <w:r w:rsidRPr="0039668D">
        <w:rPr>
          <w:color w:val="auto"/>
          <w:sz w:val="22"/>
          <w:szCs w:val="22"/>
          <w:u w:val="single"/>
          <w:lang w:val="sv-SE"/>
        </w:rPr>
        <w:t>Tabell över</w:t>
      </w:r>
      <w:r w:rsidR="004D317B" w:rsidRPr="009A1E27">
        <w:rPr>
          <w:color w:val="auto"/>
          <w:sz w:val="22"/>
          <w:szCs w:val="22"/>
          <w:u w:val="single"/>
          <w:lang w:val="sv-SE"/>
        </w:rPr>
        <w:t xml:space="preserve"> biverkningar </w:t>
      </w:r>
    </w:p>
    <w:p w:rsidR="004D317B" w:rsidRDefault="004D317B">
      <w:pPr>
        <w:widowControl w:val="0"/>
        <w:overflowPunct w:val="0"/>
        <w:autoSpaceDE w:val="0"/>
        <w:autoSpaceDN w:val="0"/>
        <w:adjustRightInd w:val="0"/>
        <w:spacing w:after="0" w:line="240" w:lineRule="auto"/>
        <w:ind w:right="780"/>
        <w:rPr>
          <w:rFonts w:ascii="Times New Roman" w:hAnsi="Times New Roman"/>
          <w:noProof/>
          <w:lang w:val="sv-SE"/>
        </w:rPr>
      </w:pPr>
    </w:p>
    <w:p w:rsidR="0053492D" w:rsidRPr="00E661FA" w:rsidRDefault="0039668D">
      <w:pPr>
        <w:widowControl w:val="0"/>
        <w:overflowPunct w:val="0"/>
        <w:autoSpaceDE w:val="0"/>
        <w:autoSpaceDN w:val="0"/>
        <w:adjustRightInd w:val="0"/>
        <w:spacing w:after="0" w:line="240" w:lineRule="auto"/>
        <w:ind w:right="780"/>
        <w:rPr>
          <w:rFonts w:ascii="Times New Roman" w:hAnsi="Times New Roman"/>
          <w:lang w:val="sv-SE"/>
        </w:rPr>
      </w:pPr>
      <w:r w:rsidRPr="0039668D">
        <w:rPr>
          <w:rFonts w:ascii="Times New Roman" w:hAnsi="Times New Roman"/>
          <w:noProof/>
          <w:lang w:val="sv-SE"/>
        </w:rPr>
        <w:t>Biverkningar som observerats i kliniska studier och som rapporterats efter godkännandet av TMZ finns i tabell 4. Dessa</w:t>
      </w:r>
      <w:r w:rsidR="0053492D" w:rsidRPr="00E661FA">
        <w:rPr>
          <w:rFonts w:ascii="Times New Roman" w:hAnsi="Times New Roman"/>
          <w:noProof/>
          <w:lang w:val="sv-SE"/>
        </w:rPr>
        <w:t xml:space="preserve"> biverkningar </w:t>
      </w:r>
      <w:r w:rsidR="0066674D" w:rsidRPr="0066674D">
        <w:rPr>
          <w:rFonts w:ascii="Times New Roman" w:hAnsi="Times New Roman"/>
          <w:noProof/>
          <w:lang w:val="sv-SE"/>
        </w:rPr>
        <w:t xml:space="preserve">är </w:t>
      </w:r>
      <w:r w:rsidR="0053492D" w:rsidRPr="00E661FA">
        <w:rPr>
          <w:rFonts w:ascii="Times New Roman" w:hAnsi="Times New Roman"/>
          <w:noProof/>
          <w:lang w:val="sv-SE"/>
        </w:rPr>
        <w:t>klassificerade enligt organsystem och frekvens.</w:t>
      </w:r>
      <w:r w:rsidR="0053492D" w:rsidRPr="00E661FA">
        <w:rPr>
          <w:rFonts w:ascii="Times New Roman" w:hAnsi="Times New Roman"/>
          <w:lang w:val="sv-SE"/>
        </w:rPr>
        <w:t xml:space="preserve"> </w:t>
      </w:r>
      <w:r w:rsidR="0053492D" w:rsidRPr="00E661FA">
        <w:rPr>
          <w:rFonts w:ascii="Times New Roman" w:hAnsi="Times New Roman"/>
          <w:noProof/>
          <w:lang w:val="sv-SE"/>
        </w:rPr>
        <w:t>Frekvensgrupperingar definieras enligt följande:</w:t>
      </w:r>
      <w:r w:rsidR="0053492D" w:rsidRPr="00E661FA">
        <w:rPr>
          <w:rFonts w:ascii="Times New Roman" w:hAnsi="Times New Roman"/>
          <w:lang w:val="sv-SE"/>
        </w:rPr>
        <w:t xml:space="preserve"> </w:t>
      </w:r>
      <w:r w:rsidR="0053492D" w:rsidRPr="00E661FA">
        <w:rPr>
          <w:rFonts w:ascii="Times New Roman" w:hAnsi="Times New Roman"/>
          <w:noProof/>
          <w:lang w:val="sv-SE"/>
        </w:rPr>
        <w:t>mycket vanliga (≥ 1/10); vanliga (≥ 1/100, &lt; 1/10); mindre vanliga (≥ 1/1 000, &lt; 1/100)</w:t>
      </w:r>
      <w:r w:rsidR="00BE5EC1" w:rsidRPr="00BE5EC1">
        <w:rPr>
          <w:rFonts w:ascii="Times New Roman" w:hAnsi="Times New Roman"/>
          <w:noProof/>
          <w:lang w:val="sv-SE"/>
        </w:rPr>
        <w:t>, sällsynta (≥ 1/10 000, &lt; 1/1 000), mycket sällsynta (&lt; 1/10 000)</w:t>
      </w:r>
      <w:r w:rsidR="0066674D" w:rsidRPr="007871F3">
        <w:rPr>
          <w:lang w:val="sv-SE"/>
        </w:rPr>
        <w:t xml:space="preserve"> </w:t>
      </w:r>
      <w:r w:rsidR="0066674D" w:rsidRPr="0066674D">
        <w:rPr>
          <w:rFonts w:ascii="Times New Roman" w:hAnsi="Times New Roman"/>
          <w:noProof/>
          <w:lang w:val="sv-SE"/>
        </w:rPr>
        <w:t>, ingen känd frekvens (kan inte beräknas från tillgängliga data)</w:t>
      </w:r>
      <w:r w:rsidR="0053492D" w:rsidRPr="00E661FA">
        <w:rPr>
          <w:rFonts w:ascii="Times New Roman" w:hAnsi="Times New Roman"/>
          <w:noProof/>
          <w:lang w:val="sv-SE"/>
        </w:rPr>
        <w:t>.</w:t>
      </w:r>
      <w:r w:rsidR="0053492D" w:rsidRPr="00E661FA">
        <w:rPr>
          <w:rFonts w:ascii="Times New Roman" w:hAnsi="Times New Roman"/>
          <w:lang w:val="sv-SE"/>
        </w:rPr>
        <w:t xml:space="preserve"> </w:t>
      </w:r>
      <w:r w:rsidR="0053492D" w:rsidRPr="00E661FA">
        <w:rPr>
          <w:rFonts w:ascii="Times New Roman" w:hAnsi="Times New Roman"/>
          <w:noProof/>
          <w:lang w:val="sv-SE"/>
        </w:rPr>
        <w:t>Biverkningarna presenteras inom varje frekvensområde efter fallande allvarlighetsgrad.</w:t>
      </w:r>
    </w:p>
    <w:p w:rsidR="0066674D" w:rsidRPr="0066674D" w:rsidRDefault="0066674D" w:rsidP="0066674D">
      <w:pPr>
        <w:suppressAutoHyphens/>
        <w:spacing w:after="0" w:line="240" w:lineRule="auto"/>
        <w:rPr>
          <w:rFonts w:ascii="Times New Roman" w:hAnsi="Times New Roman"/>
          <w:snapToGrid/>
          <w:szCs w:val="20"/>
          <w:lang w:val="sv-SE" w:eastAsia="en-US"/>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178"/>
        <w:gridCol w:w="3874"/>
        <w:gridCol w:w="8"/>
      </w:tblGrid>
      <w:tr w:rsidR="0066674D" w:rsidRPr="0066674D" w:rsidTr="0066674D">
        <w:trPr>
          <w:cantSplit/>
          <w:trHeight w:val="323"/>
          <w:tblHeader/>
        </w:trPr>
        <w:tc>
          <w:tcPr>
            <w:tcW w:w="5000" w:type="pct"/>
            <w:gridSpan w:val="3"/>
            <w:vAlign w:val="center"/>
          </w:tcPr>
          <w:p w:rsidR="0066674D" w:rsidRPr="0066674D" w:rsidRDefault="0066674D" w:rsidP="0066674D">
            <w:pPr>
              <w:keepNext/>
              <w:suppressAutoHyphens/>
              <w:spacing w:after="0" w:line="240" w:lineRule="auto"/>
              <w:jc w:val="center"/>
              <w:outlineLvl w:val="1"/>
              <w:rPr>
                <w:rFonts w:ascii="Times New Roman" w:hAnsi="Times New Roman"/>
                <w:b/>
                <w:snapToGrid/>
                <w:szCs w:val="20"/>
                <w:u w:val="single"/>
                <w:lang w:val="sv-SE" w:eastAsia="en-US"/>
              </w:rPr>
            </w:pPr>
            <w:r w:rsidRPr="0066674D">
              <w:rPr>
                <w:rFonts w:ascii="Times New Roman" w:hAnsi="Times New Roman"/>
                <w:i/>
                <w:snapToGrid/>
                <w:szCs w:val="20"/>
                <w:lang w:val="sv-SE" w:eastAsia="en-US"/>
              </w:rPr>
              <w:t>Tabell 4. Biverkningar hos patienter som behandlats med temozolomid</w:t>
            </w:r>
          </w:p>
        </w:tc>
      </w:tr>
      <w:tr w:rsidR="0066674D" w:rsidRPr="0066674D" w:rsidTr="0066674D">
        <w:trPr>
          <w:cantSplit/>
          <w:trHeight w:val="368"/>
        </w:trPr>
        <w:tc>
          <w:tcPr>
            <w:tcW w:w="5000" w:type="pct"/>
            <w:gridSpan w:val="3"/>
            <w:vAlign w:val="center"/>
          </w:tcPr>
          <w:p w:rsidR="0066674D" w:rsidRPr="0066674D" w:rsidRDefault="0066674D" w:rsidP="0066674D">
            <w:pPr>
              <w:keepNext/>
              <w:keepLines/>
              <w:spacing w:after="0" w:line="240" w:lineRule="auto"/>
              <w:outlineLvl w:val="2"/>
              <w:rPr>
                <w:rFonts w:ascii="Times New Roman" w:hAnsi="Times New Roman"/>
                <w:b/>
                <w:snapToGrid/>
                <w:szCs w:val="20"/>
                <w:lang w:val="sv-SE" w:eastAsia="en-US"/>
              </w:rPr>
            </w:pPr>
            <w:r w:rsidRPr="0066674D">
              <w:rPr>
                <w:rFonts w:ascii="Times New Roman" w:hAnsi="Times New Roman"/>
                <w:b/>
                <w:snapToGrid/>
                <w:szCs w:val="20"/>
                <w:lang w:val="sv-SE" w:eastAsia="en-US"/>
              </w:rPr>
              <w:t>Infektioner och infestationer</w:t>
            </w:r>
          </w:p>
        </w:tc>
      </w:tr>
      <w:tr w:rsidR="0066674D" w:rsidRPr="0066674D" w:rsidTr="0066674D">
        <w:trPr>
          <w:cantSplit/>
          <w:trHeight w:val="345"/>
        </w:trPr>
        <w:tc>
          <w:tcPr>
            <w:tcW w:w="2170" w:type="pct"/>
          </w:tcPr>
          <w:p w:rsidR="0066674D" w:rsidRPr="0066674D" w:rsidRDefault="0066674D" w:rsidP="0066674D">
            <w:pPr>
              <w:tabs>
                <w:tab w:val="right" w:pos="3488"/>
                <w:tab w:val="right" w:pos="3912"/>
              </w:tabs>
              <w:spacing w:after="0" w:line="240" w:lineRule="auto"/>
              <w:ind w:left="4253" w:hanging="4253"/>
              <w:outlineLvl w:val="0"/>
              <w:rPr>
                <w:rFonts w:ascii="Times New Roman" w:hAnsi="Times New Roman"/>
                <w:snapToGrid/>
                <w:szCs w:val="20"/>
                <w:lang w:val="sv-SE" w:eastAsia="en-US"/>
              </w:rPr>
            </w:pPr>
            <w:r w:rsidRPr="0066674D">
              <w:rPr>
                <w:rFonts w:ascii="Times New Roman" w:hAnsi="Times New Roman"/>
                <w:snapToGrid/>
                <w:szCs w:val="20"/>
                <w:lang w:val="sv-SE" w:eastAsia="en-US"/>
              </w:rPr>
              <w:t>Vanliga:</w:t>
            </w:r>
          </w:p>
        </w:tc>
        <w:tc>
          <w:tcPr>
            <w:tcW w:w="2830" w:type="pct"/>
            <w:gridSpan w:val="2"/>
          </w:tcPr>
          <w:p w:rsidR="0066674D" w:rsidRPr="0066674D" w:rsidRDefault="0066674D" w:rsidP="0066674D">
            <w:pPr>
              <w:spacing w:after="0" w:line="240" w:lineRule="auto"/>
              <w:outlineLvl w:val="2"/>
              <w:rPr>
                <w:rFonts w:ascii="Times New Roman" w:hAnsi="Times New Roman"/>
                <w:snapToGrid/>
                <w:szCs w:val="20"/>
                <w:lang w:val="sv-SE" w:eastAsia="en-US"/>
              </w:rPr>
            </w:pPr>
            <w:r w:rsidRPr="0066674D">
              <w:rPr>
                <w:rFonts w:ascii="Times New Roman" w:hAnsi="Times New Roman"/>
                <w:snapToGrid/>
                <w:szCs w:val="20"/>
                <w:lang w:val="sv-SE" w:eastAsia="en-US"/>
              </w:rPr>
              <w:t>Infektioner, herpes zoster, faryngit</w:t>
            </w:r>
            <w:r w:rsidRPr="0066674D">
              <w:rPr>
                <w:rFonts w:ascii="Times New Roman" w:hAnsi="Times New Roman"/>
                <w:snapToGrid/>
                <w:szCs w:val="20"/>
                <w:vertAlign w:val="superscript"/>
                <w:lang w:val="sv-SE" w:eastAsia="en-US"/>
              </w:rPr>
              <w:t>a</w:t>
            </w:r>
            <w:r w:rsidRPr="0066674D">
              <w:rPr>
                <w:rFonts w:ascii="Times New Roman" w:hAnsi="Times New Roman"/>
                <w:snapToGrid/>
                <w:szCs w:val="20"/>
                <w:lang w:val="sv-SE" w:eastAsia="en-US"/>
              </w:rPr>
              <w:t>, oral candidiasis</w:t>
            </w:r>
          </w:p>
          <w:p w:rsidR="0066674D" w:rsidRPr="0066674D" w:rsidRDefault="0066674D" w:rsidP="0066674D">
            <w:pPr>
              <w:spacing w:after="0" w:line="240" w:lineRule="auto"/>
              <w:outlineLvl w:val="2"/>
              <w:rPr>
                <w:rFonts w:ascii="Times New Roman" w:hAnsi="Times New Roman"/>
                <w:snapToGrid/>
                <w:szCs w:val="20"/>
                <w:lang w:val="sv-SE" w:eastAsia="en-US"/>
              </w:rPr>
            </w:pPr>
          </w:p>
        </w:tc>
      </w:tr>
      <w:tr w:rsidR="0066674D" w:rsidRPr="00FC05C7" w:rsidTr="0066674D">
        <w:trPr>
          <w:cantSplit/>
          <w:trHeight w:val="345"/>
        </w:trPr>
        <w:tc>
          <w:tcPr>
            <w:tcW w:w="2170" w:type="pct"/>
          </w:tcPr>
          <w:p w:rsidR="0066674D" w:rsidRPr="0066674D" w:rsidRDefault="0066674D" w:rsidP="0066674D">
            <w:pPr>
              <w:tabs>
                <w:tab w:val="right" w:pos="3488"/>
                <w:tab w:val="right" w:pos="3912"/>
              </w:tabs>
              <w:spacing w:after="0" w:line="240" w:lineRule="auto"/>
              <w:ind w:left="4253" w:hanging="4253"/>
              <w:outlineLvl w:val="0"/>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tc>
        <w:tc>
          <w:tcPr>
            <w:tcW w:w="2830" w:type="pct"/>
            <w:gridSpan w:val="2"/>
          </w:tcPr>
          <w:p w:rsidR="0066674D" w:rsidRPr="0066674D" w:rsidRDefault="0066674D" w:rsidP="0066674D">
            <w:pPr>
              <w:spacing w:after="0" w:line="240" w:lineRule="auto"/>
              <w:outlineLvl w:val="2"/>
              <w:rPr>
                <w:rFonts w:ascii="Times New Roman" w:hAnsi="Times New Roman"/>
                <w:snapToGrid/>
                <w:szCs w:val="20"/>
                <w:lang w:val="sv-SE" w:eastAsia="en-US"/>
              </w:rPr>
            </w:pPr>
            <w:r w:rsidRPr="0066674D">
              <w:rPr>
                <w:rFonts w:ascii="Times New Roman" w:hAnsi="Times New Roman"/>
                <w:snapToGrid/>
                <w:szCs w:val="20"/>
                <w:lang w:val="sv-SE" w:eastAsia="en-US"/>
              </w:rPr>
              <w:t>Opportunistiska infektioner (inklusive PCP),</w:t>
            </w:r>
            <w:r w:rsidRPr="0066674D" w:rsidDel="00292E8F">
              <w:rPr>
                <w:rFonts w:ascii="Times New Roman" w:hAnsi="Times New Roman"/>
                <w:snapToGrid/>
                <w:szCs w:val="20"/>
                <w:lang w:val="sv-SE" w:eastAsia="en-US"/>
              </w:rPr>
              <w:t xml:space="preserve"> </w:t>
            </w:r>
            <w:r w:rsidRPr="0066674D">
              <w:rPr>
                <w:rFonts w:ascii="Times New Roman" w:hAnsi="Times New Roman"/>
                <w:snapToGrid/>
                <w:szCs w:val="20"/>
                <w:lang w:val="sv-SE" w:eastAsia="en-US"/>
              </w:rPr>
              <w:t>sepsis</w:t>
            </w:r>
            <w:r w:rsidRPr="0066674D">
              <w:rPr>
                <w:rFonts w:ascii="Times New Roman" w:hAnsi="Times New Roman"/>
                <w:bCs/>
                <w:snapToGrid/>
                <w:szCs w:val="20"/>
                <w:vertAlign w:val="superscript"/>
                <w:lang w:val="sv-SE" w:eastAsia="en-US"/>
              </w:rPr>
              <w:t>†</w:t>
            </w:r>
            <w:r w:rsidRPr="0066674D">
              <w:rPr>
                <w:rFonts w:ascii="Times New Roman" w:hAnsi="Times New Roman"/>
                <w:snapToGrid/>
                <w:szCs w:val="20"/>
                <w:lang w:val="sv-SE" w:eastAsia="en-US"/>
              </w:rPr>
              <w:t>, meningoencefalit orsakad av herpesvirus</w:t>
            </w:r>
            <w:r w:rsidRPr="0066674D">
              <w:rPr>
                <w:rFonts w:ascii="Times New Roman" w:hAnsi="Times New Roman"/>
                <w:bCs/>
                <w:snapToGrid/>
                <w:szCs w:val="20"/>
                <w:vertAlign w:val="superscript"/>
                <w:lang w:val="sv-SE" w:eastAsia="en-US"/>
              </w:rPr>
              <w:t>†</w:t>
            </w:r>
            <w:r w:rsidRPr="0066674D">
              <w:rPr>
                <w:rFonts w:ascii="Times New Roman" w:hAnsi="Times New Roman"/>
                <w:snapToGrid/>
                <w:szCs w:val="20"/>
                <w:lang w:val="sv-SE" w:eastAsia="en-US"/>
              </w:rPr>
              <w:t>, cytomegalovirusinfektion, reaktivering av cytomegalovirusinfektion, hepatit B</w:t>
            </w:r>
            <w:r w:rsidRPr="0066674D">
              <w:rPr>
                <w:rFonts w:ascii="Times New Roman" w:hAnsi="Times New Roman"/>
                <w:snapToGrid/>
                <w:szCs w:val="20"/>
                <w:lang w:val="sv-SE" w:eastAsia="en-US"/>
              </w:rPr>
              <w:noBreakHyphen/>
              <w:t>virus</w:t>
            </w:r>
            <w:r w:rsidRPr="0066674D">
              <w:rPr>
                <w:rFonts w:ascii="Times New Roman" w:hAnsi="Times New Roman"/>
                <w:bCs/>
                <w:snapToGrid/>
                <w:sz w:val="20"/>
                <w:szCs w:val="18"/>
                <w:vertAlign w:val="superscript"/>
                <w:lang w:val="sv-SE" w:eastAsia="en-US"/>
              </w:rPr>
              <w:t>†</w:t>
            </w:r>
            <w:r w:rsidRPr="0066674D">
              <w:rPr>
                <w:rFonts w:ascii="Times New Roman" w:hAnsi="Times New Roman"/>
                <w:snapToGrid/>
                <w:szCs w:val="20"/>
                <w:lang w:val="sv-SE" w:eastAsia="en-US"/>
              </w:rPr>
              <w:t>, herpes simplex, reaktivering av infektioner, sårinfektion, gastroenterit</w:t>
            </w:r>
            <w:r w:rsidRPr="0066674D">
              <w:rPr>
                <w:rFonts w:ascii="Times New Roman" w:hAnsi="Times New Roman"/>
                <w:snapToGrid/>
                <w:szCs w:val="20"/>
                <w:vertAlign w:val="superscript"/>
                <w:lang w:val="sv-SE" w:eastAsia="en-US"/>
              </w:rPr>
              <w:t>b</w:t>
            </w:r>
          </w:p>
        </w:tc>
      </w:tr>
      <w:tr w:rsidR="0066674D" w:rsidRPr="0066674D" w:rsidTr="0066674D">
        <w:trPr>
          <w:cantSplit/>
          <w:trHeight w:val="300"/>
        </w:trPr>
        <w:tc>
          <w:tcPr>
            <w:tcW w:w="5000" w:type="pct"/>
            <w:gridSpan w:val="3"/>
            <w:shd w:val="clear" w:color="auto" w:fill="auto"/>
          </w:tcPr>
          <w:p w:rsidR="0066674D" w:rsidRPr="0066674D" w:rsidRDefault="0066674D" w:rsidP="0066674D">
            <w:pPr>
              <w:spacing w:after="0" w:line="240" w:lineRule="auto"/>
              <w:rPr>
                <w:rFonts w:ascii="Times New Roman" w:hAnsi="Times New Roman"/>
                <w:b/>
                <w:snapToGrid/>
                <w:szCs w:val="20"/>
                <w:lang w:val="sv-SE" w:eastAsia="en-US"/>
              </w:rPr>
            </w:pPr>
            <w:r w:rsidRPr="0066674D">
              <w:rPr>
                <w:rFonts w:ascii="Times New Roman" w:hAnsi="Times New Roman"/>
                <w:b/>
                <w:noProof/>
                <w:snapToGrid/>
                <w:szCs w:val="20"/>
                <w:lang w:val="sv-SE" w:eastAsia="en-US"/>
              </w:rPr>
              <w:t>Neoplasier; benigna, maligna och ospecificerade</w:t>
            </w:r>
          </w:p>
        </w:tc>
      </w:tr>
      <w:tr w:rsidR="0066674D" w:rsidRPr="00FC05C7" w:rsidTr="0066674D">
        <w:trPr>
          <w:cantSplit/>
          <w:trHeight w:val="300"/>
        </w:trPr>
        <w:tc>
          <w:tcPr>
            <w:tcW w:w="2170" w:type="pct"/>
            <w:shd w:val="clear" w:color="auto" w:fill="auto"/>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tc>
        <w:tc>
          <w:tcPr>
            <w:tcW w:w="2830" w:type="pct"/>
            <w:gridSpan w:val="2"/>
            <w:shd w:val="clear" w:color="auto" w:fill="auto"/>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Myelodysplastiskt syndrom (MDS), sekundära maligniteter inklusive myeloid leukemi</w:t>
            </w:r>
          </w:p>
        </w:tc>
      </w:tr>
      <w:tr w:rsidR="0066674D" w:rsidRPr="0066674D" w:rsidTr="0066674D">
        <w:trPr>
          <w:cantSplit/>
          <w:trHeight w:val="349"/>
        </w:trPr>
        <w:tc>
          <w:tcPr>
            <w:tcW w:w="5000" w:type="pct"/>
            <w:gridSpan w:val="3"/>
            <w:vAlign w:val="center"/>
          </w:tcPr>
          <w:p w:rsidR="0066674D" w:rsidRPr="0066674D" w:rsidRDefault="0066674D" w:rsidP="0066674D">
            <w:pPr>
              <w:keepNext/>
              <w:tabs>
                <w:tab w:val="right" w:pos="3488"/>
              </w:tabs>
              <w:spacing w:after="0" w:line="240" w:lineRule="auto"/>
              <w:rPr>
                <w:rFonts w:ascii="Times New Roman" w:hAnsi="Times New Roman"/>
                <w:b/>
                <w:snapToGrid/>
                <w:szCs w:val="20"/>
                <w:lang w:eastAsia="en-US"/>
              </w:rPr>
            </w:pPr>
            <w:r w:rsidRPr="0066674D">
              <w:rPr>
                <w:rFonts w:ascii="Times New Roman" w:hAnsi="Times New Roman"/>
                <w:b/>
                <w:snapToGrid/>
                <w:szCs w:val="20"/>
                <w:lang w:eastAsia="en-US"/>
              </w:rPr>
              <w:t>Blodet och lymfsystemet</w:t>
            </w:r>
          </w:p>
        </w:tc>
      </w:tr>
      <w:tr w:rsidR="0066674D" w:rsidRPr="00FC05C7" w:rsidTr="0066674D">
        <w:trPr>
          <w:cantSplit/>
          <w:trHeight w:val="510"/>
        </w:trPr>
        <w:tc>
          <w:tcPr>
            <w:tcW w:w="2170" w:type="pct"/>
          </w:tcPr>
          <w:p w:rsidR="0066674D" w:rsidRPr="0066674D" w:rsidRDefault="0066674D" w:rsidP="0066674D">
            <w:pPr>
              <w:tabs>
                <w:tab w:val="right" w:pos="3488"/>
                <w:tab w:val="right" w:pos="3913"/>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Vanliga:</w:t>
            </w:r>
          </w:p>
        </w:tc>
        <w:tc>
          <w:tcPr>
            <w:tcW w:w="2830" w:type="pct"/>
            <w:gridSpan w:val="2"/>
          </w:tcPr>
          <w:p w:rsidR="0066674D" w:rsidRPr="007871F3" w:rsidRDefault="0066674D" w:rsidP="0066674D">
            <w:pPr>
              <w:spacing w:after="0" w:line="240" w:lineRule="auto"/>
              <w:rPr>
                <w:rFonts w:ascii="Times New Roman" w:hAnsi="Times New Roman"/>
                <w:snapToGrid/>
                <w:szCs w:val="20"/>
                <w:lang w:val="it-IT" w:eastAsia="en-US"/>
              </w:rPr>
            </w:pPr>
            <w:r w:rsidRPr="007871F3">
              <w:rPr>
                <w:rFonts w:ascii="Times New Roman" w:hAnsi="Times New Roman"/>
                <w:snapToGrid/>
                <w:szCs w:val="20"/>
                <w:lang w:val="it-IT" w:eastAsia="en-US"/>
              </w:rPr>
              <w:t>Febril neutropeni, neutropeni, trombocytopeni, lymfopeni, leukopeni, anemi</w:t>
            </w:r>
          </w:p>
        </w:tc>
      </w:tr>
      <w:tr w:rsidR="0066674D" w:rsidRPr="0066674D" w:rsidTr="0066674D">
        <w:trPr>
          <w:cantSplit/>
          <w:trHeight w:val="255"/>
        </w:trPr>
        <w:tc>
          <w:tcPr>
            <w:tcW w:w="2170" w:type="pct"/>
          </w:tcPr>
          <w:p w:rsidR="0066674D" w:rsidRPr="0066674D" w:rsidRDefault="0066674D" w:rsidP="0066674D">
            <w:pPr>
              <w:tabs>
                <w:tab w:val="right" w:pos="3488"/>
                <w:tab w:val="right" w:pos="3913"/>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Långvarig pancytopeni, aplastisk anemi</w:t>
            </w:r>
            <w:r w:rsidRPr="0066674D">
              <w:rPr>
                <w:rFonts w:ascii="Times New Roman" w:hAnsi="Times New Roman"/>
                <w:bCs/>
                <w:snapToGrid/>
                <w:szCs w:val="20"/>
                <w:vertAlign w:val="superscript"/>
                <w:lang w:val="sv-SE" w:eastAsia="en-US"/>
              </w:rPr>
              <w:t>†</w:t>
            </w:r>
            <w:r w:rsidRPr="0066674D">
              <w:rPr>
                <w:rFonts w:ascii="Times New Roman" w:hAnsi="Times New Roman"/>
                <w:snapToGrid/>
                <w:szCs w:val="20"/>
                <w:lang w:val="sv-SE" w:eastAsia="en-US"/>
              </w:rPr>
              <w:t>, pancytopeni, petekier</w:t>
            </w:r>
          </w:p>
        </w:tc>
      </w:tr>
      <w:tr w:rsidR="0066674D" w:rsidRPr="0066674D" w:rsidTr="0066674D">
        <w:trPr>
          <w:cantSplit/>
          <w:trHeight w:val="349"/>
        </w:trPr>
        <w:tc>
          <w:tcPr>
            <w:tcW w:w="5000" w:type="pct"/>
            <w:gridSpan w:val="3"/>
            <w:vAlign w:val="center"/>
          </w:tcPr>
          <w:p w:rsidR="0066674D" w:rsidRPr="0066674D" w:rsidRDefault="0066674D" w:rsidP="0066674D">
            <w:pPr>
              <w:keepNext/>
              <w:tabs>
                <w:tab w:val="right" w:pos="3488"/>
              </w:tabs>
              <w:spacing w:after="0" w:line="240" w:lineRule="auto"/>
              <w:rPr>
                <w:rFonts w:ascii="Times New Roman" w:hAnsi="Times New Roman"/>
                <w:b/>
                <w:snapToGrid/>
                <w:szCs w:val="20"/>
                <w:lang w:val="sv-SE" w:eastAsia="en-US"/>
              </w:rPr>
            </w:pPr>
            <w:r w:rsidRPr="0066674D">
              <w:rPr>
                <w:rFonts w:ascii="Times New Roman" w:hAnsi="Times New Roman"/>
                <w:b/>
                <w:snapToGrid/>
                <w:szCs w:val="20"/>
                <w:lang w:val="sv-SE" w:eastAsia="en-US"/>
              </w:rPr>
              <w:lastRenderedPageBreak/>
              <w:t>Immunsystemet</w:t>
            </w:r>
          </w:p>
        </w:tc>
      </w:tr>
      <w:tr w:rsidR="0066674D" w:rsidRPr="0066674D" w:rsidTr="0066674D">
        <w:trPr>
          <w:cantSplit/>
          <w:trHeight w:val="510"/>
        </w:trPr>
        <w:tc>
          <w:tcPr>
            <w:tcW w:w="2170" w:type="pct"/>
          </w:tcPr>
          <w:p w:rsidR="0066674D" w:rsidRPr="0066674D" w:rsidRDefault="0066674D" w:rsidP="0066674D">
            <w:pPr>
              <w:tabs>
                <w:tab w:val="right" w:pos="3488"/>
                <w:tab w:val="right" w:pos="3913"/>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Vanliga:</w:t>
            </w:r>
          </w:p>
          <w:p w:rsidR="0066674D" w:rsidRPr="0066674D" w:rsidRDefault="0066674D" w:rsidP="0066674D">
            <w:pPr>
              <w:tabs>
                <w:tab w:val="right" w:pos="3488"/>
                <w:tab w:val="right" w:pos="3913"/>
              </w:tabs>
              <w:spacing w:after="0" w:line="240" w:lineRule="auto"/>
              <w:rPr>
                <w:rFonts w:ascii="Times New Roman" w:hAnsi="Times New Roman"/>
                <w:snapToGrid/>
                <w:szCs w:val="20"/>
                <w:lang w:val="sv-SE" w:eastAsia="en-US"/>
              </w:rPr>
            </w:pP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Allergisk reaktion</w:t>
            </w:r>
          </w:p>
        </w:tc>
      </w:tr>
      <w:tr w:rsidR="0066674D" w:rsidRPr="0066674D" w:rsidTr="0066674D">
        <w:trPr>
          <w:cantSplit/>
          <w:trHeight w:val="510"/>
        </w:trPr>
        <w:tc>
          <w:tcPr>
            <w:tcW w:w="2170" w:type="pct"/>
          </w:tcPr>
          <w:p w:rsidR="0066674D" w:rsidRPr="0066674D" w:rsidRDefault="0066674D" w:rsidP="0066674D">
            <w:pPr>
              <w:tabs>
                <w:tab w:val="right" w:pos="3488"/>
                <w:tab w:val="right" w:pos="3913"/>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Anafylaxi</w:t>
            </w:r>
          </w:p>
        </w:tc>
      </w:tr>
      <w:tr w:rsidR="0066674D" w:rsidRPr="0066674D" w:rsidTr="0066674D">
        <w:trPr>
          <w:cantSplit/>
          <w:trHeight w:val="337"/>
        </w:trPr>
        <w:tc>
          <w:tcPr>
            <w:tcW w:w="5000" w:type="pct"/>
            <w:gridSpan w:val="3"/>
            <w:vAlign w:val="center"/>
          </w:tcPr>
          <w:p w:rsidR="0066674D" w:rsidRPr="0066674D" w:rsidRDefault="0066674D" w:rsidP="0066674D">
            <w:pPr>
              <w:keepNext/>
              <w:spacing w:after="0" w:line="240" w:lineRule="auto"/>
              <w:rPr>
                <w:rFonts w:ascii="Times New Roman" w:hAnsi="Times New Roman"/>
                <w:b/>
                <w:snapToGrid/>
                <w:szCs w:val="20"/>
                <w:lang w:val="sv-SE" w:eastAsia="en-US"/>
              </w:rPr>
            </w:pPr>
            <w:r w:rsidRPr="0066674D">
              <w:rPr>
                <w:rFonts w:ascii="Times New Roman" w:hAnsi="Times New Roman"/>
                <w:b/>
                <w:snapToGrid/>
                <w:szCs w:val="20"/>
                <w:lang w:val="sv-SE" w:eastAsia="en-US"/>
              </w:rPr>
              <w:t>Endokrina systemet</w:t>
            </w:r>
          </w:p>
        </w:tc>
      </w:tr>
      <w:tr w:rsidR="0066674D" w:rsidRPr="0066674D" w:rsidTr="0066674D">
        <w:trPr>
          <w:cantSplit/>
          <w:trHeight w:val="165"/>
        </w:trPr>
        <w:tc>
          <w:tcPr>
            <w:tcW w:w="2170" w:type="pct"/>
          </w:tcPr>
          <w:p w:rsidR="0066674D" w:rsidRPr="0066674D" w:rsidRDefault="0066674D" w:rsidP="0066674D">
            <w:pPr>
              <w:tabs>
                <w:tab w:val="right" w:pos="3488"/>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Cushingoid</w:t>
            </w:r>
            <w:r w:rsidRPr="0066674D">
              <w:rPr>
                <w:rFonts w:ascii="Times New Roman" w:hAnsi="Times New Roman"/>
                <w:snapToGrid/>
                <w:szCs w:val="20"/>
                <w:vertAlign w:val="superscript"/>
                <w:lang w:val="sv-SE" w:eastAsia="en-US"/>
              </w:rPr>
              <w:t>c</w:t>
            </w:r>
          </w:p>
        </w:tc>
      </w:tr>
      <w:tr w:rsidR="0066674D" w:rsidRPr="0066674D" w:rsidTr="0066674D">
        <w:trPr>
          <w:cantSplit/>
          <w:trHeight w:val="345"/>
        </w:trPr>
        <w:tc>
          <w:tcPr>
            <w:tcW w:w="2170" w:type="pct"/>
          </w:tcPr>
          <w:p w:rsidR="0066674D" w:rsidRPr="0066674D" w:rsidRDefault="0066674D" w:rsidP="0066674D">
            <w:pPr>
              <w:tabs>
                <w:tab w:val="right" w:pos="3488"/>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Diabetes insipidus</w:t>
            </w:r>
          </w:p>
        </w:tc>
      </w:tr>
      <w:tr w:rsidR="0066674D" w:rsidRPr="0066674D" w:rsidTr="0066674D">
        <w:trPr>
          <w:cantSplit/>
          <w:trHeight w:val="337"/>
        </w:trPr>
        <w:tc>
          <w:tcPr>
            <w:tcW w:w="5000" w:type="pct"/>
            <w:gridSpan w:val="3"/>
            <w:vAlign w:val="center"/>
          </w:tcPr>
          <w:p w:rsidR="0066674D" w:rsidRPr="0066674D" w:rsidRDefault="0066674D" w:rsidP="0066674D">
            <w:pPr>
              <w:keepNext/>
              <w:spacing w:after="0" w:line="240" w:lineRule="auto"/>
              <w:rPr>
                <w:rFonts w:ascii="Times New Roman" w:hAnsi="Times New Roman"/>
                <w:b/>
                <w:snapToGrid/>
                <w:szCs w:val="20"/>
                <w:lang w:val="sv-SE" w:eastAsia="en-US"/>
              </w:rPr>
            </w:pPr>
            <w:r w:rsidRPr="0066674D">
              <w:rPr>
                <w:rFonts w:ascii="Times New Roman" w:hAnsi="Times New Roman"/>
                <w:b/>
                <w:snapToGrid/>
                <w:szCs w:val="20"/>
                <w:lang w:val="sv-SE" w:eastAsia="en-US"/>
              </w:rPr>
              <w:t>Metabolism och nutrition</w:t>
            </w:r>
          </w:p>
        </w:tc>
      </w:tr>
      <w:tr w:rsidR="0066674D" w:rsidRPr="0066674D" w:rsidTr="0066674D">
        <w:trPr>
          <w:cantSplit/>
          <w:trHeight w:val="165"/>
        </w:trPr>
        <w:tc>
          <w:tcPr>
            <w:tcW w:w="2170" w:type="pct"/>
          </w:tcPr>
          <w:p w:rsidR="0066674D" w:rsidRPr="0066674D" w:rsidRDefault="0066674D" w:rsidP="0066674D">
            <w:pPr>
              <w:tabs>
                <w:tab w:val="right" w:pos="3488"/>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Mycket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Anorexi</w:t>
            </w:r>
          </w:p>
        </w:tc>
      </w:tr>
      <w:tr w:rsidR="0066674D" w:rsidRPr="0066674D" w:rsidTr="0066674D">
        <w:trPr>
          <w:cantSplit/>
          <w:trHeight w:val="345"/>
        </w:trPr>
        <w:tc>
          <w:tcPr>
            <w:tcW w:w="2170" w:type="pct"/>
          </w:tcPr>
          <w:p w:rsidR="0066674D" w:rsidRPr="0066674D" w:rsidRDefault="0066674D" w:rsidP="0066674D">
            <w:pPr>
              <w:tabs>
                <w:tab w:val="right" w:pos="3488"/>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Hyperglykemi</w:t>
            </w:r>
          </w:p>
        </w:tc>
      </w:tr>
      <w:tr w:rsidR="0066674D" w:rsidRPr="00FC05C7" w:rsidTr="0066674D">
        <w:trPr>
          <w:cantSplit/>
          <w:trHeight w:val="345"/>
        </w:trPr>
        <w:tc>
          <w:tcPr>
            <w:tcW w:w="2170" w:type="pct"/>
          </w:tcPr>
          <w:p w:rsidR="0066674D" w:rsidRPr="0066674D" w:rsidRDefault="0066674D" w:rsidP="0066674D">
            <w:pPr>
              <w:tabs>
                <w:tab w:val="right" w:pos="3488"/>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Hypokalemi, förhöjda alkaliska fosfataser (ALP)</w:t>
            </w:r>
          </w:p>
        </w:tc>
      </w:tr>
      <w:tr w:rsidR="0066674D" w:rsidRPr="0066674D" w:rsidTr="0066674D">
        <w:trPr>
          <w:cantSplit/>
          <w:trHeight w:val="352"/>
        </w:trPr>
        <w:tc>
          <w:tcPr>
            <w:tcW w:w="5000" w:type="pct"/>
            <w:gridSpan w:val="3"/>
            <w:vAlign w:val="center"/>
          </w:tcPr>
          <w:p w:rsidR="0066674D" w:rsidRPr="0066674D" w:rsidRDefault="0066674D" w:rsidP="0066674D">
            <w:pPr>
              <w:keepNext/>
              <w:spacing w:after="0" w:line="240" w:lineRule="auto"/>
              <w:rPr>
                <w:rFonts w:ascii="Times New Roman" w:hAnsi="Times New Roman"/>
                <w:b/>
                <w:snapToGrid/>
                <w:szCs w:val="20"/>
                <w:lang w:val="sv-SE" w:eastAsia="en-US"/>
              </w:rPr>
            </w:pPr>
            <w:r w:rsidRPr="0066674D">
              <w:rPr>
                <w:rFonts w:ascii="Times New Roman" w:hAnsi="Times New Roman"/>
                <w:b/>
                <w:snapToGrid/>
                <w:szCs w:val="20"/>
                <w:lang w:val="sv-SE" w:eastAsia="en-US"/>
              </w:rPr>
              <w:t>Psykiska störningar</w:t>
            </w:r>
          </w:p>
        </w:tc>
      </w:tr>
      <w:tr w:rsidR="0066674D" w:rsidRPr="0066674D" w:rsidTr="0066674D">
        <w:trPr>
          <w:cantSplit/>
          <w:trHeight w:val="165"/>
        </w:trPr>
        <w:tc>
          <w:tcPr>
            <w:tcW w:w="2170" w:type="pct"/>
          </w:tcPr>
          <w:p w:rsidR="0066674D" w:rsidRPr="0066674D" w:rsidRDefault="0066674D" w:rsidP="0066674D">
            <w:pPr>
              <w:tabs>
                <w:tab w:val="right" w:pos="3488"/>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Agitation, amnesi, depression, ångest, förvirring, sömnlöshet</w:t>
            </w:r>
          </w:p>
        </w:tc>
      </w:tr>
      <w:tr w:rsidR="0066674D" w:rsidRPr="0066674D" w:rsidTr="0066674D">
        <w:trPr>
          <w:cantSplit/>
          <w:trHeight w:val="345"/>
        </w:trPr>
        <w:tc>
          <w:tcPr>
            <w:tcW w:w="2170" w:type="pct"/>
          </w:tcPr>
          <w:p w:rsidR="0066674D" w:rsidRPr="0066674D" w:rsidRDefault="0066674D" w:rsidP="0066674D">
            <w:pPr>
              <w:tabs>
                <w:tab w:val="right" w:pos="3488"/>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Förändrat beteende, emotionell labilitet, hallucinationer, apati</w:t>
            </w:r>
          </w:p>
        </w:tc>
      </w:tr>
      <w:tr w:rsidR="0066674D" w:rsidRPr="0066674D" w:rsidTr="0066674D">
        <w:trPr>
          <w:cantSplit/>
          <w:trHeight w:val="352"/>
        </w:trPr>
        <w:tc>
          <w:tcPr>
            <w:tcW w:w="5000" w:type="pct"/>
            <w:gridSpan w:val="3"/>
            <w:vAlign w:val="center"/>
          </w:tcPr>
          <w:p w:rsidR="0066674D" w:rsidRPr="0066674D" w:rsidRDefault="0066674D" w:rsidP="0066674D">
            <w:pPr>
              <w:keepNext/>
              <w:spacing w:after="0" w:line="240" w:lineRule="auto"/>
              <w:rPr>
                <w:rFonts w:ascii="Times New Roman" w:hAnsi="Times New Roman"/>
                <w:b/>
                <w:snapToGrid/>
                <w:szCs w:val="20"/>
                <w:lang w:val="sv-SE" w:eastAsia="en-US"/>
              </w:rPr>
            </w:pPr>
            <w:r w:rsidRPr="0066674D">
              <w:rPr>
                <w:rFonts w:ascii="Times New Roman" w:hAnsi="Times New Roman"/>
                <w:b/>
                <w:noProof/>
                <w:snapToGrid/>
                <w:szCs w:val="20"/>
                <w:lang w:val="sv-SE" w:eastAsia="en-US"/>
              </w:rPr>
              <w:t>Centrala och perifera nervsystemet</w:t>
            </w:r>
          </w:p>
        </w:tc>
      </w:tr>
      <w:tr w:rsidR="0066674D" w:rsidRPr="0066674D" w:rsidTr="0066674D">
        <w:trPr>
          <w:cantSplit/>
          <w:trHeight w:val="165"/>
        </w:trPr>
        <w:tc>
          <w:tcPr>
            <w:tcW w:w="2170" w:type="pct"/>
          </w:tcPr>
          <w:p w:rsidR="0066674D" w:rsidRPr="0066674D" w:rsidRDefault="0066674D" w:rsidP="0066674D">
            <w:pPr>
              <w:tabs>
                <w:tab w:val="right" w:pos="3488"/>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Mycket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Kramper, hemipares, afasi/dyfasi, huvudvärk</w:t>
            </w:r>
          </w:p>
        </w:tc>
      </w:tr>
      <w:tr w:rsidR="0066674D" w:rsidRPr="00FC05C7" w:rsidTr="0066674D">
        <w:trPr>
          <w:cantSplit/>
          <w:trHeight w:val="345"/>
        </w:trPr>
        <w:tc>
          <w:tcPr>
            <w:tcW w:w="2170" w:type="pct"/>
          </w:tcPr>
          <w:p w:rsidR="0066674D" w:rsidRPr="0066674D" w:rsidRDefault="0066674D" w:rsidP="0066674D">
            <w:pPr>
              <w:tabs>
                <w:tab w:val="right" w:pos="3488"/>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 xml:space="preserve">Ataxi, </w:t>
            </w:r>
            <w:r w:rsidRPr="0066674D">
              <w:rPr>
                <w:rFonts w:ascii="Times New Roman" w:hAnsi="Times New Roman"/>
                <w:snapToGrid/>
                <w:lang w:val="sv-SE" w:eastAsia="en-US"/>
              </w:rPr>
              <w:t>försämrad balans</w:t>
            </w:r>
            <w:r w:rsidRPr="0066674D">
              <w:rPr>
                <w:rFonts w:ascii="Times New Roman" w:hAnsi="Times New Roman"/>
                <w:snapToGrid/>
                <w:szCs w:val="20"/>
                <w:lang w:val="sv-SE" w:eastAsia="en-US"/>
              </w:rPr>
              <w:t xml:space="preserve">, </w:t>
            </w:r>
            <w:r w:rsidRPr="0066674D">
              <w:rPr>
                <w:rFonts w:ascii="Times New Roman" w:hAnsi="Times New Roman"/>
                <w:snapToGrid/>
                <w:lang w:val="sv-SE" w:eastAsia="en-US"/>
              </w:rPr>
              <w:t>försämrad kognition</w:t>
            </w:r>
            <w:r w:rsidRPr="0066674D">
              <w:rPr>
                <w:rFonts w:ascii="Times New Roman" w:hAnsi="Times New Roman"/>
                <w:snapToGrid/>
                <w:szCs w:val="20"/>
                <w:lang w:val="sv-SE" w:eastAsia="en-US"/>
              </w:rPr>
              <w:t xml:space="preserve">, försämrad koncentrationsförmåga, </w:t>
            </w:r>
            <w:r w:rsidRPr="0066674D">
              <w:rPr>
                <w:rFonts w:ascii="Times New Roman" w:hAnsi="Times New Roman"/>
                <w:snapToGrid/>
                <w:lang w:val="sv-SE" w:eastAsia="en-US"/>
              </w:rPr>
              <w:t>minskad medvetandegrad</w:t>
            </w:r>
            <w:r w:rsidRPr="0066674D">
              <w:rPr>
                <w:rFonts w:ascii="Times New Roman" w:hAnsi="Times New Roman"/>
                <w:snapToGrid/>
                <w:szCs w:val="20"/>
                <w:lang w:val="sv-SE" w:eastAsia="en-US"/>
              </w:rPr>
              <w:t>, yrsel, hypoestesi, försämrat minne, neurologiska besvär, neuropati</w:t>
            </w:r>
            <w:r w:rsidRPr="0066674D">
              <w:rPr>
                <w:rFonts w:ascii="Times New Roman" w:hAnsi="Times New Roman"/>
                <w:snapToGrid/>
                <w:szCs w:val="20"/>
                <w:vertAlign w:val="superscript"/>
                <w:lang w:val="sv-SE" w:eastAsia="en-US"/>
              </w:rPr>
              <w:t>d</w:t>
            </w:r>
            <w:r w:rsidRPr="0066674D">
              <w:rPr>
                <w:rFonts w:ascii="Times New Roman" w:hAnsi="Times New Roman"/>
                <w:snapToGrid/>
                <w:szCs w:val="20"/>
                <w:lang w:val="sv-SE" w:eastAsia="en-US"/>
              </w:rPr>
              <w:t>, parestesi, somnolens, talsvårigheter, förändrat smaksinne, tremor</w:t>
            </w:r>
          </w:p>
        </w:tc>
      </w:tr>
      <w:tr w:rsidR="0066674D" w:rsidRPr="0066674D" w:rsidTr="0066674D">
        <w:trPr>
          <w:cantSplit/>
          <w:trHeight w:val="345"/>
        </w:trPr>
        <w:tc>
          <w:tcPr>
            <w:tcW w:w="2170" w:type="pct"/>
          </w:tcPr>
          <w:p w:rsidR="0066674D" w:rsidRPr="0066674D" w:rsidRDefault="0066674D" w:rsidP="0066674D">
            <w:pPr>
              <w:tabs>
                <w:tab w:val="right" w:pos="3488"/>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lang w:val="sv-SE" w:eastAsia="en-US"/>
              </w:rPr>
              <w:t>Status epilepticus</w:t>
            </w:r>
            <w:r w:rsidRPr="0066674D">
              <w:rPr>
                <w:rFonts w:ascii="Times New Roman" w:hAnsi="Times New Roman"/>
                <w:snapToGrid/>
                <w:szCs w:val="20"/>
                <w:lang w:val="sv-SE" w:eastAsia="en-US"/>
              </w:rPr>
              <w:t>, hemiplegi, extrapyramidala besvär, parosmi, onormal gång, hyperestesi, sensorisk rubbning, onormal koordination</w:t>
            </w:r>
          </w:p>
        </w:tc>
      </w:tr>
      <w:tr w:rsidR="0066674D" w:rsidRPr="0066674D" w:rsidTr="0066674D">
        <w:trPr>
          <w:cantSplit/>
          <w:trHeight w:val="352"/>
        </w:trPr>
        <w:tc>
          <w:tcPr>
            <w:tcW w:w="5000" w:type="pct"/>
            <w:gridSpan w:val="3"/>
            <w:vAlign w:val="center"/>
          </w:tcPr>
          <w:p w:rsidR="0066674D" w:rsidRPr="0066674D" w:rsidRDefault="0066674D" w:rsidP="0066674D">
            <w:pPr>
              <w:keepNext/>
              <w:spacing w:after="0" w:line="240" w:lineRule="auto"/>
              <w:rPr>
                <w:rFonts w:ascii="Times New Roman" w:hAnsi="Times New Roman"/>
                <w:b/>
                <w:snapToGrid/>
                <w:szCs w:val="20"/>
                <w:lang w:val="sv-SE" w:eastAsia="en-US"/>
              </w:rPr>
            </w:pPr>
            <w:r w:rsidRPr="0066674D">
              <w:rPr>
                <w:rFonts w:ascii="Times New Roman" w:hAnsi="Times New Roman"/>
                <w:b/>
                <w:snapToGrid/>
                <w:szCs w:val="20"/>
                <w:lang w:val="sv-SE" w:eastAsia="en-US"/>
              </w:rPr>
              <w:t>Ögon</w:t>
            </w:r>
          </w:p>
        </w:tc>
      </w:tr>
      <w:tr w:rsidR="0066674D" w:rsidRPr="00FC05C7" w:rsidTr="0066674D">
        <w:trPr>
          <w:cantSplit/>
          <w:trHeight w:val="345"/>
        </w:trPr>
        <w:tc>
          <w:tcPr>
            <w:tcW w:w="2170" w:type="pct"/>
          </w:tcPr>
          <w:p w:rsidR="0066674D" w:rsidRPr="0066674D" w:rsidRDefault="0066674D" w:rsidP="0066674D">
            <w:pPr>
              <w:tabs>
                <w:tab w:val="right" w:pos="3488"/>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Hemianopsi, dimsyn, synrubbning</w:t>
            </w:r>
            <w:r w:rsidRPr="0066674D">
              <w:rPr>
                <w:rFonts w:ascii="Times New Roman" w:hAnsi="Times New Roman"/>
                <w:snapToGrid/>
                <w:szCs w:val="20"/>
                <w:vertAlign w:val="superscript"/>
                <w:lang w:val="sv-SE" w:eastAsia="en-US"/>
              </w:rPr>
              <w:t>e</w:t>
            </w:r>
            <w:r w:rsidRPr="0066674D">
              <w:rPr>
                <w:rFonts w:ascii="Times New Roman" w:hAnsi="Times New Roman"/>
                <w:snapToGrid/>
                <w:szCs w:val="20"/>
                <w:lang w:val="sv-SE" w:eastAsia="en-US"/>
              </w:rPr>
              <w:t>, synfältsdefekt, diplopi, ögonsmärta</w:t>
            </w:r>
          </w:p>
        </w:tc>
      </w:tr>
      <w:tr w:rsidR="0066674D" w:rsidRPr="0066674D" w:rsidTr="0066674D">
        <w:trPr>
          <w:cantSplit/>
          <w:trHeight w:val="345"/>
        </w:trPr>
        <w:tc>
          <w:tcPr>
            <w:tcW w:w="2170" w:type="pct"/>
          </w:tcPr>
          <w:p w:rsidR="0066674D" w:rsidRPr="0066674D" w:rsidRDefault="0066674D" w:rsidP="0066674D">
            <w:pPr>
              <w:tabs>
                <w:tab w:val="right" w:pos="3488"/>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eastAsia="en-US"/>
              </w:rPr>
            </w:pPr>
            <w:r w:rsidRPr="0066674D">
              <w:rPr>
                <w:rFonts w:ascii="Times New Roman" w:hAnsi="Times New Roman"/>
                <w:snapToGrid/>
                <w:szCs w:val="20"/>
                <w:lang w:eastAsia="en-US"/>
              </w:rPr>
              <w:t>Minskad synskärpa, torra ögon</w:t>
            </w:r>
          </w:p>
        </w:tc>
      </w:tr>
      <w:tr w:rsidR="0066674D" w:rsidRPr="0066674D" w:rsidTr="0066674D">
        <w:trPr>
          <w:cantSplit/>
          <w:trHeight w:val="352"/>
        </w:trPr>
        <w:tc>
          <w:tcPr>
            <w:tcW w:w="5000" w:type="pct"/>
            <w:gridSpan w:val="3"/>
            <w:vAlign w:val="center"/>
          </w:tcPr>
          <w:p w:rsidR="0066674D" w:rsidRPr="0066674D" w:rsidRDefault="0066674D" w:rsidP="0066674D">
            <w:pPr>
              <w:keepNext/>
              <w:spacing w:after="0" w:line="240" w:lineRule="auto"/>
              <w:rPr>
                <w:rFonts w:ascii="Times New Roman" w:hAnsi="Times New Roman"/>
                <w:b/>
                <w:snapToGrid/>
                <w:szCs w:val="20"/>
                <w:lang w:val="sv-SE" w:eastAsia="en-US"/>
              </w:rPr>
            </w:pPr>
            <w:r w:rsidRPr="0066674D">
              <w:rPr>
                <w:rFonts w:ascii="Times New Roman" w:hAnsi="Times New Roman"/>
                <w:b/>
                <w:snapToGrid/>
                <w:szCs w:val="20"/>
                <w:lang w:val="sv-SE" w:eastAsia="en-US"/>
              </w:rPr>
              <w:t>Öron och balansorgan</w:t>
            </w:r>
          </w:p>
        </w:tc>
      </w:tr>
      <w:tr w:rsidR="0066674D" w:rsidRPr="0066674D" w:rsidTr="0066674D">
        <w:trPr>
          <w:cantSplit/>
          <w:trHeight w:val="345"/>
        </w:trPr>
        <w:tc>
          <w:tcPr>
            <w:tcW w:w="2170" w:type="pct"/>
          </w:tcPr>
          <w:p w:rsidR="0066674D" w:rsidRPr="0066674D" w:rsidRDefault="0066674D" w:rsidP="0066674D">
            <w:pPr>
              <w:tabs>
                <w:tab w:val="right" w:pos="3488"/>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Dövhet</w:t>
            </w:r>
            <w:r w:rsidRPr="0066674D">
              <w:rPr>
                <w:rFonts w:ascii="Times New Roman" w:hAnsi="Times New Roman"/>
                <w:snapToGrid/>
                <w:szCs w:val="20"/>
                <w:vertAlign w:val="superscript"/>
                <w:lang w:val="sv-SE" w:eastAsia="en-US"/>
              </w:rPr>
              <w:t>f</w:t>
            </w:r>
            <w:r w:rsidRPr="0066674D">
              <w:rPr>
                <w:rFonts w:ascii="Times New Roman" w:hAnsi="Times New Roman"/>
                <w:snapToGrid/>
                <w:szCs w:val="20"/>
                <w:lang w:val="sv-SE" w:eastAsia="en-US"/>
              </w:rPr>
              <w:t>, vertigo, tinnitus, öronvärk</w:t>
            </w:r>
            <w:r w:rsidRPr="0066674D">
              <w:rPr>
                <w:rFonts w:ascii="Times New Roman" w:hAnsi="Times New Roman"/>
                <w:snapToGrid/>
                <w:szCs w:val="20"/>
                <w:vertAlign w:val="superscript"/>
                <w:lang w:val="sv-SE" w:eastAsia="en-US"/>
              </w:rPr>
              <w:t>g</w:t>
            </w:r>
          </w:p>
        </w:tc>
      </w:tr>
      <w:tr w:rsidR="0066674D" w:rsidRPr="00FC05C7" w:rsidTr="0066674D">
        <w:trPr>
          <w:cantSplit/>
          <w:trHeight w:val="345"/>
        </w:trPr>
        <w:tc>
          <w:tcPr>
            <w:tcW w:w="2170" w:type="pct"/>
          </w:tcPr>
          <w:p w:rsidR="0066674D" w:rsidRPr="0066674D" w:rsidRDefault="0066674D" w:rsidP="0066674D">
            <w:pPr>
              <w:tabs>
                <w:tab w:val="right" w:pos="3488"/>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Nedsatt hörsel, hyperakusi, otitis media</w:t>
            </w:r>
          </w:p>
        </w:tc>
      </w:tr>
      <w:tr w:rsidR="0066674D" w:rsidRPr="0066674D" w:rsidTr="0066674D">
        <w:trPr>
          <w:cantSplit/>
          <w:trHeight w:val="352"/>
        </w:trPr>
        <w:tc>
          <w:tcPr>
            <w:tcW w:w="5000" w:type="pct"/>
            <w:gridSpan w:val="3"/>
            <w:vAlign w:val="center"/>
          </w:tcPr>
          <w:p w:rsidR="0066674D" w:rsidRPr="0066674D" w:rsidRDefault="0066674D" w:rsidP="0066674D">
            <w:pPr>
              <w:keepNext/>
              <w:spacing w:after="0" w:line="240" w:lineRule="auto"/>
              <w:rPr>
                <w:rFonts w:ascii="Times New Roman" w:hAnsi="Times New Roman"/>
                <w:b/>
                <w:snapToGrid/>
                <w:szCs w:val="20"/>
                <w:lang w:val="sv-SE" w:eastAsia="en-US"/>
              </w:rPr>
            </w:pPr>
            <w:r w:rsidRPr="0066674D">
              <w:rPr>
                <w:rFonts w:ascii="Times New Roman" w:hAnsi="Times New Roman"/>
                <w:b/>
                <w:snapToGrid/>
                <w:szCs w:val="20"/>
                <w:lang w:val="sv-SE" w:eastAsia="en-US"/>
              </w:rPr>
              <w:t>Hjärtat</w:t>
            </w:r>
          </w:p>
        </w:tc>
      </w:tr>
      <w:tr w:rsidR="0066674D" w:rsidRPr="0066674D" w:rsidTr="0066674D">
        <w:trPr>
          <w:cantSplit/>
          <w:trHeight w:val="345"/>
        </w:trPr>
        <w:tc>
          <w:tcPr>
            <w:tcW w:w="2170" w:type="pct"/>
          </w:tcPr>
          <w:p w:rsidR="0066674D" w:rsidRPr="0066674D" w:rsidRDefault="0066674D" w:rsidP="0066674D">
            <w:pPr>
              <w:tabs>
                <w:tab w:val="right" w:pos="3488"/>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Palpitationer</w:t>
            </w:r>
          </w:p>
        </w:tc>
      </w:tr>
      <w:tr w:rsidR="0066674D" w:rsidRPr="0066674D" w:rsidTr="0066674D">
        <w:trPr>
          <w:cantSplit/>
          <w:trHeight w:val="352"/>
        </w:trPr>
        <w:tc>
          <w:tcPr>
            <w:tcW w:w="5000" w:type="pct"/>
            <w:gridSpan w:val="3"/>
            <w:vAlign w:val="center"/>
          </w:tcPr>
          <w:p w:rsidR="0066674D" w:rsidRPr="0066674D" w:rsidRDefault="0066674D" w:rsidP="0066674D">
            <w:pPr>
              <w:keepNext/>
              <w:spacing w:after="0" w:line="240" w:lineRule="auto"/>
              <w:rPr>
                <w:rFonts w:ascii="Times New Roman" w:hAnsi="Times New Roman"/>
                <w:b/>
                <w:snapToGrid/>
                <w:szCs w:val="20"/>
                <w:lang w:val="sv-SE" w:eastAsia="en-US"/>
              </w:rPr>
            </w:pPr>
            <w:r w:rsidRPr="0066674D">
              <w:rPr>
                <w:rFonts w:ascii="Times New Roman" w:hAnsi="Times New Roman"/>
                <w:b/>
                <w:snapToGrid/>
                <w:szCs w:val="20"/>
                <w:lang w:val="sv-SE" w:eastAsia="en-US"/>
              </w:rPr>
              <w:t>Blodkärl</w:t>
            </w:r>
          </w:p>
        </w:tc>
      </w:tr>
      <w:tr w:rsidR="0066674D" w:rsidRPr="0066674D" w:rsidTr="0066674D">
        <w:trPr>
          <w:cantSplit/>
          <w:trHeight w:val="345"/>
        </w:trPr>
        <w:tc>
          <w:tcPr>
            <w:tcW w:w="2170" w:type="pct"/>
          </w:tcPr>
          <w:p w:rsidR="0066674D" w:rsidRPr="0066674D" w:rsidRDefault="0066674D" w:rsidP="0066674D">
            <w:pPr>
              <w:tabs>
                <w:tab w:val="right" w:pos="3488"/>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 xml:space="preserve">Blödning, lungemboli, djup ventrombos, hypertoni </w:t>
            </w:r>
          </w:p>
        </w:tc>
      </w:tr>
      <w:tr w:rsidR="0066674D" w:rsidRPr="0066674D" w:rsidTr="0066674D">
        <w:trPr>
          <w:cantSplit/>
          <w:trHeight w:val="345"/>
        </w:trPr>
        <w:tc>
          <w:tcPr>
            <w:tcW w:w="2170" w:type="pct"/>
          </w:tcPr>
          <w:p w:rsidR="0066674D" w:rsidRPr="0066674D" w:rsidRDefault="0066674D" w:rsidP="0066674D">
            <w:pPr>
              <w:tabs>
                <w:tab w:val="right" w:pos="3488"/>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 xml:space="preserve">Cerebral blödning, vallningar, värmevallningar </w:t>
            </w:r>
          </w:p>
        </w:tc>
      </w:tr>
      <w:tr w:rsidR="0066674D" w:rsidRPr="0066674D" w:rsidTr="0066674D">
        <w:trPr>
          <w:cantSplit/>
          <w:trHeight w:val="351"/>
        </w:trPr>
        <w:tc>
          <w:tcPr>
            <w:tcW w:w="5000" w:type="pct"/>
            <w:gridSpan w:val="3"/>
            <w:vAlign w:val="center"/>
          </w:tcPr>
          <w:p w:rsidR="0066674D" w:rsidRPr="0066674D" w:rsidRDefault="0066674D" w:rsidP="0066674D">
            <w:pPr>
              <w:keepNext/>
              <w:spacing w:after="0" w:line="240" w:lineRule="auto"/>
              <w:rPr>
                <w:rFonts w:ascii="Times New Roman" w:hAnsi="Times New Roman"/>
                <w:b/>
                <w:snapToGrid/>
                <w:szCs w:val="20"/>
                <w:lang w:eastAsia="en-US"/>
              </w:rPr>
            </w:pPr>
            <w:r w:rsidRPr="0066674D">
              <w:rPr>
                <w:rFonts w:ascii="Times New Roman" w:hAnsi="Times New Roman"/>
                <w:b/>
                <w:noProof/>
                <w:snapToGrid/>
                <w:szCs w:val="20"/>
                <w:lang w:val="sv-SE" w:eastAsia="en-US"/>
              </w:rPr>
              <w:lastRenderedPageBreak/>
              <w:t>Andningsvägar, bröstkorg och mediastinum</w:t>
            </w:r>
          </w:p>
        </w:tc>
      </w:tr>
      <w:tr w:rsidR="0066674D" w:rsidRPr="0066674D" w:rsidTr="0066674D">
        <w:trPr>
          <w:cantSplit/>
          <w:trHeight w:val="150"/>
        </w:trPr>
        <w:tc>
          <w:tcPr>
            <w:tcW w:w="2170" w:type="pct"/>
          </w:tcPr>
          <w:p w:rsidR="0066674D" w:rsidRPr="0066674D" w:rsidRDefault="0066674D" w:rsidP="0066674D">
            <w:pPr>
              <w:tabs>
                <w:tab w:val="right" w:pos="3492"/>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 xml:space="preserve">Pneumoni, dyspné, sinusit, bronkit, hosta, övre luftvägsinfektion </w:t>
            </w:r>
          </w:p>
        </w:tc>
      </w:tr>
      <w:tr w:rsidR="0066674D" w:rsidRPr="0066674D" w:rsidTr="0066674D">
        <w:trPr>
          <w:cantSplit/>
          <w:trHeight w:val="150"/>
        </w:trPr>
        <w:tc>
          <w:tcPr>
            <w:tcW w:w="2170" w:type="pct"/>
          </w:tcPr>
          <w:p w:rsidR="0066674D" w:rsidRPr="0066674D" w:rsidRDefault="0066674D" w:rsidP="0066674D">
            <w:pPr>
              <w:tabs>
                <w:tab w:val="right" w:pos="3492"/>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Andningssvikt</w:t>
            </w:r>
            <w:r w:rsidRPr="0066674D">
              <w:rPr>
                <w:rFonts w:ascii="Times New Roman" w:hAnsi="Times New Roman"/>
                <w:bCs/>
                <w:snapToGrid/>
                <w:szCs w:val="20"/>
                <w:vertAlign w:val="superscript"/>
                <w:lang w:val="sv-SE" w:eastAsia="en-US"/>
              </w:rPr>
              <w:t>†</w:t>
            </w:r>
            <w:r w:rsidRPr="0066674D">
              <w:rPr>
                <w:rFonts w:ascii="Times New Roman" w:hAnsi="Times New Roman"/>
                <w:snapToGrid/>
                <w:szCs w:val="20"/>
                <w:lang w:val="sv-SE" w:eastAsia="en-US"/>
              </w:rPr>
              <w:t>, interstitiell pneumonit/pneumonit, lungfibros, nästäppa</w:t>
            </w:r>
          </w:p>
        </w:tc>
      </w:tr>
      <w:tr w:rsidR="0066674D" w:rsidRPr="0066674D" w:rsidTr="0066674D">
        <w:trPr>
          <w:cantSplit/>
          <w:trHeight w:val="431"/>
        </w:trPr>
        <w:tc>
          <w:tcPr>
            <w:tcW w:w="5000" w:type="pct"/>
            <w:gridSpan w:val="3"/>
            <w:vAlign w:val="center"/>
          </w:tcPr>
          <w:p w:rsidR="0066674D" w:rsidRPr="0066674D" w:rsidRDefault="0066674D" w:rsidP="0066674D">
            <w:pPr>
              <w:keepNext/>
              <w:spacing w:after="0" w:line="240" w:lineRule="auto"/>
              <w:rPr>
                <w:rFonts w:ascii="Times New Roman" w:hAnsi="Times New Roman"/>
                <w:b/>
                <w:snapToGrid/>
                <w:szCs w:val="20"/>
                <w:lang w:val="sv-SE" w:eastAsia="en-US"/>
              </w:rPr>
            </w:pPr>
            <w:r w:rsidRPr="0066674D">
              <w:rPr>
                <w:rFonts w:ascii="Times New Roman" w:hAnsi="Times New Roman"/>
                <w:b/>
                <w:noProof/>
                <w:snapToGrid/>
                <w:szCs w:val="20"/>
                <w:lang w:val="it-IT" w:eastAsia="en-US"/>
              </w:rPr>
              <w:t>Magtarmkanalen</w:t>
            </w:r>
          </w:p>
        </w:tc>
      </w:tr>
      <w:tr w:rsidR="0066674D" w:rsidRPr="0066674D" w:rsidTr="0066674D">
        <w:trPr>
          <w:cantSplit/>
          <w:trHeight w:val="165"/>
        </w:trPr>
        <w:tc>
          <w:tcPr>
            <w:tcW w:w="2170" w:type="pct"/>
          </w:tcPr>
          <w:p w:rsidR="0066674D" w:rsidRPr="0066674D" w:rsidRDefault="0066674D" w:rsidP="0066674D">
            <w:pPr>
              <w:tabs>
                <w:tab w:val="right" w:pos="3462"/>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Mycket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 xml:space="preserve">Diarré, förstoppning, illamående, kräkningar </w:t>
            </w:r>
          </w:p>
        </w:tc>
      </w:tr>
      <w:tr w:rsidR="0066674D" w:rsidRPr="0066674D" w:rsidTr="0066674D">
        <w:trPr>
          <w:cantSplit/>
          <w:trHeight w:val="345"/>
        </w:trPr>
        <w:tc>
          <w:tcPr>
            <w:tcW w:w="2170" w:type="pct"/>
          </w:tcPr>
          <w:p w:rsidR="0066674D" w:rsidRPr="0066674D" w:rsidRDefault="0066674D" w:rsidP="0066674D">
            <w:pPr>
              <w:tabs>
                <w:tab w:val="right" w:pos="3462"/>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Vanliga:</w:t>
            </w:r>
          </w:p>
        </w:tc>
        <w:tc>
          <w:tcPr>
            <w:tcW w:w="2830" w:type="pct"/>
            <w:gridSpan w:val="2"/>
          </w:tcPr>
          <w:p w:rsidR="0066674D" w:rsidRPr="0066674D" w:rsidRDefault="0066674D" w:rsidP="0066674D">
            <w:pPr>
              <w:spacing w:after="0" w:line="240" w:lineRule="auto"/>
              <w:rPr>
                <w:rFonts w:ascii="Times New Roman" w:hAnsi="Times New Roman"/>
                <w:snapToGrid/>
                <w:szCs w:val="20"/>
                <w:lang w:eastAsia="en-US"/>
              </w:rPr>
            </w:pPr>
            <w:r w:rsidRPr="0066674D">
              <w:rPr>
                <w:rFonts w:ascii="Times New Roman" w:hAnsi="Times New Roman"/>
                <w:snapToGrid/>
                <w:szCs w:val="20"/>
                <w:lang w:eastAsia="en-US"/>
              </w:rPr>
              <w:t>Stomatit, buksmärta</w:t>
            </w:r>
            <w:r w:rsidRPr="0066674D">
              <w:rPr>
                <w:rFonts w:ascii="Times New Roman" w:hAnsi="Times New Roman"/>
                <w:snapToGrid/>
                <w:szCs w:val="20"/>
                <w:vertAlign w:val="superscript"/>
                <w:lang w:eastAsia="en-US"/>
              </w:rPr>
              <w:t>h</w:t>
            </w:r>
            <w:r w:rsidRPr="0066674D">
              <w:rPr>
                <w:rFonts w:ascii="Times New Roman" w:hAnsi="Times New Roman"/>
                <w:snapToGrid/>
                <w:szCs w:val="20"/>
                <w:lang w:eastAsia="en-US"/>
              </w:rPr>
              <w:t xml:space="preserve">, dyspepsi, dysfagi </w:t>
            </w:r>
          </w:p>
        </w:tc>
      </w:tr>
      <w:tr w:rsidR="0066674D" w:rsidRPr="0066674D" w:rsidTr="0066674D">
        <w:trPr>
          <w:cantSplit/>
          <w:trHeight w:val="345"/>
        </w:trPr>
        <w:tc>
          <w:tcPr>
            <w:tcW w:w="2170" w:type="pct"/>
          </w:tcPr>
          <w:p w:rsidR="0066674D" w:rsidRPr="0066674D" w:rsidRDefault="0066674D" w:rsidP="0066674D">
            <w:pPr>
              <w:tabs>
                <w:tab w:val="right" w:pos="3462"/>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 xml:space="preserve">Utspänd buk, fekal inkontinens, gastrointestinala besvär, hemorrojder, muntorrhet </w:t>
            </w:r>
          </w:p>
        </w:tc>
      </w:tr>
      <w:tr w:rsidR="0066674D" w:rsidRPr="0066674D" w:rsidTr="0066674D">
        <w:trPr>
          <w:cantSplit/>
          <w:trHeight w:val="431"/>
        </w:trPr>
        <w:tc>
          <w:tcPr>
            <w:tcW w:w="5000" w:type="pct"/>
            <w:gridSpan w:val="3"/>
            <w:vAlign w:val="center"/>
          </w:tcPr>
          <w:p w:rsidR="0066674D" w:rsidRPr="0066674D" w:rsidRDefault="0066674D" w:rsidP="0066674D">
            <w:pPr>
              <w:keepNext/>
              <w:spacing w:after="0" w:line="240" w:lineRule="auto"/>
              <w:rPr>
                <w:rFonts w:ascii="Times New Roman" w:hAnsi="Times New Roman"/>
                <w:b/>
                <w:snapToGrid/>
                <w:szCs w:val="20"/>
                <w:lang w:val="sv-SE" w:eastAsia="en-US"/>
              </w:rPr>
            </w:pPr>
            <w:r w:rsidRPr="0066674D">
              <w:rPr>
                <w:rFonts w:ascii="Times New Roman" w:hAnsi="Times New Roman"/>
                <w:b/>
                <w:noProof/>
                <w:snapToGrid/>
                <w:szCs w:val="20"/>
                <w:lang w:val="it-IT" w:eastAsia="en-US"/>
              </w:rPr>
              <w:t>Lever och gallvägar</w:t>
            </w:r>
          </w:p>
        </w:tc>
      </w:tr>
      <w:tr w:rsidR="0066674D" w:rsidRPr="00FC05C7" w:rsidTr="0066674D">
        <w:trPr>
          <w:cantSplit/>
          <w:trHeight w:val="345"/>
        </w:trPr>
        <w:tc>
          <w:tcPr>
            <w:tcW w:w="2170" w:type="pct"/>
          </w:tcPr>
          <w:p w:rsidR="0066674D" w:rsidRPr="0066674D" w:rsidRDefault="0066674D" w:rsidP="0066674D">
            <w:pPr>
              <w:tabs>
                <w:tab w:val="right" w:pos="3462"/>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Leversvikt</w:t>
            </w:r>
            <w:r w:rsidRPr="0066674D">
              <w:rPr>
                <w:rFonts w:ascii="Times New Roman" w:hAnsi="Times New Roman"/>
                <w:bCs/>
                <w:snapToGrid/>
                <w:szCs w:val="20"/>
                <w:vertAlign w:val="superscript"/>
                <w:lang w:val="sv-SE" w:eastAsia="en-US"/>
              </w:rPr>
              <w:t>†</w:t>
            </w:r>
            <w:r w:rsidRPr="0066674D">
              <w:rPr>
                <w:rFonts w:ascii="Times New Roman" w:hAnsi="Times New Roman"/>
                <w:snapToGrid/>
                <w:szCs w:val="20"/>
                <w:lang w:val="sv-SE" w:eastAsia="en-US"/>
              </w:rPr>
              <w:t>, leverskada, hepatit, kolestas, hyperbilirubinemi</w:t>
            </w:r>
          </w:p>
        </w:tc>
      </w:tr>
      <w:tr w:rsidR="0066674D" w:rsidRPr="0066674D" w:rsidTr="0066674D">
        <w:trPr>
          <w:cantSplit/>
          <w:trHeight w:val="361"/>
        </w:trPr>
        <w:tc>
          <w:tcPr>
            <w:tcW w:w="5000" w:type="pct"/>
            <w:gridSpan w:val="3"/>
            <w:vAlign w:val="center"/>
          </w:tcPr>
          <w:p w:rsidR="0066674D" w:rsidRPr="0066674D" w:rsidRDefault="0066674D" w:rsidP="0066674D">
            <w:pPr>
              <w:keepNext/>
              <w:spacing w:after="0" w:line="240" w:lineRule="auto"/>
              <w:rPr>
                <w:rFonts w:ascii="Times New Roman" w:hAnsi="Times New Roman"/>
                <w:b/>
                <w:snapToGrid/>
                <w:szCs w:val="20"/>
                <w:lang w:eastAsia="en-US"/>
              </w:rPr>
            </w:pPr>
            <w:r w:rsidRPr="0066674D">
              <w:rPr>
                <w:rFonts w:ascii="Times New Roman" w:hAnsi="Times New Roman"/>
                <w:b/>
                <w:noProof/>
                <w:snapToGrid/>
                <w:szCs w:val="20"/>
                <w:lang w:val="sv-SE" w:eastAsia="en-US"/>
              </w:rPr>
              <w:t>Hud och subkutan vävnad</w:t>
            </w:r>
          </w:p>
        </w:tc>
      </w:tr>
      <w:tr w:rsidR="0066674D" w:rsidRPr="0066674D" w:rsidTr="0066674D">
        <w:trPr>
          <w:cantSplit/>
          <w:trHeight w:val="150"/>
        </w:trPr>
        <w:tc>
          <w:tcPr>
            <w:tcW w:w="2170" w:type="pct"/>
          </w:tcPr>
          <w:p w:rsidR="0066674D" w:rsidRPr="0066674D" w:rsidRDefault="0066674D" w:rsidP="0066674D">
            <w:pPr>
              <w:tabs>
                <w:tab w:val="right" w:pos="3462"/>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Mycket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Utslag, alopeci</w:t>
            </w:r>
          </w:p>
        </w:tc>
      </w:tr>
      <w:tr w:rsidR="0066674D" w:rsidRPr="0066674D" w:rsidTr="0066674D">
        <w:trPr>
          <w:cantSplit/>
          <w:trHeight w:val="150"/>
        </w:trPr>
        <w:tc>
          <w:tcPr>
            <w:tcW w:w="2170" w:type="pct"/>
          </w:tcPr>
          <w:p w:rsidR="0066674D" w:rsidRPr="0066674D" w:rsidRDefault="0066674D" w:rsidP="0066674D">
            <w:pPr>
              <w:tabs>
                <w:tab w:val="right" w:pos="3462"/>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Erytem, torr hud, klåda</w:t>
            </w:r>
          </w:p>
        </w:tc>
      </w:tr>
      <w:tr w:rsidR="0066674D" w:rsidRPr="00FC05C7" w:rsidTr="0066674D">
        <w:trPr>
          <w:cantSplit/>
          <w:trHeight w:val="615"/>
        </w:trPr>
        <w:tc>
          <w:tcPr>
            <w:tcW w:w="2170" w:type="pct"/>
          </w:tcPr>
          <w:p w:rsidR="0066674D" w:rsidRPr="0066674D" w:rsidRDefault="0066674D" w:rsidP="0066674D">
            <w:pPr>
              <w:tabs>
                <w:tab w:val="right" w:pos="3462"/>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p w:rsidR="0066674D" w:rsidRPr="0066674D" w:rsidRDefault="0066674D" w:rsidP="0066674D">
            <w:pPr>
              <w:tabs>
                <w:tab w:val="right" w:pos="3462"/>
              </w:tabs>
              <w:spacing w:after="0" w:line="240" w:lineRule="auto"/>
              <w:rPr>
                <w:rFonts w:ascii="Times New Roman" w:hAnsi="Times New Roman"/>
                <w:snapToGrid/>
                <w:szCs w:val="20"/>
                <w:lang w:val="sv-SE" w:eastAsia="en-US"/>
              </w:rPr>
            </w:pP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Toxisk epidermal nekrolys, Stevens</w:t>
            </w:r>
            <w:r w:rsidRPr="0066674D">
              <w:rPr>
                <w:rFonts w:ascii="Times New Roman" w:hAnsi="Times New Roman"/>
                <w:snapToGrid/>
                <w:szCs w:val="20"/>
                <w:lang w:val="sv-SE" w:eastAsia="en-US"/>
              </w:rPr>
              <w:noBreakHyphen/>
              <w:t xml:space="preserve">Johnsons syndrom, angioödem, erytema multiforme, erytrodermi, hudfjällning, fotosensitivitetsreaktion, urtikaria, exantem, dermatit, ökad svettning, onormal pigmentering </w:t>
            </w:r>
          </w:p>
        </w:tc>
      </w:tr>
      <w:tr w:rsidR="0066674D" w:rsidRPr="0066674D" w:rsidTr="0066674D">
        <w:trPr>
          <w:cantSplit/>
          <w:trHeight w:val="615"/>
        </w:trPr>
        <w:tc>
          <w:tcPr>
            <w:tcW w:w="2170" w:type="pct"/>
          </w:tcPr>
          <w:p w:rsidR="0066674D" w:rsidRPr="0066674D" w:rsidRDefault="0066674D" w:rsidP="0066674D">
            <w:pPr>
              <w:tabs>
                <w:tab w:val="right" w:pos="3462"/>
              </w:tabs>
              <w:spacing w:after="0" w:line="240" w:lineRule="auto"/>
              <w:rPr>
                <w:rFonts w:ascii="Times New Roman" w:hAnsi="Times New Roman"/>
                <w:snapToGrid/>
                <w:szCs w:val="20"/>
                <w:lang w:val="sv-SE" w:eastAsia="en-US"/>
              </w:rPr>
            </w:pPr>
            <w:r w:rsidRPr="0066674D">
              <w:rPr>
                <w:rFonts w:ascii="Times New Roman" w:hAnsi="Times New Roman"/>
                <w:snapToGrid/>
                <w:lang w:val="sv-SE" w:eastAsia="en-US"/>
              </w:rPr>
              <w:t>Ingen känd frekvens:</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lang w:val="sv-SE" w:eastAsia="en-US"/>
              </w:rPr>
              <w:t>Läkemedelsreaktion med eosinofili och systemiska symtom (DRESS)</w:t>
            </w:r>
          </w:p>
        </w:tc>
      </w:tr>
      <w:tr w:rsidR="0066674D" w:rsidRPr="0066674D" w:rsidTr="0066674D">
        <w:trPr>
          <w:cantSplit/>
          <w:trHeight w:val="380"/>
        </w:trPr>
        <w:tc>
          <w:tcPr>
            <w:tcW w:w="5000" w:type="pct"/>
            <w:gridSpan w:val="3"/>
            <w:vAlign w:val="center"/>
          </w:tcPr>
          <w:p w:rsidR="0066674D" w:rsidRPr="0066674D" w:rsidRDefault="0066674D" w:rsidP="0066674D">
            <w:pPr>
              <w:keepNext/>
              <w:spacing w:after="0" w:line="240" w:lineRule="auto"/>
              <w:rPr>
                <w:rFonts w:ascii="Times New Roman" w:hAnsi="Times New Roman"/>
                <w:b/>
                <w:snapToGrid/>
                <w:szCs w:val="20"/>
                <w:lang w:eastAsia="en-US"/>
              </w:rPr>
            </w:pPr>
            <w:r w:rsidRPr="0066674D">
              <w:rPr>
                <w:rFonts w:ascii="Times New Roman" w:hAnsi="Times New Roman"/>
                <w:b/>
                <w:noProof/>
                <w:snapToGrid/>
                <w:szCs w:val="20"/>
                <w:lang w:val="sv-SE" w:eastAsia="en-US"/>
              </w:rPr>
              <w:t>Muskuloskeletala systemet och bindväv</w:t>
            </w:r>
          </w:p>
        </w:tc>
      </w:tr>
      <w:tr w:rsidR="0066674D" w:rsidRPr="00FC05C7" w:rsidTr="0066674D">
        <w:trPr>
          <w:cantSplit/>
          <w:trHeight w:val="270"/>
        </w:trPr>
        <w:tc>
          <w:tcPr>
            <w:tcW w:w="2170" w:type="pct"/>
          </w:tcPr>
          <w:p w:rsidR="0066674D" w:rsidRPr="0066674D" w:rsidRDefault="0066674D" w:rsidP="0066674D">
            <w:pPr>
              <w:tabs>
                <w:tab w:val="right" w:pos="3462"/>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 xml:space="preserve">Myopati, muskelsvaghet, artralgi, ryggsmärta, </w:t>
            </w:r>
            <w:r w:rsidRPr="0066674D">
              <w:rPr>
                <w:rFonts w:ascii="Times New Roman" w:hAnsi="Times New Roman"/>
                <w:snapToGrid/>
                <w:lang w:val="sv-SE" w:eastAsia="en-US"/>
              </w:rPr>
              <w:t>muskuloskeletal</w:t>
            </w:r>
            <w:r w:rsidRPr="0066674D">
              <w:rPr>
                <w:rFonts w:ascii="Times New Roman" w:hAnsi="Times New Roman"/>
                <w:snapToGrid/>
                <w:szCs w:val="20"/>
                <w:lang w:val="sv-SE" w:eastAsia="en-US"/>
              </w:rPr>
              <w:t xml:space="preserve"> smärta, myalgi </w:t>
            </w:r>
          </w:p>
        </w:tc>
      </w:tr>
      <w:tr w:rsidR="0066674D" w:rsidRPr="0066674D" w:rsidTr="0066674D">
        <w:trPr>
          <w:cantSplit/>
          <w:trHeight w:val="359"/>
        </w:trPr>
        <w:tc>
          <w:tcPr>
            <w:tcW w:w="5000" w:type="pct"/>
            <w:gridSpan w:val="3"/>
            <w:vAlign w:val="center"/>
          </w:tcPr>
          <w:p w:rsidR="0066674D" w:rsidRPr="0066674D" w:rsidRDefault="0066674D" w:rsidP="0066674D">
            <w:pPr>
              <w:keepNext/>
              <w:spacing w:after="0" w:line="240" w:lineRule="auto"/>
              <w:rPr>
                <w:rFonts w:ascii="Times New Roman" w:hAnsi="Times New Roman"/>
                <w:b/>
                <w:snapToGrid/>
                <w:szCs w:val="20"/>
                <w:lang w:val="sv-SE" w:eastAsia="en-US"/>
              </w:rPr>
            </w:pPr>
            <w:r w:rsidRPr="0066674D">
              <w:rPr>
                <w:rFonts w:ascii="Times New Roman" w:hAnsi="Times New Roman"/>
                <w:b/>
                <w:noProof/>
                <w:snapToGrid/>
                <w:szCs w:val="20"/>
                <w:lang w:val="sv-SE" w:eastAsia="en-US"/>
              </w:rPr>
              <w:t>Njurar och urinvägar</w:t>
            </w:r>
          </w:p>
        </w:tc>
      </w:tr>
      <w:tr w:rsidR="0066674D" w:rsidRPr="0066674D" w:rsidTr="0066674D">
        <w:trPr>
          <w:cantSplit/>
          <w:trHeight w:val="270"/>
        </w:trPr>
        <w:tc>
          <w:tcPr>
            <w:tcW w:w="2170" w:type="pct"/>
          </w:tcPr>
          <w:p w:rsidR="0066674D" w:rsidRPr="0066674D" w:rsidRDefault="0066674D" w:rsidP="0066674D">
            <w:pPr>
              <w:tabs>
                <w:tab w:val="right" w:pos="3462"/>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Vanliga:</w:t>
            </w:r>
          </w:p>
        </w:tc>
        <w:tc>
          <w:tcPr>
            <w:tcW w:w="2830" w:type="pct"/>
            <w:gridSpan w:val="2"/>
          </w:tcPr>
          <w:p w:rsidR="0066674D" w:rsidRPr="0066674D" w:rsidRDefault="0066674D" w:rsidP="0066674D">
            <w:pPr>
              <w:spacing w:after="0" w:line="240" w:lineRule="auto"/>
              <w:rPr>
                <w:rFonts w:ascii="Times New Roman" w:hAnsi="Times New Roman"/>
                <w:snapToGrid/>
                <w:szCs w:val="20"/>
                <w:lang w:eastAsia="en-US"/>
              </w:rPr>
            </w:pPr>
            <w:r w:rsidRPr="0066674D">
              <w:rPr>
                <w:rFonts w:ascii="Times New Roman" w:hAnsi="Times New Roman"/>
                <w:snapToGrid/>
                <w:szCs w:val="20"/>
                <w:lang w:eastAsia="en-US"/>
              </w:rPr>
              <w:t xml:space="preserve">Frekvent urinering, urininkontinens </w:t>
            </w:r>
          </w:p>
        </w:tc>
      </w:tr>
      <w:tr w:rsidR="0066674D" w:rsidRPr="0066674D" w:rsidTr="0066674D">
        <w:trPr>
          <w:cantSplit/>
          <w:trHeight w:val="270"/>
        </w:trPr>
        <w:tc>
          <w:tcPr>
            <w:tcW w:w="2170" w:type="pct"/>
          </w:tcPr>
          <w:p w:rsidR="0066674D" w:rsidRPr="0066674D" w:rsidRDefault="0066674D" w:rsidP="0066674D">
            <w:pPr>
              <w:tabs>
                <w:tab w:val="right" w:pos="3462"/>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tc>
        <w:tc>
          <w:tcPr>
            <w:tcW w:w="2830" w:type="pct"/>
            <w:gridSpan w:val="2"/>
            <w:shd w:val="clear" w:color="auto" w:fill="auto"/>
          </w:tcPr>
          <w:p w:rsidR="0066674D" w:rsidRPr="0066674D" w:rsidRDefault="0066674D" w:rsidP="0066674D">
            <w:pPr>
              <w:spacing w:after="0" w:line="240" w:lineRule="auto"/>
              <w:rPr>
                <w:rFonts w:ascii="Times New Roman" w:hAnsi="Times New Roman"/>
                <w:snapToGrid/>
                <w:szCs w:val="20"/>
                <w:highlight w:val="cyan"/>
                <w:lang w:val="sv-SE" w:eastAsia="en-US"/>
              </w:rPr>
            </w:pPr>
            <w:r w:rsidRPr="0066674D">
              <w:rPr>
                <w:rFonts w:ascii="Times New Roman" w:hAnsi="Times New Roman"/>
                <w:snapToGrid/>
                <w:szCs w:val="20"/>
                <w:lang w:val="sv-SE" w:eastAsia="en-US"/>
              </w:rPr>
              <w:t>Dysuri</w:t>
            </w:r>
          </w:p>
        </w:tc>
      </w:tr>
      <w:tr w:rsidR="0066674D" w:rsidRPr="0066674D" w:rsidTr="0066674D">
        <w:trPr>
          <w:cantSplit/>
          <w:trHeight w:val="380"/>
        </w:trPr>
        <w:tc>
          <w:tcPr>
            <w:tcW w:w="5000" w:type="pct"/>
            <w:gridSpan w:val="3"/>
            <w:vAlign w:val="center"/>
          </w:tcPr>
          <w:p w:rsidR="0066674D" w:rsidRPr="0066674D" w:rsidRDefault="0066674D" w:rsidP="0066674D">
            <w:pPr>
              <w:keepNext/>
              <w:spacing w:after="0" w:line="240" w:lineRule="auto"/>
              <w:rPr>
                <w:rFonts w:ascii="Times New Roman" w:hAnsi="Times New Roman"/>
                <w:b/>
                <w:snapToGrid/>
                <w:szCs w:val="20"/>
                <w:lang w:eastAsia="en-US"/>
              </w:rPr>
            </w:pPr>
            <w:r w:rsidRPr="0066674D">
              <w:rPr>
                <w:rFonts w:ascii="Times New Roman" w:hAnsi="Times New Roman"/>
                <w:b/>
                <w:noProof/>
                <w:snapToGrid/>
                <w:szCs w:val="20"/>
                <w:lang w:val="sv-SE" w:eastAsia="en-US"/>
              </w:rPr>
              <w:t>Reproduktionsorgan och bröstkörtel</w:t>
            </w:r>
          </w:p>
        </w:tc>
      </w:tr>
      <w:tr w:rsidR="0066674D" w:rsidRPr="0066674D" w:rsidTr="0066674D">
        <w:trPr>
          <w:cantSplit/>
          <w:trHeight w:val="270"/>
        </w:trPr>
        <w:tc>
          <w:tcPr>
            <w:tcW w:w="2170" w:type="pct"/>
          </w:tcPr>
          <w:p w:rsidR="0066674D" w:rsidRPr="0066674D" w:rsidRDefault="0066674D" w:rsidP="0066674D">
            <w:pPr>
              <w:tabs>
                <w:tab w:val="right" w:pos="3462"/>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Vaginal blödning, menorragi, amenorré, vaginit, bröstsmärta, impotens</w:t>
            </w:r>
          </w:p>
        </w:tc>
      </w:tr>
      <w:tr w:rsidR="0066674D" w:rsidRPr="00FC05C7" w:rsidTr="0066674D">
        <w:trPr>
          <w:cantSplit/>
          <w:trHeight w:val="380"/>
        </w:trPr>
        <w:tc>
          <w:tcPr>
            <w:tcW w:w="5000" w:type="pct"/>
            <w:gridSpan w:val="3"/>
            <w:vAlign w:val="center"/>
          </w:tcPr>
          <w:p w:rsidR="0066674D" w:rsidRPr="0066674D" w:rsidRDefault="0066674D" w:rsidP="0066674D">
            <w:pPr>
              <w:keepNext/>
              <w:spacing w:after="0" w:line="240" w:lineRule="auto"/>
              <w:rPr>
                <w:rFonts w:ascii="Times New Roman" w:hAnsi="Times New Roman"/>
                <w:b/>
                <w:snapToGrid/>
                <w:szCs w:val="20"/>
                <w:lang w:val="sv-SE" w:eastAsia="en-US"/>
              </w:rPr>
            </w:pPr>
            <w:r w:rsidRPr="0066674D">
              <w:rPr>
                <w:rFonts w:ascii="Times New Roman" w:hAnsi="Times New Roman"/>
                <w:b/>
                <w:noProof/>
                <w:snapToGrid/>
                <w:szCs w:val="20"/>
                <w:lang w:val="sv-SE" w:eastAsia="en-US"/>
              </w:rPr>
              <w:t>Allmänna symtom och/eller symtom vid administreringsstället</w:t>
            </w:r>
          </w:p>
        </w:tc>
      </w:tr>
      <w:tr w:rsidR="0066674D" w:rsidRPr="0066674D" w:rsidTr="0066674D">
        <w:trPr>
          <w:cantSplit/>
          <w:trHeight w:val="180"/>
        </w:trPr>
        <w:tc>
          <w:tcPr>
            <w:tcW w:w="2170" w:type="pct"/>
          </w:tcPr>
          <w:p w:rsidR="0066674D" w:rsidRPr="0066674D" w:rsidRDefault="0066674D" w:rsidP="0066674D">
            <w:pPr>
              <w:tabs>
                <w:tab w:val="right" w:pos="3462"/>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Mycket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Trötthet</w:t>
            </w:r>
          </w:p>
        </w:tc>
      </w:tr>
      <w:tr w:rsidR="0066674D" w:rsidRPr="00FC05C7" w:rsidTr="0066674D">
        <w:trPr>
          <w:cantSplit/>
          <w:trHeight w:val="270"/>
        </w:trPr>
        <w:tc>
          <w:tcPr>
            <w:tcW w:w="2170" w:type="pct"/>
          </w:tcPr>
          <w:p w:rsidR="0066674D" w:rsidRPr="0066674D" w:rsidRDefault="0066674D" w:rsidP="0066674D">
            <w:pPr>
              <w:tabs>
                <w:tab w:val="right" w:pos="3462"/>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Feber, influensaliknande symtom, asteni, känsla av obehag, smärta, ödem, perifera ödem</w:t>
            </w:r>
            <w:r w:rsidRPr="0066674D">
              <w:rPr>
                <w:rFonts w:ascii="Times New Roman" w:hAnsi="Times New Roman"/>
                <w:snapToGrid/>
                <w:szCs w:val="20"/>
                <w:vertAlign w:val="superscript"/>
                <w:lang w:val="sv-SE" w:eastAsia="en-US"/>
              </w:rPr>
              <w:t>i</w:t>
            </w:r>
          </w:p>
        </w:tc>
      </w:tr>
      <w:tr w:rsidR="0066674D" w:rsidRPr="00FC05C7" w:rsidTr="0066674D">
        <w:trPr>
          <w:cantSplit/>
          <w:trHeight w:val="270"/>
        </w:trPr>
        <w:tc>
          <w:tcPr>
            <w:tcW w:w="2170" w:type="pct"/>
            <w:tcBorders>
              <w:top w:val="single" w:sz="4" w:space="0" w:color="auto"/>
              <w:left w:val="single" w:sz="4" w:space="0" w:color="auto"/>
              <w:bottom w:val="single" w:sz="4" w:space="0" w:color="auto"/>
              <w:right w:val="single" w:sz="4" w:space="0" w:color="auto"/>
            </w:tcBorders>
          </w:tcPr>
          <w:p w:rsidR="0066674D" w:rsidRPr="0066674D" w:rsidRDefault="0066674D" w:rsidP="0066674D">
            <w:pPr>
              <w:tabs>
                <w:tab w:val="right" w:pos="3462"/>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Mindre vanliga:</w:t>
            </w:r>
          </w:p>
        </w:tc>
        <w:tc>
          <w:tcPr>
            <w:tcW w:w="2830" w:type="pct"/>
            <w:gridSpan w:val="2"/>
            <w:tcBorders>
              <w:top w:val="single" w:sz="4" w:space="0" w:color="auto"/>
              <w:left w:val="single" w:sz="4" w:space="0" w:color="auto"/>
              <w:bottom w:val="single" w:sz="4" w:space="0" w:color="auto"/>
              <w:right w:val="single" w:sz="4" w:space="0" w:color="auto"/>
            </w:tcBorders>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Försämrat tillstånd,stelhet, ansiktsödem, missfärgning av tungan, törst, tandbesvär</w:t>
            </w:r>
          </w:p>
        </w:tc>
      </w:tr>
      <w:tr w:rsidR="0066674D" w:rsidRPr="0066674D" w:rsidTr="0066674D">
        <w:trPr>
          <w:cantSplit/>
          <w:trHeight w:val="380"/>
        </w:trPr>
        <w:tc>
          <w:tcPr>
            <w:tcW w:w="5000" w:type="pct"/>
            <w:gridSpan w:val="3"/>
            <w:vAlign w:val="center"/>
          </w:tcPr>
          <w:p w:rsidR="0066674D" w:rsidRPr="0066674D" w:rsidRDefault="0066674D" w:rsidP="0066674D">
            <w:pPr>
              <w:keepNext/>
              <w:spacing w:after="0" w:line="240" w:lineRule="auto"/>
              <w:rPr>
                <w:rFonts w:ascii="Times New Roman" w:hAnsi="Times New Roman"/>
                <w:b/>
                <w:snapToGrid/>
                <w:szCs w:val="20"/>
                <w:lang w:val="sv-SE" w:eastAsia="en-US"/>
              </w:rPr>
            </w:pPr>
            <w:r w:rsidRPr="0066674D">
              <w:rPr>
                <w:rFonts w:ascii="Times New Roman" w:hAnsi="Times New Roman"/>
                <w:b/>
                <w:noProof/>
                <w:snapToGrid/>
                <w:szCs w:val="20"/>
                <w:lang w:val="sv-SE" w:eastAsia="en-US"/>
              </w:rPr>
              <w:t>Undersökningar</w:t>
            </w:r>
          </w:p>
        </w:tc>
      </w:tr>
      <w:tr w:rsidR="0066674D" w:rsidRPr="0066674D" w:rsidTr="0066674D">
        <w:trPr>
          <w:cantSplit/>
          <w:trHeight w:val="270"/>
        </w:trPr>
        <w:tc>
          <w:tcPr>
            <w:tcW w:w="2170" w:type="pct"/>
          </w:tcPr>
          <w:p w:rsidR="0066674D" w:rsidRPr="0066674D" w:rsidRDefault="0066674D" w:rsidP="0066674D">
            <w:pPr>
              <w:tabs>
                <w:tab w:val="right" w:pos="3462"/>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Vanliga:</w:t>
            </w:r>
          </w:p>
        </w:tc>
        <w:tc>
          <w:tcPr>
            <w:tcW w:w="2830" w:type="pct"/>
            <w:gridSpan w:val="2"/>
          </w:tcPr>
          <w:p w:rsidR="0066674D" w:rsidRPr="0066674D" w:rsidRDefault="0066674D" w:rsidP="0066674D">
            <w:pPr>
              <w:spacing w:after="0" w:line="240" w:lineRule="auto"/>
              <w:rPr>
                <w:rFonts w:ascii="Times New Roman" w:hAnsi="Times New Roman"/>
                <w:snapToGrid/>
                <w:szCs w:val="20"/>
                <w:lang w:eastAsia="en-US"/>
              </w:rPr>
            </w:pPr>
            <w:r w:rsidRPr="0066674D">
              <w:rPr>
                <w:rFonts w:ascii="Times New Roman" w:hAnsi="Times New Roman"/>
                <w:snapToGrid/>
                <w:szCs w:val="20"/>
                <w:lang w:eastAsia="en-US"/>
              </w:rPr>
              <w:t>Förhöjda levernezymer</w:t>
            </w:r>
            <w:r w:rsidRPr="0066674D">
              <w:rPr>
                <w:rFonts w:ascii="Times New Roman" w:hAnsi="Times New Roman"/>
                <w:snapToGrid/>
                <w:szCs w:val="20"/>
                <w:vertAlign w:val="superscript"/>
                <w:lang w:eastAsia="en-US"/>
              </w:rPr>
              <w:t>j</w:t>
            </w:r>
            <w:r w:rsidRPr="0066674D">
              <w:rPr>
                <w:rFonts w:ascii="Times New Roman" w:hAnsi="Times New Roman"/>
                <w:snapToGrid/>
                <w:szCs w:val="20"/>
                <w:lang w:eastAsia="en-US"/>
              </w:rPr>
              <w:t>, viktminskning, viktökning</w:t>
            </w:r>
          </w:p>
        </w:tc>
      </w:tr>
      <w:tr w:rsidR="0066674D" w:rsidRPr="0066674D" w:rsidTr="0066674D">
        <w:trPr>
          <w:cantSplit/>
          <w:trHeight w:val="300"/>
        </w:trPr>
        <w:tc>
          <w:tcPr>
            <w:tcW w:w="2170" w:type="pct"/>
          </w:tcPr>
          <w:p w:rsidR="0066674D" w:rsidRPr="0066674D" w:rsidRDefault="0066674D" w:rsidP="0066674D">
            <w:pPr>
              <w:tabs>
                <w:tab w:val="right" w:pos="3462"/>
                <w:tab w:val="center" w:pos="4153"/>
                <w:tab w:val="right" w:pos="8306"/>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lastRenderedPageBreak/>
              <w:t>Mindre vanliga:</w:t>
            </w:r>
          </w:p>
        </w:tc>
        <w:tc>
          <w:tcPr>
            <w:tcW w:w="2830" w:type="pct"/>
            <w:gridSpan w:val="2"/>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Förhöjt gamma</w:t>
            </w:r>
            <w:r w:rsidRPr="0066674D">
              <w:rPr>
                <w:rFonts w:ascii="Times New Roman" w:hAnsi="Times New Roman"/>
                <w:snapToGrid/>
                <w:szCs w:val="20"/>
                <w:lang w:val="sv-SE" w:eastAsia="en-US"/>
              </w:rPr>
              <w:noBreakHyphen/>
              <w:t>glutamyltransferas (GTT)</w:t>
            </w:r>
          </w:p>
        </w:tc>
      </w:tr>
      <w:tr w:rsidR="0066674D" w:rsidRPr="00FC05C7" w:rsidTr="0066674D">
        <w:trPr>
          <w:cantSplit/>
          <w:trHeight w:val="380"/>
        </w:trPr>
        <w:tc>
          <w:tcPr>
            <w:tcW w:w="5000" w:type="pct"/>
            <w:gridSpan w:val="3"/>
            <w:vAlign w:val="center"/>
          </w:tcPr>
          <w:p w:rsidR="0066674D" w:rsidRPr="0066674D" w:rsidRDefault="0066674D" w:rsidP="0066674D">
            <w:pPr>
              <w:keepNext/>
              <w:spacing w:after="0" w:line="240" w:lineRule="auto"/>
              <w:rPr>
                <w:rFonts w:ascii="Times New Roman" w:hAnsi="Times New Roman"/>
                <w:b/>
                <w:snapToGrid/>
                <w:szCs w:val="20"/>
                <w:lang w:val="sv-SE" w:eastAsia="en-US"/>
              </w:rPr>
            </w:pPr>
            <w:r w:rsidRPr="0066674D">
              <w:rPr>
                <w:rFonts w:ascii="Times New Roman" w:hAnsi="Times New Roman"/>
                <w:b/>
                <w:noProof/>
                <w:snapToGrid/>
                <w:szCs w:val="20"/>
                <w:lang w:val="sv-SE" w:eastAsia="en-US"/>
              </w:rPr>
              <w:t>Skador och förgiftningar och behandlingskomplikationer</w:t>
            </w:r>
          </w:p>
        </w:tc>
      </w:tr>
      <w:tr w:rsidR="0066674D" w:rsidRPr="0066674D" w:rsidTr="0066674D">
        <w:trPr>
          <w:cantSplit/>
          <w:trHeight w:val="300"/>
        </w:trPr>
        <w:tc>
          <w:tcPr>
            <w:tcW w:w="2170" w:type="pct"/>
            <w:tcBorders>
              <w:bottom w:val="single" w:sz="4" w:space="0" w:color="auto"/>
            </w:tcBorders>
            <w:shd w:val="clear" w:color="auto" w:fill="auto"/>
          </w:tcPr>
          <w:p w:rsidR="0066674D" w:rsidRPr="0066674D" w:rsidRDefault="0066674D" w:rsidP="0066674D">
            <w:pPr>
              <w:tabs>
                <w:tab w:val="right" w:pos="3462"/>
                <w:tab w:val="center" w:pos="4153"/>
                <w:tab w:val="right" w:pos="8306"/>
              </w:tabs>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Vanliga:</w:t>
            </w:r>
          </w:p>
        </w:tc>
        <w:tc>
          <w:tcPr>
            <w:tcW w:w="2830" w:type="pct"/>
            <w:gridSpan w:val="2"/>
            <w:tcBorders>
              <w:bottom w:val="single" w:sz="4" w:space="0" w:color="auto"/>
            </w:tcBorders>
            <w:shd w:val="clear" w:color="auto" w:fill="auto"/>
          </w:tcPr>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lang w:val="sv-SE" w:eastAsia="en-US"/>
              </w:rPr>
              <w:t>Strålningsskada</w:t>
            </w:r>
            <w:r w:rsidRPr="0066674D">
              <w:rPr>
                <w:rFonts w:ascii="Times New Roman" w:hAnsi="Times New Roman"/>
                <w:snapToGrid/>
                <w:szCs w:val="20"/>
                <w:vertAlign w:val="superscript"/>
                <w:lang w:val="sv-SE" w:eastAsia="en-US"/>
              </w:rPr>
              <w:t>k</w:t>
            </w:r>
          </w:p>
        </w:tc>
      </w:tr>
      <w:tr w:rsidR="0066674D" w:rsidRPr="0066674D" w:rsidTr="0066674D">
        <w:trPr>
          <w:gridAfter w:val="1"/>
          <w:wAfter w:w="4" w:type="pct"/>
          <w:cantSplit/>
          <w:trHeight w:val="300"/>
        </w:trPr>
        <w:tc>
          <w:tcPr>
            <w:tcW w:w="4996" w:type="pct"/>
            <w:gridSpan w:val="2"/>
            <w:tcBorders>
              <w:left w:val="nil"/>
              <w:bottom w:val="nil"/>
              <w:right w:val="nil"/>
            </w:tcBorders>
            <w:shd w:val="clear" w:color="auto" w:fill="auto"/>
          </w:tcPr>
          <w:p w:rsidR="0066674D" w:rsidRPr="0066674D" w:rsidRDefault="0066674D" w:rsidP="0066674D">
            <w:pPr>
              <w:tabs>
                <w:tab w:val="left" w:pos="567"/>
              </w:tabs>
              <w:spacing w:after="0" w:line="240" w:lineRule="auto"/>
              <w:rPr>
                <w:rFonts w:ascii="Times New Roman" w:hAnsi="Times New Roman"/>
                <w:snapToGrid/>
                <w:szCs w:val="20"/>
                <w:lang w:val="sv-SE" w:eastAsia="en-US"/>
              </w:rPr>
            </w:pPr>
            <w:r w:rsidRPr="0066674D">
              <w:rPr>
                <w:rFonts w:ascii="Times New Roman" w:hAnsi="Times New Roman"/>
                <w:snapToGrid/>
                <w:szCs w:val="20"/>
                <w:vertAlign w:val="superscript"/>
                <w:lang w:val="sv-SE" w:eastAsia="en-US"/>
              </w:rPr>
              <w:t>a </w:t>
            </w:r>
            <w:r w:rsidRPr="0066674D">
              <w:rPr>
                <w:rFonts w:ascii="Times New Roman" w:hAnsi="Times New Roman"/>
                <w:snapToGrid/>
                <w:szCs w:val="20"/>
                <w:lang w:val="sv-SE" w:eastAsia="en-US"/>
              </w:rPr>
              <w:t xml:space="preserve">Inkluderar faryngit, nasofaryngeal faryngit, streptokockfaryngit </w:t>
            </w:r>
          </w:p>
          <w:p w:rsidR="0066674D" w:rsidRPr="0066674D" w:rsidRDefault="0066674D" w:rsidP="0066674D">
            <w:pPr>
              <w:tabs>
                <w:tab w:val="left" w:pos="567"/>
              </w:tabs>
              <w:spacing w:after="0" w:line="240" w:lineRule="auto"/>
              <w:rPr>
                <w:rFonts w:ascii="Times New Roman" w:hAnsi="Times New Roman"/>
                <w:snapToGrid/>
                <w:szCs w:val="20"/>
                <w:lang w:val="sv-SE" w:eastAsia="en-US"/>
              </w:rPr>
            </w:pPr>
            <w:r w:rsidRPr="0066674D">
              <w:rPr>
                <w:rFonts w:ascii="Times New Roman" w:hAnsi="Times New Roman"/>
                <w:snapToGrid/>
                <w:szCs w:val="20"/>
                <w:vertAlign w:val="superscript"/>
                <w:lang w:val="sv-SE" w:eastAsia="en-US"/>
              </w:rPr>
              <w:t>b </w:t>
            </w:r>
            <w:r w:rsidRPr="0066674D">
              <w:rPr>
                <w:rFonts w:ascii="Times New Roman" w:hAnsi="Times New Roman"/>
                <w:snapToGrid/>
                <w:szCs w:val="20"/>
                <w:lang w:val="sv-SE" w:eastAsia="en-US"/>
              </w:rPr>
              <w:t xml:space="preserve">Inkluderar gastroenterit,viral gastroenterit </w:t>
            </w:r>
          </w:p>
          <w:p w:rsidR="0066674D" w:rsidRPr="0066674D" w:rsidRDefault="0066674D" w:rsidP="0066674D">
            <w:pPr>
              <w:tabs>
                <w:tab w:val="left" w:pos="567"/>
              </w:tabs>
              <w:spacing w:after="0" w:line="240" w:lineRule="auto"/>
              <w:rPr>
                <w:rFonts w:ascii="Times New Roman" w:hAnsi="Times New Roman"/>
                <w:snapToGrid/>
                <w:szCs w:val="20"/>
                <w:lang w:val="sv-SE" w:eastAsia="en-US"/>
              </w:rPr>
            </w:pPr>
            <w:r w:rsidRPr="0066674D">
              <w:rPr>
                <w:rFonts w:ascii="Times New Roman" w:hAnsi="Times New Roman"/>
                <w:snapToGrid/>
                <w:szCs w:val="20"/>
                <w:vertAlign w:val="superscript"/>
                <w:lang w:val="sv-SE" w:eastAsia="en-US"/>
              </w:rPr>
              <w:t>c </w:t>
            </w:r>
            <w:r w:rsidRPr="0066674D">
              <w:rPr>
                <w:rFonts w:ascii="Times New Roman" w:hAnsi="Times New Roman"/>
                <w:snapToGrid/>
                <w:szCs w:val="20"/>
                <w:lang w:val="sv-SE" w:eastAsia="en-US"/>
              </w:rPr>
              <w:t>Inkluderar cushingoid, Cushings syndrom</w:t>
            </w:r>
          </w:p>
          <w:p w:rsidR="0066674D" w:rsidRPr="0066674D" w:rsidRDefault="0066674D" w:rsidP="0066674D">
            <w:pPr>
              <w:tabs>
                <w:tab w:val="left" w:pos="567"/>
              </w:tabs>
              <w:spacing w:after="0" w:line="240" w:lineRule="auto"/>
              <w:rPr>
                <w:rFonts w:ascii="Times New Roman" w:hAnsi="Times New Roman"/>
                <w:snapToGrid/>
                <w:szCs w:val="20"/>
                <w:lang w:val="sv-SE" w:eastAsia="en-US"/>
              </w:rPr>
            </w:pPr>
            <w:r w:rsidRPr="0066674D">
              <w:rPr>
                <w:rFonts w:ascii="Times New Roman" w:hAnsi="Times New Roman"/>
                <w:snapToGrid/>
                <w:szCs w:val="20"/>
                <w:vertAlign w:val="superscript"/>
                <w:lang w:val="sv-SE" w:eastAsia="en-US"/>
              </w:rPr>
              <w:t>d </w:t>
            </w:r>
            <w:r w:rsidRPr="0066674D">
              <w:rPr>
                <w:rFonts w:ascii="Times New Roman" w:hAnsi="Times New Roman"/>
                <w:snapToGrid/>
                <w:szCs w:val="20"/>
                <w:lang w:val="sv-SE" w:eastAsia="en-US"/>
              </w:rPr>
              <w:t>Inkluderar neuropati, perifer neuropati, polyneuropati, perifer sensorisk neuropati, perifer motorisk neuropati</w:t>
            </w:r>
          </w:p>
          <w:p w:rsidR="0066674D" w:rsidRPr="0066674D" w:rsidRDefault="0066674D" w:rsidP="0066674D">
            <w:pPr>
              <w:tabs>
                <w:tab w:val="left" w:pos="567"/>
              </w:tabs>
              <w:spacing w:after="0" w:line="240" w:lineRule="auto"/>
              <w:rPr>
                <w:rFonts w:ascii="Times New Roman" w:hAnsi="Times New Roman"/>
                <w:snapToGrid/>
                <w:szCs w:val="20"/>
                <w:lang w:val="sv-SE" w:eastAsia="en-US"/>
              </w:rPr>
            </w:pPr>
            <w:r w:rsidRPr="0066674D">
              <w:rPr>
                <w:rFonts w:ascii="Times New Roman" w:hAnsi="Times New Roman"/>
                <w:snapToGrid/>
                <w:szCs w:val="20"/>
                <w:vertAlign w:val="superscript"/>
                <w:lang w:val="sv-SE" w:eastAsia="en-US"/>
              </w:rPr>
              <w:t>e </w:t>
            </w:r>
            <w:r w:rsidRPr="0066674D">
              <w:rPr>
                <w:rFonts w:ascii="Times New Roman" w:hAnsi="Times New Roman"/>
                <w:snapToGrid/>
                <w:szCs w:val="20"/>
                <w:lang w:val="sv-SE" w:eastAsia="en-US"/>
              </w:rPr>
              <w:t>Inkluderar synnedsättning, ögonbevär</w:t>
            </w:r>
          </w:p>
          <w:p w:rsidR="0066674D" w:rsidRPr="0066674D" w:rsidRDefault="0066674D" w:rsidP="0066674D">
            <w:pPr>
              <w:tabs>
                <w:tab w:val="left" w:pos="567"/>
              </w:tabs>
              <w:spacing w:after="0" w:line="240" w:lineRule="auto"/>
              <w:rPr>
                <w:rFonts w:ascii="Times New Roman" w:hAnsi="Times New Roman"/>
                <w:snapToGrid/>
                <w:szCs w:val="20"/>
                <w:lang w:val="sv-SE" w:eastAsia="en-US"/>
              </w:rPr>
            </w:pPr>
            <w:r w:rsidRPr="0066674D">
              <w:rPr>
                <w:rFonts w:ascii="Times New Roman" w:hAnsi="Times New Roman"/>
                <w:snapToGrid/>
                <w:szCs w:val="20"/>
                <w:vertAlign w:val="superscript"/>
                <w:lang w:val="sv-SE" w:eastAsia="en-US"/>
              </w:rPr>
              <w:t>f </w:t>
            </w:r>
            <w:r w:rsidRPr="0066674D">
              <w:rPr>
                <w:rFonts w:ascii="Times New Roman" w:hAnsi="Times New Roman"/>
                <w:snapToGrid/>
                <w:szCs w:val="20"/>
                <w:lang w:val="sv-SE" w:eastAsia="en-US"/>
              </w:rPr>
              <w:t xml:space="preserve">Inkluderar dövhet, bilateral dövhet, neurosensorisk dövhet, ensidig dövhet </w:t>
            </w:r>
          </w:p>
          <w:p w:rsidR="0066674D" w:rsidRPr="0066674D" w:rsidRDefault="0066674D" w:rsidP="0066674D">
            <w:pPr>
              <w:tabs>
                <w:tab w:val="left" w:pos="567"/>
              </w:tabs>
              <w:spacing w:after="0" w:line="240" w:lineRule="auto"/>
              <w:rPr>
                <w:rFonts w:ascii="Times New Roman" w:hAnsi="Times New Roman"/>
                <w:snapToGrid/>
                <w:szCs w:val="20"/>
                <w:lang w:val="sv-SE" w:eastAsia="en-US"/>
              </w:rPr>
            </w:pPr>
            <w:r w:rsidRPr="0066674D">
              <w:rPr>
                <w:rFonts w:ascii="Times New Roman" w:hAnsi="Times New Roman"/>
                <w:snapToGrid/>
                <w:szCs w:val="20"/>
                <w:vertAlign w:val="superscript"/>
                <w:lang w:val="sv-SE" w:eastAsia="en-US"/>
              </w:rPr>
              <w:t>g </w:t>
            </w:r>
            <w:r w:rsidRPr="0066674D">
              <w:rPr>
                <w:rFonts w:ascii="Times New Roman" w:hAnsi="Times New Roman"/>
                <w:snapToGrid/>
                <w:szCs w:val="20"/>
                <w:lang w:val="sv-SE" w:eastAsia="en-US"/>
              </w:rPr>
              <w:t xml:space="preserve">Inkluderar öronvärk, öronbesvär </w:t>
            </w:r>
          </w:p>
          <w:p w:rsidR="0066674D" w:rsidRPr="0066674D" w:rsidRDefault="0066674D" w:rsidP="0066674D">
            <w:pPr>
              <w:tabs>
                <w:tab w:val="left" w:pos="567"/>
              </w:tabs>
              <w:spacing w:after="0" w:line="240" w:lineRule="auto"/>
              <w:rPr>
                <w:rFonts w:ascii="Times New Roman" w:hAnsi="Times New Roman"/>
                <w:snapToGrid/>
                <w:szCs w:val="20"/>
                <w:lang w:val="sv-SE" w:eastAsia="en-US"/>
              </w:rPr>
            </w:pPr>
            <w:r w:rsidRPr="0066674D">
              <w:rPr>
                <w:rFonts w:ascii="Times New Roman" w:hAnsi="Times New Roman"/>
                <w:snapToGrid/>
                <w:szCs w:val="20"/>
                <w:vertAlign w:val="superscript"/>
                <w:lang w:val="sv-SE" w:eastAsia="en-US"/>
              </w:rPr>
              <w:t>h </w:t>
            </w:r>
            <w:r w:rsidRPr="0066674D">
              <w:rPr>
                <w:rFonts w:ascii="Times New Roman" w:hAnsi="Times New Roman"/>
                <w:snapToGrid/>
                <w:szCs w:val="20"/>
                <w:lang w:val="sv-SE" w:eastAsia="en-US"/>
              </w:rPr>
              <w:t xml:space="preserve">Inkluderar buksmärta, lägre buksmärta, övre buksmärta, bukbesvär </w:t>
            </w:r>
          </w:p>
          <w:p w:rsidR="0066674D" w:rsidRPr="0066674D" w:rsidRDefault="0066674D" w:rsidP="0066674D">
            <w:pPr>
              <w:tabs>
                <w:tab w:val="left" w:pos="567"/>
              </w:tabs>
              <w:spacing w:after="0" w:line="240" w:lineRule="auto"/>
              <w:rPr>
                <w:rFonts w:ascii="Times New Roman" w:hAnsi="Times New Roman"/>
                <w:snapToGrid/>
                <w:szCs w:val="20"/>
                <w:lang w:val="sv-SE" w:eastAsia="en-US"/>
              </w:rPr>
            </w:pPr>
            <w:r w:rsidRPr="0066674D">
              <w:rPr>
                <w:rFonts w:ascii="Times New Roman" w:hAnsi="Times New Roman"/>
                <w:snapToGrid/>
                <w:szCs w:val="20"/>
                <w:vertAlign w:val="superscript"/>
                <w:lang w:val="sv-SE" w:eastAsia="en-US"/>
              </w:rPr>
              <w:t>i </w:t>
            </w:r>
            <w:r w:rsidRPr="0066674D">
              <w:rPr>
                <w:rFonts w:ascii="Times New Roman" w:hAnsi="Times New Roman"/>
                <w:snapToGrid/>
                <w:szCs w:val="20"/>
                <w:lang w:val="sv-SE" w:eastAsia="en-US"/>
              </w:rPr>
              <w:t xml:space="preserve">Inkluderar perifert ödem, perifer svullnad </w:t>
            </w:r>
          </w:p>
          <w:p w:rsidR="0066674D" w:rsidRPr="0066674D" w:rsidRDefault="0066674D" w:rsidP="0066674D">
            <w:pPr>
              <w:tabs>
                <w:tab w:val="left" w:pos="567"/>
              </w:tabs>
              <w:spacing w:after="0" w:line="240" w:lineRule="auto"/>
              <w:rPr>
                <w:rFonts w:ascii="Times New Roman" w:hAnsi="Times New Roman"/>
                <w:snapToGrid/>
                <w:szCs w:val="20"/>
                <w:lang w:val="sv-SE" w:eastAsia="en-US"/>
              </w:rPr>
            </w:pPr>
            <w:r w:rsidRPr="0066674D">
              <w:rPr>
                <w:rFonts w:ascii="Times New Roman" w:hAnsi="Times New Roman"/>
                <w:snapToGrid/>
                <w:szCs w:val="20"/>
                <w:vertAlign w:val="superscript"/>
                <w:lang w:val="sv-SE" w:eastAsia="en-US"/>
              </w:rPr>
              <w:t>j </w:t>
            </w:r>
            <w:r w:rsidRPr="0066674D">
              <w:rPr>
                <w:rFonts w:ascii="Times New Roman" w:hAnsi="Times New Roman"/>
                <w:snapToGrid/>
                <w:szCs w:val="20"/>
                <w:lang w:val="sv-SE" w:eastAsia="en-US"/>
              </w:rPr>
              <w:t xml:space="preserve">Inkluderar förhöjda leverfunktionsprover, förhöjt alaninaminotransferas (ALAT), förhöjt aspartataminotransferas (ASAT), förhöjda leverenzymer </w:t>
            </w:r>
          </w:p>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vertAlign w:val="superscript"/>
                <w:lang w:val="sv-SE" w:eastAsia="en-US"/>
              </w:rPr>
              <w:t>k </w:t>
            </w:r>
            <w:r w:rsidRPr="0066674D">
              <w:rPr>
                <w:rFonts w:ascii="Times New Roman" w:hAnsi="Times New Roman"/>
                <w:snapToGrid/>
                <w:szCs w:val="20"/>
                <w:lang w:val="sv-SE" w:eastAsia="en-US"/>
              </w:rPr>
              <w:t xml:space="preserve">Inkluderar strålskada, strålskada på huden </w:t>
            </w:r>
          </w:p>
          <w:p w:rsidR="0066674D" w:rsidRPr="0066674D" w:rsidRDefault="0066674D" w:rsidP="0066674D">
            <w:pPr>
              <w:spacing w:after="0" w:line="240" w:lineRule="auto"/>
              <w:rPr>
                <w:rFonts w:ascii="Times New Roman" w:hAnsi="Times New Roman"/>
                <w:snapToGrid/>
                <w:szCs w:val="20"/>
                <w:lang w:val="sv-SE" w:eastAsia="en-US"/>
              </w:rPr>
            </w:pPr>
            <w:r w:rsidRPr="0066674D">
              <w:rPr>
                <w:rFonts w:ascii="Times New Roman" w:hAnsi="Times New Roman"/>
                <w:snapToGrid/>
                <w:szCs w:val="20"/>
                <w:vertAlign w:val="superscript"/>
                <w:lang w:val="sv-SE" w:eastAsia="en-US"/>
              </w:rPr>
              <w:t>† </w:t>
            </w:r>
            <w:r w:rsidRPr="0066674D">
              <w:rPr>
                <w:rFonts w:ascii="Times New Roman" w:hAnsi="Times New Roman"/>
                <w:snapToGrid/>
                <w:szCs w:val="20"/>
                <w:lang w:val="sv-SE" w:eastAsia="en-US"/>
              </w:rPr>
              <w:t xml:space="preserve">Inkluderar fall med dödlig utgång </w:t>
            </w:r>
          </w:p>
        </w:tc>
      </w:tr>
    </w:tbl>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i/>
          <w:noProof/>
          <w:u w:val="single"/>
          <w:lang w:val="sv-SE"/>
        </w:rPr>
        <w:t>Nydiagnostiserad glioblastoma multiforme</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bookmarkStart w:id="5" w:name="page8"/>
      <w:bookmarkEnd w:id="5"/>
      <w:r w:rsidRPr="00E661FA">
        <w:rPr>
          <w:rFonts w:ascii="Times New Roman" w:hAnsi="Times New Roman"/>
          <w:i/>
          <w:noProof/>
          <w:lang w:val="sv-SE"/>
        </w:rPr>
        <w:t>Laboratorieresultat</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rsidP="007871F3">
      <w:pPr>
        <w:keepNext/>
        <w:overflowPunct w:val="0"/>
        <w:autoSpaceDE w:val="0"/>
        <w:autoSpaceDN w:val="0"/>
        <w:adjustRightInd w:val="0"/>
        <w:spacing w:after="0" w:line="240" w:lineRule="auto"/>
        <w:ind w:right="641"/>
        <w:rPr>
          <w:rFonts w:ascii="Times New Roman" w:hAnsi="Times New Roman"/>
          <w:lang w:val="sv-SE"/>
        </w:rPr>
      </w:pPr>
      <w:r w:rsidRPr="00E661FA">
        <w:rPr>
          <w:rFonts w:ascii="Times New Roman" w:hAnsi="Times New Roman"/>
          <w:noProof/>
          <w:lang w:val="sv-SE"/>
        </w:rPr>
        <w:t>Myelosuppression (neutropeni och trombocytopeni) som är en känd dosbegränsande toxicitet för de flesta cytotoxiska medel, inklusive TMZ, observerades.</w:t>
      </w:r>
      <w:r w:rsidRPr="00E661FA">
        <w:rPr>
          <w:rFonts w:ascii="Times New Roman" w:hAnsi="Times New Roman"/>
          <w:lang w:val="sv-SE"/>
        </w:rPr>
        <w:t xml:space="preserve"> </w:t>
      </w:r>
      <w:r w:rsidRPr="00E661FA">
        <w:rPr>
          <w:rFonts w:ascii="Times New Roman" w:hAnsi="Times New Roman"/>
          <w:noProof/>
          <w:lang w:val="sv-SE"/>
        </w:rPr>
        <w:t>Sammanslagning av laboratorietestavvikelser och biverkningar i den samtidiga behandlingsfasen och monoterapifasen visade att grad 3 eller grad 4 avvikelser av neutrofila granulocyter inklusive neutropeni observerades hos 8 % av patienterna.</w:t>
      </w:r>
      <w:r w:rsidRPr="00E661FA">
        <w:rPr>
          <w:rFonts w:ascii="Times New Roman" w:hAnsi="Times New Roman"/>
          <w:lang w:val="sv-SE"/>
        </w:rPr>
        <w:t xml:space="preserve"> </w:t>
      </w:r>
      <w:r w:rsidRPr="00E661FA">
        <w:rPr>
          <w:rFonts w:ascii="Times New Roman" w:hAnsi="Times New Roman"/>
          <w:noProof/>
          <w:lang w:val="sv-SE"/>
        </w:rPr>
        <w:t>Grad 3 eller grad 4 avvikelser av trombocyter, inklusive trombocytopeni observerades hos 14 % av de patienter som fick TMZ.</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i/>
          <w:noProof/>
          <w:u w:val="single"/>
          <w:lang w:val="sv-SE"/>
        </w:rPr>
        <w:t>Recidiverande eller progressiva maligna gliom</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bookmarkStart w:id="6" w:name="page10"/>
      <w:bookmarkEnd w:id="6"/>
      <w:r w:rsidRPr="00E661FA">
        <w:rPr>
          <w:rFonts w:ascii="Times New Roman" w:hAnsi="Times New Roman"/>
          <w:i/>
          <w:noProof/>
          <w:lang w:val="sv-SE"/>
        </w:rPr>
        <w:t>Laboratorieresultat</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60"/>
        <w:rPr>
          <w:rFonts w:ascii="Times New Roman" w:hAnsi="Times New Roman"/>
          <w:lang w:val="sv-SE"/>
        </w:rPr>
      </w:pPr>
      <w:r w:rsidRPr="00E661FA">
        <w:rPr>
          <w:rFonts w:ascii="Times New Roman" w:hAnsi="Times New Roman"/>
          <w:noProof/>
          <w:lang w:val="sv-SE"/>
        </w:rPr>
        <w:t>Grad 3 eller 4 av trombocytopeni och neutropeni inträffade hos 19 % respektive 17 % av de patienter som behandlades för maligna gliom.</w:t>
      </w:r>
      <w:r w:rsidRPr="00E661FA">
        <w:rPr>
          <w:rFonts w:ascii="Times New Roman" w:hAnsi="Times New Roman"/>
          <w:lang w:val="sv-SE"/>
        </w:rPr>
        <w:t xml:space="preserve"> </w:t>
      </w:r>
      <w:r w:rsidRPr="00E661FA">
        <w:rPr>
          <w:rFonts w:ascii="Times New Roman" w:hAnsi="Times New Roman"/>
          <w:noProof/>
          <w:lang w:val="sv-SE"/>
        </w:rPr>
        <w:t>Detta ledde till sjukhusvistelse och/eller utsättande av TMZ hos 8 % respektive 4 %.</w:t>
      </w:r>
      <w:r w:rsidRPr="00E661FA">
        <w:rPr>
          <w:rFonts w:ascii="Times New Roman" w:hAnsi="Times New Roman"/>
          <w:lang w:val="sv-SE"/>
        </w:rPr>
        <w:t xml:space="preserve"> </w:t>
      </w:r>
      <w:r w:rsidRPr="00E661FA">
        <w:rPr>
          <w:rFonts w:ascii="Times New Roman" w:hAnsi="Times New Roman"/>
          <w:noProof/>
          <w:lang w:val="sv-SE"/>
        </w:rPr>
        <w:t>Myelosuppressionen var förutsägbar (vanligtvis under de allra första cyklerna med nadir mellan dag 21 och dag 28) och återhämtningen var snabb, vanligtvis inom 1</w:t>
      </w:r>
      <w:r w:rsidRPr="00E661FA">
        <w:rPr>
          <w:rFonts w:ascii="Times New Roman" w:hAnsi="Times New Roman"/>
          <w:noProof/>
          <w:lang w:val="sv-SE"/>
        </w:rPr>
        <w:noBreakHyphen/>
        <w:t>2 veckor.</w:t>
      </w:r>
      <w:r w:rsidRPr="00E661FA">
        <w:rPr>
          <w:rFonts w:ascii="Times New Roman" w:hAnsi="Times New Roman"/>
          <w:lang w:val="sv-SE"/>
        </w:rPr>
        <w:t xml:space="preserve"> </w:t>
      </w:r>
      <w:r w:rsidRPr="00E661FA">
        <w:rPr>
          <w:rFonts w:ascii="Times New Roman" w:hAnsi="Times New Roman"/>
          <w:noProof/>
          <w:lang w:val="sv-SE"/>
        </w:rPr>
        <w:t>Inga tecken på kumulativ myelosuppression observerades.</w:t>
      </w:r>
      <w:r w:rsidRPr="00E661FA">
        <w:rPr>
          <w:rFonts w:ascii="Times New Roman" w:hAnsi="Times New Roman"/>
          <w:lang w:val="sv-SE"/>
        </w:rPr>
        <w:t xml:space="preserve"> </w:t>
      </w:r>
      <w:r w:rsidRPr="00E661FA">
        <w:rPr>
          <w:rFonts w:ascii="Times New Roman" w:hAnsi="Times New Roman"/>
          <w:noProof/>
          <w:lang w:val="sv-SE"/>
        </w:rPr>
        <w:t>Vid trombocytopeni kan risken för blödningar öka, och vid neutropeni eller leukopeni kan risken för infektion öka.</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rsidP="00844967">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i/>
          <w:noProof/>
          <w:lang w:val="sv-SE"/>
        </w:rPr>
        <w:t>Kön</w:t>
      </w:r>
    </w:p>
    <w:p w:rsidR="0053492D" w:rsidRPr="00E661FA" w:rsidRDefault="0053492D" w:rsidP="00844967">
      <w:pPr>
        <w:widowControl w:val="0"/>
        <w:autoSpaceDE w:val="0"/>
        <w:autoSpaceDN w:val="0"/>
        <w:adjustRightInd w:val="0"/>
        <w:spacing w:after="0" w:line="240" w:lineRule="auto"/>
        <w:rPr>
          <w:rFonts w:ascii="Times New Roman" w:hAnsi="Times New Roman"/>
          <w:lang w:val="sv-SE"/>
        </w:rPr>
      </w:pPr>
    </w:p>
    <w:p w:rsidR="0053492D" w:rsidRPr="00E661FA" w:rsidRDefault="0053492D" w:rsidP="00844967">
      <w:pPr>
        <w:widowControl w:val="0"/>
        <w:overflowPunct w:val="0"/>
        <w:autoSpaceDE w:val="0"/>
        <w:autoSpaceDN w:val="0"/>
        <w:adjustRightInd w:val="0"/>
        <w:spacing w:after="0" w:line="240" w:lineRule="auto"/>
        <w:rPr>
          <w:rFonts w:ascii="Times New Roman" w:hAnsi="Times New Roman"/>
          <w:lang w:val="sv-SE"/>
        </w:rPr>
      </w:pPr>
      <w:bookmarkStart w:id="7" w:name="page11"/>
      <w:r w:rsidRPr="00E661FA">
        <w:rPr>
          <w:rFonts w:ascii="Times New Roman" w:hAnsi="Times New Roman"/>
          <w:noProof/>
          <w:lang w:val="sv-SE"/>
        </w:rPr>
        <w:t>I en populationsfarmakokinetisk analys av erfarenheten från kliniska prövningar fanns 101 kvinnliga och 169 manliga försökspersoner från vilka det lägsta neutrofilantalet var tillgängligt och 110 kvinnliga och 174 manliga försökspersoner från vilka det lägsta trombocytantalet var tillgängligt.</w:t>
      </w:r>
      <w:r w:rsidRPr="00E661FA">
        <w:rPr>
          <w:rFonts w:ascii="Times New Roman" w:hAnsi="Times New Roman"/>
          <w:lang w:val="sv-SE"/>
        </w:rPr>
        <w:t xml:space="preserve"> </w:t>
      </w:r>
      <w:r w:rsidRPr="00E661FA">
        <w:rPr>
          <w:rFonts w:ascii="Times New Roman" w:hAnsi="Times New Roman"/>
          <w:noProof/>
          <w:lang w:val="sv-SE"/>
        </w:rPr>
        <w:t>Det var högre andel grad 4 neutropeni (</w:t>
      </w:r>
      <w:r w:rsidR="00306A1A" w:rsidRPr="00306A1A">
        <w:rPr>
          <w:rFonts w:ascii="Times New Roman" w:hAnsi="Times New Roman"/>
          <w:noProof/>
          <w:lang w:val="sv-SE"/>
        </w:rPr>
        <w:t>antalet neutrofila granulocyter</w:t>
      </w:r>
      <w:r w:rsidRPr="00E661FA">
        <w:rPr>
          <w:rFonts w:ascii="Times New Roman" w:hAnsi="Times New Roman"/>
          <w:noProof/>
          <w:lang w:val="sv-SE"/>
        </w:rPr>
        <w:t xml:space="preserve"> &lt; 0,5 x 10</w:t>
      </w:r>
      <w:r w:rsidRPr="00E661FA">
        <w:rPr>
          <w:rFonts w:ascii="Times New Roman" w:hAnsi="Times New Roman"/>
          <w:noProof/>
          <w:vertAlign w:val="superscript"/>
          <w:lang w:val="sv-SE"/>
        </w:rPr>
        <w:t>9</w:t>
      </w:r>
      <w:r w:rsidRPr="00E661FA">
        <w:rPr>
          <w:rFonts w:ascii="Times New Roman" w:hAnsi="Times New Roman"/>
          <w:noProof/>
          <w:lang w:val="sv-SE"/>
        </w:rPr>
        <w:t>/l), 12 % jämfört med 5 % och trombocytopeni (&lt; 20 x 10</w:t>
      </w:r>
      <w:r w:rsidRPr="00E661FA">
        <w:rPr>
          <w:rFonts w:ascii="Times New Roman" w:hAnsi="Times New Roman"/>
          <w:noProof/>
          <w:vertAlign w:val="superscript"/>
          <w:lang w:val="sv-SE"/>
        </w:rPr>
        <w:t>9</w:t>
      </w:r>
      <w:r w:rsidRPr="00E661FA">
        <w:rPr>
          <w:rFonts w:ascii="Times New Roman" w:hAnsi="Times New Roman"/>
          <w:noProof/>
          <w:lang w:val="sv-SE"/>
        </w:rPr>
        <w:t>/l), 9 % jämfört med 3 % hos kvinnor jämfört med män under den första behandlingscykeln.</w:t>
      </w:r>
      <w:r w:rsidRPr="00E661FA">
        <w:rPr>
          <w:rFonts w:ascii="Times New Roman" w:hAnsi="Times New Roman"/>
          <w:lang w:val="sv-SE"/>
        </w:rPr>
        <w:t xml:space="preserve"> </w:t>
      </w:r>
      <w:r w:rsidRPr="00E661FA">
        <w:rPr>
          <w:rFonts w:ascii="Times New Roman" w:hAnsi="Times New Roman"/>
          <w:noProof/>
          <w:lang w:val="sv-SE"/>
        </w:rPr>
        <w:t>I en uppsättning av data på 400 försökspersoner med recidiverande gliom förekom grad 4 neutropeni hos 8 % av de kvinnliga försökspersonerna jämfört med 4 % av de manliga försökspersonerna och grad 4 trombocytopeni hos 8 % av de kvinnliga försökspersonerna jämfört med 3 % av de manliga försökspersonerna under den första behandlingscykeln.</w:t>
      </w:r>
      <w:r w:rsidRPr="00E661FA">
        <w:rPr>
          <w:rFonts w:ascii="Times New Roman" w:hAnsi="Times New Roman"/>
          <w:lang w:val="sv-SE"/>
        </w:rPr>
        <w:t xml:space="preserve"> </w:t>
      </w:r>
      <w:r w:rsidRPr="00E661FA">
        <w:rPr>
          <w:rFonts w:ascii="Times New Roman" w:hAnsi="Times New Roman"/>
          <w:noProof/>
          <w:lang w:val="sv-SE"/>
        </w:rPr>
        <w:t xml:space="preserve">I en studie med 288 försökspersoner med nydiagnostiserad glioblastoma multiforme förekom grad 4 neutropeni hos 3 % av de kvinnliga försökspersonerna jämfört med 0 % av de manliga försökspersonerna och grad 4 </w:t>
      </w:r>
      <w:r w:rsidRPr="00E661FA">
        <w:rPr>
          <w:rFonts w:ascii="Times New Roman" w:hAnsi="Times New Roman"/>
          <w:noProof/>
          <w:lang w:val="sv-SE"/>
        </w:rPr>
        <w:lastRenderedPageBreak/>
        <w:t>trombocytopeni hos 1 % av de kvinnliga försökspersonerna jämfört med 0 % av de manliga försökspersonerna under den första behandlingscykeln.</w:t>
      </w:r>
      <w:bookmarkEnd w:id="7"/>
    </w:p>
    <w:p w:rsidR="001F06E3" w:rsidRPr="00E661FA" w:rsidRDefault="001F06E3" w:rsidP="00991949">
      <w:pPr>
        <w:widowControl w:val="0"/>
        <w:overflowPunct w:val="0"/>
        <w:autoSpaceDE w:val="0"/>
        <w:autoSpaceDN w:val="0"/>
        <w:adjustRightInd w:val="0"/>
        <w:spacing w:after="0" w:line="240" w:lineRule="auto"/>
        <w:rPr>
          <w:rFonts w:ascii="Times New Roman" w:hAnsi="Times New Roman"/>
          <w:noProof/>
          <w:lang w:val="sv-SE"/>
        </w:rPr>
      </w:pPr>
    </w:p>
    <w:p w:rsidR="001F06E3" w:rsidRPr="007871F3" w:rsidRDefault="001F06E3" w:rsidP="00991949">
      <w:pPr>
        <w:widowControl w:val="0"/>
        <w:overflowPunct w:val="0"/>
        <w:autoSpaceDE w:val="0"/>
        <w:autoSpaceDN w:val="0"/>
        <w:adjustRightInd w:val="0"/>
        <w:spacing w:after="0" w:line="240" w:lineRule="auto"/>
        <w:rPr>
          <w:rFonts w:ascii="Times New Roman" w:hAnsi="Times New Roman"/>
          <w:noProof/>
          <w:u w:val="single"/>
          <w:lang w:val="sv-SE"/>
        </w:rPr>
      </w:pPr>
      <w:r w:rsidRPr="007871F3">
        <w:rPr>
          <w:rFonts w:ascii="Times New Roman" w:hAnsi="Times New Roman"/>
          <w:noProof/>
          <w:u w:val="single"/>
          <w:lang w:val="sv-SE"/>
        </w:rPr>
        <w:t>Pediatrisk population</w:t>
      </w:r>
    </w:p>
    <w:p w:rsidR="00991949" w:rsidRPr="00991949" w:rsidRDefault="00991949" w:rsidP="00991949">
      <w:pPr>
        <w:widowControl w:val="0"/>
        <w:overflowPunct w:val="0"/>
        <w:autoSpaceDE w:val="0"/>
        <w:autoSpaceDN w:val="0"/>
        <w:adjustRightInd w:val="0"/>
        <w:spacing w:after="0" w:line="240" w:lineRule="auto"/>
        <w:rPr>
          <w:rFonts w:ascii="Times New Roman" w:hAnsi="Times New Roman"/>
          <w:noProof/>
          <w:u w:val="single"/>
          <w:lang w:val="sv-SE"/>
        </w:rPr>
      </w:pPr>
    </w:p>
    <w:p w:rsidR="001F06E3" w:rsidRPr="00E661FA" w:rsidRDefault="001F06E3" w:rsidP="00991949">
      <w:pPr>
        <w:widowControl w:val="0"/>
        <w:overflowPunct w:val="0"/>
        <w:autoSpaceDE w:val="0"/>
        <w:autoSpaceDN w:val="0"/>
        <w:adjustRightInd w:val="0"/>
        <w:spacing w:after="0" w:line="240" w:lineRule="auto"/>
        <w:rPr>
          <w:rFonts w:ascii="Times New Roman" w:hAnsi="Times New Roman"/>
          <w:noProof/>
          <w:lang w:val="sv-SE"/>
        </w:rPr>
      </w:pPr>
      <w:r w:rsidRPr="00E661FA">
        <w:rPr>
          <w:rFonts w:ascii="Times New Roman" w:hAnsi="Times New Roman"/>
          <w:noProof/>
          <w:lang w:val="sv-SE"/>
        </w:rPr>
        <w:t>TMZ givet oralt har studerats hos pediatriska patienter (i åldrarna 3</w:t>
      </w:r>
      <w:r w:rsidRPr="00E661FA">
        <w:rPr>
          <w:rFonts w:ascii="Times New Roman" w:hAnsi="Times New Roman"/>
          <w:noProof/>
          <w:lang w:val="sv-SE"/>
        </w:rPr>
        <w:noBreakHyphen/>
        <w:t>18 år) med recidiverande hjärnstamsgliom eller recidiverande höggradsastrocytom i en regim administrerad dagligen i 5 dagar var 28:e dag. Även om data är begränsad förväntas toleransen av TMZ vara densamma som för vuxna. Säkerhet och effekt för TMZ hos barn yngre än 3 år har inte fastställts.</w:t>
      </w:r>
    </w:p>
    <w:p w:rsidR="0053492D" w:rsidRPr="00FB5826" w:rsidRDefault="0053492D">
      <w:pPr>
        <w:widowControl w:val="0"/>
        <w:autoSpaceDE w:val="0"/>
        <w:autoSpaceDN w:val="0"/>
        <w:adjustRightInd w:val="0"/>
        <w:spacing w:after="0" w:line="240" w:lineRule="auto"/>
        <w:rPr>
          <w:rFonts w:ascii="Times New Roman" w:hAnsi="Times New Roman"/>
          <w:lang w:val="sv-SE"/>
        </w:rPr>
      </w:pPr>
    </w:p>
    <w:p w:rsidR="00235ED4" w:rsidRPr="00235ED4" w:rsidRDefault="00235ED4" w:rsidP="00235ED4">
      <w:pPr>
        <w:widowControl w:val="0"/>
        <w:autoSpaceDE w:val="0"/>
        <w:autoSpaceDN w:val="0"/>
        <w:adjustRightInd w:val="0"/>
        <w:spacing w:after="0" w:line="240" w:lineRule="auto"/>
        <w:rPr>
          <w:rFonts w:ascii="Times New Roman" w:hAnsi="Times New Roman"/>
          <w:u w:val="single"/>
          <w:lang w:val="sv-SE"/>
        </w:rPr>
      </w:pPr>
      <w:r w:rsidRPr="00235ED4">
        <w:rPr>
          <w:rFonts w:ascii="Times New Roman" w:hAnsi="Times New Roman"/>
          <w:u w:val="single"/>
          <w:lang w:val="sv-SE"/>
        </w:rPr>
        <w:t>Rapportering av misstänkta biverkningar</w:t>
      </w:r>
    </w:p>
    <w:p w:rsidR="0053492D" w:rsidRDefault="00235ED4" w:rsidP="00C613C9">
      <w:pPr>
        <w:widowControl w:val="0"/>
        <w:autoSpaceDE w:val="0"/>
        <w:autoSpaceDN w:val="0"/>
        <w:adjustRightInd w:val="0"/>
        <w:spacing w:after="0" w:line="240" w:lineRule="auto"/>
        <w:rPr>
          <w:rFonts w:ascii="Times New Roman" w:hAnsi="Times New Roman"/>
          <w:lang w:val="sv-SE"/>
        </w:rPr>
      </w:pPr>
      <w:r w:rsidRPr="00235ED4">
        <w:rPr>
          <w:rFonts w:ascii="Times New Roman" w:hAnsi="Times New Roman"/>
          <w:lang w:val="sv-SE"/>
        </w:rPr>
        <w:t xml:space="preserve">Det är viktigt att rapportera misstänkta biverkningar efter att läkemedlet godkänts. Det gör det möjligt att kontinuerligt övervaka läkemedlets nytta-riskförhållande. Hälso- och sjukvårdspersonal uppmanas att rapportera varje misstänkt biverkning via </w:t>
      </w:r>
      <w:r w:rsidRPr="00C613C9">
        <w:rPr>
          <w:rFonts w:ascii="Times New Roman" w:hAnsi="Times New Roman"/>
          <w:highlight w:val="lightGray"/>
          <w:lang w:val="sv-SE"/>
        </w:rPr>
        <w:t xml:space="preserve">det nationella rapporteringssystemet listat i </w:t>
      </w:r>
      <w:hyperlink r:id="rId8" w:history="1">
        <w:r w:rsidRPr="00395C3C">
          <w:rPr>
            <w:rStyle w:val="Hyperlink"/>
            <w:rFonts w:ascii="Times New Roman" w:hAnsi="Times New Roman"/>
            <w:highlight w:val="lightGray"/>
            <w:u w:val="none"/>
            <w:lang w:val="sv-SE"/>
          </w:rPr>
          <w:t>bilaga V</w:t>
        </w:r>
      </w:hyperlink>
      <w:r w:rsidRPr="00235ED4">
        <w:rPr>
          <w:rFonts w:ascii="Times New Roman" w:hAnsi="Times New Roman"/>
          <w:lang w:val="sv-SE"/>
        </w:rPr>
        <w:t xml:space="preserve">. </w:t>
      </w:r>
    </w:p>
    <w:p w:rsidR="00235ED4" w:rsidRPr="00E661FA" w:rsidRDefault="00235ED4">
      <w:pPr>
        <w:widowControl w:val="0"/>
        <w:autoSpaceDE w:val="0"/>
        <w:autoSpaceDN w:val="0"/>
        <w:adjustRightInd w:val="0"/>
        <w:spacing w:after="0" w:line="240" w:lineRule="auto"/>
        <w:rPr>
          <w:rFonts w:ascii="Times New Roman" w:hAnsi="Times New Roman"/>
          <w:lang w:val="sv-SE"/>
        </w:rPr>
      </w:pPr>
    </w:p>
    <w:p w:rsidR="0053492D" w:rsidRPr="00E661FA" w:rsidRDefault="0053492D" w:rsidP="007871F3">
      <w:pPr>
        <w:keepNext/>
        <w:keepLines/>
        <w:widowControl w:val="0"/>
        <w:tabs>
          <w:tab w:val="left" w:pos="540"/>
        </w:tabs>
        <w:autoSpaceDE w:val="0"/>
        <w:autoSpaceDN w:val="0"/>
        <w:adjustRightInd w:val="0"/>
        <w:spacing w:after="0" w:line="240" w:lineRule="auto"/>
        <w:rPr>
          <w:rFonts w:ascii="Times New Roman" w:hAnsi="Times New Roman"/>
          <w:lang w:val="sv-SE"/>
        </w:rPr>
      </w:pPr>
      <w:r w:rsidRPr="00E661FA">
        <w:rPr>
          <w:rFonts w:ascii="Times New Roman" w:hAnsi="Times New Roman"/>
          <w:b/>
          <w:lang w:val="sv-SE"/>
        </w:rPr>
        <w:t>4.9</w:t>
      </w:r>
      <w:r w:rsidRPr="00E661FA">
        <w:rPr>
          <w:rFonts w:ascii="Times New Roman" w:hAnsi="Times New Roman"/>
          <w:b/>
          <w:lang w:val="sv-SE"/>
        </w:rPr>
        <w:tab/>
      </w:r>
      <w:r w:rsidRPr="00E661FA">
        <w:rPr>
          <w:rFonts w:ascii="Times New Roman" w:hAnsi="Times New Roman"/>
          <w:b/>
          <w:noProof/>
          <w:lang w:val="sv-SE"/>
        </w:rPr>
        <w:t>Överdosering</w:t>
      </w:r>
    </w:p>
    <w:p w:rsidR="0053492D" w:rsidRPr="00E661FA" w:rsidRDefault="0053492D" w:rsidP="007871F3">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7871F3">
      <w:pPr>
        <w:keepNext/>
        <w:keepLines/>
        <w:widowControl w:val="0"/>
        <w:overflowPunct w:val="0"/>
        <w:autoSpaceDE w:val="0"/>
        <w:autoSpaceDN w:val="0"/>
        <w:adjustRightInd w:val="0"/>
        <w:spacing w:after="0" w:line="240" w:lineRule="auto"/>
        <w:ind w:right="40"/>
        <w:rPr>
          <w:rFonts w:ascii="Times New Roman" w:hAnsi="Times New Roman"/>
          <w:noProof/>
          <w:lang w:val="sv-SE"/>
        </w:rPr>
      </w:pPr>
      <w:r w:rsidRPr="00E661FA">
        <w:rPr>
          <w:rFonts w:ascii="Times New Roman" w:hAnsi="Times New Roman"/>
          <w:noProof/>
          <w:lang w:val="sv-SE"/>
        </w:rPr>
        <w:t>Doser på 500, 750, 1 000 och 1 250 mg/m</w:t>
      </w:r>
      <w:r w:rsidRPr="00E661FA">
        <w:rPr>
          <w:rFonts w:ascii="Times New Roman" w:hAnsi="Times New Roman"/>
          <w:noProof/>
          <w:vertAlign w:val="superscript"/>
          <w:lang w:val="sv-SE"/>
        </w:rPr>
        <w:t>2</w:t>
      </w:r>
      <w:r w:rsidRPr="00E661FA">
        <w:rPr>
          <w:rFonts w:ascii="Times New Roman" w:hAnsi="Times New Roman"/>
          <w:noProof/>
          <w:lang w:val="sv-SE"/>
        </w:rPr>
        <w:t xml:space="preserve"> (totaldos per cykel i 5 dagar) har utvärderats kliniskt på patienter.</w:t>
      </w:r>
      <w:r w:rsidRPr="00E661FA">
        <w:rPr>
          <w:rFonts w:ascii="Times New Roman" w:hAnsi="Times New Roman"/>
          <w:lang w:val="sv-SE"/>
        </w:rPr>
        <w:t xml:space="preserve"> </w:t>
      </w:r>
      <w:r w:rsidRPr="00E661FA">
        <w:rPr>
          <w:rFonts w:ascii="Times New Roman" w:hAnsi="Times New Roman"/>
          <w:noProof/>
          <w:lang w:val="sv-SE"/>
        </w:rPr>
        <w:t>Dosbegränsande toxicitet var hematologisk och rapporterades för alla doser men kan förväntas vara mer allvarlig i högre doser.</w:t>
      </w:r>
      <w:r w:rsidRPr="00E661FA">
        <w:rPr>
          <w:rFonts w:ascii="Times New Roman" w:hAnsi="Times New Roman"/>
          <w:lang w:val="sv-SE"/>
        </w:rPr>
        <w:t xml:space="preserve"> </w:t>
      </w:r>
      <w:r w:rsidRPr="00E661FA">
        <w:rPr>
          <w:rFonts w:ascii="Times New Roman" w:hAnsi="Times New Roman"/>
          <w:noProof/>
          <w:lang w:val="sv-SE"/>
        </w:rPr>
        <w:t>En överdos av 10 000 mg (totaldos i en cykel under 5 dagar) togs av en patient och de biverkningar som rapporterades var pancytopeni, pyrexi, organsvikt och död.</w:t>
      </w:r>
      <w:r w:rsidRPr="00E661FA">
        <w:rPr>
          <w:rFonts w:ascii="Times New Roman" w:hAnsi="Times New Roman"/>
          <w:lang w:val="sv-SE"/>
        </w:rPr>
        <w:t xml:space="preserve"> </w:t>
      </w:r>
      <w:r w:rsidRPr="00E661FA">
        <w:rPr>
          <w:rFonts w:ascii="Times New Roman" w:hAnsi="Times New Roman"/>
          <w:noProof/>
          <w:lang w:val="sv-SE"/>
        </w:rPr>
        <w:t>Det finns rapporter där patienter tagit den rekommenderade dosen under mer än 5 dagars behandling (upp till 64 dagar) och där de rapporterade biverkningarna inkluderade benmärgssuppression, med eller utan infektion, i vissa fall allvarlig och långdragen och som ledde till döden.</w:t>
      </w:r>
      <w:r w:rsidRPr="00E661FA">
        <w:rPr>
          <w:rFonts w:ascii="Times New Roman" w:hAnsi="Times New Roman"/>
          <w:lang w:val="sv-SE"/>
        </w:rPr>
        <w:t xml:space="preserve"> </w:t>
      </w:r>
      <w:r w:rsidRPr="00E661FA">
        <w:rPr>
          <w:rFonts w:ascii="Times New Roman" w:hAnsi="Times New Roman"/>
          <w:noProof/>
          <w:lang w:val="sv-SE"/>
        </w:rPr>
        <w:t>Vid överdosering är en hematologisk utvärdering nödvändig.</w:t>
      </w:r>
      <w:r w:rsidRPr="00E661FA">
        <w:rPr>
          <w:rFonts w:ascii="Times New Roman" w:hAnsi="Times New Roman"/>
          <w:lang w:val="sv-SE"/>
        </w:rPr>
        <w:t xml:space="preserve"> </w:t>
      </w:r>
      <w:r w:rsidRPr="00E661FA">
        <w:rPr>
          <w:rFonts w:ascii="Times New Roman" w:hAnsi="Times New Roman"/>
          <w:noProof/>
          <w:lang w:val="sv-SE"/>
        </w:rPr>
        <w:t>Stödjande behandling ska ges när så behövs.</w:t>
      </w:r>
    </w:p>
    <w:p w:rsidR="00E11C7C" w:rsidRPr="00E661FA" w:rsidRDefault="00E11C7C">
      <w:pPr>
        <w:widowControl w:val="0"/>
        <w:overflowPunct w:val="0"/>
        <w:autoSpaceDE w:val="0"/>
        <w:autoSpaceDN w:val="0"/>
        <w:adjustRightInd w:val="0"/>
        <w:spacing w:after="0" w:line="240" w:lineRule="auto"/>
        <w:ind w:right="40"/>
        <w:rPr>
          <w:rFonts w:ascii="Times New Roman" w:hAnsi="Times New Roman"/>
          <w:noProof/>
          <w:lang w:val="sv-SE"/>
        </w:rPr>
      </w:pPr>
      <w:r w:rsidRPr="00E661FA">
        <w:rPr>
          <w:rFonts w:ascii="Times New Roman" w:hAnsi="Times New Roman"/>
          <w:noProof/>
          <w:lang w:val="sv-SE"/>
        </w:rPr>
        <w:t>Det har förekommit fall av bieffekter på levern, inklusive förhöjning av leverenzymer, ökad bilirubin, problem med gallans flöde (kolestas) och hepatit.</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tabs>
          <w:tab w:val="left" w:pos="540"/>
        </w:tabs>
        <w:autoSpaceDE w:val="0"/>
        <w:autoSpaceDN w:val="0"/>
        <w:adjustRightInd w:val="0"/>
        <w:spacing w:after="0" w:line="240" w:lineRule="auto"/>
        <w:rPr>
          <w:rFonts w:ascii="Times New Roman" w:hAnsi="Times New Roman"/>
          <w:lang w:val="sv-SE"/>
        </w:rPr>
      </w:pPr>
      <w:r w:rsidRPr="00E661FA">
        <w:rPr>
          <w:rFonts w:ascii="Times New Roman" w:hAnsi="Times New Roman"/>
          <w:b/>
          <w:lang w:val="sv-SE"/>
        </w:rPr>
        <w:t>5.</w:t>
      </w:r>
      <w:r w:rsidRPr="00E661FA">
        <w:rPr>
          <w:rFonts w:ascii="Times New Roman" w:hAnsi="Times New Roman"/>
          <w:b/>
          <w:lang w:val="sv-SE"/>
        </w:rPr>
        <w:tab/>
      </w:r>
      <w:r w:rsidRPr="00E661FA">
        <w:rPr>
          <w:rFonts w:ascii="Times New Roman" w:hAnsi="Times New Roman"/>
          <w:b/>
          <w:noProof/>
          <w:lang w:val="sv-SE"/>
        </w:rPr>
        <w:t>FARMAKOLOGISKA EGENSKAPER</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tabs>
          <w:tab w:val="left" w:pos="540"/>
        </w:tabs>
        <w:autoSpaceDE w:val="0"/>
        <w:autoSpaceDN w:val="0"/>
        <w:adjustRightInd w:val="0"/>
        <w:spacing w:after="0" w:line="240" w:lineRule="auto"/>
        <w:rPr>
          <w:rFonts w:ascii="Times New Roman" w:hAnsi="Times New Roman"/>
          <w:lang w:val="sv-SE"/>
        </w:rPr>
      </w:pPr>
      <w:r w:rsidRPr="00E661FA">
        <w:rPr>
          <w:rFonts w:ascii="Times New Roman" w:hAnsi="Times New Roman"/>
          <w:b/>
          <w:lang w:val="sv-SE"/>
        </w:rPr>
        <w:t>5.1</w:t>
      </w:r>
      <w:r w:rsidRPr="00E661FA">
        <w:rPr>
          <w:rFonts w:ascii="Times New Roman" w:hAnsi="Times New Roman"/>
          <w:b/>
          <w:lang w:val="sv-SE"/>
        </w:rPr>
        <w:tab/>
      </w:r>
      <w:r w:rsidRPr="00E661FA">
        <w:rPr>
          <w:rFonts w:ascii="Times New Roman" w:hAnsi="Times New Roman"/>
          <w:b/>
          <w:noProof/>
          <w:lang w:val="sv-SE"/>
        </w:rPr>
        <w:t>Farmakodynamiska egenskaper</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rsidP="004C7C8B">
      <w:pPr>
        <w:widowControl w:val="0"/>
        <w:overflowPunct w:val="0"/>
        <w:autoSpaceDE w:val="0"/>
        <w:autoSpaceDN w:val="0"/>
        <w:adjustRightInd w:val="0"/>
        <w:spacing w:after="0" w:line="240" w:lineRule="auto"/>
        <w:ind w:right="40"/>
        <w:rPr>
          <w:rFonts w:ascii="Times New Roman" w:hAnsi="Times New Roman"/>
          <w:noProof/>
          <w:lang w:val="sv-SE"/>
        </w:rPr>
      </w:pPr>
      <w:r w:rsidRPr="00E661FA">
        <w:rPr>
          <w:rFonts w:ascii="Times New Roman" w:hAnsi="Times New Roman"/>
          <w:noProof/>
          <w:lang w:val="sv-SE"/>
        </w:rPr>
        <w:t>Farmakoterapeutisk grupp:</w:t>
      </w:r>
      <w:r w:rsidRPr="00E661FA">
        <w:rPr>
          <w:rFonts w:ascii="Times New Roman" w:hAnsi="Times New Roman"/>
          <w:lang w:val="sv-SE"/>
        </w:rPr>
        <w:t xml:space="preserve"> </w:t>
      </w:r>
      <w:r w:rsidRPr="00E661FA">
        <w:rPr>
          <w:rFonts w:ascii="Times New Roman" w:hAnsi="Times New Roman"/>
          <w:noProof/>
          <w:lang w:val="sv-SE"/>
        </w:rPr>
        <w:t>Cytotoxiska medel</w:t>
      </w:r>
      <w:r w:rsidR="00F73E8D" w:rsidRPr="00E661FA">
        <w:rPr>
          <w:rFonts w:ascii="Times New Roman" w:hAnsi="Times New Roman"/>
          <w:noProof/>
          <w:lang w:val="sv-SE"/>
        </w:rPr>
        <w:t>, ö</w:t>
      </w:r>
      <w:r w:rsidRPr="00E661FA">
        <w:rPr>
          <w:rFonts w:ascii="Times New Roman" w:hAnsi="Times New Roman"/>
          <w:noProof/>
          <w:lang w:val="sv-SE"/>
        </w:rPr>
        <w:t>vriga alkylerande medel, ATC-kod:</w:t>
      </w:r>
      <w:r w:rsidRPr="00E661FA">
        <w:rPr>
          <w:rFonts w:ascii="Times New Roman" w:hAnsi="Times New Roman"/>
          <w:lang w:val="sv-SE"/>
        </w:rPr>
        <w:t xml:space="preserve"> </w:t>
      </w:r>
      <w:r w:rsidRPr="00E661FA">
        <w:rPr>
          <w:rFonts w:ascii="Times New Roman" w:hAnsi="Times New Roman"/>
          <w:noProof/>
          <w:lang w:val="sv-SE"/>
        </w:rPr>
        <w:t>L01A X03</w:t>
      </w:r>
    </w:p>
    <w:p w:rsidR="004C3246" w:rsidRPr="00E661FA" w:rsidRDefault="004C3246" w:rsidP="004C7C8B">
      <w:pPr>
        <w:widowControl w:val="0"/>
        <w:overflowPunct w:val="0"/>
        <w:autoSpaceDE w:val="0"/>
        <w:autoSpaceDN w:val="0"/>
        <w:adjustRightInd w:val="0"/>
        <w:spacing w:after="0" w:line="240" w:lineRule="auto"/>
        <w:ind w:right="40"/>
        <w:rPr>
          <w:rFonts w:ascii="Times New Roman" w:hAnsi="Times New Roman"/>
          <w:noProof/>
          <w:lang w:val="sv-SE"/>
        </w:rPr>
      </w:pPr>
    </w:p>
    <w:p w:rsidR="004C3246" w:rsidRPr="00523901" w:rsidRDefault="004C3246" w:rsidP="004C7C8B">
      <w:pPr>
        <w:widowControl w:val="0"/>
        <w:overflowPunct w:val="0"/>
        <w:autoSpaceDE w:val="0"/>
        <w:autoSpaceDN w:val="0"/>
        <w:adjustRightInd w:val="0"/>
        <w:spacing w:after="0" w:line="240" w:lineRule="auto"/>
        <w:ind w:right="40"/>
        <w:rPr>
          <w:rFonts w:ascii="Times New Roman" w:hAnsi="Times New Roman"/>
          <w:noProof/>
          <w:u w:val="single"/>
          <w:lang w:val="sv-SE"/>
        </w:rPr>
      </w:pPr>
      <w:r w:rsidRPr="00523901">
        <w:rPr>
          <w:rFonts w:ascii="Times New Roman" w:hAnsi="Times New Roman"/>
          <w:noProof/>
          <w:u w:val="single"/>
          <w:lang w:val="sv-SE"/>
        </w:rPr>
        <w:t>Verkningsmekanism</w:t>
      </w:r>
    </w:p>
    <w:p w:rsidR="0053492D" w:rsidRPr="00E661FA" w:rsidRDefault="0053492D" w:rsidP="004C7C8B">
      <w:pPr>
        <w:widowControl w:val="0"/>
        <w:overflowPunct w:val="0"/>
        <w:autoSpaceDE w:val="0"/>
        <w:autoSpaceDN w:val="0"/>
        <w:adjustRightInd w:val="0"/>
        <w:spacing w:after="0" w:line="240" w:lineRule="auto"/>
        <w:ind w:right="40"/>
        <w:rPr>
          <w:rFonts w:ascii="Times New Roman" w:hAnsi="Times New Roman"/>
          <w:noProof/>
          <w:lang w:val="sv-SE"/>
        </w:rPr>
      </w:pPr>
    </w:p>
    <w:p w:rsidR="0053492D" w:rsidRPr="00E661FA" w:rsidRDefault="0053492D">
      <w:pPr>
        <w:widowControl w:val="0"/>
        <w:overflowPunct w:val="0"/>
        <w:autoSpaceDE w:val="0"/>
        <w:autoSpaceDN w:val="0"/>
        <w:adjustRightInd w:val="0"/>
        <w:spacing w:after="0" w:line="240" w:lineRule="auto"/>
        <w:ind w:right="40"/>
        <w:rPr>
          <w:rFonts w:ascii="Times New Roman" w:hAnsi="Times New Roman"/>
          <w:noProof/>
          <w:lang w:val="sv-SE"/>
        </w:rPr>
      </w:pPr>
      <w:r w:rsidRPr="00E661FA">
        <w:rPr>
          <w:rFonts w:ascii="Times New Roman" w:hAnsi="Times New Roman"/>
          <w:noProof/>
          <w:lang w:val="sv-SE"/>
        </w:rPr>
        <w:t>Temozolomid är en triazen, som genomgår snabb kemisk omvandling vid fysiologiskt pH till aktivt monometyltriazenoimidazolkarboxamid (MTIC).</w:t>
      </w:r>
      <w:r w:rsidRPr="00E661FA">
        <w:rPr>
          <w:rFonts w:ascii="Times New Roman" w:hAnsi="Times New Roman"/>
          <w:lang w:val="sv-SE"/>
        </w:rPr>
        <w:t xml:space="preserve"> </w:t>
      </w:r>
      <w:r w:rsidRPr="00E661FA">
        <w:rPr>
          <w:rFonts w:ascii="Times New Roman" w:hAnsi="Times New Roman"/>
          <w:noProof/>
          <w:lang w:val="sv-SE"/>
        </w:rPr>
        <w:t>Cytotoxiciteten hos MTIC anses främst bero på en alkylering av O</w:t>
      </w:r>
      <w:r w:rsidRPr="00E661FA">
        <w:rPr>
          <w:rFonts w:ascii="Times New Roman" w:hAnsi="Times New Roman"/>
          <w:noProof/>
          <w:vertAlign w:val="superscript"/>
          <w:lang w:val="sv-SE"/>
        </w:rPr>
        <w:t>6</w:t>
      </w:r>
      <w:r w:rsidRPr="00E661FA">
        <w:rPr>
          <w:rFonts w:ascii="Times New Roman" w:hAnsi="Times New Roman"/>
          <w:noProof/>
          <w:lang w:val="sv-SE"/>
        </w:rPr>
        <w:t>-positionen av guanin med ytterligare alkylering också vid N</w:t>
      </w:r>
      <w:r w:rsidRPr="00E661FA">
        <w:rPr>
          <w:rFonts w:ascii="Times New Roman" w:hAnsi="Times New Roman"/>
          <w:noProof/>
          <w:vertAlign w:val="superscript"/>
          <w:lang w:val="sv-SE"/>
        </w:rPr>
        <w:t>7</w:t>
      </w:r>
      <w:r w:rsidRPr="00E661FA">
        <w:rPr>
          <w:rFonts w:ascii="Times New Roman" w:hAnsi="Times New Roman"/>
          <w:noProof/>
          <w:lang w:val="sv-SE"/>
        </w:rPr>
        <w:t>-positionen.</w:t>
      </w:r>
      <w:r w:rsidRPr="00E661FA">
        <w:rPr>
          <w:rFonts w:ascii="Times New Roman" w:hAnsi="Times New Roman"/>
          <w:lang w:val="sv-SE"/>
        </w:rPr>
        <w:t xml:space="preserve"> </w:t>
      </w:r>
      <w:r w:rsidRPr="00E661FA">
        <w:rPr>
          <w:rFonts w:ascii="Times New Roman" w:hAnsi="Times New Roman"/>
          <w:noProof/>
          <w:lang w:val="sv-SE"/>
        </w:rPr>
        <w:t>Cytotoxiska skador som därefter utvecklas anses inkludera avvikande reparation av metyl-addukten.</w:t>
      </w:r>
    </w:p>
    <w:p w:rsidR="004C3246" w:rsidRPr="004C7C8B" w:rsidRDefault="004C3246" w:rsidP="004C7C8B">
      <w:pPr>
        <w:widowControl w:val="0"/>
        <w:overflowPunct w:val="0"/>
        <w:autoSpaceDE w:val="0"/>
        <w:autoSpaceDN w:val="0"/>
        <w:adjustRightInd w:val="0"/>
        <w:spacing w:after="0" w:line="240" w:lineRule="auto"/>
        <w:ind w:right="40"/>
        <w:rPr>
          <w:rFonts w:ascii="Times New Roman" w:hAnsi="Times New Roman"/>
          <w:noProof/>
          <w:lang w:val="sv-SE"/>
        </w:rPr>
      </w:pPr>
    </w:p>
    <w:p w:rsidR="004C3246" w:rsidRPr="004C7C8B" w:rsidRDefault="004C3246" w:rsidP="004C7C8B">
      <w:pPr>
        <w:widowControl w:val="0"/>
        <w:overflowPunct w:val="0"/>
        <w:autoSpaceDE w:val="0"/>
        <w:autoSpaceDN w:val="0"/>
        <w:adjustRightInd w:val="0"/>
        <w:spacing w:after="0" w:line="240" w:lineRule="auto"/>
        <w:ind w:right="40"/>
        <w:rPr>
          <w:rFonts w:ascii="Times New Roman" w:hAnsi="Times New Roman"/>
          <w:noProof/>
          <w:lang w:val="sv-SE"/>
        </w:rPr>
      </w:pPr>
      <w:r w:rsidRPr="00FB5826">
        <w:rPr>
          <w:rFonts w:ascii="Times New Roman" w:hAnsi="Times New Roman"/>
          <w:u w:val="single"/>
          <w:lang w:val="sv-SE"/>
        </w:rPr>
        <w:t>Klinisk effekt och säkerhet</w:t>
      </w:r>
    </w:p>
    <w:p w:rsidR="0053492D" w:rsidRPr="00E661FA" w:rsidRDefault="0053492D" w:rsidP="004C7C8B">
      <w:pPr>
        <w:widowControl w:val="0"/>
        <w:overflowPunct w:val="0"/>
        <w:autoSpaceDE w:val="0"/>
        <w:autoSpaceDN w:val="0"/>
        <w:adjustRightInd w:val="0"/>
        <w:spacing w:after="0" w:line="240" w:lineRule="auto"/>
        <w:ind w:right="40"/>
        <w:rPr>
          <w:rFonts w:ascii="Times New Roman" w:hAnsi="Times New Roman"/>
          <w:noProof/>
          <w:lang w:val="sv-SE"/>
        </w:rPr>
      </w:pPr>
    </w:p>
    <w:p w:rsidR="0053492D" w:rsidRPr="004C7C8B" w:rsidRDefault="0053492D">
      <w:pPr>
        <w:widowControl w:val="0"/>
        <w:autoSpaceDE w:val="0"/>
        <w:autoSpaceDN w:val="0"/>
        <w:adjustRightInd w:val="0"/>
        <w:spacing w:after="0" w:line="240" w:lineRule="auto"/>
        <w:rPr>
          <w:rFonts w:ascii="Times New Roman" w:hAnsi="Times New Roman"/>
          <w:i/>
          <w:lang w:val="sv-SE"/>
        </w:rPr>
      </w:pPr>
      <w:r w:rsidRPr="004C7C8B">
        <w:rPr>
          <w:rFonts w:ascii="Times New Roman" w:hAnsi="Times New Roman"/>
          <w:i/>
          <w:noProof/>
          <w:u w:val="single"/>
          <w:lang w:val="sv-SE"/>
        </w:rPr>
        <w:t>Nydiagnostiserad glioblastoma multiforme</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rsidP="00306A1A">
      <w:pPr>
        <w:widowControl w:val="0"/>
        <w:overflowPunct w:val="0"/>
        <w:autoSpaceDE w:val="0"/>
        <w:autoSpaceDN w:val="0"/>
        <w:adjustRightInd w:val="0"/>
        <w:spacing w:after="0" w:line="240" w:lineRule="auto"/>
        <w:ind w:right="60"/>
        <w:rPr>
          <w:rFonts w:ascii="Times New Roman" w:hAnsi="Times New Roman"/>
          <w:lang w:val="sv-SE"/>
        </w:rPr>
      </w:pPr>
      <w:r w:rsidRPr="00E661FA">
        <w:rPr>
          <w:rFonts w:ascii="Times New Roman" w:hAnsi="Times New Roman"/>
          <w:noProof/>
          <w:lang w:val="sv-SE"/>
        </w:rPr>
        <w:t>Totalt 573 patienter randomiserades till att antingen få TMZ + strålbehandling (n=287) eller enbart strålbehandling (n=286).</w:t>
      </w:r>
      <w:r w:rsidRPr="00E661FA">
        <w:rPr>
          <w:rFonts w:ascii="Times New Roman" w:hAnsi="Times New Roman"/>
          <w:lang w:val="sv-SE"/>
        </w:rPr>
        <w:t xml:space="preserve"> </w:t>
      </w:r>
      <w:r w:rsidRPr="00E661FA">
        <w:rPr>
          <w:rFonts w:ascii="Times New Roman" w:hAnsi="Times New Roman"/>
          <w:noProof/>
          <w:lang w:val="sv-SE"/>
        </w:rPr>
        <w:t>Patienterna i TMZ- + strålbehandlingsarmen fick samtidigt TMZ (75 mg/m</w:t>
      </w:r>
      <w:r w:rsidRPr="00E661FA">
        <w:rPr>
          <w:rFonts w:ascii="Times New Roman" w:hAnsi="Times New Roman"/>
          <w:noProof/>
          <w:vertAlign w:val="superscript"/>
          <w:lang w:val="sv-SE"/>
        </w:rPr>
        <w:t>2</w:t>
      </w:r>
      <w:r w:rsidRPr="00E661FA">
        <w:rPr>
          <w:rFonts w:ascii="Times New Roman" w:hAnsi="Times New Roman"/>
          <w:noProof/>
          <w:lang w:val="sv-SE"/>
        </w:rPr>
        <w:t>) en gång dagligen med start på strålbehandlingens första dag fram till strålbehandlingens sista dag, i 42 dagar (med ett maximum på 49 dagar).</w:t>
      </w:r>
      <w:r w:rsidRPr="00E661FA">
        <w:rPr>
          <w:rFonts w:ascii="Times New Roman" w:hAnsi="Times New Roman"/>
          <w:lang w:val="sv-SE"/>
        </w:rPr>
        <w:t xml:space="preserve"> </w:t>
      </w:r>
      <w:r w:rsidRPr="00E661FA">
        <w:rPr>
          <w:rFonts w:ascii="Times New Roman" w:hAnsi="Times New Roman"/>
          <w:noProof/>
          <w:lang w:val="sv-SE"/>
        </w:rPr>
        <w:t>Detta följdes av TMZ som monoterapi (150 - 200 mg/m</w:t>
      </w:r>
      <w:r w:rsidRPr="00E661FA">
        <w:rPr>
          <w:rFonts w:ascii="Times New Roman" w:hAnsi="Times New Roman"/>
          <w:noProof/>
          <w:vertAlign w:val="superscript"/>
          <w:lang w:val="sv-SE"/>
        </w:rPr>
        <w:t>2</w:t>
      </w:r>
      <w:r w:rsidRPr="00E661FA">
        <w:rPr>
          <w:rFonts w:ascii="Times New Roman" w:hAnsi="Times New Roman"/>
          <w:noProof/>
          <w:lang w:val="sv-SE"/>
        </w:rPr>
        <w:t>) dag 1 - 5 i varje 28-dagars cykel, upp till 6 cykler, med start 4 veckor efter avslutad strålbehandling.</w:t>
      </w:r>
      <w:r w:rsidRPr="00E661FA">
        <w:rPr>
          <w:rFonts w:ascii="Times New Roman" w:hAnsi="Times New Roman"/>
          <w:lang w:val="sv-SE"/>
        </w:rPr>
        <w:t xml:space="preserve"> </w:t>
      </w:r>
      <w:r w:rsidRPr="00E661FA">
        <w:rPr>
          <w:rFonts w:ascii="Times New Roman" w:hAnsi="Times New Roman"/>
          <w:noProof/>
          <w:lang w:val="sv-SE"/>
        </w:rPr>
        <w:t>Patienterna i kontrollarmen fick enbart strålbehandling.</w:t>
      </w:r>
      <w:r w:rsidRPr="00E661FA">
        <w:rPr>
          <w:rFonts w:ascii="Times New Roman" w:hAnsi="Times New Roman"/>
          <w:lang w:val="sv-SE"/>
        </w:rPr>
        <w:t xml:space="preserve"> </w:t>
      </w:r>
      <w:r w:rsidRPr="00E661FA">
        <w:rPr>
          <w:rFonts w:ascii="Times New Roman" w:hAnsi="Times New Roman"/>
          <w:noProof/>
          <w:lang w:val="sv-SE"/>
        </w:rPr>
        <w:t xml:space="preserve">Profylax mot </w:t>
      </w:r>
      <w:r w:rsidRPr="00E661FA">
        <w:rPr>
          <w:rFonts w:ascii="Times New Roman" w:hAnsi="Times New Roman"/>
          <w:i/>
          <w:noProof/>
          <w:lang w:val="sv-SE"/>
        </w:rPr>
        <w:t xml:space="preserve">Pneumocystis </w:t>
      </w:r>
      <w:r w:rsidR="00306A1A" w:rsidRPr="00306A1A">
        <w:rPr>
          <w:rFonts w:ascii="Times New Roman" w:hAnsi="Times New Roman"/>
          <w:i/>
          <w:noProof/>
          <w:lang w:val="sv-SE"/>
        </w:rPr>
        <w:t xml:space="preserve">jirovecii </w:t>
      </w:r>
      <w:r w:rsidRPr="00E661FA">
        <w:rPr>
          <w:rFonts w:ascii="Times New Roman" w:hAnsi="Times New Roman"/>
          <w:noProof/>
          <w:lang w:val="sv-SE"/>
        </w:rPr>
        <w:t>pneumoni (PCP) krävdes under den kombinerade strål- och TMZ-behandlingen.</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240"/>
        <w:rPr>
          <w:rFonts w:ascii="Times New Roman" w:hAnsi="Times New Roman"/>
          <w:lang w:val="sv-SE"/>
        </w:rPr>
      </w:pPr>
      <w:r w:rsidRPr="00E661FA">
        <w:rPr>
          <w:rFonts w:ascii="Times New Roman" w:hAnsi="Times New Roman"/>
          <w:noProof/>
          <w:lang w:val="sv-SE"/>
        </w:rPr>
        <w:t xml:space="preserve">TMZ gavs som ytterligare behandling (salvage therapy) under uppföljningsfasen till 161 av de 282 </w:t>
      </w:r>
      <w:r w:rsidRPr="00E661FA">
        <w:rPr>
          <w:rFonts w:ascii="Times New Roman" w:hAnsi="Times New Roman"/>
          <w:noProof/>
          <w:lang w:val="sv-SE"/>
        </w:rPr>
        <w:lastRenderedPageBreak/>
        <w:t>patienter (57 %) i armen som enbart fick strålbehandling och till 62 av de 277 patienter (22 %) i armen som fick TMZ + strålbehandling.</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60"/>
        <w:rPr>
          <w:rFonts w:ascii="Times New Roman" w:hAnsi="Times New Roman"/>
          <w:lang w:val="sv-SE"/>
        </w:rPr>
      </w:pPr>
      <w:bookmarkStart w:id="8" w:name="page12"/>
      <w:r w:rsidRPr="00E661FA">
        <w:rPr>
          <w:rFonts w:ascii="Times New Roman" w:hAnsi="Times New Roman"/>
          <w:noProof/>
          <w:lang w:val="sv-SE"/>
        </w:rPr>
        <w:t>Hazard ratio (HR) för total överlevnad var 1,59 (95 % CI för HR=1,33 - 1,91), log-rank p &lt; 0,0001 med fördel för TMZ-armen.</w:t>
      </w:r>
      <w:r w:rsidRPr="00E661FA">
        <w:rPr>
          <w:rFonts w:ascii="Times New Roman" w:hAnsi="Times New Roman"/>
          <w:lang w:val="sv-SE"/>
        </w:rPr>
        <w:t xml:space="preserve"> </w:t>
      </w:r>
      <w:r w:rsidRPr="00E661FA">
        <w:rPr>
          <w:rFonts w:ascii="Times New Roman" w:hAnsi="Times New Roman"/>
          <w:noProof/>
          <w:lang w:val="sv-SE"/>
        </w:rPr>
        <w:t xml:space="preserve">Den uppskattade sannolikheten att överleva 2 år eller mer (26 % </w:t>
      </w:r>
      <w:r w:rsidRPr="00E661FA">
        <w:rPr>
          <w:rFonts w:ascii="Times New Roman" w:hAnsi="Times New Roman"/>
          <w:i/>
          <w:noProof/>
          <w:lang w:val="sv-SE"/>
        </w:rPr>
        <w:t>vs</w:t>
      </w:r>
      <w:r w:rsidRPr="00E661FA">
        <w:rPr>
          <w:rFonts w:ascii="Times New Roman" w:hAnsi="Times New Roman"/>
          <w:noProof/>
          <w:lang w:val="sv-SE"/>
        </w:rPr>
        <w:t xml:space="preserve"> 10 %) är högre för armen med strålbehandling + TMZ.</w:t>
      </w:r>
      <w:r w:rsidRPr="00E661FA">
        <w:rPr>
          <w:rFonts w:ascii="Times New Roman" w:hAnsi="Times New Roman"/>
          <w:lang w:val="sv-SE"/>
        </w:rPr>
        <w:t xml:space="preserve"> </w:t>
      </w:r>
      <w:r w:rsidRPr="00E661FA">
        <w:rPr>
          <w:rFonts w:ascii="Times New Roman" w:hAnsi="Times New Roman"/>
          <w:noProof/>
          <w:lang w:val="sv-SE"/>
        </w:rPr>
        <w:t>Tillägg av samtidig TMZ till strålbehandling följt av TMZ som monoterapi vid behandlingen av patienter med nydiagnostiserad glioblastoma multiforme visade en statistiskt signifikant förbättring av den totala överlevnaden jämfört med enbart strålbehandling (bild 1).</w:t>
      </w:r>
      <w:bookmarkEnd w:id="8"/>
    </w:p>
    <w:p w:rsidR="004C3246" w:rsidRPr="00E661FA" w:rsidRDefault="004C3246"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DE19A3" w:rsidP="00CD7405">
      <w:pPr>
        <w:keepNext/>
        <w:keepLines/>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snapToGrid/>
          <w:lang w:val="en-IN" w:eastAsia="en-IN"/>
        </w:rPr>
        <w:drawing>
          <wp:anchor distT="0" distB="0" distL="114300" distR="114300" simplePos="0" relativeHeight="251655168" behindDoc="1" locked="0" layoutInCell="1" allowOverlap="1">
            <wp:simplePos x="0" y="0"/>
            <wp:positionH relativeFrom="column">
              <wp:posOffset>0</wp:posOffset>
            </wp:positionH>
            <wp:positionV relativeFrom="paragraph">
              <wp:posOffset>21590</wp:posOffset>
            </wp:positionV>
            <wp:extent cx="5267325" cy="3073400"/>
            <wp:effectExtent l="0" t="0" r="0" b="0"/>
            <wp:wrapNone/>
            <wp:docPr id="7"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9" cstate="print">
                      <a:extLst>
                        <a:ext uri="{28A0092B-C50C-407E-A947-70E740481C1C}">
                          <a14:useLocalDpi xmlns:a14="http://schemas.microsoft.com/office/drawing/2010/main" val="0"/>
                        </a:ext>
                      </a:extLst>
                    </a:blip>
                    <a:srcRect/>
                    <a:stretch>
                      <a:fillRect/>
                    </a:stretch>
                  </pic:blipFill>
                  <pic:spPr bwMode="auto">
                    <a:xfrm>
                      <a:off x="0" y="0"/>
                      <a:ext cx="5267325" cy="3073400"/>
                    </a:xfrm>
                    <a:prstGeom prst="rect">
                      <a:avLst/>
                    </a:prstGeom>
                    <a:noFill/>
                  </pic:spPr>
                </pic:pic>
              </a:graphicData>
            </a:graphic>
            <wp14:sizeRelH relativeFrom="page">
              <wp14:pctWidth>0</wp14:pctWidth>
            </wp14:sizeRelH>
            <wp14:sizeRelV relativeFrom="page">
              <wp14:pctHeight>0</wp14:pctHeight>
            </wp14:sizeRelV>
          </wp:anchor>
        </w:drawing>
      </w:r>
    </w:p>
    <w:p w:rsidR="0053492D" w:rsidRPr="00E661FA" w:rsidRDefault="0053492D"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CD7405">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CD7405">
      <w:pPr>
        <w:keepNext/>
        <w:keepLines/>
        <w:widowControl w:val="0"/>
        <w:tabs>
          <w:tab w:val="left" w:pos="1120"/>
        </w:tabs>
        <w:autoSpaceDE w:val="0"/>
        <w:autoSpaceDN w:val="0"/>
        <w:adjustRightInd w:val="0"/>
        <w:spacing w:after="0" w:line="240" w:lineRule="auto"/>
        <w:rPr>
          <w:rFonts w:ascii="Times New Roman" w:hAnsi="Times New Roman"/>
          <w:lang w:val="sv-SE"/>
        </w:rPr>
      </w:pPr>
      <w:r w:rsidRPr="00E661FA">
        <w:rPr>
          <w:rFonts w:ascii="Times New Roman" w:hAnsi="Times New Roman"/>
          <w:i/>
          <w:noProof/>
          <w:lang w:val="sv-SE"/>
        </w:rPr>
        <w:t>Bild 1</w:t>
      </w:r>
      <w:r w:rsidRPr="00E661FA">
        <w:rPr>
          <w:rFonts w:ascii="Times New Roman" w:hAnsi="Times New Roman"/>
          <w:lang w:val="sv-SE"/>
        </w:rPr>
        <w:tab/>
      </w:r>
      <w:r w:rsidRPr="00E661FA">
        <w:rPr>
          <w:rFonts w:ascii="Times New Roman" w:hAnsi="Times New Roman"/>
          <w:i/>
          <w:noProof/>
          <w:lang w:val="sv-SE"/>
        </w:rPr>
        <w:t>Kaplan-Meier kurvor för total överlevnad (”intent-to-treat”-population)</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rsidP="00306A1A">
      <w:pPr>
        <w:widowControl w:val="0"/>
        <w:overflowPunct w:val="0"/>
        <w:autoSpaceDE w:val="0"/>
        <w:autoSpaceDN w:val="0"/>
        <w:adjustRightInd w:val="0"/>
        <w:spacing w:after="0" w:line="240" w:lineRule="auto"/>
        <w:ind w:right="140"/>
        <w:rPr>
          <w:rFonts w:ascii="Times New Roman" w:hAnsi="Times New Roman"/>
          <w:lang w:val="sv-SE"/>
        </w:rPr>
      </w:pPr>
      <w:r w:rsidRPr="00E661FA">
        <w:rPr>
          <w:rFonts w:ascii="Times New Roman" w:hAnsi="Times New Roman"/>
          <w:noProof/>
          <w:lang w:val="sv-SE"/>
        </w:rPr>
        <w:t xml:space="preserve">Resultaten från studien var inte överensstämmande i </w:t>
      </w:r>
      <w:r w:rsidR="00306A1A" w:rsidRPr="00306A1A">
        <w:rPr>
          <w:rFonts w:ascii="Times New Roman" w:hAnsi="Times New Roman"/>
          <w:noProof/>
          <w:lang w:val="sv-SE"/>
        </w:rPr>
        <w:t>undergruppen av</w:t>
      </w:r>
      <w:r w:rsidR="00306A1A" w:rsidRPr="00306A1A" w:rsidDel="00306A1A">
        <w:rPr>
          <w:rFonts w:ascii="Times New Roman" w:hAnsi="Times New Roman"/>
          <w:noProof/>
          <w:lang w:val="sv-SE"/>
        </w:rPr>
        <w:t xml:space="preserve"> </w:t>
      </w:r>
      <w:r w:rsidRPr="00E661FA">
        <w:rPr>
          <w:rFonts w:ascii="Times New Roman" w:hAnsi="Times New Roman"/>
          <w:noProof/>
          <w:lang w:val="sv-SE"/>
        </w:rPr>
        <w:t>patienter med en dålig prestationsstatus (WHO PS=2, n=70) där total överlevnad och tid till progression var liknande i båda armar.</w:t>
      </w:r>
      <w:r w:rsidRPr="00E661FA">
        <w:rPr>
          <w:rFonts w:ascii="Times New Roman" w:hAnsi="Times New Roman"/>
          <w:lang w:val="sv-SE"/>
        </w:rPr>
        <w:t xml:space="preserve"> </w:t>
      </w:r>
      <w:r w:rsidRPr="00E661FA">
        <w:rPr>
          <w:rFonts w:ascii="Times New Roman" w:hAnsi="Times New Roman"/>
          <w:noProof/>
          <w:lang w:val="sv-SE"/>
        </w:rPr>
        <w:t>Inga oacceptabla risker verkar emellertid finnas i denna patientgrupp.</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4C7C8B" w:rsidRDefault="0053492D">
      <w:pPr>
        <w:widowControl w:val="0"/>
        <w:autoSpaceDE w:val="0"/>
        <w:autoSpaceDN w:val="0"/>
        <w:adjustRightInd w:val="0"/>
        <w:spacing w:after="0" w:line="240" w:lineRule="auto"/>
        <w:rPr>
          <w:rFonts w:ascii="Times New Roman" w:hAnsi="Times New Roman"/>
          <w:i/>
          <w:lang w:val="sv-SE"/>
        </w:rPr>
      </w:pPr>
      <w:r w:rsidRPr="004C7C8B">
        <w:rPr>
          <w:rFonts w:ascii="Times New Roman" w:hAnsi="Times New Roman"/>
          <w:i/>
          <w:noProof/>
          <w:u w:val="single"/>
          <w:lang w:val="sv-SE"/>
        </w:rPr>
        <w:t>Recidiverande eller progressiva maligna gliom</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 xml:space="preserve">Underlaget för klinisk effekt hos patienter med glioblastoma multiforme (Karnofsky performance status [KPS] </w:t>
      </w:r>
      <w:r w:rsidRPr="00E661FA">
        <w:rPr>
          <w:rFonts w:ascii="Times New Roman" w:eastAsia="SymbolMT" w:hAnsi="Times New Roman"/>
          <w:noProof/>
          <w:lang w:val="sv-SE"/>
        </w:rPr>
        <w:t>≥</w:t>
      </w:r>
      <w:r w:rsidRPr="00E661FA">
        <w:rPr>
          <w:rFonts w:ascii="Times New Roman" w:hAnsi="Times New Roman"/>
          <w:noProof/>
          <w:lang w:val="sv-SE"/>
        </w:rPr>
        <w:t> 70), progredierande eller recidiverande efter kirurgi och strålbehandling, baserades på två kliniska studier med TMZ givet oralt.</w:t>
      </w:r>
      <w:r w:rsidRPr="00E661FA">
        <w:rPr>
          <w:rFonts w:ascii="Times New Roman" w:hAnsi="Times New Roman"/>
          <w:lang w:val="sv-SE"/>
        </w:rPr>
        <w:t xml:space="preserve"> </w:t>
      </w:r>
      <w:r w:rsidRPr="00E661FA">
        <w:rPr>
          <w:rFonts w:ascii="Times New Roman" w:hAnsi="Times New Roman"/>
          <w:noProof/>
          <w:lang w:val="sv-SE"/>
        </w:rPr>
        <w:t xml:space="preserve">Den ena var en icke jämförande studie med 138 patienter (29 % hade tidigare erhållit kemoterapi) och den andra var en randomiserad studie med aktiv kontroll med TMZ </w:t>
      </w:r>
      <w:r w:rsidRPr="00E661FA">
        <w:rPr>
          <w:rFonts w:ascii="Times New Roman" w:hAnsi="Times New Roman"/>
          <w:i/>
          <w:noProof/>
          <w:lang w:val="sv-SE"/>
        </w:rPr>
        <w:t>vs</w:t>
      </w:r>
      <w:r w:rsidRPr="00E661FA">
        <w:rPr>
          <w:rFonts w:ascii="Times New Roman" w:hAnsi="Times New Roman"/>
          <w:noProof/>
          <w:lang w:val="sv-SE"/>
        </w:rPr>
        <w:t xml:space="preserve"> prokarbazin med totalt 225 patienter (67 % hade tidigare fått behandling med nitrosureabaserad kemoterapi).</w:t>
      </w:r>
      <w:r w:rsidRPr="00E661FA">
        <w:rPr>
          <w:rFonts w:ascii="Times New Roman" w:hAnsi="Times New Roman"/>
          <w:lang w:val="sv-SE"/>
        </w:rPr>
        <w:t xml:space="preserve"> </w:t>
      </w:r>
      <w:r w:rsidRPr="00E661FA">
        <w:rPr>
          <w:rFonts w:ascii="Times New Roman" w:hAnsi="Times New Roman"/>
          <w:noProof/>
          <w:lang w:val="sv-SE"/>
        </w:rPr>
        <w:t>I båda studierna var primär endpoint progressionsfri överlevnad (PFS) bestämd genom magnettomografi eller neurologisk försämring.</w:t>
      </w:r>
      <w:r w:rsidRPr="00E661FA">
        <w:rPr>
          <w:rFonts w:ascii="Times New Roman" w:hAnsi="Times New Roman"/>
          <w:lang w:val="sv-SE"/>
        </w:rPr>
        <w:t xml:space="preserve"> </w:t>
      </w:r>
      <w:r w:rsidRPr="00E661FA">
        <w:rPr>
          <w:rFonts w:ascii="Times New Roman" w:hAnsi="Times New Roman"/>
          <w:noProof/>
          <w:lang w:val="sv-SE"/>
        </w:rPr>
        <w:t>I den icke jämförande studien var PFS vid 6 månader 19 %, mediantiden för progressionsfri överlevnad var 2,1 månader och mediantiden för total överlevnad 5,4 månader.</w:t>
      </w:r>
      <w:r w:rsidRPr="00E661FA">
        <w:rPr>
          <w:rFonts w:ascii="Times New Roman" w:hAnsi="Times New Roman"/>
          <w:lang w:val="sv-SE"/>
        </w:rPr>
        <w:t xml:space="preserve"> </w:t>
      </w:r>
      <w:r w:rsidRPr="00E661FA">
        <w:rPr>
          <w:rFonts w:ascii="Times New Roman" w:hAnsi="Times New Roman"/>
          <w:noProof/>
          <w:lang w:val="sv-SE"/>
        </w:rPr>
        <w:t>Den objektiva svarsfrekvensen (ORR) baserad på magnettomografi var 8 %.</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20"/>
        <w:rPr>
          <w:rFonts w:ascii="Times New Roman" w:hAnsi="Times New Roman"/>
          <w:lang w:val="sv-SE"/>
        </w:rPr>
      </w:pPr>
      <w:r w:rsidRPr="00E661FA">
        <w:rPr>
          <w:rFonts w:ascii="Times New Roman" w:hAnsi="Times New Roman"/>
          <w:noProof/>
          <w:lang w:val="sv-SE"/>
        </w:rPr>
        <w:t>I den randomiserade prövningen med aktiv kontroll var PFS vid 6 månader signifikant högre för TMZ jämfört med prokarbazin (21 % respektive 8 %, chi-två p = 0,008) med en mediantid för PFS på 2,89 respektive och 1,88 månader (log rank p = 0,0063).</w:t>
      </w:r>
      <w:r w:rsidRPr="00E661FA">
        <w:rPr>
          <w:rFonts w:ascii="Times New Roman" w:hAnsi="Times New Roman"/>
          <w:lang w:val="sv-SE"/>
        </w:rPr>
        <w:t xml:space="preserve"> </w:t>
      </w:r>
      <w:r w:rsidRPr="00E661FA">
        <w:rPr>
          <w:rFonts w:ascii="Times New Roman" w:hAnsi="Times New Roman"/>
          <w:noProof/>
          <w:lang w:val="sv-SE"/>
        </w:rPr>
        <w:t>Mediantiden för överlevnad var 7,34 och 5,66 månader för TMZ respektive prokarbazin (log rank p = 0,33).</w:t>
      </w:r>
      <w:r w:rsidRPr="00E661FA">
        <w:rPr>
          <w:rFonts w:ascii="Times New Roman" w:hAnsi="Times New Roman"/>
          <w:lang w:val="sv-SE"/>
        </w:rPr>
        <w:t xml:space="preserve"> </w:t>
      </w:r>
      <w:r w:rsidRPr="00E661FA">
        <w:rPr>
          <w:rFonts w:ascii="Times New Roman" w:hAnsi="Times New Roman"/>
          <w:noProof/>
          <w:lang w:val="sv-SE"/>
        </w:rPr>
        <w:t>Vid 6 månader var andelen överlevande patienter signifikant högre i TMZ-armen (60 %) jämfört med prokarbazinarmen (44 %) (chi-två p = 0,019).</w:t>
      </w:r>
      <w:r w:rsidRPr="00E661FA">
        <w:rPr>
          <w:rFonts w:ascii="Times New Roman" w:hAnsi="Times New Roman"/>
          <w:lang w:val="sv-SE"/>
        </w:rPr>
        <w:t xml:space="preserve"> </w:t>
      </w:r>
      <w:r w:rsidRPr="00E661FA">
        <w:rPr>
          <w:rFonts w:ascii="Times New Roman" w:hAnsi="Times New Roman"/>
          <w:noProof/>
          <w:lang w:val="sv-SE"/>
        </w:rPr>
        <w:t>Hos patienter som tidigare behandlats med kemoterapi, observerades en behandlingsvinst för patienter med ett KPS på ≥ 80.</w:t>
      </w:r>
    </w:p>
    <w:p w:rsidR="0053492D" w:rsidRPr="00E661FA" w:rsidRDefault="0053492D">
      <w:pPr>
        <w:widowControl w:val="0"/>
        <w:overflowPunct w:val="0"/>
        <w:autoSpaceDE w:val="0"/>
        <w:autoSpaceDN w:val="0"/>
        <w:adjustRightInd w:val="0"/>
        <w:spacing w:after="0" w:line="240" w:lineRule="auto"/>
        <w:ind w:right="80"/>
        <w:rPr>
          <w:rFonts w:ascii="Times New Roman" w:hAnsi="Times New Roman"/>
          <w:lang w:val="sv-SE"/>
        </w:rPr>
      </w:pPr>
      <w:bookmarkStart w:id="9" w:name="page13"/>
      <w:bookmarkEnd w:id="9"/>
      <w:r w:rsidRPr="00E661FA">
        <w:rPr>
          <w:rFonts w:ascii="Times New Roman" w:hAnsi="Times New Roman"/>
          <w:noProof/>
          <w:lang w:val="sv-SE"/>
        </w:rPr>
        <w:t xml:space="preserve">Data för tiden till försämring av neurologisk status var till fördel för TMZ jämfört med prokarbazin </w:t>
      </w:r>
      <w:r w:rsidRPr="00E661FA">
        <w:rPr>
          <w:rFonts w:ascii="Times New Roman" w:hAnsi="Times New Roman"/>
          <w:noProof/>
          <w:lang w:val="sv-SE"/>
        </w:rPr>
        <w:lastRenderedPageBreak/>
        <w:t>likväl som data för tiden till försämring av allmäntillståndet (minskning till en KPS av &lt; 70 eller en minskning med minst 30 poäng).</w:t>
      </w:r>
      <w:r w:rsidRPr="00E661FA">
        <w:rPr>
          <w:rFonts w:ascii="Times New Roman" w:hAnsi="Times New Roman"/>
          <w:lang w:val="sv-SE"/>
        </w:rPr>
        <w:t xml:space="preserve"> </w:t>
      </w:r>
      <w:r w:rsidRPr="00E661FA">
        <w:rPr>
          <w:rFonts w:ascii="Times New Roman" w:hAnsi="Times New Roman"/>
          <w:noProof/>
          <w:lang w:val="sv-SE"/>
        </w:rPr>
        <w:t>Mediantiden till progression för dessa endpoints var 0,7 månader till 2,1 månader längre för TMZ jämfört med prokarbazin (log rank p = &lt; 0,01 till 0,03).</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4C7C8B" w:rsidRDefault="0053492D" w:rsidP="00EC18EC">
      <w:pPr>
        <w:keepNext/>
        <w:keepLines/>
        <w:widowControl w:val="0"/>
        <w:autoSpaceDE w:val="0"/>
        <w:autoSpaceDN w:val="0"/>
        <w:adjustRightInd w:val="0"/>
        <w:spacing w:after="0" w:line="240" w:lineRule="auto"/>
        <w:rPr>
          <w:rFonts w:ascii="Times New Roman" w:hAnsi="Times New Roman"/>
          <w:lang w:val="sv-SE"/>
        </w:rPr>
      </w:pPr>
      <w:r w:rsidRPr="004C7C8B">
        <w:rPr>
          <w:rFonts w:ascii="Times New Roman" w:hAnsi="Times New Roman"/>
          <w:i/>
          <w:noProof/>
          <w:lang w:val="sv-SE"/>
        </w:rPr>
        <w:t>Recidiverande anaplastiskt astrocytom</w:t>
      </w:r>
    </w:p>
    <w:p w:rsidR="0053492D" w:rsidRPr="00E661FA" w:rsidRDefault="0053492D" w:rsidP="00EC18EC">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EC18EC">
      <w:pPr>
        <w:keepNext/>
        <w:keepLines/>
        <w:widowControl w:val="0"/>
        <w:overflowPunct w:val="0"/>
        <w:autoSpaceDE w:val="0"/>
        <w:autoSpaceDN w:val="0"/>
        <w:adjustRightInd w:val="0"/>
        <w:spacing w:after="0" w:line="240" w:lineRule="auto"/>
        <w:ind w:right="160"/>
        <w:rPr>
          <w:rFonts w:ascii="Times New Roman" w:hAnsi="Times New Roman"/>
          <w:lang w:val="sv-SE"/>
        </w:rPr>
      </w:pPr>
      <w:r w:rsidRPr="00E661FA">
        <w:rPr>
          <w:rFonts w:ascii="Times New Roman" w:hAnsi="Times New Roman"/>
          <w:noProof/>
          <w:lang w:val="sv-SE"/>
        </w:rPr>
        <w:t>I en prospektiv, multicenter fas II studie som utvärderade säkerhet och effekt av TMZ givet oralt vid behandling av patienter med anaplastiskt astrocytom vid första recidiv, var 6 månaders PFS 46 %.</w:t>
      </w:r>
      <w:r w:rsidRPr="00E661FA">
        <w:rPr>
          <w:rFonts w:ascii="Times New Roman" w:hAnsi="Times New Roman"/>
          <w:lang w:val="sv-SE"/>
        </w:rPr>
        <w:t xml:space="preserve"> </w:t>
      </w:r>
      <w:r w:rsidRPr="00E661FA">
        <w:rPr>
          <w:rFonts w:ascii="Times New Roman" w:hAnsi="Times New Roman"/>
          <w:noProof/>
          <w:lang w:val="sv-SE"/>
        </w:rPr>
        <w:t>Medianen för PFS var 5,4 månader.</w:t>
      </w:r>
      <w:r w:rsidRPr="00E661FA">
        <w:rPr>
          <w:rFonts w:ascii="Times New Roman" w:hAnsi="Times New Roman"/>
          <w:lang w:val="sv-SE"/>
        </w:rPr>
        <w:t xml:space="preserve"> </w:t>
      </w:r>
      <w:r w:rsidRPr="00E661FA">
        <w:rPr>
          <w:rFonts w:ascii="Times New Roman" w:hAnsi="Times New Roman"/>
          <w:noProof/>
          <w:lang w:val="sv-SE"/>
        </w:rPr>
        <w:t>Medianen för total överlevnad var 14,6 månader.</w:t>
      </w:r>
      <w:r w:rsidRPr="00E661FA">
        <w:rPr>
          <w:rFonts w:ascii="Times New Roman" w:hAnsi="Times New Roman"/>
          <w:lang w:val="sv-SE"/>
        </w:rPr>
        <w:t xml:space="preserve"> </w:t>
      </w:r>
      <w:r w:rsidRPr="00E661FA">
        <w:rPr>
          <w:rFonts w:ascii="Times New Roman" w:hAnsi="Times New Roman"/>
          <w:noProof/>
          <w:lang w:val="sv-SE"/>
        </w:rPr>
        <w:t>Svarsfrekvensen, baserad på den centrala granskarens utvärdering, var 35 % (13 CR och 43 PR) för ’intent-to-treat’-populationen (ITT) n=162. Hos 43 patienter rapporterades stabil sjukdom.</w:t>
      </w:r>
      <w:r w:rsidRPr="00E661FA">
        <w:rPr>
          <w:rFonts w:ascii="Times New Roman" w:hAnsi="Times New Roman"/>
          <w:lang w:val="sv-SE"/>
        </w:rPr>
        <w:t xml:space="preserve"> </w:t>
      </w:r>
      <w:r w:rsidRPr="00E661FA">
        <w:rPr>
          <w:rFonts w:ascii="Times New Roman" w:hAnsi="Times New Roman"/>
          <w:noProof/>
          <w:lang w:val="sv-SE"/>
        </w:rPr>
        <w:t>Sex månaders händelsefri överlevnad för ITT-populationen var 44 % med en median händelsefri överlevnad på 4,6 månader, vilket var snarlika resultaten för progressionsfri överlevnad.</w:t>
      </w:r>
      <w:r w:rsidRPr="00E661FA">
        <w:rPr>
          <w:rFonts w:ascii="Times New Roman" w:hAnsi="Times New Roman"/>
          <w:lang w:val="sv-SE"/>
        </w:rPr>
        <w:t xml:space="preserve"> </w:t>
      </w:r>
      <w:r w:rsidRPr="00E661FA">
        <w:rPr>
          <w:rFonts w:ascii="Times New Roman" w:hAnsi="Times New Roman"/>
          <w:noProof/>
          <w:lang w:val="sv-SE"/>
        </w:rPr>
        <w:t>För den inkluderbara histologiska populationen var resultaten för effekt snarlika.</w:t>
      </w:r>
      <w:r w:rsidRPr="00E661FA">
        <w:rPr>
          <w:rFonts w:ascii="Times New Roman" w:hAnsi="Times New Roman"/>
          <w:lang w:val="sv-SE"/>
        </w:rPr>
        <w:t xml:space="preserve"> </w:t>
      </w:r>
      <w:r w:rsidRPr="00E661FA">
        <w:rPr>
          <w:rFonts w:ascii="Times New Roman" w:hAnsi="Times New Roman"/>
          <w:noProof/>
          <w:lang w:val="sv-SE"/>
        </w:rPr>
        <w:t>Radiologiskt objektivt svar eller bibehållen progressionsfri status var starkt associerat med bibehållen eller förbättrad livskvalitet.</w:t>
      </w:r>
    </w:p>
    <w:p w:rsidR="0053492D" w:rsidRPr="00E661FA" w:rsidRDefault="0053492D">
      <w:pPr>
        <w:widowControl w:val="0"/>
        <w:autoSpaceDE w:val="0"/>
        <w:autoSpaceDN w:val="0"/>
        <w:adjustRightInd w:val="0"/>
        <w:spacing w:after="0" w:line="240" w:lineRule="auto"/>
        <w:rPr>
          <w:rFonts w:ascii="Times New Roman" w:hAnsi="Times New Roman"/>
          <w:noProof/>
          <w:u w:val="single"/>
          <w:lang w:val="sv-SE"/>
        </w:rPr>
      </w:pPr>
    </w:p>
    <w:p w:rsidR="0053492D" w:rsidRPr="00E661FA" w:rsidRDefault="008C559F">
      <w:pPr>
        <w:widowControl w:val="0"/>
        <w:autoSpaceDE w:val="0"/>
        <w:autoSpaceDN w:val="0"/>
        <w:adjustRightInd w:val="0"/>
        <w:spacing w:after="0" w:line="240" w:lineRule="auto"/>
        <w:rPr>
          <w:rFonts w:ascii="Times New Roman" w:hAnsi="Times New Roman"/>
          <w:noProof/>
          <w:u w:val="single"/>
          <w:lang w:val="sv-SE"/>
        </w:rPr>
      </w:pPr>
      <w:r w:rsidRPr="00E661FA">
        <w:rPr>
          <w:rFonts w:ascii="Times New Roman" w:hAnsi="Times New Roman"/>
          <w:noProof/>
          <w:u w:val="single"/>
          <w:lang w:val="sv-SE"/>
        </w:rPr>
        <w:t>Pediatrisk population</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160"/>
        <w:rPr>
          <w:rFonts w:ascii="Times New Roman" w:hAnsi="Times New Roman"/>
          <w:lang w:val="sv-SE"/>
        </w:rPr>
      </w:pPr>
      <w:r w:rsidRPr="00E661FA">
        <w:rPr>
          <w:rFonts w:ascii="Times New Roman" w:hAnsi="Times New Roman"/>
          <w:noProof/>
          <w:lang w:val="sv-SE"/>
        </w:rPr>
        <w:t>TMZ givet oralt har studerats hos pediatriska patienter (i åldrarna 3</w:t>
      </w:r>
      <w:r w:rsidRPr="00E661FA">
        <w:rPr>
          <w:rFonts w:ascii="Times New Roman" w:hAnsi="Times New Roman"/>
          <w:noProof/>
          <w:lang w:val="sv-SE"/>
        </w:rPr>
        <w:noBreakHyphen/>
        <w:t>18 år) med recidiverande hjärnstamsgliom eller recidiverande höggradsastrocytom, i en regim administrerad dagligen i 5 dagar var 28:e dag.</w:t>
      </w:r>
      <w:r w:rsidRPr="00E661FA">
        <w:rPr>
          <w:rFonts w:ascii="Times New Roman" w:hAnsi="Times New Roman"/>
          <w:lang w:val="sv-SE"/>
        </w:rPr>
        <w:t xml:space="preserve"> </w:t>
      </w:r>
      <w:r w:rsidRPr="00E661FA">
        <w:rPr>
          <w:rFonts w:ascii="Times New Roman" w:hAnsi="Times New Roman"/>
          <w:noProof/>
          <w:lang w:val="sv-SE"/>
        </w:rPr>
        <w:t>Toleransen av TMZ liknar den för vuxna.</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tabs>
          <w:tab w:val="left" w:pos="540"/>
        </w:tabs>
        <w:autoSpaceDE w:val="0"/>
        <w:autoSpaceDN w:val="0"/>
        <w:adjustRightInd w:val="0"/>
        <w:spacing w:after="0" w:line="240" w:lineRule="auto"/>
        <w:rPr>
          <w:rFonts w:ascii="Times New Roman" w:hAnsi="Times New Roman"/>
          <w:lang w:val="sv-SE"/>
        </w:rPr>
      </w:pPr>
      <w:r w:rsidRPr="00E661FA">
        <w:rPr>
          <w:rFonts w:ascii="Times New Roman" w:hAnsi="Times New Roman"/>
          <w:b/>
          <w:lang w:val="sv-SE"/>
        </w:rPr>
        <w:t>5.2</w:t>
      </w:r>
      <w:r w:rsidRPr="00E661FA">
        <w:rPr>
          <w:rFonts w:ascii="Times New Roman" w:hAnsi="Times New Roman"/>
          <w:b/>
          <w:lang w:val="sv-SE"/>
        </w:rPr>
        <w:tab/>
      </w:r>
      <w:r w:rsidRPr="00E661FA">
        <w:rPr>
          <w:rFonts w:ascii="Times New Roman" w:hAnsi="Times New Roman"/>
          <w:b/>
          <w:noProof/>
          <w:lang w:val="sv-SE"/>
        </w:rPr>
        <w:t>Farmakokinetiska egenskaper</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120"/>
        <w:rPr>
          <w:rFonts w:ascii="Times New Roman" w:hAnsi="Times New Roman"/>
          <w:lang w:val="sv-SE"/>
        </w:rPr>
      </w:pPr>
      <w:r w:rsidRPr="00E661FA">
        <w:rPr>
          <w:rFonts w:ascii="Times New Roman" w:hAnsi="Times New Roman"/>
          <w:noProof/>
          <w:lang w:val="sv-SE"/>
        </w:rPr>
        <w:t>TMZ hydrolyseras spontant vid fysiologiskt pH främst till den aktiva formen 3-metyl-(triazen-1- yl)imidazol-4-karboxamid (MTIC).</w:t>
      </w:r>
      <w:r w:rsidRPr="00E661FA">
        <w:rPr>
          <w:rFonts w:ascii="Times New Roman" w:hAnsi="Times New Roman"/>
          <w:lang w:val="sv-SE"/>
        </w:rPr>
        <w:t xml:space="preserve"> </w:t>
      </w:r>
      <w:r w:rsidRPr="00E661FA">
        <w:rPr>
          <w:rFonts w:ascii="Times New Roman" w:hAnsi="Times New Roman"/>
          <w:noProof/>
          <w:lang w:val="sv-SE"/>
        </w:rPr>
        <w:t>MTIC hydrolyseras spontant till 5-aminoimidazol-4-karboxamid (AIC), en känd intermediär vid purin- och nukleinsyrabiosyntesen och till metylhydrazin vilken anses vara den aktiva alkylerande formen.</w:t>
      </w:r>
      <w:r w:rsidRPr="00E661FA">
        <w:rPr>
          <w:rFonts w:ascii="Times New Roman" w:hAnsi="Times New Roman"/>
          <w:lang w:val="sv-SE"/>
        </w:rPr>
        <w:t xml:space="preserve"> </w:t>
      </w:r>
      <w:r w:rsidRPr="00E661FA">
        <w:rPr>
          <w:rFonts w:ascii="Times New Roman" w:hAnsi="Times New Roman"/>
          <w:noProof/>
          <w:lang w:val="sv-SE"/>
        </w:rPr>
        <w:t>Cytotoxiciteten av MTIC anses främst bero på alkylering av DNA, huvudsakligen vid O</w:t>
      </w:r>
      <w:r w:rsidRPr="00E661FA">
        <w:rPr>
          <w:rFonts w:ascii="Times New Roman" w:hAnsi="Times New Roman"/>
          <w:noProof/>
          <w:vertAlign w:val="superscript"/>
          <w:lang w:val="sv-SE"/>
        </w:rPr>
        <w:t>6</w:t>
      </w:r>
      <w:r w:rsidRPr="00E661FA">
        <w:rPr>
          <w:rFonts w:ascii="Times New Roman" w:hAnsi="Times New Roman"/>
          <w:noProof/>
          <w:lang w:val="sv-SE"/>
        </w:rPr>
        <w:t>- och N</w:t>
      </w:r>
      <w:r w:rsidRPr="00E661FA">
        <w:rPr>
          <w:rFonts w:ascii="Times New Roman" w:hAnsi="Times New Roman"/>
          <w:noProof/>
          <w:vertAlign w:val="superscript"/>
          <w:lang w:val="sv-SE"/>
        </w:rPr>
        <w:t>7</w:t>
      </w:r>
      <w:r w:rsidRPr="00E661FA">
        <w:rPr>
          <w:rFonts w:ascii="Times New Roman" w:hAnsi="Times New Roman"/>
          <w:noProof/>
          <w:lang w:val="sv-SE"/>
        </w:rPr>
        <w:t>-positionerna av guanin.</w:t>
      </w:r>
      <w:r w:rsidRPr="00E661FA">
        <w:rPr>
          <w:rFonts w:ascii="Times New Roman" w:hAnsi="Times New Roman"/>
          <w:lang w:val="sv-SE"/>
        </w:rPr>
        <w:t xml:space="preserve"> </w:t>
      </w:r>
      <w:r w:rsidRPr="00E661FA">
        <w:rPr>
          <w:rFonts w:ascii="Times New Roman" w:hAnsi="Times New Roman"/>
          <w:noProof/>
          <w:lang w:val="sv-SE"/>
        </w:rPr>
        <w:t>I förhållande till AUC för TMZ är exponeringen för MTIC och AIC ~ 2,4 % respektive 23 %.</w:t>
      </w:r>
      <w:r w:rsidRPr="00E661FA">
        <w:rPr>
          <w:rFonts w:ascii="Times New Roman" w:hAnsi="Times New Roman"/>
          <w:lang w:val="sv-SE"/>
        </w:rPr>
        <w:t xml:space="preserve"> </w:t>
      </w:r>
      <w:r w:rsidRPr="00E661FA">
        <w:rPr>
          <w:rFonts w:ascii="Times New Roman" w:hAnsi="Times New Roman"/>
          <w:i/>
          <w:noProof/>
          <w:lang w:val="sv-SE"/>
        </w:rPr>
        <w:t>In vivo</w:t>
      </w:r>
      <w:r w:rsidRPr="00E661FA">
        <w:rPr>
          <w:rFonts w:ascii="Times New Roman" w:hAnsi="Times New Roman"/>
          <w:noProof/>
          <w:lang w:val="sv-SE"/>
        </w:rPr>
        <w:t xml:space="preserve"> var t</w:t>
      </w:r>
      <w:r w:rsidRPr="00E661FA">
        <w:rPr>
          <w:rFonts w:ascii="Times New Roman" w:hAnsi="Times New Roman"/>
          <w:noProof/>
          <w:vertAlign w:val="subscript"/>
          <w:lang w:val="sv-SE"/>
        </w:rPr>
        <w:t>1/2</w:t>
      </w:r>
      <w:r w:rsidRPr="00E661FA">
        <w:rPr>
          <w:rFonts w:ascii="Times New Roman" w:hAnsi="Times New Roman"/>
          <w:noProof/>
          <w:lang w:val="sv-SE"/>
        </w:rPr>
        <w:t xml:space="preserve"> för MTIC jämförbar med den för TMZ, 1,8 timmar.</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u w:val="single"/>
          <w:lang w:val="sv-SE"/>
        </w:rPr>
        <w:t>Absorption</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40"/>
        <w:rPr>
          <w:rFonts w:ascii="Times New Roman" w:hAnsi="Times New Roman"/>
          <w:lang w:val="sv-SE"/>
        </w:rPr>
      </w:pPr>
      <w:r w:rsidRPr="00E661FA">
        <w:rPr>
          <w:rFonts w:ascii="Times New Roman" w:hAnsi="Times New Roman"/>
          <w:noProof/>
          <w:lang w:val="sv-SE"/>
        </w:rPr>
        <w:t>Efter oral administrering till vuxna absorberas TMZ snabbt med toppkoncentrationer redan 20 minuter efter administrering (medelvärden mellan 0,5 och 1,5 timmar).</w:t>
      </w:r>
      <w:r w:rsidRPr="00E661FA">
        <w:rPr>
          <w:rFonts w:ascii="Times New Roman" w:hAnsi="Times New Roman"/>
          <w:lang w:val="sv-SE"/>
        </w:rPr>
        <w:t xml:space="preserve"> </w:t>
      </w:r>
      <w:r w:rsidRPr="00E661FA">
        <w:rPr>
          <w:rFonts w:ascii="Times New Roman" w:hAnsi="Times New Roman"/>
          <w:noProof/>
          <w:lang w:val="sv-SE"/>
        </w:rPr>
        <w:t xml:space="preserve">Efter oral administrering av </w:t>
      </w:r>
      <w:r w:rsidRPr="00E661FA">
        <w:rPr>
          <w:rFonts w:ascii="Times New Roman" w:hAnsi="Times New Roman"/>
          <w:noProof/>
          <w:vertAlign w:val="superscript"/>
          <w:lang w:val="sv-SE"/>
        </w:rPr>
        <w:t>14</w:t>
      </w:r>
      <w:r w:rsidRPr="00E661FA">
        <w:rPr>
          <w:rFonts w:ascii="Times New Roman" w:hAnsi="Times New Roman"/>
          <w:noProof/>
          <w:lang w:val="sv-SE"/>
        </w:rPr>
        <w:t xml:space="preserve">C-märkt TMZ, var medelvärdet av den fekala utsöndringen av </w:t>
      </w:r>
      <w:smartTag w:uri="urn:schemas-microsoft-com:office:smarttags" w:element="metricconverter">
        <w:smartTagPr>
          <w:attr w:name="ProductID" w:val="14C"/>
        </w:smartTagPr>
        <w:r w:rsidRPr="00E661FA">
          <w:rPr>
            <w:rFonts w:ascii="Times New Roman" w:hAnsi="Times New Roman"/>
            <w:noProof/>
            <w:vertAlign w:val="superscript"/>
            <w:lang w:val="sv-SE"/>
          </w:rPr>
          <w:t>14</w:t>
        </w:r>
        <w:r w:rsidRPr="00E661FA">
          <w:rPr>
            <w:rFonts w:ascii="Times New Roman" w:hAnsi="Times New Roman"/>
            <w:noProof/>
            <w:lang w:val="sv-SE"/>
          </w:rPr>
          <w:t>C</w:t>
        </w:r>
      </w:smartTag>
      <w:r w:rsidRPr="00E661FA">
        <w:rPr>
          <w:rFonts w:ascii="Times New Roman" w:hAnsi="Times New Roman"/>
          <w:noProof/>
          <w:lang w:val="sv-SE"/>
        </w:rPr>
        <w:t xml:space="preserve"> under 7 dagar efter dosering 0,8 %, vilket tyder på fullständig absorption.</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u w:val="single"/>
          <w:lang w:val="sv-SE"/>
        </w:rPr>
        <w:t>Distribution</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680"/>
        <w:rPr>
          <w:rFonts w:ascii="Times New Roman" w:hAnsi="Times New Roman"/>
          <w:lang w:val="sv-SE"/>
        </w:rPr>
      </w:pPr>
      <w:r w:rsidRPr="00E661FA">
        <w:rPr>
          <w:rFonts w:ascii="Times New Roman" w:hAnsi="Times New Roman"/>
          <w:noProof/>
          <w:lang w:val="sv-SE"/>
        </w:rPr>
        <w:t>TMZ har en låg proteinbindningsgrad (10 % till 20 %) och förväntas därför inte interagera med substanser som har en hög proteinbindningsgrad.</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300"/>
        <w:rPr>
          <w:rFonts w:ascii="Times New Roman" w:hAnsi="Times New Roman"/>
          <w:lang w:val="sv-SE"/>
        </w:rPr>
      </w:pPr>
      <w:r w:rsidRPr="00E661FA">
        <w:rPr>
          <w:rFonts w:ascii="Times New Roman" w:hAnsi="Times New Roman"/>
          <w:noProof/>
          <w:lang w:val="sv-SE"/>
        </w:rPr>
        <w:t>PET studier på människa och prekliniska data tyder på att TMZ passerar blod-hjärnbarriären snabbt och förekommer i cerebrospinalvätskan.</w:t>
      </w:r>
      <w:r w:rsidRPr="00E661FA">
        <w:rPr>
          <w:rFonts w:ascii="Times New Roman" w:hAnsi="Times New Roman"/>
          <w:lang w:val="sv-SE"/>
        </w:rPr>
        <w:t xml:space="preserve"> </w:t>
      </w:r>
      <w:r w:rsidRPr="00E661FA">
        <w:rPr>
          <w:rFonts w:ascii="Times New Roman" w:hAnsi="Times New Roman"/>
          <w:noProof/>
          <w:lang w:val="sv-SE"/>
        </w:rPr>
        <w:t>Penetration till cerebrospinalvätska bekräftades hos en patient.</w:t>
      </w:r>
      <w:r w:rsidRPr="00E661FA">
        <w:rPr>
          <w:rFonts w:ascii="Times New Roman" w:hAnsi="Times New Roman"/>
          <w:lang w:val="sv-SE"/>
        </w:rPr>
        <w:t xml:space="preserve"> </w:t>
      </w:r>
      <w:r w:rsidRPr="00E661FA">
        <w:rPr>
          <w:rFonts w:ascii="Times New Roman" w:hAnsi="Times New Roman"/>
          <w:noProof/>
          <w:lang w:val="sv-SE"/>
        </w:rPr>
        <w:t>Exponeringen i cerebrospinalvätska baserad på AUC för TMZ var ungefär 30 % av den i plasma, vilket överensstämmer med djurdata.</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u w:val="single"/>
          <w:lang w:val="sv-SE"/>
        </w:rPr>
        <w:t>Eliminering</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Halveringstid (t</w:t>
      </w:r>
      <w:r w:rsidRPr="00E661FA">
        <w:rPr>
          <w:rFonts w:ascii="Times New Roman" w:hAnsi="Times New Roman"/>
          <w:noProof/>
          <w:vertAlign w:val="subscript"/>
          <w:lang w:val="sv-SE"/>
        </w:rPr>
        <w:t>1/2</w:t>
      </w:r>
      <w:r w:rsidRPr="00E661FA">
        <w:rPr>
          <w:rFonts w:ascii="Times New Roman" w:hAnsi="Times New Roman"/>
          <w:noProof/>
          <w:lang w:val="sv-SE"/>
        </w:rPr>
        <w:t>) i plasma är ungefär 1,8 timmar.</w:t>
      </w:r>
      <w:r w:rsidRPr="00E661FA">
        <w:rPr>
          <w:rFonts w:ascii="Times New Roman" w:hAnsi="Times New Roman"/>
          <w:lang w:val="sv-SE"/>
        </w:rPr>
        <w:t xml:space="preserve"> </w:t>
      </w:r>
      <w:r w:rsidRPr="00E661FA">
        <w:rPr>
          <w:rFonts w:ascii="Times New Roman" w:hAnsi="Times New Roman"/>
          <w:noProof/>
          <w:lang w:val="sv-SE"/>
        </w:rPr>
        <w:t xml:space="preserve">Den huvudsakliga elimineringsvägen av </w:t>
      </w:r>
      <w:smartTag w:uri="urn:schemas-microsoft-com:office:smarttags" w:element="metricconverter">
        <w:smartTagPr>
          <w:attr w:name="ProductID" w:val="14C"/>
        </w:smartTagPr>
        <w:r w:rsidRPr="00E661FA">
          <w:rPr>
            <w:rFonts w:ascii="Times New Roman" w:hAnsi="Times New Roman"/>
            <w:noProof/>
            <w:vertAlign w:val="superscript"/>
            <w:lang w:val="sv-SE"/>
          </w:rPr>
          <w:t>14</w:t>
        </w:r>
        <w:r w:rsidRPr="00E661FA">
          <w:rPr>
            <w:rFonts w:ascii="Times New Roman" w:hAnsi="Times New Roman"/>
            <w:noProof/>
            <w:lang w:val="sv-SE"/>
          </w:rPr>
          <w:t>C</w:t>
        </w:r>
      </w:smartTag>
      <w:r w:rsidRPr="00E661FA">
        <w:rPr>
          <w:rFonts w:ascii="Times New Roman" w:hAnsi="Times New Roman"/>
          <w:noProof/>
          <w:lang w:val="sv-SE"/>
        </w:rPr>
        <w:t xml:space="preserve"> är via njurarna.</w:t>
      </w:r>
      <w:r w:rsidRPr="00E661FA">
        <w:rPr>
          <w:rFonts w:ascii="Times New Roman" w:hAnsi="Times New Roman"/>
          <w:lang w:val="sv-SE"/>
        </w:rPr>
        <w:t xml:space="preserve"> </w:t>
      </w:r>
      <w:r w:rsidRPr="00E661FA">
        <w:rPr>
          <w:rFonts w:ascii="Times New Roman" w:hAnsi="Times New Roman"/>
          <w:noProof/>
          <w:lang w:val="sv-SE"/>
        </w:rPr>
        <w:t>Efter oral administrering återfinns ungefär 5 % till 10 % av dosen oförändrad i urinen under 24 timmar.</w:t>
      </w:r>
      <w:r w:rsidRPr="00E661FA">
        <w:rPr>
          <w:rFonts w:ascii="Times New Roman" w:hAnsi="Times New Roman"/>
          <w:lang w:val="sv-SE"/>
        </w:rPr>
        <w:t xml:space="preserve"> </w:t>
      </w:r>
      <w:r w:rsidRPr="00E661FA">
        <w:rPr>
          <w:rFonts w:ascii="Times New Roman" w:hAnsi="Times New Roman"/>
          <w:noProof/>
          <w:lang w:val="sv-SE"/>
        </w:rPr>
        <w:t>Resterande mängd utsöndras som temozolomidsyra, 5-aminoimidazol-4-karboxamid (AIC) eller oidentifierade polära metaboliter.</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660"/>
        <w:rPr>
          <w:rFonts w:ascii="Times New Roman" w:hAnsi="Times New Roman"/>
          <w:lang w:val="sv-SE"/>
        </w:rPr>
      </w:pPr>
      <w:bookmarkStart w:id="10" w:name="page14"/>
      <w:bookmarkEnd w:id="10"/>
      <w:r w:rsidRPr="00E661FA">
        <w:rPr>
          <w:rFonts w:ascii="Times New Roman" w:hAnsi="Times New Roman"/>
          <w:noProof/>
          <w:lang w:val="sv-SE"/>
        </w:rPr>
        <w:t>Plasmakoncentrationerna ökar på ett dosrelaterat sätt.</w:t>
      </w:r>
      <w:r w:rsidRPr="00E661FA">
        <w:rPr>
          <w:rFonts w:ascii="Times New Roman" w:hAnsi="Times New Roman"/>
          <w:lang w:val="sv-SE"/>
        </w:rPr>
        <w:t xml:space="preserve"> </w:t>
      </w:r>
      <w:r w:rsidRPr="00E661FA">
        <w:rPr>
          <w:rFonts w:ascii="Times New Roman" w:hAnsi="Times New Roman"/>
          <w:noProof/>
          <w:lang w:val="sv-SE"/>
        </w:rPr>
        <w:t>Plasmaclearance, distributionsvolym och halveringstid är oberoende av dos.</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rsidP="00EC18EC">
      <w:pPr>
        <w:keepNext/>
        <w:keepLines/>
        <w:widowControl w:val="0"/>
        <w:autoSpaceDE w:val="0"/>
        <w:autoSpaceDN w:val="0"/>
        <w:adjustRightInd w:val="0"/>
        <w:spacing w:after="0" w:line="240" w:lineRule="auto"/>
        <w:rPr>
          <w:rFonts w:ascii="Times New Roman" w:hAnsi="Times New Roman"/>
          <w:lang w:val="sv-SE"/>
        </w:rPr>
      </w:pPr>
      <w:r w:rsidRPr="00E661FA">
        <w:rPr>
          <w:rFonts w:ascii="Times New Roman" w:hAnsi="Times New Roman"/>
          <w:noProof/>
          <w:u w:val="single"/>
          <w:lang w:val="sv-SE"/>
        </w:rPr>
        <w:t>Särskilda patientgrupper</w:t>
      </w:r>
    </w:p>
    <w:p w:rsidR="0053492D" w:rsidRPr="00E661FA" w:rsidRDefault="0053492D" w:rsidP="00EC18EC">
      <w:pPr>
        <w:keepNext/>
        <w:keepLines/>
        <w:widowControl w:val="0"/>
        <w:autoSpaceDE w:val="0"/>
        <w:autoSpaceDN w:val="0"/>
        <w:adjustRightInd w:val="0"/>
        <w:spacing w:after="0" w:line="240" w:lineRule="auto"/>
        <w:rPr>
          <w:rFonts w:ascii="Times New Roman" w:hAnsi="Times New Roman"/>
          <w:lang w:val="sv-SE"/>
        </w:rPr>
      </w:pPr>
    </w:p>
    <w:p w:rsidR="0053492D" w:rsidRPr="00E661FA" w:rsidRDefault="0053492D" w:rsidP="00EC18EC">
      <w:pPr>
        <w:keepNext/>
        <w:keepLines/>
        <w:widowControl w:val="0"/>
        <w:overflowPunct w:val="0"/>
        <w:autoSpaceDE w:val="0"/>
        <w:autoSpaceDN w:val="0"/>
        <w:adjustRightInd w:val="0"/>
        <w:spacing w:after="0" w:line="240" w:lineRule="auto"/>
        <w:ind w:right="240"/>
        <w:rPr>
          <w:rFonts w:ascii="Times New Roman" w:hAnsi="Times New Roman"/>
          <w:lang w:val="sv-SE"/>
        </w:rPr>
      </w:pPr>
      <w:r w:rsidRPr="00E661FA">
        <w:rPr>
          <w:rFonts w:ascii="Times New Roman" w:hAnsi="Times New Roman"/>
          <w:noProof/>
          <w:lang w:val="sv-SE"/>
        </w:rPr>
        <w:t>Analys av populationsbaserad farmakokinetik av TMZ visade att plasmaclearance av TMZ var oberoende av ålder, njurfunktion eller tobaksbruk.</w:t>
      </w:r>
      <w:r w:rsidRPr="00E661FA">
        <w:rPr>
          <w:rFonts w:ascii="Times New Roman" w:hAnsi="Times New Roman"/>
          <w:lang w:val="sv-SE"/>
        </w:rPr>
        <w:t xml:space="preserve"> </w:t>
      </w:r>
      <w:r w:rsidRPr="00E661FA">
        <w:rPr>
          <w:rFonts w:ascii="Times New Roman" w:hAnsi="Times New Roman"/>
          <w:noProof/>
          <w:lang w:val="sv-SE"/>
        </w:rPr>
        <w:t>I en separat farmakokinetikstudie var den farmakokinetiska plasmaprofilen hos patienter med lätt till måttligt nedsatt leverfunktion, jämförbar med den som observerades hos patienter med normal leverfunktion.</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160"/>
        <w:rPr>
          <w:rFonts w:ascii="Times New Roman" w:hAnsi="Times New Roman"/>
          <w:lang w:val="sv-SE"/>
        </w:rPr>
      </w:pPr>
      <w:r w:rsidRPr="00E661FA">
        <w:rPr>
          <w:rFonts w:ascii="Times New Roman" w:hAnsi="Times New Roman"/>
          <w:noProof/>
          <w:lang w:val="sv-SE"/>
        </w:rPr>
        <w:t>Pediatriska patienter hade en större AUC än vuxna patienter.</w:t>
      </w:r>
      <w:r w:rsidRPr="00E661FA">
        <w:rPr>
          <w:rFonts w:ascii="Times New Roman" w:hAnsi="Times New Roman"/>
          <w:lang w:val="sv-SE"/>
        </w:rPr>
        <w:t xml:space="preserve"> </w:t>
      </w:r>
      <w:r w:rsidRPr="00E661FA">
        <w:rPr>
          <w:rFonts w:ascii="Times New Roman" w:hAnsi="Times New Roman"/>
          <w:noProof/>
          <w:lang w:val="sv-SE"/>
        </w:rPr>
        <w:t>Emellertid var den maximalt tolererade dosen (MTD) 1 000 mg/m</w:t>
      </w:r>
      <w:r w:rsidRPr="00E661FA">
        <w:rPr>
          <w:rFonts w:ascii="Times New Roman" w:hAnsi="Times New Roman"/>
          <w:noProof/>
          <w:vertAlign w:val="superscript"/>
          <w:lang w:val="sv-SE"/>
        </w:rPr>
        <w:t>2</w:t>
      </w:r>
      <w:r w:rsidRPr="00E661FA">
        <w:rPr>
          <w:rFonts w:ascii="Times New Roman" w:hAnsi="Times New Roman"/>
          <w:noProof/>
          <w:lang w:val="sv-SE"/>
        </w:rPr>
        <w:t xml:space="preserve"> per cykel både för barn och vuxna.</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tabs>
          <w:tab w:val="left" w:pos="540"/>
        </w:tabs>
        <w:autoSpaceDE w:val="0"/>
        <w:autoSpaceDN w:val="0"/>
        <w:adjustRightInd w:val="0"/>
        <w:spacing w:after="0" w:line="240" w:lineRule="auto"/>
        <w:rPr>
          <w:rFonts w:ascii="Times New Roman" w:hAnsi="Times New Roman"/>
          <w:lang w:val="sv-SE"/>
        </w:rPr>
      </w:pPr>
      <w:r w:rsidRPr="00E661FA">
        <w:rPr>
          <w:rFonts w:ascii="Times New Roman" w:hAnsi="Times New Roman"/>
          <w:b/>
          <w:lang w:val="sv-SE"/>
        </w:rPr>
        <w:t>5.3</w:t>
      </w:r>
      <w:r w:rsidRPr="00E661FA">
        <w:rPr>
          <w:rFonts w:ascii="Times New Roman" w:hAnsi="Times New Roman"/>
          <w:b/>
          <w:lang w:val="sv-SE"/>
        </w:rPr>
        <w:tab/>
      </w:r>
      <w:r w:rsidRPr="00E661FA">
        <w:rPr>
          <w:rFonts w:ascii="Times New Roman" w:hAnsi="Times New Roman"/>
          <w:b/>
          <w:noProof/>
          <w:lang w:val="sv-SE"/>
        </w:rPr>
        <w:t>Prekliniska säkerhetsuppgifter</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60"/>
        <w:rPr>
          <w:rFonts w:ascii="Times New Roman" w:hAnsi="Times New Roman"/>
          <w:lang w:val="sv-SE"/>
        </w:rPr>
      </w:pPr>
      <w:r w:rsidRPr="00E661FA">
        <w:rPr>
          <w:rFonts w:ascii="Times New Roman" w:hAnsi="Times New Roman"/>
          <w:noProof/>
          <w:lang w:val="sv-SE"/>
        </w:rPr>
        <w:t>Singel-cykel (5 dagars behandling, 23 dagar utan behandling), 3- och 6-cyklers toxicitetsstudier utfördes på råtta och hund.</w:t>
      </w:r>
      <w:r w:rsidRPr="00E661FA">
        <w:rPr>
          <w:rFonts w:ascii="Times New Roman" w:hAnsi="Times New Roman"/>
          <w:lang w:val="sv-SE"/>
        </w:rPr>
        <w:t xml:space="preserve"> </w:t>
      </w:r>
      <w:r w:rsidRPr="00E661FA">
        <w:rPr>
          <w:rFonts w:ascii="Times New Roman" w:hAnsi="Times New Roman"/>
          <w:noProof/>
          <w:lang w:val="sv-SE"/>
        </w:rPr>
        <w:t>Toxicitet observerades huvudsakligen i benmärgen, lymforetikulära systemet, testiklar och magtarmkanalen och vid högre doser, vilka var letala för 60 % till 100 % av de råttor och hundar som testades, noterades degeneration av retina.</w:t>
      </w:r>
      <w:r w:rsidRPr="00E661FA">
        <w:rPr>
          <w:rFonts w:ascii="Times New Roman" w:hAnsi="Times New Roman"/>
          <w:lang w:val="sv-SE"/>
        </w:rPr>
        <w:t xml:space="preserve"> </w:t>
      </w:r>
      <w:r w:rsidRPr="00E661FA">
        <w:rPr>
          <w:rFonts w:ascii="Times New Roman" w:hAnsi="Times New Roman"/>
          <w:noProof/>
          <w:lang w:val="sv-SE"/>
        </w:rPr>
        <w:t>Den mesta toxiciteten föreföll vara reversibel, med undantag av biverkningar på de manliga reproduktionsorganen och degenerering av retina.</w:t>
      </w:r>
      <w:r w:rsidRPr="00E661FA">
        <w:rPr>
          <w:rFonts w:ascii="Times New Roman" w:hAnsi="Times New Roman"/>
          <w:lang w:val="sv-SE"/>
        </w:rPr>
        <w:t xml:space="preserve"> </w:t>
      </w:r>
      <w:r w:rsidRPr="00E661FA">
        <w:rPr>
          <w:rFonts w:ascii="Times New Roman" w:hAnsi="Times New Roman"/>
          <w:noProof/>
          <w:lang w:val="sv-SE"/>
        </w:rPr>
        <w:t>Eftersom doserna i samband med degenerering av retina var inom letalt dosintervall, och ingen jämförbar effekt observerats i kliniska studier anses dessa fynd inte ha någon klinisk relevans.</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rPr>
          <w:rFonts w:ascii="Times New Roman" w:hAnsi="Times New Roman"/>
          <w:lang w:val="sv-SE"/>
        </w:rPr>
      </w:pPr>
      <w:r w:rsidRPr="00E661FA">
        <w:rPr>
          <w:rFonts w:ascii="Times New Roman" w:hAnsi="Times New Roman"/>
          <w:noProof/>
          <w:lang w:val="sv-SE"/>
        </w:rPr>
        <w:t>TMZ är ett embryotoxiskt, teratogent och genotoxiskt alkylerande medel.</w:t>
      </w:r>
      <w:r w:rsidRPr="00E661FA">
        <w:rPr>
          <w:rFonts w:ascii="Times New Roman" w:hAnsi="Times New Roman"/>
          <w:lang w:val="sv-SE"/>
        </w:rPr>
        <w:t xml:space="preserve"> </w:t>
      </w:r>
      <w:r w:rsidRPr="00E661FA">
        <w:rPr>
          <w:rFonts w:ascii="Times New Roman" w:hAnsi="Times New Roman"/>
          <w:noProof/>
          <w:lang w:val="sv-SE"/>
        </w:rPr>
        <w:t>TMZ är mer toxiskt för råtta och hund än för människa och den kliniska dosen motsvarar den minsta letala dosen hos råtta och hund.</w:t>
      </w:r>
      <w:r w:rsidRPr="00E661FA">
        <w:rPr>
          <w:rFonts w:ascii="Times New Roman" w:hAnsi="Times New Roman"/>
          <w:lang w:val="sv-SE"/>
        </w:rPr>
        <w:t xml:space="preserve"> </w:t>
      </w:r>
      <w:r w:rsidRPr="00E661FA">
        <w:rPr>
          <w:rFonts w:ascii="Times New Roman" w:hAnsi="Times New Roman"/>
          <w:noProof/>
          <w:lang w:val="sv-SE"/>
        </w:rPr>
        <w:t>Dosrelaterade minskningar av leukocyter och trombocyter verkar vara känsliga indikatorer för toxicitet.</w:t>
      </w:r>
      <w:r w:rsidRPr="00E661FA">
        <w:rPr>
          <w:rFonts w:ascii="Times New Roman" w:hAnsi="Times New Roman"/>
          <w:lang w:val="sv-SE"/>
        </w:rPr>
        <w:t xml:space="preserve"> </w:t>
      </w:r>
      <w:r w:rsidRPr="00E661FA">
        <w:rPr>
          <w:rFonts w:ascii="Times New Roman" w:hAnsi="Times New Roman"/>
          <w:noProof/>
          <w:lang w:val="sv-SE"/>
        </w:rPr>
        <w:t>Diverse neoplasmer, inklusive bröstcancer, hudkeratoakantom och basalcellscancer observerades i 6-cykelstudien på råtta medan inga tumörer eller preneoplastiska förändringar sågs i hundstudier.</w:t>
      </w:r>
      <w:r w:rsidRPr="00E661FA">
        <w:rPr>
          <w:rFonts w:ascii="Times New Roman" w:hAnsi="Times New Roman"/>
          <w:lang w:val="sv-SE"/>
        </w:rPr>
        <w:t xml:space="preserve"> </w:t>
      </w:r>
      <w:r w:rsidRPr="00E661FA">
        <w:rPr>
          <w:rFonts w:ascii="Times New Roman" w:hAnsi="Times New Roman"/>
          <w:noProof/>
          <w:lang w:val="sv-SE"/>
        </w:rPr>
        <w:t>Råttor verkar vara speciellt känsliga för onkogena effekter av TMZ, de första tumörerna uppträder inom 3 månader efter den första dosen.</w:t>
      </w:r>
      <w:r w:rsidRPr="00E661FA">
        <w:rPr>
          <w:rFonts w:ascii="Times New Roman" w:hAnsi="Times New Roman"/>
          <w:lang w:val="sv-SE"/>
        </w:rPr>
        <w:t xml:space="preserve"> </w:t>
      </w:r>
      <w:r w:rsidRPr="00E661FA">
        <w:rPr>
          <w:rFonts w:ascii="Times New Roman" w:hAnsi="Times New Roman"/>
          <w:noProof/>
          <w:lang w:val="sv-SE"/>
        </w:rPr>
        <w:t>Denna latensperiod är väldigt kort även för ett alkylerande medel.</w:t>
      </w:r>
    </w:p>
    <w:p w:rsidR="0053492D" w:rsidRPr="00E661FA" w:rsidRDefault="0053492D">
      <w:pPr>
        <w:widowControl w:val="0"/>
        <w:autoSpaceDE w:val="0"/>
        <w:autoSpaceDN w:val="0"/>
        <w:adjustRightInd w:val="0"/>
        <w:spacing w:after="0" w:line="240" w:lineRule="auto"/>
        <w:rPr>
          <w:rFonts w:ascii="Times New Roman" w:hAnsi="Times New Roman"/>
          <w:lang w:val="sv-SE"/>
        </w:rPr>
      </w:pPr>
    </w:p>
    <w:p w:rsidR="0053492D" w:rsidRPr="00E661FA" w:rsidRDefault="0053492D">
      <w:pPr>
        <w:widowControl w:val="0"/>
        <w:overflowPunct w:val="0"/>
        <w:autoSpaceDE w:val="0"/>
        <w:autoSpaceDN w:val="0"/>
        <w:adjustRightInd w:val="0"/>
        <w:spacing w:after="0" w:line="240" w:lineRule="auto"/>
        <w:ind w:right="1160"/>
        <w:rPr>
          <w:rFonts w:ascii="Times New Roman" w:hAnsi="Times New Roman"/>
          <w:lang w:val="sv-SE"/>
        </w:rPr>
      </w:pPr>
      <w:r w:rsidRPr="00E661FA">
        <w:rPr>
          <w:rFonts w:ascii="Times New Roman" w:hAnsi="Times New Roman"/>
          <w:noProof/>
          <w:lang w:val="sv-SE"/>
        </w:rPr>
        <w:t>Resultat från Ames/Salmonella test och ”Human Peripheral Blood Lymphocyte (HPBL)” kromosomavvikelsetest visade ett positivt mutagent svar.</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tabs>
          <w:tab w:val="left" w:pos="567"/>
        </w:tabs>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t>6.</w:t>
      </w:r>
      <w:r w:rsidRPr="00E661FA">
        <w:rPr>
          <w:rFonts w:ascii="Times New Roman" w:hAnsi="Times New Roman"/>
          <w:b/>
          <w:lang w:val="sv-SE"/>
        </w:rPr>
        <w:tab/>
        <w:t>FARMACEUTISKA UPPGIFTER</w:t>
      </w:r>
    </w:p>
    <w:p w:rsidR="0053492D" w:rsidRPr="00E661FA" w:rsidRDefault="0053492D">
      <w:pPr>
        <w:autoSpaceDE w:val="0"/>
        <w:autoSpaceDN w:val="0"/>
        <w:adjustRightInd w:val="0"/>
        <w:spacing w:after="0" w:line="240" w:lineRule="auto"/>
        <w:rPr>
          <w:rFonts w:ascii="Times New Roman" w:hAnsi="Times New Roman"/>
          <w:b/>
          <w:lang w:val="sv-SE"/>
        </w:rPr>
      </w:pPr>
    </w:p>
    <w:p w:rsidR="0053492D" w:rsidRPr="00E661FA" w:rsidRDefault="0053492D">
      <w:pPr>
        <w:tabs>
          <w:tab w:val="left" w:pos="567"/>
        </w:tabs>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t>6.1</w:t>
      </w:r>
      <w:r w:rsidRPr="00E661FA">
        <w:rPr>
          <w:rFonts w:ascii="Times New Roman" w:hAnsi="Times New Roman"/>
          <w:b/>
          <w:lang w:val="sv-SE"/>
        </w:rPr>
        <w:tab/>
        <w:t>Förteckning över hjälpämnen</w:t>
      </w:r>
    </w:p>
    <w:p w:rsidR="0053492D" w:rsidRPr="00E661FA" w:rsidRDefault="0053492D">
      <w:pPr>
        <w:autoSpaceDE w:val="0"/>
        <w:autoSpaceDN w:val="0"/>
        <w:adjustRightInd w:val="0"/>
        <w:spacing w:after="0" w:line="240" w:lineRule="auto"/>
        <w:rPr>
          <w:rFonts w:ascii="Times New Roman" w:hAnsi="Times New Roman"/>
          <w:lang w:val="sv-SE"/>
        </w:rPr>
      </w:pPr>
    </w:p>
    <w:p w:rsidR="00230D0A" w:rsidRPr="00EC18EC" w:rsidRDefault="00230D0A" w:rsidP="00230D0A">
      <w:pPr>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5 mg hårda kapslar</w:t>
      </w:r>
    </w:p>
    <w:p w:rsidR="0053492D" w:rsidRPr="00A44B05" w:rsidRDefault="0053492D">
      <w:pPr>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Kapselns innehåll</w:t>
      </w:r>
    </w:p>
    <w:p w:rsidR="0053492D" w:rsidRPr="00E661FA" w:rsidRDefault="00145205">
      <w:pPr>
        <w:autoSpaceDE w:val="0"/>
        <w:autoSpaceDN w:val="0"/>
        <w:adjustRightInd w:val="0"/>
        <w:spacing w:after="0" w:line="240" w:lineRule="auto"/>
        <w:rPr>
          <w:rFonts w:ascii="Times New Roman" w:hAnsi="Times New Roman"/>
          <w:lang w:val="sv-SE"/>
        </w:rPr>
      </w:pPr>
      <w:r>
        <w:rPr>
          <w:rFonts w:ascii="Times New Roman" w:hAnsi="Times New Roman"/>
          <w:lang w:val="sv-SE"/>
        </w:rPr>
        <w:t>L</w:t>
      </w:r>
      <w:r w:rsidR="0053492D" w:rsidRPr="00E661FA">
        <w:rPr>
          <w:rFonts w:ascii="Times New Roman" w:hAnsi="Times New Roman"/>
          <w:lang w:val="sv-SE"/>
        </w:rPr>
        <w:t>aktos</w:t>
      </w: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Natriumstärkelseglykolat (typ B)</w:t>
      </w: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Vinsyra</w:t>
      </w: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Stearinsyra</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C18EC" w:rsidRDefault="0053492D">
      <w:pPr>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 xml:space="preserve">Kapselns hölje </w:t>
      </w: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Gelatin</w:t>
      </w: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Titandioxid (E171)</w:t>
      </w: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Natriumlaurylsulfat</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C18EC" w:rsidRDefault="0053492D">
      <w:pPr>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Tryckfärg</w:t>
      </w: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Shellack</w:t>
      </w: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Propylenglykol</w:t>
      </w:r>
    </w:p>
    <w:p w:rsidR="0053492D" w:rsidRDefault="0095729B">
      <w:pPr>
        <w:autoSpaceDE w:val="0"/>
        <w:autoSpaceDN w:val="0"/>
        <w:adjustRightInd w:val="0"/>
        <w:spacing w:after="0" w:line="240" w:lineRule="auto"/>
        <w:rPr>
          <w:rFonts w:ascii="Times New Roman" w:hAnsi="Times New Roman"/>
          <w:lang w:val="sv-SE"/>
        </w:rPr>
      </w:pPr>
      <w:r>
        <w:rPr>
          <w:rFonts w:ascii="Times New Roman" w:hAnsi="Times New Roman"/>
          <w:lang w:val="sv-SE"/>
        </w:rPr>
        <w:lastRenderedPageBreak/>
        <w:t>Gul</w:t>
      </w:r>
      <w:r w:rsidRPr="00E661FA">
        <w:rPr>
          <w:rFonts w:ascii="Times New Roman" w:hAnsi="Times New Roman"/>
          <w:lang w:val="sv-SE"/>
        </w:rPr>
        <w:t xml:space="preserve"> </w:t>
      </w:r>
      <w:r w:rsidR="0053492D" w:rsidRPr="00E661FA">
        <w:rPr>
          <w:rFonts w:ascii="Times New Roman" w:hAnsi="Times New Roman"/>
          <w:lang w:val="sv-SE"/>
        </w:rPr>
        <w:t>järnoxid (E172)</w:t>
      </w:r>
    </w:p>
    <w:p w:rsidR="0095729B" w:rsidRPr="0095729B" w:rsidRDefault="00F94BDC" w:rsidP="0095729B">
      <w:pPr>
        <w:autoSpaceDE w:val="0"/>
        <w:autoSpaceDN w:val="0"/>
        <w:adjustRightInd w:val="0"/>
        <w:spacing w:after="0" w:line="240" w:lineRule="auto"/>
        <w:rPr>
          <w:rFonts w:ascii="Times New Roman" w:hAnsi="Times New Roman"/>
          <w:lang w:val="sv-SE"/>
        </w:rPr>
      </w:pPr>
      <w:r w:rsidRPr="00F94BDC">
        <w:rPr>
          <w:rFonts w:ascii="Times New Roman" w:hAnsi="Times New Roman"/>
          <w:lang w:val="sv-SE"/>
        </w:rPr>
        <w:t>Blue #1/Briljantblått FCF Aluminium Lake (E133)</w:t>
      </w:r>
    </w:p>
    <w:p w:rsidR="0095729B" w:rsidRDefault="0095729B">
      <w:pPr>
        <w:autoSpaceDE w:val="0"/>
        <w:autoSpaceDN w:val="0"/>
        <w:adjustRightInd w:val="0"/>
        <w:spacing w:after="0" w:line="240" w:lineRule="auto"/>
        <w:rPr>
          <w:rFonts w:ascii="Times New Roman" w:hAnsi="Times New Roman"/>
          <w:lang w:val="sv-SE"/>
        </w:rPr>
      </w:pPr>
    </w:p>
    <w:p w:rsidR="00230D0A" w:rsidRPr="00EC18EC" w:rsidRDefault="00230D0A" w:rsidP="00EC18EC">
      <w:pPr>
        <w:keepNext/>
        <w:keepLines/>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20 mg hårda kapslar</w:t>
      </w:r>
    </w:p>
    <w:p w:rsidR="00230D0A" w:rsidRPr="00227AB4" w:rsidRDefault="00230D0A" w:rsidP="00EC18EC">
      <w:pPr>
        <w:keepNext/>
        <w:keepLines/>
        <w:autoSpaceDE w:val="0"/>
        <w:autoSpaceDN w:val="0"/>
        <w:adjustRightInd w:val="0"/>
        <w:spacing w:after="0" w:line="240" w:lineRule="auto"/>
        <w:rPr>
          <w:rFonts w:ascii="Times New Roman" w:hAnsi="Times New Roman"/>
          <w:u w:val="single"/>
          <w:lang w:val="sv-SE"/>
        </w:rPr>
      </w:pPr>
      <w:r w:rsidRPr="00227AB4">
        <w:rPr>
          <w:rFonts w:ascii="Times New Roman" w:hAnsi="Times New Roman"/>
          <w:u w:val="single"/>
          <w:lang w:val="sv-SE"/>
        </w:rPr>
        <w:t>Kapselns innehåll</w:t>
      </w:r>
    </w:p>
    <w:p w:rsidR="00230D0A" w:rsidRPr="00E661FA" w:rsidRDefault="00230D0A" w:rsidP="00EC18EC">
      <w:pPr>
        <w:keepNext/>
        <w:keepLines/>
        <w:autoSpaceDE w:val="0"/>
        <w:autoSpaceDN w:val="0"/>
        <w:adjustRightInd w:val="0"/>
        <w:spacing w:after="0" w:line="240" w:lineRule="auto"/>
        <w:rPr>
          <w:rFonts w:ascii="Times New Roman" w:hAnsi="Times New Roman"/>
          <w:lang w:val="sv-SE"/>
        </w:rPr>
      </w:pPr>
      <w:r>
        <w:rPr>
          <w:rFonts w:ascii="Times New Roman" w:hAnsi="Times New Roman"/>
          <w:lang w:val="sv-SE"/>
        </w:rPr>
        <w:t>L</w:t>
      </w:r>
      <w:r w:rsidRPr="00E661FA">
        <w:rPr>
          <w:rFonts w:ascii="Times New Roman" w:hAnsi="Times New Roman"/>
          <w:lang w:val="sv-SE"/>
        </w:rPr>
        <w:t>aktos</w:t>
      </w:r>
    </w:p>
    <w:p w:rsidR="00230D0A" w:rsidRPr="00E661FA" w:rsidRDefault="00230D0A" w:rsidP="00230D0A">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Natriumstärkelseglykolat (typ B)</w:t>
      </w:r>
    </w:p>
    <w:p w:rsidR="00230D0A" w:rsidRPr="00E661FA" w:rsidRDefault="00230D0A" w:rsidP="00230D0A">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Vinsyra</w:t>
      </w:r>
    </w:p>
    <w:p w:rsidR="00230D0A" w:rsidRPr="00E661FA" w:rsidRDefault="00230D0A" w:rsidP="00230D0A">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Stearinsyra</w:t>
      </w:r>
    </w:p>
    <w:p w:rsidR="00230D0A" w:rsidRDefault="00230D0A" w:rsidP="00230D0A">
      <w:pPr>
        <w:autoSpaceDE w:val="0"/>
        <w:autoSpaceDN w:val="0"/>
        <w:adjustRightInd w:val="0"/>
        <w:spacing w:after="0" w:line="240" w:lineRule="auto"/>
        <w:rPr>
          <w:rFonts w:ascii="Times New Roman" w:hAnsi="Times New Roman"/>
          <w:u w:val="single"/>
          <w:lang w:val="sv-SE"/>
        </w:rPr>
      </w:pPr>
    </w:p>
    <w:p w:rsidR="00230D0A" w:rsidRPr="00227AB4" w:rsidRDefault="00230D0A" w:rsidP="00230D0A">
      <w:pPr>
        <w:autoSpaceDE w:val="0"/>
        <w:autoSpaceDN w:val="0"/>
        <w:adjustRightInd w:val="0"/>
        <w:spacing w:after="0" w:line="240" w:lineRule="auto"/>
        <w:rPr>
          <w:rFonts w:ascii="Times New Roman" w:hAnsi="Times New Roman"/>
          <w:u w:val="single"/>
          <w:lang w:val="sv-SE"/>
        </w:rPr>
      </w:pPr>
      <w:r w:rsidRPr="00227AB4">
        <w:rPr>
          <w:rFonts w:ascii="Times New Roman" w:hAnsi="Times New Roman"/>
          <w:u w:val="single"/>
          <w:lang w:val="sv-SE"/>
        </w:rPr>
        <w:t xml:space="preserve">Kapselns hölje </w:t>
      </w:r>
    </w:p>
    <w:p w:rsidR="00230D0A" w:rsidRPr="00E661FA" w:rsidRDefault="00230D0A" w:rsidP="00230D0A">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Gelatin</w:t>
      </w:r>
    </w:p>
    <w:p w:rsidR="00230D0A" w:rsidRPr="00E661FA" w:rsidRDefault="00230D0A" w:rsidP="00230D0A">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Titandioxid (E171)</w:t>
      </w:r>
    </w:p>
    <w:p w:rsidR="00230D0A" w:rsidRPr="00E661FA" w:rsidRDefault="00230D0A" w:rsidP="00230D0A">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Natriumlaurylsulfat</w:t>
      </w:r>
    </w:p>
    <w:p w:rsidR="00230D0A" w:rsidRPr="00E661FA" w:rsidRDefault="00230D0A" w:rsidP="00230D0A">
      <w:pPr>
        <w:autoSpaceDE w:val="0"/>
        <w:autoSpaceDN w:val="0"/>
        <w:adjustRightInd w:val="0"/>
        <w:spacing w:after="0" w:line="240" w:lineRule="auto"/>
        <w:rPr>
          <w:rFonts w:ascii="Times New Roman" w:hAnsi="Times New Roman"/>
          <w:lang w:val="sv-SE"/>
        </w:rPr>
      </w:pPr>
    </w:p>
    <w:p w:rsidR="00230D0A" w:rsidRPr="00227AB4" w:rsidRDefault="00230D0A" w:rsidP="00230D0A">
      <w:pPr>
        <w:autoSpaceDE w:val="0"/>
        <w:autoSpaceDN w:val="0"/>
        <w:adjustRightInd w:val="0"/>
        <w:spacing w:after="0" w:line="240" w:lineRule="auto"/>
        <w:rPr>
          <w:rFonts w:ascii="Times New Roman" w:hAnsi="Times New Roman"/>
          <w:u w:val="single"/>
          <w:lang w:val="sv-SE"/>
        </w:rPr>
      </w:pPr>
      <w:r w:rsidRPr="00227AB4">
        <w:rPr>
          <w:rFonts w:ascii="Times New Roman" w:hAnsi="Times New Roman"/>
          <w:u w:val="single"/>
          <w:lang w:val="sv-SE"/>
        </w:rPr>
        <w:t>Tryckfärg</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Shellack</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Propylenglykol</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95729B">
        <w:rPr>
          <w:rFonts w:ascii="Times New Roman" w:hAnsi="Times New Roman"/>
          <w:lang w:val="sv-SE"/>
        </w:rPr>
        <w:t>Gul</w:t>
      </w:r>
      <w:r w:rsidRPr="00E661FA">
        <w:rPr>
          <w:rFonts w:ascii="Times New Roman" w:hAnsi="Times New Roman"/>
          <w:lang w:val="sv-SE"/>
        </w:rPr>
        <w:t xml:space="preserve"> järnoxid (E172)</w:t>
      </w:r>
    </w:p>
    <w:p w:rsidR="000D03A7" w:rsidRDefault="000D03A7" w:rsidP="000D03A7">
      <w:pPr>
        <w:autoSpaceDE w:val="0"/>
        <w:autoSpaceDN w:val="0"/>
        <w:adjustRightInd w:val="0"/>
        <w:spacing w:after="0" w:line="240" w:lineRule="auto"/>
        <w:rPr>
          <w:rFonts w:ascii="Times New Roman" w:hAnsi="Times New Roman"/>
          <w:lang w:val="sv-SE"/>
        </w:rPr>
      </w:pPr>
    </w:p>
    <w:p w:rsidR="000D03A7" w:rsidRPr="00EC18EC" w:rsidRDefault="000D03A7" w:rsidP="000D03A7">
      <w:pPr>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100 mg hårda kapslar</w:t>
      </w:r>
    </w:p>
    <w:p w:rsidR="000D03A7" w:rsidRPr="00227AB4" w:rsidRDefault="000D03A7" w:rsidP="000D03A7">
      <w:pPr>
        <w:autoSpaceDE w:val="0"/>
        <w:autoSpaceDN w:val="0"/>
        <w:adjustRightInd w:val="0"/>
        <w:spacing w:after="0" w:line="240" w:lineRule="auto"/>
        <w:rPr>
          <w:rFonts w:ascii="Times New Roman" w:hAnsi="Times New Roman"/>
          <w:u w:val="single"/>
          <w:lang w:val="sv-SE"/>
        </w:rPr>
      </w:pPr>
      <w:r w:rsidRPr="00227AB4">
        <w:rPr>
          <w:rFonts w:ascii="Times New Roman" w:hAnsi="Times New Roman"/>
          <w:u w:val="single"/>
          <w:lang w:val="sv-SE"/>
        </w:rPr>
        <w:t>Kapselns innehåll</w:t>
      </w:r>
    </w:p>
    <w:p w:rsidR="000D03A7" w:rsidRPr="00E661FA" w:rsidRDefault="000D03A7" w:rsidP="000D03A7">
      <w:pPr>
        <w:autoSpaceDE w:val="0"/>
        <w:autoSpaceDN w:val="0"/>
        <w:adjustRightInd w:val="0"/>
        <w:spacing w:after="0" w:line="240" w:lineRule="auto"/>
        <w:rPr>
          <w:rFonts w:ascii="Times New Roman" w:hAnsi="Times New Roman"/>
          <w:lang w:val="sv-SE"/>
        </w:rPr>
      </w:pPr>
      <w:r>
        <w:rPr>
          <w:rFonts w:ascii="Times New Roman" w:hAnsi="Times New Roman"/>
          <w:lang w:val="sv-SE"/>
        </w:rPr>
        <w:t>L</w:t>
      </w:r>
      <w:r w:rsidRPr="00E661FA">
        <w:rPr>
          <w:rFonts w:ascii="Times New Roman" w:hAnsi="Times New Roman"/>
          <w:lang w:val="sv-SE"/>
        </w:rPr>
        <w:t>aktos</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Natriumstärkelseglykolat (typ B)</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Vinsyra</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Stearinsyra</w:t>
      </w:r>
    </w:p>
    <w:p w:rsidR="000D03A7" w:rsidRDefault="000D03A7" w:rsidP="000D03A7">
      <w:pPr>
        <w:autoSpaceDE w:val="0"/>
        <w:autoSpaceDN w:val="0"/>
        <w:adjustRightInd w:val="0"/>
        <w:spacing w:after="0" w:line="240" w:lineRule="auto"/>
        <w:rPr>
          <w:rFonts w:ascii="Times New Roman" w:hAnsi="Times New Roman"/>
          <w:u w:val="single"/>
          <w:lang w:val="sv-SE"/>
        </w:rPr>
      </w:pPr>
    </w:p>
    <w:p w:rsidR="000D03A7" w:rsidRPr="00227AB4" w:rsidRDefault="000D03A7" w:rsidP="000D03A7">
      <w:pPr>
        <w:autoSpaceDE w:val="0"/>
        <w:autoSpaceDN w:val="0"/>
        <w:adjustRightInd w:val="0"/>
        <w:spacing w:after="0" w:line="240" w:lineRule="auto"/>
        <w:rPr>
          <w:rFonts w:ascii="Times New Roman" w:hAnsi="Times New Roman"/>
          <w:u w:val="single"/>
          <w:lang w:val="sv-SE"/>
        </w:rPr>
      </w:pPr>
      <w:r w:rsidRPr="00227AB4">
        <w:rPr>
          <w:rFonts w:ascii="Times New Roman" w:hAnsi="Times New Roman"/>
          <w:u w:val="single"/>
          <w:lang w:val="sv-SE"/>
        </w:rPr>
        <w:t xml:space="preserve">Kapselns hölje </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Gelatin</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Titandioxid (E171)</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Natriumlaurylsulfat</w:t>
      </w:r>
    </w:p>
    <w:p w:rsidR="000D03A7" w:rsidRPr="00E661FA" w:rsidRDefault="000D03A7" w:rsidP="000D03A7">
      <w:pPr>
        <w:autoSpaceDE w:val="0"/>
        <w:autoSpaceDN w:val="0"/>
        <w:adjustRightInd w:val="0"/>
        <w:spacing w:after="0" w:line="240" w:lineRule="auto"/>
        <w:rPr>
          <w:rFonts w:ascii="Times New Roman" w:hAnsi="Times New Roman"/>
          <w:lang w:val="sv-SE"/>
        </w:rPr>
      </w:pPr>
    </w:p>
    <w:p w:rsidR="000D03A7" w:rsidRPr="00227AB4" w:rsidRDefault="000D03A7" w:rsidP="000D03A7">
      <w:pPr>
        <w:autoSpaceDE w:val="0"/>
        <w:autoSpaceDN w:val="0"/>
        <w:adjustRightInd w:val="0"/>
        <w:spacing w:after="0" w:line="240" w:lineRule="auto"/>
        <w:rPr>
          <w:rFonts w:ascii="Times New Roman" w:hAnsi="Times New Roman"/>
          <w:u w:val="single"/>
          <w:lang w:val="sv-SE"/>
        </w:rPr>
      </w:pPr>
      <w:r w:rsidRPr="00227AB4">
        <w:rPr>
          <w:rFonts w:ascii="Times New Roman" w:hAnsi="Times New Roman"/>
          <w:u w:val="single"/>
          <w:lang w:val="sv-SE"/>
        </w:rPr>
        <w:t>Tryckfärg</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Shellack</w:t>
      </w:r>
    </w:p>
    <w:p w:rsidR="000D03A7"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Propylenglykol</w:t>
      </w:r>
    </w:p>
    <w:p w:rsidR="000D03A7" w:rsidRPr="00E661FA" w:rsidRDefault="000D03A7" w:rsidP="000D03A7">
      <w:pPr>
        <w:autoSpaceDE w:val="0"/>
        <w:autoSpaceDN w:val="0"/>
        <w:adjustRightInd w:val="0"/>
        <w:spacing w:after="0" w:line="240" w:lineRule="auto"/>
        <w:rPr>
          <w:rFonts w:ascii="Times New Roman" w:hAnsi="Times New Roman"/>
          <w:lang w:val="sv-SE"/>
        </w:rPr>
      </w:pPr>
      <w:r>
        <w:rPr>
          <w:rFonts w:ascii="Times New Roman" w:hAnsi="Times New Roman"/>
          <w:lang w:val="sv-SE"/>
        </w:rPr>
        <w:t>R</w:t>
      </w:r>
      <w:r w:rsidRPr="0095729B">
        <w:rPr>
          <w:rFonts w:ascii="Times New Roman" w:hAnsi="Times New Roman"/>
          <w:lang w:val="sv-SE"/>
        </w:rPr>
        <w:t>öd järnoxid</w:t>
      </w:r>
      <w:r>
        <w:rPr>
          <w:rFonts w:ascii="Times New Roman" w:hAnsi="Times New Roman"/>
          <w:lang w:val="sv-SE"/>
        </w:rPr>
        <w:t xml:space="preserve"> (E172)</w:t>
      </w:r>
    </w:p>
    <w:p w:rsidR="000D03A7" w:rsidRPr="00CD7405" w:rsidRDefault="000D03A7" w:rsidP="000D03A7">
      <w:pPr>
        <w:autoSpaceDE w:val="0"/>
        <w:autoSpaceDN w:val="0"/>
        <w:adjustRightInd w:val="0"/>
        <w:spacing w:after="0" w:line="240" w:lineRule="auto"/>
        <w:rPr>
          <w:rFonts w:ascii="Times New Roman" w:hAnsi="Times New Roman"/>
          <w:lang w:val="it-IT"/>
        </w:rPr>
      </w:pPr>
      <w:r w:rsidRPr="00CD7405">
        <w:rPr>
          <w:rFonts w:ascii="Times New Roman" w:hAnsi="Times New Roman"/>
          <w:lang w:val="it-IT"/>
        </w:rPr>
        <w:t>Gul järnoxid (E172)</w:t>
      </w:r>
    </w:p>
    <w:p w:rsidR="000D03A7" w:rsidRPr="00CD7405" w:rsidRDefault="000D03A7" w:rsidP="000D03A7">
      <w:pPr>
        <w:autoSpaceDE w:val="0"/>
        <w:autoSpaceDN w:val="0"/>
        <w:adjustRightInd w:val="0"/>
        <w:spacing w:after="0" w:line="240" w:lineRule="auto"/>
        <w:rPr>
          <w:rFonts w:ascii="Times New Roman" w:hAnsi="Times New Roman"/>
          <w:lang w:val="it-IT"/>
        </w:rPr>
      </w:pPr>
      <w:r w:rsidRPr="00CD7405">
        <w:rPr>
          <w:rFonts w:ascii="Times New Roman" w:hAnsi="Times New Roman"/>
          <w:lang w:val="it-IT"/>
        </w:rPr>
        <w:t>Titandioxid (E171)</w:t>
      </w:r>
    </w:p>
    <w:p w:rsidR="000D03A7" w:rsidRDefault="000D03A7" w:rsidP="000D03A7">
      <w:pPr>
        <w:autoSpaceDE w:val="0"/>
        <w:autoSpaceDN w:val="0"/>
        <w:adjustRightInd w:val="0"/>
        <w:spacing w:after="0" w:line="240" w:lineRule="auto"/>
        <w:rPr>
          <w:rFonts w:ascii="Times New Roman" w:hAnsi="Times New Roman"/>
          <w:lang w:val="sv-SE"/>
        </w:rPr>
      </w:pPr>
    </w:p>
    <w:p w:rsidR="000D03A7" w:rsidRPr="00EC18EC" w:rsidRDefault="000D03A7" w:rsidP="000D03A7">
      <w:pPr>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140 mg hårda kapslar</w:t>
      </w:r>
    </w:p>
    <w:p w:rsidR="000D03A7" w:rsidRPr="00227AB4" w:rsidRDefault="000D03A7" w:rsidP="000D03A7">
      <w:pPr>
        <w:autoSpaceDE w:val="0"/>
        <w:autoSpaceDN w:val="0"/>
        <w:adjustRightInd w:val="0"/>
        <w:spacing w:after="0" w:line="240" w:lineRule="auto"/>
        <w:rPr>
          <w:rFonts w:ascii="Times New Roman" w:hAnsi="Times New Roman"/>
          <w:u w:val="single"/>
          <w:lang w:val="sv-SE"/>
        </w:rPr>
      </w:pPr>
      <w:r w:rsidRPr="00227AB4">
        <w:rPr>
          <w:rFonts w:ascii="Times New Roman" w:hAnsi="Times New Roman"/>
          <w:u w:val="single"/>
          <w:lang w:val="sv-SE"/>
        </w:rPr>
        <w:t>Kapselns innehåll</w:t>
      </w:r>
    </w:p>
    <w:p w:rsidR="000D03A7" w:rsidRPr="00E661FA" w:rsidRDefault="000D03A7" w:rsidP="000D03A7">
      <w:pPr>
        <w:autoSpaceDE w:val="0"/>
        <w:autoSpaceDN w:val="0"/>
        <w:adjustRightInd w:val="0"/>
        <w:spacing w:after="0" w:line="240" w:lineRule="auto"/>
        <w:rPr>
          <w:rFonts w:ascii="Times New Roman" w:hAnsi="Times New Roman"/>
          <w:lang w:val="sv-SE"/>
        </w:rPr>
      </w:pPr>
      <w:r>
        <w:rPr>
          <w:rFonts w:ascii="Times New Roman" w:hAnsi="Times New Roman"/>
          <w:lang w:val="sv-SE"/>
        </w:rPr>
        <w:t>L</w:t>
      </w:r>
      <w:r w:rsidRPr="00E661FA">
        <w:rPr>
          <w:rFonts w:ascii="Times New Roman" w:hAnsi="Times New Roman"/>
          <w:lang w:val="sv-SE"/>
        </w:rPr>
        <w:t>aktos</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Natriumstärkelseglykolat (typ B)</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Vinsyra</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Stearinsyra</w:t>
      </w:r>
    </w:p>
    <w:p w:rsidR="000D03A7" w:rsidRDefault="000D03A7" w:rsidP="000D03A7">
      <w:pPr>
        <w:autoSpaceDE w:val="0"/>
        <w:autoSpaceDN w:val="0"/>
        <w:adjustRightInd w:val="0"/>
        <w:spacing w:after="0" w:line="240" w:lineRule="auto"/>
        <w:rPr>
          <w:rFonts w:ascii="Times New Roman" w:hAnsi="Times New Roman"/>
          <w:u w:val="single"/>
          <w:lang w:val="sv-SE"/>
        </w:rPr>
      </w:pPr>
    </w:p>
    <w:p w:rsidR="000D03A7" w:rsidRPr="00227AB4" w:rsidRDefault="000D03A7" w:rsidP="000D03A7">
      <w:pPr>
        <w:autoSpaceDE w:val="0"/>
        <w:autoSpaceDN w:val="0"/>
        <w:adjustRightInd w:val="0"/>
        <w:spacing w:after="0" w:line="240" w:lineRule="auto"/>
        <w:rPr>
          <w:rFonts w:ascii="Times New Roman" w:hAnsi="Times New Roman"/>
          <w:u w:val="single"/>
          <w:lang w:val="sv-SE"/>
        </w:rPr>
      </w:pPr>
      <w:r w:rsidRPr="00227AB4">
        <w:rPr>
          <w:rFonts w:ascii="Times New Roman" w:hAnsi="Times New Roman"/>
          <w:u w:val="single"/>
          <w:lang w:val="sv-SE"/>
        </w:rPr>
        <w:t xml:space="preserve">Kapselns hölje </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Gelatin</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Titandioxid (E171)</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Natriumlaurylsulfat</w:t>
      </w:r>
    </w:p>
    <w:p w:rsidR="000D03A7" w:rsidRPr="00E661FA" w:rsidRDefault="000D03A7" w:rsidP="000D03A7">
      <w:pPr>
        <w:autoSpaceDE w:val="0"/>
        <w:autoSpaceDN w:val="0"/>
        <w:adjustRightInd w:val="0"/>
        <w:spacing w:after="0" w:line="240" w:lineRule="auto"/>
        <w:rPr>
          <w:rFonts w:ascii="Times New Roman" w:hAnsi="Times New Roman"/>
          <w:lang w:val="sv-SE"/>
        </w:rPr>
      </w:pPr>
    </w:p>
    <w:p w:rsidR="000D03A7" w:rsidRPr="00EC18EC" w:rsidRDefault="000D03A7" w:rsidP="000D03A7">
      <w:pPr>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Tryckfärg</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Shellack</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Propylenglykol</w:t>
      </w:r>
    </w:p>
    <w:p w:rsidR="000D03A7" w:rsidRDefault="000D03A7" w:rsidP="000D03A7">
      <w:pPr>
        <w:autoSpaceDE w:val="0"/>
        <w:autoSpaceDN w:val="0"/>
        <w:adjustRightInd w:val="0"/>
        <w:spacing w:after="0" w:line="240" w:lineRule="auto"/>
        <w:rPr>
          <w:rFonts w:ascii="Times New Roman" w:hAnsi="Times New Roman"/>
          <w:lang w:val="sv-SE"/>
        </w:rPr>
      </w:pPr>
      <w:r w:rsidRPr="0095729B">
        <w:rPr>
          <w:rFonts w:ascii="Times New Roman" w:hAnsi="Times New Roman"/>
          <w:lang w:val="sv-SE"/>
        </w:rPr>
        <w:t>Titandioxid (E171)</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F94BDC">
        <w:rPr>
          <w:rFonts w:ascii="Times New Roman" w:hAnsi="Times New Roman"/>
          <w:lang w:val="sv-SE"/>
        </w:rPr>
        <w:t>Blue #1/Briljantblått FCF Aluminium Lake (E133)</w:t>
      </w:r>
    </w:p>
    <w:p w:rsidR="00230D0A" w:rsidRDefault="00230D0A">
      <w:pPr>
        <w:autoSpaceDE w:val="0"/>
        <w:autoSpaceDN w:val="0"/>
        <w:adjustRightInd w:val="0"/>
        <w:spacing w:after="0" w:line="240" w:lineRule="auto"/>
        <w:rPr>
          <w:rFonts w:ascii="Times New Roman" w:hAnsi="Times New Roman"/>
          <w:lang w:val="sv-SE"/>
        </w:rPr>
      </w:pPr>
    </w:p>
    <w:p w:rsidR="000D03A7" w:rsidRPr="00EC18EC" w:rsidRDefault="000D03A7" w:rsidP="000D03A7">
      <w:pPr>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180 mg hårda kapslar</w:t>
      </w:r>
    </w:p>
    <w:p w:rsidR="000D03A7" w:rsidRPr="00227AB4" w:rsidRDefault="000D03A7" w:rsidP="000D03A7">
      <w:pPr>
        <w:autoSpaceDE w:val="0"/>
        <w:autoSpaceDN w:val="0"/>
        <w:adjustRightInd w:val="0"/>
        <w:spacing w:after="0" w:line="240" w:lineRule="auto"/>
        <w:rPr>
          <w:rFonts w:ascii="Times New Roman" w:hAnsi="Times New Roman"/>
          <w:u w:val="single"/>
          <w:lang w:val="sv-SE"/>
        </w:rPr>
      </w:pPr>
      <w:r w:rsidRPr="00227AB4">
        <w:rPr>
          <w:rFonts w:ascii="Times New Roman" w:hAnsi="Times New Roman"/>
          <w:u w:val="single"/>
          <w:lang w:val="sv-SE"/>
        </w:rPr>
        <w:t>Kapselns innehåll</w:t>
      </w:r>
    </w:p>
    <w:p w:rsidR="000D03A7" w:rsidRPr="00E661FA" w:rsidRDefault="000D03A7" w:rsidP="000D03A7">
      <w:pPr>
        <w:autoSpaceDE w:val="0"/>
        <w:autoSpaceDN w:val="0"/>
        <w:adjustRightInd w:val="0"/>
        <w:spacing w:after="0" w:line="240" w:lineRule="auto"/>
        <w:rPr>
          <w:rFonts w:ascii="Times New Roman" w:hAnsi="Times New Roman"/>
          <w:lang w:val="sv-SE"/>
        </w:rPr>
      </w:pPr>
      <w:r>
        <w:rPr>
          <w:rFonts w:ascii="Times New Roman" w:hAnsi="Times New Roman"/>
          <w:lang w:val="sv-SE"/>
        </w:rPr>
        <w:t>L</w:t>
      </w:r>
      <w:r w:rsidRPr="00E661FA">
        <w:rPr>
          <w:rFonts w:ascii="Times New Roman" w:hAnsi="Times New Roman"/>
          <w:lang w:val="sv-SE"/>
        </w:rPr>
        <w:t>aktos</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Natriumstärkelseglykolat (typ B)</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Vinsyra</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Stearinsyra</w:t>
      </w:r>
    </w:p>
    <w:p w:rsidR="000D03A7" w:rsidRDefault="000D03A7" w:rsidP="000D03A7">
      <w:pPr>
        <w:autoSpaceDE w:val="0"/>
        <w:autoSpaceDN w:val="0"/>
        <w:adjustRightInd w:val="0"/>
        <w:spacing w:after="0" w:line="240" w:lineRule="auto"/>
        <w:rPr>
          <w:rFonts w:ascii="Times New Roman" w:hAnsi="Times New Roman"/>
          <w:u w:val="single"/>
          <w:lang w:val="sv-SE"/>
        </w:rPr>
      </w:pPr>
    </w:p>
    <w:p w:rsidR="000D03A7" w:rsidRPr="00227AB4" w:rsidRDefault="000D03A7" w:rsidP="000D03A7">
      <w:pPr>
        <w:autoSpaceDE w:val="0"/>
        <w:autoSpaceDN w:val="0"/>
        <w:adjustRightInd w:val="0"/>
        <w:spacing w:after="0" w:line="240" w:lineRule="auto"/>
        <w:rPr>
          <w:rFonts w:ascii="Times New Roman" w:hAnsi="Times New Roman"/>
          <w:u w:val="single"/>
          <w:lang w:val="sv-SE"/>
        </w:rPr>
      </w:pPr>
      <w:r w:rsidRPr="00227AB4">
        <w:rPr>
          <w:rFonts w:ascii="Times New Roman" w:hAnsi="Times New Roman"/>
          <w:u w:val="single"/>
          <w:lang w:val="sv-SE"/>
        </w:rPr>
        <w:t xml:space="preserve">Kapselns hölje </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Gelatin</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Titandioxid (E171)</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Natriumlaurylsulfat</w:t>
      </w:r>
    </w:p>
    <w:p w:rsidR="000D03A7" w:rsidRPr="00E661FA" w:rsidRDefault="000D03A7" w:rsidP="000D03A7">
      <w:pPr>
        <w:autoSpaceDE w:val="0"/>
        <w:autoSpaceDN w:val="0"/>
        <w:adjustRightInd w:val="0"/>
        <w:spacing w:after="0" w:line="240" w:lineRule="auto"/>
        <w:rPr>
          <w:rFonts w:ascii="Times New Roman" w:hAnsi="Times New Roman"/>
          <w:lang w:val="sv-SE"/>
        </w:rPr>
      </w:pPr>
    </w:p>
    <w:p w:rsidR="000D03A7" w:rsidRPr="00EC18EC" w:rsidRDefault="000D03A7" w:rsidP="000D03A7">
      <w:pPr>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Tryckfärg</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Shellack</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Propylenglykol</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95729B">
        <w:rPr>
          <w:rFonts w:ascii="Times New Roman" w:hAnsi="Times New Roman"/>
          <w:lang w:val="sv-SE"/>
        </w:rPr>
        <w:t>Röd</w:t>
      </w:r>
      <w:r>
        <w:rPr>
          <w:rFonts w:ascii="Times New Roman" w:hAnsi="Times New Roman"/>
          <w:lang w:val="sv-SE"/>
        </w:rPr>
        <w:t xml:space="preserve"> </w:t>
      </w:r>
      <w:r w:rsidRPr="00E661FA">
        <w:rPr>
          <w:rFonts w:ascii="Times New Roman" w:hAnsi="Times New Roman"/>
          <w:lang w:val="sv-SE"/>
        </w:rPr>
        <w:t>järnoxid (E172)</w:t>
      </w:r>
    </w:p>
    <w:p w:rsidR="000D03A7" w:rsidRDefault="000D03A7" w:rsidP="000D03A7">
      <w:pPr>
        <w:autoSpaceDE w:val="0"/>
        <w:autoSpaceDN w:val="0"/>
        <w:adjustRightInd w:val="0"/>
        <w:spacing w:after="0" w:line="240" w:lineRule="auto"/>
        <w:rPr>
          <w:rFonts w:ascii="Times New Roman" w:hAnsi="Times New Roman"/>
          <w:lang w:val="sv-SE"/>
        </w:rPr>
      </w:pPr>
    </w:p>
    <w:p w:rsidR="000D03A7" w:rsidRPr="00EC18EC" w:rsidRDefault="000D03A7" w:rsidP="000D03A7">
      <w:pPr>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250 mg hårda kapslar</w:t>
      </w:r>
    </w:p>
    <w:p w:rsidR="000D03A7" w:rsidRPr="00227AB4" w:rsidRDefault="000D03A7" w:rsidP="000D03A7">
      <w:pPr>
        <w:autoSpaceDE w:val="0"/>
        <w:autoSpaceDN w:val="0"/>
        <w:adjustRightInd w:val="0"/>
        <w:spacing w:after="0" w:line="240" w:lineRule="auto"/>
        <w:rPr>
          <w:rFonts w:ascii="Times New Roman" w:hAnsi="Times New Roman"/>
          <w:u w:val="single"/>
          <w:lang w:val="sv-SE"/>
        </w:rPr>
      </w:pPr>
      <w:r w:rsidRPr="00227AB4">
        <w:rPr>
          <w:rFonts w:ascii="Times New Roman" w:hAnsi="Times New Roman"/>
          <w:u w:val="single"/>
          <w:lang w:val="sv-SE"/>
        </w:rPr>
        <w:t>Kapselns innehåll</w:t>
      </w:r>
    </w:p>
    <w:p w:rsidR="000D03A7" w:rsidRPr="00E661FA" w:rsidRDefault="000D03A7" w:rsidP="000D03A7">
      <w:pPr>
        <w:autoSpaceDE w:val="0"/>
        <w:autoSpaceDN w:val="0"/>
        <w:adjustRightInd w:val="0"/>
        <w:spacing w:after="0" w:line="240" w:lineRule="auto"/>
        <w:rPr>
          <w:rFonts w:ascii="Times New Roman" w:hAnsi="Times New Roman"/>
          <w:lang w:val="sv-SE"/>
        </w:rPr>
      </w:pPr>
      <w:r>
        <w:rPr>
          <w:rFonts w:ascii="Times New Roman" w:hAnsi="Times New Roman"/>
          <w:lang w:val="sv-SE"/>
        </w:rPr>
        <w:t>L</w:t>
      </w:r>
      <w:r w:rsidRPr="00E661FA">
        <w:rPr>
          <w:rFonts w:ascii="Times New Roman" w:hAnsi="Times New Roman"/>
          <w:lang w:val="sv-SE"/>
        </w:rPr>
        <w:t>aktos</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Natriumstärkelseglykolat (typ B)</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Vinsyra</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Stearinsyra</w:t>
      </w:r>
    </w:p>
    <w:p w:rsidR="000D03A7" w:rsidRDefault="000D03A7" w:rsidP="000D03A7">
      <w:pPr>
        <w:autoSpaceDE w:val="0"/>
        <w:autoSpaceDN w:val="0"/>
        <w:adjustRightInd w:val="0"/>
        <w:spacing w:after="0" w:line="240" w:lineRule="auto"/>
        <w:rPr>
          <w:rFonts w:ascii="Times New Roman" w:hAnsi="Times New Roman"/>
          <w:u w:val="single"/>
          <w:lang w:val="sv-SE"/>
        </w:rPr>
      </w:pPr>
    </w:p>
    <w:p w:rsidR="000D03A7" w:rsidRPr="00227AB4" w:rsidRDefault="000D03A7" w:rsidP="000D03A7">
      <w:pPr>
        <w:autoSpaceDE w:val="0"/>
        <w:autoSpaceDN w:val="0"/>
        <w:adjustRightInd w:val="0"/>
        <w:spacing w:after="0" w:line="240" w:lineRule="auto"/>
        <w:rPr>
          <w:rFonts w:ascii="Times New Roman" w:hAnsi="Times New Roman"/>
          <w:u w:val="single"/>
          <w:lang w:val="sv-SE"/>
        </w:rPr>
      </w:pPr>
      <w:r w:rsidRPr="00227AB4">
        <w:rPr>
          <w:rFonts w:ascii="Times New Roman" w:hAnsi="Times New Roman"/>
          <w:u w:val="single"/>
          <w:lang w:val="sv-SE"/>
        </w:rPr>
        <w:t xml:space="preserve">Kapselns hölje </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Gelatin</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Titandioxid (E171)</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Natriumlaurylsulfat</w:t>
      </w:r>
    </w:p>
    <w:p w:rsidR="000D03A7" w:rsidRPr="00E661FA" w:rsidRDefault="000D03A7">
      <w:pPr>
        <w:autoSpaceDE w:val="0"/>
        <w:autoSpaceDN w:val="0"/>
        <w:adjustRightInd w:val="0"/>
        <w:spacing w:after="0" w:line="240" w:lineRule="auto"/>
        <w:rPr>
          <w:rFonts w:ascii="Times New Roman" w:hAnsi="Times New Roman"/>
          <w:lang w:val="sv-SE"/>
        </w:rPr>
      </w:pPr>
    </w:p>
    <w:p w:rsidR="000D03A7" w:rsidRPr="00EC18EC" w:rsidRDefault="000D03A7" w:rsidP="000D03A7">
      <w:pPr>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Tryckfärg</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Shellack</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Propylenglykol</w:t>
      </w:r>
    </w:p>
    <w:p w:rsidR="000D03A7" w:rsidRPr="00E661FA" w:rsidRDefault="000D03A7" w:rsidP="000D03A7">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Svart järnoxid (E172)</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tabs>
          <w:tab w:val="left" w:pos="567"/>
        </w:tabs>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t>6.2</w:t>
      </w:r>
      <w:r w:rsidRPr="00E661FA">
        <w:rPr>
          <w:rFonts w:ascii="Times New Roman" w:hAnsi="Times New Roman"/>
          <w:b/>
          <w:lang w:val="sv-SE"/>
        </w:rPr>
        <w:tab/>
        <w:t>Inkompatibiliteter</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Ej relevant.</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rsidP="00844967">
      <w:pPr>
        <w:keepNext/>
        <w:keepLines/>
        <w:tabs>
          <w:tab w:val="left" w:pos="567"/>
        </w:tabs>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t>6.3</w:t>
      </w:r>
      <w:r w:rsidRPr="00E661FA">
        <w:rPr>
          <w:rFonts w:ascii="Times New Roman" w:hAnsi="Times New Roman"/>
          <w:b/>
          <w:lang w:val="sv-SE"/>
        </w:rPr>
        <w:tab/>
        <w:t>Hållbarhet</w:t>
      </w:r>
    </w:p>
    <w:p w:rsidR="0053492D" w:rsidRDefault="0053492D" w:rsidP="00844967">
      <w:pPr>
        <w:keepNext/>
        <w:keepLines/>
        <w:autoSpaceDE w:val="0"/>
        <w:autoSpaceDN w:val="0"/>
        <w:adjustRightInd w:val="0"/>
        <w:spacing w:after="0" w:line="240" w:lineRule="auto"/>
        <w:rPr>
          <w:rFonts w:ascii="Times New Roman" w:hAnsi="Times New Roman"/>
          <w:lang w:val="sv-SE"/>
        </w:rPr>
      </w:pPr>
    </w:p>
    <w:p w:rsidR="0053492D" w:rsidRDefault="0053492D" w:rsidP="00844967">
      <w:pPr>
        <w:keepNext/>
        <w:keepLines/>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2 år</w:t>
      </w:r>
    </w:p>
    <w:p w:rsidR="006F0524" w:rsidRDefault="006F0524">
      <w:pPr>
        <w:autoSpaceDE w:val="0"/>
        <w:autoSpaceDN w:val="0"/>
        <w:adjustRightInd w:val="0"/>
        <w:spacing w:after="0" w:line="240" w:lineRule="auto"/>
        <w:rPr>
          <w:rFonts w:ascii="Times New Roman" w:hAnsi="Times New Roman"/>
          <w:lang w:val="sv-SE"/>
        </w:rPr>
      </w:pPr>
    </w:p>
    <w:p w:rsidR="0053492D" w:rsidRPr="00E661FA" w:rsidRDefault="0053492D" w:rsidP="00761294">
      <w:pPr>
        <w:keepNext/>
        <w:keepLines/>
        <w:widowControl w:val="0"/>
        <w:tabs>
          <w:tab w:val="left" w:pos="567"/>
        </w:tabs>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t>6.4</w:t>
      </w:r>
      <w:r w:rsidRPr="00E661FA">
        <w:rPr>
          <w:rFonts w:ascii="Times New Roman" w:hAnsi="Times New Roman"/>
          <w:b/>
          <w:lang w:val="sv-SE"/>
        </w:rPr>
        <w:tab/>
        <w:t>Särskilda förvaringsanvisningar</w:t>
      </w:r>
    </w:p>
    <w:p w:rsidR="0053492D" w:rsidRDefault="0053492D" w:rsidP="00761294">
      <w:pPr>
        <w:keepNext/>
        <w:keepLines/>
        <w:widowControl w:val="0"/>
        <w:autoSpaceDE w:val="0"/>
        <w:autoSpaceDN w:val="0"/>
        <w:adjustRightInd w:val="0"/>
        <w:spacing w:after="0" w:line="240" w:lineRule="auto"/>
        <w:rPr>
          <w:rFonts w:ascii="Times New Roman" w:hAnsi="Times New Roman"/>
          <w:lang w:val="sv-SE"/>
        </w:rPr>
      </w:pPr>
    </w:p>
    <w:p w:rsidR="006F0524" w:rsidRPr="00E661FA" w:rsidRDefault="006F0524" w:rsidP="00761294">
      <w:pPr>
        <w:pStyle w:val="Default"/>
        <w:keepNext/>
        <w:keepLines/>
        <w:widowControl w:val="0"/>
        <w:rPr>
          <w:lang w:val="sv-SE"/>
        </w:rPr>
      </w:pPr>
      <w:r w:rsidRPr="00E661FA">
        <w:rPr>
          <w:sz w:val="22"/>
          <w:szCs w:val="22"/>
          <w:lang w:val="sv-SE"/>
        </w:rPr>
        <w:t xml:space="preserve">Förvaras vid högst </w:t>
      </w:r>
      <w:r w:rsidR="00766A19">
        <w:rPr>
          <w:sz w:val="22"/>
          <w:szCs w:val="22"/>
          <w:lang w:val="sv-SE"/>
        </w:rPr>
        <w:t>25</w:t>
      </w:r>
      <w:r w:rsidRPr="00E661FA">
        <w:rPr>
          <w:sz w:val="22"/>
          <w:szCs w:val="22"/>
          <w:lang w:val="sv-SE"/>
        </w:rPr>
        <w:t xml:space="preserve"> °C. </w:t>
      </w:r>
    </w:p>
    <w:p w:rsidR="0053492D" w:rsidRPr="00E661FA" w:rsidRDefault="0053492D">
      <w:pPr>
        <w:tabs>
          <w:tab w:val="left" w:pos="567"/>
        </w:tabs>
        <w:autoSpaceDE w:val="0"/>
        <w:autoSpaceDN w:val="0"/>
        <w:adjustRightInd w:val="0"/>
        <w:spacing w:after="0" w:line="240" w:lineRule="auto"/>
        <w:rPr>
          <w:rFonts w:ascii="Times New Roman" w:hAnsi="Times New Roman"/>
          <w:b/>
          <w:lang w:val="sv-SE"/>
        </w:rPr>
      </w:pPr>
    </w:p>
    <w:p w:rsidR="0053492D" w:rsidRPr="00E661FA" w:rsidRDefault="0053492D">
      <w:pPr>
        <w:tabs>
          <w:tab w:val="left" w:pos="567"/>
        </w:tabs>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t>6.5</w:t>
      </w:r>
      <w:r w:rsidRPr="00E661FA">
        <w:rPr>
          <w:rFonts w:ascii="Times New Roman" w:hAnsi="Times New Roman"/>
          <w:b/>
          <w:lang w:val="sv-SE"/>
        </w:rPr>
        <w:tab/>
        <w:t>Förpackningstyp och innehåll</w:t>
      </w:r>
    </w:p>
    <w:p w:rsidR="0053492D" w:rsidRPr="00E661FA" w:rsidRDefault="0053492D">
      <w:pPr>
        <w:autoSpaceDE w:val="0"/>
        <w:autoSpaceDN w:val="0"/>
        <w:adjustRightInd w:val="0"/>
        <w:spacing w:after="0" w:line="240" w:lineRule="auto"/>
        <w:rPr>
          <w:rFonts w:ascii="Times New Roman" w:hAnsi="Times New Roman"/>
          <w:lang w:val="sv-SE"/>
        </w:rPr>
      </w:pPr>
    </w:p>
    <w:p w:rsidR="005654C8" w:rsidRDefault="00AA0338" w:rsidP="005654C8">
      <w:pPr>
        <w:autoSpaceDE w:val="0"/>
        <w:autoSpaceDN w:val="0"/>
        <w:adjustRightInd w:val="0"/>
        <w:spacing w:after="0" w:line="240" w:lineRule="auto"/>
        <w:rPr>
          <w:rFonts w:ascii="Times New Roman" w:hAnsi="Times New Roman"/>
          <w:lang w:val="sv-SE"/>
        </w:rPr>
      </w:pPr>
      <w:r>
        <w:rPr>
          <w:rFonts w:ascii="Times New Roman" w:hAnsi="Times New Roman"/>
          <w:lang w:val="sv-SE"/>
        </w:rPr>
        <w:t>A</w:t>
      </w:r>
      <w:r w:rsidR="005654C8">
        <w:rPr>
          <w:rFonts w:ascii="Times New Roman" w:hAnsi="Times New Roman"/>
          <w:lang w:val="sv-SE"/>
        </w:rPr>
        <w:t>luminium/aluminium endosblister, bestående av en OPA (Oriented Poly Amide)/Aluminium/PVC (polyvinylklorid) formpressad film och en öppningsbar folie av aluminium med värmeförseglat lack.</w:t>
      </w:r>
    </w:p>
    <w:p w:rsidR="005654C8" w:rsidRPr="00E661FA" w:rsidRDefault="005654C8" w:rsidP="005654C8">
      <w:pPr>
        <w:autoSpaceDE w:val="0"/>
        <w:autoSpaceDN w:val="0"/>
        <w:adjustRightInd w:val="0"/>
        <w:spacing w:after="0" w:line="240" w:lineRule="auto"/>
        <w:rPr>
          <w:rFonts w:ascii="Times New Roman" w:hAnsi="Times New Roman"/>
          <w:lang w:val="sv-SE"/>
        </w:rPr>
      </w:pPr>
      <w:r>
        <w:rPr>
          <w:rFonts w:ascii="Times New Roman" w:hAnsi="Times New Roman"/>
          <w:lang w:val="sv-SE"/>
        </w:rPr>
        <w:t>Förpackningsstorlek: blisterkartorna är förpackade i kartonger innehållande 5 eller 20 hårda kapslar.</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Eventuellt kommer inte alla förpackningsstorlekar att marknadsföras.</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tabs>
          <w:tab w:val="left" w:pos="567"/>
        </w:tabs>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t>6.6</w:t>
      </w:r>
      <w:r w:rsidRPr="00E661FA">
        <w:rPr>
          <w:rFonts w:ascii="Times New Roman" w:hAnsi="Times New Roman"/>
          <w:b/>
          <w:lang w:val="sv-SE"/>
        </w:rPr>
        <w:tab/>
        <w:t>Särskilda anvisningar för destruktion och övrig hantering</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rsidP="00852249">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 xml:space="preserve">Kapslarna ska inte öppnas. Om en kapsel skadas måste man undvika att pulverinnehållet kommer i kontakt med hud eller slemhinnor. Om Temozolomide SUN kommer i kontakt med hud eller slemhinnor </w:t>
      </w:r>
      <w:r w:rsidRPr="00852249">
        <w:rPr>
          <w:rFonts w:ascii="Times New Roman" w:hAnsi="Times New Roman"/>
          <w:lang w:val="sv-SE"/>
        </w:rPr>
        <w:t xml:space="preserve">tvätta </w:t>
      </w:r>
      <w:r w:rsidR="00852249" w:rsidRPr="00852249">
        <w:rPr>
          <w:rFonts w:ascii="Times New Roman" w:hAnsi="Times New Roman"/>
          <w:lang w:val="sv-SE"/>
        </w:rPr>
        <w:t>omedelbart och grundligt</w:t>
      </w:r>
      <w:r w:rsidR="00852249" w:rsidRPr="00D5557A">
        <w:rPr>
          <w:lang w:val="sv-SE"/>
        </w:rPr>
        <w:t xml:space="preserve"> </w:t>
      </w:r>
      <w:r w:rsidRPr="00E661FA">
        <w:rPr>
          <w:rFonts w:ascii="Times New Roman" w:hAnsi="Times New Roman"/>
          <w:lang w:val="sv-SE"/>
        </w:rPr>
        <w:t>med tvål och vatten.</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Patienter ska uppmanas att hålla kapslarna utom syn- och räckhåll för barn, helst i ett låst skåp. Oavsiktlig förtäring kan vara livshotande för barn.</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Ej använt läkemedel och avfall ska kasseras enligt gällande anvisningar.</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tabs>
          <w:tab w:val="left" w:pos="567"/>
        </w:tabs>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t>7.</w:t>
      </w:r>
      <w:r w:rsidRPr="00E661FA">
        <w:rPr>
          <w:rFonts w:ascii="Times New Roman" w:hAnsi="Times New Roman"/>
          <w:b/>
          <w:lang w:val="sv-SE"/>
        </w:rPr>
        <w:tab/>
        <w:t>INNEHAVARE AV GODKÄNNANDE FÖR FÖRSÄLJNING</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Sun Pharmaceutical Industries Europe B.V.</w:t>
      </w: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Polarisavenue 87</w:t>
      </w: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2132 JH Hoofddorp</w:t>
      </w:r>
    </w:p>
    <w:p w:rsidR="0053492D" w:rsidRPr="00E661FA" w:rsidRDefault="0053492D">
      <w:pPr>
        <w:autoSpaceDE w:val="0"/>
        <w:autoSpaceDN w:val="0"/>
        <w:adjustRightInd w:val="0"/>
        <w:spacing w:after="0" w:line="240" w:lineRule="auto"/>
        <w:rPr>
          <w:rFonts w:ascii="Times New Roman" w:hAnsi="Times New Roman"/>
          <w:b/>
          <w:lang w:val="sv-SE"/>
        </w:rPr>
      </w:pPr>
      <w:r w:rsidRPr="00E661FA">
        <w:rPr>
          <w:rFonts w:ascii="Times New Roman" w:hAnsi="Times New Roman"/>
          <w:lang w:val="sv-SE"/>
        </w:rPr>
        <w:t>Nederländerna</w:t>
      </w:r>
    </w:p>
    <w:p w:rsidR="0053492D" w:rsidRPr="00E661FA" w:rsidRDefault="0053492D">
      <w:pPr>
        <w:autoSpaceDE w:val="0"/>
        <w:autoSpaceDN w:val="0"/>
        <w:adjustRightInd w:val="0"/>
        <w:spacing w:after="0" w:line="240" w:lineRule="auto"/>
        <w:rPr>
          <w:rFonts w:ascii="Times New Roman" w:hAnsi="Times New Roman"/>
          <w:b/>
          <w:lang w:val="sv-SE"/>
        </w:rPr>
      </w:pPr>
    </w:p>
    <w:p w:rsidR="0053492D" w:rsidRPr="00E661FA" w:rsidRDefault="0053492D">
      <w:pPr>
        <w:autoSpaceDE w:val="0"/>
        <w:autoSpaceDN w:val="0"/>
        <w:adjustRightInd w:val="0"/>
        <w:spacing w:after="0" w:line="240" w:lineRule="auto"/>
        <w:rPr>
          <w:rFonts w:ascii="Times New Roman" w:hAnsi="Times New Roman"/>
          <w:b/>
          <w:lang w:val="sv-SE"/>
        </w:rPr>
      </w:pPr>
    </w:p>
    <w:p w:rsidR="0053492D" w:rsidRPr="00E661FA" w:rsidRDefault="0053492D">
      <w:pPr>
        <w:tabs>
          <w:tab w:val="left" w:pos="567"/>
        </w:tabs>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t>8.</w:t>
      </w:r>
      <w:r w:rsidRPr="00E661FA">
        <w:rPr>
          <w:rFonts w:ascii="Times New Roman" w:hAnsi="Times New Roman"/>
          <w:b/>
          <w:lang w:val="sv-SE"/>
        </w:rPr>
        <w:tab/>
        <w:t>NUMMER PÅ GODKÄNNANDE FÖR FÖRSÄLJNING</w:t>
      </w:r>
    </w:p>
    <w:p w:rsidR="0053492D" w:rsidRPr="00E661FA" w:rsidRDefault="0053492D">
      <w:pPr>
        <w:autoSpaceDE w:val="0"/>
        <w:autoSpaceDN w:val="0"/>
        <w:adjustRightInd w:val="0"/>
        <w:spacing w:after="0" w:line="240" w:lineRule="auto"/>
        <w:rPr>
          <w:rFonts w:ascii="Times New Roman" w:hAnsi="Times New Roman"/>
          <w:lang w:val="sv-SE"/>
        </w:rPr>
      </w:pPr>
    </w:p>
    <w:p w:rsidR="00A44B05" w:rsidRPr="00EC18EC" w:rsidRDefault="00A44B05" w:rsidP="00A44B05">
      <w:pPr>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5 mg hårda kapslar</w:t>
      </w:r>
    </w:p>
    <w:p w:rsidR="00070978" w:rsidRPr="000E1118" w:rsidRDefault="00070978" w:rsidP="00070978">
      <w:pPr>
        <w:autoSpaceDE w:val="0"/>
        <w:autoSpaceDN w:val="0"/>
        <w:adjustRightInd w:val="0"/>
        <w:spacing w:after="0" w:line="240" w:lineRule="auto"/>
        <w:rPr>
          <w:rFonts w:ascii="Times New Roman" w:hAnsi="Times New Roman"/>
          <w:lang w:val="sv-SE"/>
        </w:rPr>
      </w:pPr>
      <w:r w:rsidRPr="000E1118">
        <w:rPr>
          <w:rFonts w:ascii="Times New Roman" w:hAnsi="Times New Roman"/>
          <w:lang w:val="sv-SE"/>
        </w:rPr>
        <w:t>EU/1/11/697/013 (5 kapslar i blister)</w:t>
      </w:r>
    </w:p>
    <w:p w:rsidR="00070978" w:rsidRDefault="00070978" w:rsidP="00070978">
      <w:pPr>
        <w:autoSpaceDE w:val="0"/>
        <w:autoSpaceDN w:val="0"/>
        <w:adjustRightInd w:val="0"/>
        <w:spacing w:after="0" w:line="240" w:lineRule="auto"/>
        <w:rPr>
          <w:rFonts w:ascii="Times New Roman" w:hAnsi="Times New Roman"/>
          <w:lang w:val="sv-SE"/>
        </w:rPr>
      </w:pPr>
      <w:r w:rsidRPr="000E1118">
        <w:rPr>
          <w:rFonts w:ascii="Times New Roman" w:hAnsi="Times New Roman"/>
          <w:lang w:val="sv-SE"/>
        </w:rPr>
        <w:t>EU/1/11/697/014 (20 kapslar i blister)</w:t>
      </w:r>
    </w:p>
    <w:p w:rsidR="00A44B05" w:rsidRDefault="00A44B05" w:rsidP="00070978">
      <w:pPr>
        <w:autoSpaceDE w:val="0"/>
        <w:autoSpaceDN w:val="0"/>
        <w:adjustRightInd w:val="0"/>
        <w:spacing w:after="0" w:line="240" w:lineRule="auto"/>
        <w:rPr>
          <w:rFonts w:ascii="Times New Roman" w:hAnsi="Times New Roman"/>
          <w:lang w:val="sv-SE"/>
        </w:rPr>
      </w:pPr>
    </w:p>
    <w:p w:rsidR="00A44B05" w:rsidRPr="00227AB4" w:rsidRDefault="00A44B05" w:rsidP="00A44B05">
      <w:pPr>
        <w:autoSpaceDE w:val="0"/>
        <w:autoSpaceDN w:val="0"/>
        <w:adjustRightInd w:val="0"/>
        <w:spacing w:after="0" w:line="240" w:lineRule="auto"/>
        <w:rPr>
          <w:rFonts w:ascii="Times New Roman" w:hAnsi="Times New Roman"/>
          <w:u w:val="single"/>
          <w:lang w:val="sv-SE"/>
        </w:rPr>
      </w:pPr>
      <w:r>
        <w:rPr>
          <w:rFonts w:ascii="Times New Roman" w:hAnsi="Times New Roman"/>
          <w:u w:val="single"/>
          <w:lang w:val="sv-SE"/>
        </w:rPr>
        <w:t>20</w:t>
      </w:r>
      <w:r w:rsidRPr="00227AB4">
        <w:rPr>
          <w:rFonts w:ascii="Times New Roman" w:hAnsi="Times New Roman"/>
          <w:u w:val="single"/>
          <w:lang w:val="sv-SE"/>
        </w:rPr>
        <w:t> mg hårda kapslar</w:t>
      </w:r>
    </w:p>
    <w:p w:rsidR="00A44B05" w:rsidRPr="00316186" w:rsidRDefault="00A44B05" w:rsidP="00A44B05">
      <w:pPr>
        <w:autoSpaceDE w:val="0"/>
        <w:autoSpaceDN w:val="0"/>
        <w:adjustRightInd w:val="0"/>
        <w:spacing w:after="0" w:line="240" w:lineRule="auto"/>
        <w:rPr>
          <w:rFonts w:ascii="Times New Roman" w:hAnsi="Times New Roman"/>
          <w:lang w:val="sv-SE"/>
        </w:rPr>
      </w:pPr>
      <w:r w:rsidRPr="00316186">
        <w:rPr>
          <w:rFonts w:ascii="Times New Roman" w:hAnsi="Times New Roman"/>
          <w:lang w:val="sv-SE"/>
        </w:rPr>
        <w:t xml:space="preserve">EU/1/11/697/015 (5 </w:t>
      </w:r>
      <w:r w:rsidRPr="000E1118">
        <w:rPr>
          <w:rFonts w:ascii="Times New Roman" w:hAnsi="Times New Roman"/>
          <w:lang w:val="sv-SE"/>
        </w:rPr>
        <w:t>kapslar i blister)</w:t>
      </w:r>
    </w:p>
    <w:p w:rsidR="00A44B05" w:rsidRPr="00316186" w:rsidRDefault="00A44B05" w:rsidP="00A44B05">
      <w:pPr>
        <w:autoSpaceDE w:val="0"/>
        <w:autoSpaceDN w:val="0"/>
        <w:adjustRightInd w:val="0"/>
        <w:spacing w:after="0" w:line="240" w:lineRule="auto"/>
        <w:rPr>
          <w:rFonts w:ascii="Times New Roman" w:hAnsi="Times New Roman"/>
          <w:lang w:val="sv-SE"/>
        </w:rPr>
      </w:pPr>
      <w:r w:rsidRPr="00316186">
        <w:rPr>
          <w:rFonts w:ascii="Times New Roman" w:hAnsi="Times New Roman"/>
          <w:lang w:val="sv-SE"/>
        </w:rPr>
        <w:t xml:space="preserve">EU/1/11/697/016 (20 </w:t>
      </w:r>
      <w:r w:rsidRPr="000E1118">
        <w:rPr>
          <w:rFonts w:ascii="Times New Roman" w:hAnsi="Times New Roman"/>
          <w:lang w:val="sv-SE"/>
        </w:rPr>
        <w:t>kapslar i blister</w:t>
      </w:r>
      <w:r w:rsidRPr="00316186">
        <w:rPr>
          <w:rFonts w:ascii="Times New Roman" w:hAnsi="Times New Roman"/>
          <w:lang w:val="sv-SE"/>
        </w:rPr>
        <w:t>)</w:t>
      </w:r>
    </w:p>
    <w:p w:rsidR="00A44B05" w:rsidRPr="00316186" w:rsidRDefault="00A44B05" w:rsidP="00A44B05">
      <w:pPr>
        <w:autoSpaceDE w:val="0"/>
        <w:autoSpaceDN w:val="0"/>
        <w:adjustRightInd w:val="0"/>
        <w:spacing w:after="0" w:line="240" w:lineRule="auto"/>
        <w:rPr>
          <w:rFonts w:ascii="Times New Roman" w:hAnsi="Times New Roman"/>
          <w:lang w:val="sv-SE"/>
        </w:rPr>
      </w:pPr>
    </w:p>
    <w:p w:rsidR="00A44B05" w:rsidRPr="00227AB4" w:rsidRDefault="00A44B05" w:rsidP="00A44B05">
      <w:pPr>
        <w:autoSpaceDE w:val="0"/>
        <w:autoSpaceDN w:val="0"/>
        <w:adjustRightInd w:val="0"/>
        <w:spacing w:after="0" w:line="240" w:lineRule="auto"/>
        <w:rPr>
          <w:rFonts w:ascii="Times New Roman" w:hAnsi="Times New Roman"/>
          <w:u w:val="single"/>
          <w:lang w:val="sv-SE"/>
        </w:rPr>
      </w:pPr>
      <w:r>
        <w:rPr>
          <w:rFonts w:ascii="Times New Roman" w:hAnsi="Times New Roman"/>
          <w:u w:val="single"/>
          <w:lang w:val="sv-SE"/>
        </w:rPr>
        <w:t>100</w:t>
      </w:r>
      <w:r w:rsidRPr="00227AB4">
        <w:rPr>
          <w:rFonts w:ascii="Times New Roman" w:hAnsi="Times New Roman"/>
          <w:u w:val="single"/>
          <w:lang w:val="sv-SE"/>
        </w:rPr>
        <w:t> mg hårda kapslar</w:t>
      </w:r>
    </w:p>
    <w:p w:rsidR="00A44B05" w:rsidRPr="00316186" w:rsidRDefault="00A44B05" w:rsidP="00A44B05">
      <w:pPr>
        <w:autoSpaceDE w:val="0"/>
        <w:autoSpaceDN w:val="0"/>
        <w:adjustRightInd w:val="0"/>
        <w:spacing w:after="0" w:line="240" w:lineRule="auto"/>
        <w:rPr>
          <w:rFonts w:ascii="Times New Roman" w:hAnsi="Times New Roman"/>
          <w:lang w:val="sv-SE"/>
        </w:rPr>
      </w:pPr>
      <w:r w:rsidRPr="00316186">
        <w:rPr>
          <w:rFonts w:ascii="Times New Roman" w:hAnsi="Times New Roman"/>
          <w:lang w:val="sv-SE"/>
        </w:rPr>
        <w:t xml:space="preserve">EU/1/11/697/017 (5 </w:t>
      </w:r>
      <w:r w:rsidRPr="000E1118">
        <w:rPr>
          <w:rFonts w:ascii="Times New Roman" w:hAnsi="Times New Roman"/>
          <w:lang w:val="sv-SE"/>
        </w:rPr>
        <w:t>kapslar i blister)</w:t>
      </w:r>
    </w:p>
    <w:p w:rsidR="00A44B05" w:rsidRPr="00316186" w:rsidRDefault="00A44B05" w:rsidP="00A44B05">
      <w:pPr>
        <w:autoSpaceDE w:val="0"/>
        <w:autoSpaceDN w:val="0"/>
        <w:adjustRightInd w:val="0"/>
        <w:spacing w:after="0" w:line="240" w:lineRule="auto"/>
        <w:rPr>
          <w:rFonts w:ascii="Times New Roman" w:hAnsi="Times New Roman"/>
          <w:lang w:val="sv-SE"/>
        </w:rPr>
      </w:pPr>
      <w:r w:rsidRPr="00316186">
        <w:rPr>
          <w:rFonts w:ascii="Times New Roman" w:hAnsi="Times New Roman"/>
          <w:lang w:val="sv-SE"/>
        </w:rPr>
        <w:t xml:space="preserve">EU/1/11/697/018 (20 </w:t>
      </w:r>
      <w:r w:rsidRPr="000E1118">
        <w:rPr>
          <w:rFonts w:ascii="Times New Roman" w:hAnsi="Times New Roman"/>
          <w:lang w:val="sv-SE"/>
        </w:rPr>
        <w:t>kapslar i blister</w:t>
      </w:r>
      <w:r w:rsidRPr="00316186">
        <w:rPr>
          <w:rFonts w:ascii="Times New Roman" w:hAnsi="Times New Roman"/>
          <w:lang w:val="sv-SE"/>
        </w:rPr>
        <w:t>)</w:t>
      </w:r>
    </w:p>
    <w:p w:rsidR="00A44B05" w:rsidRPr="00316186" w:rsidRDefault="00A44B05" w:rsidP="00A44B05">
      <w:pPr>
        <w:autoSpaceDE w:val="0"/>
        <w:autoSpaceDN w:val="0"/>
        <w:adjustRightInd w:val="0"/>
        <w:spacing w:after="0" w:line="240" w:lineRule="auto"/>
        <w:rPr>
          <w:rFonts w:ascii="Times New Roman" w:hAnsi="Times New Roman"/>
          <w:lang w:val="sv-SE"/>
        </w:rPr>
      </w:pPr>
    </w:p>
    <w:p w:rsidR="00A44B05" w:rsidRPr="00227AB4" w:rsidRDefault="00A44B05" w:rsidP="00A44B05">
      <w:pPr>
        <w:autoSpaceDE w:val="0"/>
        <w:autoSpaceDN w:val="0"/>
        <w:adjustRightInd w:val="0"/>
        <w:spacing w:after="0" w:line="240" w:lineRule="auto"/>
        <w:rPr>
          <w:rFonts w:ascii="Times New Roman" w:hAnsi="Times New Roman"/>
          <w:u w:val="single"/>
          <w:lang w:val="sv-SE"/>
        </w:rPr>
      </w:pPr>
      <w:r>
        <w:rPr>
          <w:rFonts w:ascii="Times New Roman" w:hAnsi="Times New Roman"/>
          <w:u w:val="single"/>
          <w:lang w:val="sv-SE"/>
        </w:rPr>
        <w:t>140</w:t>
      </w:r>
      <w:r w:rsidRPr="00227AB4">
        <w:rPr>
          <w:rFonts w:ascii="Times New Roman" w:hAnsi="Times New Roman"/>
          <w:u w:val="single"/>
          <w:lang w:val="sv-SE"/>
        </w:rPr>
        <w:t> mg hårda kapslar</w:t>
      </w:r>
    </w:p>
    <w:p w:rsidR="00A44B05" w:rsidRPr="00316186" w:rsidRDefault="00A44B05" w:rsidP="00A44B05">
      <w:pPr>
        <w:autoSpaceDE w:val="0"/>
        <w:autoSpaceDN w:val="0"/>
        <w:adjustRightInd w:val="0"/>
        <w:spacing w:after="0" w:line="240" w:lineRule="auto"/>
        <w:rPr>
          <w:rFonts w:ascii="Times New Roman" w:hAnsi="Times New Roman"/>
          <w:lang w:val="sv-SE"/>
        </w:rPr>
      </w:pPr>
      <w:r w:rsidRPr="00316186">
        <w:rPr>
          <w:rFonts w:ascii="Times New Roman" w:hAnsi="Times New Roman"/>
          <w:lang w:val="sv-SE"/>
        </w:rPr>
        <w:t xml:space="preserve">EU/1/11/697/019 (5 </w:t>
      </w:r>
      <w:r w:rsidRPr="000E1118">
        <w:rPr>
          <w:rFonts w:ascii="Times New Roman" w:hAnsi="Times New Roman"/>
          <w:lang w:val="sv-SE"/>
        </w:rPr>
        <w:t>kapslar i blister)</w:t>
      </w:r>
    </w:p>
    <w:p w:rsidR="00A44B05" w:rsidRPr="00316186" w:rsidRDefault="00A44B05" w:rsidP="00A44B05">
      <w:pPr>
        <w:autoSpaceDE w:val="0"/>
        <w:autoSpaceDN w:val="0"/>
        <w:adjustRightInd w:val="0"/>
        <w:spacing w:after="0" w:line="240" w:lineRule="auto"/>
        <w:rPr>
          <w:rFonts w:ascii="Times New Roman" w:hAnsi="Times New Roman"/>
          <w:lang w:val="sv-SE"/>
        </w:rPr>
      </w:pPr>
      <w:r w:rsidRPr="00316186">
        <w:rPr>
          <w:rFonts w:ascii="Times New Roman" w:hAnsi="Times New Roman"/>
          <w:lang w:val="sv-SE"/>
        </w:rPr>
        <w:t xml:space="preserve">EU/1/11/697/020 (20 </w:t>
      </w:r>
      <w:r w:rsidRPr="000E1118">
        <w:rPr>
          <w:rFonts w:ascii="Times New Roman" w:hAnsi="Times New Roman"/>
          <w:lang w:val="sv-SE"/>
        </w:rPr>
        <w:t>kapslar i blister</w:t>
      </w:r>
      <w:r w:rsidRPr="00316186">
        <w:rPr>
          <w:rFonts w:ascii="Times New Roman" w:hAnsi="Times New Roman"/>
          <w:lang w:val="sv-SE"/>
        </w:rPr>
        <w:t>)</w:t>
      </w:r>
    </w:p>
    <w:p w:rsidR="00A44B05" w:rsidRDefault="00A44B05" w:rsidP="00A44B05">
      <w:pPr>
        <w:autoSpaceDE w:val="0"/>
        <w:autoSpaceDN w:val="0"/>
        <w:adjustRightInd w:val="0"/>
        <w:spacing w:after="0" w:line="240" w:lineRule="auto"/>
        <w:rPr>
          <w:rFonts w:ascii="Times New Roman" w:hAnsi="Times New Roman"/>
          <w:u w:val="single"/>
          <w:lang w:val="sv-SE"/>
        </w:rPr>
      </w:pPr>
    </w:p>
    <w:p w:rsidR="00A44B05" w:rsidRPr="00227AB4" w:rsidRDefault="00A44B05" w:rsidP="00A44B05">
      <w:pPr>
        <w:autoSpaceDE w:val="0"/>
        <w:autoSpaceDN w:val="0"/>
        <w:adjustRightInd w:val="0"/>
        <w:spacing w:after="0" w:line="240" w:lineRule="auto"/>
        <w:rPr>
          <w:rFonts w:ascii="Times New Roman" w:hAnsi="Times New Roman"/>
          <w:u w:val="single"/>
          <w:lang w:val="sv-SE"/>
        </w:rPr>
      </w:pPr>
      <w:r>
        <w:rPr>
          <w:rFonts w:ascii="Times New Roman" w:hAnsi="Times New Roman"/>
          <w:u w:val="single"/>
          <w:lang w:val="sv-SE"/>
        </w:rPr>
        <w:t>180</w:t>
      </w:r>
      <w:r w:rsidRPr="00227AB4">
        <w:rPr>
          <w:rFonts w:ascii="Times New Roman" w:hAnsi="Times New Roman"/>
          <w:u w:val="single"/>
          <w:lang w:val="sv-SE"/>
        </w:rPr>
        <w:t> mg hårda kapslar</w:t>
      </w:r>
    </w:p>
    <w:p w:rsidR="00A44B05" w:rsidRPr="00316186" w:rsidRDefault="00A44B05" w:rsidP="00A44B05">
      <w:pPr>
        <w:autoSpaceDE w:val="0"/>
        <w:autoSpaceDN w:val="0"/>
        <w:adjustRightInd w:val="0"/>
        <w:spacing w:after="0" w:line="240" w:lineRule="auto"/>
        <w:rPr>
          <w:rFonts w:ascii="Times New Roman" w:hAnsi="Times New Roman"/>
          <w:lang w:val="sv-SE"/>
        </w:rPr>
      </w:pPr>
      <w:r w:rsidRPr="00316186">
        <w:rPr>
          <w:rFonts w:ascii="Times New Roman" w:hAnsi="Times New Roman"/>
          <w:lang w:val="sv-SE"/>
        </w:rPr>
        <w:t xml:space="preserve">EU/1/11/697/021 (5 </w:t>
      </w:r>
      <w:r w:rsidRPr="000E1118">
        <w:rPr>
          <w:rFonts w:ascii="Times New Roman" w:hAnsi="Times New Roman"/>
          <w:lang w:val="sv-SE"/>
        </w:rPr>
        <w:t>kapslar i blister)</w:t>
      </w:r>
    </w:p>
    <w:p w:rsidR="00A44B05" w:rsidRPr="00316186" w:rsidRDefault="00A44B05" w:rsidP="00A44B05">
      <w:pPr>
        <w:autoSpaceDE w:val="0"/>
        <w:autoSpaceDN w:val="0"/>
        <w:adjustRightInd w:val="0"/>
        <w:spacing w:after="0" w:line="240" w:lineRule="auto"/>
        <w:rPr>
          <w:rFonts w:ascii="Times New Roman" w:hAnsi="Times New Roman"/>
          <w:lang w:val="sv-SE"/>
        </w:rPr>
      </w:pPr>
      <w:r w:rsidRPr="00316186">
        <w:rPr>
          <w:rFonts w:ascii="Times New Roman" w:hAnsi="Times New Roman"/>
          <w:lang w:val="sv-SE"/>
        </w:rPr>
        <w:t xml:space="preserve">EU/1/11/697/022 (20 </w:t>
      </w:r>
      <w:r w:rsidRPr="000E1118">
        <w:rPr>
          <w:rFonts w:ascii="Times New Roman" w:hAnsi="Times New Roman"/>
          <w:lang w:val="sv-SE"/>
        </w:rPr>
        <w:t>kapslar i blister</w:t>
      </w:r>
      <w:r w:rsidRPr="00316186">
        <w:rPr>
          <w:rFonts w:ascii="Times New Roman" w:hAnsi="Times New Roman"/>
          <w:lang w:val="sv-SE"/>
        </w:rPr>
        <w:t>)</w:t>
      </w:r>
    </w:p>
    <w:p w:rsidR="00A44B05" w:rsidRPr="000E1118" w:rsidRDefault="00A44B05" w:rsidP="00070978">
      <w:pPr>
        <w:autoSpaceDE w:val="0"/>
        <w:autoSpaceDN w:val="0"/>
        <w:adjustRightInd w:val="0"/>
        <w:spacing w:after="0" w:line="240" w:lineRule="auto"/>
        <w:rPr>
          <w:rFonts w:ascii="Times New Roman" w:hAnsi="Times New Roman"/>
          <w:lang w:val="sv-SE"/>
        </w:rPr>
      </w:pPr>
    </w:p>
    <w:p w:rsidR="00A44B05" w:rsidRPr="00227AB4" w:rsidRDefault="00A44B05" w:rsidP="00A44B05">
      <w:pPr>
        <w:autoSpaceDE w:val="0"/>
        <w:autoSpaceDN w:val="0"/>
        <w:adjustRightInd w:val="0"/>
        <w:spacing w:after="0" w:line="240" w:lineRule="auto"/>
        <w:rPr>
          <w:rFonts w:ascii="Times New Roman" w:hAnsi="Times New Roman"/>
          <w:u w:val="single"/>
          <w:lang w:val="sv-SE"/>
        </w:rPr>
      </w:pPr>
      <w:r>
        <w:rPr>
          <w:rFonts w:ascii="Times New Roman" w:hAnsi="Times New Roman"/>
          <w:u w:val="single"/>
          <w:lang w:val="sv-SE"/>
        </w:rPr>
        <w:t>250</w:t>
      </w:r>
      <w:r w:rsidRPr="00227AB4">
        <w:rPr>
          <w:rFonts w:ascii="Times New Roman" w:hAnsi="Times New Roman"/>
          <w:u w:val="single"/>
          <w:lang w:val="sv-SE"/>
        </w:rPr>
        <w:t> mg hårda kapslar</w:t>
      </w:r>
    </w:p>
    <w:p w:rsidR="00A44B05" w:rsidRPr="00316186" w:rsidRDefault="00A44B05" w:rsidP="00A44B05">
      <w:pPr>
        <w:autoSpaceDE w:val="0"/>
        <w:autoSpaceDN w:val="0"/>
        <w:adjustRightInd w:val="0"/>
        <w:spacing w:after="0" w:line="240" w:lineRule="auto"/>
        <w:rPr>
          <w:rFonts w:ascii="Times New Roman" w:hAnsi="Times New Roman"/>
          <w:lang w:val="sv-SE"/>
        </w:rPr>
      </w:pPr>
      <w:r w:rsidRPr="00316186">
        <w:rPr>
          <w:rFonts w:ascii="Times New Roman" w:hAnsi="Times New Roman"/>
          <w:lang w:val="sv-SE"/>
        </w:rPr>
        <w:t xml:space="preserve">EU/1/11/697/023 (5 </w:t>
      </w:r>
      <w:r w:rsidRPr="000E1118">
        <w:rPr>
          <w:rFonts w:ascii="Times New Roman" w:hAnsi="Times New Roman"/>
          <w:lang w:val="sv-SE"/>
        </w:rPr>
        <w:t>kapslar i blister)</w:t>
      </w:r>
    </w:p>
    <w:p w:rsidR="00A44B05" w:rsidRPr="00316186" w:rsidRDefault="00A44B05" w:rsidP="00A44B05">
      <w:pPr>
        <w:autoSpaceDE w:val="0"/>
        <w:autoSpaceDN w:val="0"/>
        <w:adjustRightInd w:val="0"/>
        <w:spacing w:after="0" w:line="240" w:lineRule="auto"/>
        <w:rPr>
          <w:rFonts w:ascii="Times New Roman" w:hAnsi="Times New Roman"/>
          <w:lang w:val="sv-SE"/>
        </w:rPr>
      </w:pPr>
      <w:r w:rsidRPr="00316186">
        <w:rPr>
          <w:rFonts w:ascii="Times New Roman" w:hAnsi="Times New Roman"/>
          <w:lang w:val="sv-SE"/>
        </w:rPr>
        <w:t xml:space="preserve">EU/1/11/697/024 (20 </w:t>
      </w:r>
      <w:r w:rsidRPr="000E1118">
        <w:rPr>
          <w:rFonts w:ascii="Times New Roman" w:hAnsi="Times New Roman"/>
          <w:lang w:val="sv-SE"/>
        </w:rPr>
        <w:t>kapslar i blister</w:t>
      </w:r>
      <w:r w:rsidRPr="00316186">
        <w:rPr>
          <w:rFonts w:ascii="Times New Roman" w:hAnsi="Times New Roman"/>
          <w:lang w:val="sv-SE"/>
        </w:rPr>
        <w:t>)</w:t>
      </w:r>
    </w:p>
    <w:p w:rsidR="00070978" w:rsidRPr="000E1118" w:rsidRDefault="00070978" w:rsidP="00070978">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rsidP="00844967">
      <w:pPr>
        <w:keepNext/>
        <w:keepLines/>
        <w:tabs>
          <w:tab w:val="left" w:pos="567"/>
        </w:tabs>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t>9.</w:t>
      </w:r>
      <w:r w:rsidRPr="00E661FA">
        <w:rPr>
          <w:rFonts w:ascii="Times New Roman" w:hAnsi="Times New Roman"/>
          <w:b/>
          <w:lang w:val="sv-SE"/>
        </w:rPr>
        <w:tab/>
        <w:t>DATUM FÖR FÖRSTA GODKÄNNANDE/FÖRNYAT GODKÄNNANDE</w:t>
      </w:r>
    </w:p>
    <w:p w:rsidR="0053492D" w:rsidRPr="00E661FA" w:rsidRDefault="0053492D" w:rsidP="00844967">
      <w:pPr>
        <w:keepNext/>
        <w:keepLines/>
        <w:autoSpaceDE w:val="0"/>
        <w:autoSpaceDN w:val="0"/>
        <w:adjustRightInd w:val="0"/>
        <w:spacing w:after="0" w:line="240" w:lineRule="auto"/>
        <w:rPr>
          <w:rFonts w:ascii="Times New Roman" w:hAnsi="Times New Roman"/>
          <w:lang w:val="sv-SE"/>
        </w:rPr>
      </w:pPr>
    </w:p>
    <w:p w:rsidR="0053492D" w:rsidRDefault="00B87D42" w:rsidP="00844967">
      <w:pPr>
        <w:keepNext/>
        <w:keepLines/>
        <w:autoSpaceDE w:val="0"/>
        <w:autoSpaceDN w:val="0"/>
        <w:adjustRightInd w:val="0"/>
        <w:spacing w:after="0" w:line="240" w:lineRule="auto"/>
        <w:rPr>
          <w:rFonts w:ascii="Times New Roman" w:hAnsi="Times New Roman"/>
          <w:lang w:val="sv-SE"/>
        </w:rPr>
      </w:pPr>
      <w:r w:rsidRPr="00B87D42">
        <w:rPr>
          <w:rFonts w:ascii="Times New Roman" w:hAnsi="Times New Roman"/>
          <w:lang w:val="sv-SE"/>
        </w:rPr>
        <w:t xml:space="preserve">Datum för </w:t>
      </w:r>
      <w:r w:rsidR="00BE5EC1">
        <w:rPr>
          <w:rFonts w:ascii="Times New Roman" w:hAnsi="Times New Roman"/>
          <w:lang w:val="sv-SE"/>
        </w:rPr>
        <w:t xml:space="preserve">det </w:t>
      </w:r>
      <w:r w:rsidRPr="00B87D42">
        <w:rPr>
          <w:rFonts w:ascii="Times New Roman" w:hAnsi="Times New Roman"/>
          <w:lang w:val="sv-SE"/>
        </w:rPr>
        <w:t>första godkännande:</w:t>
      </w:r>
      <w:r>
        <w:rPr>
          <w:rFonts w:ascii="Times New Roman" w:hAnsi="Times New Roman"/>
          <w:lang w:val="sv-SE"/>
        </w:rPr>
        <w:t xml:space="preserve"> 13 juli 2011</w:t>
      </w:r>
    </w:p>
    <w:p w:rsidR="00B87D42" w:rsidRPr="00844967" w:rsidRDefault="00AA0338">
      <w:pPr>
        <w:autoSpaceDE w:val="0"/>
        <w:autoSpaceDN w:val="0"/>
        <w:adjustRightInd w:val="0"/>
        <w:spacing w:after="0" w:line="240" w:lineRule="auto"/>
        <w:rPr>
          <w:rFonts w:ascii="Times New Roman" w:hAnsi="Times New Roman"/>
          <w:lang w:val="sv-SE"/>
        </w:rPr>
      </w:pPr>
      <w:r w:rsidRPr="00AA0338">
        <w:rPr>
          <w:rFonts w:ascii="Times New Roman" w:hAnsi="Times New Roman"/>
          <w:lang w:val="sv-SE" w:bidi="sv-SE"/>
        </w:rPr>
        <w:t>Datum för den senaste förnyelsen:</w:t>
      </w:r>
      <w:r w:rsidR="00C43CFB">
        <w:rPr>
          <w:rFonts w:ascii="Times New Roman" w:hAnsi="Times New Roman"/>
          <w:lang w:val="sv-SE" w:bidi="sv-SE"/>
        </w:rPr>
        <w:t xml:space="preserve"> 21 april 2016</w:t>
      </w:r>
    </w:p>
    <w:p w:rsidR="0053492D" w:rsidRDefault="0053492D">
      <w:pPr>
        <w:autoSpaceDE w:val="0"/>
        <w:autoSpaceDN w:val="0"/>
        <w:adjustRightInd w:val="0"/>
        <w:spacing w:after="0" w:line="240" w:lineRule="auto"/>
        <w:rPr>
          <w:rFonts w:ascii="Times New Roman" w:hAnsi="Times New Roman"/>
          <w:lang w:val="sv-SE"/>
        </w:rPr>
      </w:pPr>
    </w:p>
    <w:p w:rsidR="00AA0338" w:rsidRPr="00E661FA" w:rsidRDefault="00AA0338">
      <w:pPr>
        <w:autoSpaceDE w:val="0"/>
        <w:autoSpaceDN w:val="0"/>
        <w:adjustRightInd w:val="0"/>
        <w:spacing w:after="0" w:line="240" w:lineRule="auto"/>
        <w:rPr>
          <w:rFonts w:ascii="Times New Roman" w:hAnsi="Times New Roman"/>
          <w:lang w:val="sv-SE"/>
        </w:rPr>
      </w:pPr>
    </w:p>
    <w:p w:rsidR="0053492D" w:rsidRPr="00E661FA" w:rsidRDefault="0053492D">
      <w:pPr>
        <w:tabs>
          <w:tab w:val="left" w:pos="567"/>
        </w:tabs>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t>10.</w:t>
      </w:r>
      <w:r w:rsidRPr="00E661FA">
        <w:rPr>
          <w:rFonts w:ascii="Times New Roman" w:hAnsi="Times New Roman"/>
          <w:b/>
          <w:lang w:val="sv-SE"/>
        </w:rPr>
        <w:tab/>
        <w:t>DATUM FÖR ÖVERSYN AV PRODUKTRESUMÉN</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p>
    <w:p w:rsidR="004C3246" w:rsidRPr="00E661FA" w:rsidRDefault="004C3246" w:rsidP="00C613C9">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lastRenderedPageBreak/>
        <w:t xml:space="preserve">Ytterligare information om detta läkemedel finns på Europeiska läkemedelsmyndighetens webbplats </w:t>
      </w:r>
      <w:hyperlink r:id="rId10" w:history="1">
        <w:r w:rsidRPr="00FB5826">
          <w:rPr>
            <w:rFonts w:ascii="Times New Roman" w:hAnsi="Times New Roman"/>
            <w:lang w:val="sv-SE"/>
          </w:rPr>
          <w:t>http://www.ema.europa.eu</w:t>
        </w:r>
      </w:hyperlink>
      <w:r w:rsidR="00747A8E">
        <w:rPr>
          <w:rFonts w:ascii="Times New Roman" w:hAnsi="Times New Roman"/>
          <w:lang w:val="sv-SE"/>
        </w:rPr>
        <w:t>.</w:t>
      </w:r>
    </w:p>
    <w:p w:rsidR="0053492D" w:rsidRPr="00E661FA" w:rsidRDefault="0053492D" w:rsidP="004F18A8">
      <w:pPr>
        <w:autoSpaceDE w:val="0"/>
        <w:autoSpaceDN w:val="0"/>
        <w:adjustRightInd w:val="0"/>
        <w:spacing w:after="0" w:line="240" w:lineRule="auto"/>
        <w:rPr>
          <w:rFonts w:ascii="Times New Roman" w:hAnsi="Times New Roman"/>
          <w:lang w:val="sv-SE"/>
        </w:rPr>
      </w:pPr>
    </w:p>
    <w:p w:rsidR="004C3246" w:rsidRPr="00E661FA" w:rsidRDefault="004C3246" w:rsidP="004F18A8">
      <w:pPr>
        <w:autoSpaceDE w:val="0"/>
        <w:autoSpaceDN w:val="0"/>
        <w:adjustRightInd w:val="0"/>
        <w:spacing w:after="0" w:line="240" w:lineRule="auto"/>
        <w:rPr>
          <w:rFonts w:ascii="Times New Roman" w:hAnsi="Times New Roman"/>
          <w:lang w:val="sv-SE"/>
        </w:rPr>
      </w:pPr>
    </w:p>
    <w:p w:rsidR="00FB6AAA" w:rsidRPr="00E661FA" w:rsidRDefault="0053492D">
      <w:pPr>
        <w:tabs>
          <w:tab w:val="left" w:pos="567"/>
        </w:tabs>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br w:type="page"/>
      </w: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b/>
          <w:lang w:val="sv-SE"/>
        </w:rPr>
      </w:pPr>
      <w:r w:rsidRPr="00E661FA">
        <w:rPr>
          <w:rFonts w:ascii="Times New Roman" w:hAnsi="Times New Roman"/>
          <w:b/>
          <w:lang w:val="sv-SE"/>
        </w:rPr>
        <w:t>BILAGA II</w:t>
      </w:r>
    </w:p>
    <w:p w:rsidR="0053492D" w:rsidRPr="00E661FA" w:rsidRDefault="0053492D">
      <w:pPr>
        <w:autoSpaceDE w:val="0"/>
        <w:autoSpaceDN w:val="0"/>
        <w:adjustRightInd w:val="0"/>
        <w:spacing w:after="0" w:line="240" w:lineRule="auto"/>
        <w:jc w:val="center"/>
        <w:rPr>
          <w:rFonts w:ascii="Times New Roman" w:hAnsi="Times New Roman"/>
          <w:b/>
          <w:lang w:val="sv-SE"/>
        </w:rPr>
      </w:pPr>
    </w:p>
    <w:p w:rsidR="00E6241F" w:rsidRPr="00E661FA" w:rsidRDefault="0053492D" w:rsidP="00E6241F">
      <w:pPr>
        <w:widowControl w:val="0"/>
        <w:ind w:left="567" w:right="1405" w:hanging="567"/>
        <w:rPr>
          <w:rFonts w:ascii="Times New Roman" w:hAnsi="Times New Roman"/>
          <w:b/>
          <w:lang w:val="sv-SE"/>
        </w:rPr>
      </w:pPr>
      <w:r w:rsidRPr="00E661FA">
        <w:rPr>
          <w:rFonts w:ascii="Times New Roman" w:hAnsi="Times New Roman"/>
          <w:b/>
          <w:lang w:val="sv-SE"/>
        </w:rPr>
        <w:t>A.</w:t>
      </w:r>
      <w:r w:rsidRPr="00E661FA">
        <w:rPr>
          <w:rFonts w:ascii="Times New Roman" w:hAnsi="Times New Roman"/>
          <w:b/>
          <w:lang w:val="sv-SE"/>
        </w:rPr>
        <w:tab/>
      </w:r>
      <w:r w:rsidR="00E6241F" w:rsidRPr="00E661FA">
        <w:rPr>
          <w:rFonts w:ascii="Times New Roman" w:hAnsi="Times New Roman"/>
          <w:b/>
          <w:lang w:val="sv-SE"/>
        </w:rPr>
        <w:t>TILLVERKARE SOM ANSVARAR FÖR FRISLÄPPANDE AV TILLVERKNINGSSATS</w:t>
      </w:r>
    </w:p>
    <w:p w:rsidR="00186B21" w:rsidRPr="00E661FA" w:rsidRDefault="0053492D" w:rsidP="00186B21">
      <w:pPr>
        <w:widowControl w:val="0"/>
        <w:ind w:left="567" w:right="1405" w:hanging="567"/>
        <w:rPr>
          <w:rFonts w:ascii="Times New Roman" w:hAnsi="Times New Roman"/>
          <w:b/>
          <w:lang w:val="sv-SE"/>
        </w:rPr>
      </w:pPr>
      <w:r w:rsidRPr="00E661FA">
        <w:rPr>
          <w:rFonts w:ascii="Times New Roman" w:hAnsi="Times New Roman"/>
          <w:b/>
          <w:lang w:val="sv-SE"/>
        </w:rPr>
        <w:t>B.</w:t>
      </w:r>
      <w:r w:rsidRPr="00E661FA">
        <w:rPr>
          <w:rFonts w:ascii="Times New Roman" w:hAnsi="Times New Roman"/>
          <w:b/>
          <w:lang w:val="sv-SE"/>
        </w:rPr>
        <w:tab/>
      </w:r>
      <w:r w:rsidR="00186B21" w:rsidRPr="00E661FA">
        <w:rPr>
          <w:rFonts w:ascii="Times New Roman" w:hAnsi="Times New Roman"/>
          <w:b/>
          <w:lang w:val="sv-SE"/>
        </w:rPr>
        <w:t>VILLKOR ELLER BEGRÄNSNINGAR FÖR FÖRSKRIVNING OCH ANVÄNDNING</w:t>
      </w:r>
    </w:p>
    <w:p w:rsidR="0053492D" w:rsidRPr="00A20A6A" w:rsidRDefault="00186B21" w:rsidP="00A20A6A">
      <w:pPr>
        <w:widowControl w:val="0"/>
        <w:ind w:left="567" w:right="1405" w:hanging="567"/>
        <w:rPr>
          <w:rFonts w:ascii="Times New Roman" w:hAnsi="Times New Roman"/>
          <w:b/>
          <w:lang w:val="sv-SE"/>
        </w:rPr>
      </w:pPr>
      <w:r w:rsidRPr="00E661FA">
        <w:rPr>
          <w:rFonts w:ascii="Times New Roman" w:hAnsi="Times New Roman"/>
          <w:b/>
          <w:lang w:val="sv-SE"/>
        </w:rPr>
        <w:t>C.</w:t>
      </w:r>
      <w:r w:rsidRPr="00E661FA">
        <w:rPr>
          <w:rFonts w:ascii="Times New Roman" w:hAnsi="Times New Roman"/>
          <w:b/>
          <w:lang w:val="sv-SE"/>
        </w:rPr>
        <w:tab/>
        <w:t>ÖVRIGA VILLKOR OCH KRAV FÖR GODKÄNNANDET FÖR FÖRSÄLJNING</w:t>
      </w:r>
    </w:p>
    <w:p w:rsidR="0053492D" w:rsidRPr="0095214D" w:rsidRDefault="0095214D" w:rsidP="0095214D">
      <w:pPr>
        <w:autoSpaceDE w:val="0"/>
        <w:autoSpaceDN w:val="0"/>
        <w:adjustRightInd w:val="0"/>
        <w:spacing w:after="0" w:line="240" w:lineRule="auto"/>
        <w:ind w:left="567" w:hanging="567"/>
        <w:rPr>
          <w:rFonts w:ascii="Times New Roman" w:hAnsi="Times New Roman"/>
          <w:lang w:val="sv-SE"/>
        </w:rPr>
      </w:pPr>
      <w:r w:rsidRPr="0095214D">
        <w:rPr>
          <w:rFonts w:ascii="Times New Roman" w:hAnsi="Times New Roman"/>
          <w:b/>
          <w:bCs/>
          <w:lang w:val="sv-SE"/>
        </w:rPr>
        <w:t>D.</w:t>
      </w:r>
      <w:r w:rsidRPr="0095214D">
        <w:rPr>
          <w:rFonts w:ascii="Times New Roman" w:hAnsi="Times New Roman"/>
          <w:b/>
          <w:bCs/>
          <w:lang w:val="sv-SE"/>
        </w:rPr>
        <w:tab/>
        <w:t xml:space="preserve">VILLKOR ELLER BEGRÄNSNINGAR AVSEENDE EN SÄKER OCH EFFEKTIV ANVÄNDNING AV LÄKEMEDLET </w:t>
      </w: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br w:type="page"/>
      </w:r>
    </w:p>
    <w:p w:rsidR="0053492D" w:rsidRPr="00E661FA" w:rsidRDefault="0053492D" w:rsidP="0053320A">
      <w:pPr>
        <w:pStyle w:val="TitleB"/>
        <w:rPr>
          <w:szCs w:val="22"/>
        </w:rPr>
      </w:pPr>
      <w:r w:rsidRPr="00E661FA">
        <w:rPr>
          <w:szCs w:val="22"/>
        </w:rPr>
        <w:lastRenderedPageBreak/>
        <w:t>A.</w:t>
      </w:r>
      <w:r w:rsidRPr="00E661FA">
        <w:rPr>
          <w:b w:val="0"/>
          <w:szCs w:val="22"/>
        </w:rPr>
        <w:tab/>
      </w:r>
      <w:r w:rsidR="0053320A" w:rsidRPr="00E661FA">
        <w:rPr>
          <w:szCs w:val="22"/>
        </w:rPr>
        <w:t>TILLVERKARE SOM ANSVARAR FÖR FRISLÄPPANDE AV TILLVERKNINGSSATS</w:t>
      </w:r>
    </w:p>
    <w:p w:rsidR="0053492D" w:rsidRPr="00E661FA" w:rsidRDefault="0053492D">
      <w:pPr>
        <w:autoSpaceDE w:val="0"/>
        <w:autoSpaceDN w:val="0"/>
        <w:adjustRightInd w:val="0"/>
        <w:spacing w:after="0" w:line="240" w:lineRule="auto"/>
        <w:rPr>
          <w:rFonts w:ascii="Times New Roman" w:hAnsi="Times New Roman"/>
          <w:b/>
          <w:lang w:val="sv-SE"/>
        </w:rPr>
      </w:pPr>
    </w:p>
    <w:p w:rsidR="0053492D" w:rsidRPr="00E661FA" w:rsidRDefault="0053492D">
      <w:pPr>
        <w:autoSpaceDE w:val="0"/>
        <w:autoSpaceDN w:val="0"/>
        <w:adjustRightInd w:val="0"/>
        <w:spacing w:after="0" w:line="240" w:lineRule="auto"/>
        <w:rPr>
          <w:rFonts w:ascii="Times New Roman" w:hAnsi="Times New Roman"/>
          <w:u w:val="single"/>
          <w:lang w:val="sv-SE"/>
        </w:rPr>
      </w:pPr>
      <w:r w:rsidRPr="00E661FA">
        <w:rPr>
          <w:rFonts w:ascii="Times New Roman" w:hAnsi="Times New Roman"/>
          <w:u w:val="single"/>
          <w:lang w:val="sv-SE"/>
        </w:rPr>
        <w:t>Namn och adress till tillverkare som ansvarar för frisläppande av tillverkningssats</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fr-FR"/>
        </w:rPr>
      </w:pPr>
      <w:r w:rsidRPr="00E661FA">
        <w:rPr>
          <w:rFonts w:ascii="Times New Roman" w:hAnsi="Times New Roman"/>
          <w:lang w:val="fr-FR"/>
        </w:rPr>
        <w:t>Sun Pharmaceutical Industries Europe B.V.</w:t>
      </w:r>
    </w:p>
    <w:p w:rsidR="0053492D" w:rsidRPr="00E661FA" w:rsidRDefault="0053492D">
      <w:pPr>
        <w:autoSpaceDE w:val="0"/>
        <w:autoSpaceDN w:val="0"/>
        <w:adjustRightInd w:val="0"/>
        <w:spacing w:after="0" w:line="240" w:lineRule="auto"/>
        <w:rPr>
          <w:rFonts w:ascii="Times New Roman" w:hAnsi="Times New Roman"/>
          <w:lang w:val="fr-FR"/>
        </w:rPr>
      </w:pPr>
      <w:r w:rsidRPr="00E661FA">
        <w:rPr>
          <w:rFonts w:ascii="Times New Roman" w:hAnsi="Times New Roman"/>
          <w:lang w:val="fr-FR"/>
        </w:rPr>
        <w:t>Polarisavenue 87</w:t>
      </w: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2132 JH Hoofddorp</w:t>
      </w: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Nederländerna</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I läkemedlets tryckta bipacksedel ska namn och adress till tillverkaren som ansvarar för frisläppandet av den relevanta tillverkningssatsen anges.</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p>
    <w:p w:rsidR="0053320A" w:rsidRPr="00E661FA" w:rsidRDefault="0053492D" w:rsidP="0053320A">
      <w:pPr>
        <w:pStyle w:val="TitleB"/>
        <w:rPr>
          <w:szCs w:val="22"/>
        </w:rPr>
      </w:pPr>
      <w:r w:rsidRPr="00E661FA">
        <w:rPr>
          <w:szCs w:val="22"/>
        </w:rPr>
        <w:t>B.</w:t>
      </w:r>
      <w:r w:rsidRPr="00E661FA">
        <w:rPr>
          <w:szCs w:val="22"/>
        </w:rPr>
        <w:tab/>
      </w:r>
      <w:r w:rsidR="0053320A" w:rsidRPr="00E661FA">
        <w:rPr>
          <w:szCs w:val="22"/>
        </w:rPr>
        <w:t>VILLKOR ELLER BEGRÄNSNINGAR FÖR FÖRSKRIVNING OCH ANVÄNDNING</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Läkemedel som med begränsningar lämnas ut mot recept (se bilaga I: Produktresumén</w:t>
      </w:r>
    </w:p>
    <w:p w:rsidR="0053492D" w:rsidRPr="00E661FA" w:rsidRDefault="0053492D">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avsnitt 4.2).</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E661FA" w:rsidRDefault="0053492D">
      <w:pPr>
        <w:autoSpaceDE w:val="0"/>
        <w:autoSpaceDN w:val="0"/>
        <w:adjustRightInd w:val="0"/>
        <w:spacing w:after="0" w:line="240" w:lineRule="auto"/>
        <w:rPr>
          <w:rFonts w:ascii="Times New Roman" w:hAnsi="Times New Roman"/>
          <w:lang w:val="sv-SE"/>
        </w:rPr>
      </w:pPr>
    </w:p>
    <w:p w:rsidR="0053320A" w:rsidRPr="00E661FA" w:rsidRDefault="0053320A" w:rsidP="0053320A">
      <w:pPr>
        <w:pStyle w:val="TitleB"/>
        <w:rPr>
          <w:szCs w:val="22"/>
        </w:rPr>
      </w:pPr>
      <w:r w:rsidRPr="00E661FA">
        <w:rPr>
          <w:szCs w:val="22"/>
        </w:rPr>
        <w:t>C.</w:t>
      </w:r>
      <w:r w:rsidRPr="00E661FA">
        <w:rPr>
          <w:szCs w:val="22"/>
        </w:rPr>
        <w:tab/>
        <w:t>ÖVRIGA VILLKOR OCH KRAV FÖR GODKÄNNANDET FÖR FÖRSÄLJNING.</w:t>
      </w:r>
    </w:p>
    <w:p w:rsidR="0053492D" w:rsidRPr="00E661FA" w:rsidRDefault="0053492D">
      <w:pPr>
        <w:autoSpaceDE w:val="0"/>
        <w:autoSpaceDN w:val="0"/>
        <w:adjustRightInd w:val="0"/>
        <w:spacing w:after="0" w:line="240" w:lineRule="auto"/>
        <w:rPr>
          <w:rFonts w:ascii="Times New Roman" w:hAnsi="Times New Roman"/>
          <w:lang w:val="sv-SE"/>
        </w:rPr>
      </w:pPr>
    </w:p>
    <w:p w:rsidR="0053492D" w:rsidRPr="00FB2C3E" w:rsidRDefault="00FB2C3E" w:rsidP="00FB2C3E">
      <w:pPr>
        <w:numPr>
          <w:ilvl w:val="0"/>
          <w:numId w:val="66"/>
        </w:numPr>
        <w:autoSpaceDE w:val="0"/>
        <w:autoSpaceDN w:val="0"/>
        <w:adjustRightInd w:val="0"/>
        <w:spacing w:after="0" w:line="240" w:lineRule="auto"/>
        <w:ind w:left="567" w:hanging="567"/>
        <w:rPr>
          <w:rFonts w:ascii="Times New Roman" w:hAnsi="Times New Roman"/>
          <w:snapToGrid/>
          <w:color w:val="000000"/>
          <w:lang w:eastAsia="en-US" w:bidi="he-IL"/>
        </w:rPr>
      </w:pPr>
      <w:r w:rsidRPr="00FB2C3E">
        <w:rPr>
          <w:rFonts w:ascii="Times New Roman" w:hAnsi="Times New Roman"/>
          <w:b/>
          <w:bCs/>
          <w:snapToGrid/>
          <w:color w:val="000000"/>
          <w:lang w:eastAsia="en-US" w:bidi="he-IL"/>
        </w:rPr>
        <w:t xml:space="preserve">Periodiska säkerhetsrapporter </w:t>
      </w:r>
    </w:p>
    <w:p w:rsidR="0053492D" w:rsidRPr="00FB2C3E" w:rsidRDefault="0053492D">
      <w:pPr>
        <w:autoSpaceDE w:val="0"/>
        <w:autoSpaceDN w:val="0"/>
        <w:adjustRightInd w:val="0"/>
        <w:spacing w:after="0" w:line="240" w:lineRule="auto"/>
        <w:rPr>
          <w:rFonts w:ascii="Times New Roman" w:hAnsi="Times New Roman"/>
          <w:lang w:val="sv-SE"/>
        </w:rPr>
      </w:pPr>
    </w:p>
    <w:p w:rsidR="00FB2C3E" w:rsidRPr="00FB2C3E" w:rsidRDefault="003B1E07">
      <w:pPr>
        <w:autoSpaceDE w:val="0"/>
        <w:autoSpaceDN w:val="0"/>
        <w:adjustRightInd w:val="0"/>
        <w:spacing w:after="0" w:line="240" w:lineRule="auto"/>
        <w:rPr>
          <w:rFonts w:ascii="Times New Roman" w:hAnsi="Times New Roman"/>
          <w:lang w:val="sv-SE"/>
        </w:rPr>
      </w:pPr>
      <w:r>
        <w:rPr>
          <w:rFonts w:ascii="Times New Roman" w:hAnsi="Times New Roman"/>
          <w:lang w:val="sv-SE"/>
        </w:rPr>
        <w:t>Kraven för att</w:t>
      </w:r>
      <w:r w:rsidR="00FB2C3E" w:rsidRPr="00FB2C3E">
        <w:rPr>
          <w:rFonts w:ascii="Times New Roman" w:hAnsi="Times New Roman"/>
          <w:lang w:val="sv-SE"/>
        </w:rPr>
        <w:t xml:space="preserve"> lämna in periodiska säkerhetsrapporter för detta läkemedel anges i den förteckning över referensdatum för unionen (EURD-listan) som föreskrivs i artikel 107c.7 i direktiv 2001/83/EG och</w:t>
      </w:r>
      <w:r>
        <w:rPr>
          <w:rFonts w:ascii="Times New Roman" w:hAnsi="Times New Roman"/>
          <w:lang w:val="sv-SE"/>
        </w:rPr>
        <w:t xml:space="preserve"> eventuella uppdateringar och</w:t>
      </w:r>
      <w:r w:rsidR="00FB2C3E" w:rsidRPr="00FB2C3E">
        <w:rPr>
          <w:rFonts w:ascii="Times New Roman" w:hAnsi="Times New Roman"/>
          <w:lang w:val="sv-SE"/>
        </w:rPr>
        <w:t xml:space="preserve"> som offentliggjorts på webbportalen för europeiska läkemedel.</w:t>
      </w:r>
    </w:p>
    <w:p w:rsidR="00000F36" w:rsidRDefault="00000F36">
      <w:pPr>
        <w:autoSpaceDE w:val="0"/>
        <w:autoSpaceDN w:val="0"/>
        <w:adjustRightInd w:val="0"/>
        <w:spacing w:after="0" w:line="240" w:lineRule="auto"/>
        <w:rPr>
          <w:rFonts w:ascii="Times New Roman" w:hAnsi="Times New Roman"/>
          <w:lang w:val="sv-SE"/>
        </w:rPr>
      </w:pPr>
    </w:p>
    <w:p w:rsidR="0053320A" w:rsidRPr="00E661FA" w:rsidRDefault="0053320A">
      <w:pPr>
        <w:autoSpaceDE w:val="0"/>
        <w:autoSpaceDN w:val="0"/>
        <w:adjustRightInd w:val="0"/>
        <w:spacing w:after="0" w:line="240" w:lineRule="auto"/>
        <w:rPr>
          <w:rFonts w:ascii="Times New Roman" w:hAnsi="Times New Roman"/>
          <w:lang w:val="sv-SE"/>
        </w:rPr>
      </w:pPr>
    </w:p>
    <w:p w:rsidR="00FB2C3E" w:rsidRDefault="0053320A" w:rsidP="00FB2C3E">
      <w:pPr>
        <w:numPr>
          <w:ilvl w:val="0"/>
          <w:numId w:val="67"/>
        </w:numPr>
        <w:tabs>
          <w:tab w:val="left" w:pos="567"/>
        </w:tabs>
        <w:ind w:left="567" w:hanging="567"/>
        <w:rPr>
          <w:rFonts w:ascii="Times New Roman" w:hAnsi="Times New Roman"/>
          <w:b/>
          <w:lang w:val="sv-SE"/>
        </w:rPr>
      </w:pPr>
      <w:r w:rsidRPr="00E661FA">
        <w:rPr>
          <w:rFonts w:ascii="Times New Roman" w:hAnsi="Times New Roman"/>
          <w:b/>
          <w:lang w:val="sv-SE"/>
        </w:rPr>
        <w:t>VILLKOR ELLER BEGRÄNSNINGAR AVSEENDE EN SÄKER OCH EFFEKTIV ANVÄNDNING AV LÄKEMEDLET</w:t>
      </w:r>
    </w:p>
    <w:p w:rsidR="00FB2C3E" w:rsidRPr="002C1BE7" w:rsidRDefault="00FB2C3E" w:rsidP="00FB2C3E">
      <w:pPr>
        <w:numPr>
          <w:ilvl w:val="0"/>
          <w:numId w:val="66"/>
        </w:numPr>
        <w:autoSpaceDE w:val="0"/>
        <w:autoSpaceDN w:val="0"/>
        <w:adjustRightInd w:val="0"/>
        <w:spacing w:after="0" w:line="240" w:lineRule="auto"/>
        <w:ind w:left="567" w:hanging="567"/>
        <w:rPr>
          <w:rFonts w:ascii="Times New Roman" w:hAnsi="Times New Roman"/>
          <w:snapToGrid/>
          <w:color w:val="000000"/>
          <w:lang w:eastAsia="en-US" w:bidi="he-IL"/>
        </w:rPr>
      </w:pPr>
      <w:r w:rsidRPr="002C1BE7">
        <w:rPr>
          <w:rFonts w:ascii="Times New Roman" w:hAnsi="Times New Roman"/>
          <w:b/>
          <w:bCs/>
          <w:snapToGrid/>
          <w:color w:val="000000"/>
          <w:lang w:eastAsia="en-US" w:bidi="he-IL"/>
        </w:rPr>
        <w:t xml:space="preserve">Riskhanteringsplan </w:t>
      </w:r>
    </w:p>
    <w:p w:rsidR="00AA0338" w:rsidRDefault="00AA0338" w:rsidP="00844967">
      <w:pPr>
        <w:tabs>
          <w:tab w:val="left" w:pos="567"/>
        </w:tabs>
        <w:spacing w:after="0"/>
        <w:rPr>
          <w:rFonts w:ascii="Times New Roman" w:hAnsi="Times New Roman"/>
          <w:lang w:val="sv-SE"/>
        </w:rPr>
      </w:pPr>
    </w:p>
    <w:p w:rsidR="0053320A" w:rsidRPr="00E661FA" w:rsidRDefault="0053320A" w:rsidP="00932EA9">
      <w:pPr>
        <w:tabs>
          <w:tab w:val="left" w:pos="567"/>
        </w:tabs>
        <w:rPr>
          <w:rFonts w:ascii="Times New Roman" w:hAnsi="Times New Roman"/>
          <w:lang w:val="sv-SE"/>
        </w:rPr>
      </w:pPr>
      <w:r w:rsidRPr="00FB5826">
        <w:rPr>
          <w:rFonts w:ascii="Times New Roman" w:hAnsi="Times New Roman"/>
          <w:lang w:val="sv-SE"/>
        </w:rPr>
        <w:t>Ej relevant.</w:t>
      </w:r>
    </w:p>
    <w:p w:rsidR="0053492D" w:rsidRPr="00E661FA" w:rsidRDefault="0053492D">
      <w:pPr>
        <w:autoSpaceDE w:val="0"/>
        <w:autoSpaceDN w:val="0"/>
        <w:adjustRightInd w:val="0"/>
        <w:spacing w:after="0" w:line="240" w:lineRule="auto"/>
        <w:jc w:val="center"/>
        <w:rPr>
          <w:rFonts w:ascii="Times New Roman" w:hAnsi="Times New Roman"/>
          <w:lang w:val="sv-SE"/>
        </w:rPr>
      </w:pPr>
      <w:r w:rsidRPr="00E661FA">
        <w:rPr>
          <w:rFonts w:ascii="Times New Roman" w:hAnsi="Times New Roman"/>
          <w:lang w:val="sv-SE"/>
        </w:rPr>
        <w:br w:type="page"/>
      </w: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lang w:val="sv-SE"/>
        </w:rPr>
      </w:pPr>
    </w:p>
    <w:p w:rsidR="0053492D" w:rsidRPr="00E661FA" w:rsidRDefault="0053492D">
      <w:pPr>
        <w:autoSpaceDE w:val="0"/>
        <w:autoSpaceDN w:val="0"/>
        <w:adjustRightInd w:val="0"/>
        <w:spacing w:after="0" w:line="240" w:lineRule="auto"/>
        <w:jc w:val="center"/>
        <w:rPr>
          <w:rFonts w:ascii="Times New Roman" w:hAnsi="Times New Roman"/>
          <w:b/>
          <w:lang w:val="sv-SE"/>
        </w:rPr>
      </w:pPr>
      <w:r w:rsidRPr="00E661FA">
        <w:rPr>
          <w:rFonts w:ascii="Times New Roman" w:hAnsi="Times New Roman"/>
          <w:b/>
          <w:lang w:val="sv-SE"/>
        </w:rPr>
        <w:t>BILAGA III</w:t>
      </w:r>
    </w:p>
    <w:p w:rsidR="0053492D" w:rsidRPr="00E661FA" w:rsidRDefault="0053492D">
      <w:pPr>
        <w:autoSpaceDE w:val="0"/>
        <w:autoSpaceDN w:val="0"/>
        <w:adjustRightInd w:val="0"/>
        <w:spacing w:after="0" w:line="240" w:lineRule="auto"/>
        <w:jc w:val="center"/>
        <w:rPr>
          <w:rFonts w:ascii="Times New Roman" w:hAnsi="Times New Roman"/>
          <w:b/>
          <w:lang w:val="sv-SE"/>
        </w:rPr>
      </w:pPr>
    </w:p>
    <w:p w:rsidR="0053492D" w:rsidRPr="00E661FA" w:rsidRDefault="0053492D">
      <w:pPr>
        <w:spacing w:after="0" w:line="240" w:lineRule="auto"/>
        <w:jc w:val="center"/>
        <w:rPr>
          <w:rFonts w:ascii="Times New Roman" w:hAnsi="Times New Roman"/>
          <w:noProof/>
          <w:lang w:val="sv-SE"/>
        </w:rPr>
      </w:pPr>
      <w:r w:rsidRPr="00E661FA">
        <w:rPr>
          <w:rFonts w:ascii="Times New Roman" w:hAnsi="Times New Roman"/>
          <w:b/>
          <w:lang w:val="sv-SE"/>
        </w:rPr>
        <w:t>MÄRKNING OCH BIPACKSEDEL</w:t>
      </w: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r w:rsidRPr="00E661FA">
        <w:rPr>
          <w:rFonts w:ascii="Times New Roman" w:hAnsi="Times New Roman"/>
          <w:noProof/>
          <w:lang w:val="sv-SE"/>
        </w:rPr>
        <w:br w:type="page"/>
      </w: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165101" w:rsidRPr="00E661FA" w:rsidRDefault="00165101">
      <w:pPr>
        <w:spacing w:after="0" w:line="240" w:lineRule="auto"/>
        <w:jc w:val="center"/>
        <w:rPr>
          <w:rFonts w:ascii="Times New Roman" w:hAnsi="Times New Roman"/>
          <w:noProof/>
          <w:lang w:val="sv-SE"/>
        </w:rPr>
      </w:pPr>
    </w:p>
    <w:p w:rsidR="00165101" w:rsidRPr="00E661FA" w:rsidRDefault="00165101">
      <w:pPr>
        <w:spacing w:after="0" w:line="240" w:lineRule="auto"/>
        <w:jc w:val="center"/>
        <w:rPr>
          <w:rFonts w:ascii="Times New Roman" w:hAnsi="Times New Roman"/>
          <w:noProof/>
          <w:lang w:val="sv-SE"/>
        </w:rPr>
      </w:pPr>
    </w:p>
    <w:p w:rsidR="00165101" w:rsidRPr="00E661FA" w:rsidRDefault="00165101">
      <w:pPr>
        <w:spacing w:after="0" w:line="240" w:lineRule="auto"/>
        <w:jc w:val="center"/>
        <w:rPr>
          <w:rFonts w:ascii="Times New Roman" w:hAnsi="Times New Roman"/>
          <w:noProof/>
          <w:lang w:val="sv-SE"/>
        </w:rPr>
      </w:pPr>
    </w:p>
    <w:p w:rsidR="00165101" w:rsidRPr="00E661FA" w:rsidRDefault="00165101">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rPr>
          <w:rFonts w:ascii="Times New Roman" w:hAnsi="Times New Roman"/>
          <w:noProof/>
          <w:lang w:val="sv-SE"/>
        </w:rPr>
      </w:pPr>
    </w:p>
    <w:p w:rsidR="0053492D" w:rsidRPr="00E661FA" w:rsidRDefault="0053492D">
      <w:pPr>
        <w:spacing w:after="0" w:line="240" w:lineRule="auto"/>
        <w:jc w:val="center"/>
        <w:outlineLvl w:val="0"/>
        <w:rPr>
          <w:rFonts w:ascii="Times New Roman" w:hAnsi="Times New Roman"/>
          <w:noProof/>
          <w:lang w:val="sv-SE"/>
        </w:rPr>
      </w:pPr>
      <w:r w:rsidRPr="00E661FA">
        <w:rPr>
          <w:rFonts w:ascii="Times New Roman" w:hAnsi="Times New Roman"/>
          <w:b/>
          <w:lang w:val="sv-SE"/>
        </w:rPr>
        <w:t>A. MÄRKNING</w:t>
      </w:r>
    </w:p>
    <w:p w:rsidR="0053492D" w:rsidRPr="00E661FA" w:rsidRDefault="0053492D">
      <w:pPr>
        <w:shd w:val="clear" w:color="auto" w:fill="FFFFFF"/>
        <w:spacing w:after="0" w:line="240" w:lineRule="auto"/>
        <w:rPr>
          <w:rFonts w:ascii="Times New Roman" w:hAnsi="Times New Roman"/>
          <w:noProof/>
          <w:lang w:val="nl-NL"/>
        </w:rPr>
      </w:pPr>
      <w:r w:rsidRPr="00E661FA">
        <w:rPr>
          <w:rFonts w:ascii="Times New Roman" w:hAnsi="Times New Roman"/>
          <w:noProof/>
          <w:lang w:val="sv-SE"/>
        </w:rPr>
        <w:br w:type="page"/>
      </w:r>
    </w:p>
    <w:p w:rsidR="00FB5826" w:rsidRPr="00E661FA" w:rsidRDefault="00FB5826" w:rsidP="00473B62">
      <w:pPr>
        <w:pBdr>
          <w:top w:val="single" w:sz="4" w:space="1" w:color="auto"/>
          <w:left w:val="single" w:sz="4" w:space="4" w:color="auto"/>
          <w:bottom w:val="single" w:sz="4" w:space="0" w:color="auto"/>
          <w:right w:val="single" w:sz="4" w:space="4" w:color="auto"/>
        </w:pBdr>
        <w:spacing w:after="0" w:line="240" w:lineRule="auto"/>
        <w:rPr>
          <w:rFonts w:ascii="Times New Roman" w:hAnsi="Times New Roman"/>
          <w:noProof/>
          <w:lang w:val="sv-SE"/>
        </w:rPr>
      </w:pPr>
      <w:r w:rsidRPr="00E661FA">
        <w:rPr>
          <w:rFonts w:ascii="Times New Roman" w:hAnsi="Times New Roman"/>
          <w:b/>
          <w:lang w:val="sv-SE"/>
        </w:rPr>
        <w:lastRenderedPageBreak/>
        <w:t>UPPGIFTER SOM SKALL FINNAS PÅ YTTRE FÖRPACKNINGEN</w:t>
      </w:r>
      <w:r w:rsidRPr="00E661FA">
        <w:rPr>
          <w:rFonts w:ascii="Times New Roman" w:hAnsi="Times New Roman"/>
          <w:b/>
          <w:noProof/>
          <w:lang w:val="sv-SE"/>
        </w:rPr>
        <w:t xml:space="preserve"> </w:t>
      </w:r>
    </w:p>
    <w:p w:rsidR="00FB5826" w:rsidRPr="00E661FA" w:rsidRDefault="00FB5826" w:rsidP="00473B62">
      <w:pPr>
        <w:pBdr>
          <w:top w:val="single" w:sz="4" w:space="1" w:color="auto"/>
          <w:left w:val="single" w:sz="4" w:space="4" w:color="auto"/>
          <w:bottom w:val="single" w:sz="4" w:space="0" w:color="auto"/>
          <w:right w:val="single" w:sz="4" w:space="4" w:color="auto"/>
        </w:pBdr>
        <w:spacing w:after="0" w:line="240" w:lineRule="auto"/>
        <w:rPr>
          <w:rFonts w:ascii="Times New Roman" w:hAnsi="Times New Roman"/>
          <w:b/>
          <w:noProof/>
          <w:lang w:val="sv-SE"/>
        </w:rPr>
      </w:pPr>
    </w:p>
    <w:p w:rsidR="00FB5826" w:rsidRPr="00E661FA" w:rsidRDefault="00FB5826" w:rsidP="00473B62">
      <w:pPr>
        <w:pBdr>
          <w:top w:val="single" w:sz="4" w:space="1" w:color="auto"/>
          <w:left w:val="single" w:sz="4" w:space="4" w:color="auto"/>
          <w:bottom w:val="single" w:sz="4" w:space="0" w:color="auto"/>
          <w:right w:val="single" w:sz="4" w:space="4" w:color="auto"/>
        </w:pBdr>
        <w:spacing w:after="0" w:line="240" w:lineRule="auto"/>
        <w:rPr>
          <w:rFonts w:ascii="Times New Roman" w:hAnsi="Times New Roman"/>
          <w:b/>
          <w:noProof/>
          <w:lang w:val="sv-SE"/>
        </w:rPr>
      </w:pPr>
      <w:r w:rsidRPr="00E661FA">
        <w:rPr>
          <w:rFonts w:ascii="Times New Roman" w:hAnsi="Times New Roman"/>
          <w:b/>
          <w:lang w:val="sv-SE"/>
        </w:rPr>
        <w:t>KARTONG</w:t>
      </w:r>
      <w:r>
        <w:rPr>
          <w:rFonts w:ascii="Times New Roman" w:hAnsi="Times New Roman"/>
          <w:b/>
          <w:lang w:val="sv-SE"/>
        </w:rPr>
        <w:t xml:space="preserve"> </w:t>
      </w:r>
      <w:r>
        <w:rPr>
          <w:rFonts w:ascii="Times New Roman" w:hAnsi="Times New Roman"/>
          <w:b/>
          <w:szCs w:val="24"/>
          <w:lang w:val="sv-SE"/>
        </w:rPr>
        <w:t>(</w:t>
      </w:r>
      <w:r w:rsidR="00542338" w:rsidRPr="00755B57">
        <w:rPr>
          <w:rFonts w:ascii="Times New Roman" w:hAnsi="Times New Roman"/>
          <w:b/>
          <w:szCs w:val="24"/>
          <w:lang w:val="sv-SE"/>
        </w:rPr>
        <w:t>b</w:t>
      </w:r>
      <w:r w:rsidR="00542338">
        <w:rPr>
          <w:rFonts w:ascii="Times New Roman" w:hAnsi="Times New Roman"/>
          <w:b/>
          <w:szCs w:val="24"/>
          <w:lang w:val="sv-SE"/>
        </w:rPr>
        <w:t>lister</w:t>
      </w:r>
      <w:r>
        <w:rPr>
          <w:rFonts w:ascii="Times New Roman" w:hAnsi="Times New Roman"/>
          <w:b/>
          <w:szCs w:val="24"/>
          <w:lang w:val="sv-SE"/>
        </w:rPr>
        <w: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1.</w:t>
      </w:r>
      <w:r w:rsidRPr="00E661FA">
        <w:rPr>
          <w:rFonts w:ascii="Times New Roman" w:hAnsi="Times New Roman"/>
          <w:b/>
          <w:noProof/>
          <w:lang w:val="sv-SE"/>
        </w:rPr>
        <w:tab/>
      </w:r>
      <w:r w:rsidRPr="00E661FA">
        <w:rPr>
          <w:rFonts w:ascii="Times New Roman" w:hAnsi="Times New Roman"/>
          <w:b/>
          <w:lang w:val="sv-SE"/>
        </w:rPr>
        <w:t>LÄKEMEDLETS NAMN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Temozolomide SUN 5 mg hårda kapslar</w:t>
      </w:r>
    </w:p>
    <w:p w:rsidR="00FB5826" w:rsidRPr="00E661FA" w:rsidRDefault="0033459E" w:rsidP="00FB5826">
      <w:pPr>
        <w:spacing w:after="0" w:line="240" w:lineRule="auto"/>
        <w:rPr>
          <w:rFonts w:ascii="Times New Roman" w:hAnsi="Times New Roman"/>
          <w:noProof/>
          <w:lang w:val="nb-NO"/>
        </w:rPr>
      </w:pPr>
      <w:r>
        <w:rPr>
          <w:rFonts w:ascii="Times New Roman" w:hAnsi="Times New Roman"/>
          <w:lang w:val="nb-NO"/>
        </w:rPr>
        <w:t>t</w:t>
      </w:r>
      <w:r w:rsidR="00FB5826" w:rsidRPr="00E661FA">
        <w:rPr>
          <w:rFonts w:ascii="Times New Roman" w:hAnsi="Times New Roman"/>
          <w:lang w:val="nb-NO"/>
        </w:rPr>
        <w:t>emozolomid</w:t>
      </w:r>
    </w:p>
    <w:p w:rsidR="00FB5826" w:rsidRPr="00E661FA" w:rsidRDefault="00FB5826" w:rsidP="00FB5826">
      <w:pPr>
        <w:spacing w:after="0" w:line="240" w:lineRule="auto"/>
        <w:rPr>
          <w:rFonts w:ascii="Times New Roman" w:hAnsi="Times New Roman"/>
          <w:noProof/>
          <w:lang w:val="nb-NO"/>
        </w:rPr>
      </w:pPr>
    </w:p>
    <w:p w:rsidR="00FB5826" w:rsidRPr="00E661FA" w:rsidRDefault="00FB5826" w:rsidP="00FB5826">
      <w:pPr>
        <w:spacing w:after="0" w:line="240" w:lineRule="auto"/>
        <w:rPr>
          <w:rFonts w:ascii="Times New Roman" w:hAnsi="Times New Roman"/>
          <w:noProof/>
          <w:lang w:val="nb-NO"/>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b/>
          <w:noProof/>
          <w:lang w:val="nb-NO"/>
        </w:rPr>
      </w:pPr>
      <w:r w:rsidRPr="00E661FA">
        <w:rPr>
          <w:rFonts w:ascii="Times New Roman" w:hAnsi="Times New Roman"/>
          <w:b/>
          <w:noProof/>
          <w:lang w:val="nb-NO"/>
        </w:rPr>
        <w:t>2.</w:t>
      </w:r>
      <w:r w:rsidRPr="00E661FA">
        <w:rPr>
          <w:rFonts w:ascii="Times New Roman" w:hAnsi="Times New Roman"/>
          <w:b/>
          <w:noProof/>
          <w:lang w:val="nb-NO"/>
        </w:rPr>
        <w:tab/>
      </w:r>
      <w:r w:rsidRPr="00E661FA">
        <w:rPr>
          <w:rFonts w:ascii="Times New Roman" w:hAnsi="Times New Roman"/>
          <w:b/>
          <w:lang w:val="nb-NO"/>
        </w:rPr>
        <w:t>DEKLARATION AV AKTIV(A) SUBSTANS(ER)</w:t>
      </w:r>
    </w:p>
    <w:p w:rsidR="00FB5826" w:rsidRPr="00E661FA" w:rsidRDefault="00FB5826" w:rsidP="00FB5826">
      <w:pPr>
        <w:spacing w:after="0" w:line="240" w:lineRule="auto"/>
        <w:rPr>
          <w:rFonts w:ascii="Times New Roman" w:hAnsi="Times New Roman"/>
          <w:noProof/>
          <w:lang w:val="nb-NO"/>
        </w:rPr>
      </w:pP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lang w:val="sv-SE"/>
        </w:rPr>
        <w:t>Varje kapsel innehåller 5 mg temozolomid.</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3.</w:t>
      </w:r>
      <w:r w:rsidRPr="00E661FA">
        <w:rPr>
          <w:rFonts w:ascii="Times New Roman" w:hAnsi="Times New Roman"/>
          <w:b/>
          <w:noProof/>
          <w:lang w:val="sv-SE"/>
        </w:rPr>
        <w:tab/>
      </w:r>
      <w:r w:rsidRPr="00E661FA">
        <w:rPr>
          <w:rFonts w:ascii="Times New Roman" w:hAnsi="Times New Roman"/>
          <w:b/>
          <w:lang w:val="sv-SE"/>
        </w:rPr>
        <w:t>FÖRTECKNING ÖVER HJÄLPÄMNEN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lang w:val="sv-SE"/>
        </w:rPr>
        <w:t xml:space="preserve">Innehåller laktos. </w:t>
      </w:r>
      <w:r w:rsidR="00AA0338" w:rsidRPr="00E661FA">
        <w:rPr>
          <w:rFonts w:ascii="Times New Roman" w:hAnsi="Times New Roman"/>
          <w:lang w:val="sv-SE"/>
        </w:rPr>
        <w:t>Se bipacksedeln för mer information.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4.</w:t>
      </w:r>
      <w:r w:rsidRPr="00E661FA">
        <w:rPr>
          <w:rFonts w:ascii="Times New Roman" w:hAnsi="Times New Roman"/>
          <w:b/>
          <w:noProof/>
          <w:lang w:val="sv-SE"/>
        </w:rPr>
        <w:tab/>
      </w:r>
      <w:r w:rsidRPr="00E661FA">
        <w:rPr>
          <w:rFonts w:ascii="Times New Roman" w:hAnsi="Times New Roman"/>
          <w:b/>
          <w:lang w:val="sv-SE"/>
        </w:rPr>
        <w:t>LÄKEMEDELSFORM OCH FÖRPACKNINGSSTORLEK</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5</w:t>
      </w:r>
      <w:r w:rsidR="00AA0338">
        <w:rPr>
          <w:rFonts w:ascii="Times New Roman" w:hAnsi="Times New Roman"/>
          <w:lang w:val="sv-SE"/>
        </w:rPr>
        <w:t>x1</w:t>
      </w:r>
      <w:r w:rsidRPr="00E661FA">
        <w:rPr>
          <w:rFonts w:ascii="Times New Roman" w:hAnsi="Times New Roman"/>
          <w:lang w:val="sv-SE"/>
        </w:rPr>
        <w:t> hård kap</w:t>
      </w:r>
      <w:r w:rsidR="0099350C">
        <w:rPr>
          <w:rFonts w:ascii="Times New Roman" w:hAnsi="Times New Roman"/>
          <w:lang w:val="sv-SE"/>
        </w:rPr>
        <w:t>s</w:t>
      </w:r>
      <w:r w:rsidR="003D5926">
        <w:rPr>
          <w:rFonts w:ascii="Times New Roman" w:hAnsi="Times New Roman"/>
          <w:lang w:val="sv-SE"/>
        </w:rPr>
        <w:t>e</w:t>
      </w:r>
      <w:r w:rsidRPr="00E661FA">
        <w:rPr>
          <w:rFonts w:ascii="Times New Roman" w:hAnsi="Times New Roman"/>
          <w:lang w:val="sv-SE"/>
        </w:rPr>
        <w:t>l</w:t>
      </w: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highlight w:val="lightGray"/>
          <w:lang w:val="sv-SE"/>
        </w:rPr>
        <w:t>20</w:t>
      </w:r>
      <w:r w:rsidR="00AA0338">
        <w:rPr>
          <w:rFonts w:ascii="Times New Roman" w:hAnsi="Times New Roman"/>
          <w:highlight w:val="lightGray"/>
          <w:lang w:val="sv-SE"/>
        </w:rPr>
        <w:t>x1</w:t>
      </w:r>
      <w:r w:rsidRPr="00E661FA">
        <w:rPr>
          <w:rFonts w:ascii="Times New Roman" w:hAnsi="Times New Roman"/>
          <w:highlight w:val="lightGray"/>
          <w:lang w:val="sv-SE"/>
        </w:rPr>
        <w:t> hård kaps</w:t>
      </w:r>
      <w:r w:rsidR="003D5926">
        <w:rPr>
          <w:rFonts w:ascii="Times New Roman" w:hAnsi="Times New Roman"/>
          <w:highlight w:val="lightGray"/>
          <w:lang w:val="sv-SE"/>
        </w:rPr>
        <w:t>e</w:t>
      </w:r>
      <w:r w:rsidRPr="00E661FA">
        <w:rPr>
          <w:rFonts w:ascii="Times New Roman" w:hAnsi="Times New Roman"/>
          <w:highlight w:val="lightGray"/>
          <w:lang w:val="sv-SE"/>
        </w:rPr>
        <w:t>l</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i/>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5.</w:t>
      </w:r>
      <w:r w:rsidRPr="00E661FA">
        <w:rPr>
          <w:rFonts w:ascii="Times New Roman" w:hAnsi="Times New Roman"/>
          <w:b/>
          <w:noProof/>
          <w:lang w:val="sv-SE"/>
        </w:rPr>
        <w:tab/>
      </w:r>
      <w:r w:rsidRPr="00E661FA">
        <w:rPr>
          <w:rFonts w:ascii="Times New Roman" w:hAnsi="Times New Roman"/>
          <w:b/>
          <w:lang w:val="sv-SE"/>
        </w:rPr>
        <w:t>ADMINISTRERINGSSÄTT OCH ADMINISTRERINGSVÄG</w:t>
      </w:r>
    </w:p>
    <w:p w:rsidR="00FB5826" w:rsidRPr="00E661FA" w:rsidRDefault="00FB5826" w:rsidP="00FB5826">
      <w:pPr>
        <w:spacing w:after="0" w:line="240" w:lineRule="auto"/>
        <w:rPr>
          <w:rFonts w:ascii="Times New Roman" w:hAnsi="Times New Roman"/>
          <w:i/>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Läs bipacksedeln före användning.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Oral användning.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1048BC"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6.</w:t>
      </w:r>
      <w:r w:rsidRPr="00E661FA">
        <w:rPr>
          <w:rFonts w:ascii="Times New Roman" w:hAnsi="Times New Roman"/>
          <w:b/>
          <w:noProof/>
          <w:lang w:val="sv-SE"/>
        </w:rPr>
        <w:tab/>
      </w:r>
      <w:r w:rsidRPr="00E661FA">
        <w:rPr>
          <w:rFonts w:ascii="Times New Roman" w:hAnsi="Times New Roman"/>
          <w:b/>
          <w:lang w:val="sv-SE"/>
        </w:rPr>
        <w:t>SÄRSKILD VARNING OM ATT LÄKEMEDLET MÅSTE FÖRVARAS UTOM SYN- OCH RÄCKHÅLL FÖR BARN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Förvaras utom syn- och räckhåll för barn, helst i ett låst skåp.</w:t>
      </w:r>
      <w:r w:rsidRPr="00E661FA">
        <w:rPr>
          <w:rFonts w:ascii="Times New Roman" w:hAnsi="Times New Roman"/>
          <w:noProof/>
          <w:lang w:val="sv-SE"/>
        </w:rPr>
        <w:t xml:space="preserve"> </w:t>
      </w:r>
      <w:r w:rsidRPr="00E661FA">
        <w:rPr>
          <w:rFonts w:ascii="Times New Roman" w:hAnsi="Times New Roman"/>
          <w:lang w:val="sv-SE"/>
        </w:rPr>
        <w:t xml:space="preserve">Oavsiktlig förtäring kan vara </w:t>
      </w:r>
      <w:r w:rsidRPr="001048BC">
        <w:rPr>
          <w:rFonts w:ascii="Times New Roman" w:hAnsi="Times New Roman"/>
          <w:snapToGrid/>
          <w:szCs w:val="20"/>
          <w:lang w:val="sv-SE" w:eastAsia="en-US"/>
        </w:rPr>
        <w:t>dödligt</w:t>
      </w:r>
      <w:r w:rsidRPr="00E661FA">
        <w:rPr>
          <w:rFonts w:ascii="Times New Roman" w:hAnsi="Times New Roman"/>
          <w:lang w:val="sv-SE"/>
        </w:rPr>
        <w:t xml:space="preserve"> för barn.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7.</w:t>
      </w:r>
      <w:r w:rsidRPr="00E661FA">
        <w:rPr>
          <w:rFonts w:ascii="Times New Roman" w:hAnsi="Times New Roman"/>
          <w:b/>
          <w:noProof/>
          <w:lang w:val="sv-SE"/>
        </w:rPr>
        <w:tab/>
      </w:r>
      <w:r w:rsidRPr="00E661FA">
        <w:rPr>
          <w:rFonts w:ascii="Times New Roman" w:hAnsi="Times New Roman"/>
          <w:b/>
          <w:lang w:val="sv-SE"/>
        </w:rPr>
        <w:t>ÖVRIGA SÄRSKILDA VARNINGAR OM SÅ ÄR NÖDVÄNDIGT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Cytostatikum</w:t>
      </w:r>
    </w:p>
    <w:p w:rsidR="00FB5826" w:rsidRPr="00E661FA" w:rsidRDefault="00FB5826" w:rsidP="00FB5826">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Kapslarna får inte öppnas, krossas eller tuggas. Sväljes hela. Om en kapsel är skadad ska kontakt med hud, ögon eller näsa undvikas.</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8.</w:t>
      </w:r>
      <w:r w:rsidRPr="00E661FA">
        <w:rPr>
          <w:rFonts w:ascii="Times New Roman" w:hAnsi="Times New Roman"/>
          <w:b/>
          <w:noProof/>
          <w:lang w:val="sv-SE"/>
        </w:rPr>
        <w:tab/>
      </w:r>
      <w:r w:rsidRPr="00E661FA">
        <w:rPr>
          <w:rFonts w:ascii="Times New Roman" w:hAnsi="Times New Roman"/>
          <w:b/>
          <w:lang w:val="sv-SE"/>
        </w:rPr>
        <w:t>UTGÅNGSDATUM</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Utg.dat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9.</w:t>
      </w:r>
      <w:r w:rsidRPr="00E661FA">
        <w:rPr>
          <w:rFonts w:ascii="Times New Roman" w:hAnsi="Times New Roman"/>
          <w:b/>
          <w:noProof/>
          <w:lang w:val="sv-SE"/>
        </w:rPr>
        <w:tab/>
      </w:r>
      <w:r w:rsidRPr="00E661FA">
        <w:rPr>
          <w:rFonts w:ascii="Times New Roman" w:hAnsi="Times New Roman"/>
          <w:b/>
          <w:lang w:val="sv-SE"/>
        </w:rPr>
        <w:t>SÄRSKILDA FÖRVARINGSANVISNINGAR</w:t>
      </w:r>
    </w:p>
    <w:p w:rsidR="00FB5826" w:rsidRPr="00E661FA" w:rsidRDefault="00FB5826" w:rsidP="00FB5826">
      <w:pPr>
        <w:spacing w:after="0" w:line="240" w:lineRule="auto"/>
        <w:ind w:left="567" w:hanging="567"/>
        <w:rPr>
          <w:rFonts w:ascii="Times New Roman" w:hAnsi="Times New Roman"/>
          <w:noProof/>
          <w:lang w:val="sv-SE"/>
        </w:rPr>
      </w:pPr>
    </w:p>
    <w:p w:rsidR="00FB5826" w:rsidRPr="00E661FA" w:rsidRDefault="00FB5826" w:rsidP="00FB5826">
      <w:pPr>
        <w:pStyle w:val="Default"/>
        <w:rPr>
          <w:sz w:val="22"/>
          <w:szCs w:val="22"/>
          <w:lang w:val="sv-SE"/>
        </w:rPr>
      </w:pPr>
      <w:r w:rsidRPr="00E661FA">
        <w:rPr>
          <w:sz w:val="22"/>
          <w:szCs w:val="22"/>
          <w:lang w:val="sv-SE"/>
        </w:rPr>
        <w:t xml:space="preserve">Förvaras vid högst </w:t>
      </w:r>
      <w:r w:rsidR="00766A19">
        <w:rPr>
          <w:sz w:val="22"/>
          <w:szCs w:val="22"/>
          <w:lang w:val="sv-SE"/>
        </w:rPr>
        <w:t>25</w:t>
      </w:r>
      <w:r w:rsidRPr="00E661FA">
        <w:rPr>
          <w:sz w:val="22"/>
          <w:szCs w:val="22"/>
          <w:lang w:val="sv-SE"/>
        </w:rPr>
        <w:t xml:space="preserve"> °C. </w:t>
      </w:r>
    </w:p>
    <w:p w:rsidR="00FB5826" w:rsidRPr="00E661FA" w:rsidRDefault="00FB5826" w:rsidP="00FB5826">
      <w:pPr>
        <w:tabs>
          <w:tab w:val="left" w:pos="567"/>
        </w:tabs>
        <w:autoSpaceDE w:val="0"/>
        <w:autoSpaceDN w:val="0"/>
        <w:adjustRightInd w:val="0"/>
        <w:spacing w:after="0" w:line="240" w:lineRule="auto"/>
        <w:rPr>
          <w:rFonts w:ascii="Times New Roman" w:hAnsi="Times New Roman"/>
          <w:b/>
          <w:lang w:val="sv-SE"/>
        </w:rPr>
      </w:pPr>
    </w:p>
    <w:p w:rsidR="00FB5826" w:rsidRPr="00E661FA" w:rsidRDefault="00FB5826" w:rsidP="00FB5826">
      <w:pPr>
        <w:spacing w:after="0" w:line="240" w:lineRule="auto"/>
        <w:ind w:left="567" w:hanging="567"/>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tabs>
          <w:tab w:val="left" w:pos="567"/>
        </w:tabs>
        <w:spacing w:after="0" w:line="240" w:lineRule="auto"/>
        <w:ind w:left="567" w:hanging="567"/>
        <w:outlineLvl w:val="0"/>
        <w:rPr>
          <w:rFonts w:ascii="Times New Roman" w:hAnsi="Times New Roman"/>
          <w:b/>
          <w:noProof/>
          <w:lang w:val="sv-SE"/>
        </w:rPr>
      </w:pPr>
      <w:r w:rsidRPr="00E661FA">
        <w:rPr>
          <w:rFonts w:ascii="Times New Roman" w:hAnsi="Times New Roman"/>
          <w:b/>
          <w:noProof/>
          <w:lang w:val="sv-SE"/>
        </w:rPr>
        <w:t>10.</w:t>
      </w:r>
      <w:r w:rsidRPr="00E661FA">
        <w:rPr>
          <w:rFonts w:ascii="Times New Roman" w:hAnsi="Times New Roman"/>
          <w:b/>
          <w:noProof/>
          <w:lang w:val="sv-SE"/>
        </w:rPr>
        <w:tab/>
      </w:r>
      <w:r w:rsidRPr="00E661FA">
        <w:rPr>
          <w:rFonts w:ascii="Times New Roman" w:hAnsi="Times New Roman"/>
          <w:b/>
          <w:lang w:val="sv-SE"/>
        </w:rPr>
        <w:t>SÄRSKILDA FÖRSIKTIGHETSÅTGÄRDER FÖR DESTRUKTION AV EJ ANVÄNT LÄKEMEDEL OCH AVFALL I FÖREKOMMANDE FALL</w:t>
      </w:r>
    </w:p>
    <w:p w:rsidR="00FB5826" w:rsidRPr="00E661FA" w:rsidRDefault="00FB5826" w:rsidP="00FB5826">
      <w:pPr>
        <w:spacing w:after="0" w:line="240" w:lineRule="auto"/>
        <w:rPr>
          <w:rFonts w:ascii="Times New Roman" w:hAnsi="Times New Roman"/>
          <w:noProof/>
          <w:lang w:val="sv-SE"/>
        </w:rPr>
      </w:pPr>
    </w:p>
    <w:p w:rsidR="00FB5826" w:rsidRPr="00A02FBB" w:rsidRDefault="00FB5826" w:rsidP="00FB5826">
      <w:pPr>
        <w:numPr>
          <w:ilvl w:val="12"/>
          <w:numId w:val="0"/>
        </w:numPr>
        <w:tabs>
          <w:tab w:val="left" w:pos="0"/>
          <w:tab w:val="left" w:pos="567"/>
        </w:tabs>
        <w:spacing w:after="0" w:line="240" w:lineRule="auto"/>
        <w:ind w:right="302"/>
        <w:rPr>
          <w:rFonts w:ascii="Times New Roman" w:hAnsi="Times New Roman"/>
          <w:snapToGrid/>
          <w:lang w:val="sv-SE" w:eastAsia="en-US"/>
        </w:rPr>
      </w:pPr>
      <w:r w:rsidRPr="00A02FBB">
        <w:rPr>
          <w:rFonts w:ascii="Times New Roman" w:hAnsi="Times New Roman"/>
          <w:snapToGrid/>
          <w:lang w:val="sv-SE" w:eastAsia="en-US"/>
        </w:rPr>
        <w:t xml:space="preserve">Ej använt läkemedel och avfall ska kasseras enligt gällande anvisningar. </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b/>
          <w:noProof/>
          <w:lang w:val="sv-SE"/>
        </w:rPr>
      </w:pPr>
      <w:r w:rsidRPr="00E661FA">
        <w:rPr>
          <w:rFonts w:ascii="Times New Roman" w:hAnsi="Times New Roman"/>
          <w:b/>
          <w:noProof/>
          <w:lang w:val="sv-SE"/>
        </w:rPr>
        <w:t>11.</w:t>
      </w:r>
      <w:r w:rsidRPr="00E661FA">
        <w:rPr>
          <w:rFonts w:ascii="Times New Roman" w:hAnsi="Times New Roman"/>
          <w:b/>
          <w:noProof/>
          <w:lang w:val="sv-SE"/>
        </w:rPr>
        <w:tab/>
      </w:r>
      <w:r w:rsidRPr="00E661FA">
        <w:rPr>
          <w:rFonts w:ascii="Times New Roman" w:hAnsi="Times New Roman"/>
          <w:b/>
          <w:lang w:val="sv-SE"/>
        </w:rPr>
        <w:t>INNEHAVARE AV GODKÄNNANDE FÖR FÖRSÄLJNING (NAMN OCH ADRESS)</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tabs>
          <w:tab w:val="left" w:pos="567"/>
        </w:tabs>
        <w:snapToGrid w:val="0"/>
        <w:spacing w:after="0" w:line="240" w:lineRule="auto"/>
        <w:rPr>
          <w:rFonts w:ascii="Times New Roman" w:hAnsi="Times New Roman"/>
          <w:color w:val="000000"/>
          <w:lang w:val="fr-FR"/>
        </w:rPr>
      </w:pPr>
      <w:r w:rsidRPr="00E661FA">
        <w:rPr>
          <w:rFonts w:ascii="Times New Roman" w:hAnsi="Times New Roman"/>
          <w:lang w:val="fr-FR"/>
        </w:rPr>
        <w:t>Sun Pharmaceutical Industries Europe B.V.</w:t>
      </w:r>
    </w:p>
    <w:p w:rsidR="00FB5826" w:rsidRPr="00E661FA" w:rsidRDefault="00FB5826" w:rsidP="00FB5826">
      <w:pPr>
        <w:tabs>
          <w:tab w:val="left" w:pos="567"/>
        </w:tabs>
        <w:spacing w:after="0" w:line="240" w:lineRule="auto"/>
        <w:rPr>
          <w:rFonts w:ascii="Times New Roman" w:hAnsi="Times New Roman"/>
          <w:color w:val="000000"/>
          <w:lang w:val="fr-FR"/>
        </w:rPr>
      </w:pPr>
      <w:r w:rsidRPr="00E661FA">
        <w:rPr>
          <w:rFonts w:ascii="Times New Roman" w:hAnsi="Times New Roman"/>
          <w:lang w:val="fr-FR"/>
        </w:rPr>
        <w:t>Polarisavenue 87</w:t>
      </w:r>
    </w:p>
    <w:p w:rsidR="00FB5826" w:rsidRPr="00E661FA" w:rsidRDefault="00FB5826" w:rsidP="00FB5826">
      <w:pPr>
        <w:tabs>
          <w:tab w:val="left" w:pos="567"/>
        </w:tabs>
        <w:spacing w:after="0" w:line="240" w:lineRule="auto"/>
        <w:rPr>
          <w:rFonts w:ascii="Times New Roman" w:hAnsi="Times New Roman"/>
          <w:color w:val="000000"/>
          <w:lang w:val="sv-SE"/>
        </w:rPr>
      </w:pPr>
      <w:r w:rsidRPr="00E661FA">
        <w:rPr>
          <w:rFonts w:ascii="Times New Roman" w:hAnsi="Times New Roman"/>
          <w:lang w:val="sv-SE"/>
        </w:rPr>
        <w:t>2132 JH Hoofddorp</w:t>
      </w: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Nederländerna</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12.</w:t>
      </w:r>
      <w:r w:rsidRPr="00E661FA">
        <w:rPr>
          <w:rFonts w:ascii="Times New Roman" w:hAnsi="Times New Roman"/>
          <w:b/>
          <w:noProof/>
          <w:lang w:val="sv-SE"/>
        </w:rPr>
        <w:tab/>
      </w:r>
      <w:r w:rsidRPr="00E661FA">
        <w:rPr>
          <w:rFonts w:ascii="Times New Roman" w:hAnsi="Times New Roman"/>
          <w:b/>
          <w:lang w:val="sv-SE"/>
        </w:rPr>
        <w:t>NUMMER PÅ GODKÄNNANDE FÖR FÖRSÄLJNING</w:t>
      </w:r>
      <w:r w:rsidRPr="00E661FA">
        <w:rPr>
          <w:rFonts w:ascii="Times New Roman" w:hAnsi="Times New Roman"/>
          <w:b/>
          <w:noProof/>
          <w:lang w:val="sv-SE"/>
        </w:rPr>
        <w:t xml:space="preserve"> </w:t>
      </w:r>
    </w:p>
    <w:p w:rsidR="00542338" w:rsidRDefault="00542338" w:rsidP="00542338">
      <w:pPr>
        <w:spacing w:after="0" w:line="240" w:lineRule="auto"/>
        <w:outlineLvl w:val="0"/>
        <w:rPr>
          <w:rFonts w:ascii="Times New Roman" w:hAnsi="Times New Roman"/>
          <w:noProof/>
          <w:szCs w:val="20"/>
          <w:lang w:val="sv-SE"/>
        </w:rPr>
      </w:pPr>
    </w:p>
    <w:p w:rsidR="00542338" w:rsidRPr="00542338" w:rsidRDefault="00542338" w:rsidP="00542338">
      <w:pPr>
        <w:spacing w:after="0" w:line="240" w:lineRule="auto"/>
        <w:outlineLvl w:val="0"/>
        <w:rPr>
          <w:rFonts w:ascii="Times New Roman" w:hAnsi="Times New Roman"/>
          <w:noProof/>
          <w:szCs w:val="20"/>
          <w:lang w:val="sv-SE"/>
        </w:rPr>
      </w:pPr>
      <w:r w:rsidRPr="00542338">
        <w:rPr>
          <w:rFonts w:ascii="Times New Roman" w:hAnsi="Times New Roman"/>
          <w:noProof/>
          <w:szCs w:val="20"/>
          <w:lang w:val="sv-SE"/>
        </w:rPr>
        <w:t>EU/1/11/697/013 (5 hårda kapslar)</w:t>
      </w:r>
    </w:p>
    <w:p w:rsidR="00FB5826" w:rsidRPr="00E661FA" w:rsidRDefault="00542338" w:rsidP="00542338">
      <w:pPr>
        <w:spacing w:after="0" w:line="240" w:lineRule="auto"/>
        <w:outlineLvl w:val="0"/>
        <w:rPr>
          <w:rFonts w:ascii="Times New Roman" w:hAnsi="Times New Roman"/>
          <w:noProof/>
          <w:lang w:val="sv-SE"/>
        </w:rPr>
      </w:pPr>
      <w:r w:rsidRPr="00542338">
        <w:rPr>
          <w:rFonts w:ascii="Times New Roman" w:hAnsi="Times New Roman"/>
          <w:noProof/>
          <w:szCs w:val="20"/>
          <w:lang w:val="sv-SE"/>
        </w:rPr>
        <w:t xml:space="preserve">EU/1/11/697/014 (20 </w:t>
      </w:r>
      <w:r>
        <w:rPr>
          <w:rFonts w:ascii="Times New Roman" w:hAnsi="Times New Roman"/>
          <w:noProof/>
          <w:szCs w:val="20"/>
          <w:lang w:val="sv-SE"/>
        </w:rPr>
        <w:t>hårda kapslar</w:t>
      </w:r>
      <w:r w:rsidRPr="00542338">
        <w:rPr>
          <w:rFonts w:ascii="Times New Roman" w:hAnsi="Times New Roman"/>
          <w:noProof/>
          <w:szCs w:val="20"/>
          <w:lang w:val="sv-SE"/>
        </w:rPr>
        <w: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13.</w:t>
      </w:r>
      <w:r w:rsidRPr="00E661FA">
        <w:rPr>
          <w:rFonts w:ascii="Times New Roman" w:hAnsi="Times New Roman"/>
          <w:b/>
          <w:noProof/>
          <w:lang w:val="sv-SE"/>
        </w:rPr>
        <w:tab/>
      </w:r>
      <w:r w:rsidRPr="00E661FA">
        <w:rPr>
          <w:rFonts w:ascii="Times New Roman" w:hAnsi="Times New Roman"/>
          <w:b/>
          <w:lang w:val="sv-SE"/>
        </w:rPr>
        <w:t>TILLVERKNINGSSATSNUMMER</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Lot: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14.</w:t>
      </w:r>
      <w:r w:rsidRPr="00E661FA">
        <w:rPr>
          <w:rFonts w:ascii="Times New Roman" w:hAnsi="Times New Roman"/>
          <w:b/>
          <w:noProof/>
          <w:lang w:val="sv-SE"/>
        </w:rPr>
        <w:tab/>
      </w:r>
      <w:r w:rsidRPr="00E661FA">
        <w:rPr>
          <w:rFonts w:ascii="Times New Roman" w:hAnsi="Times New Roman"/>
          <w:b/>
          <w:lang w:val="sv-SE"/>
        </w:rPr>
        <w:t>ALLMÄN KLASSIFICERING FÖR FÖRSKRIVNING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lang w:val="sv-SE"/>
        </w:rPr>
        <w:t>Receptbelagt läkemedel.</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15.</w:t>
      </w:r>
      <w:r w:rsidRPr="00E661FA">
        <w:rPr>
          <w:rFonts w:ascii="Times New Roman" w:hAnsi="Times New Roman"/>
          <w:b/>
          <w:noProof/>
          <w:lang w:val="sv-SE"/>
        </w:rPr>
        <w:tab/>
      </w:r>
      <w:r w:rsidRPr="00E661FA">
        <w:rPr>
          <w:rFonts w:ascii="Times New Roman" w:hAnsi="Times New Roman"/>
          <w:b/>
          <w:lang w:val="sv-SE"/>
        </w:rPr>
        <w:t>BRUKSANVISNING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16.</w:t>
      </w:r>
      <w:r w:rsidRPr="00E661FA">
        <w:rPr>
          <w:rFonts w:ascii="Times New Roman" w:hAnsi="Times New Roman"/>
          <w:b/>
          <w:noProof/>
          <w:lang w:val="sv-SE"/>
        </w:rPr>
        <w:tab/>
      </w:r>
      <w:r w:rsidRPr="00E661FA">
        <w:rPr>
          <w:rFonts w:ascii="Times New Roman" w:hAnsi="Times New Roman"/>
          <w:b/>
          <w:lang w:val="sv-SE"/>
        </w:rPr>
        <w:t>INFORMATION I PUNKTSKRIFT</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tabs>
          <w:tab w:val="left" w:pos="567"/>
        </w:tabs>
        <w:spacing w:after="0" w:line="240" w:lineRule="auto"/>
        <w:rPr>
          <w:rFonts w:ascii="Times New Roman" w:hAnsi="Times New Roman"/>
          <w:noProof/>
          <w:lang w:val="sv-SE"/>
        </w:rPr>
      </w:pPr>
      <w:r w:rsidRPr="00E661FA">
        <w:rPr>
          <w:rFonts w:ascii="Times New Roman" w:hAnsi="Times New Roman"/>
          <w:lang w:val="sv-SE"/>
        </w:rPr>
        <w:t>Temozolomide SUN 5 mg</w:t>
      </w:r>
      <w:r w:rsidRPr="00E661FA">
        <w:rPr>
          <w:rFonts w:ascii="Times New Roman" w:hAnsi="Times New Roman"/>
          <w:noProof/>
          <w:lang w:val="sv-SE"/>
        </w:rPr>
        <w:t xml:space="preserve"> </w:t>
      </w:r>
    </w:p>
    <w:p w:rsidR="003D5926" w:rsidRDefault="003D5926" w:rsidP="003D5926">
      <w:pPr>
        <w:spacing w:after="0" w:line="240" w:lineRule="auto"/>
        <w:rPr>
          <w:rFonts w:ascii="Times New Roman" w:hAnsi="Times New Roman"/>
          <w:lang w:val="sv"/>
        </w:rPr>
      </w:pPr>
    </w:p>
    <w:p w:rsidR="003D5926" w:rsidRDefault="003D5926" w:rsidP="003D5926">
      <w:pPr>
        <w:spacing w:after="0" w:line="240" w:lineRule="auto"/>
        <w:rPr>
          <w:rFonts w:ascii="Times New Roman" w:hAnsi="Times New Roman"/>
          <w:lang w:val="sv"/>
        </w:rPr>
      </w:pPr>
    </w:p>
    <w:p w:rsidR="003D5926" w:rsidRPr="00665CD0" w:rsidRDefault="003D5926" w:rsidP="00FE6C04">
      <w:pPr>
        <w:keepNext/>
        <w:numPr>
          <w:ilvl w:val="0"/>
          <w:numId w:val="74"/>
        </w:numPr>
        <w:pBdr>
          <w:top w:val="single" w:sz="4" w:space="1" w:color="auto"/>
          <w:left w:val="single" w:sz="4" w:space="4" w:color="auto"/>
          <w:bottom w:val="single" w:sz="4" w:space="1" w:color="auto"/>
          <w:right w:val="single" w:sz="4" w:space="4" w:color="auto"/>
        </w:pBdr>
        <w:spacing w:after="0" w:line="240" w:lineRule="auto"/>
        <w:ind w:left="567"/>
        <w:outlineLvl w:val="0"/>
        <w:rPr>
          <w:rFonts w:ascii="Times New Roman" w:hAnsi="Times New Roman"/>
          <w:i/>
          <w:noProof/>
          <w:szCs w:val="20"/>
          <w:lang w:val="sv-SE" w:eastAsia="sv-SE" w:bidi="sv-SE"/>
        </w:rPr>
      </w:pPr>
      <w:r w:rsidRPr="00665CD0">
        <w:rPr>
          <w:rFonts w:ascii="Times New Roman" w:hAnsi="Times New Roman"/>
          <w:b/>
          <w:noProof/>
          <w:szCs w:val="20"/>
          <w:lang w:val="sv-SE" w:eastAsia="sv-SE" w:bidi="sv-SE"/>
        </w:rPr>
        <w:t xml:space="preserve">UNIK IDENTITETSBETECKNING – TVÅDIMENSIONELL STRECKKOD </w:t>
      </w:r>
    </w:p>
    <w:p w:rsidR="003D5926" w:rsidRPr="00665CD0" w:rsidRDefault="003D5926" w:rsidP="003D5926">
      <w:pPr>
        <w:spacing w:after="0" w:line="240" w:lineRule="auto"/>
        <w:rPr>
          <w:rFonts w:ascii="Times New Roman" w:hAnsi="Times New Roman"/>
          <w:noProof/>
          <w:szCs w:val="20"/>
          <w:lang w:val="sv-SE" w:eastAsia="sv-SE" w:bidi="sv-SE"/>
        </w:rPr>
      </w:pPr>
    </w:p>
    <w:p w:rsidR="003D5926" w:rsidRPr="00665CD0" w:rsidRDefault="003D5926" w:rsidP="003D5926">
      <w:pPr>
        <w:tabs>
          <w:tab w:val="left" w:pos="567"/>
        </w:tabs>
        <w:spacing w:after="0" w:line="240" w:lineRule="auto"/>
        <w:rPr>
          <w:rFonts w:ascii="Times New Roman" w:hAnsi="Times New Roman"/>
          <w:noProof/>
          <w:shd w:val="clear" w:color="auto" w:fill="CCCCCC"/>
          <w:lang w:val="sv-SE" w:eastAsia="sv-SE" w:bidi="sv-SE"/>
        </w:rPr>
      </w:pPr>
      <w:r w:rsidRPr="00665CD0">
        <w:rPr>
          <w:rFonts w:ascii="Times New Roman" w:hAnsi="Times New Roman"/>
          <w:noProof/>
          <w:szCs w:val="20"/>
          <w:highlight w:val="lightGray"/>
          <w:lang w:val="sv-SE" w:eastAsia="sv-SE" w:bidi="sv-SE"/>
        </w:rPr>
        <w:t>Tvådimensionell streckkod som innehåller den unika identitetsbeteckningen.</w:t>
      </w:r>
    </w:p>
    <w:p w:rsidR="003D5926" w:rsidRPr="00665CD0" w:rsidRDefault="003D5926" w:rsidP="003D5926">
      <w:pPr>
        <w:tabs>
          <w:tab w:val="left" w:pos="567"/>
        </w:tabs>
        <w:spacing w:after="0" w:line="240" w:lineRule="auto"/>
        <w:rPr>
          <w:rFonts w:ascii="Times New Roman" w:hAnsi="Times New Roman"/>
          <w:noProof/>
          <w:shd w:val="clear" w:color="auto" w:fill="CCCCCC"/>
          <w:lang w:val="sv-SE" w:eastAsia="sv-SE" w:bidi="sv-SE"/>
        </w:rPr>
      </w:pPr>
    </w:p>
    <w:p w:rsidR="003D5926" w:rsidRPr="00665CD0" w:rsidRDefault="003D5926" w:rsidP="003D5926">
      <w:pPr>
        <w:spacing w:after="0" w:line="240" w:lineRule="auto"/>
        <w:rPr>
          <w:rFonts w:ascii="Times New Roman" w:hAnsi="Times New Roman"/>
          <w:noProof/>
          <w:szCs w:val="20"/>
          <w:lang w:val="sv-SE" w:eastAsia="sv-SE" w:bidi="sv-SE"/>
        </w:rPr>
      </w:pPr>
    </w:p>
    <w:p w:rsidR="003D5926" w:rsidRPr="00665CD0" w:rsidRDefault="003D5926" w:rsidP="00FE6C04">
      <w:pPr>
        <w:keepNext/>
        <w:numPr>
          <w:ilvl w:val="0"/>
          <w:numId w:val="74"/>
        </w:numPr>
        <w:pBdr>
          <w:top w:val="single" w:sz="4" w:space="1" w:color="auto"/>
          <w:left w:val="single" w:sz="4" w:space="4" w:color="auto"/>
          <w:bottom w:val="single" w:sz="4" w:space="1" w:color="auto"/>
          <w:right w:val="single" w:sz="4" w:space="4" w:color="auto"/>
        </w:pBdr>
        <w:spacing w:after="0" w:line="240" w:lineRule="auto"/>
        <w:ind w:left="567"/>
        <w:outlineLvl w:val="0"/>
        <w:rPr>
          <w:rFonts w:ascii="Times New Roman" w:hAnsi="Times New Roman"/>
          <w:i/>
          <w:noProof/>
          <w:szCs w:val="20"/>
          <w:lang w:val="sv-SE" w:eastAsia="sv-SE" w:bidi="sv-SE"/>
        </w:rPr>
      </w:pPr>
      <w:r w:rsidRPr="00665CD0">
        <w:rPr>
          <w:rFonts w:ascii="Times New Roman" w:hAnsi="Times New Roman"/>
          <w:b/>
          <w:noProof/>
          <w:szCs w:val="20"/>
          <w:lang w:val="sv-SE" w:eastAsia="sv-SE" w:bidi="sv-SE"/>
        </w:rPr>
        <w:t>UNIK IDENTITETSBETECKNING – I ETT FORMAT LÄSBART FÖR MÄNSKLIGT ÖGA</w:t>
      </w:r>
    </w:p>
    <w:p w:rsidR="003D5926" w:rsidRPr="00665CD0" w:rsidRDefault="003D5926" w:rsidP="003D5926">
      <w:pPr>
        <w:spacing w:after="0" w:line="240" w:lineRule="auto"/>
        <w:rPr>
          <w:rFonts w:ascii="Times New Roman" w:hAnsi="Times New Roman"/>
          <w:noProof/>
          <w:szCs w:val="20"/>
          <w:lang w:val="sv-SE" w:eastAsia="sv-SE" w:bidi="sv-SE"/>
        </w:rPr>
      </w:pPr>
    </w:p>
    <w:p w:rsidR="003D5926" w:rsidRDefault="003D5926" w:rsidP="003D5926">
      <w:pPr>
        <w:tabs>
          <w:tab w:val="left" w:pos="567"/>
        </w:tabs>
        <w:spacing w:after="0" w:line="260" w:lineRule="exact"/>
        <w:rPr>
          <w:rFonts w:ascii="Times New Roman" w:hAnsi="Times New Roman"/>
          <w:szCs w:val="20"/>
          <w:lang w:val="sv-SE" w:eastAsia="sv-SE" w:bidi="sv-SE"/>
        </w:rPr>
      </w:pPr>
      <w:r w:rsidRPr="00665CD0">
        <w:rPr>
          <w:rFonts w:ascii="Times New Roman" w:hAnsi="Times New Roman"/>
          <w:szCs w:val="20"/>
          <w:lang w:val="sv-SE" w:eastAsia="sv-SE" w:bidi="sv-SE"/>
        </w:rPr>
        <w:t>PC</w:t>
      </w:r>
    </w:p>
    <w:p w:rsidR="003D5926" w:rsidRDefault="003D5926" w:rsidP="003D5926">
      <w:pPr>
        <w:tabs>
          <w:tab w:val="left" w:pos="567"/>
        </w:tabs>
        <w:spacing w:after="0" w:line="260" w:lineRule="exact"/>
        <w:rPr>
          <w:rFonts w:ascii="Times New Roman" w:hAnsi="Times New Roman"/>
          <w:szCs w:val="20"/>
          <w:lang w:val="sv-SE" w:eastAsia="sv-SE" w:bidi="sv-SE"/>
        </w:rPr>
      </w:pPr>
      <w:r w:rsidRPr="00665CD0">
        <w:rPr>
          <w:rFonts w:ascii="Times New Roman" w:hAnsi="Times New Roman"/>
          <w:szCs w:val="20"/>
          <w:lang w:val="sv-SE" w:eastAsia="sv-SE" w:bidi="sv-SE"/>
        </w:rPr>
        <w:t>SN</w:t>
      </w:r>
    </w:p>
    <w:p w:rsidR="003D5926" w:rsidRDefault="003D5926" w:rsidP="003D5926">
      <w:pPr>
        <w:tabs>
          <w:tab w:val="left" w:pos="567"/>
        </w:tabs>
        <w:spacing w:after="0" w:line="260" w:lineRule="exact"/>
        <w:rPr>
          <w:rFonts w:ascii="Times New Roman" w:hAnsi="Times New Roman"/>
          <w:szCs w:val="20"/>
          <w:lang w:val="sv-SE" w:eastAsia="sv-SE" w:bidi="sv-SE"/>
        </w:rPr>
      </w:pPr>
      <w:r w:rsidRPr="00665CD0">
        <w:rPr>
          <w:rFonts w:ascii="Times New Roman" w:hAnsi="Times New Roman"/>
          <w:szCs w:val="20"/>
          <w:lang w:val="sv-SE" w:eastAsia="sv-SE" w:bidi="sv-SE"/>
        </w:rPr>
        <w:t xml:space="preserve">NN </w:t>
      </w:r>
    </w:p>
    <w:p w:rsidR="003B1E07" w:rsidRPr="00E661FA" w:rsidRDefault="00FB5826" w:rsidP="003B1E07">
      <w:pPr>
        <w:tabs>
          <w:tab w:val="left" w:pos="567"/>
        </w:tabs>
        <w:spacing w:after="0" w:line="240" w:lineRule="auto"/>
        <w:rPr>
          <w:rFonts w:ascii="Times New Roman" w:hAnsi="Times New Roman"/>
          <w:b/>
          <w:noProof/>
          <w:lang w:val="nl-NL"/>
        </w:rPr>
      </w:pPr>
      <w:r w:rsidRPr="00E661FA">
        <w:rPr>
          <w:rFonts w:ascii="Times New Roman" w:hAnsi="Times New Roman"/>
          <w:b/>
          <w:noProof/>
          <w:lang w:val="sv-SE"/>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rPr>
          <w:trHeight w:val="785"/>
        </w:trPr>
        <w:tc>
          <w:tcPr>
            <w:tcW w:w="9287" w:type="dxa"/>
          </w:tcPr>
          <w:p w:rsidR="003B1E07" w:rsidRPr="00E661FA" w:rsidRDefault="003B1E07" w:rsidP="0008521B">
            <w:pPr>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lastRenderedPageBreak/>
              <w:t>UPPGIFTER SOM SKALL FINNAS PÅ SMÅ INRE LÄKEMEDELSFÖRPACKNINGAR</w:t>
            </w:r>
          </w:p>
          <w:p w:rsidR="003B1E07" w:rsidRPr="00E661FA" w:rsidRDefault="003B1E07" w:rsidP="0008521B">
            <w:pPr>
              <w:spacing w:after="0" w:line="240" w:lineRule="auto"/>
              <w:rPr>
                <w:rFonts w:ascii="Times New Roman" w:hAnsi="Times New Roman"/>
                <w:b/>
                <w:lang w:val="sv-SE"/>
              </w:rPr>
            </w:pPr>
          </w:p>
          <w:p w:rsidR="003B1E07" w:rsidRPr="00E661FA" w:rsidRDefault="003B1E07" w:rsidP="0008521B">
            <w:pPr>
              <w:spacing w:after="0" w:line="240" w:lineRule="auto"/>
              <w:rPr>
                <w:rFonts w:ascii="Times New Roman" w:hAnsi="Times New Roman"/>
                <w:lang w:val="sv-SE"/>
              </w:rPr>
            </w:pPr>
            <w:r>
              <w:rPr>
                <w:rFonts w:ascii="Times New Roman" w:hAnsi="Times New Roman"/>
                <w:b/>
                <w:szCs w:val="24"/>
                <w:lang w:val="sv-SE"/>
              </w:rPr>
              <w:t>blister</w:t>
            </w:r>
          </w:p>
        </w:tc>
      </w:tr>
    </w:tbl>
    <w:p w:rsidR="003B1E07" w:rsidRPr="00E661FA"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b/>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1.</w:t>
            </w:r>
            <w:r w:rsidRPr="00E661FA">
              <w:rPr>
                <w:rFonts w:ascii="Times New Roman" w:hAnsi="Times New Roman"/>
                <w:b/>
                <w:noProof/>
              </w:rPr>
              <w:tab/>
            </w:r>
            <w:r w:rsidRPr="00E661FA">
              <w:rPr>
                <w:rFonts w:ascii="Times New Roman" w:hAnsi="Times New Roman"/>
                <w:b/>
              </w:rPr>
              <w:t>LÄKEMEDLETS NAMN OCH ADMINISTRERINGSVÄG</w:t>
            </w:r>
          </w:p>
        </w:tc>
      </w:tr>
    </w:tbl>
    <w:p w:rsidR="003B1E07" w:rsidRPr="00E661FA" w:rsidRDefault="003B1E07" w:rsidP="003B1E07">
      <w:pPr>
        <w:spacing w:after="0" w:line="240" w:lineRule="auto"/>
        <w:ind w:left="567" w:hanging="567"/>
        <w:rPr>
          <w:rFonts w:ascii="Times New Roman" w:hAnsi="Times New Roman"/>
          <w:noProof/>
          <w:lang w:val="nl-NL"/>
        </w:rPr>
      </w:pPr>
    </w:p>
    <w:p w:rsidR="003B1E07" w:rsidRPr="00E661FA" w:rsidRDefault="003B1E07" w:rsidP="003B1E07">
      <w:pPr>
        <w:spacing w:after="0" w:line="240" w:lineRule="auto"/>
        <w:rPr>
          <w:rFonts w:ascii="Times New Roman" w:hAnsi="Times New Roman"/>
          <w:noProof/>
        </w:rPr>
      </w:pPr>
      <w:r w:rsidRPr="00E661FA">
        <w:rPr>
          <w:rFonts w:ascii="Times New Roman" w:hAnsi="Times New Roman"/>
          <w:lang w:val="sv-SE"/>
        </w:rPr>
        <w:t xml:space="preserve">Temozolomide SUN 5 mg </w:t>
      </w:r>
      <w:r w:rsidRPr="00FC05C7">
        <w:rPr>
          <w:rFonts w:ascii="Times New Roman" w:hAnsi="Times New Roman"/>
          <w:highlight w:val="lightGray"/>
          <w:lang w:val="sv-SE"/>
          <w:rPrChange w:id="11" w:author="Author">
            <w:rPr>
              <w:rFonts w:ascii="Times New Roman" w:hAnsi="Times New Roman"/>
              <w:lang w:val="sv-SE"/>
            </w:rPr>
          </w:rPrChange>
        </w:rPr>
        <w:t>hårda</w:t>
      </w:r>
      <w:r w:rsidRPr="00E661FA">
        <w:rPr>
          <w:rFonts w:ascii="Times New Roman" w:hAnsi="Times New Roman"/>
          <w:lang w:val="sv-SE"/>
        </w:rPr>
        <w:t xml:space="preserve"> kapslar</w:t>
      </w:r>
    </w:p>
    <w:p w:rsidR="003B1E07" w:rsidRPr="00FC05C7" w:rsidRDefault="0033459E" w:rsidP="003B1E07">
      <w:pPr>
        <w:spacing w:after="0" w:line="240" w:lineRule="auto"/>
        <w:rPr>
          <w:rFonts w:ascii="Times New Roman" w:hAnsi="Times New Roman"/>
          <w:noProof/>
          <w:highlight w:val="lightGray"/>
          <w:rPrChange w:id="12" w:author="Author">
            <w:rPr>
              <w:rFonts w:ascii="Times New Roman" w:hAnsi="Times New Roman"/>
              <w:noProof/>
            </w:rPr>
          </w:rPrChange>
        </w:rPr>
      </w:pPr>
      <w:r w:rsidRPr="00FC05C7">
        <w:rPr>
          <w:rFonts w:ascii="Times New Roman" w:hAnsi="Times New Roman"/>
          <w:highlight w:val="lightGray"/>
          <w:lang w:val="en-GB"/>
          <w:rPrChange w:id="13" w:author="Author">
            <w:rPr>
              <w:rFonts w:ascii="Times New Roman" w:hAnsi="Times New Roman"/>
              <w:lang w:val="en-GB"/>
            </w:rPr>
          </w:rPrChange>
        </w:rPr>
        <w:t>t</w:t>
      </w:r>
      <w:r w:rsidR="003B1E07" w:rsidRPr="00FC05C7">
        <w:rPr>
          <w:rFonts w:ascii="Times New Roman" w:hAnsi="Times New Roman"/>
          <w:highlight w:val="lightGray"/>
          <w:lang w:val="en-GB"/>
          <w:rPrChange w:id="14" w:author="Author">
            <w:rPr>
              <w:rFonts w:ascii="Times New Roman" w:hAnsi="Times New Roman"/>
              <w:lang w:val="en-GB"/>
            </w:rPr>
          </w:rPrChange>
        </w:rPr>
        <w:t>emozolomid</w:t>
      </w:r>
    </w:p>
    <w:p w:rsidR="003B1E07" w:rsidRDefault="003B1E07" w:rsidP="003B1E07">
      <w:pPr>
        <w:spacing w:after="0" w:line="240" w:lineRule="auto"/>
        <w:rPr>
          <w:rFonts w:ascii="Times New Roman" w:hAnsi="Times New Roman"/>
          <w:lang w:val="sv-SE"/>
        </w:rPr>
      </w:pPr>
      <w:r w:rsidRPr="00FC05C7">
        <w:rPr>
          <w:rFonts w:ascii="Times New Roman" w:hAnsi="Times New Roman"/>
          <w:highlight w:val="lightGray"/>
          <w:lang w:val="sv-SE"/>
          <w:rPrChange w:id="15" w:author="Author">
            <w:rPr>
              <w:rFonts w:ascii="Times New Roman" w:hAnsi="Times New Roman"/>
              <w:lang w:val="sv-SE"/>
            </w:rPr>
          </w:rPrChange>
        </w:rPr>
        <w:t>Oral användning</w:t>
      </w:r>
    </w:p>
    <w:p w:rsidR="003B1E07" w:rsidRPr="00E661FA"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b/>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2.</w:t>
            </w:r>
            <w:r w:rsidRPr="00E661FA">
              <w:rPr>
                <w:rFonts w:ascii="Times New Roman" w:hAnsi="Times New Roman"/>
                <w:b/>
                <w:noProof/>
              </w:rPr>
              <w:tab/>
            </w:r>
            <w:r w:rsidRPr="00E661FA">
              <w:rPr>
                <w:rFonts w:ascii="Times New Roman" w:hAnsi="Times New Roman"/>
                <w:b/>
                <w:lang w:val="sv-SE"/>
              </w:rPr>
              <w:t>ADMINISTRERINGSSÄTT</w:t>
            </w:r>
          </w:p>
        </w:tc>
      </w:tr>
    </w:tbl>
    <w:p w:rsidR="003B1E07" w:rsidRPr="00E661FA" w:rsidRDefault="003B1E07" w:rsidP="003B1E07">
      <w:pPr>
        <w:spacing w:after="0" w:line="240" w:lineRule="auto"/>
        <w:rPr>
          <w:rFonts w:ascii="Times New Roman" w:hAnsi="Times New Roman"/>
          <w:b/>
          <w:noProof/>
          <w:lang w:val="nl-NL"/>
        </w:rPr>
      </w:pPr>
    </w:p>
    <w:p w:rsidR="003B1E07" w:rsidRPr="00A2690E" w:rsidRDefault="003B1E07" w:rsidP="003B1E07">
      <w:pPr>
        <w:spacing w:after="0" w:line="240" w:lineRule="auto"/>
        <w:rPr>
          <w:rFonts w:ascii="Times New Roman" w:hAnsi="Times New Roman"/>
          <w:noProof/>
          <w:lang w:val="nl-NL"/>
        </w:rPr>
      </w:pPr>
      <w:r w:rsidRPr="00A2690E">
        <w:rPr>
          <w:rFonts w:ascii="Times New Roman" w:hAnsi="Times New Roman"/>
          <w:noProof/>
          <w:lang w:val="nl-NL"/>
        </w:rPr>
        <w:t>SUN</w:t>
      </w:r>
      <w:r>
        <w:rPr>
          <w:rFonts w:ascii="Times New Roman" w:hAnsi="Times New Roman"/>
          <w:noProof/>
          <w:lang w:val="nl-NL"/>
        </w:rPr>
        <w:t xml:space="preserve"> Pharma</w:t>
      </w:r>
      <w:r w:rsidRPr="00A2690E">
        <w:rPr>
          <w:rFonts w:ascii="Times New Roman" w:hAnsi="Times New Roman"/>
          <w:noProof/>
          <w:lang w:val="nl-NL"/>
        </w:rPr>
        <w:t xml:space="preserve"> logo</w:t>
      </w:r>
    </w:p>
    <w:p w:rsidR="003B1E07" w:rsidRPr="00E661FA"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b/>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3.</w:t>
            </w:r>
            <w:r w:rsidRPr="00E661FA">
              <w:rPr>
                <w:rFonts w:ascii="Times New Roman" w:hAnsi="Times New Roman"/>
                <w:b/>
                <w:noProof/>
              </w:rPr>
              <w:tab/>
            </w:r>
            <w:r w:rsidRPr="00E661FA">
              <w:rPr>
                <w:rFonts w:ascii="Times New Roman" w:hAnsi="Times New Roman"/>
                <w:b/>
                <w:lang w:val="sv-SE"/>
              </w:rPr>
              <w:t>UTGÅNGSDATUM</w:t>
            </w:r>
          </w:p>
        </w:tc>
      </w:tr>
    </w:tbl>
    <w:p w:rsidR="003B1E07" w:rsidRPr="00E661FA" w:rsidRDefault="003B1E07" w:rsidP="003B1E07">
      <w:pPr>
        <w:spacing w:after="0" w:line="240" w:lineRule="auto"/>
        <w:rPr>
          <w:rFonts w:ascii="Times New Roman" w:hAnsi="Times New Roman"/>
          <w:i/>
          <w:noProof/>
          <w:lang w:val="nl-NL"/>
        </w:rPr>
      </w:pPr>
    </w:p>
    <w:p w:rsidR="003B1E07" w:rsidRPr="00E661FA" w:rsidRDefault="003B1E07" w:rsidP="003B1E07">
      <w:pPr>
        <w:spacing w:after="0" w:line="240" w:lineRule="auto"/>
        <w:rPr>
          <w:rFonts w:ascii="Times New Roman" w:hAnsi="Times New Roman"/>
          <w:noProof/>
        </w:rPr>
      </w:pPr>
      <w:r w:rsidRPr="00E661FA">
        <w:rPr>
          <w:rFonts w:ascii="Times New Roman" w:hAnsi="Times New Roman"/>
          <w:lang w:val="sv-SE"/>
        </w:rPr>
        <w:t>Utg.dat</w:t>
      </w:r>
    </w:p>
    <w:p w:rsidR="003B1E07" w:rsidRPr="00E661FA"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4.</w:t>
            </w:r>
            <w:r w:rsidRPr="00E661FA">
              <w:rPr>
                <w:rFonts w:ascii="Times New Roman" w:hAnsi="Times New Roman"/>
                <w:b/>
                <w:noProof/>
              </w:rPr>
              <w:tab/>
            </w:r>
            <w:r w:rsidRPr="00E661FA">
              <w:rPr>
                <w:rFonts w:ascii="Times New Roman" w:hAnsi="Times New Roman"/>
                <w:b/>
                <w:lang w:val="sv-SE"/>
              </w:rPr>
              <w:t>TILLVERKNINGSSATSNUMMER</w:t>
            </w:r>
          </w:p>
        </w:tc>
      </w:tr>
    </w:tbl>
    <w:p w:rsidR="003B1E07" w:rsidRPr="00E661FA" w:rsidRDefault="003B1E07" w:rsidP="003B1E07">
      <w:pPr>
        <w:spacing w:after="0" w:line="240" w:lineRule="auto"/>
        <w:ind w:right="113"/>
        <w:rPr>
          <w:rFonts w:ascii="Times New Roman" w:hAnsi="Times New Roman"/>
          <w:noProof/>
          <w:lang w:val="nl-NL"/>
        </w:rPr>
      </w:pPr>
    </w:p>
    <w:p w:rsidR="003B1E07" w:rsidRPr="00E661FA" w:rsidRDefault="003B1E07" w:rsidP="003B1E07">
      <w:pPr>
        <w:spacing w:after="0" w:line="240" w:lineRule="auto"/>
        <w:ind w:right="113"/>
        <w:rPr>
          <w:rFonts w:ascii="Times New Roman" w:hAnsi="Times New Roman"/>
          <w:noProof/>
        </w:rPr>
      </w:pPr>
      <w:r w:rsidRPr="00E661FA">
        <w:rPr>
          <w:rFonts w:ascii="Times New Roman" w:hAnsi="Times New Roman"/>
          <w:lang w:val="sv-SE"/>
        </w:rPr>
        <w:t>Lot:</w:t>
      </w:r>
    </w:p>
    <w:p w:rsidR="003B1E07" w:rsidRPr="00E661FA" w:rsidRDefault="003B1E07" w:rsidP="003B1E07">
      <w:pPr>
        <w:tabs>
          <w:tab w:val="left" w:pos="2975"/>
        </w:tabs>
        <w:spacing w:after="0" w:line="240" w:lineRule="auto"/>
        <w:ind w:right="113"/>
        <w:rPr>
          <w:rFonts w:ascii="Times New Roman" w:hAnsi="Times New Roman"/>
          <w:noProof/>
          <w:lang w:val="nl-NL"/>
        </w:rPr>
      </w:pPr>
    </w:p>
    <w:p w:rsidR="003B1E07" w:rsidRPr="00E661FA" w:rsidRDefault="003B1E07" w:rsidP="003B1E07">
      <w:pPr>
        <w:tabs>
          <w:tab w:val="left" w:pos="2975"/>
        </w:tabs>
        <w:spacing w:after="0" w:line="240" w:lineRule="auto"/>
        <w:ind w:right="113"/>
        <w:rPr>
          <w:rFonts w:ascii="Times New Roman" w:hAnsi="Times New Roman"/>
          <w:noProof/>
          <w:lang w:val="nl-NL"/>
        </w:rPr>
      </w:pPr>
    </w:p>
    <w:p w:rsidR="003B1E07" w:rsidRPr="00E661FA" w:rsidRDefault="003B1E07" w:rsidP="003B1E07">
      <w:pPr>
        <w:pBdr>
          <w:top w:val="single" w:sz="4" w:space="1" w:color="auto"/>
          <w:left w:val="single" w:sz="4" w:space="4" w:color="auto"/>
          <w:bottom w:val="single" w:sz="4" w:space="1" w:color="auto"/>
          <w:right w:val="single" w:sz="4" w:space="4" w:color="auto"/>
        </w:pBdr>
        <w:tabs>
          <w:tab w:val="left" w:pos="142"/>
        </w:tabs>
        <w:spacing w:after="0" w:line="240" w:lineRule="auto"/>
        <w:ind w:left="567" w:hanging="567"/>
        <w:rPr>
          <w:rFonts w:ascii="Times New Roman" w:hAnsi="Times New Roman"/>
          <w:b/>
          <w:noProof/>
          <w:lang w:val="sv-SE"/>
        </w:rPr>
      </w:pPr>
      <w:r w:rsidRPr="00E661FA">
        <w:rPr>
          <w:rFonts w:ascii="Times New Roman" w:hAnsi="Times New Roman"/>
          <w:b/>
          <w:noProof/>
          <w:lang w:val="sv-SE"/>
        </w:rPr>
        <w:t>5.</w:t>
      </w:r>
      <w:r w:rsidRPr="00E661FA">
        <w:rPr>
          <w:rFonts w:ascii="Times New Roman" w:hAnsi="Times New Roman"/>
          <w:b/>
          <w:noProof/>
          <w:lang w:val="sv-SE"/>
        </w:rPr>
        <w:tab/>
      </w:r>
      <w:r w:rsidRPr="00E661FA">
        <w:rPr>
          <w:rFonts w:ascii="Times New Roman" w:hAnsi="Times New Roman"/>
          <w:b/>
          <w:lang w:val="sv-SE"/>
        </w:rPr>
        <w:t>ÖVRIGT</w:t>
      </w:r>
    </w:p>
    <w:p w:rsidR="003B1E07" w:rsidRPr="00E661FA" w:rsidRDefault="003B1E07" w:rsidP="003B1E07">
      <w:pPr>
        <w:spacing w:after="0" w:line="240" w:lineRule="auto"/>
        <w:ind w:right="113"/>
        <w:rPr>
          <w:rFonts w:ascii="Times New Roman" w:hAnsi="Times New Roman"/>
          <w:noProof/>
          <w:lang w:val="sv-SE"/>
        </w:rPr>
      </w:pPr>
    </w:p>
    <w:p w:rsidR="003B1E07" w:rsidRPr="00E661FA" w:rsidRDefault="003B1E07" w:rsidP="003B1E07">
      <w:pPr>
        <w:spacing w:after="0" w:line="240" w:lineRule="auto"/>
        <w:ind w:right="113"/>
        <w:rPr>
          <w:rFonts w:ascii="Times New Roman" w:hAnsi="Times New Roman"/>
          <w:noProof/>
          <w:lang w:val="nl-NL"/>
        </w:rPr>
      </w:pPr>
      <w:r w:rsidRPr="00235ED4">
        <w:rPr>
          <w:rFonts w:ascii="Times New Roman" w:hAnsi="Times New Roman"/>
          <w:noProof/>
          <w:lang w:val="nl-NL"/>
        </w:rPr>
        <w:t>ÖPPNAS HÄR</w:t>
      </w:r>
    </w:p>
    <w:p w:rsidR="003B1E07" w:rsidRPr="00E661FA" w:rsidRDefault="003B1E07" w:rsidP="003B1E07">
      <w:pPr>
        <w:spacing w:after="0" w:line="240" w:lineRule="auto"/>
        <w:ind w:right="113"/>
        <w:rPr>
          <w:rFonts w:ascii="Times New Roman" w:hAnsi="Times New Roman"/>
          <w:noProof/>
          <w:lang w:val="nl-NL"/>
        </w:rPr>
      </w:pPr>
    </w:p>
    <w:p w:rsidR="00FB5826" w:rsidRPr="00E661FA" w:rsidRDefault="003B1E07" w:rsidP="003B1E07">
      <w:pPr>
        <w:shd w:val="clear" w:color="auto" w:fill="FFFFFF"/>
        <w:spacing w:after="0" w:line="240" w:lineRule="auto"/>
        <w:rPr>
          <w:rFonts w:ascii="Times New Roman" w:hAnsi="Times New Roman"/>
          <w:noProof/>
          <w:lang w:val="sv-SE"/>
        </w:rPr>
      </w:pPr>
      <w:r w:rsidRPr="00E661FA">
        <w:rPr>
          <w:rFonts w:ascii="Times New Roman" w:hAnsi="Times New Roman"/>
          <w:noProof/>
          <w:lang w:val="nl-NL"/>
        </w:rPr>
        <w:br w:type="page"/>
      </w: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rPr>
          <w:rFonts w:ascii="Times New Roman" w:hAnsi="Times New Roman"/>
          <w:b/>
          <w:noProof/>
          <w:lang w:val="sv-SE"/>
        </w:rPr>
      </w:pPr>
      <w:r w:rsidRPr="00E661FA">
        <w:rPr>
          <w:rFonts w:ascii="Times New Roman" w:hAnsi="Times New Roman"/>
          <w:b/>
          <w:lang w:val="sv-SE"/>
        </w:rPr>
        <w:lastRenderedPageBreak/>
        <w:t>UPPGIFTER SOM SKALL FINNAS PÅ YTTRE FÖRPACKNINGEN</w:t>
      </w: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rPr>
          <w:rFonts w:ascii="Times New Roman" w:hAnsi="Times New Roman"/>
          <w:b/>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rPr>
          <w:rFonts w:ascii="Times New Roman" w:hAnsi="Times New Roman"/>
          <w:b/>
          <w:noProof/>
          <w:lang w:val="sv-SE"/>
        </w:rPr>
      </w:pPr>
      <w:r w:rsidRPr="00E661FA">
        <w:rPr>
          <w:rFonts w:ascii="Times New Roman" w:hAnsi="Times New Roman"/>
          <w:b/>
          <w:lang w:val="sv-SE"/>
        </w:rPr>
        <w:t>KARTONG</w:t>
      </w:r>
      <w:r>
        <w:rPr>
          <w:rFonts w:ascii="Times New Roman" w:hAnsi="Times New Roman"/>
          <w:b/>
          <w:lang w:val="sv-SE"/>
        </w:rPr>
        <w:t xml:space="preserve"> </w:t>
      </w:r>
      <w:r>
        <w:rPr>
          <w:rFonts w:ascii="Times New Roman" w:hAnsi="Times New Roman"/>
          <w:b/>
          <w:szCs w:val="24"/>
          <w:lang w:val="sv-SE"/>
        </w:rPr>
        <w:t>(</w:t>
      </w:r>
      <w:r w:rsidR="002F1B96">
        <w:rPr>
          <w:rFonts w:ascii="Times New Roman" w:hAnsi="Times New Roman"/>
          <w:b/>
          <w:szCs w:val="24"/>
          <w:lang w:val="sv-SE"/>
        </w:rPr>
        <w:t>blister</w:t>
      </w:r>
      <w:r>
        <w:rPr>
          <w:rFonts w:ascii="Times New Roman" w:hAnsi="Times New Roman"/>
          <w:b/>
          <w:szCs w:val="24"/>
          <w:lang w:val="sv-SE"/>
        </w:rPr>
        <w: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1.</w:t>
      </w:r>
      <w:r w:rsidRPr="00E661FA">
        <w:rPr>
          <w:rFonts w:ascii="Times New Roman" w:hAnsi="Times New Roman"/>
          <w:b/>
          <w:noProof/>
          <w:lang w:val="sv-SE"/>
        </w:rPr>
        <w:tab/>
      </w:r>
      <w:r w:rsidRPr="00E661FA">
        <w:rPr>
          <w:rFonts w:ascii="Times New Roman" w:hAnsi="Times New Roman"/>
          <w:b/>
          <w:lang w:val="sv-SE"/>
        </w:rPr>
        <w:t>LÄKEMEDLETS NAMN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Temozolomide SUN 20 mg hårda kapslar</w:t>
      </w:r>
    </w:p>
    <w:p w:rsidR="00FB5826" w:rsidRPr="00E661FA" w:rsidRDefault="0033459E" w:rsidP="00FB5826">
      <w:pPr>
        <w:spacing w:after="0" w:line="240" w:lineRule="auto"/>
        <w:rPr>
          <w:rFonts w:ascii="Times New Roman" w:hAnsi="Times New Roman"/>
          <w:noProof/>
          <w:lang w:val="nb-NO"/>
        </w:rPr>
      </w:pPr>
      <w:r>
        <w:rPr>
          <w:rFonts w:ascii="Times New Roman" w:hAnsi="Times New Roman"/>
          <w:lang w:val="nb-NO"/>
        </w:rPr>
        <w:t>t</w:t>
      </w:r>
      <w:r w:rsidR="00FB5826" w:rsidRPr="00E661FA">
        <w:rPr>
          <w:rFonts w:ascii="Times New Roman" w:hAnsi="Times New Roman"/>
          <w:lang w:val="nb-NO"/>
        </w:rPr>
        <w:t>emozolomid</w:t>
      </w:r>
    </w:p>
    <w:p w:rsidR="00FB5826" w:rsidRPr="00E661FA" w:rsidRDefault="00FB5826" w:rsidP="00FB5826">
      <w:pPr>
        <w:spacing w:after="0" w:line="240" w:lineRule="auto"/>
        <w:rPr>
          <w:rFonts w:ascii="Times New Roman" w:hAnsi="Times New Roman"/>
          <w:noProof/>
          <w:lang w:val="nb-NO"/>
        </w:rPr>
      </w:pPr>
    </w:p>
    <w:p w:rsidR="00FB5826" w:rsidRPr="00E661FA" w:rsidRDefault="00FB5826" w:rsidP="00FB5826">
      <w:pPr>
        <w:spacing w:after="0" w:line="240" w:lineRule="auto"/>
        <w:rPr>
          <w:rFonts w:ascii="Times New Roman" w:hAnsi="Times New Roman"/>
          <w:noProof/>
          <w:lang w:val="nb-NO"/>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b/>
          <w:noProof/>
          <w:lang w:val="nb-NO"/>
        </w:rPr>
      </w:pPr>
      <w:r w:rsidRPr="00E661FA">
        <w:rPr>
          <w:rFonts w:ascii="Times New Roman" w:hAnsi="Times New Roman"/>
          <w:b/>
          <w:noProof/>
          <w:lang w:val="nb-NO"/>
        </w:rPr>
        <w:t>2.</w:t>
      </w:r>
      <w:r w:rsidRPr="00E661FA">
        <w:rPr>
          <w:rFonts w:ascii="Times New Roman" w:hAnsi="Times New Roman"/>
          <w:b/>
          <w:noProof/>
          <w:lang w:val="nb-NO"/>
        </w:rPr>
        <w:tab/>
      </w:r>
      <w:r w:rsidRPr="00E661FA">
        <w:rPr>
          <w:rFonts w:ascii="Times New Roman" w:hAnsi="Times New Roman"/>
          <w:b/>
          <w:lang w:val="nb-NO"/>
        </w:rPr>
        <w:t>DEKLARATION AV AKTIV(A) SUBSTANS(ER)</w:t>
      </w:r>
    </w:p>
    <w:p w:rsidR="00FB5826" w:rsidRPr="00E661FA" w:rsidRDefault="00FB5826" w:rsidP="00FB5826">
      <w:pPr>
        <w:spacing w:after="0" w:line="240" w:lineRule="auto"/>
        <w:rPr>
          <w:rFonts w:ascii="Times New Roman" w:hAnsi="Times New Roman"/>
          <w:noProof/>
          <w:lang w:val="nb-NO"/>
        </w:rPr>
      </w:pP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lang w:val="sv-SE"/>
        </w:rPr>
        <w:t xml:space="preserve">Varje kapsel innehåller </w:t>
      </w:r>
      <w:r w:rsidR="002A2A4F">
        <w:rPr>
          <w:rFonts w:ascii="Times New Roman" w:hAnsi="Times New Roman"/>
          <w:lang w:val="sv-SE"/>
        </w:rPr>
        <w:t>20</w:t>
      </w:r>
      <w:r w:rsidR="002A2A4F" w:rsidRPr="00E661FA">
        <w:rPr>
          <w:rFonts w:ascii="Times New Roman" w:hAnsi="Times New Roman"/>
          <w:lang w:val="sv-SE"/>
        </w:rPr>
        <w:t> </w:t>
      </w:r>
      <w:r w:rsidRPr="00E661FA">
        <w:rPr>
          <w:rFonts w:ascii="Times New Roman" w:hAnsi="Times New Roman"/>
          <w:lang w:val="sv-SE"/>
        </w:rPr>
        <w:t>mg temozolomid.</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3.</w:t>
      </w:r>
      <w:r w:rsidRPr="00E661FA">
        <w:rPr>
          <w:rFonts w:ascii="Times New Roman" w:hAnsi="Times New Roman"/>
          <w:b/>
          <w:noProof/>
          <w:lang w:val="sv-SE"/>
        </w:rPr>
        <w:tab/>
      </w:r>
      <w:r w:rsidRPr="00E661FA">
        <w:rPr>
          <w:rFonts w:ascii="Times New Roman" w:hAnsi="Times New Roman"/>
          <w:b/>
          <w:lang w:val="sv-SE"/>
        </w:rPr>
        <w:t>FÖRTECKNING ÖVER HJÄLPÄMNEN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lang w:val="sv-SE"/>
        </w:rPr>
        <w:t xml:space="preserve">Innehåller laktos. </w:t>
      </w:r>
      <w:r w:rsidR="00AA0338" w:rsidRPr="00E661FA">
        <w:rPr>
          <w:rFonts w:ascii="Times New Roman" w:hAnsi="Times New Roman"/>
          <w:lang w:val="sv-SE"/>
        </w:rPr>
        <w:t>Se bipacksedeln för mer information.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4.</w:t>
      </w:r>
      <w:r w:rsidRPr="00E661FA">
        <w:rPr>
          <w:rFonts w:ascii="Times New Roman" w:hAnsi="Times New Roman"/>
          <w:b/>
          <w:noProof/>
          <w:lang w:val="sv-SE"/>
        </w:rPr>
        <w:tab/>
      </w:r>
      <w:r w:rsidRPr="00E661FA">
        <w:rPr>
          <w:rFonts w:ascii="Times New Roman" w:hAnsi="Times New Roman"/>
          <w:b/>
          <w:lang w:val="sv-SE"/>
        </w:rPr>
        <w:t>LÄKEMEDELSFORM OCH FÖRPACKNINGSSTORLEK</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5</w:t>
      </w:r>
      <w:r w:rsidR="00AA0338">
        <w:rPr>
          <w:rFonts w:ascii="Times New Roman" w:hAnsi="Times New Roman"/>
          <w:lang w:val="sv-SE"/>
        </w:rPr>
        <w:t>x1</w:t>
      </w:r>
      <w:r w:rsidRPr="00E661FA">
        <w:rPr>
          <w:rFonts w:ascii="Times New Roman" w:hAnsi="Times New Roman"/>
          <w:lang w:val="sv-SE"/>
        </w:rPr>
        <w:t> hård kaps</w:t>
      </w:r>
      <w:r w:rsidR="003D5926">
        <w:rPr>
          <w:rFonts w:ascii="Times New Roman" w:hAnsi="Times New Roman"/>
          <w:lang w:val="sv-SE"/>
        </w:rPr>
        <w:t>e</w:t>
      </w:r>
      <w:r w:rsidRPr="00E661FA">
        <w:rPr>
          <w:rFonts w:ascii="Times New Roman" w:hAnsi="Times New Roman"/>
          <w:lang w:val="sv-SE"/>
        </w:rPr>
        <w:t>l</w:t>
      </w: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highlight w:val="lightGray"/>
          <w:lang w:val="sv-SE"/>
        </w:rPr>
        <w:t>20</w:t>
      </w:r>
      <w:r w:rsidR="00AA0338">
        <w:rPr>
          <w:rFonts w:ascii="Times New Roman" w:hAnsi="Times New Roman"/>
          <w:highlight w:val="lightGray"/>
          <w:lang w:val="sv-SE"/>
        </w:rPr>
        <w:t>x1</w:t>
      </w:r>
      <w:r w:rsidRPr="00E661FA">
        <w:rPr>
          <w:rFonts w:ascii="Times New Roman" w:hAnsi="Times New Roman"/>
          <w:highlight w:val="lightGray"/>
          <w:lang w:val="sv-SE"/>
        </w:rPr>
        <w:t> hård kaps</w:t>
      </w:r>
      <w:r w:rsidR="003D5926">
        <w:rPr>
          <w:rFonts w:ascii="Times New Roman" w:hAnsi="Times New Roman"/>
          <w:highlight w:val="lightGray"/>
          <w:lang w:val="sv-SE"/>
        </w:rPr>
        <w:t>e</w:t>
      </w:r>
      <w:r w:rsidRPr="00E661FA">
        <w:rPr>
          <w:rFonts w:ascii="Times New Roman" w:hAnsi="Times New Roman"/>
          <w:highlight w:val="lightGray"/>
          <w:lang w:val="sv-SE"/>
        </w:rPr>
        <w:t>l</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i/>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5.</w:t>
      </w:r>
      <w:r w:rsidRPr="00E661FA">
        <w:rPr>
          <w:rFonts w:ascii="Times New Roman" w:hAnsi="Times New Roman"/>
          <w:b/>
          <w:noProof/>
          <w:lang w:val="sv-SE"/>
        </w:rPr>
        <w:tab/>
      </w:r>
      <w:r w:rsidRPr="00E661FA">
        <w:rPr>
          <w:rFonts w:ascii="Times New Roman" w:hAnsi="Times New Roman"/>
          <w:b/>
          <w:lang w:val="sv-SE"/>
        </w:rPr>
        <w:t>ADMINISTRERINGSSÄTT OCH ADMINISTRERINGSVÄG</w:t>
      </w:r>
    </w:p>
    <w:p w:rsidR="00FB5826" w:rsidRPr="00E661FA" w:rsidRDefault="00FB5826" w:rsidP="00FB5826">
      <w:pPr>
        <w:spacing w:after="0" w:line="240" w:lineRule="auto"/>
        <w:rPr>
          <w:rFonts w:ascii="Times New Roman" w:hAnsi="Times New Roman"/>
          <w:i/>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Läs bipacksedeln före användning.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Oral användning.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6.</w:t>
      </w:r>
      <w:r w:rsidRPr="00E661FA">
        <w:rPr>
          <w:rFonts w:ascii="Times New Roman" w:hAnsi="Times New Roman"/>
          <w:b/>
          <w:noProof/>
          <w:lang w:val="sv-SE"/>
        </w:rPr>
        <w:tab/>
      </w:r>
      <w:r w:rsidRPr="00E661FA">
        <w:rPr>
          <w:rFonts w:ascii="Times New Roman" w:hAnsi="Times New Roman"/>
          <w:b/>
          <w:lang w:val="sv-SE"/>
        </w:rPr>
        <w:t>SÄRSKILD VARNING OM ATT LÄKEMEDLET MÅSTE FÖRVARAS UTOM SYN- OCH RÄCKHÅLL FÖR BARN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Förvaras utom syn- och räckhåll för barn, helst i ett låst skåp.</w:t>
      </w:r>
      <w:r w:rsidRPr="00E661FA">
        <w:rPr>
          <w:rFonts w:ascii="Times New Roman" w:hAnsi="Times New Roman"/>
          <w:noProof/>
          <w:lang w:val="sv-SE"/>
        </w:rPr>
        <w:t xml:space="preserve"> </w:t>
      </w:r>
      <w:r w:rsidRPr="00E661FA">
        <w:rPr>
          <w:rFonts w:ascii="Times New Roman" w:hAnsi="Times New Roman"/>
          <w:lang w:val="sv-SE"/>
        </w:rPr>
        <w:t xml:space="preserve">Oavsiktlig förtäring kan vara </w:t>
      </w:r>
      <w:r w:rsidRPr="001048BC">
        <w:rPr>
          <w:rFonts w:ascii="Times New Roman" w:hAnsi="Times New Roman"/>
          <w:snapToGrid/>
          <w:szCs w:val="20"/>
          <w:lang w:val="sv-SE" w:eastAsia="en-US"/>
        </w:rPr>
        <w:t>dödligt</w:t>
      </w:r>
      <w:r w:rsidRPr="00E661FA">
        <w:rPr>
          <w:rFonts w:ascii="Times New Roman" w:hAnsi="Times New Roman"/>
          <w:lang w:val="sv-SE"/>
        </w:rPr>
        <w:t xml:space="preserve"> för barn.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7.</w:t>
      </w:r>
      <w:r w:rsidRPr="00E661FA">
        <w:rPr>
          <w:rFonts w:ascii="Times New Roman" w:hAnsi="Times New Roman"/>
          <w:b/>
          <w:noProof/>
          <w:lang w:val="sv-SE"/>
        </w:rPr>
        <w:tab/>
      </w:r>
      <w:r w:rsidRPr="00E661FA">
        <w:rPr>
          <w:rFonts w:ascii="Times New Roman" w:hAnsi="Times New Roman"/>
          <w:b/>
          <w:lang w:val="sv-SE"/>
        </w:rPr>
        <w:t>ÖVRIGA SÄRSKILDA VARNINGAR OM SÅ ÄR NÖDVÄNDIGT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Cytostatikum</w:t>
      </w:r>
    </w:p>
    <w:p w:rsidR="00FB5826" w:rsidRPr="00E661FA" w:rsidRDefault="00FB5826" w:rsidP="00FB5826">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Kapslarna får inte öppnas, krossas eller tuggas. Sväljes hela. Om en kapsel är skadad ska kontakt med hud, ögon eller näsa undvikas.</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8.</w:t>
      </w:r>
      <w:r w:rsidRPr="00E661FA">
        <w:rPr>
          <w:rFonts w:ascii="Times New Roman" w:hAnsi="Times New Roman"/>
          <w:b/>
          <w:noProof/>
          <w:lang w:val="sv-SE"/>
        </w:rPr>
        <w:tab/>
      </w:r>
      <w:r w:rsidRPr="00E661FA">
        <w:rPr>
          <w:rFonts w:ascii="Times New Roman" w:hAnsi="Times New Roman"/>
          <w:b/>
          <w:lang w:val="sv-SE"/>
        </w:rPr>
        <w:t>UTGÅNGSDATUM</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Utg.dat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9.</w:t>
      </w:r>
      <w:r w:rsidRPr="00E661FA">
        <w:rPr>
          <w:rFonts w:ascii="Times New Roman" w:hAnsi="Times New Roman"/>
          <w:b/>
          <w:noProof/>
          <w:lang w:val="sv-SE"/>
        </w:rPr>
        <w:tab/>
      </w:r>
      <w:r w:rsidRPr="00E661FA">
        <w:rPr>
          <w:rFonts w:ascii="Times New Roman" w:hAnsi="Times New Roman"/>
          <w:b/>
          <w:lang w:val="sv-SE"/>
        </w:rPr>
        <w:t>SÄRSKILDA FÖRVARINGSANVISNINGAR</w:t>
      </w:r>
    </w:p>
    <w:p w:rsidR="00FB5826" w:rsidRPr="00E661FA" w:rsidRDefault="00FB5826" w:rsidP="00FB5826">
      <w:pPr>
        <w:spacing w:after="0" w:line="240" w:lineRule="auto"/>
        <w:ind w:left="567" w:hanging="567"/>
        <w:rPr>
          <w:rFonts w:ascii="Times New Roman" w:hAnsi="Times New Roman"/>
          <w:noProof/>
          <w:lang w:val="sv-SE"/>
        </w:rPr>
      </w:pPr>
    </w:p>
    <w:p w:rsidR="00FB5826" w:rsidRPr="00E661FA" w:rsidRDefault="00FB5826" w:rsidP="00FB5826">
      <w:pPr>
        <w:pStyle w:val="Default"/>
        <w:rPr>
          <w:sz w:val="22"/>
          <w:szCs w:val="22"/>
          <w:lang w:val="sv-SE"/>
        </w:rPr>
      </w:pPr>
      <w:r w:rsidRPr="00E661FA">
        <w:rPr>
          <w:sz w:val="22"/>
          <w:szCs w:val="22"/>
          <w:lang w:val="sv-SE"/>
        </w:rPr>
        <w:lastRenderedPageBreak/>
        <w:t xml:space="preserve">Förvaras vid högst </w:t>
      </w:r>
      <w:r w:rsidR="00766A19">
        <w:rPr>
          <w:sz w:val="22"/>
          <w:szCs w:val="22"/>
          <w:lang w:val="sv-SE"/>
        </w:rPr>
        <w:t>25</w:t>
      </w:r>
      <w:r w:rsidRPr="00E661FA">
        <w:rPr>
          <w:sz w:val="22"/>
          <w:szCs w:val="22"/>
          <w:lang w:val="sv-SE"/>
        </w:rPr>
        <w:t xml:space="preserve"> °C. </w:t>
      </w:r>
    </w:p>
    <w:p w:rsidR="00FB5826" w:rsidRPr="00E661FA" w:rsidRDefault="00FB5826" w:rsidP="00FB5826">
      <w:pPr>
        <w:tabs>
          <w:tab w:val="left" w:pos="567"/>
        </w:tabs>
        <w:autoSpaceDE w:val="0"/>
        <w:autoSpaceDN w:val="0"/>
        <w:adjustRightInd w:val="0"/>
        <w:spacing w:after="0" w:line="240" w:lineRule="auto"/>
        <w:rPr>
          <w:rFonts w:ascii="Times New Roman" w:hAnsi="Times New Roman"/>
          <w:b/>
          <w:lang w:val="sv-SE"/>
        </w:rPr>
      </w:pPr>
    </w:p>
    <w:p w:rsidR="00FB5826" w:rsidRPr="00E661FA" w:rsidRDefault="00FB5826" w:rsidP="00FB5826">
      <w:pPr>
        <w:spacing w:after="0" w:line="240" w:lineRule="auto"/>
        <w:ind w:left="567" w:hanging="567"/>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tabs>
          <w:tab w:val="left" w:pos="567"/>
        </w:tabs>
        <w:spacing w:after="0" w:line="240" w:lineRule="auto"/>
        <w:ind w:left="567" w:hanging="567"/>
        <w:outlineLvl w:val="0"/>
        <w:rPr>
          <w:rFonts w:ascii="Times New Roman" w:hAnsi="Times New Roman"/>
          <w:b/>
          <w:noProof/>
          <w:lang w:val="sv-SE"/>
        </w:rPr>
      </w:pPr>
      <w:r w:rsidRPr="00E661FA">
        <w:rPr>
          <w:rFonts w:ascii="Times New Roman" w:hAnsi="Times New Roman"/>
          <w:b/>
          <w:noProof/>
          <w:lang w:val="sv-SE"/>
        </w:rPr>
        <w:t>10.</w:t>
      </w:r>
      <w:r w:rsidRPr="00E661FA">
        <w:rPr>
          <w:rFonts w:ascii="Times New Roman" w:hAnsi="Times New Roman"/>
          <w:b/>
          <w:noProof/>
          <w:lang w:val="sv-SE"/>
        </w:rPr>
        <w:tab/>
      </w:r>
      <w:r w:rsidRPr="00E661FA">
        <w:rPr>
          <w:rFonts w:ascii="Times New Roman" w:hAnsi="Times New Roman"/>
          <w:b/>
          <w:lang w:val="sv-SE"/>
        </w:rPr>
        <w:t>SÄRSKILDA FÖRSIKTIGHETSÅTGÄRDER FÖR DESTRUKTION AV EJ ANVÄNT LÄKEMEDEL OCH AVFALL I FÖREKOMMANDE FALL</w:t>
      </w:r>
    </w:p>
    <w:p w:rsidR="00FB5826" w:rsidRPr="00E661FA" w:rsidRDefault="00FB5826" w:rsidP="00FB5826">
      <w:pPr>
        <w:spacing w:after="0" w:line="240" w:lineRule="auto"/>
        <w:rPr>
          <w:rFonts w:ascii="Times New Roman" w:hAnsi="Times New Roman"/>
          <w:noProof/>
          <w:lang w:val="sv-SE"/>
        </w:rPr>
      </w:pPr>
    </w:p>
    <w:p w:rsidR="00FB5826" w:rsidRPr="00A02FBB" w:rsidRDefault="00FB5826" w:rsidP="00FB5826">
      <w:pPr>
        <w:numPr>
          <w:ilvl w:val="12"/>
          <w:numId w:val="0"/>
        </w:numPr>
        <w:tabs>
          <w:tab w:val="left" w:pos="0"/>
          <w:tab w:val="left" w:pos="567"/>
        </w:tabs>
        <w:spacing w:after="0" w:line="240" w:lineRule="auto"/>
        <w:ind w:right="302"/>
        <w:rPr>
          <w:rFonts w:ascii="Times New Roman" w:hAnsi="Times New Roman"/>
          <w:snapToGrid/>
          <w:lang w:val="sv-SE" w:eastAsia="en-US"/>
        </w:rPr>
      </w:pPr>
      <w:r w:rsidRPr="00A02FBB">
        <w:rPr>
          <w:rFonts w:ascii="Times New Roman" w:hAnsi="Times New Roman"/>
          <w:snapToGrid/>
          <w:lang w:val="sv-SE" w:eastAsia="en-US"/>
        </w:rPr>
        <w:t xml:space="preserve">Ej använt läkemedel och avfall ska kasseras enligt gällande anvisningar. </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b/>
          <w:noProof/>
          <w:lang w:val="sv-SE"/>
        </w:rPr>
      </w:pPr>
      <w:r w:rsidRPr="00E661FA">
        <w:rPr>
          <w:rFonts w:ascii="Times New Roman" w:hAnsi="Times New Roman"/>
          <w:b/>
          <w:noProof/>
          <w:lang w:val="sv-SE"/>
        </w:rPr>
        <w:t>11.</w:t>
      </w:r>
      <w:r w:rsidRPr="00E661FA">
        <w:rPr>
          <w:rFonts w:ascii="Times New Roman" w:hAnsi="Times New Roman"/>
          <w:b/>
          <w:noProof/>
          <w:lang w:val="sv-SE"/>
        </w:rPr>
        <w:tab/>
      </w:r>
      <w:r w:rsidRPr="00E661FA">
        <w:rPr>
          <w:rFonts w:ascii="Times New Roman" w:hAnsi="Times New Roman"/>
          <w:b/>
          <w:lang w:val="sv-SE"/>
        </w:rPr>
        <w:t>INNEHAVARE AV GODKÄNNANDE FÖR FÖRSÄLJNING (NAMN OCH ADRESS)</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tabs>
          <w:tab w:val="left" w:pos="567"/>
        </w:tabs>
        <w:snapToGrid w:val="0"/>
        <w:spacing w:after="0" w:line="240" w:lineRule="auto"/>
        <w:rPr>
          <w:rFonts w:ascii="Times New Roman" w:hAnsi="Times New Roman"/>
          <w:color w:val="000000"/>
          <w:lang w:val="fr-FR"/>
        </w:rPr>
      </w:pPr>
      <w:r w:rsidRPr="00E661FA">
        <w:rPr>
          <w:rFonts w:ascii="Times New Roman" w:hAnsi="Times New Roman"/>
          <w:lang w:val="fr-FR"/>
        </w:rPr>
        <w:t>Sun Pharmaceutical Industries Europe B.V.</w:t>
      </w:r>
    </w:p>
    <w:p w:rsidR="00FB5826" w:rsidRPr="00E661FA" w:rsidRDefault="00FB5826" w:rsidP="00FB5826">
      <w:pPr>
        <w:tabs>
          <w:tab w:val="left" w:pos="567"/>
        </w:tabs>
        <w:spacing w:after="0" w:line="240" w:lineRule="auto"/>
        <w:rPr>
          <w:rFonts w:ascii="Times New Roman" w:hAnsi="Times New Roman"/>
          <w:color w:val="000000"/>
          <w:lang w:val="fr-FR"/>
        </w:rPr>
      </w:pPr>
      <w:r w:rsidRPr="00E661FA">
        <w:rPr>
          <w:rFonts w:ascii="Times New Roman" w:hAnsi="Times New Roman"/>
          <w:lang w:val="fr-FR"/>
        </w:rPr>
        <w:t>Polarisavenue 87</w:t>
      </w:r>
    </w:p>
    <w:p w:rsidR="00FB5826" w:rsidRPr="00E661FA" w:rsidRDefault="00FB5826" w:rsidP="00FB5826">
      <w:pPr>
        <w:tabs>
          <w:tab w:val="left" w:pos="567"/>
        </w:tabs>
        <w:spacing w:after="0" w:line="240" w:lineRule="auto"/>
        <w:rPr>
          <w:rFonts w:ascii="Times New Roman" w:hAnsi="Times New Roman"/>
          <w:color w:val="000000"/>
          <w:lang w:val="sv-SE"/>
        </w:rPr>
      </w:pPr>
      <w:r w:rsidRPr="00E661FA">
        <w:rPr>
          <w:rFonts w:ascii="Times New Roman" w:hAnsi="Times New Roman"/>
          <w:lang w:val="sv-SE"/>
        </w:rPr>
        <w:t>2132 JH Hoofddorp</w:t>
      </w: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Nederländerna</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12.</w:t>
      </w:r>
      <w:r w:rsidRPr="00E661FA">
        <w:rPr>
          <w:rFonts w:ascii="Times New Roman" w:hAnsi="Times New Roman"/>
          <w:b/>
          <w:noProof/>
          <w:lang w:val="sv-SE"/>
        </w:rPr>
        <w:tab/>
      </w:r>
      <w:r w:rsidRPr="00E661FA">
        <w:rPr>
          <w:rFonts w:ascii="Times New Roman" w:hAnsi="Times New Roman"/>
          <w:b/>
          <w:lang w:val="sv-SE"/>
        </w:rPr>
        <w:t>NUMMER PÅ GODKÄNNANDE FÖR FÖRSÄLJNING</w:t>
      </w:r>
    </w:p>
    <w:p w:rsidR="002F1B96" w:rsidRDefault="002F1B96" w:rsidP="002F1B96">
      <w:pPr>
        <w:spacing w:after="0" w:line="240" w:lineRule="auto"/>
        <w:outlineLvl w:val="0"/>
        <w:rPr>
          <w:rFonts w:ascii="Times New Roman" w:hAnsi="Times New Roman"/>
          <w:noProof/>
          <w:szCs w:val="20"/>
          <w:lang w:val="sv-SE"/>
        </w:rPr>
      </w:pPr>
    </w:p>
    <w:p w:rsidR="002F1B96" w:rsidRPr="00542338" w:rsidRDefault="002F1B96" w:rsidP="002F1B96">
      <w:pPr>
        <w:spacing w:after="0" w:line="240" w:lineRule="auto"/>
        <w:outlineLvl w:val="0"/>
        <w:rPr>
          <w:rFonts w:ascii="Times New Roman" w:hAnsi="Times New Roman"/>
          <w:noProof/>
          <w:szCs w:val="20"/>
          <w:lang w:val="sv-SE"/>
        </w:rPr>
      </w:pPr>
      <w:r w:rsidRPr="00542338">
        <w:rPr>
          <w:rFonts w:ascii="Times New Roman" w:hAnsi="Times New Roman"/>
          <w:noProof/>
          <w:szCs w:val="20"/>
          <w:lang w:val="sv-SE"/>
        </w:rPr>
        <w:t>EU/1/11/697/01</w:t>
      </w:r>
      <w:r>
        <w:rPr>
          <w:rFonts w:ascii="Times New Roman" w:hAnsi="Times New Roman"/>
          <w:noProof/>
          <w:szCs w:val="20"/>
          <w:lang w:val="sv-SE"/>
        </w:rPr>
        <w:t>5</w:t>
      </w:r>
      <w:r w:rsidRPr="00542338">
        <w:rPr>
          <w:rFonts w:ascii="Times New Roman" w:hAnsi="Times New Roman"/>
          <w:noProof/>
          <w:szCs w:val="20"/>
          <w:lang w:val="sv-SE"/>
        </w:rPr>
        <w:t xml:space="preserve"> (5 hårda kapslar)</w:t>
      </w:r>
    </w:p>
    <w:p w:rsidR="002F1B96" w:rsidRPr="00E661FA" w:rsidRDefault="002F1B96" w:rsidP="002F1B96">
      <w:pPr>
        <w:spacing w:after="0" w:line="240" w:lineRule="auto"/>
        <w:outlineLvl w:val="0"/>
        <w:rPr>
          <w:rFonts w:ascii="Times New Roman" w:hAnsi="Times New Roman"/>
          <w:noProof/>
          <w:lang w:val="sv-SE"/>
        </w:rPr>
      </w:pPr>
      <w:r>
        <w:rPr>
          <w:rFonts w:ascii="Times New Roman" w:hAnsi="Times New Roman"/>
          <w:noProof/>
          <w:szCs w:val="20"/>
          <w:lang w:val="sv-SE"/>
        </w:rPr>
        <w:t>EU/1/11/697/016</w:t>
      </w:r>
      <w:r w:rsidRPr="00542338">
        <w:rPr>
          <w:rFonts w:ascii="Times New Roman" w:hAnsi="Times New Roman"/>
          <w:noProof/>
          <w:szCs w:val="20"/>
          <w:lang w:val="sv-SE"/>
        </w:rPr>
        <w:t xml:space="preserve"> (20 </w:t>
      </w:r>
      <w:r>
        <w:rPr>
          <w:rFonts w:ascii="Times New Roman" w:hAnsi="Times New Roman"/>
          <w:noProof/>
          <w:szCs w:val="20"/>
          <w:lang w:val="sv-SE"/>
        </w:rPr>
        <w:t>hårda kapslar</w:t>
      </w:r>
      <w:r w:rsidRPr="00542338">
        <w:rPr>
          <w:rFonts w:ascii="Times New Roman" w:hAnsi="Times New Roman"/>
          <w:noProof/>
          <w:szCs w:val="20"/>
          <w:lang w:val="sv-SE"/>
        </w:rPr>
        <w:t>)</w:t>
      </w:r>
    </w:p>
    <w:p w:rsidR="00FB5826" w:rsidRPr="00E661FA" w:rsidRDefault="00FB5826" w:rsidP="00FB5826">
      <w:pPr>
        <w:spacing w:after="0" w:line="240" w:lineRule="auto"/>
        <w:outlineLvl w:val="0"/>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13.</w:t>
      </w:r>
      <w:r w:rsidRPr="00E661FA">
        <w:rPr>
          <w:rFonts w:ascii="Times New Roman" w:hAnsi="Times New Roman"/>
          <w:b/>
          <w:noProof/>
          <w:lang w:val="sv-SE"/>
        </w:rPr>
        <w:tab/>
      </w:r>
      <w:r w:rsidRPr="00E661FA">
        <w:rPr>
          <w:rFonts w:ascii="Times New Roman" w:hAnsi="Times New Roman"/>
          <w:b/>
          <w:lang w:val="sv-SE"/>
        </w:rPr>
        <w:t>TILLVERKNINGSSATSNUMMER</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Lot: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14.</w:t>
      </w:r>
      <w:r w:rsidRPr="00E661FA">
        <w:rPr>
          <w:rFonts w:ascii="Times New Roman" w:hAnsi="Times New Roman"/>
          <w:b/>
          <w:noProof/>
          <w:lang w:val="sv-SE"/>
        </w:rPr>
        <w:tab/>
      </w:r>
      <w:r w:rsidRPr="00E661FA">
        <w:rPr>
          <w:rFonts w:ascii="Times New Roman" w:hAnsi="Times New Roman"/>
          <w:b/>
          <w:lang w:val="sv-SE"/>
        </w:rPr>
        <w:t>ALLMÄN KLASSIFICERING FÖR FÖRSKRIVNING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lang w:val="sv-SE"/>
        </w:rPr>
        <w:t>Receptbelagt läkemedel.</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15.</w:t>
      </w:r>
      <w:r w:rsidRPr="00E661FA">
        <w:rPr>
          <w:rFonts w:ascii="Times New Roman" w:hAnsi="Times New Roman"/>
          <w:b/>
          <w:noProof/>
          <w:lang w:val="sv-SE"/>
        </w:rPr>
        <w:tab/>
      </w:r>
      <w:r w:rsidRPr="00E661FA">
        <w:rPr>
          <w:rFonts w:ascii="Times New Roman" w:hAnsi="Times New Roman"/>
          <w:b/>
          <w:lang w:val="sv-SE"/>
        </w:rPr>
        <w:t>BRUKSANVISNING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16.</w:t>
      </w:r>
      <w:r w:rsidRPr="00E661FA">
        <w:rPr>
          <w:rFonts w:ascii="Times New Roman" w:hAnsi="Times New Roman"/>
          <w:b/>
          <w:noProof/>
          <w:lang w:val="sv-SE"/>
        </w:rPr>
        <w:tab/>
      </w:r>
      <w:r w:rsidRPr="00E661FA">
        <w:rPr>
          <w:rFonts w:ascii="Times New Roman" w:hAnsi="Times New Roman"/>
          <w:b/>
          <w:lang w:val="sv-SE"/>
        </w:rPr>
        <w:t>INFORMATION I PUNKTSKRIFT</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tabs>
          <w:tab w:val="left" w:pos="567"/>
        </w:tabs>
        <w:spacing w:after="0" w:line="240" w:lineRule="auto"/>
        <w:rPr>
          <w:rFonts w:ascii="Times New Roman" w:hAnsi="Times New Roman"/>
          <w:noProof/>
          <w:lang w:val="sv-SE"/>
        </w:rPr>
      </w:pPr>
      <w:r w:rsidRPr="00E661FA">
        <w:rPr>
          <w:rFonts w:ascii="Times New Roman" w:hAnsi="Times New Roman"/>
          <w:lang w:val="sv-SE"/>
        </w:rPr>
        <w:t>Temozolomide SUN 20 mg</w:t>
      </w:r>
    </w:p>
    <w:p w:rsidR="003D5926" w:rsidRDefault="003D5926" w:rsidP="003D5926">
      <w:pPr>
        <w:spacing w:after="0" w:line="240" w:lineRule="auto"/>
        <w:rPr>
          <w:rFonts w:ascii="Times New Roman" w:hAnsi="Times New Roman"/>
          <w:lang w:val="sv"/>
        </w:rPr>
      </w:pPr>
    </w:p>
    <w:p w:rsidR="003D5926" w:rsidRDefault="003D5926" w:rsidP="003D5926">
      <w:pPr>
        <w:spacing w:after="0" w:line="240" w:lineRule="auto"/>
        <w:rPr>
          <w:rFonts w:ascii="Times New Roman" w:hAnsi="Times New Roman"/>
          <w:lang w:val="sv"/>
        </w:rPr>
      </w:pPr>
    </w:p>
    <w:p w:rsidR="003D5926" w:rsidRPr="00665CD0" w:rsidRDefault="003D5926" w:rsidP="00FE6C04">
      <w:pPr>
        <w:keepNext/>
        <w:numPr>
          <w:ilvl w:val="0"/>
          <w:numId w:val="75"/>
        </w:numPr>
        <w:pBdr>
          <w:top w:val="single" w:sz="4" w:space="1" w:color="auto"/>
          <w:left w:val="single" w:sz="4" w:space="4" w:color="auto"/>
          <w:bottom w:val="single" w:sz="4" w:space="1" w:color="auto"/>
          <w:right w:val="single" w:sz="4" w:space="4" w:color="auto"/>
        </w:pBdr>
        <w:spacing w:after="0" w:line="240" w:lineRule="auto"/>
        <w:ind w:left="567"/>
        <w:outlineLvl w:val="0"/>
        <w:rPr>
          <w:rFonts w:ascii="Times New Roman" w:hAnsi="Times New Roman"/>
          <w:i/>
          <w:noProof/>
          <w:szCs w:val="20"/>
          <w:lang w:val="sv-SE" w:eastAsia="sv-SE" w:bidi="sv-SE"/>
        </w:rPr>
      </w:pPr>
      <w:r w:rsidRPr="00665CD0">
        <w:rPr>
          <w:rFonts w:ascii="Times New Roman" w:hAnsi="Times New Roman"/>
          <w:b/>
          <w:noProof/>
          <w:szCs w:val="20"/>
          <w:lang w:val="sv-SE" w:eastAsia="sv-SE" w:bidi="sv-SE"/>
        </w:rPr>
        <w:t xml:space="preserve">UNIK IDENTITETSBETECKNING – TVÅDIMENSIONELL STRECKKOD </w:t>
      </w:r>
    </w:p>
    <w:p w:rsidR="003D5926" w:rsidRPr="00665CD0" w:rsidRDefault="003D5926" w:rsidP="003D5926">
      <w:pPr>
        <w:spacing w:after="0" w:line="240" w:lineRule="auto"/>
        <w:rPr>
          <w:rFonts w:ascii="Times New Roman" w:hAnsi="Times New Roman"/>
          <w:noProof/>
          <w:szCs w:val="20"/>
          <w:lang w:val="sv-SE" w:eastAsia="sv-SE" w:bidi="sv-SE"/>
        </w:rPr>
      </w:pPr>
    </w:p>
    <w:p w:rsidR="003D5926" w:rsidRPr="00665CD0" w:rsidRDefault="003D5926" w:rsidP="003D5926">
      <w:pPr>
        <w:tabs>
          <w:tab w:val="left" w:pos="567"/>
        </w:tabs>
        <w:spacing w:after="0" w:line="240" w:lineRule="auto"/>
        <w:rPr>
          <w:rFonts w:ascii="Times New Roman" w:hAnsi="Times New Roman"/>
          <w:noProof/>
          <w:shd w:val="clear" w:color="auto" w:fill="CCCCCC"/>
          <w:lang w:val="sv-SE" w:eastAsia="sv-SE" w:bidi="sv-SE"/>
        </w:rPr>
      </w:pPr>
      <w:r w:rsidRPr="00665CD0">
        <w:rPr>
          <w:rFonts w:ascii="Times New Roman" w:hAnsi="Times New Roman"/>
          <w:noProof/>
          <w:szCs w:val="20"/>
          <w:highlight w:val="lightGray"/>
          <w:lang w:val="sv-SE" w:eastAsia="sv-SE" w:bidi="sv-SE"/>
        </w:rPr>
        <w:t>Tvådimensionell streckkod som innehåller den unika identitetsbeteckningen.</w:t>
      </w:r>
    </w:p>
    <w:p w:rsidR="003D5926" w:rsidRPr="00665CD0" w:rsidRDefault="003D5926" w:rsidP="003D5926">
      <w:pPr>
        <w:tabs>
          <w:tab w:val="left" w:pos="567"/>
        </w:tabs>
        <w:spacing w:after="0" w:line="240" w:lineRule="auto"/>
        <w:rPr>
          <w:rFonts w:ascii="Times New Roman" w:hAnsi="Times New Roman"/>
          <w:noProof/>
          <w:shd w:val="clear" w:color="auto" w:fill="CCCCCC"/>
          <w:lang w:val="sv-SE" w:eastAsia="sv-SE" w:bidi="sv-SE"/>
        </w:rPr>
      </w:pPr>
    </w:p>
    <w:p w:rsidR="003D5926" w:rsidRPr="00665CD0" w:rsidRDefault="003D5926" w:rsidP="003D5926">
      <w:pPr>
        <w:spacing w:after="0" w:line="240" w:lineRule="auto"/>
        <w:rPr>
          <w:rFonts w:ascii="Times New Roman" w:hAnsi="Times New Roman"/>
          <w:noProof/>
          <w:szCs w:val="20"/>
          <w:lang w:val="sv-SE" w:eastAsia="sv-SE" w:bidi="sv-SE"/>
        </w:rPr>
      </w:pPr>
    </w:p>
    <w:p w:rsidR="003D5926" w:rsidRPr="00665CD0" w:rsidRDefault="003D5926" w:rsidP="00FE6C04">
      <w:pPr>
        <w:keepNext/>
        <w:numPr>
          <w:ilvl w:val="0"/>
          <w:numId w:val="75"/>
        </w:numPr>
        <w:pBdr>
          <w:top w:val="single" w:sz="4" w:space="1" w:color="auto"/>
          <w:left w:val="single" w:sz="4" w:space="4" w:color="auto"/>
          <w:bottom w:val="single" w:sz="4" w:space="1" w:color="auto"/>
          <w:right w:val="single" w:sz="4" w:space="4" w:color="auto"/>
        </w:pBdr>
        <w:spacing w:after="0" w:line="240" w:lineRule="auto"/>
        <w:ind w:left="567"/>
        <w:outlineLvl w:val="0"/>
        <w:rPr>
          <w:rFonts w:ascii="Times New Roman" w:hAnsi="Times New Roman"/>
          <w:i/>
          <w:noProof/>
          <w:szCs w:val="20"/>
          <w:lang w:val="sv-SE" w:eastAsia="sv-SE" w:bidi="sv-SE"/>
        </w:rPr>
      </w:pPr>
      <w:r w:rsidRPr="00665CD0">
        <w:rPr>
          <w:rFonts w:ascii="Times New Roman" w:hAnsi="Times New Roman"/>
          <w:b/>
          <w:noProof/>
          <w:szCs w:val="20"/>
          <w:lang w:val="sv-SE" w:eastAsia="sv-SE" w:bidi="sv-SE"/>
        </w:rPr>
        <w:t>UNIK IDENTITETSBETECKNING – I ETT FORMAT LÄSBART FÖR MÄNSKLIGT ÖGA</w:t>
      </w:r>
    </w:p>
    <w:p w:rsidR="003D5926" w:rsidRPr="00665CD0" w:rsidRDefault="003D5926" w:rsidP="003D5926">
      <w:pPr>
        <w:spacing w:after="0" w:line="240" w:lineRule="auto"/>
        <w:rPr>
          <w:rFonts w:ascii="Times New Roman" w:hAnsi="Times New Roman"/>
          <w:noProof/>
          <w:szCs w:val="20"/>
          <w:lang w:val="sv-SE" w:eastAsia="sv-SE" w:bidi="sv-SE"/>
        </w:rPr>
      </w:pPr>
    </w:p>
    <w:p w:rsidR="003D5926" w:rsidRDefault="003D5926" w:rsidP="003D5926">
      <w:pPr>
        <w:tabs>
          <w:tab w:val="left" w:pos="567"/>
        </w:tabs>
        <w:spacing w:after="0" w:line="260" w:lineRule="exact"/>
        <w:rPr>
          <w:rFonts w:ascii="Times New Roman" w:hAnsi="Times New Roman"/>
          <w:szCs w:val="20"/>
          <w:lang w:val="sv-SE" w:eastAsia="sv-SE" w:bidi="sv-SE"/>
        </w:rPr>
      </w:pPr>
      <w:r w:rsidRPr="00665CD0">
        <w:rPr>
          <w:rFonts w:ascii="Times New Roman" w:hAnsi="Times New Roman"/>
          <w:szCs w:val="20"/>
          <w:lang w:val="sv-SE" w:eastAsia="sv-SE" w:bidi="sv-SE"/>
        </w:rPr>
        <w:t>PC</w:t>
      </w:r>
    </w:p>
    <w:p w:rsidR="003D5926" w:rsidRDefault="003D5926" w:rsidP="003D5926">
      <w:pPr>
        <w:tabs>
          <w:tab w:val="left" w:pos="567"/>
        </w:tabs>
        <w:spacing w:after="0" w:line="260" w:lineRule="exact"/>
        <w:rPr>
          <w:rFonts w:ascii="Times New Roman" w:hAnsi="Times New Roman"/>
          <w:szCs w:val="20"/>
          <w:lang w:val="sv-SE" w:eastAsia="sv-SE" w:bidi="sv-SE"/>
        </w:rPr>
      </w:pPr>
      <w:r w:rsidRPr="00665CD0">
        <w:rPr>
          <w:rFonts w:ascii="Times New Roman" w:hAnsi="Times New Roman"/>
          <w:szCs w:val="20"/>
          <w:lang w:val="sv-SE" w:eastAsia="sv-SE" w:bidi="sv-SE"/>
        </w:rPr>
        <w:t>SN</w:t>
      </w:r>
    </w:p>
    <w:p w:rsidR="003D5926" w:rsidRDefault="003D5926" w:rsidP="003D5926">
      <w:pPr>
        <w:tabs>
          <w:tab w:val="left" w:pos="567"/>
        </w:tabs>
        <w:spacing w:after="0" w:line="260" w:lineRule="exact"/>
        <w:rPr>
          <w:rFonts w:ascii="Times New Roman" w:hAnsi="Times New Roman"/>
          <w:szCs w:val="20"/>
          <w:lang w:val="sv-SE" w:eastAsia="sv-SE" w:bidi="sv-SE"/>
        </w:rPr>
      </w:pPr>
      <w:r w:rsidRPr="00665CD0">
        <w:rPr>
          <w:rFonts w:ascii="Times New Roman" w:hAnsi="Times New Roman"/>
          <w:szCs w:val="20"/>
          <w:lang w:val="sv-SE" w:eastAsia="sv-SE" w:bidi="sv-SE"/>
        </w:rPr>
        <w:t xml:space="preserve">NN </w:t>
      </w:r>
    </w:p>
    <w:p w:rsidR="003B1E07" w:rsidRPr="00E661FA" w:rsidRDefault="00FB5826" w:rsidP="003B1E07">
      <w:pPr>
        <w:tabs>
          <w:tab w:val="left" w:pos="567"/>
        </w:tabs>
        <w:spacing w:after="0" w:line="240" w:lineRule="auto"/>
        <w:rPr>
          <w:rFonts w:ascii="Times New Roman" w:hAnsi="Times New Roman"/>
          <w:b/>
          <w:noProof/>
          <w:lang w:val="nl-NL"/>
        </w:rPr>
      </w:pPr>
      <w:r w:rsidRPr="00E661FA">
        <w:rPr>
          <w:rFonts w:ascii="Times New Roman" w:hAnsi="Times New Roman"/>
          <w:b/>
          <w:noProof/>
          <w:lang w:val="sv-SE"/>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rPr>
          <w:trHeight w:val="785"/>
        </w:trPr>
        <w:tc>
          <w:tcPr>
            <w:tcW w:w="9287" w:type="dxa"/>
          </w:tcPr>
          <w:p w:rsidR="003B1E07" w:rsidRPr="00E661FA" w:rsidRDefault="003B1E07" w:rsidP="0008521B">
            <w:pPr>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lastRenderedPageBreak/>
              <w:t>UPPGIFTER SOM SKALL FINNAS PÅ SMÅ INRE LÄKEMEDELSFÖRPACKNINGAR</w:t>
            </w:r>
          </w:p>
          <w:p w:rsidR="003B1E07" w:rsidRPr="00E661FA" w:rsidRDefault="003B1E07" w:rsidP="0008521B">
            <w:pPr>
              <w:spacing w:after="0" w:line="240" w:lineRule="auto"/>
              <w:rPr>
                <w:rFonts w:ascii="Times New Roman" w:hAnsi="Times New Roman"/>
                <w:b/>
                <w:lang w:val="sv-SE"/>
              </w:rPr>
            </w:pPr>
          </w:p>
          <w:p w:rsidR="003B1E07" w:rsidRPr="00E661FA" w:rsidRDefault="003B1E07" w:rsidP="0008521B">
            <w:pPr>
              <w:spacing w:after="0" w:line="240" w:lineRule="auto"/>
              <w:rPr>
                <w:rFonts w:ascii="Times New Roman" w:hAnsi="Times New Roman"/>
                <w:lang w:val="sv-SE"/>
              </w:rPr>
            </w:pPr>
            <w:r>
              <w:rPr>
                <w:rFonts w:ascii="Times New Roman" w:hAnsi="Times New Roman"/>
                <w:b/>
                <w:szCs w:val="24"/>
                <w:lang w:val="sv-SE"/>
              </w:rPr>
              <w:t>blister</w:t>
            </w:r>
          </w:p>
        </w:tc>
      </w:tr>
    </w:tbl>
    <w:p w:rsidR="003B1E07" w:rsidRPr="00E661FA"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b/>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1.</w:t>
            </w:r>
            <w:r w:rsidRPr="00E661FA">
              <w:rPr>
                <w:rFonts w:ascii="Times New Roman" w:hAnsi="Times New Roman"/>
                <w:b/>
                <w:noProof/>
              </w:rPr>
              <w:tab/>
            </w:r>
            <w:r w:rsidRPr="00E661FA">
              <w:rPr>
                <w:rFonts w:ascii="Times New Roman" w:hAnsi="Times New Roman"/>
                <w:b/>
              </w:rPr>
              <w:t>LÄKEMEDLETS NAMN OCH ADMINISTRERINGSVÄG</w:t>
            </w:r>
          </w:p>
        </w:tc>
      </w:tr>
    </w:tbl>
    <w:p w:rsidR="003B1E07" w:rsidRPr="00E661FA" w:rsidRDefault="003B1E07" w:rsidP="003B1E07">
      <w:pPr>
        <w:spacing w:after="0" w:line="240" w:lineRule="auto"/>
        <w:ind w:left="567" w:hanging="567"/>
        <w:rPr>
          <w:rFonts w:ascii="Times New Roman" w:hAnsi="Times New Roman"/>
          <w:noProof/>
          <w:lang w:val="nl-NL"/>
        </w:rPr>
      </w:pPr>
    </w:p>
    <w:p w:rsidR="003B1E07" w:rsidRPr="00E661FA" w:rsidRDefault="003B1E07" w:rsidP="003B1E07">
      <w:pPr>
        <w:spacing w:after="0" w:line="240" w:lineRule="auto"/>
        <w:rPr>
          <w:rFonts w:ascii="Times New Roman" w:hAnsi="Times New Roman"/>
          <w:noProof/>
        </w:rPr>
      </w:pPr>
      <w:r w:rsidRPr="00E661FA">
        <w:rPr>
          <w:rFonts w:ascii="Times New Roman" w:hAnsi="Times New Roman"/>
          <w:lang w:val="sv-SE"/>
        </w:rPr>
        <w:t xml:space="preserve">Temozolomide SUN 20 mg </w:t>
      </w:r>
      <w:r w:rsidRPr="00FC05C7">
        <w:rPr>
          <w:rFonts w:ascii="Times New Roman" w:hAnsi="Times New Roman"/>
          <w:highlight w:val="lightGray"/>
          <w:lang w:val="sv-SE"/>
          <w:rPrChange w:id="16" w:author="Author">
            <w:rPr>
              <w:rFonts w:ascii="Times New Roman" w:hAnsi="Times New Roman"/>
              <w:lang w:val="sv-SE"/>
            </w:rPr>
          </w:rPrChange>
        </w:rPr>
        <w:t>hårda</w:t>
      </w:r>
      <w:r w:rsidRPr="00E661FA">
        <w:rPr>
          <w:rFonts w:ascii="Times New Roman" w:hAnsi="Times New Roman"/>
          <w:lang w:val="sv-SE"/>
        </w:rPr>
        <w:t xml:space="preserve"> kapslar</w:t>
      </w:r>
    </w:p>
    <w:p w:rsidR="003B1E07" w:rsidRPr="00FC05C7" w:rsidRDefault="0033459E" w:rsidP="003B1E07">
      <w:pPr>
        <w:spacing w:after="0" w:line="240" w:lineRule="auto"/>
        <w:rPr>
          <w:rFonts w:ascii="Times New Roman" w:hAnsi="Times New Roman"/>
          <w:noProof/>
          <w:highlight w:val="lightGray"/>
          <w:rPrChange w:id="17" w:author="Author">
            <w:rPr>
              <w:rFonts w:ascii="Times New Roman" w:hAnsi="Times New Roman"/>
              <w:noProof/>
            </w:rPr>
          </w:rPrChange>
        </w:rPr>
      </w:pPr>
      <w:r w:rsidRPr="00FC05C7">
        <w:rPr>
          <w:rFonts w:ascii="Times New Roman" w:hAnsi="Times New Roman"/>
          <w:highlight w:val="lightGray"/>
          <w:lang w:val="en-GB"/>
          <w:rPrChange w:id="18" w:author="Author">
            <w:rPr>
              <w:rFonts w:ascii="Times New Roman" w:hAnsi="Times New Roman"/>
              <w:lang w:val="en-GB"/>
            </w:rPr>
          </w:rPrChange>
        </w:rPr>
        <w:t>t</w:t>
      </w:r>
      <w:r w:rsidR="003B1E07" w:rsidRPr="00FC05C7">
        <w:rPr>
          <w:rFonts w:ascii="Times New Roman" w:hAnsi="Times New Roman"/>
          <w:highlight w:val="lightGray"/>
          <w:lang w:val="en-GB"/>
          <w:rPrChange w:id="19" w:author="Author">
            <w:rPr>
              <w:rFonts w:ascii="Times New Roman" w:hAnsi="Times New Roman"/>
              <w:lang w:val="en-GB"/>
            </w:rPr>
          </w:rPrChange>
        </w:rPr>
        <w:t>emozolomid</w:t>
      </w:r>
    </w:p>
    <w:p w:rsidR="003B1E07" w:rsidRDefault="003B1E07" w:rsidP="003B1E07">
      <w:pPr>
        <w:spacing w:after="0" w:line="240" w:lineRule="auto"/>
        <w:rPr>
          <w:rFonts w:ascii="Times New Roman" w:hAnsi="Times New Roman"/>
          <w:lang w:val="sv-SE"/>
        </w:rPr>
      </w:pPr>
      <w:r w:rsidRPr="00FC05C7">
        <w:rPr>
          <w:rFonts w:ascii="Times New Roman" w:hAnsi="Times New Roman"/>
          <w:highlight w:val="lightGray"/>
          <w:lang w:val="sv-SE"/>
          <w:rPrChange w:id="20" w:author="Author">
            <w:rPr>
              <w:rFonts w:ascii="Times New Roman" w:hAnsi="Times New Roman"/>
              <w:lang w:val="sv-SE"/>
            </w:rPr>
          </w:rPrChange>
        </w:rPr>
        <w:t>Oral användning</w:t>
      </w:r>
    </w:p>
    <w:p w:rsidR="003B1E07" w:rsidRPr="00E661FA"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b/>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2.</w:t>
            </w:r>
            <w:r w:rsidRPr="00E661FA">
              <w:rPr>
                <w:rFonts w:ascii="Times New Roman" w:hAnsi="Times New Roman"/>
                <w:b/>
                <w:noProof/>
              </w:rPr>
              <w:tab/>
            </w:r>
            <w:r w:rsidRPr="00E661FA">
              <w:rPr>
                <w:rFonts w:ascii="Times New Roman" w:hAnsi="Times New Roman"/>
                <w:b/>
                <w:lang w:val="sv-SE"/>
              </w:rPr>
              <w:t>ADMINISTRERINGSSÄTT</w:t>
            </w:r>
          </w:p>
        </w:tc>
      </w:tr>
    </w:tbl>
    <w:p w:rsidR="003B1E07" w:rsidRPr="00E661FA" w:rsidRDefault="003B1E07" w:rsidP="003B1E07">
      <w:pPr>
        <w:spacing w:after="0" w:line="240" w:lineRule="auto"/>
        <w:rPr>
          <w:rFonts w:ascii="Times New Roman" w:hAnsi="Times New Roman"/>
          <w:b/>
          <w:noProof/>
          <w:lang w:val="nl-NL"/>
        </w:rPr>
      </w:pPr>
    </w:p>
    <w:p w:rsidR="003B1E07" w:rsidRPr="00A2690E" w:rsidRDefault="003B1E07" w:rsidP="003B1E07">
      <w:pPr>
        <w:spacing w:after="0" w:line="240" w:lineRule="auto"/>
        <w:rPr>
          <w:rFonts w:ascii="Times New Roman" w:hAnsi="Times New Roman"/>
          <w:noProof/>
          <w:lang w:val="nl-NL"/>
        </w:rPr>
      </w:pPr>
      <w:r w:rsidRPr="00A2690E">
        <w:rPr>
          <w:rFonts w:ascii="Times New Roman" w:hAnsi="Times New Roman"/>
          <w:noProof/>
          <w:lang w:val="nl-NL"/>
        </w:rPr>
        <w:t xml:space="preserve">SUN </w:t>
      </w:r>
      <w:r>
        <w:rPr>
          <w:rFonts w:ascii="Times New Roman" w:hAnsi="Times New Roman"/>
          <w:noProof/>
          <w:lang w:val="nl-NL"/>
        </w:rPr>
        <w:t xml:space="preserve">Pharma </w:t>
      </w:r>
      <w:r w:rsidRPr="00A2690E">
        <w:rPr>
          <w:rFonts w:ascii="Times New Roman" w:hAnsi="Times New Roman"/>
          <w:noProof/>
          <w:lang w:val="nl-NL"/>
        </w:rPr>
        <w:t>logo</w:t>
      </w:r>
    </w:p>
    <w:p w:rsidR="003B1E07" w:rsidRPr="00E661FA"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b/>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3.</w:t>
            </w:r>
            <w:r w:rsidRPr="00E661FA">
              <w:rPr>
                <w:rFonts w:ascii="Times New Roman" w:hAnsi="Times New Roman"/>
                <w:b/>
                <w:noProof/>
              </w:rPr>
              <w:tab/>
            </w:r>
            <w:r w:rsidRPr="00E661FA">
              <w:rPr>
                <w:rFonts w:ascii="Times New Roman" w:hAnsi="Times New Roman"/>
                <w:b/>
                <w:lang w:val="sv-SE"/>
              </w:rPr>
              <w:t>UTGÅNGSDATUM</w:t>
            </w:r>
          </w:p>
        </w:tc>
      </w:tr>
    </w:tbl>
    <w:p w:rsidR="003B1E07" w:rsidRPr="00E661FA" w:rsidRDefault="003B1E07" w:rsidP="003B1E07">
      <w:pPr>
        <w:spacing w:after="0" w:line="240" w:lineRule="auto"/>
        <w:rPr>
          <w:rFonts w:ascii="Times New Roman" w:hAnsi="Times New Roman"/>
          <w:i/>
          <w:noProof/>
          <w:lang w:val="nl-NL"/>
        </w:rPr>
      </w:pPr>
    </w:p>
    <w:p w:rsidR="003B1E07" w:rsidRPr="00E661FA" w:rsidRDefault="003B1E07" w:rsidP="003B1E07">
      <w:pPr>
        <w:spacing w:after="0" w:line="240" w:lineRule="auto"/>
        <w:rPr>
          <w:rFonts w:ascii="Times New Roman" w:hAnsi="Times New Roman"/>
          <w:noProof/>
        </w:rPr>
      </w:pPr>
      <w:r w:rsidRPr="00E661FA">
        <w:rPr>
          <w:rFonts w:ascii="Times New Roman" w:hAnsi="Times New Roman"/>
          <w:lang w:val="sv-SE"/>
        </w:rPr>
        <w:t>Utg.dat</w:t>
      </w:r>
    </w:p>
    <w:p w:rsidR="003B1E07" w:rsidRPr="00E661FA"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4.</w:t>
            </w:r>
            <w:r w:rsidRPr="00E661FA">
              <w:rPr>
                <w:rFonts w:ascii="Times New Roman" w:hAnsi="Times New Roman"/>
                <w:b/>
                <w:noProof/>
              </w:rPr>
              <w:tab/>
            </w:r>
            <w:r w:rsidRPr="00E661FA">
              <w:rPr>
                <w:rFonts w:ascii="Times New Roman" w:hAnsi="Times New Roman"/>
                <w:b/>
                <w:lang w:val="sv-SE"/>
              </w:rPr>
              <w:t>TILLVERKNINGSSATSNUMMER</w:t>
            </w:r>
          </w:p>
        </w:tc>
      </w:tr>
    </w:tbl>
    <w:p w:rsidR="003B1E07" w:rsidRPr="00E661FA" w:rsidRDefault="003B1E07" w:rsidP="003B1E07">
      <w:pPr>
        <w:spacing w:after="0" w:line="240" w:lineRule="auto"/>
        <w:ind w:right="113"/>
        <w:rPr>
          <w:rFonts w:ascii="Times New Roman" w:hAnsi="Times New Roman"/>
          <w:noProof/>
          <w:lang w:val="nl-NL"/>
        </w:rPr>
      </w:pPr>
    </w:p>
    <w:p w:rsidR="003B1E07" w:rsidRPr="00E661FA" w:rsidRDefault="003B1E07" w:rsidP="003B1E07">
      <w:pPr>
        <w:spacing w:after="0" w:line="240" w:lineRule="auto"/>
        <w:ind w:right="113"/>
        <w:rPr>
          <w:rFonts w:ascii="Times New Roman" w:hAnsi="Times New Roman"/>
          <w:noProof/>
        </w:rPr>
      </w:pPr>
      <w:r w:rsidRPr="00E661FA">
        <w:rPr>
          <w:rFonts w:ascii="Times New Roman" w:hAnsi="Times New Roman"/>
          <w:lang w:val="sv-SE"/>
        </w:rPr>
        <w:t>Lot:</w:t>
      </w:r>
    </w:p>
    <w:p w:rsidR="003B1E07" w:rsidRPr="00E661FA" w:rsidRDefault="003B1E07" w:rsidP="003B1E07">
      <w:pPr>
        <w:spacing w:after="0" w:line="240" w:lineRule="auto"/>
        <w:ind w:right="113"/>
        <w:rPr>
          <w:rFonts w:ascii="Times New Roman" w:hAnsi="Times New Roman"/>
          <w:noProof/>
          <w:lang w:val="nl-NL"/>
        </w:rPr>
      </w:pPr>
    </w:p>
    <w:p w:rsidR="003B1E07" w:rsidRPr="00E661FA" w:rsidRDefault="003B1E07" w:rsidP="003B1E07">
      <w:pPr>
        <w:spacing w:after="0" w:line="240" w:lineRule="auto"/>
        <w:ind w:right="113"/>
        <w:rPr>
          <w:rFonts w:ascii="Times New Roman" w:hAnsi="Times New Roman"/>
          <w:noProof/>
          <w:lang w:val="nl-NL"/>
        </w:rPr>
      </w:pPr>
    </w:p>
    <w:p w:rsidR="003B1E07" w:rsidRPr="00E661FA" w:rsidRDefault="003B1E07" w:rsidP="003B1E07">
      <w:pPr>
        <w:pBdr>
          <w:top w:val="single" w:sz="4" w:space="1" w:color="auto"/>
          <w:left w:val="single" w:sz="4" w:space="4" w:color="auto"/>
          <w:bottom w:val="single" w:sz="4" w:space="1" w:color="auto"/>
          <w:right w:val="single" w:sz="4" w:space="4" w:color="auto"/>
        </w:pBdr>
        <w:tabs>
          <w:tab w:val="left" w:pos="142"/>
        </w:tabs>
        <w:spacing w:after="0" w:line="240" w:lineRule="auto"/>
        <w:ind w:left="567" w:hanging="567"/>
        <w:rPr>
          <w:rFonts w:ascii="Times New Roman" w:hAnsi="Times New Roman"/>
          <w:b/>
          <w:noProof/>
          <w:lang w:val="sv-SE"/>
        </w:rPr>
      </w:pPr>
      <w:r w:rsidRPr="00E661FA">
        <w:rPr>
          <w:rFonts w:ascii="Times New Roman" w:hAnsi="Times New Roman"/>
          <w:b/>
          <w:noProof/>
          <w:lang w:val="sv-SE"/>
        </w:rPr>
        <w:t>5.</w:t>
      </w:r>
      <w:r w:rsidRPr="00E661FA">
        <w:rPr>
          <w:rFonts w:ascii="Times New Roman" w:hAnsi="Times New Roman"/>
          <w:b/>
          <w:noProof/>
          <w:lang w:val="sv-SE"/>
        </w:rPr>
        <w:tab/>
      </w:r>
      <w:r w:rsidRPr="00E661FA">
        <w:rPr>
          <w:rFonts w:ascii="Times New Roman" w:hAnsi="Times New Roman"/>
          <w:b/>
          <w:lang w:val="sv-SE"/>
        </w:rPr>
        <w:t>ÖVRIGT</w:t>
      </w:r>
    </w:p>
    <w:p w:rsidR="003B1E07" w:rsidRPr="00E661FA" w:rsidRDefault="003B1E07" w:rsidP="003B1E07">
      <w:pPr>
        <w:spacing w:after="0" w:line="240" w:lineRule="auto"/>
        <w:ind w:right="113"/>
        <w:rPr>
          <w:rFonts w:ascii="Times New Roman" w:hAnsi="Times New Roman"/>
          <w:noProof/>
          <w:lang w:val="sv-SE"/>
        </w:rPr>
      </w:pPr>
    </w:p>
    <w:p w:rsidR="003B1E07" w:rsidRPr="00E661FA" w:rsidRDefault="003B1E07" w:rsidP="003B1E07">
      <w:pPr>
        <w:spacing w:after="0" w:line="240" w:lineRule="auto"/>
        <w:ind w:right="113"/>
        <w:rPr>
          <w:rFonts w:ascii="Times New Roman" w:hAnsi="Times New Roman"/>
          <w:noProof/>
          <w:lang w:val="nl-NL"/>
        </w:rPr>
      </w:pPr>
    </w:p>
    <w:p w:rsidR="00FB5826" w:rsidRPr="00E661FA" w:rsidRDefault="003B1E07" w:rsidP="003B1E07">
      <w:pPr>
        <w:shd w:val="clear" w:color="auto" w:fill="FFFFFF"/>
        <w:spacing w:after="0" w:line="240" w:lineRule="auto"/>
        <w:rPr>
          <w:rFonts w:ascii="Times New Roman" w:hAnsi="Times New Roman"/>
          <w:noProof/>
          <w:lang w:val="sv-SE"/>
        </w:rPr>
      </w:pPr>
      <w:r w:rsidRPr="00235ED4">
        <w:rPr>
          <w:rFonts w:ascii="Times New Roman" w:hAnsi="Times New Roman"/>
          <w:noProof/>
          <w:lang w:val="nl-NL"/>
        </w:rPr>
        <w:t>ÖPPNAS HÄR</w:t>
      </w:r>
      <w:r w:rsidRPr="00E661FA">
        <w:rPr>
          <w:rFonts w:ascii="Times New Roman" w:hAnsi="Times New Roman"/>
          <w:noProof/>
          <w:lang w:val="nl-NL"/>
        </w:rPr>
        <w:t xml:space="preserve"> </w:t>
      </w:r>
      <w:r w:rsidRPr="00E661FA">
        <w:rPr>
          <w:rFonts w:ascii="Times New Roman" w:hAnsi="Times New Roman"/>
          <w:noProof/>
          <w:lang w:val="nl-NL"/>
        </w:rPr>
        <w:br w:type="page"/>
      </w: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rPr>
          <w:rFonts w:ascii="Times New Roman" w:hAnsi="Times New Roman"/>
          <w:b/>
          <w:noProof/>
          <w:lang w:val="sv-SE"/>
        </w:rPr>
      </w:pPr>
      <w:r w:rsidRPr="00E661FA">
        <w:rPr>
          <w:rFonts w:ascii="Times New Roman" w:hAnsi="Times New Roman"/>
          <w:b/>
          <w:lang w:val="sv-SE"/>
        </w:rPr>
        <w:lastRenderedPageBreak/>
        <w:t>UPPGIFTER SOM SKALL FINNAS PÅ YTTRE FÖRPACKNINGEN</w:t>
      </w: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rPr>
          <w:rFonts w:ascii="Times New Roman" w:hAnsi="Times New Roman"/>
          <w:b/>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rPr>
          <w:rFonts w:ascii="Times New Roman" w:hAnsi="Times New Roman"/>
          <w:b/>
          <w:noProof/>
          <w:lang w:val="sv-SE"/>
        </w:rPr>
      </w:pPr>
      <w:r w:rsidRPr="00E661FA">
        <w:rPr>
          <w:rFonts w:ascii="Times New Roman" w:hAnsi="Times New Roman"/>
          <w:b/>
          <w:lang w:val="sv-SE"/>
        </w:rPr>
        <w:t>KARTONG</w:t>
      </w:r>
      <w:r>
        <w:rPr>
          <w:rFonts w:ascii="Times New Roman" w:hAnsi="Times New Roman"/>
          <w:b/>
          <w:lang w:val="sv-SE"/>
        </w:rPr>
        <w:t xml:space="preserve"> </w:t>
      </w:r>
      <w:r>
        <w:rPr>
          <w:rFonts w:ascii="Times New Roman" w:hAnsi="Times New Roman"/>
          <w:b/>
          <w:szCs w:val="24"/>
          <w:lang w:val="sv-SE"/>
        </w:rPr>
        <w:t>(</w:t>
      </w:r>
      <w:r w:rsidR="002F1B96">
        <w:rPr>
          <w:rFonts w:ascii="Times New Roman" w:hAnsi="Times New Roman"/>
          <w:b/>
          <w:szCs w:val="24"/>
          <w:lang w:val="sv-SE"/>
        </w:rPr>
        <w:t>blister</w:t>
      </w:r>
      <w:r>
        <w:rPr>
          <w:rFonts w:ascii="Times New Roman" w:hAnsi="Times New Roman"/>
          <w:b/>
          <w:szCs w:val="24"/>
          <w:lang w:val="sv-SE"/>
        </w:rPr>
        <w: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1.</w:t>
      </w:r>
      <w:r w:rsidRPr="00E661FA">
        <w:rPr>
          <w:rFonts w:ascii="Times New Roman" w:hAnsi="Times New Roman"/>
          <w:b/>
          <w:noProof/>
          <w:lang w:val="sv-SE"/>
        </w:rPr>
        <w:tab/>
      </w:r>
      <w:r w:rsidRPr="00E661FA">
        <w:rPr>
          <w:rFonts w:ascii="Times New Roman" w:hAnsi="Times New Roman"/>
          <w:b/>
          <w:lang w:val="sv-SE"/>
        </w:rPr>
        <w:t>LÄKEMEDLETS NAMN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Temozolomide SUN 100 mg hårda kapslar</w:t>
      </w:r>
    </w:p>
    <w:p w:rsidR="00FB5826" w:rsidRPr="00E661FA" w:rsidRDefault="0033459E" w:rsidP="00FB5826">
      <w:pPr>
        <w:spacing w:after="0" w:line="240" w:lineRule="auto"/>
        <w:rPr>
          <w:rFonts w:ascii="Times New Roman" w:hAnsi="Times New Roman"/>
          <w:noProof/>
          <w:lang w:val="nb-NO"/>
        </w:rPr>
      </w:pPr>
      <w:r>
        <w:rPr>
          <w:rFonts w:ascii="Times New Roman" w:hAnsi="Times New Roman"/>
          <w:lang w:val="nb-NO"/>
        </w:rPr>
        <w:t>t</w:t>
      </w:r>
      <w:r w:rsidR="00FB5826" w:rsidRPr="00E661FA">
        <w:rPr>
          <w:rFonts w:ascii="Times New Roman" w:hAnsi="Times New Roman"/>
          <w:lang w:val="nb-NO"/>
        </w:rPr>
        <w:t>emozolomid</w:t>
      </w:r>
    </w:p>
    <w:p w:rsidR="00FB5826" w:rsidRPr="00E661FA" w:rsidRDefault="00FB5826" w:rsidP="00FB5826">
      <w:pPr>
        <w:spacing w:after="0" w:line="240" w:lineRule="auto"/>
        <w:rPr>
          <w:rFonts w:ascii="Times New Roman" w:hAnsi="Times New Roman"/>
          <w:noProof/>
          <w:lang w:val="nb-NO"/>
        </w:rPr>
      </w:pPr>
    </w:p>
    <w:p w:rsidR="00FB5826" w:rsidRPr="00E661FA" w:rsidRDefault="00FB5826" w:rsidP="00FB5826">
      <w:pPr>
        <w:spacing w:after="0" w:line="240" w:lineRule="auto"/>
        <w:rPr>
          <w:rFonts w:ascii="Times New Roman" w:hAnsi="Times New Roman"/>
          <w:noProof/>
          <w:lang w:val="nb-NO"/>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b/>
          <w:noProof/>
          <w:lang w:val="nb-NO"/>
        </w:rPr>
      </w:pPr>
      <w:r w:rsidRPr="00E661FA">
        <w:rPr>
          <w:rFonts w:ascii="Times New Roman" w:hAnsi="Times New Roman"/>
          <w:b/>
          <w:noProof/>
          <w:lang w:val="nb-NO"/>
        </w:rPr>
        <w:t>2.</w:t>
      </w:r>
      <w:r w:rsidRPr="00E661FA">
        <w:rPr>
          <w:rFonts w:ascii="Times New Roman" w:hAnsi="Times New Roman"/>
          <w:b/>
          <w:noProof/>
          <w:lang w:val="nb-NO"/>
        </w:rPr>
        <w:tab/>
      </w:r>
      <w:r w:rsidRPr="00E661FA">
        <w:rPr>
          <w:rFonts w:ascii="Times New Roman" w:hAnsi="Times New Roman"/>
          <w:b/>
          <w:lang w:val="nb-NO"/>
        </w:rPr>
        <w:t>DEKLARATION AV AKTIV(A) SUBSTANS(ER)</w:t>
      </w:r>
    </w:p>
    <w:p w:rsidR="00FB5826" w:rsidRPr="00E661FA" w:rsidRDefault="00FB5826" w:rsidP="00FB5826">
      <w:pPr>
        <w:spacing w:after="0" w:line="240" w:lineRule="auto"/>
        <w:rPr>
          <w:rFonts w:ascii="Times New Roman" w:hAnsi="Times New Roman"/>
          <w:noProof/>
          <w:lang w:val="nb-NO"/>
        </w:rPr>
      </w:pP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lang w:val="sv-SE"/>
        </w:rPr>
        <w:t xml:space="preserve">Varje kapsel innehåller </w:t>
      </w:r>
      <w:r w:rsidR="002A2A4F">
        <w:rPr>
          <w:rFonts w:ascii="Times New Roman" w:hAnsi="Times New Roman"/>
          <w:lang w:val="sv-SE"/>
        </w:rPr>
        <w:t>100</w:t>
      </w:r>
      <w:r w:rsidR="002A2A4F" w:rsidRPr="00E661FA">
        <w:rPr>
          <w:rFonts w:ascii="Times New Roman" w:hAnsi="Times New Roman"/>
          <w:lang w:val="sv-SE"/>
        </w:rPr>
        <w:t> </w:t>
      </w:r>
      <w:r w:rsidRPr="00E661FA">
        <w:rPr>
          <w:rFonts w:ascii="Times New Roman" w:hAnsi="Times New Roman"/>
          <w:lang w:val="sv-SE"/>
        </w:rPr>
        <w:t>mg temozolomid.</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3.</w:t>
      </w:r>
      <w:r w:rsidRPr="00E661FA">
        <w:rPr>
          <w:rFonts w:ascii="Times New Roman" w:hAnsi="Times New Roman"/>
          <w:b/>
          <w:noProof/>
          <w:lang w:val="sv-SE"/>
        </w:rPr>
        <w:tab/>
      </w:r>
      <w:r w:rsidRPr="00E661FA">
        <w:rPr>
          <w:rFonts w:ascii="Times New Roman" w:hAnsi="Times New Roman"/>
          <w:b/>
          <w:lang w:val="sv-SE"/>
        </w:rPr>
        <w:t>FÖRTECKNING ÖVER HJÄLPÄMNEN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lang w:val="sv-SE"/>
        </w:rPr>
        <w:t xml:space="preserve">Innehåller laktos. </w:t>
      </w:r>
      <w:r w:rsidR="00AA0338" w:rsidRPr="00E661FA">
        <w:rPr>
          <w:rFonts w:ascii="Times New Roman" w:hAnsi="Times New Roman"/>
          <w:lang w:val="sv-SE"/>
        </w:rPr>
        <w:t>Se bipacksedeln för mer information.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4.</w:t>
      </w:r>
      <w:r w:rsidRPr="00E661FA">
        <w:rPr>
          <w:rFonts w:ascii="Times New Roman" w:hAnsi="Times New Roman"/>
          <w:b/>
          <w:noProof/>
          <w:lang w:val="sv-SE"/>
        </w:rPr>
        <w:tab/>
      </w:r>
      <w:r w:rsidRPr="00E661FA">
        <w:rPr>
          <w:rFonts w:ascii="Times New Roman" w:hAnsi="Times New Roman"/>
          <w:b/>
          <w:lang w:val="sv-SE"/>
        </w:rPr>
        <w:t>LÄKEMEDELSFORM OCH FÖRPACKNINGSSTORLEK</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5</w:t>
      </w:r>
      <w:r w:rsidR="00AA0338">
        <w:rPr>
          <w:rFonts w:ascii="Times New Roman" w:hAnsi="Times New Roman"/>
          <w:lang w:val="sv-SE"/>
        </w:rPr>
        <w:t>x1</w:t>
      </w:r>
      <w:r w:rsidRPr="00E661FA">
        <w:rPr>
          <w:rFonts w:ascii="Times New Roman" w:hAnsi="Times New Roman"/>
          <w:lang w:val="sv-SE"/>
        </w:rPr>
        <w:t> hård kaps</w:t>
      </w:r>
      <w:r w:rsidR="003D5926">
        <w:rPr>
          <w:rFonts w:ascii="Times New Roman" w:hAnsi="Times New Roman"/>
          <w:lang w:val="sv-SE"/>
        </w:rPr>
        <w:t>e</w:t>
      </w:r>
      <w:r w:rsidRPr="00E661FA">
        <w:rPr>
          <w:rFonts w:ascii="Times New Roman" w:hAnsi="Times New Roman"/>
          <w:lang w:val="sv-SE"/>
        </w:rPr>
        <w:t>l</w:t>
      </w: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highlight w:val="lightGray"/>
          <w:lang w:val="sv-SE"/>
        </w:rPr>
        <w:t>20</w:t>
      </w:r>
      <w:r w:rsidR="00AA0338">
        <w:rPr>
          <w:rFonts w:ascii="Times New Roman" w:hAnsi="Times New Roman"/>
          <w:highlight w:val="lightGray"/>
          <w:lang w:val="sv-SE"/>
        </w:rPr>
        <w:t>x1</w:t>
      </w:r>
      <w:r w:rsidRPr="00E661FA">
        <w:rPr>
          <w:rFonts w:ascii="Times New Roman" w:hAnsi="Times New Roman"/>
          <w:highlight w:val="lightGray"/>
          <w:lang w:val="sv-SE"/>
        </w:rPr>
        <w:t> hård kaps</w:t>
      </w:r>
      <w:r w:rsidR="003D5926">
        <w:rPr>
          <w:rFonts w:ascii="Times New Roman" w:hAnsi="Times New Roman"/>
          <w:highlight w:val="lightGray"/>
          <w:lang w:val="sv-SE"/>
        </w:rPr>
        <w:t>e</w:t>
      </w:r>
      <w:r w:rsidRPr="00E661FA">
        <w:rPr>
          <w:rFonts w:ascii="Times New Roman" w:hAnsi="Times New Roman"/>
          <w:highlight w:val="lightGray"/>
          <w:lang w:val="sv-SE"/>
        </w:rPr>
        <w:t>l</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i/>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5.</w:t>
      </w:r>
      <w:r w:rsidRPr="00E661FA">
        <w:rPr>
          <w:rFonts w:ascii="Times New Roman" w:hAnsi="Times New Roman"/>
          <w:b/>
          <w:noProof/>
          <w:lang w:val="sv-SE"/>
        </w:rPr>
        <w:tab/>
      </w:r>
      <w:r w:rsidRPr="00E661FA">
        <w:rPr>
          <w:rFonts w:ascii="Times New Roman" w:hAnsi="Times New Roman"/>
          <w:b/>
          <w:lang w:val="sv-SE"/>
        </w:rPr>
        <w:t>ADMINISTRERINGSSÄTT OCH ADMINISTRERINGSVÄG</w:t>
      </w:r>
    </w:p>
    <w:p w:rsidR="00FB5826" w:rsidRPr="00E661FA" w:rsidRDefault="00FB5826" w:rsidP="00FB5826">
      <w:pPr>
        <w:spacing w:after="0" w:line="240" w:lineRule="auto"/>
        <w:rPr>
          <w:rFonts w:ascii="Times New Roman" w:hAnsi="Times New Roman"/>
          <w:i/>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Läs bipacksedeln före användning.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Oral användning.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6.</w:t>
      </w:r>
      <w:r w:rsidRPr="00E661FA">
        <w:rPr>
          <w:rFonts w:ascii="Times New Roman" w:hAnsi="Times New Roman"/>
          <w:b/>
          <w:noProof/>
          <w:lang w:val="sv-SE"/>
        </w:rPr>
        <w:tab/>
      </w:r>
      <w:r w:rsidRPr="00E661FA">
        <w:rPr>
          <w:rFonts w:ascii="Times New Roman" w:hAnsi="Times New Roman"/>
          <w:b/>
          <w:lang w:val="sv-SE"/>
        </w:rPr>
        <w:t>SÄRSKILD VARNING OM ATT LÄKEMEDLET MÅSTE FÖRVARAS UTOM SYN- OCH RÄCKHÅLL FÖR BARN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Förvaras utom syn- och räckhåll för barn, helst i ett låst skåp.</w:t>
      </w:r>
      <w:r w:rsidRPr="00E661FA">
        <w:rPr>
          <w:rFonts w:ascii="Times New Roman" w:hAnsi="Times New Roman"/>
          <w:noProof/>
          <w:lang w:val="sv-SE"/>
        </w:rPr>
        <w:t xml:space="preserve"> </w:t>
      </w:r>
      <w:r w:rsidRPr="00E661FA">
        <w:rPr>
          <w:rFonts w:ascii="Times New Roman" w:hAnsi="Times New Roman"/>
          <w:lang w:val="sv-SE"/>
        </w:rPr>
        <w:t xml:space="preserve">Oavsiktlig förtäring kan vara </w:t>
      </w:r>
      <w:r w:rsidRPr="001048BC">
        <w:rPr>
          <w:rFonts w:ascii="Times New Roman" w:hAnsi="Times New Roman"/>
          <w:snapToGrid/>
          <w:szCs w:val="20"/>
          <w:lang w:val="sv-SE" w:eastAsia="en-US"/>
        </w:rPr>
        <w:t>dödligt</w:t>
      </w:r>
      <w:r w:rsidRPr="00E661FA">
        <w:rPr>
          <w:rFonts w:ascii="Times New Roman" w:hAnsi="Times New Roman"/>
          <w:lang w:val="sv-SE"/>
        </w:rPr>
        <w:t xml:space="preserve"> för barn.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7.</w:t>
      </w:r>
      <w:r w:rsidRPr="00E661FA">
        <w:rPr>
          <w:rFonts w:ascii="Times New Roman" w:hAnsi="Times New Roman"/>
          <w:b/>
          <w:noProof/>
          <w:lang w:val="sv-SE"/>
        </w:rPr>
        <w:tab/>
      </w:r>
      <w:r w:rsidRPr="00E661FA">
        <w:rPr>
          <w:rFonts w:ascii="Times New Roman" w:hAnsi="Times New Roman"/>
          <w:b/>
          <w:lang w:val="sv-SE"/>
        </w:rPr>
        <w:t>ÖVRIGA SÄRSKILDA VARNINGAR OM SÅ ÄR NÖDVÄNDIGT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Cytostatikum</w:t>
      </w:r>
    </w:p>
    <w:p w:rsidR="00FB5826" w:rsidRPr="00E661FA" w:rsidRDefault="00FB5826" w:rsidP="00FB5826">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Kapslarna får inte öppnas, krossas eller tuggas. Sväljes hela. Om en kapsel är skadad ska kontakt med hud, ögon eller näsa undvikas.</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8.</w:t>
      </w:r>
      <w:r w:rsidRPr="00E661FA">
        <w:rPr>
          <w:rFonts w:ascii="Times New Roman" w:hAnsi="Times New Roman"/>
          <w:b/>
          <w:noProof/>
          <w:lang w:val="sv-SE"/>
        </w:rPr>
        <w:tab/>
      </w:r>
      <w:r w:rsidRPr="00E661FA">
        <w:rPr>
          <w:rFonts w:ascii="Times New Roman" w:hAnsi="Times New Roman"/>
          <w:b/>
          <w:lang w:val="sv-SE"/>
        </w:rPr>
        <w:t>UTGÅNGSDATUM</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Utg.dat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9.</w:t>
      </w:r>
      <w:r w:rsidRPr="00E661FA">
        <w:rPr>
          <w:rFonts w:ascii="Times New Roman" w:hAnsi="Times New Roman"/>
          <w:b/>
          <w:noProof/>
          <w:lang w:val="sv-SE"/>
        </w:rPr>
        <w:tab/>
      </w:r>
      <w:r w:rsidRPr="00E661FA">
        <w:rPr>
          <w:rFonts w:ascii="Times New Roman" w:hAnsi="Times New Roman"/>
          <w:b/>
          <w:lang w:val="sv-SE"/>
        </w:rPr>
        <w:t>SÄRSKILDA FÖRVARINGSANVISNINGAR</w:t>
      </w:r>
    </w:p>
    <w:p w:rsidR="00FB5826" w:rsidRPr="00E661FA" w:rsidRDefault="00FB5826" w:rsidP="00FB5826">
      <w:pPr>
        <w:spacing w:after="0" w:line="240" w:lineRule="auto"/>
        <w:ind w:left="567" w:hanging="567"/>
        <w:rPr>
          <w:rFonts w:ascii="Times New Roman" w:hAnsi="Times New Roman"/>
          <w:noProof/>
          <w:lang w:val="sv-SE"/>
        </w:rPr>
      </w:pPr>
    </w:p>
    <w:p w:rsidR="00FB5826" w:rsidRPr="00E661FA" w:rsidRDefault="00FB5826" w:rsidP="00FB5826">
      <w:pPr>
        <w:pStyle w:val="Default"/>
        <w:rPr>
          <w:sz w:val="22"/>
          <w:szCs w:val="22"/>
          <w:lang w:val="sv-SE"/>
        </w:rPr>
      </w:pPr>
      <w:r w:rsidRPr="00E661FA">
        <w:rPr>
          <w:sz w:val="22"/>
          <w:szCs w:val="22"/>
          <w:lang w:val="sv-SE"/>
        </w:rPr>
        <w:lastRenderedPageBreak/>
        <w:t xml:space="preserve">Förvaras vid högst </w:t>
      </w:r>
      <w:r w:rsidR="00766A19">
        <w:rPr>
          <w:sz w:val="22"/>
          <w:szCs w:val="22"/>
          <w:lang w:val="sv-SE"/>
        </w:rPr>
        <w:t>25</w:t>
      </w:r>
      <w:r w:rsidRPr="00E661FA">
        <w:rPr>
          <w:sz w:val="22"/>
          <w:szCs w:val="22"/>
          <w:lang w:val="sv-SE"/>
        </w:rPr>
        <w:t xml:space="preserve"> °C. </w:t>
      </w:r>
    </w:p>
    <w:p w:rsidR="00FB5826" w:rsidRPr="00E661FA" w:rsidRDefault="00FB5826" w:rsidP="00FB5826">
      <w:pPr>
        <w:tabs>
          <w:tab w:val="left" w:pos="567"/>
        </w:tabs>
        <w:autoSpaceDE w:val="0"/>
        <w:autoSpaceDN w:val="0"/>
        <w:adjustRightInd w:val="0"/>
        <w:spacing w:after="0" w:line="240" w:lineRule="auto"/>
        <w:rPr>
          <w:rFonts w:ascii="Times New Roman" w:hAnsi="Times New Roman"/>
          <w:b/>
          <w:lang w:val="sv-SE"/>
        </w:rPr>
      </w:pPr>
    </w:p>
    <w:p w:rsidR="00FB5826" w:rsidRPr="00E661FA" w:rsidRDefault="00FB5826" w:rsidP="00FB5826">
      <w:pPr>
        <w:spacing w:after="0" w:line="240" w:lineRule="auto"/>
        <w:ind w:left="567" w:hanging="567"/>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tabs>
          <w:tab w:val="left" w:pos="567"/>
        </w:tabs>
        <w:spacing w:after="0" w:line="240" w:lineRule="auto"/>
        <w:ind w:left="567" w:hanging="567"/>
        <w:outlineLvl w:val="0"/>
        <w:rPr>
          <w:rFonts w:ascii="Times New Roman" w:hAnsi="Times New Roman"/>
          <w:b/>
          <w:noProof/>
          <w:lang w:val="sv-SE"/>
        </w:rPr>
      </w:pPr>
      <w:r w:rsidRPr="00E661FA">
        <w:rPr>
          <w:rFonts w:ascii="Times New Roman" w:hAnsi="Times New Roman"/>
          <w:b/>
          <w:noProof/>
          <w:lang w:val="sv-SE"/>
        </w:rPr>
        <w:t>10.</w:t>
      </w:r>
      <w:r w:rsidRPr="00E661FA">
        <w:rPr>
          <w:rFonts w:ascii="Times New Roman" w:hAnsi="Times New Roman"/>
          <w:b/>
          <w:noProof/>
          <w:lang w:val="sv-SE"/>
        </w:rPr>
        <w:tab/>
      </w:r>
      <w:r w:rsidRPr="00E661FA">
        <w:rPr>
          <w:rFonts w:ascii="Times New Roman" w:hAnsi="Times New Roman"/>
          <w:b/>
          <w:lang w:val="sv-SE"/>
        </w:rPr>
        <w:t>SÄRSKILDA FÖRSIKTIGHETSÅTGÄRDER FÖR DESTRUKTION AV EJ ANVÄNT LÄKEMEDEL OCH AVFALL I FÖREKOMMANDE FALL</w:t>
      </w:r>
    </w:p>
    <w:p w:rsidR="00FB5826" w:rsidRPr="00E661FA" w:rsidRDefault="00FB5826" w:rsidP="00FB5826">
      <w:pPr>
        <w:spacing w:after="0" w:line="240" w:lineRule="auto"/>
        <w:rPr>
          <w:rFonts w:ascii="Times New Roman" w:hAnsi="Times New Roman"/>
          <w:noProof/>
          <w:lang w:val="sv-SE"/>
        </w:rPr>
      </w:pPr>
    </w:p>
    <w:p w:rsidR="00FB5826" w:rsidRPr="00A02FBB" w:rsidRDefault="00FB5826" w:rsidP="00FB5826">
      <w:pPr>
        <w:numPr>
          <w:ilvl w:val="12"/>
          <w:numId w:val="0"/>
        </w:numPr>
        <w:tabs>
          <w:tab w:val="left" w:pos="0"/>
          <w:tab w:val="left" w:pos="567"/>
        </w:tabs>
        <w:spacing w:after="0" w:line="240" w:lineRule="auto"/>
        <w:ind w:right="302"/>
        <w:rPr>
          <w:rFonts w:ascii="Times New Roman" w:hAnsi="Times New Roman"/>
          <w:snapToGrid/>
          <w:lang w:val="sv-SE" w:eastAsia="en-US"/>
        </w:rPr>
      </w:pPr>
      <w:r w:rsidRPr="00A02FBB">
        <w:rPr>
          <w:rFonts w:ascii="Times New Roman" w:hAnsi="Times New Roman"/>
          <w:snapToGrid/>
          <w:lang w:val="sv-SE" w:eastAsia="en-US"/>
        </w:rPr>
        <w:t xml:space="preserve">Ej använt läkemedel och avfall ska kasseras enligt gällande anvisningar. </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b/>
          <w:noProof/>
          <w:lang w:val="sv-SE"/>
        </w:rPr>
      </w:pPr>
      <w:r w:rsidRPr="00E661FA">
        <w:rPr>
          <w:rFonts w:ascii="Times New Roman" w:hAnsi="Times New Roman"/>
          <w:b/>
          <w:noProof/>
          <w:lang w:val="sv-SE"/>
        </w:rPr>
        <w:t>11.</w:t>
      </w:r>
      <w:r w:rsidRPr="00E661FA">
        <w:rPr>
          <w:rFonts w:ascii="Times New Roman" w:hAnsi="Times New Roman"/>
          <w:b/>
          <w:noProof/>
          <w:lang w:val="sv-SE"/>
        </w:rPr>
        <w:tab/>
      </w:r>
      <w:r w:rsidRPr="00E661FA">
        <w:rPr>
          <w:rFonts w:ascii="Times New Roman" w:hAnsi="Times New Roman"/>
          <w:b/>
          <w:lang w:val="sv-SE"/>
        </w:rPr>
        <w:t>INNEHAVARE AV GODKÄNNANDE FÖR FÖRSÄLJNING (NAMN OCH ADRESS)</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tabs>
          <w:tab w:val="left" w:pos="567"/>
        </w:tabs>
        <w:snapToGrid w:val="0"/>
        <w:spacing w:after="0" w:line="240" w:lineRule="auto"/>
        <w:rPr>
          <w:rFonts w:ascii="Times New Roman" w:hAnsi="Times New Roman"/>
          <w:color w:val="000000"/>
          <w:lang w:val="fr-FR"/>
        </w:rPr>
      </w:pPr>
      <w:r w:rsidRPr="00E661FA">
        <w:rPr>
          <w:rFonts w:ascii="Times New Roman" w:hAnsi="Times New Roman"/>
          <w:lang w:val="fr-FR"/>
        </w:rPr>
        <w:t>Sun Pharmaceutical Industries Europe B.V.</w:t>
      </w:r>
    </w:p>
    <w:p w:rsidR="00FB5826" w:rsidRPr="00E661FA" w:rsidRDefault="00FB5826" w:rsidP="00FB5826">
      <w:pPr>
        <w:tabs>
          <w:tab w:val="left" w:pos="567"/>
        </w:tabs>
        <w:spacing w:after="0" w:line="240" w:lineRule="auto"/>
        <w:rPr>
          <w:rFonts w:ascii="Times New Roman" w:hAnsi="Times New Roman"/>
          <w:color w:val="000000"/>
          <w:lang w:val="fr-FR"/>
        </w:rPr>
      </w:pPr>
      <w:r w:rsidRPr="00E661FA">
        <w:rPr>
          <w:rFonts w:ascii="Times New Roman" w:hAnsi="Times New Roman"/>
          <w:lang w:val="fr-FR"/>
        </w:rPr>
        <w:t>Polarisavenue 87</w:t>
      </w:r>
    </w:p>
    <w:p w:rsidR="00FB5826" w:rsidRPr="00E661FA" w:rsidRDefault="00FB5826" w:rsidP="00FB5826">
      <w:pPr>
        <w:tabs>
          <w:tab w:val="left" w:pos="567"/>
        </w:tabs>
        <w:spacing w:after="0" w:line="240" w:lineRule="auto"/>
        <w:rPr>
          <w:rFonts w:ascii="Times New Roman" w:hAnsi="Times New Roman"/>
          <w:color w:val="000000"/>
          <w:lang w:val="sv-SE"/>
        </w:rPr>
      </w:pPr>
      <w:r w:rsidRPr="00E661FA">
        <w:rPr>
          <w:rFonts w:ascii="Times New Roman" w:hAnsi="Times New Roman"/>
          <w:lang w:val="sv-SE"/>
        </w:rPr>
        <w:t>2132 JH Hoofddorp</w:t>
      </w: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Nederländerna</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12.</w:t>
      </w:r>
      <w:r w:rsidRPr="00E661FA">
        <w:rPr>
          <w:rFonts w:ascii="Times New Roman" w:hAnsi="Times New Roman"/>
          <w:b/>
          <w:noProof/>
          <w:lang w:val="sv-SE"/>
        </w:rPr>
        <w:tab/>
      </w:r>
      <w:r w:rsidRPr="00E661FA">
        <w:rPr>
          <w:rFonts w:ascii="Times New Roman" w:hAnsi="Times New Roman"/>
          <w:b/>
          <w:lang w:val="sv-SE"/>
        </w:rPr>
        <w:t>NUMMER PÅ GODKÄNNANDE FÖR FÖRSÄLJNING</w:t>
      </w:r>
    </w:p>
    <w:p w:rsidR="00FB5826" w:rsidRDefault="00FB5826" w:rsidP="00FB5826">
      <w:pPr>
        <w:spacing w:after="0" w:line="240" w:lineRule="auto"/>
        <w:outlineLvl w:val="0"/>
        <w:rPr>
          <w:rFonts w:ascii="Times New Roman" w:hAnsi="Times New Roman"/>
          <w:noProof/>
          <w:lang w:val="sv-SE"/>
        </w:rPr>
      </w:pPr>
    </w:p>
    <w:p w:rsidR="002F1B96" w:rsidRPr="00542338" w:rsidRDefault="002F1B96" w:rsidP="002F1B96">
      <w:pPr>
        <w:spacing w:after="0" w:line="240" w:lineRule="auto"/>
        <w:outlineLvl w:val="0"/>
        <w:rPr>
          <w:rFonts w:ascii="Times New Roman" w:hAnsi="Times New Roman"/>
          <w:noProof/>
          <w:szCs w:val="20"/>
          <w:lang w:val="sv-SE"/>
        </w:rPr>
      </w:pPr>
      <w:r w:rsidRPr="00542338">
        <w:rPr>
          <w:rFonts w:ascii="Times New Roman" w:hAnsi="Times New Roman"/>
          <w:noProof/>
          <w:szCs w:val="20"/>
          <w:lang w:val="sv-SE"/>
        </w:rPr>
        <w:t>EU/1/11/697/01</w:t>
      </w:r>
      <w:r>
        <w:rPr>
          <w:rFonts w:ascii="Times New Roman" w:hAnsi="Times New Roman"/>
          <w:noProof/>
          <w:szCs w:val="20"/>
          <w:lang w:val="sv-SE"/>
        </w:rPr>
        <w:t>7</w:t>
      </w:r>
      <w:r w:rsidRPr="00542338">
        <w:rPr>
          <w:rFonts w:ascii="Times New Roman" w:hAnsi="Times New Roman"/>
          <w:noProof/>
          <w:szCs w:val="20"/>
          <w:lang w:val="sv-SE"/>
        </w:rPr>
        <w:t xml:space="preserve"> (5 hårda kapslar)</w:t>
      </w:r>
    </w:p>
    <w:p w:rsidR="002F1B96" w:rsidRPr="00E661FA" w:rsidRDefault="002F1B96" w:rsidP="002F1B96">
      <w:pPr>
        <w:spacing w:after="0" w:line="240" w:lineRule="auto"/>
        <w:outlineLvl w:val="0"/>
        <w:rPr>
          <w:rFonts w:ascii="Times New Roman" w:hAnsi="Times New Roman"/>
          <w:noProof/>
          <w:lang w:val="sv-SE"/>
        </w:rPr>
      </w:pPr>
      <w:r>
        <w:rPr>
          <w:rFonts w:ascii="Times New Roman" w:hAnsi="Times New Roman"/>
          <w:noProof/>
          <w:szCs w:val="20"/>
          <w:lang w:val="sv-SE"/>
        </w:rPr>
        <w:t>EU/1/11/697/018</w:t>
      </w:r>
      <w:r w:rsidRPr="00542338">
        <w:rPr>
          <w:rFonts w:ascii="Times New Roman" w:hAnsi="Times New Roman"/>
          <w:noProof/>
          <w:szCs w:val="20"/>
          <w:lang w:val="sv-SE"/>
        </w:rPr>
        <w:t xml:space="preserve"> (20 </w:t>
      </w:r>
      <w:r>
        <w:rPr>
          <w:rFonts w:ascii="Times New Roman" w:hAnsi="Times New Roman"/>
          <w:noProof/>
          <w:szCs w:val="20"/>
          <w:lang w:val="sv-SE"/>
        </w:rPr>
        <w:t>hårda kapslar</w:t>
      </w:r>
      <w:r w:rsidRPr="00542338">
        <w:rPr>
          <w:rFonts w:ascii="Times New Roman" w:hAnsi="Times New Roman"/>
          <w:noProof/>
          <w:szCs w:val="20"/>
          <w:lang w:val="sv-SE"/>
        </w:rPr>
        <w:t>)</w:t>
      </w:r>
    </w:p>
    <w:p w:rsidR="002F1B96" w:rsidRPr="00E661FA" w:rsidRDefault="002F1B96" w:rsidP="00FB5826">
      <w:pPr>
        <w:spacing w:after="0" w:line="240" w:lineRule="auto"/>
        <w:outlineLvl w:val="0"/>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13.</w:t>
      </w:r>
      <w:r w:rsidRPr="00E661FA">
        <w:rPr>
          <w:rFonts w:ascii="Times New Roman" w:hAnsi="Times New Roman"/>
          <w:b/>
          <w:noProof/>
          <w:lang w:val="sv-SE"/>
        </w:rPr>
        <w:tab/>
      </w:r>
      <w:r w:rsidRPr="00E661FA">
        <w:rPr>
          <w:rFonts w:ascii="Times New Roman" w:hAnsi="Times New Roman"/>
          <w:b/>
          <w:lang w:val="sv-SE"/>
        </w:rPr>
        <w:t>TILLVERKNINGSSATSNUMMER</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Lot: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14.</w:t>
      </w:r>
      <w:r w:rsidRPr="00E661FA">
        <w:rPr>
          <w:rFonts w:ascii="Times New Roman" w:hAnsi="Times New Roman"/>
          <w:b/>
          <w:noProof/>
          <w:lang w:val="sv-SE"/>
        </w:rPr>
        <w:tab/>
      </w:r>
      <w:r w:rsidRPr="00E661FA">
        <w:rPr>
          <w:rFonts w:ascii="Times New Roman" w:hAnsi="Times New Roman"/>
          <w:b/>
          <w:lang w:val="sv-SE"/>
        </w:rPr>
        <w:t>ALLMÄN KLASSIFICERING FÖR FÖRSKRIVNING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lang w:val="sv-SE"/>
        </w:rPr>
        <w:t>Receptbelagt läkemedel.</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15.</w:t>
      </w:r>
      <w:r w:rsidRPr="00E661FA">
        <w:rPr>
          <w:rFonts w:ascii="Times New Roman" w:hAnsi="Times New Roman"/>
          <w:b/>
          <w:noProof/>
          <w:lang w:val="sv-SE"/>
        </w:rPr>
        <w:tab/>
      </w:r>
      <w:r w:rsidRPr="00E661FA">
        <w:rPr>
          <w:rFonts w:ascii="Times New Roman" w:hAnsi="Times New Roman"/>
          <w:b/>
          <w:lang w:val="sv-SE"/>
        </w:rPr>
        <w:t>BRUKSANVISNING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16.</w:t>
      </w:r>
      <w:r w:rsidRPr="00E661FA">
        <w:rPr>
          <w:rFonts w:ascii="Times New Roman" w:hAnsi="Times New Roman"/>
          <w:b/>
          <w:noProof/>
          <w:lang w:val="sv-SE"/>
        </w:rPr>
        <w:tab/>
      </w:r>
      <w:r w:rsidRPr="00E661FA">
        <w:rPr>
          <w:rFonts w:ascii="Times New Roman" w:hAnsi="Times New Roman"/>
          <w:b/>
          <w:lang w:val="sv-SE"/>
        </w:rPr>
        <w:t>INFORMATION I PUNKTSKRIFT</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tabs>
          <w:tab w:val="left" w:pos="567"/>
        </w:tabs>
        <w:spacing w:after="0" w:line="240" w:lineRule="auto"/>
        <w:rPr>
          <w:rFonts w:ascii="Times New Roman" w:hAnsi="Times New Roman"/>
          <w:noProof/>
          <w:lang w:val="sv-SE"/>
        </w:rPr>
      </w:pPr>
      <w:r w:rsidRPr="00E661FA">
        <w:rPr>
          <w:rFonts w:ascii="Times New Roman" w:hAnsi="Times New Roman"/>
          <w:lang w:val="sv-SE"/>
        </w:rPr>
        <w:t>Temozolomide SUN 100 mg</w:t>
      </w:r>
    </w:p>
    <w:p w:rsidR="003D5926" w:rsidRDefault="003D5926" w:rsidP="003D5926">
      <w:pPr>
        <w:spacing w:after="0" w:line="240" w:lineRule="auto"/>
        <w:rPr>
          <w:rFonts w:ascii="Times New Roman" w:hAnsi="Times New Roman"/>
          <w:lang w:val="sv"/>
        </w:rPr>
      </w:pPr>
    </w:p>
    <w:p w:rsidR="003D5926" w:rsidRDefault="003D5926" w:rsidP="003D5926">
      <w:pPr>
        <w:spacing w:after="0" w:line="240" w:lineRule="auto"/>
        <w:rPr>
          <w:rFonts w:ascii="Times New Roman" w:hAnsi="Times New Roman"/>
          <w:lang w:val="sv"/>
        </w:rPr>
      </w:pPr>
    </w:p>
    <w:p w:rsidR="003D5926" w:rsidRPr="00665CD0" w:rsidRDefault="003D5926" w:rsidP="00FE6C04">
      <w:pPr>
        <w:keepNext/>
        <w:numPr>
          <w:ilvl w:val="0"/>
          <w:numId w:val="76"/>
        </w:numPr>
        <w:pBdr>
          <w:top w:val="single" w:sz="4" w:space="1" w:color="auto"/>
          <w:left w:val="single" w:sz="4" w:space="4" w:color="auto"/>
          <w:bottom w:val="single" w:sz="4" w:space="1" w:color="auto"/>
          <w:right w:val="single" w:sz="4" w:space="4" w:color="auto"/>
        </w:pBdr>
        <w:spacing w:after="0" w:line="240" w:lineRule="auto"/>
        <w:ind w:left="567"/>
        <w:outlineLvl w:val="0"/>
        <w:rPr>
          <w:rFonts w:ascii="Times New Roman" w:hAnsi="Times New Roman"/>
          <w:i/>
          <w:noProof/>
          <w:szCs w:val="20"/>
          <w:lang w:val="sv-SE" w:eastAsia="sv-SE" w:bidi="sv-SE"/>
        </w:rPr>
      </w:pPr>
      <w:r w:rsidRPr="00665CD0">
        <w:rPr>
          <w:rFonts w:ascii="Times New Roman" w:hAnsi="Times New Roman"/>
          <w:b/>
          <w:noProof/>
          <w:szCs w:val="20"/>
          <w:lang w:val="sv-SE" w:eastAsia="sv-SE" w:bidi="sv-SE"/>
        </w:rPr>
        <w:t xml:space="preserve">UNIK IDENTITETSBETECKNING – TVÅDIMENSIONELL STRECKKOD </w:t>
      </w:r>
    </w:p>
    <w:p w:rsidR="003D5926" w:rsidRPr="00665CD0" w:rsidRDefault="003D5926" w:rsidP="003D5926">
      <w:pPr>
        <w:spacing w:after="0" w:line="240" w:lineRule="auto"/>
        <w:rPr>
          <w:rFonts w:ascii="Times New Roman" w:hAnsi="Times New Roman"/>
          <w:noProof/>
          <w:szCs w:val="20"/>
          <w:lang w:val="sv-SE" w:eastAsia="sv-SE" w:bidi="sv-SE"/>
        </w:rPr>
      </w:pPr>
    </w:p>
    <w:p w:rsidR="003D5926" w:rsidRPr="00665CD0" w:rsidRDefault="003D5926" w:rsidP="003D5926">
      <w:pPr>
        <w:tabs>
          <w:tab w:val="left" w:pos="567"/>
        </w:tabs>
        <w:spacing w:after="0" w:line="240" w:lineRule="auto"/>
        <w:rPr>
          <w:rFonts w:ascii="Times New Roman" w:hAnsi="Times New Roman"/>
          <w:noProof/>
          <w:shd w:val="clear" w:color="auto" w:fill="CCCCCC"/>
          <w:lang w:val="sv-SE" w:eastAsia="sv-SE" w:bidi="sv-SE"/>
        </w:rPr>
      </w:pPr>
      <w:r w:rsidRPr="00665CD0">
        <w:rPr>
          <w:rFonts w:ascii="Times New Roman" w:hAnsi="Times New Roman"/>
          <w:noProof/>
          <w:szCs w:val="20"/>
          <w:highlight w:val="lightGray"/>
          <w:lang w:val="sv-SE" w:eastAsia="sv-SE" w:bidi="sv-SE"/>
        </w:rPr>
        <w:t>Tvådimensionell streckkod som innehåller den unika identitetsbeteckningen.</w:t>
      </w:r>
    </w:p>
    <w:p w:rsidR="003D5926" w:rsidRPr="00665CD0" w:rsidRDefault="003D5926" w:rsidP="003D5926">
      <w:pPr>
        <w:tabs>
          <w:tab w:val="left" w:pos="567"/>
        </w:tabs>
        <w:spacing w:after="0" w:line="240" w:lineRule="auto"/>
        <w:rPr>
          <w:rFonts w:ascii="Times New Roman" w:hAnsi="Times New Roman"/>
          <w:noProof/>
          <w:shd w:val="clear" w:color="auto" w:fill="CCCCCC"/>
          <w:lang w:val="sv-SE" w:eastAsia="sv-SE" w:bidi="sv-SE"/>
        </w:rPr>
      </w:pPr>
    </w:p>
    <w:p w:rsidR="003D5926" w:rsidRPr="00665CD0" w:rsidRDefault="003D5926" w:rsidP="003D5926">
      <w:pPr>
        <w:spacing w:after="0" w:line="240" w:lineRule="auto"/>
        <w:rPr>
          <w:rFonts w:ascii="Times New Roman" w:hAnsi="Times New Roman"/>
          <w:noProof/>
          <w:szCs w:val="20"/>
          <w:lang w:val="sv-SE" w:eastAsia="sv-SE" w:bidi="sv-SE"/>
        </w:rPr>
      </w:pPr>
    </w:p>
    <w:p w:rsidR="003D5926" w:rsidRPr="00665CD0" w:rsidRDefault="003D5926" w:rsidP="00FE6C04">
      <w:pPr>
        <w:keepNext/>
        <w:numPr>
          <w:ilvl w:val="0"/>
          <w:numId w:val="76"/>
        </w:numPr>
        <w:pBdr>
          <w:top w:val="single" w:sz="4" w:space="1" w:color="auto"/>
          <w:left w:val="single" w:sz="4" w:space="4" w:color="auto"/>
          <w:bottom w:val="single" w:sz="4" w:space="1" w:color="auto"/>
          <w:right w:val="single" w:sz="4" w:space="4" w:color="auto"/>
        </w:pBdr>
        <w:spacing w:after="0" w:line="240" w:lineRule="auto"/>
        <w:ind w:left="567"/>
        <w:outlineLvl w:val="0"/>
        <w:rPr>
          <w:rFonts w:ascii="Times New Roman" w:hAnsi="Times New Roman"/>
          <w:i/>
          <w:noProof/>
          <w:szCs w:val="20"/>
          <w:lang w:val="sv-SE" w:eastAsia="sv-SE" w:bidi="sv-SE"/>
        </w:rPr>
      </w:pPr>
      <w:r w:rsidRPr="00665CD0">
        <w:rPr>
          <w:rFonts w:ascii="Times New Roman" w:hAnsi="Times New Roman"/>
          <w:b/>
          <w:noProof/>
          <w:szCs w:val="20"/>
          <w:lang w:val="sv-SE" w:eastAsia="sv-SE" w:bidi="sv-SE"/>
        </w:rPr>
        <w:t>UNIK IDENTITETSBETECKNING – I ETT FORMAT LÄSBART FÖR MÄNSKLIGT ÖGA</w:t>
      </w:r>
    </w:p>
    <w:p w:rsidR="003D5926" w:rsidRPr="00665CD0" w:rsidRDefault="003D5926" w:rsidP="003D5926">
      <w:pPr>
        <w:spacing w:after="0" w:line="240" w:lineRule="auto"/>
        <w:rPr>
          <w:rFonts w:ascii="Times New Roman" w:hAnsi="Times New Roman"/>
          <w:noProof/>
          <w:szCs w:val="20"/>
          <w:lang w:val="sv-SE" w:eastAsia="sv-SE" w:bidi="sv-SE"/>
        </w:rPr>
      </w:pPr>
    </w:p>
    <w:p w:rsidR="003D5926" w:rsidRDefault="003D5926" w:rsidP="003D5926">
      <w:pPr>
        <w:tabs>
          <w:tab w:val="left" w:pos="567"/>
        </w:tabs>
        <w:spacing w:after="0" w:line="260" w:lineRule="exact"/>
        <w:rPr>
          <w:rFonts w:ascii="Times New Roman" w:hAnsi="Times New Roman"/>
          <w:szCs w:val="20"/>
          <w:lang w:val="sv-SE" w:eastAsia="sv-SE" w:bidi="sv-SE"/>
        </w:rPr>
      </w:pPr>
      <w:r w:rsidRPr="00665CD0">
        <w:rPr>
          <w:rFonts w:ascii="Times New Roman" w:hAnsi="Times New Roman"/>
          <w:szCs w:val="20"/>
          <w:lang w:val="sv-SE" w:eastAsia="sv-SE" w:bidi="sv-SE"/>
        </w:rPr>
        <w:t>PC</w:t>
      </w:r>
    </w:p>
    <w:p w:rsidR="003D5926" w:rsidRDefault="003D5926" w:rsidP="003D5926">
      <w:pPr>
        <w:tabs>
          <w:tab w:val="left" w:pos="567"/>
        </w:tabs>
        <w:spacing w:after="0" w:line="260" w:lineRule="exact"/>
        <w:rPr>
          <w:rFonts w:ascii="Times New Roman" w:hAnsi="Times New Roman"/>
          <w:szCs w:val="20"/>
          <w:lang w:val="sv-SE" w:eastAsia="sv-SE" w:bidi="sv-SE"/>
        </w:rPr>
      </w:pPr>
      <w:r w:rsidRPr="00665CD0">
        <w:rPr>
          <w:rFonts w:ascii="Times New Roman" w:hAnsi="Times New Roman"/>
          <w:szCs w:val="20"/>
          <w:lang w:val="sv-SE" w:eastAsia="sv-SE" w:bidi="sv-SE"/>
        </w:rPr>
        <w:t>SN</w:t>
      </w:r>
    </w:p>
    <w:p w:rsidR="003D5926" w:rsidRDefault="003D5926" w:rsidP="003D5926">
      <w:pPr>
        <w:tabs>
          <w:tab w:val="left" w:pos="567"/>
        </w:tabs>
        <w:spacing w:after="0" w:line="260" w:lineRule="exact"/>
        <w:rPr>
          <w:rFonts w:ascii="Times New Roman" w:hAnsi="Times New Roman"/>
          <w:szCs w:val="20"/>
          <w:lang w:val="sv-SE" w:eastAsia="sv-SE" w:bidi="sv-SE"/>
        </w:rPr>
      </w:pPr>
      <w:r w:rsidRPr="00665CD0">
        <w:rPr>
          <w:rFonts w:ascii="Times New Roman" w:hAnsi="Times New Roman"/>
          <w:szCs w:val="20"/>
          <w:lang w:val="sv-SE" w:eastAsia="sv-SE" w:bidi="sv-SE"/>
        </w:rPr>
        <w:t xml:space="preserve">NN </w:t>
      </w:r>
    </w:p>
    <w:p w:rsidR="003B1E07" w:rsidRPr="00E661FA" w:rsidRDefault="00FB5826" w:rsidP="003B1E07">
      <w:pPr>
        <w:tabs>
          <w:tab w:val="left" w:pos="567"/>
        </w:tabs>
        <w:spacing w:after="0" w:line="240" w:lineRule="auto"/>
        <w:rPr>
          <w:rFonts w:ascii="Times New Roman" w:hAnsi="Times New Roman"/>
          <w:b/>
          <w:noProof/>
          <w:lang w:val="nl-NL"/>
        </w:rPr>
      </w:pPr>
      <w:r w:rsidRPr="00E661FA">
        <w:rPr>
          <w:rFonts w:ascii="Times New Roman" w:hAnsi="Times New Roman"/>
          <w:b/>
          <w:noProof/>
          <w:lang w:val="sv-SE"/>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rPr>
          <w:trHeight w:val="785"/>
        </w:trPr>
        <w:tc>
          <w:tcPr>
            <w:tcW w:w="9287" w:type="dxa"/>
          </w:tcPr>
          <w:p w:rsidR="003B1E07" w:rsidRPr="00E661FA" w:rsidRDefault="003B1E07" w:rsidP="0008521B">
            <w:pPr>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lastRenderedPageBreak/>
              <w:t>UPPGIFTER SOM SKALL FINNAS PÅ SMÅ INRE LÄKEMEDELSFÖRPACKNINGAR</w:t>
            </w:r>
          </w:p>
          <w:p w:rsidR="003B1E07" w:rsidRPr="00E661FA" w:rsidRDefault="003B1E07" w:rsidP="0008521B">
            <w:pPr>
              <w:spacing w:after="0" w:line="240" w:lineRule="auto"/>
              <w:rPr>
                <w:rFonts w:ascii="Times New Roman" w:hAnsi="Times New Roman"/>
                <w:b/>
                <w:lang w:val="sv-SE"/>
              </w:rPr>
            </w:pPr>
          </w:p>
          <w:p w:rsidR="003B1E07" w:rsidRPr="00E661FA" w:rsidRDefault="003B1E07" w:rsidP="0008521B">
            <w:pPr>
              <w:spacing w:after="0" w:line="240" w:lineRule="auto"/>
              <w:rPr>
                <w:rFonts w:ascii="Times New Roman" w:hAnsi="Times New Roman"/>
                <w:lang w:val="sv-SE"/>
              </w:rPr>
            </w:pPr>
            <w:r>
              <w:rPr>
                <w:rFonts w:ascii="Times New Roman" w:hAnsi="Times New Roman"/>
                <w:b/>
                <w:szCs w:val="24"/>
                <w:lang w:val="sv-SE"/>
              </w:rPr>
              <w:t>blister</w:t>
            </w:r>
          </w:p>
        </w:tc>
      </w:tr>
    </w:tbl>
    <w:p w:rsidR="003B1E07" w:rsidRPr="00E661FA"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b/>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1.</w:t>
            </w:r>
            <w:r w:rsidRPr="00E661FA">
              <w:rPr>
                <w:rFonts w:ascii="Times New Roman" w:hAnsi="Times New Roman"/>
                <w:b/>
                <w:noProof/>
              </w:rPr>
              <w:tab/>
            </w:r>
            <w:r w:rsidRPr="00E661FA">
              <w:rPr>
                <w:rFonts w:ascii="Times New Roman" w:hAnsi="Times New Roman"/>
                <w:b/>
              </w:rPr>
              <w:t>LÄKEMEDLETS NAMN OCH ADMINISTRERINGSVÄG</w:t>
            </w:r>
          </w:p>
        </w:tc>
      </w:tr>
    </w:tbl>
    <w:p w:rsidR="003B1E07" w:rsidRPr="00E661FA" w:rsidRDefault="003B1E07" w:rsidP="003B1E07">
      <w:pPr>
        <w:spacing w:after="0" w:line="240" w:lineRule="auto"/>
        <w:ind w:left="567" w:hanging="567"/>
        <w:rPr>
          <w:rFonts w:ascii="Times New Roman" w:hAnsi="Times New Roman"/>
          <w:noProof/>
          <w:lang w:val="nl-NL"/>
        </w:rPr>
      </w:pPr>
    </w:p>
    <w:p w:rsidR="003B1E07" w:rsidRPr="00E661FA" w:rsidRDefault="003B1E07" w:rsidP="003B1E07">
      <w:pPr>
        <w:spacing w:after="0" w:line="240" w:lineRule="auto"/>
        <w:rPr>
          <w:rFonts w:ascii="Times New Roman" w:hAnsi="Times New Roman"/>
          <w:noProof/>
        </w:rPr>
      </w:pPr>
      <w:r w:rsidRPr="00E661FA">
        <w:rPr>
          <w:rFonts w:ascii="Times New Roman" w:hAnsi="Times New Roman"/>
          <w:lang w:val="sv-SE"/>
        </w:rPr>
        <w:t xml:space="preserve">Temozolomide SUN 100 mg </w:t>
      </w:r>
      <w:r w:rsidRPr="00FC05C7">
        <w:rPr>
          <w:rFonts w:ascii="Times New Roman" w:hAnsi="Times New Roman"/>
          <w:highlight w:val="lightGray"/>
          <w:lang w:val="sv-SE"/>
          <w:rPrChange w:id="21" w:author="Author">
            <w:rPr>
              <w:rFonts w:ascii="Times New Roman" w:hAnsi="Times New Roman"/>
              <w:lang w:val="sv-SE"/>
            </w:rPr>
          </w:rPrChange>
        </w:rPr>
        <w:t>hårda</w:t>
      </w:r>
      <w:r w:rsidRPr="00E661FA">
        <w:rPr>
          <w:rFonts w:ascii="Times New Roman" w:hAnsi="Times New Roman"/>
          <w:lang w:val="sv-SE"/>
        </w:rPr>
        <w:t xml:space="preserve"> kapslar</w:t>
      </w:r>
    </w:p>
    <w:p w:rsidR="003B1E07" w:rsidRPr="00FC05C7" w:rsidRDefault="0033459E" w:rsidP="003B1E07">
      <w:pPr>
        <w:spacing w:after="0" w:line="240" w:lineRule="auto"/>
        <w:rPr>
          <w:rFonts w:ascii="Times New Roman" w:hAnsi="Times New Roman"/>
          <w:noProof/>
          <w:highlight w:val="lightGray"/>
          <w:rPrChange w:id="22" w:author="Author">
            <w:rPr>
              <w:rFonts w:ascii="Times New Roman" w:hAnsi="Times New Roman"/>
              <w:noProof/>
            </w:rPr>
          </w:rPrChange>
        </w:rPr>
      </w:pPr>
      <w:r w:rsidRPr="00FC05C7">
        <w:rPr>
          <w:rFonts w:ascii="Times New Roman" w:hAnsi="Times New Roman"/>
          <w:highlight w:val="lightGray"/>
          <w:lang w:val="en-GB"/>
          <w:rPrChange w:id="23" w:author="Author">
            <w:rPr>
              <w:rFonts w:ascii="Times New Roman" w:hAnsi="Times New Roman"/>
              <w:lang w:val="en-GB"/>
            </w:rPr>
          </w:rPrChange>
        </w:rPr>
        <w:t>t</w:t>
      </w:r>
      <w:r w:rsidR="003B1E07" w:rsidRPr="00FC05C7">
        <w:rPr>
          <w:rFonts w:ascii="Times New Roman" w:hAnsi="Times New Roman"/>
          <w:highlight w:val="lightGray"/>
          <w:lang w:val="en-GB"/>
          <w:rPrChange w:id="24" w:author="Author">
            <w:rPr>
              <w:rFonts w:ascii="Times New Roman" w:hAnsi="Times New Roman"/>
              <w:lang w:val="en-GB"/>
            </w:rPr>
          </w:rPrChange>
        </w:rPr>
        <w:t>emozolomid</w:t>
      </w:r>
    </w:p>
    <w:p w:rsidR="003B1E07" w:rsidRDefault="003B1E07" w:rsidP="003B1E07">
      <w:pPr>
        <w:spacing w:after="0" w:line="240" w:lineRule="auto"/>
        <w:rPr>
          <w:rFonts w:ascii="Times New Roman" w:hAnsi="Times New Roman"/>
          <w:lang w:val="sv-SE"/>
        </w:rPr>
      </w:pPr>
      <w:r w:rsidRPr="00FC05C7">
        <w:rPr>
          <w:rFonts w:ascii="Times New Roman" w:hAnsi="Times New Roman"/>
          <w:highlight w:val="lightGray"/>
          <w:lang w:val="sv-SE"/>
          <w:rPrChange w:id="25" w:author="Author">
            <w:rPr>
              <w:rFonts w:ascii="Times New Roman" w:hAnsi="Times New Roman"/>
              <w:lang w:val="sv-SE"/>
            </w:rPr>
          </w:rPrChange>
        </w:rPr>
        <w:t>Oral användning</w:t>
      </w:r>
    </w:p>
    <w:p w:rsidR="003B1E07" w:rsidRPr="00E661FA"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b/>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2.</w:t>
            </w:r>
            <w:r w:rsidRPr="00E661FA">
              <w:rPr>
                <w:rFonts w:ascii="Times New Roman" w:hAnsi="Times New Roman"/>
                <w:b/>
                <w:noProof/>
              </w:rPr>
              <w:tab/>
            </w:r>
            <w:r w:rsidRPr="00E661FA">
              <w:rPr>
                <w:rFonts w:ascii="Times New Roman" w:hAnsi="Times New Roman"/>
                <w:b/>
                <w:lang w:val="sv-SE"/>
              </w:rPr>
              <w:t>ADMINISTRERINGSSÄTT</w:t>
            </w:r>
          </w:p>
        </w:tc>
      </w:tr>
    </w:tbl>
    <w:p w:rsidR="003B1E07" w:rsidRPr="00E661FA" w:rsidRDefault="003B1E07" w:rsidP="003B1E07">
      <w:pPr>
        <w:spacing w:after="0" w:line="240" w:lineRule="auto"/>
        <w:rPr>
          <w:rFonts w:ascii="Times New Roman" w:hAnsi="Times New Roman"/>
          <w:b/>
          <w:noProof/>
          <w:lang w:val="nl-NL"/>
        </w:rPr>
      </w:pPr>
    </w:p>
    <w:p w:rsidR="003B1E07" w:rsidRPr="00A2690E" w:rsidRDefault="003B1E07" w:rsidP="003B1E07">
      <w:pPr>
        <w:spacing w:after="0" w:line="240" w:lineRule="auto"/>
        <w:rPr>
          <w:rFonts w:ascii="Times New Roman" w:hAnsi="Times New Roman"/>
          <w:noProof/>
          <w:lang w:val="nl-NL"/>
        </w:rPr>
      </w:pPr>
      <w:r w:rsidRPr="00A2690E">
        <w:rPr>
          <w:rFonts w:ascii="Times New Roman" w:hAnsi="Times New Roman"/>
          <w:noProof/>
          <w:lang w:val="nl-NL"/>
        </w:rPr>
        <w:t>SUN</w:t>
      </w:r>
      <w:r>
        <w:rPr>
          <w:rFonts w:ascii="Times New Roman" w:hAnsi="Times New Roman"/>
          <w:noProof/>
          <w:lang w:val="nl-NL"/>
        </w:rPr>
        <w:t xml:space="preserve"> Pharma</w:t>
      </w:r>
      <w:r w:rsidRPr="00A2690E">
        <w:rPr>
          <w:rFonts w:ascii="Times New Roman" w:hAnsi="Times New Roman"/>
          <w:noProof/>
          <w:lang w:val="nl-NL"/>
        </w:rPr>
        <w:t xml:space="preserve"> logo</w:t>
      </w:r>
    </w:p>
    <w:p w:rsidR="003B1E07" w:rsidRPr="00E661FA"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b/>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3.</w:t>
            </w:r>
            <w:r w:rsidRPr="00E661FA">
              <w:rPr>
                <w:rFonts w:ascii="Times New Roman" w:hAnsi="Times New Roman"/>
                <w:b/>
                <w:noProof/>
              </w:rPr>
              <w:tab/>
            </w:r>
            <w:r w:rsidRPr="00E661FA">
              <w:rPr>
                <w:rFonts w:ascii="Times New Roman" w:hAnsi="Times New Roman"/>
                <w:b/>
                <w:lang w:val="sv-SE"/>
              </w:rPr>
              <w:t>UTGÅNGSDATUM</w:t>
            </w:r>
          </w:p>
        </w:tc>
      </w:tr>
    </w:tbl>
    <w:p w:rsidR="003B1E07" w:rsidRPr="00E661FA" w:rsidRDefault="003B1E07" w:rsidP="003B1E07">
      <w:pPr>
        <w:spacing w:after="0" w:line="240" w:lineRule="auto"/>
        <w:rPr>
          <w:rFonts w:ascii="Times New Roman" w:hAnsi="Times New Roman"/>
          <w:i/>
          <w:noProof/>
          <w:lang w:val="nl-NL"/>
        </w:rPr>
      </w:pPr>
    </w:p>
    <w:p w:rsidR="003B1E07" w:rsidRPr="00E661FA" w:rsidRDefault="003B1E07" w:rsidP="003B1E07">
      <w:pPr>
        <w:spacing w:after="0" w:line="240" w:lineRule="auto"/>
        <w:rPr>
          <w:rFonts w:ascii="Times New Roman" w:hAnsi="Times New Roman"/>
          <w:noProof/>
        </w:rPr>
      </w:pPr>
      <w:r w:rsidRPr="00E661FA">
        <w:rPr>
          <w:rFonts w:ascii="Times New Roman" w:hAnsi="Times New Roman"/>
          <w:lang w:val="sv-SE"/>
        </w:rPr>
        <w:t>Utg.dat</w:t>
      </w:r>
    </w:p>
    <w:p w:rsidR="003B1E07" w:rsidRPr="00E661FA"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4.</w:t>
            </w:r>
            <w:r w:rsidRPr="00E661FA">
              <w:rPr>
                <w:rFonts w:ascii="Times New Roman" w:hAnsi="Times New Roman"/>
                <w:b/>
                <w:noProof/>
              </w:rPr>
              <w:tab/>
            </w:r>
            <w:r w:rsidRPr="00E661FA">
              <w:rPr>
                <w:rFonts w:ascii="Times New Roman" w:hAnsi="Times New Roman"/>
                <w:b/>
                <w:lang w:val="sv-SE"/>
              </w:rPr>
              <w:t>TILLVERKNINGSSATSNUMMER</w:t>
            </w:r>
          </w:p>
        </w:tc>
      </w:tr>
    </w:tbl>
    <w:p w:rsidR="003B1E07" w:rsidRPr="00E661FA" w:rsidRDefault="003B1E07" w:rsidP="003B1E07">
      <w:pPr>
        <w:spacing w:after="0" w:line="240" w:lineRule="auto"/>
        <w:ind w:right="113"/>
        <w:rPr>
          <w:rFonts w:ascii="Times New Roman" w:hAnsi="Times New Roman"/>
          <w:noProof/>
          <w:lang w:val="nl-NL"/>
        </w:rPr>
      </w:pPr>
    </w:p>
    <w:p w:rsidR="003B1E07" w:rsidRPr="00E661FA" w:rsidRDefault="003B1E07" w:rsidP="003B1E07">
      <w:pPr>
        <w:spacing w:after="0" w:line="240" w:lineRule="auto"/>
        <w:ind w:right="113"/>
        <w:rPr>
          <w:rFonts w:ascii="Times New Roman" w:hAnsi="Times New Roman"/>
          <w:noProof/>
        </w:rPr>
      </w:pPr>
      <w:r w:rsidRPr="00E661FA">
        <w:rPr>
          <w:rFonts w:ascii="Times New Roman" w:hAnsi="Times New Roman"/>
          <w:lang w:val="sv-SE"/>
        </w:rPr>
        <w:t>Lot:</w:t>
      </w:r>
    </w:p>
    <w:p w:rsidR="003B1E07" w:rsidRPr="00E661FA" w:rsidRDefault="003B1E07" w:rsidP="003B1E07">
      <w:pPr>
        <w:spacing w:after="0" w:line="240" w:lineRule="auto"/>
        <w:ind w:right="113"/>
        <w:rPr>
          <w:rFonts w:ascii="Times New Roman" w:hAnsi="Times New Roman"/>
          <w:noProof/>
          <w:lang w:val="nl-NL"/>
        </w:rPr>
      </w:pPr>
    </w:p>
    <w:p w:rsidR="003B1E07" w:rsidRPr="00E661FA" w:rsidRDefault="003B1E07" w:rsidP="003B1E07">
      <w:pPr>
        <w:spacing w:after="0" w:line="240" w:lineRule="auto"/>
        <w:ind w:right="113"/>
        <w:rPr>
          <w:rFonts w:ascii="Times New Roman" w:hAnsi="Times New Roman"/>
          <w:noProof/>
          <w:lang w:val="nl-NL"/>
        </w:rPr>
      </w:pPr>
    </w:p>
    <w:p w:rsidR="003B1E07" w:rsidRPr="00E661FA" w:rsidRDefault="003B1E07" w:rsidP="003B1E07">
      <w:pPr>
        <w:pBdr>
          <w:top w:val="single" w:sz="4" w:space="1" w:color="auto"/>
          <w:left w:val="single" w:sz="4" w:space="4" w:color="auto"/>
          <w:bottom w:val="single" w:sz="4" w:space="1" w:color="auto"/>
          <w:right w:val="single" w:sz="4" w:space="4" w:color="auto"/>
        </w:pBdr>
        <w:tabs>
          <w:tab w:val="left" w:pos="142"/>
        </w:tabs>
        <w:spacing w:after="0" w:line="240" w:lineRule="auto"/>
        <w:ind w:left="567" w:hanging="567"/>
        <w:rPr>
          <w:rFonts w:ascii="Times New Roman" w:hAnsi="Times New Roman"/>
          <w:b/>
          <w:noProof/>
          <w:lang w:val="sv-SE"/>
        </w:rPr>
      </w:pPr>
      <w:r w:rsidRPr="00E661FA">
        <w:rPr>
          <w:rFonts w:ascii="Times New Roman" w:hAnsi="Times New Roman"/>
          <w:b/>
          <w:noProof/>
          <w:lang w:val="sv-SE"/>
        </w:rPr>
        <w:t>5.</w:t>
      </w:r>
      <w:r w:rsidRPr="00E661FA">
        <w:rPr>
          <w:rFonts w:ascii="Times New Roman" w:hAnsi="Times New Roman"/>
          <w:b/>
          <w:noProof/>
          <w:lang w:val="sv-SE"/>
        </w:rPr>
        <w:tab/>
      </w:r>
      <w:r w:rsidRPr="00E661FA">
        <w:rPr>
          <w:rFonts w:ascii="Times New Roman" w:hAnsi="Times New Roman"/>
          <w:b/>
          <w:lang w:val="sv-SE"/>
        </w:rPr>
        <w:t>ÖVRIGT</w:t>
      </w:r>
    </w:p>
    <w:p w:rsidR="003B1E07" w:rsidRPr="00E661FA" w:rsidRDefault="003B1E07" w:rsidP="003B1E07">
      <w:pPr>
        <w:spacing w:after="0" w:line="240" w:lineRule="auto"/>
        <w:ind w:right="113"/>
        <w:rPr>
          <w:rFonts w:ascii="Times New Roman" w:hAnsi="Times New Roman"/>
          <w:noProof/>
          <w:lang w:val="sv-SE"/>
        </w:rPr>
      </w:pPr>
    </w:p>
    <w:p w:rsidR="00FB5826" w:rsidRPr="00E661FA" w:rsidRDefault="003B1E07" w:rsidP="003B1E07">
      <w:pPr>
        <w:shd w:val="clear" w:color="auto" w:fill="FFFFFF"/>
        <w:spacing w:after="0" w:line="240" w:lineRule="auto"/>
        <w:rPr>
          <w:rFonts w:ascii="Times New Roman" w:hAnsi="Times New Roman"/>
          <w:noProof/>
          <w:lang w:val="sv-SE"/>
        </w:rPr>
      </w:pPr>
      <w:r w:rsidRPr="00235ED4">
        <w:rPr>
          <w:rFonts w:ascii="Times New Roman" w:hAnsi="Times New Roman"/>
          <w:noProof/>
          <w:lang w:val="nl-NL"/>
        </w:rPr>
        <w:t>ÖPPNAS HÄR</w:t>
      </w:r>
      <w:r w:rsidRPr="00E661FA">
        <w:rPr>
          <w:rFonts w:ascii="Times New Roman" w:hAnsi="Times New Roman"/>
          <w:noProof/>
          <w:lang w:val="nl-NL"/>
        </w:rPr>
        <w:br w:type="page"/>
      </w: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rPr>
          <w:rFonts w:ascii="Times New Roman" w:hAnsi="Times New Roman"/>
          <w:b/>
          <w:noProof/>
          <w:lang w:val="sv-SE"/>
        </w:rPr>
      </w:pPr>
      <w:r w:rsidRPr="00E661FA">
        <w:rPr>
          <w:rFonts w:ascii="Times New Roman" w:hAnsi="Times New Roman"/>
          <w:b/>
          <w:lang w:val="sv-SE"/>
        </w:rPr>
        <w:lastRenderedPageBreak/>
        <w:t>UPPGIFTER SOM SKALL FINNAS PÅ YTTRE FÖRPACKNINGEN</w:t>
      </w: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rPr>
          <w:rFonts w:ascii="Times New Roman" w:hAnsi="Times New Roman"/>
          <w:b/>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rPr>
          <w:rFonts w:ascii="Times New Roman" w:hAnsi="Times New Roman"/>
          <w:b/>
          <w:noProof/>
          <w:lang w:val="sv-SE"/>
        </w:rPr>
      </w:pPr>
      <w:r w:rsidRPr="00E661FA">
        <w:rPr>
          <w:rFonts w:ascii="Times New Roman" w:hAnsi="Times New Roman"/>
          <w:b/>
          <w:lang w:val="sv-SE"/>
        </w:rPr>
        <w:t>KARTONG</w:t>
      </w:r>
      <w:r>
        <w:rPr>
          <w:rFonts w:ascii="Times New Roman" w:hAnsi="Times New Roman"/>
          <w:b/>
          <w:lang w:val="sv-SE"/>
        </w:rPr>
        <w:t xml:space="preserve"> </w:t>
      </w:r>
      <w:r>
        <w:rPr>
          <w:rFonts w:ascii="Times New Roman" w:hAnsi="Times New Roman"/>
          <w:b/>
          <w:szCs w:val="24"/>
          <w:lang w:val="sv-SE"/>
        </w:rPr>
        <w:t>(</w:t>
      </w:r>
      <w:r w:rsidR="002F1B96">
        <w:rPr>
          <w:rFonts w:ascii="Times New Roman" w:hAnsi="Times New Roman"/>
          <w:b/>
          <w:szCs w:val="24"/>
          <w:lang w:val="sv-SE"/>
        </w:rPr>
        <w:t>blister</w:t>
      </w:r>
      <w:r>
        <w:rPr>
          <w:rFonts w:ascii="Times New Roman" w:hAnsi="Times New Roman"/>
          <w:b/>
          <w:szCs w:val="24"/>
          <w:lang w:val="sv-SE"/>
        </w:rPr>
        <w: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1.</w:t>
      </w:r>
      <w:r w:rsidRPr="00E661FA">
        <w:rPr>
          <w:rFonts w:ascii="Times New Roman" w:hAnsi="Times New Roman"/>
          <w:b/>
          <w:noProof/>
          <w:lang w:val="sv-SE"/>
        </w:rPr>
        <w:tab/>
      </w:r>
      <w:r w:rsidRPr="00E661FA">
        <w:rPr>
          <w:rFonts w:ascii="Times New Roman" w:hAnsi="Times New Roman"/>
          <w:b/>
          <w:lang w:val="sv-SE"/>
        </w:rPr>
        <w:t>LÄKEMEDLETS NAMN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Temozolomide SUN 140 mg hårda kapslar</w:t>
      </w:r>
    </w:p>
    <w:p w:rsidR="00FB5826" w:rsidRPr="00E661FA" w:rsidRDefault="0033459E" w:rsidP="00FB5826">
      <w:pPr>
        <w:spacing w:after="0" w:line="240" w:lineRule="auto"/>
        <w:rPr>
          <w:rFonts w:ascii="Times New Roman" w:hAnsi="Times New Roman"/>
          <w:noProof/>
          <w:lang w:val="nb-NO"/>
        </w:rPr>
      </w:pPr>
      <w:r>
        <w:rPr>
          <w:rFonts w:ascii="Times New Roman" w:hAnsi="Times New Roman"/>
          <w:lang w:val="nb-NO"/>
        </w:rPr>
        <w:t>t</w:t>
      </w:r>
      <w:r w:rsidR="00FB5826" w:rsidRPr="00E661FA">
        <w:rPr>
          <w:rFonts w:ascii="Times New Roman" w:hAnsi="Times New Roman"/>
          <w:lang w:val="nb-NO"/>
        </w:rPr>
        <w:t>emozolomid</w:t>
      </w:r>
    </w:p>
    <w:p w:rsidR="00FB5826" w:rsidRPr="00E661FA" w:rsidRDefault="00FB5826" w:rsidP="00FB5826">
      <w:pPr>
        <w:spacing w:after="0" w:line="240" w:lineRule="auto"/>
        <w:rPr>
          <w:rFonts w:ascii="Times New Roman" w:hAnsi="Times New Roman"/>
          <w:noProof/>
          <w:lang w:val="nb-NO"/>
        </w:rPr>
      </w:pPr>
    </w:p>
    <w:p w:rsidR="00FB5826" w:rsidRPr="00E661FA" w:rsidRDefault="00FB5826" w:rsidP="00FB5826">
      <w:pPr>
        <w:spacing w:after="0" w:line="240" w:lineRule="auto"/>
        <w:rPr>
          <w:rFonts w:ascii="Times New Roman" w:hAnsi="Times New Roman"/>
          <w:noProof/>
          <w:lang w:val="nb-NO"/>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b/>
          <w:noProof/>
          <w:lang w:val="nb-NO"/>
        </w:rPr>
      </w:pPr>
      <w:r w:rsidRPr="00E661FA">
        <w:rPr>
          <w:rFonts w:ascii="Times New Roman" w:hAnsi="Times New Roman"/>
          <w:b/>
          <w:noProof/>
          <w:lang w:val="nb-NO"/>
        </w:rPr>
        <w:t>2.</w:t>
      </w:r>
      <w:r w:rsidRPr="00E661FA">
        <w:rPr>
          <w:rFonts w:ascii="Times New Roman" w:hAnsi="Times New Roman"/>
          <w:b/>
          <w:noProof/>
          <w:lang w:val="nb-NO"/>
        </w:rPr>
        <w:tab/>
      </w:r>
      <w:r w:rsidRPr="00E661FA">
        <w:rPr>
          <w:rFonts w:ascii="Times New Roman" w:hAnsi="Times New Roman"/>
          <w:b/>
          <w:lang w:val="nb-NO"/>
        </w:rPr>
        <w:t>DEKLARATION AV AKTIV(A) SUBSTANS(ER)</w:t>
      </w:r>
    </w:p>
    <w:p w:rsidR="00FB5826" w:rsidRPr="00E661FA" w:rsidRDefault="00FB5826" w:rsidP="00FB5826">
      <w:pPr>
        <w:spacing w:after="0" w:line="240" w:lineRule="auto"/>
        <w:rPr>
          <w:rFonts w:ascii="Times New Roman" w:hAnsi="Times New Roman"/>
          <w:noProof/>
          <w:lang w:val="nb-NO"/>
        </w:rPr>
      </w:pP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lang w:val="sv-SE"/>
        </w:rPr>
        <w:t xml:space="preserve">Varje kapsel innehåller </w:t>
      </w:r>
      <w:r w:rsidR="002A2A4F">
        <w:rPr>
          <w:rFonts w:ascii="Times New Roman" w:hAnsi="Times New Roman"/>
          <w:lang w:val="sv-SE"/>
        </w:rPr>
        <w:t>140</w:t>
      </w:r>
      <w:r w:rsidR="002A2A4F" w:rsidRPr="00E661FA">
        <w:rPr>
          <w:rFonts w:ascii="Times New Roman" w:hAnsi="Times New Roman"/>
          <w:lang w:val="sv-SE"/>
        </w:rPr>
        <w:t> </w:t>
      </w:r>
      <w:r w:rsidRPr="00E661FA">
        <w:rPr>
          <w:rFonts w:ascii="Times New Roman" w:hAnsi="Times New Roman"/>
          <w:lang w:val="sv-SE"/>
        </w:rPr>
        <w:t>mg temozolomid.</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3.</w:t>
      </w:r>
      <w:r w:rsidRPr="00E661FA">
        <w:rPr>
          <w:rFonts w:ascii="Times New Roman" w:hAnsi="Times New Roman"/>
          <w:b/>
          <w:noProof/>
          <w:lang w:val="sv-SE"/>
        </w:rPr>
        <w:tab/>
      </w:r>
      <w:r w:rsidRPr="00E661FA">
        <w:rPr>
          <w:rFonts w:ascii="Times New Roman" w:hAnsi="Times New Roman"/>
          <w:b/>
          <w:lang w:val="sv-SE"/>
        </w:rPr>
        <w:t>FÖRTECKNING ÖVER HJÄLPÄMNEN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lang w:val="sv-SE"/>
        </w:rPr>
        <w:t xml:space="preserve">Innehåller laktos. </w:t>
      </w:r>
      <w:r w:rsidR="00AA0338" w:rsidRPr="00E661FA">
        <w:rPr>
          <w:rFonts w:ascii="Times New Roman" w:hAnsi="Times New Roman"/>
          <w:lang w:val="sv-SE"/>
        </w:rPr>
        <w:t>Se bipacksedeln för mer information.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4.</w:t>
      </w:r>
      <w:r w:rsidRPr="00E661FA">
        <w:rPr>
          <w:rFonts w:ascii="Times New Roman" w:hAnsi="Times New Roman"/>
          <w:b/>
          <w:noProof/>
          <w:lang w:val="sv-SE"/>
        </w:rPr>
        <w:tab/>
      </w:r>
      <w:r w:rsidRPr="00E661FA">
        <w:rPr>
          <w:rFonts w:ascii="Times New Roman" w:hAnsi="Times New Roman"/>
          <w:b/>
          <w:lang w:val="sv-SE"/>
        </w:rPr>
        <w:t>LÄKEMEDELSFORM OCH FÖRPACKNINGSSTORLEK</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5</w:t>
      </w:r>
      <w:r w:rsidR="00AA0338">
        <w:rPr>
          <w:rFonts w:ascii="Times New Roman" w:hAnsi="Times New Roman"/>
          <w:lang w:val="sv-SE"/>
        </w:rPr>
        <w:t>x1</w:t>
      </w:r>
      <w:r w:rsidRPr="00E661FA">
        <w:rPr>
          <w:rFonts w:ascii="Times New Roman" w:hAnsi="Times New Roman"/>
          <w:lang w:val="sv-SE"/>
        </w:rPr>
        <w:t> hård kaps</w:t>
      </w:r>
      <w:r w:rsidR="003D5926">
        <w:rPr>
          <w:rFonts w:ascii="Times New Roman" w:hAnsi="Times New Roman"/>
          <w:lang w:val="sv-SE"/>
        </w:rPr>
        <w:t>e</w:t>
      </w:r>
      <w:r w:rsidRPr="00E661FA">
        <w:rPr>
          <w:rFonts w:ascii="Times New Roman" w:hAnsi="Times New Roman"/>
          <w:lang w:val="sv-SE"/>
        </w:rPr>
        <w:t>l</w:t>
      </w: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highlight w:val="lightGray"/>
          <w:lang w:val="sv-SE"/>
        </w:rPr>
        <w:t>20</w:t>
      </w:r>
      <w:r w:rsidR="00AA0338">
        <w:rPr>
          <w:rFonts w:ascii="Times New Roman" w:hAnsi="Times New Roman"/>
          <w:highlight w:val="lightGray"/>
          <w:lang w:val="sv-SE"/>
        </w:rPr>
        <w:t>x1</w:t>
      </w:r>
      <w:r w:rsidRPr="00E661FA">
        <w:rPr>
          <w:rFonts w:ascii="Times New Roman" w:hAnsi="Times New Roman"/>
          <w:highlight w:val="lightGray"/>
          <w:lang w:val="sv-SE"/>
        </w:rPr>
        <w:t> hård kaps</w:t>
      </w:r>
      <w:r w:rsidR="003D5926">
        <w:rPr>
          <w:rFonts w:ascii="Times New Roman" w:hAnsi="Times New Roman"/>
          <w:highlight w:val="lightGray"/>
          <w:lang w:val="sv-SE"/>
        </w:rPr>
        <w:t>e</w:t>
      </w:r>
      <w:r w:rsidRPr="00E661FA">
        <w:rPr>
          <w:rFonts w:ascii="Times New Roman" w:hAnsi="Times New Roman"/>
          <w:highlight w:val="lightGray"/>
          <w:lang w:val="sv-SE"/>
        </w:rPr>
        <w:t>l</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i/>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5.</w:t>
      </w:r>
      <w:r w:rsidRPr="00E661FA">
        <w:rPr>
          <w:rFonts w:ascii="Times New Roman" w:hAnsi="Times New Roman"/>
          <w:b/>
          <w:noProof/>
          <w:lang w:val="sv-SE"/>
        </w:rPr>
        <w:tab/>
      </w:r>
      <w:r w:rsidRPr="00E661FA">
        <w:rPr>
          <w:rFonts w:ascii="Times New Roman" w:hAnsi="Times New Roman"/>
          <w:b/>
          <w:lang w:val="sv-SE"/>
        </w:rPr>
        <w:t>ADMINISTRERINGSSÄTT OCH ADMINISTRERINGSVÄG</w:t>
      </w:r>
    </w:p>
    <w:p w:rsidR="00FB5826" w:rsidRPr="00E661FA" w:rsidRDefault="00FB5826" w:rsidP="00FB5826">
      <w:pPr>
        <w:spacing w:after="0" w:line="240" w:lineRule="auto"/>
        <w:rPr>
          <w:rFonts w:ascii="Times New Roman" w:hAnsi="Times New Roman"/>
          <w:i/>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Läs bipacksedeln före användning.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Oral användning.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6.</w:t>
      </w:r>
      <w:r w:rsidRPr="00E661FA">
        <w:rPr>
          <w:rFonts w:ascii="Times New Roman" w:hAnsi="Times New Roman"/>
          <w:b/>
          <w:noProof/>
          <w:lang w:val="sv-SE"/>
        </w:rPr>
        <w:tab/>
      </w:r>
      <w:r w:rsidRPr="00E661FA">
        <w:rPr>
          <w:rFonts w:ascii="Times New Roman" w:hAnsi="Times New Roman"/>
          <w:b/>
          <w:lang w:val="sv-SE"/>
        </w:rPr>
        <w:t>SÄRSKILD VARNING OM ATT LÄKEMEDLET MÅSTE FÖRVARAS UTOM SYN- OCH RÄCKHÅLL FÖR BARN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Förvaras utom syn- och räckhåll för barn, helst i ett låst skåp.</w:t>
      </w:r>
      <w:r w:rsidRPr="00E661FA">
        <w:rPr>
          <w:rFonts w:ascii="Times New Roman" w:hAnsi="Times New Roman"/>
          <w:noProof/>
          <w:lang w:val="sv-SE"/>
        </w:rPr>
        <w:t xml:space="preserve"> </w:t>
      </w:r>
      <w:r w:rsidRPr="00E661FA">
        <w:rPr>
          <w:rFonts w:ascii="Times New Roman" w:hAnsi="Times New Roman"/>
          <w:lang w:val="sv-SE"/>
        </w:rPr>
        <w:t xml:space="preserve">Oavsiktlig förtäring kan vara </w:t>
      </w:r>
      <w:r w:rsidRPr="001048BC">
        <w:rPr>
          <w:rFonts w:ascii="Times New Roman" w:hAnsi="Times New Roman"/>
          <w:snapToGrid/>
          <w:szCs w:val="20"/>
          <w:lang w:val="sv-SE" w:eastAsia="en-US"/>
        </w:rPr>
        <w:t>dödligt</w:t>
      </w:r>
      <w:r w:rsidRPr="00E661FA">
        <w:rPr>
          <w:rFonts w:ascii="Times New Roman" w:hAnsi="Times New Roman"/>
          <w:lang w:val="sv-SE"/>
        </w:rPr>
        <w:t xml:space="preserve"> för barn.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7.</w:t>
      </w:r>
      <w:r w:rsidRPr="00E661FA">
        <w:rPr>
          <w:rFonts w:ascii="Times New Roman" w:hAnsi="Times New Roman"/>
          <w:b/>
          <w:noProof/>
          <w:lang w:val="sv-SE"/>
        </w:rPr>
        <w:tab/>
      </w:r>
      <w:r w:rsidRPr="00E661FA">
        <w:rPr>
          <w:rFonts w:ascii="Times New Roman" w:hAnsi="Times New Roman"/>
          <w:b/>
          <w:lang w:val="sv-SE"/>
        </w:rPr>
        <w:t>ÖVRIGA SÄRSKILDA VARNINGAR OM SÅ ÄR NÖDVÄNDIGT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Cytostatikum</w:t>
      </w:r>
    </w:p>
    <w:p w:rsidR="00FB5826" w:rsidRPr="00E661FA" w:rsidRDefault="00FB5826" w:rsidP="00FB5826">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Kapslarna får inte öppnas, krossas eller tuggas. Sväljes hela. Om en kapsel är skadad ska kontakt med hud, ögon eller näsa undvikas.</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8.</w:t>
      </w:r>
      <w:r w:rsidRPr="00E661FA">
        <w:rPr>
          <w:rFonts w:ascii="Times New Roman" w:hAnsi="Times New Roman"/>
          <w:b/>
          <w:noProof/>
          <w:lang w:val="sv-SE"/>
        </w:rPr>
        <w:tab/>
      </w:r>
      <w:r w:rsidRPr="00E661FA">
        <w:rPr>
          <w:rFonts w:ascii="Times New Roman" w:hAnsi="Times New Roman"/>
          <w:b/>
          <w:lang w:val="sv-SE"/>
        </w:rPr>
        <w:t>UTGÅNGSDATUM</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Utg.dat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9.</w:t>
      </w:r>
      <w:r w:rsidRPr="00E661FA">
        <w:rPr>
          <w:rFonts w:ascii="Times New Roman" w:hAnsi="Times New Roman"/>
          <w:b/>
          <w:noProof/>
          <w:lang w:val="sv-SE"/>
        </w:rPr>
        <w:tab/>
      </w:r>
      <w:r w:rsidRPr="00E661FA">
        <w:rPr>
          <w:rFonts w:ascii="Times New Roman" w:hAnsi="Times New Roman"/>
          <w:b/>
          <w:lang w:val="sv-SE"/>
        </w:rPr>
        <w:t>SÄRSKILDA FÖRVARINGSANVISNINGAR</w:t>
      </w:r>
    </w:p>
    <w:p w:rsidR="00FB5826" w:rsidRPr="00E661FA" w:rsidRDefault="00FB5826" w:rsidP="00FB5826">
      <w:pPr>
        <w:spacing w:after="0" w:line="240" w:lineRule="auto"/>
        <w:ind w:left="567" w:hanging="567"/>
        <w:rPr>
          <w:rFonts w:ascii="Times New Roman" w:hAnsi="Times New Roman"/>
          <w:noProof/>
          <w:lang w:val="sv-SE"/>
        </w:rPr>
      </w:pPr>
    </w:p>
    <w:p w:rsidR="00FB5826" w:rsidRPr="00E661FA" w:rsidRDefault="00FB5826" w:rsidP="00FB5826">
      <w:pPr>
        <w:pStyle w:val="Default"/>
        <w:rPr>
          <w:sz w:val="22"/>
          <w:szCs w:val="22"/>
          <w:lang w:val="sv-SE"/>
        </w:rPr>
      </w:pPr>
      <w:r w:rsidRPr="00E661FA">
        <w:rPr>
          <w:sz w:val="22"/>
          <w:szCs w:val="22"/>
          <w:lang w:val="sv-SE"/>
        </w:rPr>
        <w:lastRenderedPageBreak/>
        <w:t xml:space="preserve">Förvaras vid högst </w:t>
      </w:r>
      <w:r w:rsidR="00766A19">
        <w:rPr>
          <w:sz w:val="22"/>
          <w:szCs w:val="22"/>
          <w:lang w:val="sv-SE"/>
        </w:rPr>
        <w:t>25</w:t>
      </w:r>
      <w:r w:rsidRPr="00E661FA">
        <w:rPr>
          <w:sz w:val="22"/>
          <w:szCs w:val="22"/>
          <w:lang w:val="sv-SE"/>
        </w:rPr>
        <w:t xml:space="preserve"> °C. </w:t>
      </w:r>
    </w:p>
    <w:p w:rsidR="00FB5826" w:rsidRPr="00E661FA" w:rsidRDefault="00FB5826" w:rsidP="00FB5826">
      <w:pPr>
        <w:tabs>
          <w:tab w:val="left" w:pos="567"/>
        </w:tabs>
        <w:autoSpaceDE w:val="0"/>
        <w:autoSpaceDN w:val="0"/>
        <w:adjustRightInd w:val="0"/>
        <w:spacing w:after="0" w:line="240" w:lineRule="auto"/>
        <w:rPr>
          <w:rFonts w:ascii="Times New Roman" w:hAnsi="Times New Roman"/>
          <w:b/>
          <w:lang w:val="sv-SE"/>
        </w:rPr>
      </w:pPr>
    </w:p>
    <w:p w:rsidR="00FB5826" w:rsidRPr="00E661FA" w:rsidRDefault="00FB5826" w:rsidP="00FB5826">
      <w:pPr>
        <w:spacing w:after="0" w:line="240" w:lineRule="auto"/>
        <w:ind w:left="567" w:hanging="567"/>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tabs>
          <w:tab w:val="left" w:pos="567"/>
        </w:tabs>
        <w:spacing w:after="0" w:line="240" w:lineRule="auto"/>
        <w:ind w:left="567" w:hanging="567"/>
        <w:outlineLvl w:val="0"/>
        <w:rPr>
          <w:rFonts w:ascii="Times New Roman" w:hAnsi="Times New Roman"/>
          <w:b/>
          <w:noProof/>
          <w:lang w:val="sv-SE"/>
        </w:rPr>
      </w:pPr>
      <w:r w:rsidRPr="00E661FA">
        <w:rPr>
          <w:rFonts w:ascii="Times New Roman" w:hAnsi="Times New Roman"/>
          <w:b/>
          <w:noProof/>
          <w:lang w:val="sv-SE"/>
        </w:rPr>
        <w:t>10.</w:t>
      </w:r>
      <w:r w:rsidRPr="00E661FA">
        <w:rPr>
          <w:rFonts w:ascii="Times New Roman" w:hAnsi="Times New Roman"/>
          <w:b/>
          <w:noProof/>
          <w:lang w:val="sv-SE"/>
        </w:rPr>
        <w:tab/>
      </w:r>
      <w:r w:rsidRPr="00E661FA">
        <w:rPr>
          <w:rFonts w:ascii="Times New Roman" w:hAnsi="Times New Roman"/>
          <w:b/>
          <w:lang w:val="sv-SE"/>
        </w:rPr>
        <w:t>SÄRSKILDA FÖRSIKTIGHETSÅTGÄRDER FÖR DESTRUKTION AV EJ ANVÄNT LÄKEMEDEL OCH AVFALL I FÖREKOMMANDE FALL</w:t>
      </w:r>
    </w:p>
    <w:p w:rsidR="00FB5826" w:rsidRPr="00E661FA" w:rsidRDefault="00FB5826" w:rsidP="00FB5826">
      <w:pPr>
        <w:spacing w:after="0" w:line="240" w:lineRule="auto"/>
        <w:rPr>
          <w:rFonts w:ascii="Times New Roman" w:hAnsi="Times New Roman"/>
          <w:noProof/>
          <w:lang w:val="sv-SE"/>
        </w:rPr>
      </w:pPr>
    </w:p>
    <w:p w:rsidR="00FB5826" w:rsidRPr="00A02FBB" w:rsidRDefault="00FB5826" w:rsidP="00FB5826">
      <w:pPr>
        <w:numPr>
          <w:ilvl w:val="12"/>
          <w:numId w:val="0"/>
        </w:numPr>
        <w:tabs>
          <w:tab w:val="left" w:pos="0"/>
          <w:tab w:val="left" w:pos="567"/>
        </w:tabs>
        <w:spacing w:after="0" w:line="240" w:lineRule="auto"/>
        <w:ind w:right="302"/>
        <w:rPr>
          <w:rFonts w:ascii="Times New Roman" w:hAnsi="Times New Roman"/>
          <w:snapToGrid/>
          <w:lang w:val="sv-SE" w:eastAsia="en-US"/>
        </w:rPr>
      </w:pPr>
      <w:r w:rsidRPr="00A02FBB">
        <w:rPr>
          <w:rFonts w:ascii="Times New Roman" w:hAnsi="Times New Roman"/>
          <w:snapToGrid/>
          <w:lang w:val="sv-SE" w:eastAsia="en-US"/>
        </w:rPr>
        <w:t xml:space="preserve">Ej använt läkemedel och avfall ska kasseras enligt gällande anvisningar. </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b/>
          <w:noProof/>
          <w:lang w:val="sv-SE"/>
        </w:rPr>
      </w:pPr>
      <w:r w:rsidRPr="00E661FA">
        <w:rPr>
          <w:rFonts w:ascii="Times New Roman" w:hAnsi="Times New Roman"/>
          <w:b/>
          <w:noProof/>
          <w:lang w:val="sv-SE"/>
        </w:rPr>
        <w:t>11.</w:t>
      </w:r>
      <w:r w:rsidRPr="00E661FA">
        <w:rPr>
          <w:rFonts w:ascii="Times New Roman" w:hAnsi="Times New Roman"/>
          <w:b/>
          <w:noProof/>
          <w:lang w:val="sv-SE"/>
        </w:rPr>
        <w:tab/>
      </w:r>
      <w:r w:rsidRPr="00E661FA">
        <w:rPr>
          <w:rFonts w:ascii="Times New Roman" w:hAnsi="Times New Roman"/>
          <w:b/>
          <w:lang w:val="sv-SE"/>
        </w:rPr>
        <w:t>INNEHAVARE AV GODKÄNNANDE FÖR FÖRSÄLJNING (NAMN OCH ADRESS)</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tabs>
          <w:tab w:val="left" w:pos="567"/>
        </w:tabs>
        <w:snapToGrid w:val="0"/>
        <w:spacing w:after="0" w:line="240" w:lineRule="auto"/>
        <w:rPr>
          <w:rFonts w:ascii="Times New Roman" w:hAnsi="Times New Roman"/>
          <w:color w:val="000000"/>
          <w:lang w:val="fr-FR"/>
        </w:rPr>
      </w:pPr>
      <w:r w:rsidRPr="00E661FA">
        <w:rPr>
          <w:rFonts w:ascii="Times New Roman" w:hAnsi="Times New Roman"/>
          <w:lang w:val="fr-FR"/>
        </w:rPr>
        <w:t>Sun Pharmaceutical Industries Europe B.V.</w:t>
      </w:r>
    </w:p>
    <w:p w:rsidR="00FB5826" w:rsidRPr="00E661FA" w:rsidRDefault="00FB5826" w:rsidP="00FB5826">
      <w:pPr>
        <w:tabs>
          <w:tab w:val="left" w:pos="567"/>
        </w:tabs>
        <w:spacing w:after="0" w:line="240" w:lineRule="auto"/>
        <w:rPr>
          <w:rFonts w:ascii="Times New Roman" w:hAnsi="Times New Roman"/>
          <w:color w:val="000000"/>
          <w:lang w:val="fr-FR"/>
        </w:rPr>
      </w:pPr>
      <w:r w:rsidRPr="00E661FA">
        <w:rPr>
          <w:rFonts w:ascii="Times New Roman" w:hAnsi="Times New Roman"/>
          <w:lang w:val="fr-FR"/>
        </w:rPr>
        <w:t>Polarisavenue 87</w:t>
      </w:r>
    </w:p>
    <w:p w:rsidR="00FB5826" w:rsidRPr="00E661FA" w:rsidRDefault="00FB5826" w:rsidP="00FB5826">
      <w:pPr>
        <w:tabs>
          <w:tab w:val="left" w:pos="567"/>
        </w:tabs>
        <w:spacing w:after="0" w:line="240" w:lineRule="auto"/>
        <w:rPr>
          <w:rFonts w:ascii="Times New Roman" w:hAnsi="Times New Roman"/>
          <w:color w:val="000000"/>
          <w:lang w:val="sv-SE"/>
        </w:rPr>
      </w:pPr>
      <w:r w:rsidRPr="00E661FA">
        <w:rPr>
          <w:rFonts w:ascii="Times New Roman" w:hAnsi="Times New Roman"/>
          <w:lang w:val="sv-SE"/>
        </w:rPr>
        <w:t>2132 JH Hoofddorp</w:t>
      </w: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Nederländerna</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12.</w:t>
      </w:r>
      <w:r w:rsidRPr="00E661FA">
        <w:rPr>
          <w:rFonts w:ascii="Times New Roman" w:hAnsi="Times New Roman"/>
          <w:b/>
          <w:noProof/>
          <w:lang w:val="sv-SE"/>
        </w:rPr>
        <w:tab/>
      </w:r>
      <w:r w:rsidRPr="00E661FA">
        <w:rPr>
          <w:rFonts w:ascii="Times New Roman" w:hAnsi="Times New Roman"/>
          <w:b/>
          <w:lang w:val="sv-SE"/>
        </w:rPr>
        <w:t>NUMMER PÅ GODKÄNNANDE FÖR FÖRSÄLJNING</w:t>
      </w:r>
    </w:p>
    <w:p w:rsidR="00FB5826" w:rsidRDefault="00FB5826" w:rsidP="00FB5826">
      <w:pPr>
        <w:spacing w:after="0" w:line="240" w:lineRule="auto"/>
        <w:outlineLvl w:val="0"/>
        <w:rPr>
          <w:rFonts w:ascii="Times New Roman" w:hAnsi="Times New Roman"/>
          <w:noProof/>
          <w:lang w:val="sv-SE"/>
        </w:rPr>
      </w:pPr>
    </w:p>
    <w:p w:rsidR="002F1B96" w:rsidRPr="00542338" w:rsidRDefault="002F1B96" w:rsidP="002F1B96">
      <w:pPr>
        <w:spacing w:after="0" w:line="240" w:lineRule="auto"/>
        <w:outlineLvl w:val="0"/>
        <w:rPr>
          <w:rFonts w:ascii="Times New Roman" w:hAnsi="Times New Roman"/>
          <w:noProof/>
          <w:szCs w:val="20"/>
          <w:lang w:val="sv-SE"/>
        </w:rPr>
      </w:pPr>
      <w:r w:rsidRPr="00542338">
        <w:rPr>
          <w:rFonts w:ascii="Times New Roman" w:hAnsi="Times New Roman"/>
          <w:noProof/>
          <w:szCs w:val="20"/>
          <w:lang w:val="sv-SE"/>
        </w:rPr>
        <w:t>EU/1/11/697/01</w:t>
      </w:r>
      <w:r>
        <w:rPr>
          <w:rFonts w:ascii="Times New Roman" w:hAnsi="Times New Roman"/>
          <w:noProof/>
          <w:szCs w:val="20"/>
          <w:lang w:val="sv-SE"/>
        </w:rPr>
        <w:t>9</w:t>
      </w:r>
      <w:r w:rsidRPr="00542338">
        <w:rPr>
          <w:rFonts w:ascii="Times New Roman" w:hAnsi="Times New Roman"/>
          <w:noProof/>
          <w:szCs w:val="20"/>
          <w:lang w:val="sv-SE"/>
        </w:rPr>
        <w:t xml:space="preserve"> (5 hårda kapslar)</w:t>
      </w:r>
    </w:p>
    <w:p w:rsidR="002F1B96" w:rsidRPr="00E661FA" w:rsidRDefault="002F1B96" w:rsidP="002F1B96">
      <w:pPr>
        <w:spacing w:after="0" w:line="240" w:lineRule="auto"/>
        <w:outlineLvl w:val="0"/>
        <w:rPr>
          <w:rFonts w:ascii="Times New Roman" w:hAnsi="Times New Roman"/>
          <w:noProof/>
          <w:lang w:val="sv-SE"/>
        </w:rPr>
      </w:pPr>
      <w:r>
        <w:rPr>
          <w:rFonts w:ascii="Times New Roman" w:hAnsi="Times New Roman"/>
          <w:noProof/>
          <w:szCs w:val="20"/>
          <w:lang w:val="sv-SE"/>
        </w:rPr>
        <w:t>EU/1/11/697/020</w:t>
      </w:r>
      <w:r w:rsidRPr="00542338">
        <w:rPr>
          <w:rFonts w:ascii="Times New Roman" w:hAnsi="Times New Roman"/>
          <w:noProof/>
          <w:szCs w:val="20"/>
          <w:lang w:val="sv-SE"/>
        </w:rPr>
        <w:t xml:space="preserve"> (20 </w:t>
      </w:r>
      <w:r>
        <w:rPr>
          <w:rFonts w:ascii="Times New Roman" w:hAnsi="Times New Roman"/>
          <w:noProof/>
          <w:szCs w:val="20"/>
          <w:lang w:val="sv-SE"/>
        </w:rPr>
        <w:t>hårda kapslar</w:t>
      </w:r>
      <w:r w:rsidRPr="00542338">
        <w:rPr>
          <w:rFonts w:ascii="Times New Roman" w:hAnsi="Times New Roman"/>
          <w:noProof/>
          <w:szCs w:val="20"/>
          <w:lang w:val="sv-SE"/>
        </w:rPr>
        <w:t>)</w:t>
      </w:r>
    </w:p>
    <w:p w:rsidR="002F1B96" w:rsidRPr="00E661FA" w:rsidRDefault="002F1B96" w:rsidP="00FB5826">
      <w:pPr>
        <w:spacing w:after="0" w:line="240" w:lineRule="auto"/>
        <w:outlineLvl w:val="0"/>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13.</w:t>
      </w:r>
      <w:r w:rsidRPr="00E661FA">
        <w:rPr>
          <w:rFonts w:ascii="Times New Roman" w:hAnsi="Times New Roman"/>
          <w:b/>
          <w:noProof/>
          <w:lang w:val="sv-SE"/>
        </w:rPr>
        <w:tab/>
      </w:r>
      <w:r w:rsidRPr="00E661FA">
        <w:rPr>
          <w:rFonts w:ascii="Times New Roman" w:hAnsi="Times New Roman"/>
          <w:b/>
          <w:lang w:val="sv-SE"/>
        </w:rPr>
        <w:t>TILLVERKNINGSSATSNUMMER</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Lot: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14.</w:t>
      </w:r>
      <w:r w:rsidRPr="00E661FA">
        <w:rPr>
          <w:rFonts w:ascii="Times New Roman" w:hAnsi="Times New Roman"/>
          <w:b/>
          <w:noProof/>
          <w:lang w:val="sv-SE"/>
        </w:rPr>
        <w:tab/>
      </w:r>
      <w:r w:rsidRPr="00E661FA">
        <w:rPr>
          <w:rFonts w:ascii="Times New Roman" w:hAnsi="Times New Roman"/>
          <w:b/>
          <w:lang w:val="sv-SE"/>
        </w:rPr>
        <w:t>ALLMÄN KLASSIFICERING FÖR FÖRSKRIVNING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lang w:val="sv-SE"/>
        </w:rPr>
        <w:t>Receptbelagt läkemedel.</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15.</w:t>
      </w:r>
      <w:r w:rsidRPr="00E661FA">
        <w:rPr>
          <w:rFonts w:ascii="Times New Roman" w:hAnsi="Times New Roman"/>
          <w:b/>
          <w:noProof/>
          <w:lang w:val="sv-SE"/>
        </w:rPr>
        <w:tab/>
      </w:r>
      <w:r w:rsidRPr="00E661FA">
        <w:rPr>
          <w:rFonts w:ascii="Times New Roman" w:hAnsi="Times New Roman"/>
          <w:b/>
          <w:lang w:val="sv-SE"/>
        </w:rPr>
        <w:t>BRUKSANVISNING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16.</w:t>
      </w:r>
      <w:r w:rsidRPr="00E661FA">
        <w:rPr>
          <w:rFonts w:ascii="Times New Roman" w:hAnsi="Times New Roman"/>
          <w:b/>
          <w:noProof/>
          <w:lang w:val="sv-SE"/>
        </w:rPr>
        <w:tab/>
      </w:r>
      <w:r w:rsidRPr="00E661FA">
        <w:rPr>
          <w:rFonts w:ascii="Times New Roman" w:hAnsi="Times New Roman"/>
          <w:b/>
          <w:lang w:val="sv-SE"/>
        </w:rPr>
        <w:t>INFORMATION I PUNKTSKRIFT</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tabs>
          <w:tab w:val="left" w:pos="567"/>
        </w:tabs>
        <w:spacing w:after="0" w:line="240" w:lineRule="auto"/>
        <w:rPr>
          <w:rFonts w:ascii="Times New Roman" w:hAnsi="Times New Roman"/>
          <w:noProof/>
          <w:lang w:val="sv-SE"/>
        </w:rPr>
      </w:pPr>
      <w:r w:rsidRPr="00E661FA">
        <w:rPr>
          <w:rFonts w:ascii="Times New Roman" w:hAnsi="Times New Roman"/>
          <w:lang w:val="sv-SE"/>
        </w:rPr>
        <w:t>Temozolomide SUN 140 mg</w:t>
      </w:r>
    </w:p>
    <w:p w:rsidR="003D5926" w:rsidRDefault="003D5926" w:rsidP="003D5926">
      <w:pPr>
        <w:spacing w:after="0" w:line="240" w:lineRule="auto"/>
        <w:rPr>
          <w:rFonts w:ascii="Times New Roman" w:hAnsi="Times New Roman"/>
          <w:lang w:val="sv"/>
        </w:rPr>
      </w:pPr>
    </w:p>
    <w:p w:rsidR="003D5926" w:rsidRDefault="003D5926" w:rsidP="003D5926">
      <w:pPr>
        <w:spacing w:after="0" w:line="240" w:lineRule="auto"/>
        <w:rPr>
          <w:rFonts w:ascii="Times New Roman" w:hAnsi="Times New Roman"/>
          <w:lang w:val="sv"/>
        </w:rPr>
      </w:pPr>
    </w:p>
    <w:p w:rsidR="003D5926" w:rsidRPr="00665CD0" w:rsidRDefault="003D5926" w:rsidP="00FE6C04">
      <w:pPr>
        <w:keepNext/>
        <w:numPr>
          <w:ilvl w:val="0"/>
          <w:numId w:val="77"/>
        </w:numPr>
        <w:pBdr>
          <w:top w:val="single" w:sz="4" w:space="1" w:color="auto"/>
          <w:left w:val="single" w:sz="4" w:space="4" w:color="auto"/>
          <w:bottom w:val="single" w:sz="4" w:space="1" w:color="auto"/>
          <w:right w:val="single" w:sz="4" w:space="4" w:color="auto"/>
        </w:pBdr>
        <w:spacing w:after="0" w:line="240" w:lineRule="auto"/>
        <w:ind w:left="567"/>
        <w:outlineLvl w:val="0"/>
        <w:rPr>
          <w:rFonts w:ascii="Times New Roman" w:hAnsi="Times New Roman"/>
          <w:i/>
          <w:noProof/>
          <w:szCs w:val="20"/>
          <w:lang w:val="sv-SE" w:eastAsia="sv-SE" w:bidi="sv-SE"/>
        </w:rPr>
      </w:pPr>
      <w:r w:rsidRPr="00665CD0">
        <w:rPr>
          <w:rFonts w:ascii="Times New Roman" w:hAnsi="Times New Roman"/>
          <w:b/>
          <w:noProof/>
          <w:szCs w:val="20"/>
          <w:lang w:val="sv-SE" w:eastAsia="sv-SE" w:bidi="sv-SE"/>
        </w:rPr>
        <w:t xml:space="preserve">UNIK IDENTITETSBETECKNING – TVÅDIMENSIONELL STRECKKOD </w:t>
      </w:r>
    </w:p>
    <w:p w:rsidR="003D5926" w:rsidRPr="00665CD0" w:rsidRDefault="003D5926" w:rsidP="003D5926">
      <w:pPr>
        <w:spacing w:after="0" w:line="240" w:lineRule="auto"/>
        <w:rPr>
          <w:rFonts w:ascii="Times New Roman" w:hAnsi="Times New Roman"/>
          <w:noProof/>
          <w:szCs w:val="20"/>
          <w:lang w:val="sv-SE" w:eastAsia="sv-SE" w:bidi="sv-SE"/>
        </w:rPr>
      </w:pPr>
    </w:p>
    <w:p w:rsidR="003D5926" w:rsidRPr="00665CD0" w:rsidRDefault="003D5926" w:rsidP="003D5926">
      <w:pPr>
        <w:tabs>
          <w:tab w:val="left" w:pos="567"/>
        </w:tabs>
        <w:spacing w:after="0" w:line="240" w:lineRule="auto"/>
        <w:rPr>
          <w:rFonts w:ascii="Times New Roman" w:hAnsi="Times New Roman"/>
          <w:noProof/>
          <w:shd w:val="clear" w:color="auto" w:fill="CCCCCC"/>
          <w:lang w:val="sv-SE" w:eastAsia="sv-SE" w:bidi="sv-SE"/>
        </w:rPr>
      </w:pPr>
      <w:r w:rsidRPr="00665CD0">
        <w:rPr>
          <w:rFonts w:ascii="Times New Roman" w:hAnsi="Times New Roman"/>
          <w:noProof/>
          <w:szCs w:val="20"/>
          <w:highlight w:val="lightGray"/>
          <w:lang w:val="sv-SE" w:eastAsia="sv-SE" w:bidi="sv-SE"/>
        </w:rPr>
        <w:t>Tvådimensionell streckkod som innehåller den unika identitetsbeteckningen.</w:t>
      </w:r>
    </w:p>
    <w:p w:rsidR="003D5926" w:rsidRPr="00665CD0" w:rsidRDefault="003D5926" w:rsidP="003D5926">
      <w:pPr>
        <w:tabs>
          <w:tab w:val="left" w:pos="567"/>
        </w:tabs>
        <w:spacing w:after="0" w:line="240" w:lineRule="auto"/>
        <w:rPr>
          <w:rFonts w:ascii="Times New Roman" w:hAnsi="Times New Roman"/>
          <w:noProof/>
          <w:shd w:val="clear" w:color="auto" w:fill="CCCCCC"/>
          <w:lang w:val="sv-SE" w:eastAsia="sv-SE" w:bidi="sv-SE"/>
        </w:rPr>
      </w:pPr>
    </w:p>
    <w:p w:rsidR="003D5926" w:rsidRPr="00665CD0" w:rsidRDefault="003D5926" w:rsidP="003D5926">
      <w:pPr>
        <w:spacing w:after="0" w:line="240" w:lineRule="auto"/>
        <w:rPr>
          <w:rFonts w:ascii="Times New Roman" w:hAnsi="Times New Roman"/>
          <w:noProof/>
          <w:szCs w:val="20"/>
          <w:lang w:val="sv-SE" w:eastAsia="sv-SE" w:bidi="sv-SE"/>
        </w:rPr>
      </w:pPr>
    </w:p>
    <w:p w:rsidR="003D5926" w:rsidRPr="00665CD0" w:rsidRDefault="003D5926" w:rsidP="00FE6C04">
      <w:pPr>
        <w:keepNext/>
        <w:numPr>
          <w:ilvl w:val="0"/>
          <w:numId w:val="77"/>
        </w:numPr>
        <w:pBdr>
          <w:top w:val="single" w:sz="4" w:space="1" w:color="auto"/>
          <w:left w:val="single" w:sz="4" w:space="4" w:color="auto"/>
          <w:bottom w:val="single" w:sz="4" w:space="1" w:color="auto"/>
          <w:right w:val="single" w:sz="4" w:space="4" w:color="auto"/>
        </w:pBdr>
        <w:spacing w:after="0" w:line="240" w:lineRule="auto"/>
        <w:ind w:left="567"/>
        <w:outlineLvl w:val="0"/>
        <w:rPr>
          <w:rFonts w:ascii="Times New Roman" w:hAnsi="Times New Roman"/>
          <w:i/>
          <w:noProof/>
          <w:szCs w:val="20"/>
          <w:lang w:val="sv-SE" w:eastAsia="sv-SE" w:bidi="sv-SE"/>
        </w:rPr>
      </w:pPr>
      <w:r w:rsidRPr="00665CD0">
        <w:rPr>
          <w:rFonts w:ascii="Times New Roman" w:hAnsi="Times New Roman"/>
          <w:b/>
          <w:noProof/>
          <w:szCs w:val="20"/>
          <w:lang w:val="sv-SE" w:eastAsia="sv-SE" w:bidi="sv-SE"/>
        </w:rPr>
        <w:t>UNIK IDENTITETSBETECKNING – I ETT FORMAT LÄSBART FÖR MÄNSKLIGT ÖGA</w:t>
      </w:r>
    </w:p>
    <w:p w:rsidR="003D5926" w:rsidRPr="00665CD0" w:rsidRDefault="003D5926" w:rsidP="003D5926">
      <w:pPr>
        <w:spacing w:after="0" w:line="240" w:lineRule="auto"/>
        <w:rPr>
          <w:rFonts w:ascii="Times New Roman" w:hAnsi="Times New Roman"/>
          <w:noProof/>
          <w:szCs w:val="20"/>
          <w:lang w:val="sv-SE" w:eastAsia="sv-SE" w:bidi="sv-SE"/>
        </w:rPr>
      </w:pPr>
    </w:p>
    <w:p w:rsidR="003D5926" w:rsidRDefault="003D5926" w:rsidP="003D5926">
      <w:pPr>
        <w:tabs>
          <w:tab w:val="left" w:pos="567"/>
        </w:tabs>
        <w:spacing w:after="0" w:line="260" w:lineRule="exact"/>
        <w:rPr>
          <w:rFonts w:ascii="Times New Roman" w:hAnsi="Times New Roman"/>
          <w:szCs w:val="20"/>
          <w:lang w:val="sv-SE" w:eastAsia="sv-SE" w:bidi="sv-SE"/>
        </w:rPr>
      </w:pPr>
      <w:r w:rsidRPr="00665CD0">
        <w:rPr>
          <w:rFonts w:ascii="Times New Roman" w:hAnsi="Times New Roman"/>
          <w:szCs w:val="20"/>
          <w:lang w:val="sv-SE" w:eastAsia="sv-SE" w:bidi="sv-SE"/>
        </w:rPr>
        <w:t>PC</w:t>
      </w:r>
    </w:p>
    <w:p w:rsidR="003D5926" w:rsidRDefault="003D5926" w:rsidP="003D5926">
      <w:pPr>
        <w:tabs>
          <w:tab w:val="left" w:pos="567"/>
        </w:tabs>
        <w:spacing w:after="0" w:line="260" w:lineRule="exact"/>
        <w:rPr>
          <w:rFonts w:ascii="Times New Roman" w:hAnsi="Times New Roman"/>
          <w:szCs w:val="20"/>
          <w:lang w:val="sv-SE" w:eastAsia="sv-SE" w:bidi="sv-SE"/>
        </w:rPr>
      </w:pPr>
      <w:r w:rsidRPr="00665CD0">
        <w:rPr>
          <w:rFonts w:ascii="Times New Roman" w:hAnsi="Times New Roman"/>
          <w:szCs w:val="20"/>
          <w:lang w:val="sv-SE" w:eastAsia="sv-SE" w:bidi="sv-SE"/>
        </w:rPr>
        <w:t>SN</w:t>
      </w:r>
    </w:p>
    <w:p w:rsidR="003D5926" w:rsidRDefault="003D5926" w:rsidP="003D5926">
      <w:pPr>
        <w:tabs>
          <w:tab w:val="left" w:pos="567"/>
        </w:tabs>
        <w:spacing w:after="0" w:line="260" w:lineRule="exact"/>
        <w:rPr>
          <w:rFonts w:ascii="Times New Roman" w:hAnsi="Times New Roman"/>
          <w:szCs w:val="20"/>
          <w:lang w:val="sv-SE" w:eastAsia="sv-SE" w:bidi="sv-SE"/>
        </w:rPr>
      </w:pPr>
      <w:r w:rsidRPr="00665CD0">
        <w:rPr>
          <w:rFonts w:ascii="Times New Roman" w:hAnsi="Times New Roman"/>
          <w:szCs w:val="20"/>
          <w:lang w:val="sv-SE" w:eastAsia="sv-SE" w:bidi="sv-SE"/>
        </w:rPr>
        <w:t xml:space="preserve">NN </w:t>
      </w:r>
    </w:p>
    <w:p w:rsidR="003B1E07" w:rsidRPr="00E661FA" w:rsidRDefault="00FB5826" w:rsidP="003B1E07">
      <w:pPr>
        <w:tabs>
          <w:tab w:val="left" w:pos="567"/>
        </w:tabs>
        <w:spacing w:after="0" w:line="240" w:lineRule="auto"/>
        <w:rPr>
          <w:rFonts w:ascii="Times New Roman" w:hAnsi="Times New Roman"/>
          <w:b/>
          <w:noProof/>
          <w:lang w:val="nl-NL"/>
        </w:rPr>
      </w:pPr>
      <w:r w:rsidRPr="00E661FA">
        <w:rPr>
          <w:rFonts w:ascii="Times New Roman" w:hAnsi="Times New Roman"/>
          <w:b/>
          <w:noProof/>
          <w:lang w:val="sv-SE"/>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rPr>
          <w:trHeight w:val="785"/>
        </w:trPr>
        <w:tc>
          <w:tcPr>
            <w:tcW w:w="9287" w:type="dxa"/>
          </w:tcPr>
          <w:p w:rsidR="003B1E07" w:rsidRPr="00E661FA" w:rsidRDefault="003B1E07" w:rsidP="0008521B">
            <w:pPr>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lastRenderedPageBreak/>
              <w:t>UPPGIFTER SOM SKALL FINNAS PÅ SMÅ INRE LÄKEMEDELSFÖRPACKNINGAR</w:t>
            </w:r>
          </w:p>
          <w:p w:rsidR="003B1E07" w:rsidRPr="00E661FA" w:rsidRDefault="003B1E07" w:rsidP="0008521B">
            <w:pPr>
              <w:spacing w:after="0" w:line="240" w:lineRule="auto"/>
              <w:rPr>
                <w:rFonts w:ascii="Times New Roman" w:hAnsi="Times New Roman"/>
                <w:b/>
                <w:lang w:val="sv-SE"/>
              </w:rPr>
            </w:pPr>
          </w:p>
          <w:p w:rsidR="003B1E07" w:rsidRPr="00E661FA" w:rsidRDefault="003B1E07" w:rsidP="0008521B">
            <w:pPr>
              <w:spacing w:after="0" w:line="240" w:lineRule="auto"/>
              <w:rPr>
                <w:rFonts w:ascii="Times New Roman" w:hAnsi="Times New Roman"/>
                <w:lang w:val="sv-SE"/>
              </w:rPr>
            </w:pPr>
            <w:r>
              <w:rPr>
                <w:rFonts w:ascii="Times New Roman" w:hAnsi="Times New Roman"/>
                <w:b/>
                <w:szCs w:val="24"/>
                <w:lang w:val="sv-SE"/>
              </w:rPr>
              <w:t>blister</w:t>
            </w:r>
          </w:p>
        </w:tc>
      </w:tr>
    </w:tbl>
    <w:p w:rsidR="003B1E07" w:rsidRPr="00E661FA"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b/>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1.</w:t>
            </w:r>
            <w:r w:rsidRPr="00E661FA">
              <w:rPr>
                <w:rFonts w:ascii="Times New Roman" w:hAnsi="Times New Roman"/>
                <w:b/>
                <w:noProof/>
              </w:rPr>
              <w:tab/>
            </w:r>
            <w:r w:rsidRPr="00E661FA">
              <w:rPr>
                <w:rFonts w:ascii="Times New Roman" w:hAnsi="Times New Roman"/>
                <w:b/>
              </w:rPr>
              <w:t>LÄKEMEDLETS NAMN OCH ADMINISTRERINGSVÄG</w:t>
            </w:r>
          </w:p>
        </w:tc>
      </w:tr>
    </w:tbl>
    <w:p w:rsidR="003B1E07" w:rsidRPr="00E661FA" w:rsidRDefault="003B1E07" w:rsidP="003B1E07">
      <w:pPr>
        <w:spacing w:after="0" w:line="240" w:lineRule="auto"/>
        <w:ind w:left="567" w:hanging="567"/>
        <w:rPr>
          <w:rFonts w:ascii="Times New Roman" w:hAnsi="Times New Roman"/>
          <w:noProof/>
          <w:lang w:val="nl-NL"/>
        </w:rPr>
      </w:pPr>
    </w:p>
    <w:p w:rsidR="003B1E07" w:rsidRPr="00E661FA" w:rsidRDefault="003B1E07" w:rsidP="003B1E07">
      <w:pPr>
        <w:spacing w:after="0" w:line="240" w:lineRule="auto"/>
        <w:rPr>
          <w:rFonts w:ascii="Times New Roman" w:hAnsi="Times New Roman"/>
          <w:noProof/>
        </w:rPr>
      </w:pPr>
      <w:r w:rsidRPr="00E661FA">
        <w:rPr>
          <w:rFonts w:ascii="Times New Roman" w:hAnsi="Times New Roman"/>
          <w:lang w:val="sv-SE"/>
        </w:rPr>
        <w:t xml:space="preserve">Temozolomide SUN 140 mg </w:t>
      </w:r>
      <w:r w:rsidRPr="00FC05C7">
        <w:rPr>
          <w:rFonts w:ascii="Times New Roman" w:hAnsi="Times New Roman"/>
          <w:highlight w:val="lightGray"/>
          <w:lang w:val="sv-SE"/>
          <w:rPrChange w:id="26" w:author="Author">
            <w:rPr>
              <w:rFonts w:ascii="Times New Roman" w:hAnsi="Times New Roman"/>
              <w:lang w:val="sv-SE"/>
            </w:rPr>
          </w:rPrChange>
        </w:rPr>
        <w:t>hårda</w:t>
      </w:r>
      <w:r w:rsidRPr="00E661FA">
        <w:rPr>
          <w:rFonts w:ascii="Times New Roman" w:hAnsi="Times New Roman"/>
          <w:lang w:val="sv-SE"/>
        </w:rPr>
        <w:t xml:space="preserve"> kapslar</w:t>
      </w:r>
    </w:p>
    <w:p w:rsidR="003B1E07" w:rsidRPr="00FC05C7" w:rsidRDefault="0033459E" w:rsidP="003B1E07">
      <w:pPr>
        <w:spacing w:after="0" w:line="240" w:lineRule="auto"/>
        <w:rPr>
          <w:rFonts w:ascii="Times New Roman" w:hAnsi="Times New Roman"/>
          <w:noProof/>
          <w:highlight w:val="lightGray"/>
          <w:rPrChange w:id="27" w:author="Author">
            <w:rPr>
              <w:rFonts w:ascii="Times New Roman" w:hAnsi="Times New Roman"/>
              <w:noProof/>
            </w:rPr>
          </w:rPrChange>
        </w:rPr>
      </w:pPr>
      <w:r w:rsidRPr="00FC05C7">
        <w:rPr>
          <w:rFonts w:ascii="Times New Roman" w:hAnsi="Times New Roman"/>
          <w:highlight w:val="lightGray"/>
          <w:lang w:val="en-GB"/>
          <w:rPrChange w:id="28" w:author="Author">
            <w:rPr>
              <w:rFonts w:ascii="Times New Roman" w:hAnsi="Times New Roman"/>
              <w:lang w:val="en-GB"/>
            </w:rPr>
          </w:rPrChange>
        </w:rPr>
        <w:t>t</w:t>
      </w:r>
      <w:r w:rsidR="003B1E07" w:rsidRPr="00FC05C7">
        <w:rPr>
          <w:rFonts w:ascii="Times New Roman" w:hAnsi="Times New Roman"/>
          <w:highlight w:val="lightGray"/>
          <w:lang w:val="en-GB"/>
          <w:rPrChange w:id="29" w:author="Author">
            <w:rPr>
              <w:rFonts w:ascii="Times New Roman" w:hAnsi="Times New Roman"/>
              <w:lang w:val="en-GB"/>
            </w:rPr>
          </w:rPrChange>
        </w:rPr>
        <w:t>emozolomid</w:t>
      </w:r>
    </w:p>
    <w:p w:rsidR="003B1E07" w:rsidRDefault="003B1E07" w:rsidP="003B1E07">
      <w:pPr>
        <w:spacing w:after="0" w:line="240" w:lineRule="auto"/>
        <w:rPr>
          <w:rFonts w:ascii="Times New Roman" w:hAnsi="Times New Roman"/>
          <w:lang w:val="sv-SE"/>
        </w:rPr>
      </w:pPr>
      <w:r w:rsidRPr="00FC05C7">
        <w:rPr>
          <w:rFonts w:ascii="Times New Roman" w:hAnsi="Times New Roman"/>
          <w:highlight w:val="lightGray"/>
          <w:lang w:val="sv-SE"/>
          <w:rPrChange w:id="30" w:author="Author">
            <w:rPr>
              <w:rFonts w:ascii="Times New Roman" w:hAnsi="Times New Roman"/>
              <w:lang w:val="sv-SE"/>
            </w:rPr>
          </w:rPrChange>
        </w:rPr>
        <w:t>Oral användning</w:t>
      </w:r>
    </w:p>
    <w:p w:rsidR="003B1E07" w:rsidRPr="00E661FA"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b/>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2.</w:t>
            </w:r>
            <w:r w:rsidRPr="00E661FA">
              <w:rPr>
                <w:rFonts w:ascii="Times New Roman" w:hAnsi="Times New Roman"/>
                <w:b/>
                <w:noProof/>
              </w:rPr>
              <w:tab/>
            </w:r>
            <w:r w:rsidRPr="00E661FA">
              <w:rPr>
                <w:rFonts w:ascii="Times New Roman" w:hAnsi="Times New Roman"/>
                <w:b/>
                <w:lang w:val="sv-SE"/>
              </w:rPr>
              <w:t>ADMINISTRERINGSSÄTT</w:t>
            </w:r>
          </w:p>
        </w:tc>
      </w:tr>
    </w:tbl>
    <w:p w:rsidR="003B1E07" w:rsidRPr="00E661FA" w:rsidRDefault="003B1E07" w:rsidP="003B1E07">
      <w:pPr>
        <w:spacing w:after="0" w:line="240" w:lineRule="auto"/>
        <w:rPr>
          <w:rFonts w:ascii="Times New Roman" w:hAnsi="Times New Roman"/>
          <w:b/>
          <w:noProof/>
          <w:lang w:val="nl-NL"/>
        </w:rPr>
      </w:pPr>
    </w:p>
    <w:p w:rsidR="003B1E07" w:rsidRPr="00A2690E" w:rsidRDefault="003B1E07" w:rsidP="003B1E07">
      <w:pPr>
        <w:spacing w:after="0" w:line="240" w:lineRule="auto"/>
        <w:rPr>
          <w:rFonts w:ascii="Times New Roman" w:hAnsi="Times New Roman"/>
          <w:noProof/>
          <w:lang w:val="nl-NL"/>
        </w:rPr>
      </w:pPr>
      <w:r w:rsidRPr="00A2690E">
        <w:rPr>
          <w:rFonts w:ascii="Times New Roman" w:hAnsi="Times New Roman"/>
          <w:noProof/>
          <w:lang w:val="nl-NL"/>
        </w:rPr>
        <w:t>SUN</w:t>
      </w:r>
      <w:r>
        <w:rPr>
          <w:rFonts w:ascii="Times New Roman" w:hAnsi="Times New Roman"/>
          <w:noProof/>
          <w:lang w:val="nl-NL"/>
        </w:rPr>
        <w:t xml:space="preserve"> Pharma</w:t>
      </w:r>
      <w:r w:rsidRPr="00A2690E">
        <w:rPr>
          <w:rFonts w:ascii="Times New Roman" w:hAnsi="Times New Roman"/>
          <w:noProof/>
          <w:lang w:val="nl-NL"/>
        </w:rPr>
        <w:t xml:space="preserve"> logo</w:t>
      </w:r>
    </w:p>
    <w:p w:rsidR="003B1E07"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b/>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3.</w:t>
            </w:r>
            <w:r w:rsidRPr="00E661FA">
              <w:rPr>
                <w:rFonts w:ascii="Times New Roman" w:hAnsi="Times New Roman"/>
                <w:b/>
                <w:noProof/>
              </w:rPr>
              <w:tab/>
            </w:r>
            <w:r w:rsidRPr="00E661FA">
              <w:rPr>
                <w:rFonts w:ascii="Times New Roman" w:hAnsi="Times New Roman"/>
                <w:b/>
                <w:lang w:val="sv-SE"/>
              </w:rPr>
              <w:t>UTGÅNGSDATUM</w:t>
            </w:r>
          </w:p>
        </w:tc>
      </w:tr>
    </w:tbl>
    <w:p w:rsidR="003B1E07" w:rsidRPr="00E661FA" w:rsidRDefault="003B1E07" w:rsidP="003B1E07">
      <w:pPr>
        <w:spacing w:after="0" w:line="240" w:lineRule="auto"/>
        <w:rPr>
          <w:rFonts w:ascii="Times New Roman" w:hAnsi="Times New Roman"/>
          <w:i/>
          <w:noProof/>
          <w:lang w:val="nl-NL"/>
        </w:rPr>
      </w:pPr>
    </w:p>
    <w:p w:rsidR="003B1E07" w:rsidRPr="00E661FA" w:rsidRDefault="003B1E07" w:rsidP="003B1E07">
      <w:pPr>
        <w:spacing w:after="0" w:line="240" w:lineRule="auto"/>
        <w:rPr>
          <w:rFonts w:ascii="Times New Roman" w:hAnsi="Times New Roman"/>
          <w:noProof/>
        </w:rPr>
      </w:pPr>
      <w:r w:rsidRPr="00E661FA">
        <w:rPr>
          <w:rFonts w:ascii="Times New Roman" w:hAnsi="Times New Roman"/>
          <w:lang w:val="sv-SE"/>
        </w:rPr>
        <w:t>Utg.dat</w:t>
      </w:r>
    </w:p>
    <w:p w:rsidR="003B1E07" w:rsidRPr="00E661FA"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4.</w:t>
            </w:r>
            <w:r w:rsidRPr="00E661FA">
              <w:rPr>
                <w:rFonts w:ascii="Times New Roman" w:hAnsi="Times New Roman"/>
                <w:b/>
                <w:noProof/>
              </w:rPr>
              <w:tab/>
            </w:r>
            <w:r w:rsidRPr="00E661FA">
              <w:rPr>
                <w:rFonts w:ascii="Times New Roman" w:hAnsi="Times New Roman"/>
                <w:b/>
                <w:lang w:val="sv-SE"/>
              </w:rPr>
              <w:t>TILLVERKNINGSSATSNUMMER</w:t>
            </w:r>
          </w:p>
        </w:tc>
      </w:tr>
    </w:tbl>
    <w:p w:rsidR="003B1E07" w:rsidRPr="00E661FA" w:rsidRDefault="003B1E07" w:rsidP="003B1E07">
      <w:pPr>
        <w:spacing w:after="0" w:line="240" w:lineRule="auto"/>
        <w:ind w:right="113"/>
        <w:rPr>
          <w:rFonts w:ascii="Times New Roman" w:hAnsi="Times New Roman"/>
          <w:noProof/>
          <w:lang w:val="nl-NL"/>
        </w:rPr>
      </w:pPr>
    </w:p>
    <w:p w:rsidR="003B1E07" w:rsidRPr="00E661FA" w:rsidRDefault="003B1E07" w:rsidP="003B1E07">
      <w:pPr>
        <w:spacing w:after="0" w:line="240" w:lineRule="auto"/>
        <w:ind w:right="113"/>
        <w:rPr>
          <w:rFonts w:ascii="Times New Roman" w:hAnsi="Times New Roman"/>
          <w:noProof/>
        </w:rPr>
      </w:pPr>
      <w:r w:rsidRPr="00E661FA">
        <w:rPr>
          <w:rFonts w:ascii="Times New Roman" w:hAnsi="Times New Roman"/>
          <w:lang w:val="sv-SE"/>
        </w:rPr>
        <w:t>Lot:</w:t>
      </w:r>
    </w:p>
    <w:p w:rsidR="003B1E07" w:rsidRPr="00E661FA" w:rsidRDefault="003B1E07" w:rsidP="003B1E07">
      <w:pPr>
        <w:spacing w:after="0" w:line="240" w:lineRule="auto"/>
        <w:ind w:right="113"/>
        <w:rPr>
          <w:rFonts w:ascii="Times New Roman" w:hAnsi="Times New Roman"/>
          <w:noProof/>
          <w:lang w:val="nl-NL"/>
        </w:rPr>
      </w:pPr>
    </w:p>
    <w:p w:rsidR="003B1E07" w:rsidRPr="00E661FA" w:rsidRDefault="003B1E07" w:rsidP="003B1E07">
      <w:pPr>
        <w:spacing w:after="0" w:line="240" w:lineRule="auto"/>
        <w:ind w:right="113"/>
        <w:rPr>
          <w:rFonts w:ascii="Times New Roman" w:hAnsi="Times New Roman"/>
          <w:noProof/>
          <w:lang w:val="nl-NL"/>
        </w:rPr>
      </w:pPr>
    </w:p>
    <w:p w:rsidR="003B1E07" w:rsidRPr="00E661FA" w:rsidRDefault="003B1E07" w:rsidP="003B1E07">
      <w:pPr>
        <w:pBdr>
          <w:top w:val="single" w:sz="4" w:space="1" w:color="auto"/>
          <w:left w:val="single" w:sz="4" w:space="4" w:color="auto"/>
          <w:bottom w:val="single" w:sz="4" w:space="1" w:color="auto"/>
          <w:right w:val="single" w:sz="4" w:space="4" w:color="auto"/>
        </w:pBdr>
        <w:tabs>
          <w:tab w:val="left" w:pos="142"/>
        </w:tabs>
        <w:spacing w:after="0" w:line="240" w:lineRule="auto"/>
        <w:ind w:left="567" w:hanging="567"/>
        <w:rPr>
          <w:rFonts w:ascii="Times New Roman" w:hAnsi="Times New Roman"/>
          <w:b/>
          <w:noProof/>
          <w:lang w:val="sv-SE"/>
        </w:rPr>
      </w:pPr>
      <w:r w:rsidRPr="00E661FA">
        <w:rPr>
          <w:rFonts w:ascii="Times New Roman" w:hAnsi="Times New Roman"/>
          <w:b/>
          <w:noProof/>
          <w:lang w:val="sv-SE"/>
        </w:rPr>
        <w:t>5.</w:t>
      </w:r>
      <w:r w:rsidRPr="00E661FA">
        <w:rPr>
          <w:rFonts w:ascii="Times New Roman" w:hAnsi="Times New Roman"/>
          <w:b/>
          <w:noProof/>
          <w:lang w:val="sv-SE"/>
        </w:rPr>
        <w:tab/>
      </w:r>
      <w:r w:rsidRPr="00E661FA">
        <w:rPr>
          <w:rFonts w:ascii="Times New Roman" w:hAnsi="Times New Roman"/>
          <w:b/>
          <w:lang w:val="sv-SE"/>
        </w:rPr>
        <w:t>ÖVRIGT</w:t>
      </w:r>
    </w:p>
    <w:p w:rsidR="003B1E07" w:rsidRPr="00E661FA" w:rsidRDefault="003B1E07" w:rsidP="003B1E07">
      <w:pPr>
        <w:spacing w:after="0" w:line="240" w:lineRule="auto"/>
        <w:ind w:right="113"/>
        <w:rPr>
          <w:rFonts w:ascii="Times New Roman" w:hAnsi="Times New Roman"/>
          <w:noProof/>
          <w:lang w:val="sv-SE"/>
        </w:rPr>
      </w:pPr>
    </w:p>
    <w:p w:rsidR="00FB5826" w:rsidRPr="00E661FA" w:rsidRDefault="003B1E07" w:rsidP="003B1E07">
      <w:pPr>
        <w:shd w:val="clear" w:color="auto" w:fill="FFFFFF"/>
        <w:spacing w:after="0" w:line="240" w:lineRule="auto"/>
        <w:rPr>
          <w:rFonts w:ascii="Times New Roman" w:hAnsi="Times New Roman"/>
          <w:noProof/>
          <w:lang w:val="sv-SE"/>
        </w:rPr>
      </w:pPr>
      <w:r w:rsidRPr="00235ED4">
        <w:rPr>
          <w:rFonts w:ascii="Times New Roman" w:hAnsi="Times New Roman"/>
          <w:noProof/>
          <w:lang w:val="nl-NL"/>
        </w:rPr>
        <w:t>ÖPPNAS HÄR</w:t>
      </w:r>
      <w:r w:rsidRPr="00E661FA">
        <w:rPr>
          <w:rFonts w:ascii="Times New Roman" w:hAnsi="Times New Roman"/>
          <w:noProof/>
          <w:lang w:val="nl-NL"/>
        </w:rPr>
        <w:t xml:space="preserve"> </w:t>
      </w:r>
      <w:r w:rsidRPr="00E661FA">
        <w:rPr>
          <w:rFonts w:ascii="Times New Roman" w:hAnsi="Times New Roman"/>
          <w:noProof/>
          <w:lang w:val="nl-NL"/>
        </w:rPr>
        <w:br w:type="page"/>
      </w: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rPr>
          <w:rFonts w:ascii="Times New Roman" w:hAnsi="Times New Roman"/>
          <w:b/>
          <w:noProof/>
          <w:lang w:val="sv-SE"/>
        </w:rPr>
      </w:pPr>
      <w:r w:rsidRPr="00E661FA">
        <w:rPr>
          <w:rFonts w:ascii="Times New Roman" w:hAnsi="Times New Roman"/>
          <w:b/>
          <w:lang w:val="sv-SE"/>
        </w:rPr>
        <w:lastRenderedPageBreak/>
        <w:t>UPPGIFTER SOM SKALL FINNAS PÅ YTTRE FÖRPACKNINGEN</w:t>
      </w: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rPr>
          <w:rFonts w:ascii="Times New Roman" w:hAnsi="Times New Roman"/>
          <w:b/>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rPr>
          <w:rFonts w:ascii="Times New Roman" w:hAnsi="Times New Roman"/>
          <w:b/>
          <w:noProof/>
          <w:lang w:val="sv-SE"/>
        </w:rPr>
      </w:pPr>
      <w:r w:rsidRPr="00E661FA">
        <w:rPr>
          <w:rFonts w:ascii="Times New Roman" w:hAnsi="Times New Roman"/>
          <w:b/>
          <w:lang w:val="sv-SE"/>
        </w:rPr>
        <w:t>KARTONG</w:t>
      </w:r>
      <w:r>
        <w:rPr>
          <w:rFonts w:ascii="Times New Roman" w:hAnsi="Times New Roman"/>
          <w:b/>
          <w:lang w:val="sv-SE"/>
        </w:rPr>
        <w:t xml:space="preserve"> </w:t>
      </w:r>
      <w:r>
        <w:rPr>
          <w:rFonts w:ascii="Times New Roman" w:hAnsi="Times New Roman"/>
          <w:b/>
          <w:szCs w:val="24"/>
          <w:lang w:val="sv-SE"/>
        </w:rPr>
        <w:t>(</w:t>
      </w:r>
      <w:r w:rsidR="002F1B96">
        <w:rPr>
          <w:rFonts w:ascii="Times New Roman" w:hAnsi="Times New Roman"/>
          <w:b/>
          <w:szCs w:val="24"/>
          <w:lang w:val="sv-SE"/>
        </w:rPr>
        <w:t>blister</w:t>
      </w:r>
      <w:r>
        <w:rPr>
          <w:rFonts w:ascii="Times New Roman" w:hAnsi="Times New Roman"/>
          <w:b/>
          <w:szCs w:val="24"/>
          <w:lang w:val="sv-SE"/>
        </w:rPr>
        <w: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1.</w:t>
      </w:r>
      <w:r w:rsidRPr="00E661FA">
        <w:rPr>
          <w:rFonts w:ascii="Times New Roman" w:hAnsi="Times New Roman"/>
          <w:b/>
          <w:noProof/>
          <w:lang w:val="sv-SE"/>
        </w:rPr>
        <w:tab/>
      </w:r>
      <w:r w:rsidRPr="00E661FA">
        <w:rPr>
          <w:rFonts w:ascii="Times New Roman" w:hAnsi="Times New Roman"/>
          <w:b/>
          <w:lang w:val="sv-SE"/>
        </w:rPr>
        <w:t>LÄKEMEDLETS NAMN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Temozolomide SUN 180 mg hårda kapslar</w:t>
      </w:r>
    </w:p>
    <w:p w:rsidR="00FB5826" w:rsidRPr="00E661FA" w:rsidRDefault="0033459E" w:rsidP="00FB5826">
      <w:pPr>
        <w:spacing w:after="0" w:line="240" w:lineRule="auto"/>
        <w:rPr>
          <w:rFonts w:ascii="Times New Roman" w:hAnsi="Times New Roman"/>
          <w:noProof/>
          <w:lang w:val="nb-NO"/>
        </w:rPr>
      </w:pPr>
      <w:r>
        <w:rPr>
          <w:rFonts w:ascii="Times New Roman" w:hAnsi="Times New Roman"/>
          <w:lang w:val="nb-NO"/>
        </w:rPr>
        <w:t>t</w:t>
      </w:r>
      <w:r w:rsidR="00FB5826" w:rsidRPr="00E661FA">
        <w:rPr>
          <w:rFonts w:ascii="Times New Roman" w:hAnsi="Times New Roman"/>
          <w:lang w:val="nb-NO"/>
        </w:rPr>
        <w:t>emozolomid</w:t>
      </w:r>
    </w:p>
    <w:p w:rsidR="00FB5826" w:rsidRPr="00E661FA" w:rsidRDefault="00FB5826" w:rsidP="00FB5826">
      <w:pPr>
        <w:spacing w:after="0" w:line="240" w:lineRule="auto"/>
        <w:rPr>
          <w:rFonts w:ascii="Times New Roman" w:hAnsi="Times New Roman"/>
          <w:noProof/>
          <w:lang w:val="nb-NO"/>
        </w:rPr>
      </w:pPr>
    </w:p>
    <w:p w:rsidR="00FB5826" w:rsidRPr="00E661FA" w:rsidRDefault="00FB5826" w:rsidP="00FB5826">
      <w:pPr>
        <w:spacing w:after="0" w:line="240" w:lineRule="auto"/>
        <w:rPr>
          <w:rFonts w:ascii="Times New Roman" w:hAnsi="Times New Roman"/>
          <w:noProof/>
          <w:lang w:val="nb-NO"/>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b/>
          <w:noProof/>
          <w:lang w:val="nb-NO"/>
        </w:rPr>
      </w:pPr>
      <w:r w:rsidRPr="00E661FA">
        <w:rPr>
          <w:rFonts w:ascii="Times New Roman" w:hAnsi="Times New Roman"/>
          <w:b/>
          <w:noProof/>
          <w:lang w:val="nb-NO"/>
        </w:rPr>
        <w:t>2.</w:t>
      </w:r>
      <w:r w:rsidRPr="00E661FA">
        <w:rPr>
          <w:rFonts w:ascii="Times New Roman" w:hAnsi="Times New Roman"/>
          <w:b/>
          <w:noProof/>
          <w:lang w:val="nb-NO"/>
        </w:rPr>
        <w:tab/>
      </w:r>
      <w:r w:rsidRPr="00E661FA">
        <w:rPr>
          <w:rFonts w:ascii="Times New Roman" w:hAnsi="Times New Roman"/>
          <w:b/>
          <w:lang w:val="nb-NO"/>
        </w:rPr>
        <w:t>DEKLARATION AV AKTIV(A) SUBSTANS(ER)</w:t>
      </w:r>
    </w:p>
    <w:p w:rsidR="00FB5826" w:rsidRPr="00E661FA" w:rsidRDefault="00FB5826" w:rsidP="00FB5826">
      <w:pPr>
        <w:spacing w:after="0" w:line="240" w:lineRule="auto"/>
        <w:rPr>
          <w:rFonts w:ascii="Times New Roman" w:hAnsi="Times New Roman"/>
          <w:noProof/>
          <w:lang w:val="nb-NO"/>
        </w:rPr>
      </w:pP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lang w:val="sv-SE"/>
        </w:rPr>
        <w:t xml:space="preserve">Varje kapsel innehåller </w:t>
      </w:r>
      <w:r w:rsidR="002A2A4F">
        <w:rPr>
          <w:rFonts w:ascii="Times New Roman" w:hAnsi="Times New Roman"/>
          <w:lang w:val="sv-SE"/>
        </w:rPr>
        <w:t>180</w:t>
      </w:r>
      <w:r w:rsidR="002A2A4F" w:rsidRPr="00E661FA">
        <w:rPr>
          <w:rFonts w:ascii="Times New Roman" w:hAnsi="Times New Roman"/>
          <w:lang w:val="sv-SE"/>
        </w:rPr>
        <w:t> </w:t>
      </w:r>
      <w:r w:rsidRPr="00E661FA">
        <w:rPr>
          <w:rFonts w:ascii="Times New Roman" w:hAnsi="Times New Roman"/>
          <w:lang w:val="sv-SE"/>
        </w:rPr>
        <w:t>mg temozolomid.</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3.</w:t>
      </w:r>
      <w:r w:rsidRPr="00E661FA">
        <w:rPr>
          <w:rFonts w:ascii="Times New Roman" w:hAnsi="Times New Roman"/>
          <w:b/>
          <w:noProof/>
          <w:lang w:val="sv-SE"/>
        </w:rPr>
        <w:tab/>
      </w:r>
      <w:r w:rsidRPr="00E661FA">
        <w:rPr>
          <w:rFonts w:ascii="Times New Roman" w:hAnsi="Times New Roman"/>
          <w:b/>
          <w:lang w:val="sv-SE"/>
        </w:rPr>
        <w:t>FÖRTECKNING ÖVER HJÄLPÄMNEN</w:t>
      </w:r>
    </w:p>
    <w:p w:rsidR="00FB5826" w:rsidRPr="00E661FA" w:rsidRDefault="00FB5826" w:rsidP="00FB5826">
      <w:pPr>
        <w:spacing w:after="0" w:line="240" w:lineRule="auto"/>
        <w:rPr>
          <w:rFonts w:ascii="Times New Roman" w:hAnsi="Times New Roman"/>
          <w:noProof/>
          <w:lang w:val="sv-SE"/>
        </w:rPr>
      </w:pPr>
    </w:p>
    <w:p w:rsidR="00FB5826" w:rsidRDefault="00FB5826" w:rsidP="00FB5826">
      <w:pPr>
        <w:spacing w:after="0" w:line="240" w:lineRule="auto"/>
        <w:rPr>
          <w:rFonts w:ascii="Times New Roman" w:hAnsi="Times New Roman"/>
          <w:lang w:val="sv-SE"/>
        </w:rPr>
      </w:pPr>
      <w:r w:rsidRPr="00E661FA">
        <w:rPr>
          <w:rFonts w:ascii="Times New Roman" w:hAnsi="Times New Roman"/>
          <w:lang w:val="sv-SE"/>
        </w:rPr>
        <w:t xml:space="preserve">Innehåller laktos. </w:t>
      </w:r>
      <w:r w:rsidR="00AA0338" w:rsidRPr="00E661FA">
        <w:rPr>
          <w:rFonts w:ascii="Times New Roman" w:hAnsi="Times New Roman"/>
          <w:lang w:val="sv-SE"/>
        </w:rPr>
        <w:t>Se bipacksedeln för mer information.</w:t>
      </w:r>
    </w:p>
    <w:p w:rsidR="00755B57" w:rsidRPr="00E661FA" w:rsidRDefault="00755B57"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4.</w:t>
      </w:r>
      <w:r w:rsidRPr="00E661FA">
        <w:rPr>
          <w:rFonts w:ascii="Times New Roman" w:hAnsi="Times New Roman"/>
          <w:b/>
          <w:noProof/>
          <w:lang w:val="sv-SE"/>
        </w:rPr>
        <w:tab/>
      </w:r>
      <w:r w:rsidRPr="00E661FA">
        <w:rPr>
          <w:rFonts w:ascii="Times New Roman" w:hAnsi="Times New Roman"/>
          <w:b/>
          <w:lang w:val="sv-SE"/>
        </w:rPr>
        <w:t>LÄKEMEDELSFORM OCH FÖRPACKNINGSSTORLEK</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5</w:t>
      </w:r>
      <w:r w:rsidR="00AA0338">
        <w:rPr>
          <w:rFonts w:ascii="Times New Roman" w:hAnsi="Times New Roman"/>
          <w:lang w:val="sv-SE"/>
        </w:rPr>
        <w:t>x1</w:t>
      </w:r>
      <w:r w:rsidRPr="00E661FA">
        <w:rPr>
          <w:rFonts w:ascii="Times New Roman" w:hAnsi="Times New Roman"/>
          <w:lang w:val="sv-SE"/>
        </w:rPr>
        <w:t> hård kaps</w:t>
      </w:r>
      <w:r w:rsidR="003D5926">
        <w:rPr>
          <w:rFonts w:ascii="Times New Roman" w:hAnsi="Times New Roman"/>
          <w:lang w:val="sv-SE"/>
        </w:rPr>
        <w:t>e</w:t>
      </w:r>
      <w:r w:rsidRPr="00E661FA">
        <w:rPr>
          <w:rFonts w:ascii="Times New Roman" w:hAnsi="Times New Roman"/>
          <w:lang w:val="sv-SE"/>
        </w:rPr>
        <w:t>l</w:t>
      </w: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highlight w:val="lightGray"/>
          <w:lang w:val="sv-SE"/>
        </w:rPr>
        <w:t>20</w:t>
      </w:r>
      <w:r w:rsidR="00AA0338">
        <w:rPr>
          <w:rFonts w:ascii="Times New Roman" w:hAnsi="Times New Roman"/>
          <w:highlight w:val="lightGray"/>
          <w:lang w:val="sv-SE"/>
        </w:rPr>
        <w:t>x1</w:t>
      </w:r>
      <w:r w:rsidRPr="00E661FA">
        <w:rPr>
          <w:rFonts w:ascii="Times New Roman" w:hAnsi="Times New Roman"/>
          <w:highlight w:val="lightGray"/>
          <w:lang w:val="sv-SE"/>
        </w:rPr>
        <w:t> hård kaps</w:t>
      </w:r>
      <w:r w:rsidR="003D5926">
        <w:rPr>
          <w:rFonts w:ascii="Times New Roman" w:hAnsi="Times New Roman"/>
          <w:highlight w:val="lightGray"/>
          <w:lang w:val="sv-SE"/>
        </w:rPr>
        <w:t>e</w:t>
      </w:r>
      <w:r w:rsidRPr="00E661FA">
        <w:rPr>
          <w:rFonts w:ascii="Times New Roman" w:hAnsi="Times New Roman"/>
          <w:highlight w:val="lightGray"/>
          <w:lang w:val="sv-SE"/>
        </w:rPr>
        <w:t>l</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i/>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5.</w:t>
      </w:r>
      <w:r w:rsidRPr="00E661FA">
        <w:rPr>
          <w:rFonts w:ascii="Times New Roman" w:hAnsi="Times New Roman"/>
          <w:b/>
          <w:noProof/>
          <w:lang w:val="sv-SE"/>
        </w:rPr>
        <w:tab/>
      </w:r>
      <w:r w:rsidRPr="00E661FA">
        <w:rPr>
          <w:rFonts w:ascii="Times New Roman" w:hAnsi="Times New Roman"/>
          <w:b/>
          <w:lang w:val="sv-SE"/>
        </w:rPr>
        <w:t>ADMINISTRERINGSSÄTT OCH ADMINISTRERINGSVÄG</w:t>
      </w:r>
    </w:p>
    <w:p w:rsidR="00FB5826" w:rsidRPr="00E661FA" w:rsidRDefault="00FB5826" w:rsidP="00FB5826">
      <w:pPr>
        <w:spacing w:after="0" w:line="240" w:lineRule="auto"/>
        <w:rPr>
          <w:rFonts w:ascii="Times New Roman" w:hAnsi="Times New Roman"/>
          <w:i/>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Läs bipacksedeln före användning.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Oral användning.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6.</w:t>
      </w:r>
      <w:r w:rsidRPr="00E661FA">
        <w:rPr>
          <w:rFonts w:ascii="Times New Roman" w:hAnsi="Times New Roman"/>
          <w:b/>
          <w:noProof/>
          <w:lang w:val="sv-SE"/>
        </w:rPr>
        <w:tab/>
      </w:r>
      <w:r w:rsidRPr="00E661FA">
        <w:rPr>
          <w:rFonts w:ascii="Times New Roman" w:hAnsi="Times New Roman"/>
          <w:b/>
          <w:lang w:val="sv-SE"/>
        </w:rPr>
        <w:t>SÄRSKILD VARNING OM ATT LÄKEMEDLET MÅSTE FÖRVARAS UTOM SYN- OCH RÄCKHÅLL FÖR BARN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Förvaras utom syn- och räckhåll för barn, helst i ett låst skåp.</w:t>
      </w:r>
      <w:r w:rsidRPr="00E661FA">
        <w:rPr>
          <w:rFonts w:ascii="Times New Roman" w:hAnsi="Times New Roman"/>
          <w:noProof/>
          <w:lang w:val="sv-SE"/>
        </w:rPr>
        <w:t xml:space="preserve"> </w:t>
      </w:r>
      <w:r w:rsidRPr="00E661FA">
        <w:rPr>
          <w:rFonts w:ascii="Times New Roman" w:hAnsi="Times New Roman"/>
          <w:lang w:val="sv-SE"/>
        </w:rPr>
        <w:t xml:space="preserve">Oavsiktlig förtäring kan vara </w:t>
      </w:r>
      <w:r w:rsidRPr="001048BC">
        <w:rPr>
          <w:rFonts w:ascii="Times New Roman" w:hAnsi="Times New Roman"/>
          <w:snapToGrid/>
          <w:szCs w:val="20"/>
          <w:lang w:val="sv-SE" w:eastAsia="en-US"/>
        </w:rPr>
        <w:t>dödligt</w:t>
      </w:r>
      <w:r w:rsidRPr="00E661FA">
        <w:rPr>
          <w:rFonts w:ascii="Times New Roman" w:hAnsi="Times New Roman"/>
          <w:lang w:val="sv-SE"/>
        </w:rPr>
        <w:t xml:space="preserve"> för barn.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7.</w:t>
      </w:r>
      <w:r w:rsidRPr="00E661FA">
        <w:rPr>
          <w:rFonts w:ascii="Times New Roman" w:hAnsi="Times New Roman"/>
          <w:b/>
          <w:noProof/>
          <w:lang w:val="sv-SE"/>
        </w:rPr>
        <w:tab/>
      </w:r>
      <w:r w:rsidRPr="00E661FA">
        <w:rPr>
          <w:rFonts w:ascii="Times New Roman" w:hAnsi="Times New Roman"/>
          <w:b/>
          <w:lang w:val="sv-SE"/>
        </w:rPr>
        <w:t>ÖVRIGA SÄRSKILDA VARNINGAR OM SÅ ÄR NÖDVÄNDIGT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Cytostatikum</w:t>
      </w:r>
    </w:p>
    <w:p w:rsidR="00FB5826" w:rsidRPr="00E661FA" w:rsidRDefault="00FB5826" w:rsidP="00FB5826">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Kapslarna får inte öppnas, krossas eller tuggas. Sväljes hela. Om en kapsel är skadad ska kontakt med hud, ögon eller näsa undvikas.</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8.</w:t>
      </w:r>
      <w:r w:rsidRPr="00E661FA">
        <w:rPr>
          <w:rFonts w:ascii="Times New Roman" w:hAnsi="Times New Roman"/>
          <w:b/>
          <w:noProof/>
          <w:lang w:val="sv-SE"/>
        </w:rPr>
        <w:tab/>
      </w:r>
      <w:r w:rsidRPr="00E661FA">
        <w:rPr>
          <w:rFonts w:ascii="Times New Roman" w:hAnsi="Times New Roman"/>
          <w:b/>
          <w:lang w:val="sv-SE"/>
        </w:rPr>
        <w:t>UTGÅNGSDATUM</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Utg.dat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9.</w:t>
      </w:r>
      <w:r w:rsidRPr="00E661FA">
        <w:rPr>
          <w:rFonts w:ascii="Times New Roman" w:hAnsi="Times New Roman"/>
          <w:b/>
          <w:noProof/>
          <w:lang w:val="sv-SE"/>
        </w:rPr>
        <w:tab/>
      </w:r>
      <w:r w:rsidRPr="00E661FA">
        <w:rPr>
          <w:rFonts w:ascii="Times New Roman" w:hAnsi="Times New Roman"/>
          <w:b/>
          <w:lang w:val="sv-SE"/>
        </w:rPr>
        <w:t>SÄRSKILDA FÖRVARINGSANVISNINGAR</w:t>
      </w:r>
    </w:p>
    <w:p w:rsidR="00FB5826" w:rsidRPr="00E661FA" w:rsidRDefault="00FB5826" w:rsidP="00FB5826">
      <w:pPr>
        <w:spacing w:after="0" w:line="240" w:lineRule="auto"/>
        <w:ind w:left="567" w:hanging="567"/>
        <w:rPr>
          <w:rFonts w:ascii="Times New Roman" w:hAnsi="Times New Roman"/>
          <w:noProof/>
          <w:lang w:val="sv-SE"/>
        </w:rPr>
      </w:pPr>
    </w:p>
    <w:p w:rsidR="00FB5826" w:rsidRPr="00E661FA" w:rsidRDefault="00FB5826" w:rsidP="00FB5826">
      <w:pPr>
        <w:pStyle w:val="Default"/>
        <w:rPr>
          <w:sz w:val="22"/>
          <w:szCs w:val="22"/>
          <w:lang w:val="sv-SE"/>
        </w:rPr>
      </w:pPr>
      <w:r w:rsidRPr="00E661FA">
        <w:rPr>
          <w:sz w:val="22"/>
          <w:szCs w:val="22"/>
          <w:lang w:val="sv-SE"/>
        </w:rPr>
        <w:lastRenderedPageBreak/>
        <w:t xml:space="preserve">Förvaras vid högst </w:t>
      </w:r>
      <w:r w:rsidR="00766A19">
        <w:rPr>
          <w:sz w:val="22"/>
          <w:szCs w:val="22"/>
          <w:lang w:val="sv-SE"/>
        </w:rPr>
        <w:t>25</w:t>
      </w:r>
      <w:r w:rsidRPr="00E661FA">
        <w:rPr>
          <w:sz w:val="22"/>
          <w:szCs w:val="22"/>
          <w:lang w:val="sv-SE"/>
        </w:rPr>
        <w:t xml:space="preserve"> °C. </w:t>
      </w:r>
    </w:p>
    <w:p w:rsidR="00FB5826" w:rsidRPr="00E661FA" w:rsidRDefault="00FB5826" w:rsidP="00FB5826">
      <w:pPr>
        <w:tabs>
          <w:tab w:val="left" w:pos="567"/>
        </w:tabs>
        <w:autoSpaceDE w:val="0"/>
        <w:autoSpaceDN w:val="0"/>
        <w:adjustRightInd w:val="0"/>
        <w:spacing w:after="0" w:line="240" w:lineRule="auto"/>
        <w:rPr>
          <w:rFonts w:ascii="Times New Roman" w:hAnsi="Times New Roman"/>
          <w:b/>
          <w:lang w:val="sv-SE"/>
        </w:rPr>
      </w:pPr>
    </w:p>
    <w:p w:rsidR="00FB5826" w:rsidRPr="00E661FA" w:rsidRDefault="00FB5826" w:rsidP="00FB5826">
      <w:pPr>
        <w:spacing w:after="0" w:line="240" w:lineRule="auto"/>
        <w:ind w:left="567" w:hanging="567"/>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tabs>
          <w:tab w:val="left" w:pos="567"/>
        </w:tabs>
        <w:spacing w:after="0" w:line="240" w:lineRule="auto"/>
        <w:ind w:left="567" w:hanging="567"/>
        <w:outlineLvl w:val="0"/>
        <w:rPr>
          <w:rFonts w:ascii="Times New Roman" w:hAnsi="Times New Roman"/>
          <w:b/>
          <w:noProof/>
          <w:lang w:val="sv-SE"/>
        </w:rPr>
      </w:pPr>
      <w:r w:rsidRPr="00E661FA">
        <w:rPr>
          <w:rFonts w:ascii="Times New Roman" w:hAnsi="Times New Roman"/>
          <w:b/>
          <w:noProof/>
          <w:lang w:val="sv-SE"/>
        </w:rPr>
        <w:t>10.</w:t>
      </w:r>
      <w:r w:rsidRPr="00E661FA">
        <w:rPr>
          <w:rFonts w:ascii="Times New Roman" w:hAnsi="Times New Roman"/>
          <w:b/>
          <w:noProof/>
          <w:lang w:val="sv-SE"/>
        </w:rPr>
        <w:tab/>
      </w:r>
      <w:r w:rsidRPr="00E661FA">
        <w:rPr>
          <w:rFonts w:ascii="Times New Roman" w:hAnsi="Times New Roman"/>
          <w:b/>
          <w:lang w:val="sv-SE"/>
        </w:rPr>
        <w:t>SÄRSKILDA FÖRSIKTIGHETSÅTGÄRDER FÖR DESTRUKTION AV EJ ANVÄNT LÄKEMEDEL OCH AVFALL I FÖREKOMMANDE FALL</w:t>
      </w:r>
    </w:p>
    <w:p w:rsidR="00FB5826" w:rsidRPr="00E661FA" w:rsidRDefault="00FB5826" w:rsidP="00FB5826">
      <w:pPr>
        <w:spacing w:after="0" w:line="240" w:lineRule="auto"/>
        <w:rPr>
          <w:rFonts w:ascii="Times New Roman" w:hAnsi="Times New Roman"/>
          <w:noProof/>
          <w:lang w:val="sv-SE"/>
        </w:rPr>
      </w:pPr>
    </w:p>
    <w:p w:rsidR="00FB5826" w:rsidRPr="00A02FBB" w:rsidRDefault="00FB5826" w:rsidP="00FB5826">
      <w:pPr>
        <w:numPr>
          <w:ilvl w:val="12"/>
          <w:numId w:val="0"/>
        </w:numPr>
        <w:tabs>
          <w:tab w:val="left" w:pos="0"/>
          <w:tab w:val="left" w:pos="567"/>
        </w:tabs>
        <w:spacing w:after="0" w:line="240" w:lineRule="auto"/>
        <w:ind w:right="302"/>
        <w:rPr>
          <w:rFonts w:ascii="Times New Roman" w:hAnsi="Times New Roman"/>
          <w:snapToGrid/>
          <w:lang w:val="sv-SE" w:eastAsia="en-US"/>
        </w:rPr>
      </w:pPr>
      <w:r w:rsidRPr="00A02FBB">
        <w:rPr>
          <w:rFonts w:ascii="Times New Roman" w:hAnsi="Times New Roman"/>
          <w:snapToGrid/>
          <w:lang w:val="sv-SE" w:eastAsia="en-US"/>
        </w:rPr>
        <w:t xml:space="preserve">Ej använt läkemedel och avfall ska kasseras enligt gällande anvisningar. </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b/>
          <w:noProof/>
          <w:lang w:val="sv-SE"/>
        </w:rPr>
      </w:pPr>
      <w:r w:rsidRPr="00E661FA">
        <w:rPr>
          <w:rFonts w:ascii="Times New Roman" w:hAnsi="Times New Roman"/>
          <w:b/>
          <w:noProof/>
          <w:lang w:val="sv-SE"/>
        </w:rPr>
        <w:t>11.</w:t>
      </w:r>
      <w:r w:rsidRPr="00E661FA">
        <w:rPr>
          <w:rFonts w:ascii="Times New Roman" w:hAnsi="Times New Roman"/>
          <w:b/>
          <w:noProof/>
          <w:lang w:val="sv-SE"/>
        </w:rPr>
        <w:tab/>
      </w:r>
      <w:r w:rsidRPr="00E661FA">
        <w:rPr>
          <w:rFonts w:ascii="Times New Roman" w:hAnsi="Times New Roman"/>
          <w:b/>
          <w:lang w:val="sv-SE"/>
        </w:rPr>
        <w:t>INNEHAVARE AV GODKÄNNANDE FÖR FÖRSÄLJNING (NAMN OCH ADRESS)</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tabs>
          <w:tab w:val="left" w:pos="567"/>
        </w:tabs>
        <w:snapToGrid w:val="0"/>
        <w:spacing w:after="0" w:line="240" w:lineRule="auto"/>
        <w:rPr>
          <w:rFonts w:ascii="Times New Roman" w:hAnsi="Times New Roman"/>
          <w:color w:val="000000"/>
          <w:lang w:val="fr-FR"/>
        </w:rPr>
      </w:pPr>
      <w:r w:rsidRPr="00E661FA">
        <w:rPr>
          <w:rFonts w:ascii="Times New Roman" w:hAnsi="Times New Roman"/>
          <w:lang w:val="fr-FR"/>
        </w:rPr>
        <w:t>Sun Pharmaceutical Industries Europe B.V.</w:t>
      </w:r>
    </w:p>
    <w:p w:rsidR="00FB5826" w:rsidRPr="00E661FA" w:rsidRDefault="00FB5826" w:rsidP="00FB5826">
      <w:pPr>
        <w:tabs>
          <w:tab w:val="left" w:pos="567"/>
        </w:tabs>
        <w:spacing w:after="0" w:line="240" w:lineRule="auto"/>
        <w:rPr>
          <w:rFonts w:ascii="Times New Roman" w:hAnsi="Times New Roman"/>
          <w:color w:val="000000"/>
          <w:lang w:val="fr-FR"/>
        </w:rPr>
      </w:pPr>
      <w:r w:rsidRPr="00E661FA">
        <w:rPr>
          <w:rFonts w:ascii="Times New Roman" w:hAnsi="Times New Roman"/>
          <w:lang w:val="fr-FR"/>
        </w:rPr>
        <w:t>Polarisavenue 87</w:t>
      </w:r>
    </w:p>
    <w:p w:rsidR="00FB5826" w:rsidRPr="00E661FA" w:rsidRDefault="00FB5826" w:rsidP="00FB5826">
      <w:pPr>
        <w:tabs>
          <w:tab w:val="left" w:pos="567"/>
        </w:tabs>
        <w:spacing w:after="0" w:line="240" w:lineRule="auto"/>
        <w:rPr>
          <w:rFonts w:ascii="Times New Roman" w:hAnsi="Times New Roman"/>
          <w:color w:val="000000"/>
          <w:lang w:val="sv-SE"/>
        </w:rPr>
      </w:pPr>
      <w:r w:rsidRPr="00E661FA">
        <w:rPr>
          <w:rFonts w:ascii="Times New Roman" w:hAnsi="Times New Roman"/>
          <w:lang w:val="sv-SE"/>
        </w:rPr>
        <w:t>2132 JH Hoofddorp</w:t>
      </w: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Nederländerna</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12.</w:t>
      </w:r>
      <w:r w:rsidRPr="00E661FA">
        <w:rPr>
          <w:rFonts w:ascii="Times New Roman" w:hAnsi="Times New Roman"/>
          <w:b/>
          <w:noProof/>
          <w:lang w:val="sv-SE"/>
        </w:rPr>
        <w:tab/>
      </w:r>
      <w:r w:rsidRPr="00E661FA">
        <w:rPr>
          <w:rFonts w:ascii="Times New Roman" w:hAnsi="Times New Roman"/>
          <w:b/>
          <w:lang w:val="sv-SE"/>
        </w:rPr>
        <w:t>NUMMER PÅ GODKÄNNANDE FÖR FÖRSÄLJNING</w:t>
      </w:r>
    </w:p>
    <w:p w:rsidR="00FB5826" w:rsidRDefault="00FB5826" w:rsidP="00FB5826">
      <w:pPr>
        <w:spacing w:after="0" w:line="240" w:lineRule="auto"/>
        <w:outlineLvl w:val="0"/>
        <w:rPr>
          <w:rFonts w:ascii="Times New Roman" w:hAnsi="Times New Roman"/>
          <w:noProof/>
          <w:lang w:val="sv-SE"/>
        </w:rPr>
      </w:pPr>
    </w:p>
    <w:p w:rsidR="002F1B96" w:rsidRPr="00542338" w:rsidRDefault="002F1B96" w:rsidP="002F1B96">
      <w:pPr>
        <w:spacing w:after="0" w:line="240" w:lineRule="auto"/>
        <w:outlineLvl w:val="0"/>
        <w:rPr>
          <w:rFonts w:ascii="Times New Roman" w:hAnsi="Times New Roman"/>
          <w:noProof/>
          <w:szCs w:val="20"/>
          <w:lang w:val="sv-SE"/>
        </w:rPr>
      </w:pPr>
      <w:r w:rsidRPr="00542338">
        <w:rPr>
          <w:rFonts w:ascii="Times New Roman" w:hAnsi="Times New Roman"/>
          <w:noProof/>
          <w:szCs w:val="20"/>
          <w:lang w:val="sv-SE"/>
        </w:rPr>
        <w:t>EU/1/11/697/0</w:t>
      </w:r>
      <w:r>
        <w:rPr>
          <w:rFonts w:ascii="Times New Roman" w:hAnsi="Times New Roman"/>
          <w:noProof/>
          <w:szCs w:val="20"/>
          <w:lang w:val="sv-SE"/>
        </w:rPr>
        <w:t>21</w:t>
      </w:r>
      <w:r w:rsidRPr="00542338">
        <w:rPr>
          <w:rFonts w:ascii="Times New Roman" w:hAnsi="Times New Roman"/>
          <w:noProof/>
          <w:szCs w:val="20"/>
          <w:lang w:val="sv-SE"/>
        </w:rPr>
        <w:t xml:space="preserve"> (5 hårda kapslar)</w:t>
      </w:r>
    </w:p>
    <w:p w:rsidR="002F1B96" w:rsidRPr="00E661FA" w:rsidRDefault="002F1B96" w:rsidP="002F1B96">
      <w:pPr>
        <w:spacing w:after="0" w:line="240" w:lineRule="auto"/>
        <w:outlineLvl w:val="0"/>
        <w:rPr>
          <w:rFonts w:ascii="Times New Roman" w:hAnsi="Times New Roman"/>
          <w:noProof/>
          <w:lang w:val="sv-SE"/>
        </w:rPr>
      </w:pPr>
      <w:r>
        <w:rPr>
          <w:rFonts w:ascii="Times New Roman" w:hAnsi="Times New Roman"/>
          <w:noProof/>
          <w:szCs w:val="20"/>
          <w:lang w:val="sv-SE"/>
        </w:rPr>
        <w:t>EU/1/11/697/022</w:t>
      </w:r>
      <w:r w:rsidRPr="00542338">
        <w:rPr>
          <w:rFonts w:ascii="Times New Roman" w:hAnsi="Times New Roman"/>
          <w:noProof/>
          <w:szCs w:val="20"/>
          <w:lang w:val="sv-SE"/>
        </w:rPr>
        <w:t xml:space="preserve"> (20 </w:t>
      </w:r>
      <w:r>
        <w:rPr>
          <w:rFonts w:ascii="Times New Roman" w:hAnsi="Times New Roman"/>
          <w:noProof/>
          <w:szCs w:val="20"/>
          <w:lang w:val="sv-SE"/>
        </w:rPr>
        <w:t>hårda kapslar</w:t>
      </w:r>
      <w:r w:rsidRPr="00542338">
        <w:rPr>
          <w:rFonts w:ascii="Times New Roman" w:hAnsi="Times New Roman"/>
          <w:noProof/>
          <w:szCs w:val="20"/>
          <w:lang w:val="sv-SE"/>
        </w:rPr>
        <w:t>)</w:t>
      </w:r>
    </w:p>
    <w:p w:rsidR="002F1B96" w:rsidRPr="00E661FA" w:rsidRDefault="002F1B96" w:rsidP="00FB5826">
      <w:pPr>
        <w:spacing w:after="0" w:line="240" w:lineRule="auto"/>
        <w:outlineLvl w:val="0"/>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13.</w:t>
      </w:r>
      <w:r w:rsidRPr="00E661FA">
        <w:rPr>
          <w:rFonts w:ascii="Times New Roman" w:hAnsi="Times New Roman"/>
          <w:b/>
          <w:noProof/>
          <w:lang w:val="sv-SE"/>
        </w:rPr>
        <w:tab/>
      </w:r>
      <w:r w:rsidRPr="00E661FA">
        <w:rPr>
          <w:rFonts w:ascii="Times New Roman" w:hAnsi="Times New Roman"/>
          <w:b/>
          <w:lang w:val="sv-SE"/>
        </w:rPr>
        <w:t>TILLVERKNINGSSATSNUMMER</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Lot: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14.</w:t>
      </w:r>
      <w:r w:rsidRPr="00E661FA">
        <w:rPr>
          <w:rFonts w:ascii="Times New Roman" w:hAnsi="Times New Roman"/>
          <w:b/>
          <w:noProof/>
          <w:lang w:val="sv-SE"/>
        </w:rPr>
        <w:tab/>
      </w:r>
      <w:r w:rsidRPr="00E661FA">
        <w:rPr>
          <w:rFonts w:ascii="Times New Roman" w:hAnsi="Times New Roman"/>
          <w:b/>
          <w:lang w:val="sv-SE"/>
        </w:rPr>
        <w:t>ALLMÄN KLASSIFICERING FÖR FÖRSKRIVNING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lang w:val="sv-SE"/>
        </w:rPr>
        <w:t>Receptbelagt läkemedel.</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15.</w:t>
      </w:r>
      <w:r w:rsidRPr="00E661FA">
        <w:rPr>
          <w:rFonts w:ascii="Times New Roman" w:hAnsi="Times New Roman"/>
          <w:b/>
          <w:noProof/>
          <w:lang w:val="sv-SE"/>
        </w:rPr>
        <w:tab/>
      </w:r>
      <w:r w:rsidRPr="00E661FA">
        <w:rPr>
          <w:rFonts w:ascii="Times New Roman" w:hAnsi="Times New Roman"/>
          <w:b/>
          <w:lang w:val="sv-SE"/>
        </w:rPr>
        <w:t>BRUKSANVISNING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16.</w:t>
      </w:r>
      <w:r w:rsidRPr="00E661FA">
        <w:rPr>
          <w:rFonts w:ascii="Times New Roman" w:hAnsi="Times New Roman"/>
          <w:b/>
          <w:noProof/>
          <w:lang w:val="sv-SE"/>
        </w:rPr>
        <w:tab/>
      </w:r>
      <w:r w:rsidRPr="00E661FA">
        <w:rPr>
          <w:rFonts w:ascii="Times New Roman" w:hAnsi="Times New Roman"/>
          <w:b/>
          <w:lang w:val="sv-SE"/>
        </w:rPr>
        <w:t>INFORMATION I PUNKTSKRIFT</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tabs>
          <w:tab w:val="left" w:pos="567"/>
        </w:tabs>
        <w:spacing w:after="0" w:line="240" w:lineRule="auto"/>
        <w:rPr>
          <w:rFonts w:ascii="Times New Roman" w:hAnsi="Times New Roman"/>
          <w:noProof/>
          <w:lang w:val="sv-SE"/>
        </w:rPr>
      </w:pPr>
      <w:r w:rsidRPr="00E661FA">
        <w:rPr>
          <w:rFonts w:ascii="Times New Roman" w:hAnsi="Times New Roman"/>
          <w:lang w:val="sv-SE"/>
        </w:rPr>
        <w:t>Temozolomide SUN 180 mg</w:t>
      </w:r>
    </w:p>
    <w:p w:rsidR="003D5926" w:rsidRDefault="003D5926" w:rsidP="003D5926">
      <w:pPr>
        <w:spacing w:after="0" w:line="240" w:lineRule="auto"/>
        <w:rPr>
          <w:rFonts w:ascii="Times New Roman" w:hAnsi="Times New Roman"/>
          <w:lang w:val="sv"/>
        </w:rPr>
      </w:pPr>
    </w:p>
    <w:p w:rsidR="003D5926" w:rsidRDefault="003D5926" w:rsidP="003D5926">
      <w:pPr>
        <w:spacing w:after="0" w:line="240" w:lineRule="auto"/>
        <w:rPr>
          <w:rFonts w:ascii="Times New Roman" w:hAnsi="Times New Roman"/>
          <w:lang w:val="sv"/>
        </w:rPr>
      </w:pPr>
    </w:p>
    <w:p w:rsidR="003D5926" w:rsidRPr="00665CD0" w:rsidRDefault="003D5926" w:rsidP="00FE6C04">
      <w:pPr>
        <w:keepNext/>
        <w:numPr>
          <w:ilvl w:val="0"/>
          <w:numId w:val="78"/>
        </w:numPr>
        <w:pBdr>
          <w:top w:val="single" w:sz="4" w:space="1" w:color="auto"/>
          <w:left w:val="single" w:sz="4" w:space="4" w:color="auto"/>
          <w:bottom w:val="single" w:sz="4" w:space="1" w:color="auto"/>
          <w:right w:val="single" w:sz="4" w:space="4" w:color="auto"/>
        </w:pBdr>
        <w:spacing w:after="0" w:line="240" w:lineRule="auto"/>
        <w:ind w:left="567"/>
        <w:outlineLvl w:val="0"/>
        <w:rPr>
          <w:rFonts w:ascii="Times New Roman" w:hAnsi="Times New Roman"/>
          <w:i/>
          <w:noProof/>
          <w:szCs w:val="20"/>
          <w:lang w:val="sv-SE" w:eastAsia="sv-SE" w:bidi="sv-SE"/>
        </w:rPr>
      </w:pPr>
      <w:r w:rsidRPr="00665CD0">
        <w:rPr>
          <w:rFonts w:ascii="Times New Roman" w:hAnsi="Times New Roman"/>
          <w:b/>
          <w:noProof/>
          <w:szCs w:val="20"/>
          <w:lang w:val="sv-SE" w:eastAsia="sv-SE" w:bidi="sv-SE"/>
        </w:rPr>
        <w:t xml:space="preserve">UNIK IDENTITETSBETECKNING – TVÅDIMENSIONELL STRECKKOD </w:t>
      </w:r>
    </w:p>
    <w:p w:rsidR="003D5926" w:rsidRPr="00665CD0" w:rsidRDefault="003D5926" w:rsidP="003D5926">
      <w:pPr>
        <w:spacing w:after="0" w:line="240" w:lineRule="auto"/>
        <w:rPr>
          <w:rFonts w:ascii="Times New Roman" w:hAnsi="Times New Roman"/>
          <w:noProof/>
          <w:szCs w:val="20"/>
          <w:lang w:val="sv-SE" w:eastAsia="sv-SE" w:bidi="sv-SE"/>
        </w:rPr>
      </w:pPr>
    </w:p>
    <w:p w:rsidR="003D5926" w:rsidRPr="00665CD0" w:rsidRDefault="003D5926" w:rsidP="003D5926">
      <w:pPr>
        <w:tabs>
          <w:tab w:val="left" w:pos="567"/>
        </w:tabs>
        <w:spacing w:after="0" w:line="240" w:lineRule="auto"/>
        <w:rPr>
          <w:rFonts w:ascii="Times New Roman" w:hAnsi="Times New Roman"/>
          <w:noProof/>
          <w:shd w:val="clear" w:color="auto" w:fill="CCCCCC"/>
          <w:lang w:val="sv-SE" w:eastAsia="sv-SE" w:bidi="sv-SE"/>
        </w:rPr>
      </w:pPr>
      <w:r w:rsidRPr="00665CD0">
        <w:rPr>
          <w:rFonts w:ascii="Times New Roman" w:hAnsi="Times New Roman"/>
          <w:noProof/>
          <w:szCs w:val="20"/>
          <w:highlight w:val="lightGray"/>
          <w:lang w:val="sv-SE" w:eastAsia="sv-SE" w:bidi="sv-SE"/>
        </w:rPr>
        <w:t>Tvådimensionell streckkod som innehåller den unika identitetsbeteckningen.</w:t>
      </w:r>
    </w:p>
    <w:p w:rsidR="003D5926" w:rsidRPr="00665CD0" w:rsidRDefault="003D5926" w:rsidP="003D5926">
      <w:pPr>
        <w:tabs>
          <w:tab w:val="left" w:pos="567"/>
        </w:tabs>
        <w:spacing w:after="0" w:line="240" w:lineRule="auto"/>
        <w:rPr>
          <w:rFonts w:ascii="Times New Roman" w:hAnsi="Times New Roman"/>
          <w:noProof/>
          <w:shd w:val="clear" w:color="auto" w:fill="CCCCCC"/>
          <w:lang w:val="sv-SE" w:eastAsia="sv-SE" w:bidi="sv-SE"/>
        </w:rPr>
      </w:pPr>
    </w:p>
    <w:p w:rsidR="003D5926" w:rsidRPr="00665CD0" w:rsidRDefault="003D5926" w:rsidP="003D5926">
      <w:pPr>
        <w:spacing w:after="0" w:line="240" w:lineRule="auto"/>
        <w:rPr>
          <w:rFonts w:ascii="Times New Roman" w:hAnsi="Times New Roman"/>
          <w:noProof/>
          <w:szCs w:val="20"/>
          <w:lang w:val="sv-SE" w:eastAsia="sv-SE" w:bidi="sv-SE"/>
        </w:rPr>
      </w:pPr>
    </w:p>
    <w:p w:rsidR="003D5926" w:rsidRPr="00665CD0" w:rsidRDefault="003D5926" w:rsidP="00FE6C04">
      <w:pPr>
        <w:keepNext/>
        <w:numPr>
          <w:ilvl w:val="0"/>
          <w:numId w:val="78"/>
        </w:numPr>
        <w:pBdr>
          <w:top w:val="single" w:sz="4" w:space="1" w:color="auto"/>
          <w:left w:val="single" w:sz="4" w:space="4" w:color="auto"/>
          <w:bottom w:val="single" w:sz="4" w:space="1" w:color="auto"/>
          <w:right w:val="single" w:sz="4" w:space="4" w:color="auto"/>
        </w:pBdr>
        <w:spacing w:after="0" w:line="240" w:lineRule="auto"/>
        <w:ind w:left="567"/>
        <w:outlineLvl w:val="0"/>
        <w:rPr>
          <w:rFonts w:ascii="Times New Roman" w:hAnsi="Times New Roman"/>
          <w:i/>
          <w:noProof/>
          <w:szCs w:val="20"/>
          <w:lang w:val="sv-SE" w:eastAsia="sv-SE" w:bidi="sv-SE"/>
        </w:rPr>
      </w:pPr>
      <w:r w:rsidRPr="00665CD0">
        <w:rPr>
          <w:rFonts w:ascii="Times New Roman" w:hAnsi="Times New Roman"/>
          <w:b/>
          <w:noProof/>
          <w:szCs w:val="20"/>
          <w:lang w:val="sv-SE" w:eastAsia="sv-SE" w:bidi="sv-SE"/>
        </w:rPr>
        <w:t>UNIK IDENTITETSBETECKNING – I ETT FORMAT LÄSBART FÖR MÄNSKLIGT ÖGA</w:t>
      </w:r>
    </w:p>
    <w:p w:rsidR="003D5926" w:rsidRPr="00665CD0" w:rsidRDefault="003D5926" w:rsidP="003D5926">
      <w:pPr>
        <w:spacing w:after="0" w:line="240" w:lineRule="auto"/>
        <w:rPr>
          <w:rFonts w:ascii="Times New Roman" w:hAnsi="Times New Roman"/>
          <w:noProof/>
          <w:szCs w:val="20"/>
          <w:lang w:val="sv-SE" w:eastAsia="sv-SE" w:bidi="sv-SE"/>
        </w:rPr>
      </w:pPr>
    </w:p>
    <w:p w:rsidR="003D5926" w:rsidRDefault="003D5926" w:rsidP="003D5926">
      <w:pPr>
        <w:tabs>
          <w:tab w:val="left" w:pos="567"/>
        </w:tabs>
        <w:spacing w:after="0" w:line="260" w:lineRule="exact"/>
        <w:rPr>
          <w:rFonts w:ascii="Times New Roman" w:hAnsi="Times New Roman"/>
          <w:szCs w:val="20"/>
          <w:lang w:val="sv-SE" w:eastAsia="sv-SE" w:bidi="sv-SE"/>
        </w:rPr>
      </w:pPr>
      <w:r w:rsidRPr="00665CD0">
        <w:rPr>
          <w:rFonts w:ascii="Times New Roman" w:hAnsi="Times New Roman"/>
          <w:szCs w:val="20"/>
          <w:lang w:val="sv-SE" w:eastAsia="sv-SE" w:bidi="sv-SE"/>
        </w:rPr>
        <w:t>PC</w:t>
      </w:r>
    </w:p>
    <w:p w:rsidR="003D5926" w:rsidRDefault="003D5926" w:rsidP="003D5926">
      <w:pPr>
        <w:tabs>
          <w:tab w:val="left" w:pos="567"/>
        </w:tabs>
        <w:spacing w:after="0" w:line="260" w:lineRule="exact"/>
        <w:rPr>
          <w:rFonts w:ascii="Times New Roman" w:hAnsi="Times New Roman"/>
          <w:szCs w:val="20"/>
          <w:lang w:val="sv-SE" w:eastAsia="sv-SE" w:bidi="sv-SE"/>
        </w:rPr>
      </w:pPr>
      <w:r w:rsidRPr="00665CD0">
        <w:rPr>
          <w:rFonts w:ascii="Times New Roman" w:hAnsi="Times New Roman"/>
          <w:szCs w:val="20"/>
          <w:lang w:val="sv-SE" w:eastAsia="sv-SE" w:bidi="sv-SE"/>
        </w:rPr>
        <w:t>SN</w:t>
      </w:r>
    </w:p>
    <w:p w:rsidR="003D5926" w:rsidRDefault="003D5926" w:rsidP="003D5926">
      <w:pPr>
        <w:tabs>
          <w:tab w:val="left" w:pos="567"/>
        </w:tabs>
        <w:spacing w:after="0" w:line="260" w:lineRule="exact"/>
        <w:rPr>
          <w:rFonts w:ascii="Times New Roman" w:hAnsi="Times New Roman"/>
          <w:szCs w:val="20"/>
          <w:lang w:val="sv-SE" w:eastAsia="sv-SE" w:bidi="sv-SE"/>
        </w:rPr>
      </w:pPr>
      <w:r w:rsidRPr="00665CD0">
        <w:rPr>
          <w:rFonts w:ascii="Times New Roman" w:hAnsi="Times New Roman"/>
          <w:szCs w:val="20"/>
          <w:lang w:val="sv-SE" w:eastAsia="sv-SE" w:bidi="sv-SE"/>
        </w:rPr>
        <w:t xml:space="preserve">NN </w:t>
      </w:r>
    </w:p>
    <w:p w:rsidR="003B1E07" w:rsidRPr="00E661FA" w:rsidRDefault="00FB5826" w:rsidP="003B1E07">
      <w:pPr>
        <w:tabs>
          <w:tab w:val="left" w:pos="567"/>
        </w:tabs>
        <w:spacing w:after="0" w:line="240" w:lineRule="auto"/>
        <w:rPr>
          <w:rFonts w:ascii="Times New Roman" w:hAnsi="Times New Roman"/>
          <w:b/>
          <w:noProof/>
          <w:lang w:val="nl-NL"/>
        </w:rPr>
      </w:pPr>
      <w:r w:rsidRPr="00E661FA">
        <w:rPr>
          <w:rFonts w:ascii="Times New Roman" w:hAnsi="Times New Roman"/>
          <w:b/>
          <w:noProof/>
          <w:lang w:val="sv-SE"/>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rPr>
          <w:trHeight w:val="785"/>
        </w:trPr>
        <w:tc>
          <w:tcPr>
            <w:tcW w:w="9287" w:type="dxa"/>
          </w:tcPr>
          <w:p w:rsidR="003B1E07" w:rsidRPr="00E661FA" w:rsidRDefault="003B1E07" w:rsidP="0008521B">
            <w:pPr>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lastRenderedPageBreak/>
              <w:t>UPPGIFTER SOM SKALL FINNAS PÅ SMÅ INRE LÄKEMEDELSFÖRPACKNINGAR</w:t>
            </w:r>
          </w:p>
          <w:p w:rsidR="003B1E07" w:rsidRPr="00E661FA" w:rsidRDefault="003B1E07" w:rsidP="0008521B">
            <w:pPr>
              <w:spacing w:after="0" w:line="240" w:lineRule="auto"/>
              <w:rPr>
                <w:rFonts w:ascii="Times New Roman" w:hAnsi="Times New Roman"/>
                <w:b/>
                <w:lang w:val="sv-SE"/>
              </w:rPr>
            </w:pPr>
          </w:p>
          <w:p w:rsidR="003B1E07" w:rsidRPr="00E661FA" w:rsidRDefault="003B1E07" w:rsidP="0008521B">
            <w:pPr>
              <w:spacing w:after="0" w:line="240" w:lineRule="auto"/>
              <w:rPr>
                <w:rFonts w:ascii="Times New Roman" w:hAnsi="Times New Roman"/>
                <w:lang w:val="sv-SE"/>
              </w:rPr>
            </w:pPr>
            <w:r>
              <w:rPr>
                <w:rFonts w:ascii="Times New Roman" w:hAnsi="Times New Roman"/>
                <w:b/>
                <w:szCs w:val="24"/>
                <w:lang w:val="sv-SE"/>
              </w:rPr>
              <w:t>blister</w:t>
            </w:r>
          </w:p>
        </w:tc>
      </w:tr>
    </w:tbl>
    <w:p w:rsidR="003B1E07" w:rsidRPr="00E661FA"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b/>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1.</w:t>
            </w:r>
            <w:r w:rsidRPr="00E661FA">
              <w:rPr>
                <w:rFonts w:ascii="Times New Roman" w:hAnsi="Times New Roman"/>
                <w:b/>
                <w:noProof/>
              </w:rPr>
              <w:tab/>
            </w:r>
            <w:r w:rsidRPr="00E661FA">
              <w:rPr>
                <w:rFonts w:ascii="Times New Roman" w:hAnsi="Times New Roman"/>
                <w:b/>
              </w:rPr>
              <w:t>LÄKEMEDLETS NAMN OCH ADMINISTRERINGSVÄG</w:t>
            </w:r>
          </w:p>
        </w:tc>
      </w:tr>
    </w:tbl>
    <w:p w:rsidR="003B1E07" w:rsidRPr="00E661FA" w:rsidRDefault="003B1E07" w:rsidP="003B1E07">
      <w:pPr>
        <w:spacing w:after="0" w:line="240" w:lineRule="auto"/>
        <w:ind w:left="567" w:hanging="567"/>
        <w:rPr>
          <w:rFonts w:ascii="Times New Roman" w:hAnsi="Times New Roman"/>
          <w:noProof/>
          <w:lang w:val="nl-NL"/>
        </w:rPr>
      </w:pPr>
    </w:p>
    <w:p w:rsidR="003B1E07" w:rsidRPr="00E661FA" w:rsidRDefault="003B1E07" w:rsidP="003B1E07">
      <w:pPr>
        <w:spacing w:after="0" w:line="240" w:lineRule="auto"/>
        <w:rPr>
          <w:rFonts w:ascii="Times New Roman" w:hAnsi="Times New Roman"/>
          <w:noProof/>
        </w:rPr>
      </w:pPr>
      <w:r w:rsidRPr="00E661FA">
        <w:rPr>
          <w:rFonts w:ascii="Times New Roman" w:hAnsi="Times New Roman"/>
          <w:lang w:val="sv-SE"/>
        </w:rPr>
        <w:t xml:space="preserve">Temozolomide SUN 180 mg </w:t>
      </w:r>
      <w:r w:rsidRPr="00FC05C7">
        <w:rPr>
          <w:rFonts w:ascii="Times New Roman" w:hAnsi="Times New Roman"/>
          <w:highlight w:val="lightGray"/>
          <w:lang w:val="sv-SE"/>
          <w:rPrChange w:id="31" w:author="Author">
            <w:rPr>
              <w:rFonts w:ascii="Times New Roman" w:hAnsi="Times New Roman"/>
              <w:lang w:val="sv-SE"/>
            </w:rPr>
          </w:rPrChange>
        </w:rPr>
        <w:t>hårda</w:t>
      </w:r>
      <w:r w:rsidRPr="00E661FA">
        <w:rPr>
          <w:rFonts w:ascii="Times New Roman" w:hAnsi="Times New Roman"/>
          <w:lang w:val="sv-SE"/>
        </w:rPr>
        <w:t xml:space="preserve"> kapslar</w:t>
      </w:r>
    </w:p>
    <w:p w:rsidR="003B1E07" w:rsidRPr="00FC05C7" w:rsidRDefault="0033459E" w:rsidP="003B1E07">
      <w:pPr>
        <w:spacing w:after="0" w:line="240" w:lineRule="auto"/>
        <w:rPr>
          <w:rFonts w:ascii="Times New Roman" w:hAnsi="Times New Roman"/>
          <w:noProof/>
          <w:highlight w:val="lightGray"/>
          <w:rPrChange w:id="32" w:author="Author">
            <w:rPr>
              <w:rFonts w:ascii="Times New Roman" w:hAnsi="Times New Roman"/>
              <w:noProof/>
            </w:rPr>
          </w:rPrChange>
        </w:rPr>
      </w:pPr>
      <w:r w:rsidRPr="00FC05C7">
        <w:rPr>
          <w:rFonts w:ascii="Times New Roman" w:hAnsi="Times New Roman"/>
          <w:highlight w:val="lightGray"/>
          <w:lang w:val="en-GB"/>
          <w:rPrChange w:id="33" w:author="Author">
            <w:rPr>
              <w:rFonts w:ascii="Times New Roman" w:hAnsi="Times New Roman"/>
              <w:lang w:val="en-GB"/>
            </w:rPr>
          </w:rPrChange>
        </w:rPr>
        <w:t>t</w:t>
      </w:r>
      <w:r w:rsidR="003B1E07" w:rsidRPr="00FC05C7">
        <w:rPr>
          <w:rFonts w:ascii="Times New Roman" w:hAnsi="Times New Roman"/>
          <w:highlight w:val="lightGray"/>
          <w:lang w:val="en-GB"/>
          <w:rPrChange w:id="34" w:author="Author">
            <w:rPr>
              <w:rFonts w:ascii="Times New Roman" w:hAnsi="Times New Roman"/>
              <w:lang w:val="en-GB"/>
            </w:rPr>
          </w:rPrChange>
        </w:rPr>
        <w:t>emozolomid</w:t>
      </w:r>
    </w:p>
    <w:p w:rsidR="003B1E07" w:rsidRDefault="003B1E07" w:rsidP="003B1E07">
      <w:pPr>
        <w:spacing w:after="0" w:line="240" w:lineRule="auto"/>
        <w:rPr>
          <w:rFonts w:ascii="Times New Roman" w:hAnsi="Times New Roman"/>
          <w:lang w:val="sv-SE"/>
        </w:rPr>
      </w:pPr>
      <w:r w:rsidRPr="00FC05C7">
        <w:rPr>
          <w:rFonts w:ascii="Times New Roman" w:hAnsi="Times New Roman"/>
          <w:highlight w:val="lightGray"/>
          <w:lang w:val="sv-SE"/>
          <w:rPrChange w:id="35" w:author="Author">
            <w:rPr>
              <w:rFonts w:ascii="Times New Roman" w:hAnsi="Times New Roman"/>
              <w:lang w:val="sv-SE"/>
            </w:rPr>
          </w:rPrChange>
        </w:rPr>
        <w:t>Oral användning</w:t>
      </w:r>
    </w:p>
    <w:p w:rsidR="003B1E07" w:rsidRPr="00E661FA"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b/>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2.</w:t>
            </w:r>
            <w:r w:rsidRPr="00E661FA">
              <w:rPr>
                <w:rFonts w:ascii="Times New Roman" w:hAnsi="Times New Roman"/>
                <w:b/>
                <w:noProof/>
              </w:rPr>
              <w:tab/>
            </w:r>
            <w:r w:rsidRPr="00E661FA">
              <w:rPr>
                <w:rFonts w:ascii="Times New Roman" w:hAnsi="Times New Roman"/>
                <w:b/>
                <w:lang w:val="sv-SE"/>
              </w:rPr>
              <w:t>ADMINISTRERINGSSÄTT</w:t>
            </w:r>
          </w:p>
        </w:tc>
      </w:tr>
    </w:tbl>
    <w:p w:rsidR="003B1E07" w:rsidRPr="00E661FA" w:rsidRDefault="003B1E07" w:rsidP="003B1E07">
      <w:pPr>
        <w:spacing w:after="0" w:line="240" w:lineRule="auto"/>
        <w:rPr>
          <w:rFonts w:ascii="Times New Roman" w:hAnsi="Times New Roman"/>
          <w:b/>
          <w:noProof/>
          <w:lang w:val="nl-NL"/>
        </w:rPr>
      </w:pPr>
    </w:p>
    <w:p w:rsidR="003B1E07" w:rsidRPr="00A2690E" w:rsidRDefault="003B1E07" w:rsidP="003B1E07">
      <w:pPr>
        <w:spacing w:after="0" w:line="240" w:lineRule="auto"/>
        <w:rPr>
          <w:rFonts w:ascii="Times New Roman" w:hAnsi="Times New Roman"/>
          <w:noProof/>
          <w:lang w:val="nl-NL"/>
        </w:rPr>
      </w:pPr>
      <w:r w:rsidRPr="00A2690E">
        <w:rPr>
          <w:rFonts w:ascii="Times New Roman" w:hAnsi="Times New Roman"/>
          <w:noProof/>
          <w:lang w:val="nl-NL"/>
        </w:rPr>
        <w:t xml:space="preserve">SUN </w:t>
      </w:r>
      <w:r>
        <w:rPr>
          <w:rFonts w:ascii="Times New Roman" w:hAnsi="Times New Roman"/>
          <w:noProof/>
          <w:lang w:val="nl-NL"/>
        </w:rPr>
        <w:t xml:space="preserve">Pharma </w:t>
      </w:r>
      <w:r w:rsidRPr="00A2690E">
        <w:rPr>
          <w:rFonts w:ascii="Times New Roman" w:hAnsi="Times New Roman"/>
          <w:noProof/>
          <w:lang w:val="nl-NL"/>
        </w:rPr>
        <w:t>logo</w:t>
      </w:r>
    </w:p>
    <w:p w:rsidR="003B1E07"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b/>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3.</w:t>
            </w:r>
            <w:r w:rsidRPr="00E661FA">
              <w:rPr>
                <w:rFonts w:ascii="Times New Roman" w:hAnsi="Times New Roman"/>
                <w:b/>
                <w:noProof/>
              </w:rPr>
              <w:tab/>
            </w:r>
            <w:r w:rsidRPr="00E661FA">
              <w:rPr>
                <w:rFonts w:ascii="Times New Roman" w:hAnsi="Times New Roman"/>
                <w:b/>
                <w:lang w:val="sv-SE"/>
              </w:rPr>
              <w:t>UTGÅNGSDATUM</w:t>
            </w:r>
          </w:p>
        </w:tc>
      </w:tr>
    </w:tbl>
    <w:p w:rsidR="003B1E07" w:rsidRPr="00E661FA" w:rsidRDefault="003B1E07" w:rsidP="003B1E07">
      <w:pPr>
        <w:spacing w:after="0" w:line="240" w:lineRule="auto"/>
        <w:rPr>
          <w:rFonts w:ascii="Times New Roman" w:hAnsi="Times New Roman"/>
          <w:i/>
          <w:noProof/>
          <w:lang w:val="nl-NL"/>
        </w:rPr>
      </w:pPr>
    </w:p>
    <w:p w:rsidR="003B1E07" w:rsidRPr="00E661FA" w:rsidRDefault="003B1E07" w:rsidP="003B1E07">
      <w:pPr>
        <w:spacing w:after="0" w:line="240" w:lineRule="auto"/>
        <w:rPr>
          <w:rFonts w:ascii="Times New Roman" w:hAnsi="Times New Roman"/>
          <w:noProof/>
        </w:rPr>
      </w:pPr>
      <w:r w:rsidRPr="00E661FA">
        <w:rPr>
          <w:rFonts w:ascii="Times New Roman" w:hAnsi="Times New Roman"/>
          <w:lang w:val="sv-SE"/>
        </w:rPr>
        <w:t>Utg.dat</w:t>
      </w:r>
    </w:p>
    <w:p w:rsidR="003B1E07" w:rsidRPr="00E661FA" w:rsidRDefault="003B1E07" w:rsidP="003B1E07">
      <w:pPr>
        <w:spacing w:after="0" w:line="240" w:lineRule="auto"/>
        <w:rPr>
          <w:rFonts w:ascii="Times New Roman" w:hAnsi="Times New Roman"/>
          <w:b/>
          <w:noProof/>
          <w:lang w:val="nl-NL"/>
        </w:rPr>
      </w:pPr>
    </w:p>
    <w:p w:rsidR="003B1E07" w:rsidRPr="00E661FA" w:rsidRDefault="003B1E07" w:rsidP="003B1E07">
      <w:pPr>
        <w:spacing w:after="0" w:line="240" w:lineRule="auto"/>
        <w:rPr>
          <w:rFonts w:ascii="Times New Roman" w:hAnsi="Times New Roman"/>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B1E07" w:rsidRPr="00E661FA" w:rsidTr="0008521B">
        <w:tc>
          <w:tcPr>
            <w:tcW w:w="9287" w:type="dxa"/>
          </w:tcPr>
          <w:p w:rsidR="003B1E07" w:rsidRPr="00E661FA" w:rsidRDefault="003B1E07" w:rsidP="0008521B">
            <w:pPr>
              <w:tabs>
                <w:tab w:val="left" w:pos="142"/>
              </w:tabs>
              <w:spacing w:after="0" w:line="240" w:lineRule="auto"/>
              <w:ind w:left="567" w:hanging="567"/>
              <w:rPr>
                <w:rFonts w:ascii="Times New Roman" w:hAnsi="Times New Roman"/>
              </w:rPr>
            </w:pPr>
            <w:r w:rsidRPr="00E661FA">
              <w:rPr>
                <w:rFonts w:ascii="Times New Roman" w:hAnsi="Times New Roman"/>
                <w:b/>
                <w:noProof/>
              </w:rPr>
              <w:t>4.</w:t>
            </w:r>
            <w:r w:rsidRPr="00E661FA">
              <w:rPr>
                <w:rFonts w:ascii="Times New Roman" w:hAnsi="Times New Roman"/>
                <w:b/>
                <w:noProof/>
              </w:rPr>
              <w:tab/>
            </w:r>
            <w:r w:rsidRPr="00E661FA">
              <w:rPr>
                <w:rFonts w:ascii="Times New Roman" w:hAnsi="Times New Roman"/>
                <w:b/>
                <w:lang w:val="sv-SE"/>
              </w:rPr>
              <w:t>TILLVERKNINGSSATSNUMMER</w:t>
            </w:r>
          </w:p>
        </w:tc>
      </w:tr>
    </w:tbl>
    <w:p w:rsidR="003B1E07" w:rsidRPr="00E661FA" w:rsidRDefault="003B1E07" w:rsidP="003B1E07">
      <w:pPr>
        <w:spacing w:after="0" w:line="240" w:lineRule="auto"/>
        <w:ind w:right="113"/>
        <w:rPr>
          <w:rFonts w:ascii="Times New Roman" w:hAnsi="Times New Roman"/>
          <w:noProof/>
          <w:lang w:val="nl-NL"/>
        </w:rPr>
      </w:pPr>
    </w:p>
    <w:p w:rsidR="003B1E07" w:rsidRPr="00E661FA" w:rsidRDefault="003B1E07" w:rsidP="003B1E07">
      <w:pPr>
        <w:spacing w:after="0" w:line="240" w:lineRule="auto"/>
        <w:ind w:right="113"/>
        <w:rPr>
          <w:rFonts w:ascii="Times New Roman" w:hAnsi="Times New Roman"/>
          <w:noProof/>
        </w:rPr>
      </w:pPr>
      <w:r w:rsidRPr="00E661FA">
        <w:rPr>
          <w:rFonts w:ascii="Times New Roman" w:hAnsi="Times New Roman"/>
          <w:lang w:val="sv-SE"/>
        </w:rPr>
        <w:t>Lot:</w:t>
      </w:r>
    </w:p>
    <w:p w:rsidR="003B1E07" w:rsidRPr="00E661FA" w:rsidRDefault="003B1E07" w:rsidP="003B1E07">
      <w:pPr>
        <w:spacing w:after="0" w:line="240" w:lineRule="auto"/>
        <w:ind w:right="113"/>
        <w:rPr>
          <w:rFonts w:ascii="Times New Roman" w:hAnsi="Times New Roman"/>
          <w:noProof/>
          <w:lang w:val="nl-NL"/>
        </w:rPr>
      </w:pPr>
    </w:p>
    <w:p w:rsidR="003B1E07" w:rsidRPr="00E661FA" w:rsidRDefault="003B1E07" w:rsidP="003B1E07">
      <w:pPr>
        <w:spacing w:after="0" w:line="240" w:lineRule="auto"/>
        <w:ind w:right="113"/>
        <w:rPr>
          <w:rFonts w:ascii="Times New Roman" w:hAnsi="Times New Roman"/>
          <w:noProof/>
          <w:lang w:val="nl-NL"/>
        </w:rPr>
      </w:pPr>
    </w:p>
    <w:p w:rsidR="003B1E07" w:rsidRPr="00E661FA" w:rsidRDefault="003B1E07" w:rsidP="003B1E07">
      <w:pPr>
        <w:pBdr>
          <w:top w:val="single" w:sz="4" w:space="1" w:color="auto"/>
          <w:left w:val="single" w:sz="4" w:space="4" w:color="auto"/>
          <w:bottom w:val="single" w:sz="4" w:space="1" w:color="auto"/>
          <w:right w:val="single" w:sz="4" w:space="4" w:color="auto"/>
        </w:pBdr>
        <w:tabs>
          <w:tab w:val="left" w:pos="142"/>
        </w:tabs>
        <w:spacing w:after="0" w:line="240" w:lineRule="auto"/>
        <w:ind w:left="567" w:hanging="567"/>
        <w:rPr>
          <w:rFonts w:ascii="Times New Roman" w:hAnsi="Times New Roman"/>
          <w:b/>
          <w:noProof/>
          <w:lang w:val="sv-SE"/>
        </w:rPr>
      </w:pPr>
      <w:r w:rsidRPr="00E661FA">
        <w:rPr>
          <w:rFonts w:ascii="Times New Roman" w:hAnsi="Times New Roman"/>
          <w:b/>
          <w:noProof/>
          <w:lang w:val="sv-SE"/>
        </w:rPr>
        <w:t>5.</w:t>
      </w:r>
      <w:r w:rsidRPr="00E661FA">
        <w:rPr>
          <w:rFonts w:ascii="Times New Roman" w:hAnsi="Times New Roman"/>
          <w:b/>
          <w:noProof/>
          <w:lang w:val="sv-SE"/>
        </w:rPr>
        <w:tab/>
      </w:r>
      <w:r w:rsidRPr="00E661FA">
        <w:rPr>
          <w:rFonts w:ascii="Times New Roman" w:hAnsi="Times New Roman"/>
          <w:b/>
          <w:lang w:val="sv-SE"/>
        </w:rPr>
        <w:t>ÖVRIGT</w:t>
      </w:r>
    </w:p>
    <w:p w:rsidR="003B1E07" w:rsidRPr="00E661FA" w:rsidRDefault="003B1E07" w:rsidP="003B1E07">
      <w:pPr>
        <w:spacing w:after="0" w:line="240" w:lineRule="auto"/>
        <w:ind w:right="113"/>
        <w:rPr>
          <w:rFonts w:ascii="Times New Roman" w:hAnsi="Times New Roman"/>
          <w:noProof/>
          <w:lang w:val="sv-SE"/>
        </w:rPr>
      </w:pPr>
    </w:p>
    <w:p w:rsidR="00FB5826" w:rsidRPr="00E661FA" w:rsidRDefault="003B1E07" w:rsidP="003B1E07">
      <w:pPr>
        <w:shd w:val="clear" w:color="auto" w:fill="FFFFFF"/>
        <w:spacing w:after="0" w:line="240" w:lineRule="auto"/>
        <w:rPr>
          <w:rFonts w:ascii="Times New Roman" w:hAnsi="Times New Roman"/>
          <w:noProof/>
          <w:lang w:val="sv-SE"/>
        </w:rPr>
      </w:pPr>
      <w:r w:rsidRPr="00235ED4">
        <w:rPr>
          <w:rFonts w:ascii="Times New Roman" w:hAnsi="Times New Roman"/>
          <w:noProof/>
          <w:lang w:val="nl-NL"/>
        </w:rPr>
        <w:t>ÖPPNAS HÄR</w:t>
      </w:r>
      <w:r w:rsidRPr="00E661FA">
        <w:rPr>
          <w:rFonts w:ascii="Times New Roman" w:hAnsi="Times New Roman"/>
          <w:noProof/>
          <w:lang w:val="nl-NL"/>
        </w:rPr>
        <w:t xml:space="preserve"> </w:t>
      </w:r>
      <w:r w:rsidRPr="00E661FA">
        <w:rPr>
          <w:rFonts w:ascii="Times New Roman" w:hAnsi="Times New Roman"/>
          <w:noProof/>
          <w:lang w:val="nl-NL"/>
        </w:rPr>
        <w:br w:type="page"/>
      </w: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rPr>
          <w:rFonts w:ascii="Times New Roman" w:hAnsi="Times New Roman"/>
          <w:b/>
          <w:noProof/>
          <w:lang w:val="sv-SE"/>
        </w:rPr>
      </w:pPr>
      <w:r w:rsidRPr="00E661FA">
        <w:rPr>
          <w:rFonts w:ascii="Times New Roman" w:hAnsi="Times New Roman"/>
          <w:b/>
          <w:lang w:val="sv-SE"/>
        </w:rPr>
        <w:lastRenderedPageBreak/>
        <w:t>UPPGIFTER SOM SKALL FINNAS PÅ YTTRE FÖRPACKNINGEN</w:t>
      </w: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rPr>
          <w:rFonts w:ascii="Times New Roman" w:hAnsi="Times New Roman"/>
          <w:b/>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rPr>
          <w:rFonts w:ascii="Times New Roman" w:hAnsi="Times New Roman"/>
          <w:b/>
          <w:noProof/>
          <w:lang w:val="sv-SE"/>
        </w:rPr>
      </w:pPr>
      <w:r w:rsidRPr="00E661FA">
        <w:rPr>
          <w:rFonts w:ascii="Times New Roman" w:hAnsi="Times New Roman"/>
          <w:b/>
          <w:lang w:val="sv-SE"/>
        </w:rPr>
        <w:t>KARTONG</w:t>
      </w:r>
      <w:r>
        <w:rPr>
          <w:rFonts w:ascii="Times New Roman" w:hAnsi="Times New Roman"/>
          <w:b/>
          <w:lang w:val="sv-SE"/>
        </w:rPr>
        <w:t xml:space="preserve"> </w:t>
      </w:r>
      <w:r>
        <w:rPr>
          <w:rFonts w:ascii="Times New Roman" w:hAnsi="Times New Roman"/>
          <w:b/>
          <w:szCs w:val="24"/>
          <w:lang w:val="sv-SE"/>
        </w:rPr>
        <w:t>(</w:t>
      </w:r>
      <w:r w:rsidR="002F1B96">
        <w:rPr>
          <w:rFonts w:ascii="Times New Roman" w:hAnsi="Times New Roman"/>
          <w:b/>
          <w:szCs w:val="24"/>
          <w:lang w:val="sv-SE"/>
        </w:rPr>
        <w:t>blister</w:t>
      </w:r>
      <w:r>
        <w:rPr>
          <w:rFonts w:ascii="Times New Roman" w:hAnsi="Times New Roman"/>
          <w:b/>
          <w:szCs w:val="24"/>
          <w:lang w:val="sv-SE"/>
        </w:rPr>
        <w: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1.</w:t>
      </w:r>
      <w:r w:rsidRPr="00E661FA">
        <w:rPr>
          <w:rFonts w:ascii="Times New Roman" w:hAnsi="Times New Roman"/>
          <w:b/>
          <w:noProof/>
          <w:lang w:val="sv-SE"/>
        </w:rPr>
        <w:tab/>
      </w:r>
      <w:r w:rsidRPr="00E661FA">
        <w:rPr>
          <w:rFonts w:ascii="Times New Roman" w:hAnsi="Times New Roman"/>
          <w:b/>
          <w:lang w:val="sv-SE"/>
        </w:rPr>
        <w:t>LÄKEMEDLETS NAMN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Temozolomide SUN 250 mg hårda kapslar</w:t>
      </w:r>
    </w:p>
    <w:p w:rsidR="00FB5826" w:rsidRPr="00E661FA" w:rsidRDefault="0033459E" w:rsidP="00FB5826">
      <w:pPr>
        <w:spacing w:after="0" w:line="240" w:lineRule="auto"/>
        <w:rPr>
          <w:rFonts w:ascii="Times New Roman" w:hAnsi="Times New Roman"/>
          <w:noProof/>
          <w:lang w:val="nb-NO"/>
        </w:rPr>
      </w:pPr>
      <w:r>
        <w:rPr>
          <w:rFonts w:ascii="Times New Roman" w:hAnsi="Times New Roman"/>
          <w:lang w:val="nb-NO"/>
        </w:rPr>
        <w:t>t</w:t>
      </w:r>
      <w:r w:rsidR="00FB5826" w:rsidRPr="00E661FA">
        <w:rPr>
          <w:rFonts w:ascii="Times New Roman" w:hAnsi="Times New Roman"/>
          <w:lang w:val="nb-NO"/>
        </w:rPr>
        <w:t>emozolomid</w:t>
      </w:r>
    </w:p>
    <w:p w:rsidR="00FB5826" w:rsidRPr="00E661FA" w:rsidRDefault="00FB5826" w:rsidP="00FB5826">
      <w:pPr>
        <w:spacing w:after="0" w:line="240" w:lineRule="auto"/>
        <w:rPr>
          <w:rFonts w:ascii="Times New Roman" w:hAnsi="Times New Roman"/>
          <w:noProof/>
          <w:lang w:val="nb-NO"/>
        </w:rPr>
      </w:pPr>
    </w:p>
    <w:p w:rsidR="00FB5826" w:rsidRPr="00E661FA" w:rsidRDefault="00FB5826" w:rsidP="00FB5826">
      <w:pPr>
        <w:spacing w:after="0" w:line="240" w:lineRule="auto"/>
        <w:rPr>
          <w:rFonts w:ascii="Times New Roman" w:hAnsi="Times New Roman"/>
          <w:noProof/>
          <w:lang w:val="nb-NO"/>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b/>
          <w:noProof/>
          <w:lang w:val="nb-NO"/>
        </w:rPr>
      </w:pPr>
      <w:r w:rsidRPr="00E661FA">
        <w:rPr>
          <w:rFonts w:ascii="Times New Roman" w:hAnsi="Times New Roman"/>
          <w:b/>
          <w:noProof/>
          <w:lang w:val="nb-NO"/>
        </w:rPr>
        <w:t>2.</w:t>
      </w:r>
      <w:r w:rsidRPr="00E661FA">
        <w:rPr>
          <w:rFonts w:ascii="Times New Roman" w:hAnsi="Times New Roman"/>
          <w:b/>
          <w:noProof/>
          <w:lang w:val="nb-NO"/>
        </w:rPr>
        <w:tab/>
      </w:r>
      <w:r w:rsidRPr="00E661FA">
        <w:rPr>
          <w:rFonts w:ascii="Times New Roman" w:hAnsi="Times New Roman"/>
          <w:b/>
          <w:lang w:val="nb-NO"/>
        </w:rPr>
        <w:t>DEKLARATION AV AKTIV(A) SUBSTANS(ER)</w:t>
      </w:r>
    </w:p>
    <w:p w:rsidR="00FB5826" w:rsidRPr="00E661FA" w:rsidRDefault="00FB5826" w:rsidP="00FB5826">
      <w:pPr>
        <w:spacing w:after="0" w:line="240" w:lineRule="auto"/>
        <w:rPr>
          <w:rFonts w:ascii="Times New Roman" w:hAnsi="Times New Roman"/>
          <w:noProof/>
          <w:lang w:val="nb-NO"/>
        </w:rPr>
      </w:pP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lang w:val="sv-SE"/>
        </w:rPr>
        <w:t xml:space="preserve">Varje kapsel innehåller </w:t>
      </w:r>
      <w:r w:rsidR="002A2A4F">
        <w:rPr>
          <w:rFonts w:ascii="Times New Roman" w:hAnsi="Times New Roman"/>
          <w:lang w:val="sv-SE"/>
        </w:rPr>
        <w:t>2</w:t>
      </w:r>
      <w:r w:rsidRPr="00E661FA">
        <w:rPr>
          <w:rFonts w:ascii="Times New Roman" w:hAnsi="Times New Roman"/>
          <w:lang w:val="sv-SE"/>
        </w:rPr>
        <w:t>5</w:t>
      </w:r>
      <w:r w:rsidR="002A2A4F">
        <w:rPr>
          <w:rFonts w:ascii="Times New Roman" w:hAnsi="Times New Roman"/>
          <w:lang w:val="sv-SE"/>
        </w:rPr>
        <w:t>0</w:t>
      </w:r>
      <w:r w:rsidRPr="00E661FA">
        <w:rPr>
          <w:rFonts w:ascii="Times New Roman" w:hAnsi="Times New Roman"/>
          <w:lang w:val="sv-SE"/>
        </w:rPr>
        <w:t> mg temozolomid.</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3.</w:t>
      </w:r>
      <w:r w:rsidRPr="00E661FA">
        <w:rPr>
          <w:rFonts w:ascii="Times New Roman" w:hAnsi="Times New Roman"/>
          <w:b/>
          <w:noProof/>
          <w:lang w:val="sv-SE"/>
        </w:rPr>
        <w:tab/>
      </w:r>
      <w:r w:rsidRPr="00E661FA">
        <w:rPr>
          <w:rFonts w:ascii="Times New Roman" w:hAnsi="Times New Roman"/>
          <w:b/>
          <w:lang w:val="sv-SE"/>
        </w:rPr>
        <w:t>FÖRTECKNING ÖVER HJÄLPÄMNEN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lang w:val="sv-SE"/>
        </w:rPr>
        <w:t xml:space="preserve">Innehåller laktos. </w:t>
      </w:r>
      <w:r w:rsidR="00AA0338" w:rsidRPr="00E661FA">
        <w:rPr>
          <w:rFonts w:ascii="Times New Roman" w:hAnsi="Times New Roman"/>
          <w:lang w:val="sv-SE"/>
        </w:rPr>
        <w:t>Se bipacksedeln för mer information.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4.</w:t>
      </w:r>
      <w:r w:rsidRPr="00E661FA">
        <w:rPr>
          <w:rFonts w:ascii="Times New Roman" w:hAnsi="Times New Roman"/>
          <w:b/>
          <w:noProof/>
          <w:lang w:val="sv-SE"/>
        </w:rPr>
        <w:tab/>
      </w:r>
      <w:r w:rsidRPr="00E661FA">
        <w:rPr>
          <w:rFonts w:ascii="Times New Roman" w:hAnsi="Times New Roman"/>
          <w:b/>
          <w:lang w:val="sv-SE"/>
        </w:rPr>
        <w:t>LÄKEMEDELSFORM OCH FÖRPACKNINGSSTORLEK</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5</w:t>
      </w:r>
      <w:r w:rsidR="00AA0338">
        <w:rPr>
          <w:rFonts w:ascii="Times New Roman" w:hAnsi="Times New Roman"/>
          <w:lang w:val="sv-SE"/>
        </w:rPr>
        <w:t>x1</w:t>
      </w:r>
      <w:r w:rsidRPr="00E661FA">
        <w:rPr>
          <w:rFonts w:ascii="Times New Roman" w:hAnsi="Times New Roman"/>
          <w:lang w:val="sv-SE"/>
        </w:rPr>
        <w:t> hård kaps</w:t>
      </w:r>
      <w:r w:rsidR="003D5926">
        <w:rPr>
          <w:rFonts w:ascii="Times New Roman" w:hAnsi="Times New Roman"/>
          <w:lang w:val="sv-SE"/>
        </w:rPr>
        <w:t>e</w:t>
      </w:r>
      <w:r w:rsidRPr="00E661FA">
        <w:rPr>
          <w:rFonts w:ascii="Times New Roman" w:hAnsi="Times New Roman"/>
          <w:lang w:val="sv-SE"/>
        </w:rPr>
        <w:t>l</w:t>
      </w:r>
    </w:p>
    <w:p w:rsidR="00FB5826" w:rsidRPr="00E661FA" w:rsidRDefault="00FB5826" w:rsidP="00FB5826">
      <w:pPr>
        <w:spacing w:after="0" w:line="240" w:lineRule="auto"/>
        <w:rPr>
          <w:rFonts w:ascii="Times New Roman" w:hAnsi="Times New Roman"/>
          <w:lang w:val="sv-SE"/>
        </w:rPr>
      </w:pPr>
      <w:r w:rsidRPr="00E661FA">
        <w:rPr>
          <w:rFonts w:ascii="Times New Roman" w:hAnsi="Times New Roman"/>
          <w:highlight w:val="lightGray"/>
          <w:lang w:val="sv-SE"/>
        </w:rPr>
        <w:t>20</w:t>
      </w:r>
      <w:r w:rsidR="00AA0338">
        <w:rPr>
          <w:rFonts w:ascii="Times New Roman" w:hAnsi="Times New Roman"/>
          <w:highlight w:val="lightGray"/>
          <w:lang w:val="sv-SE"/>
        </w:rPr>
        <w:t>x1</w:t>
      </w:r>
      <w:r w:rsidRPr="00E661FA">
        <w:rPr>
          <w:rFonts w:ascii="Times New Roman" w:hAnsi="Times New Roman"/>
          <w:highlight w:val="lightGray"/>
          <w:lang w:val="sv-SE"/>
        </w:rPr>
        <w:t> hård kaps</w:t>
      </w:r>
      <w:r w:rsidR="003D5926">
        <w:rPr>
          <w:rFonts w:ascii="Times New Roman" w:hAnsi="Times New Roman"/>
          <w:highlight w:val="lightGray"/>
          <w:lang w:val="sv-SE"/>
        </w:rPr>
        <w:t>e</w:t>
      </w:r>
      <w:r w:rsidRPr="00E661FA">
        <w:rPr>
          <w:rFonts w:ascii="Times New Roman" w:hAnsi="Times New Roman"/>
          <w:highlight w:val="lightGray"/>
          <w:lang w:val="sv-SE"/>
        </w:rPr>
        <w:t>l</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i/>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5.</w:t>
      </w:r>
      <w:r w:rsidRPr="00E661FA">
        <w:rPr>
          <w:rFonts w:ascii="Times New Roman" w:hAnsi="Times New Roman"/>
          <w:b/>
          <w:noProof/>
          <w:lang w:val="sv-SE"/>
        </w:rPr>
        <w:tab/>
      </w:r>
      <w:r w:rsidRPr="00E661FA">
        <w:rPr>
          <w:rFonts w:ascii="Times New Roman" w:hAnsi="Times New Roman"/>
          <w:b/>
          <w:lang w:val="sv-SE"/>
        </w:rPr>
        <w:t>ADMINISTRERINGSSÄTT OCH ADMINISTRERINGSVÄG</w:t>
      </w:r>
    </w:p>
    <w:p w:rsidR="00FB5826" w:rsidRPr="00E661FA" w:rsidRDefault="00FB5826" w:rsidP="00FB5826">
      <w:pPr>
        <w:spacing w:after="0" w:line="240" w:lineRule="auto"/>
        <w:rPr>
          <w:rFonts w:ascii="Times New Roman" w:hAnsi="Times New Roman"/>
          <w:i/>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Läs bipacksedeln före användning.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Oral användning.</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6.</w:t>
      </w:r>
      <w:r w:rsidRPr="00E661FA">
        <w:rPr>
          <w:rFonts w:ascii="Times New Roman" w:hAnsi="Times New Roman"/>
          <w:b/>
          <w:noProof/>
          <w:lang w:val="sv-SE"/>
        </w:rPr>
        <w:tab/>
      </w:r>
      <w:r w:rsidRPr="00E661FA">
        <w:rPr>
          <w:rFonts w:ascii="Times New Roman" w:hAnsi="Times New Roman"/>
          <w:b/>
          <w:lang w:val="sv-SE"/>
        </w:rPr>
        <w:t>SÄRSKILD VARNING OM ATT LÄKEMEDLET MÅSTE FÖRVARAS UTOM SYN- OCH RÄCKHÅLL FÖR BARN</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Förvaras utom syn- och räckhåll för barn, helst i ett låst skåp.</w:t>
      </w:r>
      <w:r w:rsidRPr="00E661FA">
        <w:rPr>
          <w:rFonts w:ascii="Times New Roman" w:hAnsi="Times New Roman"/>
          <w:noProof/>
          <w:lang w:val="sv-SE"/>
        </w:rPr>
        <w:t xml:space="preserve"> </w:t>
      </w:r>
      <w:r w:rsidRPr="00E661FA">
        <w:rPr>
          <w:rFonts w:ascii="Times New Roman" w:hAnsi="Times New Roman"/>
          <w:lang w:val="sv-SE"/>
        </w:rPr>
        <w:t xml:space="preserve">Oavsiktlig förtäring kan vara </w:t>
      </w:r>
      <w:r w:rsidRPr="001048BC">
        <w:rPr>
          <w:rFonts w:ascii="Times New Roman" w:hAnsi="Times New Roman"/>
          <w:snapToGrid/>
          <w:szCs w:val="20"/>
          <w:lang w:val="sv-SE" w:eastAsia="en-US"/>
        </w:rPr>
        <w:t>dödligt</w:t>
      </w:r>
      <w:r w:rsidRPr="00E661FA">
        <w:rPr>
          <w:rFonts w:ascii="Times New Roman" w:hAnsi="Times New Roman"/>
          <w:lang w:val="sv-SE"/>
        </w:rPr>
        <w:t xml:space="preserve"> för barn.</w:t>
      </w: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7.</w:t>
      </w:r>
      <w:r w:rsidRPr="00E661FA">
        <w:rPr>
          <w:rFonts w:ascii="Times New Roman" w:hAnsi="Times New Roman"/>
          <w:b/>
          <w:noProof/>
          <w:lang w:val="sv-SE"/>
        </w:rPr>
        <w:tab/>
      </w:r>
      <w:r w:rsidRPr="00E661FA">
        <w:rPr>
          <w:rFonts w:ascii="Times New Roman" w:hAnsi="Times New Roman"/>
          <w:b/>
          <w:lang w:val="sv-SE"/>
        </w:rPr>
        <w:t>ÖVRIGA SÄRSKILDA VARNINGAR OM SÅ ÄR NÖDVÄNDIGT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Cytostatikum</w:t>
      </w:r>
    </w:p>
    <w:p w:rsidR="00FB5826" w:rsidRPr="00E661FA" w:rsidRDefault="00FB5826" w:rsidP="00FB5826">
      <w:pPr>
        <w:autoSpaceDE w:val="0"/>
        <w:autoSpaceDN w:val="0"/>
        <w:adjustRightInd w:val="0"/>
        <w:spacing w:after="0" w:line="240" w:lineRule="auto"/>
        <w:rPr>
          <w:rFonts w:ascii="Times New Roman" w:hAnsi="Times New Roman"/>
          <w:lang w:val="sv-SE"/>
        </w:rPr>
      </w:pPr>
      <w:r w:rsidRPr="00E661FA">
        <w:rPr>
          <w:rFonts w:ascii="Times New Roman" w:hAnsi="Times New Roman"/>
          <w:lang w:val="sv-SE"/>
        </w:rPr>
        <w:t>Kapslarna får inte öppnas, krossas eller tuggas. Sväljes hela. Om en kapsel är skadad ska kontakt med hud, ögon eller näsa undvikas.</w:t>
      </w:r>
    </w:p>
    <w:p w:rsidR="00FB5826" w:rsidRPr="00E661FA" w:rsidRDefault="00FB5826" w:rsidP="00FB5826">
      <w:pPr>
        <w:spacing w:after="0" w:line="240" w:lineRule="auto"/>
        <w:rPr>
          <w:rFonts w:ascii="Times New Roman" w:hAnsi="Times New Roman"/>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highlight w:val="lightGray"/>
          <w:lang w:val="sv-SE"/>
        </w:rPr>
      </w:pPr>
      <w:r w:rsidRPr="00E661FA">
        <w:rPr>
          <w:rFonts w:ascii="Times New Roman" w:hAnsi="Times New Roman"/>
          <w:b/>
          <w:noProof/>
          <w:lang w:val="sv-SE"/>
        </w:rPr>
        <w:t>8.</w:t>
      </w:r>
      <w:r w:rsidRPr="00E661FA">
        <w:rPr>
          <w:rFonts w:ascii="Times New Roman" w:hAnsi="Times New Roman"/>
          <w:b/>
          <w:noProof/>
          <w:lang w:val="sv-SE"/>
        </w:rPr>
        <w:tab/>
      </w:r>
      <w:r w:rsidRPr="00E661FA">
        <w:rPr>
          <w:rFonts w:ascii="Times New Roman" w:hAnsi="Times New Roman"/>
          <w:b/>
          <w:lang w:val="sv-SE"/>
        </w:rPr>
        <w:t>UTGÅNGSDATUM</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Utg.dat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ind w:left="567" w:hanging="567"/>
        <w:outlineLvl w:val="0"/>
        <w:rPr>
          <w:rFonts w:ascii="Times New Roman" w:hAnsi="Times New Roman"/>
          <w:noProof/>
          <w:lang w:val="sv-SE"/>
        </w:rPr>
      </w:pPr>
      <w:r w:rsidRPr="00E661FA">
        <w:rPr>
          <w:rFonts w:ascii="Times New Roman" w:hAnsi="Times New Roman"/>
          <w:b/>
          <w:noProof/>
          <w:lang w:val="sv-SE"/>
        </w:rPr>
        <w:t>9.</w:t>
      </w:r>
      <w:r w:rsidRPr="00E661FA">
        <w:rPr>
          <w:rFonts w:ascii="Times New Roman" w:hAnsi="Times New Roman"/>
          <w:b/>
          <w:noProof/>
          <w:lang w:val="sv-SE"/>
        </w:rPr>
        <w:tab/>
      </w:r>
      <w:r w:rsidRPr="00E661FA">
        <w:rPr>
          <w:rFonts w:ascii="Times New Roman" w:hAnsi="Times New Roman"/>
          <w:b/>
          <w:lang w:val="sv-SE"/>
        </w:rPr>
        <w:t>SÄRSKILDA FÖRVARINGSANVISNINGAR</w:t>
      </w:r>
    </w:p>
    <w:p w:rsidR="00FB5826" w:rsidRPr="00E661FA" w:rsidRDefault="00FB5826" w:rsidP="00FB5826">
      <w:pPr>
        <w:spacing w:after="0" w:line="240" w:lineRule="auto"/>
        <w:ind w:left="567" w:hanging="567"/>
        <w:rPr>
          <w:rFonts w:ascii="Times New Roman" w:hAnsi="Times New Roman"/>
          <w:noProof/>
          <w:lang w:val="sv-SE"/>
        </w:rPr>
      </w:pPr>
    </w:p>
    <w:p w:rsidR="00FB5826" w:rsidRPr="00E661FA" w:rsidRDefault="00FB5826" w:rsidP="00FB5826">
      <w:pPr>
        <w:pStyle w:val="Default"/>
        <w:rPr>
          <w:sz w:val="22"/>
          <w:szCs w:val="22"/>
          <w:lang w:val="sv-SE"/>
        </w:rPr>
      </w:pPr>
      <w:r w:rsidRPr="00E661FA">
        <w:rPr>
          <w:sz w:val="22"/>
          <w:szCs w:val="22"/>
          <w:lang w:val="sv-SE"/>
        </w:rPr>
        <w:lastRenderedPageBreak/>
        <w:t xml:space="preserve">Förvaras vid högst </w:t>
      </w:r>
      <w:r w:rsidR="00766A19">
        <w:rPr>
          <w:sz w:val="22"/>
          <w:szCs w:val="22"/>
          <w:lang w:val="sv-SE"/>
        </w:rPr>
        <w:t>25</w:t>
      </w:r>
      <w:r w:rsidRPr="00E661FA">
        <w:rPr>
          <w:sz w:val="22"/>
          <w:szCs w:val="22"/>
          <w:lang w:val="sv-SE"/>
        </w:rPr>
        <w:t xml:space="preserve"> °C. </w:t>
      </w:r>
    </w:p>
    <w:p w:rsidR="00FB5826" w:rsidRPr="00E661FA" w:rsidRDefault="00FB5826" w:rsidP="00FB5826">
      <w:pPr>
        <w:tabs>
          <w:tab w:val="left" w:pos="567"/>
        </w:tabs>
        <w:autoSpaceDE w:val="0"/>
        <w:autoSpaceDN w:val="0"/>
        <w:adjustRightInd w:val="0"/>
        <w:spacing w:after="0" w:line="240" w:lineRule="auto"/>
        <w:rPr>
          <w:rFonts w:ascii="Times New Roman" w:hAnsi="Times New Roman"/>
          <w:b/>
          <w:lang w:val="sv-SE"/>
        </w:rPr>
      </w:pPr>
    </w:p>
    <w:p w:rsidR="00FB5826" w:rsidRPr="00E661FA" w:rsidRDefault="00FB5826" w:rsidP="00FB5826">
      <w:pPr>
        <w:spacing w:after="0" w:line="240" w:lineRule="auto"/>
        <w:ind w:left="567" w:hanging="567"/>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tabs>
          <w:tab w:val="left" w:pos="567"/>
        </w:tabs>
        <w:spacing w:after="0" w:line="240" w:lineRule="auto"/>
        <w:ind w:left="567" w:hanging="567"/>
        <w:outlineLvl w:val="0"/>
        <w:rPr>
          <w:rFonts w:ascii="Times New Roman" w:hAnsi="Times New Roman"/>
          <w:b/>
          <w:noProof/>
          <w:lang w:val="sv-SE"/>
        </w:rPr>
      </w:pPr>
      <w:r w:rsidRPr="00E661FA">
        <w:rPr>
          <w:rFonts w:ascii="Times New Roman" w:hAnsi="Times New Roman"/>
          <w:b/>
          <w:noProof/>
          <w:lang w:val="sv-SE"/>
        </w:rPr>
        <w:t>10.</w:t>
      </w:r>
      <w:r w:rsidRPr="00E661FA">
        <w:rPr>
          <w:rFonts w:ascii="Times New Roman" w:hAnsi="Times New Roman"/>
          <w:b/>
          <w:noProof/>
          <w:lang w:val="sv-SE"/>
        </w:rPr>
        <w:tab/>
      </w:r>
      <w:r w:rsidRPr="00E661FA">
        <w:rPr>
          <w:rFonts w:ascii="Times New Roman" w:hAnsi="Times New Roman"/>
          <w:b/>
          <w:lang w:val="sv-SE"/>
        </w:rPr>
        <w:t>SÄRSKILDA FÖRSIKTIGHETSÅTGÄRDER FÖR DESTRUKTION AV EJ ANVÄNT LÄKEMEDEL OCH AVFALL I FÖREKOMMANDE FALL</w:t>
      </w:r>
    </w:p>
    <w:p w:rsidR="00FB5826" w:rsidRPr="00E661FA" w:rsidRDefault="00FB5826" w:rsidP="00FB5826">
      <w:pPr>
        <w:spacing w:after="0" w:line="240" w:lineRule="auto"/>
        <w:rPr>
          <w:rFonts w:ascii="Times New Roman" w:hAnsi="Times New Roman"/>
          <w:noProof/>
          <w:lang w:val="sv-SE"/>
        </w:rPr>
      </w:pPr>
    </w:p>
    <w:p w:rsidR="00FB5826" w:rsidRPr="00A02FBB" w:rsidRDefault="00FB5826" w:rsidP="00FB5826">
      <w:pPr>
        <w:numPr>
          <w:ilvl w:val="12"/>
          <w:numId w:val="0"/>
        </w:numPr>
        <w:tabs>
          <w:tab w:val="left" w:pos="0"/>
          <w:tab w:val="left" w:pos="567"/>
        </w:tabs>
        <w:spacing w:after="0" w:line="240" w:lineRule="auto"/>
        <w:ind w:right="302"/>
        <w:rPr>
          <w:rFonts w:ascii="Times New Roman" w:hAnsi="Times New Roman"/>
          <w:snapToGrid/>
          <w:lang w:val="sv-SE" w:eastAsia="en-US"/>
        </w:rPr>
      </w:pPr>
      <w:r w:rsidRPr="00A02FBB">
        <w:rPr>
          <w:rFonts w:ascii="Times New Roman" w:hAnsi="Times New Roman"/>
          <w:snapToGrid/>
          <w:lang w:val="sv-SE" w:eastAsia="en-US"/>
        </w:rPr>
        <w:t xml:space="preserve">Ej använt läkemedel och avfall ska kasseras enligt gällande anvisningar. </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b/>
          <w:noProof/>
          <w:lang w:val="sv-SE"/>
        </w:rPr>
      </w:pPr>
      <w:r w:rsidRPr="00E661FA">
        <w:rPr>
          <w:rFonts w:ascii="Times New Roman" w:hAnsi="Times New Roman"/>
          <w:b/>
          <w:noProof/>
          <w:lang w:val="sv-SE"/>
        </w:rPr>
        <w:t>11.</w:t>
      </w:r>
      <w:r w:rsidRPr="00E661FA">
        <w:rPr>
          <w:rFonts w:ascii="Times New Roman" w:hAnsi="Times New Roman"/>
          <w:b/>
          <w:noProof/>
          <w:lang w:val="sv-SE"/>
        </w:rPr>
        <w:tab/>
      </w:r>
      <w:r w:rsidRPr="00E661FA">
        <w:rPr>
          <w:rFonts w:ascii="Times New Roman" w:hAnsi="Times New Roman"/>
          <w:b/>
          <w:lang w:val="sv-SE"/>
        </w:rPr>
        <w:t>INNEHAVARE AV GODKÄNNANDE FÖR FÖRSÄLJNING (NAMN OCH ADRESS)</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tabs>
          <w:tab w:val="left" w:pos="567"/>
        </w:tabs>
        <w:snapToGrid w:val="0"/>
        <w:spacing w:after="0" w:line="240" w:lineRule="auto"/>
        <w:rPr>
          <w:rFonts w:ascii="Times New Roman" w:hAnsi="Times New Roman"/>
          <w:color w:val="000000"/>
          <w:lang w:val="fr-FR"/>
        </w:rPr>
      </w:pPr>
      <w:r w:rsidRPr="00E661FA">
        <w:rPr>
          <w:rFonts w:ascii="Times New Roman" w:hAnsi="Times New Roman"/>
          <w:lang w:val="fr-FR"/>
        </w:rPr>
        <w:t>Sun Pharmaceutical Industries Europe B.V.</w:t>
      </w:r>
    </w:p>
    <w:p w:rsidR="00FB5826" w:rsidRPr="00E661FA" w:rsidRDefault="00FB5826" w:rsidP="00FB5826">
      <w:pPr>
        <w:tabs>
          <w:tab w:val="left" w:pos="567"/>
        </w:tabs>
        <w:spacing w:after="0" w:line="240" w:lineRule="auto"/>
        <w:rPr>
          <w:rFonts w:ascii="Times New Roman" w:hAnsi="Times New Roman"/>
          <w:color w:val="000000"/>
          <w:lang w:val="fr-FR"/>
        </w:rPr>
      </w:pPr>
      <w:r w:rsidRPr="00E661FA">
        <w:rPr>
          <w:rFonts w:ascii="Times New Roman" w:hAnsi="Times New Roman"/>
          <w:lang w:val="fr-FR"/>
        </w:rPr>
        <w:t>Polarisavenue 87</w:t>
      </w:r>
    </w:p>
    <w:p w:rsidR="00FB5826" w:rsidRPr="00E661FA" w:rsidRDefault="00FB5826" w:rsidP="00FB5826">
      <w:pPr>
        <w:tabs>
          <w:tab w:val="left" w:pos="567"/>
        </w:tabs>
        <w:spacing w:after="0" w:line="240" w:lineRule="auto"/>
        <w:rPr>
          <w:rFonts w:ascii="Times New Roman" w:hAnsi="Times New Roman"/>
          <w:color w:val="000000"/>
          <w:lang w:val="sv-SE"/>
        </w:rPr>
      </w:pPr>
      <w:r w:rsidRPr="00E661FA">
        <w:rPr>
          <w:rFonts w:ascii="Times New Roman" w:hAnsi="Times New Roman"/>
          <w:lang w:val="sv-SE"/>
        </w:rPr>
        <w:t>2132 JH Hoofddorp</w:t>
      </w: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Nederländerna</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12.</w:t>
      </w:r>
      <w:r w:rsidRPr="00E661FA">
        <w:rPr>
          <w:rFonts w:ascii="Times New Roman" w:hAnsi="Times New Roman"/>
          <w:b/>
          <w:noProof/>
          <w:lang w:val="sv-SE"/>
        </w:rPr>
        <w:tab/>
      </w:r>
      <w:r w:rsidRPr="00E661FA">
        <w:rPr>
          <w:rFonts w:ascii="Times New Roman" w:hAnsi="Times New Roman"/>
          <w:b/>
          <w:lang w:val="sv-SE"/>
        </w:rPr>
        <w:t>NUMMER PÅ GODKÄNNANDE FÖR FÖRSÄLJNING</w:t>
      </w:r>
    </w:p>
    <w:p w:rsidR="00FB5826" w:rsidRDefault="00FB5826" w:rsidP="00FB5826">
      <w:pPr>
        <w:spacing w:after="0" w:line="240" w:lineRule="auto"/>
        <w:outlineLvl w:val="0"/>
        <w:rPr>
          <w:rFonts w:ascii="Times New Roman" w:hAnsi="Times New Roman"/>
          <w:noProof/>
          <w:lang w:val="sv-SE"/>
        </w:rPr>
      </w:pPr>
    </w:p>
    <w:p w:rsidR="002F1B96" w:rsidRPr="00542338" w:rsidRDefault="002F1B96" w:rsidP="002F1B96">
      <w:pPr>
        <w:spacing w:after="0" w:line="240" w:lineRule="auto"/>
        <w:outlineLvl w:val="0"/>
        <w:rPr>
          <w:rFonts w:ascii="Times New Roman" w:hAnsi="Times New Roman"/>
          <w:noProof/>
          <w:szCs w:val="20"/>
          <w:lang w:val="sv-SE"/>
        </w:rPr>
      </w:pPr>
      <w:r w:rsidRPr="00542338">
        <w:rPr>
          <w:rFonts w:ascii="Times New Roman" w:hAnsi="Times New Roman"/>
          <w:noProof/>
          <w:szCs w:val="20"/>
          <w:lang w:val="sv-SE"/>
        </w:rPr>
        <w:t>EU/1/11/697/0</w:t>
      </w:r>
      <w:r>
        <w:rPr>
          <w:rFonts w:ascii="Times New Roman" w:hAnsi="Times New Roman"/>
          <w:noProof/>
          <w:szCs w:val="20"/>
          <w:lang w:val="sv-SE"/>
        </w:rPr>
        <w:t>2</w:t>
      </w:r>
      <w:r w:rsidRPr="00542338">
        <w:rPr>
          <w:rFonts w:ascii="Times New Roman" w:hAnsi="Times New Roman"/>
          <w:noProof/>
          <w:szCs w:val="20"/>
          <w:lang w:val="sv-SE"/>
        </w:rPr>
        <w:t>3 (5 hårda kapslar)</w:t>
      </w:r>
    </w:p>
    <w:p w:rsidR="002F1B96" w:rsidRPr="00E661FA" w:rsidRDefault="002F1B96" w:rsidP="002F1B96">
      <w:pPr>
        <w:spacing w:after="0" w:line="240" w:lineRule="auto"/>
        <w:outlineLvl w:val="0"/>
        <w:rPr>
          <w:rFonts w:ascii="Times New Roman" w:hAnsi="Times New Roman"/>
          <w:noProof/>
          <w:lang w:val="sv-SE"/>
        </w:rPr>
      </w:pPr>
      <w:r>
        <w:rPr>
          <w:rFonts w:ascii="Times New Roman" w:hAnsi="Times New Roman"/>
          <w:noProof/>
          <w:szCs w:val="20"/>
          <w:lang w:val="sv-SE"/>
        </w:rPr>
        <w:t>EU/1/11/697/02</w:t>
      </w:r>
      <w:r w:rsidRPr="00542338">
        <w:rPr>
          <w:rFonts w:ascii="Times New Roman" w:hAnsi="Times New Roman"/>
          <w:noProof/>
          <w:szCs w:val="20"/>
          <w:lang w:val="sv-SE"/>
        </w:rPr>
        <w:t xml:space="preserve">4 (20 </w:t>
      </w:r>
      <w:r>
        <w:rPr>
          <w:rFonts w:ascii="Times New Roman" w:hAnsi="Times New Roman"/>
          <w:noProof/>
          <w:szCs w:val="20"/>
          <w:lang w:val="sv-SE"/>
        </w:rPr>
        <w:t>hårda kapslar</w:t>
      </w:r>
      <w:r w:rsidRPr="00542338">
        <w:rPr>
          <w:rFonts w:ascii="Times New Roman" w:hAnsi="Times New Roman"/>
          <w:noProof/>
          <w:szCs w:val="20"/>
          <w:lang w:val="sv-SE"/>
        </w:rPr>
        <w:t>)</w:t>
      </w:r>
    </w:p>
    <w:p w:rsidR="002F1B96" w:rsidRPr="00E661FA" w:rsidRDefault="002F1B96" w:rsidP="00FB5826">
      <w:pPr>
        <w:spacing w:after="0" w:line="240" w:lineRule="auto"/>
        <w:outlineLvl w:val="0"/>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13.</w:t>
      </w:r>
      <w:r w:rsidRPr="00E661FA">
        <w:rPr>
          <w:rFonts w:ascii="Times New Roman" w:hAnsi="Times New Roman"/>
          <w:b/>
          <w:noProof/>
          <w:lang w:val="sv-SE"/>
        </w:rPr>
        <w:tab/>
      </w:r>
      <w:r w:rsidRPr="00E661FA">
        <w:rPr>
          <w:rFonts w:ascii="Times New Roman" w:hAnsi="Times New Roman"/>
          <w:b/>
          <w:lang w:val="sv-SE"/>
        </w:rPr>
        <w:t>TILLVERKNINGSSATSNUMMER</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r w:rsidRPr="00E661FA">
        <w:rPr>
          <w:rFonts w:ascii="Times New Roman" w:hAnsi="Times New Roman"/>
          <w:lang w:val="sv-SE"/>
        </w:rPr>
        <w:t>Lot:</w:t>
      </w: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spacing w:after="0" w:line="240" w:lineRule="auto"/>
        <w:rPr>
          <w:rFonts w:ascii="Times New Roman" w:hAnsi="Times New Roman"/>
          <w:noProof/>
          <w:lang w:val="sv-SE"/>
        </w:rPr>
      </w:pPr>
    </w:p>
    <w:p w:rsidR="00FB5826" w:rsidRPr="00E661FA"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E661FA">
        <w:rPr>
          <w:rFonts w:ascii="Times New Roman" w:hAnsi="Times New Roman"/>
          <w:b/>
          <w:noProof/>
          <w:lang w:val="sv-SE"/>
        </w:rPr>
        <w:t>14.</w:t>
      </w:r>
      <w:r w:rsidRPr="00E661FA">
        <w:rPr>
          <w:rFonts w:ascii="Times New Roman" w:hAnsi="Times New Roman"/>
          <w:b/>
          <w:noProof/>
          <w:lang w:val="sv-SE"/>
        </w:rPr>
        <w:tab/>
      </w:r>
      <w:r w:rsidRPr="00E661FA">
        <w:rPr>
          <w:rFonts w:ascii="Times New Roman" w:hAnsi="Times New Roman"/>
          <w:b/>
          <w:lang w:val="sv-SE"/>
        </w:rPr>
        <w:t>ALLMÄN KLASSIFICERING FÖR FÖRSKRIVNING</w:t>
      </w:r>
    </w:p>
    <w:p w:rsidR="00FB5826" w:rsidRPr="00E661FA" w:rsidRDefault="00FB5826" w:rsidP="00FB5826">
      <w:pPr>
        <w:spacing w:after="0" w:line="240" w:lineRule="auto"/>
        <w:rPr>
          <w:rFonts w:ascii="Times New Roman" w:hAnsi="Times New Roman"/>
          <w:noProof/>
          <w:lang w:val="sv-SE"/>
        </w:rPr>
      </w:pPr>
    </w:p>
    <w:p w:rsidR="00FB5826" w:rsidRPr="00FB5826" w:rsidRDefault="00FB5826" w:rsidP="00FB5826">
      <w:pPr>
        <w:spacing w:after="0" w:line="240" w:lineRule="auto"/>
        <w:rPr>
          <w:rFonts w:ascii="Times New Roman" w:hAnsi="Times New Roman"/>
          <w:lang w:val="sv-SE"/>
        </w:rPr>
      </w:pPr>
      <w:r w:rsidRPr="00FB5826">
        <w:rPr>
          <w:rFonts w:ascii="Times New Roman" w:hAnsi="Times New Roman"/>
          <w:lang w:val="sv-SE"/>
        </w:rPr>
        <w:t>Receptbelagt läkemedel.</w:t>
      </w:r>
    </w:p>
    <w:p w:rsidR="00FB5826" w:rsidRPr="00FB5826" w:rsidRDefault="00FB5826" w:rsidP="00FB5826">
      <w:pPr>
        <w:spacing w:after="0" w:line="240" w:lineRule="auto"/>
        <w:rPr>
          <w:rFonts w:ascii="Times New Roman" w:hAnsi="Times New Roman"/>
          <w:lang w:val="sv-SE"/>
        </w:rPr>
      </w:pPr>
    </w:p>
    <w:p w:rsidR="00FB5826" w:rsidRPr="00FB5826" w:rsidRDefault="00FB5826" w:rsidP="00FB5826">
      <w:pPr>
        <w:spacing w:after="0" w:line="240" w:lineRule="auto"/>
        <w:rPr>
          <w:rFonts w:ascii="Times New Roman" w:hAnsi="Times New Roman"/>
          <w:noProof/>
          <w:lang w:val="sv-SE"/>
        </w:rPr>
      </w:pPr>
    </w:p>
    <w:p w:rsidR="00FB5826" w:rsidRPr="00FB5826"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FB5826">
        <w:rPr>
          <w:rFonts w:ascii="Times New Roman" w:hAnsi="Times New Roman"/>
          <w:b/>
          <w:noProof/>
          <w:lang w:val="sv-SE"/>
        </w:rPr>
        <w:t>15.</w:t>
      </w:r>
      <w:r w:rsidRPr="00FB5826">
        <w:rPr>
          <w:rFonts w:ascii="Times New Roman" w:hAnsi="Times New Roman"/>
          <w:b/>
          <w:noProof/>
          <w:lang w:val="sv-SE"/>
        </w:rPr>
        <w:tab/>
      </w:r>
      <w:r w:rsidRPr="00FB5826">
        <w:rPr>
          <w:rFonts w:ascii="Times New Roman" w:hAnsi="Times New Roman"/>
          <w:b/>
          <w:lang w:val="sv-SE"/>
        </w:rPr>
        <w:t>BRUKSANVISNING</w:t>
      </w:r>
    </w:p>
    <w:p w:rsidR="00FB5826" w:rsidRPr="00FB5826" w:rsidRDefault="00FB5826" w:rsidP="00FB5826">
      <w:pPr>
        <w:spacing w:after="0" w:line="240" w:lineRule="auto"/>
        <w:rPr>
          <w:rFonts w:ascii="Times New Roman" w:hAnsi="Times New Roman"/>
          <w:noProof/>
          <w:lang w:val="sv-SE"/>
        </w:rPr>
      </w:pPr>
    </w:p>
    <w:p w:rsidR="00FB5826" w:rsidRPr="00FB5826" w:rsidRDefault="00FB5826" w:rsidP="00FB5826">
      <w:pPr>
        <w:spacing w:after="0" w:line="240" w:lineRule="auto"/>
        <w:rPr>
          <w:rFonts w:ascii="Times New Roman" w:hAnsi="Times New Roman"/>
          <w:noProof/>
          <w:lang w:val="sv-SE"/>
        </w:rPr>
      </w:pPr>
    </w:p>
    <w:p w:rsidR="00FB5826" w:rsidRPr="00FB5826" w:rsidRDefault="00FB5826" w:rsidP="00FB5826">
      <w:pPr>
        <w:pBdr>
          <w:top w:val="single" w:sz="4" w:space="1" w:color="auto"/>
          <w:left w:val="single" w:sz="4" w:space="4" w:color="auto"/>
          <w:bottom w:val="single" w:sz="4" w:space="1" w:color="auto"/>
          <w:right w:val="single" w:sz="4" w:space="4" w:color="auto"/>
        </w:pBdr>
        <w:spacing w:after="0" w:line="240" w:lineRule="auto"/>
        <w:outlineLvl w:val="0"/>
        <w:rPr>
          <w:rFonts w:ascii="Times New Roman" w:hAnsi="Times New Roman"/>
          <w:noProof/>
          <w:lang w:val="sv-SE"/>
        </w:rPr>
      </w:pPr>
      <w:r w:rsidRPr="00FB5826">
        <w:rPr>
          <w:rFonts w:ascii="Times New Roman" w:hAnsi="Times New Roman"/>
          <w:b/>
          <w:noProof/>
          <w:lang w:val="sv-SE"/>
        </w:rPr>
        <w:t>16.</w:t>
      </w:r>
      <w:r w:rsidRPr="00FB5826">
        <w:rPr>
          <w:rFonts w:ascii="Times New Roman" w:hAnsi="Times New Roman"/>
          <w:b/>
          <w:noProof/>
          <w:lang w:val="sv-SE"/>
        </w:rPr>
        <w:tab/>
      </w:r>
      <w:r w:rsidRPr="00FB5826">
        <w:rPr>
          <w:rFonts w:ascii="Times New Roman" w:hAnsi="Times New Roman"/>
          <w:b/>
          <w:lang w:val="sv-SE"/>
        </w:rPr>
        <w:t>INFORMATION I PUNKTSKRIFT</w:t>
      </w:r>
    </w:p>
    <w:p w:rsidR="00FB5826" w:rsidRPr="00FB5826" w:rsidRDefault="00FB5826" w:rsidP="00FB5826">
      <w:pPr>
        <w:spacing w:after="0" w:line="240" w:lineRule="auto"/>
        <w:rPr>
          <w:rFonts w:ascii="Times New Roman" w:hAnsi="Times New Roman"/>
          <w:lang w:val="sv-SE"/>
        </w:rPr>
      </w:pPr>
    </w:p>
    <w:p w:rsidR="00FB5826" w:rsidRPr="00E661FA" w:rsidRDefault="00FB5826" w:rsidP="00FB5826">
      <w:pPr>
        <w:tabs>
          <w:tab w:val="left" w:pos="567"/>
        </w:tabs>
        <w:spacing w:after="0" w:line="240" w:lineRule="auto"/>
        <w:rPr>
          <w:rFonts w:ascii="Times New Roman" w:hAnsi="Times New Roman"/>
          <w:noProof/>
        </w:rPr>
      </w:pPr>
      <w:r w:rsidRPr="00E661FA">
        <w:rPr>
          <w:rFonts w:ascii="Times New Roman" w:hAnsi="Times New Roman"/>
          <w:lang w:val="en-GB"/>
        </w:rPr>
        <w:t>Temozolomide SUN 250 mg</w:t>
      </w:r>
    </w:p>
    <w:p w:rsidR="003D5926" w:rsidRDefault="003D5926" w:rsidP="003D5926">
      <w:pPr>
        <w:spacing w:after="0" w:line="240" w:lineRule="auto"/>
        <w:rPr>
          <w:rFonts w:ascii="Times New Roman" w:hAnsi="Times New Roman"/>
          <w:lang w:val="sv"/>
        </w:rPr>
      </w:pPr>
    </w:p>
    <w:p w:rsidR="003D5926" w:rsidRDefault="003D5926" w:rsidP="003D5926">
      <w:pPr>
        <w:spacing w:after="0" w:line="240" w:lineRule="auto"/>
        <w:rPr>
          <w:rFonts w:ascii="Times New Roman" w:hAnsi="Times New Roman"/>
          <w:lang w:val="sv"/>
        </w:rPr>
      </w:pPr>
    </w:p>
    <w:p w:rsidR="003D5926" w:rsidRPr="00665CD0" w:rsidRDefault="003D5926" w:rsidP="00FE6C04">
      <w:pPr>
        <w:keepNext/>
        <w:numPr>
          <w:ilvl w:val="0"/>
          <w:numId w:val="79"/>
        </w:numPr>
        <w:pBdr>
          <w:top w:val="single" w:sz="4" w:space="1" w:color="auto"/>
          <w:left w:val="single" w:sz="4" w:space="4" w:color="auto"/>
          <w:bottom w:val="single" w:sz="4" w:space="1" w:color="auto"/>
          <w:right w:val="single" w:sz="4" w:space="4" w:color="auto"/>
        </w:pBdr>
        <w:spacing w:after="0" w:line="240" w:lineRule="auto"/>
        <w:ind w:left="567"/>
        <w:outlineLvl w:val="0"/>
        <w:rPr>
          <w:rFonts w:ascii="Times New Roman" w:hAnsi="Times New Roman"/>
          <w:i/>
          <w:noProof/>
          <w:szCs w:val="20"/>
          <w:lang w:val="sv-SE" w:eastAsia="sv-SE" w:bidi="sv-SE"/>
        </w:rPr>
      </w:pPr>
      <w:r w:rsidRPr="00665CD0">
        <w:rPr>
          <w:rFonts w:ascii="Times New Roman" w:hAnsi="Times New Roman"/>
          <w:b/>
          <w:noProof/>
          <w:szCs w:val="20"/>
          <w:lang w:val="sv-SE" w:eastAsia="sv-SE" w:bidi="sv-SE"/>
        </w:rPr>
        <w:t xml:space="preserve">UNIK IDENTITETSBETECKNING – TVÅDIMENSIONELL STRECKKOD </w:t>
      </w:r>
    </w:p>
    <w:p w:rsidR="003D5926" w:rsidRPr="00665CD0" w:rsidRDefault="003D5926" w:rsidP="003D5926">
      <w:pPr>
        <w:spacing w:after="0" w:line="240" w:lineRule="auto"/>
        <w:rPr>
          <w:rFonts w:ascii="Times New Roman" w:hAnsi="Times New Roman"/>
          <w:noProof/>
          <w:szCs w:val="20"/>
          <w:lang w:val="sv-SE" w:eastAsia="sv-SE" w:bidi="sv-SE"/>
        </w:rPr>
      </w:pPr>
    </w:p>
    <w:p w:rsidR="003D5926" w:rsidRPr="00665CD0" w:rsidRDefault="003D5926" w:rsidP="003D5926">
      <w:pPr>
        <w:tabs>
          <w:tab w:val="left" w:pos="567"/>
        </w:tabs>
        <w:spacing w:after="0" w:line="240" w:lineRule="auto"/>
        <w:rPr>
          <w:rFonts w:ascii="Times New Roman" w:hAnsi="Times New Roman"/>
          <w:noProof/>
          <w:shd w:val="clear" w:color="auto" w:fill="CCCCCC"/>
          <w:lang w:val="sv-SE" w:eastAsia="sv-SE" w:bidi="sv-SE"/>
        </w:rPr>
      </w:pPr>
      <w:r w:rsidRPr="00665CD0">
        <w:rPr>
          <w:rFonts w:ascii="Times New Roman" w:hAnsi="Times New Roman"/>
          <w:noProof/>
          <w:szCs w:val="20"/>
          <w:highlight w:val="lightGray"/>
          <w:lang w:val="sv-SE" w:eastAsia="sv-SE" w:bidi="sv-SE"/>
        </w:rPr>
        <w:t>Tvådimensionell streckkod som innehåller den unika identitetsbeteckningen.</w:t>
      </w:r>
    </w:p>
    <w:p w:rsidR="003D5926" w:rsidRPr="00665CD0" w:rsidRDefault="003D5926" w:rsidP="003D5926">
      <w:pPr>
        <w:tabs>
          <w:tab w:val="left" w:pos="567"/>
        </w:tabs>
        <w:spacing w:after="0" w:line="240" w:lineRule="auto"/>
        <w:rPr>
          <w:rFonts w:ascii="Times New Roman" w:hAnsi="Times New Roman"/>
          <w:noProof/>
          <w:shd w:val="clear" w:color="auto" w:fill="CCCCCC"/>
          <w:lang w:val="sv-SE" w:eastAsia="sv-SE" w:bidi="sv-SE"/>
        </w:rPr>
      </w:pPr>
    </w:p>
    <w:p w:rsidR="003D5926" w:rsidRPr="00665CD0" w:rsidRDefault="003D5926" w:rsidP="003D5926">
      <w:pPr>
        <w:spacing w:after="0" w:line="240" w:lineRule="auto"/>
        <w:rPr>
          <w:rFonts w:ascii="Times New Roman" w:hAnsi="Times New Roman"/>
          <w:noProof/>
          <w:szCs w:val="20"/>
          <w:lang w:val="sv-SE" w:eastAsia="sv-SE" w:bidi="sv-SE"/>
        </w:rPr>
      </w:pPr>
    </w:p>
    <w:p w:rsidR="003D5926" w:rsidRPr="00665CD0" w:rsidRDefault="003D5926" w:rsidP="00FE6C04">
      <w:pPr>
        <w:keepNext/>
        <w:numPr>
          <w:ilvl w:val="0"/>
          <w:numId w:val="79"/>
        </w:numPr>
        <w:pBdr>
          <w:top w:val="single" w:sz="4" w:space="1" w:color="auto"/>
          <w:left w:val="single" w:sz="4" w:space="4" w:color="auto"/>
          <w:bottom w:val="single" w:sz="4" w:space="1" w:color="auto"/>
          <w:right w:val="single" w:sz="4" w:space="4" w:color="auto"/>
        </w:pBdr>
        <w:spacing w:after="0" w:line="240" w:lineRule="auto"/>
        <w:ind w:left="567"/>
        <w:outlineLvl w:val="0"/>
        <w:rPr>
          <w:rFonts w:ascii="Times New Roman" w:hAnsi="Times New Roman"/>
          <w:i/>
          <w:noProof/>
          <w:szCs w:val="20"/>
          <w:lang w:val="sv-SE" w:eastAsia="sv-SE" w:bidi="sv-SE"/>
        </w:rPr>
      </w:pPr>
      <w:r w:rsidRPr="00665CD0">
        <w:rPr>
          <w:rFonts w:ascii="Times New Roman" w:hAnsi="Times New Roman"/>
          <w:b/>
          <w:noProof/>
          <w:szCs w:val="20"/>
          <w:lang w:val="sv-SE" w:eastAsia="sv-SE" w:bidi="sv-SE"/>
        </w:rPr>
        <w:t>UNIK IDENTITETSBETECKNING – I ETT FORMAT LÄSBART FÖR MÄNSKLIGT ÖGA</w:t>
      </w:r>
    </w:p>
    <w:p w:rsidR="003D5926" w:rsidRPr="00665CD0" w:rsidRDefault="003D5926" w:rsidP="003D5926">
      <w:pPr>
        <w:spacing w:after="0" w:line="240" w:lineRule="auto"/>
        <w:rPr>
          <w:rFonts w:ascii="Times New Roman" w:hAnsi="Times New Roman"/>
          <w:noProof/>
          <w:szCs w:val="20"/>
          <w:lang w:val="sv-SE" w:eastAsia="sv-SE" w:bidi="sv-SE"/>
        </w:rPr>
      </w:pPr>
    </w:p>
    <w:p w:rsidR="003D5926" w:rsidRDefault="003D5926" w:rsidP="003D5926">
      <w:pPr>
        <w:tabs>
          <w:tab w:val="left" w:pos="567"/>
        </w:tabs>
        <w:spacing w:after="0" w:line="260" w:lineRule="exact"/>
        <w:rPr>
          <w:rFonts w:ascii="Times New Roman" w:hAnsi="Times New Roman"/>
          <w:szCs w:val="20"/>
          <w:lang w:val="sv-SE" w:eastAsia="sv-SE" w:bidi="sv-SE"/>
        </w:rPr>
      </w:pPr>
      <w:r w:rsidRPr="00665CD0">
        <w:rPr>
          <w:rFonts w:ascii="Times New Roman" w:hAnsi="Times New Roman"/>
          <w:szCs w:val="20"/>
          <w:lang w:val="sv-SE" w:eastAsia="sv-SE" w:bidi="sv-SE"/>
        </w:rPr>
        <w:t>PC</w:t>
      </w:r>
    </w:p>
    <w:p w:rsidR="003D5926" w:rsidRDefault="003D5926" w:rsidP="003D5926">
      <w:pPr>
        <w:tabs>
          <w:tab w:val="left" w:pos="567"/>
        </w:tabs>
        <w:spacing w:after="0" w:line="260" w:lineRule="exact"/>
        <w:rPr>
          <w:rFonts w:ascii="Times New Roman" w:hAnsi="Times New Roman"/>
          <w:szCs w:val="20"/>
          <w:lang w:val="sv-SE" w:eastAsia="sv-SE" w:bidi="sv-SE"/>
        </w:rPr>
      </w:pPr>
      <w:r w:rsidRPr="00665CD0">
        <w:rPr>
          <w:rFonts w:ascii="Times New Roman" w:hAnsi="Times New Roman"/>
          <w:szCs w:val="20"/>
          <w:lang w:val="sv-SE" w:eastAsia="sv-SE" w:bidi="sv-SE"/>
        </w:rPr>
        <w:t>SN</w:t>
      </w:r>
    </w:p>
    <w:p w:rsidR="003D5926" w:rsidRDefault="003D5926" w:rsidP="003D5926">
      <w:pPr>
        <w:tabs>
          <w:tab w:val="left" w:pos="567"/>
        </w:tabs>
        <w:spacing w:after="0" w:line="260" w:lineRule="exact"/>
        <w:rPr>
          <w:rFonts w:ascii="Times New Roman" w:hAnsi="Times New Roman"/>
          <w:szCs w:val="20"/>
          <w:lang w:val="sv-SE" w:eastAsia="sv-SE" w:bidi="sv-SE"/>
        </w:rPr>
      </w:pPr>
      <w:r w:rsidRPr="00665CD0">
        <w:rPr>
          <w:rFonts w:ascii="Times New Roman" w:hAnsi="Times New Roman"/>
          <w:szCs w:val="20"/>
          <w:lang w:val="sv-SE" w:eastAsia="sv-SE" w:bidi="sv-SE"/>
        </w:rPr>
        <w:t xml:space="preserve">NN </w:t>
      </w:r>
    </w:p>
    <w:p w:rsidR="00FB5826" w:rsidRPr="00E661FA" w:rsidRDefault="00FB5826" w:rsidP="003B1E07">
      <w:pPr>
        <w:tabs>
          <w:tab w:val="left" w:pos="567"/>
        </w:tabs>
        <w:spacing w:after="0" w:line="240" w:lineRule="auto"/>
        <w:rPr>
          <w:rFonts w:ascii="Times New Roman" w:hAnsi="Times New Roman"/>
          <w:b/>
          <w:noProof/>
          <w:lang w:val="nl-NL"/>
        </w:rPr>
      </w:pPr>
      <w:r w:rsidRPr="00E661FA">
        <w:rPr>
          <w:rFonts w:ascii="Times New Roman" w:hAnsi="Times New Roman"/>
          <w:b/>
          <w:noProof/>
          <w:lang w:val="nl-NL"/>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B5826" w:rsidRPr="00E661FA" w:rsidTr="00214CE0">
        <w:trPr>
          <w:trHeight w:val="785"/>
        </w:trPr>
        <w:tc>
          <w:tcPr>
            <w:tcW w:w="9287" w:type="dxa"/>
          </w:tcPr>
          <w:p w:rsidR="00FB5826" w:rsidRPr="00E661FA" w:rsidRDefault="00FB5826" w:rsidP="00214CE0">
            <w:pPr>
              <w:autoSpaceDE w:val="0"/>
              <w:autoSpaceDN w:val="0"/>
              <w:adjustRightInd w:val="0"/>
              <w:spacing w:after="0" w:line="240" w:lineRule="auto"/>
              <w:rPr>
                <w:rFonts w:ascii="Times New Roman" w:hAnsi="Times New Roman"/>
                <w:b/>
                <w:lang w:val="sv-SE"/>
              </w:rPr>
            </w:pPr>
            <w:r w:rsidRPr="00E661FA">
              <w:rPr>
                <w:rFonts w:ascii="Times New Roman" w:hAnsi="Times New Roman"/>
                <w:b/>
                <w:lang w:val="sv-SE"/>
              </w:rPr>
              <w:lastRenderedPageBreak/>
              <w:t>UPPGIFTER SOM SKALL FINNAS PÅ SMÅ INRE LÄKEMEDELSFÖRPACKNINGAR</w:t>
            </w:r>
          </w:p>
          <w:p w:rsidR="00FB5826" w:rsidRPr="00E661FA" w:rsidRDefault="00FB5826" w:rsidP="00214CE0">
            <w:pPr>
              <w:spacing w:after="0" w:line="240" w:lineRule="auto"/>
              <w:rPr>
                <w:rFonts w:ascii="Times New Roman" w:hAnsi="Times New Roman"/>
                <w:b/>
                <w:lang w:val="sv-SE"/>
              </w:rPr>
            </w:pPr>
          </w:p>
          <w:p w:rsidR="00FB5826" w:rsidRPr="00E661FA" w:rsidRDefault="006B4012" w:rsidP="00214CE0">
            <w:pPr>
              <w:spacing w:after="0" w:line="240" w:lineRule="auto"/>
              <w:rPr>
                <w:rFonts w:ascii="Times New Roman" w:hAnsi="Times New Roman"/>
                <w:lang w:val="sv-SE"/>
              </w:rPr>
            </w:pPr>
            <w:r>
              <w:rPr>
                <w:rFonts w:ascii="Times New Roman" w:hAnsi="Times New Roman"/>
                <w:b/>
                <w:szCs w:val="24"/>
                <w:lang w:val="sv-SE"/>
              </w:rPr>
              <w:t>blister</w:t>
            </w:r>
          </w:p>
        </w:tc>
      </w:tr>
    </w:tbl>
    <w:p w:rsidR="00FB5826" w:rsidRPr="00E661FA" w:rsidRDefault="00FB5826" w:rsidP="00FB5826">
      <w:pPr>
        <w:spacing w:after="0" w:line="240" w:lineRule="auto"/>
        <w:rPr>
          <w:rFonts w:ascii="Times New Roman" w:hAnsi="Times New Roman"/>
          <w:b/>
          <w:noProof/>
          <w:lang w:val="nl-NL"/>
        </w:rPr>
      </w:pPr>
    </w:p>
    <w:p w:rsidR="00FB5826" w:rsidRPr="00E661FA" w:rsidRDefault="00FB5826" w:rsidP="00FB5826">
      <w:pPr>
        <w:spacing w:after="0" w:line="240" w:lineRule="auto"/>
        <w:rPr>
          <w:rFonts w:ascii="Times New Roman" w:hAnsi="Times New Roman"/>
          <w:b/>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B5826" w:rsidRPr="00E661FA" w:rsidTr="00214CE0">
        <w:tc>
          <w:tcPr>
            <w:tcW w:w="9287" w:type="dxa"/>
          </w:tcPr>
          <w:p w:rsidR="00FB5826" w:rsidRPr="00E661FA" w:rsidRDefault="00FB5826" w:rsidP="00214CE0">
            <w:pPr>
              <w:tabs>
                <w:tab w:val="left" w:pos="142"/>
              </w:tabs>
              <w:spacing w:after="0" w:line="240" w:lineRule="auto"/>
              <w:ind w:left="567" w:hanging="567"/>
              <w:rPr>
                <w:rFonts w:ascii="Times New Roman" w:hAnsi="Times New Roman"/>
              </w:rPr>
            </w:pPr>
            <w:r w:rsidRPr="00E661FA">
              <w:rPr>
                <w:rFonts w:ascii="Times New Roman" w:hAnsi="Times New Roman"/>
                <w:b/>
                <w:noProof/>
              </w:rPr>
              <w:t>1.</w:t>
            </w:r>
            <w:r w:rsidRPr="00E661FA">
              <w:rPr>
                <w:rFonts w:ascii="Times New Roman" w:hAnsi="Times New Roman"/>
                <w:b/>
                <w:noProof/>
              </w:rPr>
              <w:tab/>
            </w:r>
            <w:r w:rsidRPr="00E661FA">
              <w:rPr>
                <w:rFonts w:ascii="Times New Roman" w:hAnsi="Times New Roman"/>
                <w:b/>
              </w:rPr>
              <w:t>LÄKEMEDLETS NAMN OCH ADMINISTRERINGSVÄG</w:t>
            </w:r>
          </w:p>
        </w:tc>
      </w:tr>
    </w:tbl>
    <w:p w:rsidR="00FB5826" w:rsidRPr="00E661FA" w:rsidRDefault="00FB5826" w:rsidP="00FB5826">
      <w:pPr>
        <w:spacing w:after="0" w:line="240" w:lineRule="auto"/>
        <w:ind w:left="567" w:hanging="567"/>
        <w:rPr>
          <w:rFonts w:ascii="Times New Roman" w:hAnsi="Times New Roman"/>
          <w:noProof/>
          <w:lang w:val="nl-NL"/>
        </w:rPr>
      </w:pPr>
    </w:p>
    <w:p w:rsidR="00FB5826" w:rsidRPr="00E661FA" w:rsidRDefault="00FB5826" w:rsidP="00FB5826">
      <w:pPr>
        <w:spacing w:after="0" w:line="240" w:lineRule="auto"/>
        <w:rPr>
          <w:rFonts w:ascii="Times New Roman" w:hAnsi="Times New Roman"/>
          <w:noProof/>
        </w:rPr>
      </w:pPr>
      <w:r w:rsidRPr="00E661FA">
        <w:rPr>
          <w:rFonts w:ascii="Times New Roman" w:hAnsi="Times New Roman"/>
          <w:lang w:val="sv-SE"/>
        </w:rPr>
        <w:t xml:space="preserve">Temozolomide SUN 250 mg </w:t>
      </w:r>
      <w:r w:rsidRPr="00FC05C7">
        <w:rPr>
          <w:rFonts w:ascii="Times New Roman" w:hAnsi="Times New Roman"/>
          <w:highlight w:val="lightGray"/>
          <w:lang w:val="sv-SE"/>
          <w:rPrChange w:id="36" w:author="Author">
            <w:rPr>
              <w:rFonts w:ascii="Times New Roman" w:hAnsi="Times New Roman"/>
              <w:lang w:val="sv-SE"/>
            </w:rPr>
          </w:rPrChange>
        </w:rPr>
        <w:t>hårda</w:t>
      </w:r>
      <w:r w:rsidRPr="00E661FA">
        <w:rPr>
          <w:rFonts w:ascii="Times New Roman" w:hAnsi="Times New Roman"/>
          <w:lang w:val="sv-SE"/>
        </w:rPr>
        <w:t xml:space="preserve"> kapslar</w:t>
      </w:r>
    </w:p>
    <w:p w:rsidR="00FB5826" w:rsidRPr="00FC05C7" w:rsidRDefault="0033459E" w:rsidP="00FB5826">
      <w:pPr>
        <w:spacing w:after="0" w:line="240" w:lineRule="auto"/>
        <w:rPr>
          <w:rFonts w:ascii="Times New Roman" w:hAnsi="Times New Roman"/>
          <w:noProof/>
          <w:highlight w:val="lightGray"/>
          <w:rPrChange w:id="37" w:author="Author">
            <w:rPr>
              <w:rFonts w:ascii="Times New Roman" w:hAnsi="Times New Roman"/>
              <w:noProof/>
            </w:rPr>
          </w:rPrChange>
        </w:rPr>
      </w:pPr>
      <w:r w:rsidRPr="00FC05C7">
        <w:rPr>
          <w:rFonts w:ascii="Times New Roman" w:hAnsi="Times New Roman"/>
          <w:highlight w:val="lightGray"/>
          <w:lang w:val="en-GB"/>
          <w:rPrChange w:id="38" w:author="Author">
            <w:rPr>
              <w:rFonts w:ascii="Times New Roman" w:hAnsi="Times New Roman"/>
              <w:lang w:val="en-GB"/>
            </w:rPr>
          </w:rPrChange>
        </w:rPr>
        <w:t>t</w:t>
      </w:r>
      <w:r w:rsidR="00FB5826" w:rsidRPr="00FC05C7">
        <w:rPr>
          <w:rFonts w:ascii="Times New Roman" w:hAnsi="Times New Roman"/>
          <w:highlight w:val="lightGray"/>
          <w:lang w:val="en-GB"/>
          <w:rPrChange w:id="39" w:author="Author">
            <w:rPr>
              <w:rFonts w:ascii="Times New Roman" w:hAnsi="Times New Roman"/>
              <w:lang w:val="en-GB"/>
            </w:rPr>
          </w:rPrChange>
        </w:rPr>
        <w:t>emozolomid</w:t>
      </w:r>
      <w:bookmarkStart w:id="40" w:name="_GoBack"/>
      <w:bookmarkEnd w:id="40"/>
    </w:p>
    <w:p w:rsidR="00FB5826" w:rsidRDefault="000B30EF" w:rsidP="00FB5826">
      <w:pPr>
        <w:spacing w:after="0" w:line="240" w:lineRule="auto"/>
        <w:rPr>
          <w:rFonts w:ascii="Times New Roman" w:hAnsi="Times New Roman"/>
          <w:lang w:val="sv-SE"/>
        </w:rPr>
      </w:pPr>
      <w:r w:rsidRPr="00FC05C7">
        <w:rPr>
          <w:rFonts w:ascii="Times New Roman" w:hAnsi="Times New Roman"/>
          <w:highlight w:val="lightGray"/>
          <w:lang w:val="sv-SE"/>
          <w:rPrChange w:id="41" w:author="Author">
            <w:rPr>
              <w:rFonts w:ascii="Times New Roman" w:hAnsi="Times New Roman"/>
              <w:lang w:val="sv-SE"/>
            </w:rPr>
          </w:rPrChange>
        </w:rPr>
        <w:t>Oral användning</w:t>
      </w:r>
    </w:p>
    <w:p w:rsidR="000B30EF" w:rsidRPr="00E661FA" w:rsidRDefault="000B30EF" w:rsidP="00FB5826">
      <w:pPr>
        <w:spacing w:after="0" w:line="240" w:lineRule="auto"/>
        <w:rPr>
          <w:rFonts w:ascii="Times New Roman" w:hAnsi="Times New Roman"/>
          <w:b/>
          <w:noProof/>
          <w:lang w:val="nl-NL"/>
        </w:rPr>
      </w:pPr>
    </w:p>
    <w:p w:rsidR="00FB5826" w:rsidRPr="00E661FA" w:rsidRDefault="00FB5826" w:rsidP="00FB5826">
      <w:pPr>
        <w:spacing w:after="0" w:line="240" w:lineRule="auto"/>
        <w:rPr>
          <w:rFonts w:ascii="Times New Roman" w:hAnsi="Times New Roman"/>
          <w:b/>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B5826" w:rsidRPr="00E661FA" w:rsidTr="00214CE0">
        <w:tc>
          <w:tcPr>
            <w:tcW w:w="9287" w:type="dxa"/>
          </w:tcPr>
          <w:p w:rsidR="00FB5826" w:rsidRPr="00E661FA" w:rsidRDefault="00FB5826" w:rsidP="00214CE0">
            <w:pPr>
              <w:tabs>
                <w:tab w:val="left" w:pos="142"/>
              </w:tabs>
              <w:spacing w:after="0" w:line="240" w:lineRule="auto"/>
              <w:ind w:left="567" w:hanging="567"/>
              <w:rPr>
                <w:rFonts w:ascii="Times New Roman" w:hAnsi="Times New Roman"/>
              </w:rPr>
            </w:pPr>
            <w:r w:rsidRPr="00E661FA">
              <w:rPr>
                <w:rFonts w:ascii="Times New Roman" w:hAnsi="Times New Roman"/>
                <w:b/>
                <w:noProof/>
              </w:rPr>
              <w:t>2.</w:t>
            </w:r>
            <w:r w:rsidRPr="00E661FA">
              <w:rPr>
                <w:rFonts w:ascii="Times New Roman" w:hAnsi="Times New Roman"/>
                <w:b/>
                <w:noProof/>
              </w:rPr>
              <w:tab/>
            </w:r>
            <w:r w:rsidRPr="00E661FA">
              <w:rPr>
                <w:rFonts w:ascii="Times New Roman" w:hAnsi="Times New Roman"/>
                <w:b/>
                <w:lang w:val="sv-SE"/>
              </w:rPr>
              <w:t>ADMINISTRERINGSSÄTT</w:t>
            </w:r>
          </w:p>
        </w:tc>
      </w:tr>
    </w:tbl>
    <w:p w:rsidR="00FB5826" w:rsidRPr="00E661FA" w:rsidRDefault="00FB5826" w:rsidP="00FB5826">
      <w:pPr>
        <w:spacing w:after="0" w:line="240" w:lineRule="auto"/>
        <w:rPr>
          <w:rFonts w:ascii="Times New Roman" w:hAnsi="Times New Roman"/>
          <w:b/>
          <w:noProof/>
          <w:lang w:val="nl-NL"/>
        </w:rPr>
      </w:pPr>
    </w:p>
    <w:p w:rsidR="00FB5826" w:rsidRPr="00A2690E" w:rsidRDefault="001167D5" w:rsidP="00FB5826">
      <w:pPr>
        <w:spacing w:after="0" w:line="240" w:lineRule="auto"/>
        <w:rPr>
          <w:rFonts w:ascii="Times New Roman" w:hAnsi="Times New Roman"/>
          <w:noProof/>
          <w:lang w:val="nl-NL"/>
        </w:rPr>
      </w:pPr>
      <w:r w:rsidRPr="00A2690E">
        <w:rPr>
          <w:rFonts w:ascii="Times New Roman" w:hAnsi="Times New Roman"/>
          <w:noProof/>
          <w:lang w:val="nl-NL"/>
        </w:rPr>
        <w:t>SUN</w:t>
      </w:r>
      <w:r w:rsidR="006B4012">
        <w:rPr>
          <w:rFonts w:ascii="Times New Roman" w:hAnsi="Times New Roman"/>
          <w:noProof/>
          <w:lang w:val="nl-NL"/>
        </w:rPr>
        <w:t xml:space="preserve"> Pharma</w:t>
      </w:r>
      <w:r w:rsidRPr="00A2690E">
        <w:rPr>
          <w:rFonts w:ascii="Times New Roman" w:hAnsi="Times New Roman"/>
          <w:noProof/>
          <w:lang w:val="nl-NL"/>
        </w:rPr>
        <w:t xml:space="preserve"> logo</w:t>
      </w:r>
    </w:p>
    <w:p w:rsidR="00FB5826" w:rsidRDefault="00FB5826" w:rsidP="00CD3E54">
      <w:pPr>
        <w:spacing w:after="0" w:line="240" w:lineRule="auto"/>
        <w:rPr>
          <w:rFonts w:ascii="Times New Roman" w:hAnsi="Times New Roman"/>
          <w:b/>
          <w:noProof/>
          <w:lang w:val="nl-NL"/>
        </w:rPr>
      </w:pPr>
    </w:p>
    <w:p w:rsidR="001167D5" w:rsidRPr="00E661FA" w:rsidRDefault="001167D5" w:rsidP="00CD3E54">
      <w:pPr>
        <w:spacing w:after="0" w:line="240" w:lineRule="auto"/>
        <w:rPr>
          <w:rFonts w:ascii="Times New Roman" w:hAnsi="Times New Roman"/>
          <w:b/>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B5826" w:rsidRPr="00E661FA" w:rsidTr="00214CE0">
        <w:tc>
          <w:tcPr>
            <w:tcW w:w="9287" w:type="dxa"/>
          </w:tcPr>
          <w:p w:rsidR="00FB5826" w:rsidRPr="00E661FA" w:rsidRDefault="00FB5826" w:rsidP="00214CE0">
            <w:pPr>
              <w:tabs>
                <w:tab w:val="left" w:pos="142"/>
              </w:tabs>
              <w:spacing w:after="0" w:line="240" w:lineRule="auto"/>
              <w:ind w:left="567" w:hanging="567"/>
              <w:rPr>
                <w:rFonts w:ascii="Times New Roman" w:hAnsi="Times New Roman"/>
              </w:rPr>
            </w:pPr>
            <w:r w:rsidRPr="00E661FA">
              <w:rPr>
                <w:rFonts w:ascii="Times New Roman" w:hAnsi="Times New Roman"/>
                <w:b/>
                <w:noProof/>
              </w:rPr>
              <w:t>3.</w:t>
            </w:r>
            <w:r w:rsidRPr="00E661FA">
              <w:rPr>
                <w:rFonts w:ascii="Times New Roman" w:hAnsi="Times New Roman"/>
                <w:b/>
                <w:noProof/>
              </w:rPr>
              <w:tab/>
            </w:r>
            <w:r w:rsidRPr="00E661FA">
              <w:rPr>
                <w:rFonts w:ascii="Times New Roman" w:hAnsi="Times New Roman"/>
                <w:b/>
                <w:lang w:val="sv-SE"/>
              </w:rPr>
              <w:t>UTGÅNGSDATUM</w:t>
            </w:r>
          </w:p>
        </w:tc>
      </w:tr>
    </w:tbl>
    <w:p w:rsidR="00FB5826" w:rsidRPr="00E661FA" w:rsidRDefault="00FB5826" w:rsidP="00FB5826">
      <w:pPr>
        <w:spacing w:after="0" w:line="240" w:lineRule="auto"/>
        <w:rPr>
          <w:rFonts w:ascii="Times New Roman" w:hAnsi="Times New Roman"/>
          <w:i/>
          <w:noProof/>
          <w:lang w:val="nl-NL"/>
        </w:rPr>
      </w:pPr>
    </w:p>
    <w:p w:rsidR="00FB5826" w:rsidRPr="00E661FA" w:rsidRDefault="00FB5826" w:rsidP="00FB5826">
      <w:pPr>
        <w:spacing w:after="0" w:line="240" w:lineRule="auto"/>
        <w:rPr>
          <w:rFonts w:ascii="Times New Roman" w:hAnsi="Times New Roman"/>
          <w:noProof/>
        </w:rPr>
      </w:pPr>
      <w:r w:rsidRPr="00E661FA">
        <w:rPr>
          <w:rFonts w:ascii="Times New Roman" w:hAnsi="Times New Roman"/>
          <w:lang w:val="sv-SE"/>
        </w:rPr>
        <w:t>Utg.dat</w:t>
      </w:r>
    </w:p>
    <w:p w:rsidR="00FB5826" w:rsidRPr="00E661FA" w:rsidRDefault="00FB5826" w:rsidP="00FB5826">
      <w:pPr>
        <w:spacing w:after="0" w:line="240" w:lineRule="auto"/>
        <w:rPr>
          <w:rFonts w:ascii="Times New Roman" w:hAnsi="Times New Roman"/>
          <w:b/>
          <w:noProof/>
          <w:lang w:val="nl-NL"/>
        </w:rPr>
      </w:pPr>
    </w:p>
    <w:p w:rsidR="00FB5826" w:rsidRPr="00E661FA" w:rsidRDefault="00FB5826" w:rsidP="00FB5826">
      <w:pPr>
        <w:spacing w:after="0" w:line="240" w:lineRule="auto"/>
        <w:rPr>
          <w:rFonts w:ascii="Times New Roman" w:hAnsi="Times New Roman"/>
          <w:noProof/>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B5826" w:rsidRPr="00E661FA" w:rsidTr="00214CE0">
        <w:tc>
          <w:tcPr>
            <w:tcW w:w="9287" w:type="dxa"/>
          </w:tcPr>
          <w:p w:rsidR="00FB5826" w:rsidRPr="00E661FA" w:rsidRDefault="00FB5826" w:rsidP="00214CE0">
            <w:pPr>
              <w:tabs>
                <w:tab w:val="left" w:pos="142"/>
              </w:tabs>
              <w:spacing w:after="0" w:line="240" w:lineRule="auto"/>
              <w:ind w:left="567" w:hanging="567"/>
              <w:rPr>
                <w:rFonts w:ascii="Times New Roman" w:hAnsi="Times New Roman"/>
              </w:rPr>
            </w:pPr>
            <w:r w:rsidRPr="00E661FA">
              <w:rPr>
                <w:rFonts w:ascii="Times New Roman" w:hAnsi="Times New Roman"/>
                <w:b/>
                <w:noProof/>
              </w:rPr>
              <w:t>4.</w:t>
            </w:r>
            <w:r w:rsidRPr="00E661FA">
              <w:rPr>
                <w:rFonts w:ascii="Times New Roman" w:hAnsi="Times New Roman"/>
                <w:b/>
                <w:noProof/>
              </w:rPr>
              <w:tab/>
            </w:r>
            <w:r w:rsidRPr="00E661FA">
              <w:rPr>
                <w:rFonts w:ascii="Times New Roman" w:hAnsi="Times New Roman"/>
                <w:b/>
                <w:lang w:val="sv-SE"/>
              </w:rPr>
              <w:t>TILLVERKNINGSSATSNUMMER</w:t>
            </w:r>
          </w:p>
        </w:tc>
      </w:tr>
    </w:tbl>
    <w:p w:rsidR="00FB5826" w:rsidRPr="00E661FA" w:rsidRDefault="00FB5826" w:rsidP="00FB5826">
      <w:pPr>
        <w:spacing w:after="0" w:line="240" w:lineRule="auto"/>
        <w:ind w:right="113"/>
        <w:rPr>
          <w:rFonts w:ascii="Times New Roman" w:hAnsi="Times New Roman"/>
          <w:noProof/>
          <w:lang w:val="nl-NL"/>
        </w:rPr>
      </w:pPr>
    </w:p>
    <w:p w:rsidR="00FB5826" w:rsidRPr="00E661FA" w:rsidRDefault="00FB5826" w:rsidP="00FB5826">
      <w:pPr>
        <w:spacing w:after="0" w:line="240" w:lineRule="auto"/>
        <w:ind w:right="113"/>
        <w:rPr>
          <w:rFonts w:ascii="Times New Roman" w:hAnsi="Times New Roman"/>
          <w:noProof/>
        </w:rPr>
      </w:pPr>
      <w:r w:rsidRPr="00E661FA">
        <w:rPr>
          <w:rFonts w:ascii="Times New Roman" w:hAnsi="Times New Roman"/>
          <w:lang w:val="sv-SE"/>
        </w:rPr>
        <w:t>Lot:</w:t>
      </w:r>
    </w:p>
    <w:p w:rsidR="00FB5826" w:rsidRPr="00E661FA" w:rsidRDefault="00FB5826" w:rsidP="00FB5826">
      <w:pPr>
        <w:spacing w:after="0" w:line="240" w:lineRule="auto"/>
        <w:ind w:right="113"/>
        <w:rPr>
          <w:rFonts w:ascii="Times New Roman" w:hAnsi="Times New Roman"/>
          <w:noProof/>
          <w:lang w:val="nl-NL"/>
        </w:rPr>
      </w:pPr>
    </w:p>
    <w:p w:rsidR="00FB5826" w:rsidRPr="00E661FA" w:rsidRDefault="00FB5826" w:rsidP="00FB5826">
      <w:pPr>
        <w:spacing w:after="0" w:line="240" w:lineRule="auto"/>
        <w:ind w:right="113"/>
        <w:rPr>
          <w:rFonts w:ascii="Times New Roman" w:hAnsi="Times New Roman"/>
          <w:noProof/>
          <w:lang w:val="nl-NL"/>
        </w:rPr>
      </w:pPr>
    </w:p>
    <w:p w:rsidR="00FB5826" w:rsidRPr="00E661FA" w:rsidRDefault="00FB5826" w:rsidP="00FB5826">
      <w:pPr>
        <w:pBdr>
          <w:top w:val="single" w:sz="4" w:space="1" w:color="auto"/>
          <w:left w:val="single" w:sz="4" w:space="4" w:color="auto"/>
          <w:bottom w:val="single" w:sz="4" w:space="1" w:color="auto"/>
          <w:right w:val="single" w:sz="4" w:space="4" w:color="auto"/>
        </w:pBdr>
        <w:tabs>
          <w:tab w:val="left" w:pos="142"/>
        </w:tabs>
        <w:spacing w:after="0" w:line="240" w:lineRule="auto"/>
        <w:ind w:left="567" w:hanging="567"/>
        <w:rPr>
          <w:rFonts w:ascii="Times New Roman" w:hAnsi="Times New Roman"/>
          <w:b/>
          <w:noProof/>
          <w:lang w:val="sv-SE"/>
        </w:rPr>
      </w:pPr>
      <w:r w:rsidRPr="00E661FA">
        <w:rPr>
          <w:rFonts w:ascii="Times New Roman" w:hAnsi="Times New Roman"/>
          <w:b/>
          <w:noProof/>
          <w:lang w:val="sv-SE"/>
        </w:rPr>
        <w:t>5.</w:t>
      </w:r>
      <w:r w:rsidRPr="00E661FA">
        <w:rPr>
          <w:rFonts w:ascii="Times New Roman" w:hAnsi="Times New Roman"/>
          <w:b/>
          <w:noProof/>
          <w:lang w:val="sv-SE"/>
        </w:rPr>
        <w:tab/>
      </w:r>
      <w:r w:rsidR="006B4012" w:rsidRPr="00E661FA">
        <w:rPr>
          <w:rFonts w:ascii="Times New Roman" w:hAnsi="Times New Roman"/>
          <w:b/>
          <w:lang w:val="sv-SE"/>
        </w:rPr>
        <w:t>ÖVRIGT</w:t>
      </w:r>
    </w:p>
    <w:p w:rsidR="00FB5826" w:rsidRPr="00E661FA" w:rsidRDefault="00FB5826" w:rsidP="00FB5826">
      <w:pPr>
        <w:spacing w:after="0" w:line="240" w:lineRule="auto"/>
        <w:ind w:right="113"/>
        <w:rPr>
          <w:rFonts w:ascii="Times New Roman" w:hAnsi="Times New Roman"/>
          <w:noProof/>
          <w:lang w:val="sv-SE"/>
        </w:rPr>
      </w:pPr>
    </w:p>
    <w:p w:rsidR="00FB5826" w:rsidRPr="00E661FA" w:rsidRDefault="00235ED4" w:rsidP="00FB5826">
      <w:pPr>
        <w:shd w:val="clear" w:color="auto" w:fill="FFFFFF"/>
        <w:spacing w:after="0" w:line="240" w:lineRule="auto"/>
        <w:rPr>
          <w:rFonts w:ascii="Times New Roman" w:hAnsi="Times New Roman"/>
          <w:noProof/>
          <w:lang w:val="nl-NL"/>
        </w:rPr>
      </w:pPr>
      <w:r w:rsidRPr="00235ED4">
        <w:rPr>
          <w:rFonts w:ascii="Times New Roman" w:hAnsi="Times New Roman"/>
          <w:noProof/>
          <w:lang w:val="nl-NL"/>
        </w:rPr>
        <w:t>ÖPPNAS HÄR</w:t>
      </w: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r w:rsidRPr="00E661FA">
        <w:rPr>
          <w:rFonts w:ascii="Times New Roman" w:hAnsi="Times New Roman"/>
        </w:rPr>
        <w:br w:type="page"/>
      </w: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p>
    <w:p w:rsidR="0053492D" w:rsidRPr="00E661FA" w:rsidRDefault="0053492D">
      <w:pPr>
        <w:tabs>
          <w:tab w:val="left" w:pos="567"/>
        </w:tabs>
        <w:autoSpaceDE w:val="0"/>
        <w:autoSpaceDN w:val="0"/>
        <w:adjustRightInd w:val="0"/>
        <w:spacing w:after="0" w:line="240" w:lineRule="auto"/>
        <w:jc w:val="center"/>
        <w:rPr>
          <w:rFonts w:ascii="Times New Roman" w:hAnsi="Times New Roman"/>
          <w:b/>
        </w:rPr>
      </w:pPr>
      <w:r w:rsidRPr="00E661FA">
        <w:rPr>
          <w:rFonts w:ascii="Times New Roman" w:hAnsi="Times New Roman"/>
          <w:b/>
        </w:rPr>
        <w:t>B. BIPACKSEDEL</w:t>
      </w:r>
    </w:p>
    <w:p w:rsidR="00AD7276" w:rsidRPr="00834C8A" w:rsidRDefault="0053492D" w:rsidP="00AD7276">
      <w:pPr>
        <w:pStyle w:val="Title"/>
        <w:rPr>
          <w:szCs w:val="22"/>
        </w:rPr>
      </w:pPr>
      <w:r w:rsidRPr="00E661FA">
        <w:rPr>
          <w:b w:val="0"/>
          <w:szCs w:val="22"/>
        </w:rPr>
        <w:br w:type="page"/>
      </w:r>
    </w:p>
    <w:p w:rsidR="00AD7276" w:rsidRPr="00834C8A" w:rsidRDefault="00AD7276" w:rsidP="00AD7276">
      <w:pPr>
        <w:pStyle w:val="Title"/>
        <w:rPr>
          <w:color w:val="auto"/>
          <w:szCs w:val="22"/>
        </w:rPr>
      </w:pPr>
      <w:r w:rsidRPr="00834C8A">
        <w:rPr>
          <w:color w:val="auto"/>
          <w:szCs w:val="22"/>
        </w:rPr>
        <w:lastRenderedPageBreak/>
        <w:t>Bipacksedel: Information till användaren</w:t>
      </w:r>
    </w:p>
    <w:p w:rsidR="0053492D" w:rsidRPr="00834C8A" w:rsidRDefault="0053492D">
      <w:pPr>
        <w:tabs>
          <w:tab w:val="left" w:pos="567"/>
        </w:tabs>
        <w:autoSpaceDE w:val="0"/>
        <w:autoSpaceDN w:val="0"/>
        <w:adjustRightInd w:val="0"/>
        <w:spacing w:after="0" w:line="240" w:lineRule="auto"/>
        <w:jc w:val="center"/>
        <w:rPr>
          <w:rFonts w:ascii="Times New Roman" w:hAnsi="Times New Roman"/>
          <w:b/>
          <w:lang w:val="sv-SE"/>
        </w:rPr>
      </w:pPr>
    </w:p>
    <w:p w:rsidR="0053492D" w:rsidRPr="00834C8A" w:rsidRDefault="0053492D">
      <w:pPr>
        <w:autoSpaceDE w:val="0"/>
        <w:autoSpaceDN w:val="0"/>
        <w:adjustRightInd w:val="0"/>
        <w:spacing w:after="0" w:line="240" w:lineRule="auto"/>
        <w:rPr>
          <w:rFonts w:ascii="Times New Roman" w:hAnsi="Times New Roman"/>
          <w:b/>
          <w:lang w:val="sv-SE"/>
        </w:rPr>
      </w:pPr>
    </w:p>
    <w:p w:rsidR="0053492D" w:rsidRDefault="0053492D">
      <w:pPr>
        <w:autoSpaceDE w:val="0"/>
        <w:autoSpaceDN w:val="0"/>
        <w:adjustRightInd w:val="0"/>
        <w:spacing w:after="0" w:line="240" w:lineRule="auto"/>
        <w:jc w:val="center"/>
        <w:rPr>
          <w:rFonts w:ascii="Times New Roman" w:hAnsi="Times New Roman"/>
          <w:b/>
          <w:lang w:val="sv-SE"/>
        </w:rPr>
      </w:pPr>
      <w:r w:rsidRPr="00834C8A">
        <w:rPr>
          <w:rFonts w:ascii="Times New Roman" w:hAnsi="Times New Roman"/>
          <w:b/>
          <w:lang w:val="sv-SE"/>
        </w:rPr>
        <w:t>Temozolomide SUN 5 mg hårda kapslar</w:t>
      </w:r>
    </w:p>
    <w:p w:rsidR="00087C7F" w:rsidRPr="00834C8A" w:rsidRDefault="00087C7F" w:rsidP="00087C7F">
      <w:pPr>
        <w:autoSpaceDE w:val="0"/>
        <w:autoSpaceDN w:val="0"/>
        <w:adjustRightInd w:val="0"/>
        <w:spacing w:after="0" w:line="240" w:lineRule="auto"/>
        <w:jc w:val="center"/>
        <w:rPr>
          <w:rFonts w:ascii="Times New Roman" w:hAnsi="Times New Roman"/>
          <w:b/>
          <w:lang w:val="sv-SE"/>
        </w:rPr>
      </w:pPr>
      <w:r w:rsidRPr="00834C8A">
        <w:rPr>
          <w:rFonts w:ascii="Times New Roman" w:hAnsi="Times New Roman"/>
          <w:b/>
          <w:lang w:val="sv-SE"/>
        </w:rPr>
        <w:t xml:space="preserve">Temozolomide SUN </w:t>
      </w:r>
      <w:r>
        <w:rPr>
          <w:rFonts w:ascii="Times New Roman" w:hAnsi="Times New Roman"/>
          <w:b/>
          <w:lang w:val="sv-SE"/>
        </w:rPr>
        <w:t>20</w:t>
      </w:r>
      <w:r w:rsidRPr="00834C8A">
        <w:rPr>
          <w:rFonts w:ascii="Times New Roman" w:hAnsi="Times New Roman"/>
          <w:b/>
          <w:lang w:val="sv-SE"/>
        </w:rPr>
        <w:t> mg hårda kapslar</w:t>
      </w:r>
    </w:p>
    <w:p w:rsidR="00087C7F" w:rsidRPr="00834C8A" w:rsidRDefault="00087C7F" w:rsidP="00087C7F">
      <w:pPr>
        <w:autoSpaceDE w:val="0"/>
        <w:autoSpaceDN w:val="0"/>
        <w:adjustRightInd w:val="0"/>
        <w:spacing w:after="0" w:line="240" w:lineRule="auto"/>
        <w:jc w:val="center"/>
        <w:rPr>
          <w:rFonts w:ascii="Times New Roman" w:hAnsi="Times New Roman"/>
          <w:b/>
          <w:lang w:val="sv-SE"/>
        </w:rPr>
      </w:pPr>
      <w:r w:rsidRPr="00834C8A">
        <w:rPr>
          <w:rFonts w:ascii="Times New Roman" w:hAnsi="Times New Roman"/>
          <w:b/>
          <w:lang w:val="sv-SE"/>
        </w:rPr>
        <w:t xml:space="preserve">Temozolomide SUN </w:t>
      </w:r>
      <w:r>
        <w:rPr>
          <w:rFonts w:ascii="Times New Roman" w:hAnsi="Times New Roman"/>
          <w:b/>
          <w:lang w:val="sv-SE"/>
        </w:rPr>
        <w:t>100</w:t>
      </w:r>
      <w:r w:rsidRPr="00834C8A">
        <w:rPr>
          <w:rFonts w:ascii="Times New Roman" w:hAnsi="Times New Roman"/>
          <w:b/>
          <w:lang w:val="sv-SE"/>
        </w:rPr>
        <w:t> mg hårda kapslar</w:t>
      </w:r>
    </w:p>
    <w:p w:rsidR="00087C7F" w:rsidRPr="00834C8A" w:rsidRDefault="00087C7F" w:rsidP="00087C7F">
      <w:pPr>
        <w:autoSpaceDE w:val="0"/>
        <w:autoSpaceDN w:val="0"/>
        <w:adjustRightInd w:val="0"/>
        <w:spacing w:after="0" w:line="240" w:lineRule="auto"/>
        <w:jc w:val="center"/>
        <w:rPr>
          <w:rFonts w:ascii="Times New Roman" w:hAnsi="Times New Roman"/>
          <w:b/>
          <w:lang w:val="sv-SE"/>
        </w:rPr>
      </w:pPr>
      <w:r w:rsidRPr="00834C8A">
        <w:rPr>
          <w:rFonts w:ascii="Times New Roman" w:hAnsi="Times New Roman"/>
          <w:b/>
          <w:lang w:val="sv-SE"/>
        </w:rPr>
        <w:t xml:space="preserve">Temozolomide SUN </w:t>
      </w:r>
      <w:r>
        <w:rPr>
          <w:rFonts w:ascii="Times New Roman" w:hAnsi="Times New Roman"/>
          <w:b/>
          <w:lang w:val="sv-SE"/>
        </w:rPr>
        <w:t>140</w:t>
      </w:r>
      <w:r w:rsidRPr="00834C8A">
        <w:rPr>
          <w:rFonts w:ascii="Times New Roman" w:hAnsi="Times New Roman"/>
          <w:b/>
          <w:lang w:val="sv-SE"/>
        </w:rPr>
        <w:t> mg hårda kapslar</w:t>
      </w:r>
    </w:p>
    <w:p w:rsidR="00087C7F" w:rsidRPr="00834C8A" w:rsidRDefault="00087C7F" w:rsidP="00087C7F">
      <w:pPr>
        <w:autoSpaceDE w:val="0"/>
        <w:autoSpaceDN w:val="0"/>
        <w:adjustRightInd w:val="0"/>
        <w:spacing w:after="0" w:line="240" w:lineRule="auto"/>
        <w:jc w:val="center"/>
        <w:rPr>
          <w:rFonts w:ascii="Times New Roman" w:hAnsi="Times New Roman"/>
          <w:b/>
          <w:lang w:val="sv-SE"/>
        </w:rPr>
      </w:pPr>
      <w:r w:rsidRPr="00834C8A">
        <w:rPr>
          <w:rFonts w:ascii="Times New Roman" w:hAnsi="Times New Roman"/>
          <w:b/>
          <w:lang w:val="sv-SE"/>
        </w:rPr>
        <w:t xml:space="preserve">Temozolomide SUN </w:t>
      </w:r>
      <w:r>
        <w:rPr>
          <w:rFonts w:ascii="Times New Roman" w:hAnsi="Times New Roman"/>
          <w:b/>
          <w:lang w:val="sv-SE"/>
        </w:rPr>
        <w:t>180</w:t>
      </w:r>
      <w:r w:rsidRPr="00834C8A">
        <w:rPr>
          <w:rFonts w:ascii="Times New Roman" w:hAnsi="Times New Roman"/>
          <w:b/>
          <w:lang w:val="sv-SE"/>
        </w:rPr>
        <w:t> mg hårda kapslar</w:t>
      </w:r>
    </w:p>
    <w:p w:rsidR="00087C7F" w:rsidRPr="00834C8A" w:rsidRDefault="00087C7F" w:rsidP="00087C7F">
      <w:pPr>
        <w:autoSpaceDE w:val="0"/>
        <w:autoSpaceDN w:val="0"/>
        <w:adjustRightInd w:val="0"/>
        <w:spacing w:after="0" w:line="240" w:lineRule="auto"/>
        <w:jc w:val="center"/>
        <w:rPr>
          <w:rFonts w:ascii="Times New Roman" w:hAnsi="Times New Roman"/>
          <w:b/>
          <w:lang w:val="sv-SE"/>
        </w:rPr>
      </w:pPr>
      <w:r w:rsidRPr="00834C8A">
        <w:rPr>
          <w:rFonts w:ascii="Times New Roman" w:hAnsi="Times New Roman"/>
          <w:b/>
          <w:lang w:val="sv-SE"/>
        </w:rPr>
        <w:t xml:space="preserve">Temozolomide SUN </w:t>
      </w:r>
      <w:r>
        <w:rPr>
          <w:rFonts w:ascii="Times New Roman" w:hAnsi="Times New Roman"/>
          <w:b/>
          <w:lang w:val="sv-SE"/>
        </w:rPr>
        <w:t>250</w:t>
      </w:r>
      <w:r w:rsidRPr="00834C8A">
        <w:rPr>
          <w:rFonts w:ascii="Times New Roman" w:hAnsi="Times New Roman"/>
          <w:b/>
          <w:lang w:val="sv-SE"/>
        </w:rPr>
        <w:t> mg hårda kapslar</w:t>
      </w:r>
    </w:p>
    <w:p w:rsidR="00087C7F" w:rsidRPr="00834C8A" w:rsidRDefault="00087C7F">
      <w:pPr>
        <w:autoSpaceDE w:val="0"/>
        <w:autoSpaceDN w:val="0"/>
        <w:adjustRightInd w:val="0"/>
        <w:spacing w:after="0" w:line="240" w:lineRule="auto"/>
        <w:jc w:val="center"/>
        <w:rPr>
          <w:rFonts w:ascii="Times New Roman" w:hAnsi="Times New Roman"/>
          <w:b/>
          <w:lang w:val="sv-SE"/>
        </w:rPr>
      </w:pPr>
    </w:p>
    <w:p w:rsidR="0053492D" w:rsidRPr="00834C8A" w:rsidRDefault="00083E03">
      <w:pPr>
        <w:autoSpaceDE w:val="0"/>
        <w:autoSpaceDN w:val="0"/>
        <w:adjustRightInd w:val="0"/>
        <w:spacing w:after="0" w:line="240" w:lineRule="auto"/>
        <w:jc w:val="center"/>
        <w:rPr>
          <w:rFonts w:ascii="Times New Roman" w:hAnsi="Times New Roman"/>
          <w:lang w:val="sv-SE"/>
        </w:rPr>
      </w:pPr>
      <w:r w:rsidRPr="00834C8A">
        <w:rPr>
          <w:rFonts w:ascii="Times New Roman" w:hAnsi="Times New Roman"/>
          <w:lang w:val="sv-SE"/>
        </w:rPr>
        <w:t>temozolomid</w:t>
      </w:r>
    </w:p>
    <w:p w:rsidR="0053492D" w:rsidRPr="00834C8A" w:rsidRDefault="0053492D">
      <w:pPr>
        <w:autoSpaceDE w:val="0"/>
        <w:autoSpaceDN w:val="0"/>
        <w:adjustRightInd w:val="0"/>
        <w:spacing w:after="0" w:line="240" w:lineRule="auto"/>
        <w:jc w:val="center"/>
        <w:rPr>
          <w:rFonts w:ascii="Times New Roman" w:hAnsi="Times New Roman"/>
          <w:lang w:val="sv-SE"/>
        </w:rPr>
      </w:pPr>
    </w:p>
    <w:p w:rsidR="0053492D" w:rsidRPr="00834C8A" w:rsidRDefault="0053492D" w:rsidP="00AC46E9">
      <w:pPr>
        <w:autoSpaceDE w:val="0"/>
        <w:autoSpaceDN w:val="0"/>
        <w:adjustRightInd w:val="0"/>
        <w:spacing w:after="0" w:line="240" w:lineRule="auto"/>
        <w:jc w:val="center"/>
        <w:rPr>
          <w:rFonts w:ascii="Times New Roman" w:hAnsi="Times New Roman"/>
          <w:lang w:val="sv-SE"/>
        </w:rPr>
      </w:pPr>
    </w:p>
    <w:p w:rsidR="00E50CF4" w:rsidRPr="00834C8A" w:rsidRDefault="0053492D" w:rsidP="007871F3">
      <w:pPr>
        <w:spacing w:after="0" w:line="240" w:lineRule="auto"/>
        <w:ind w:right="-2"/>
        <w:rPr>
          <w:rFonts w:ascii="Times New Roman" w:hAnsi="Times New Roman"/>
          <w:lang w:val="sv-FI"/>
        </w:rPr>
      </w:pPr>
      <w:r w:rsidRPr="00834C8A">
        <w:rPr>
          <w:rFonts w:ascii="Times New Roman" w:hAnsi="Times New Roman"/>
          <w:b/>
          <w:lang w:val="sv-SE"/>
        </w:rPr>
        <w:t>Läs noga igenom denna bipacksedel innan du börjar ta detta läkemedel.</w:t>
      </w:r>
      <w:r w:rsidR="00E50CF4" w:rsidRPr="00834C8A">
        <w:rPr>
          <w:rFonts w:ascii="Times New Roman" w:hAnsi="Times New Roman"/>
          <w:b/>
          <w:noProof/>
          <w:lang w:val="sv-FI"/>
        </w:rPr>
        <w:t xml:space="preserve"> Den innehåller information som är viktig för dig.</w:t>
      </w:r>
    </w:p>
    <w:p w:rsidR="0053492D" w:rsidRPr="00834C8A" w:rsidRDefault="0053492D" w:rsidP="00AC46E9">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w:t>
      </w:r>
      <w:r w:rsidRPr="00834C8A">
        <w:rPr>
          <w:rFonts w:ascii="Times New Roman" w:hAnsi="Times New Roman"/>
          <w:lang w:val="sv-SE"/>
        </w:rPr>
        <w:tab/>
        <w:t>Spara denna information, du kan behöva läsa den igen.</w:t>
      </w:r>
    </w:p>
    <w:p w:rsidR="0053492D" w:rsidRPr="00834C8A" w:rsidRDefault="0053492D" w:rsidP="007871F3">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w:t>
      </w:r>
      <w:r w:rsidRPr="00834C8A">
        <w:rPr>
          <w:rFonts w:ascii="Times New Roman" w:hAnsi="Times New Roman"/>
          <w:lang w:val="sv-SE"/>
        </w:rPr>
        <w:tab/>
        <w:t>Om du har ytterligare frågor vänd dig till läkare</w:t>
      </w:r>
      <w:r w:rsidR="00E50CF4" w:rsidRPr="00834C8A">
        <w:rPr>
          <w:rFonts w:ascii="Times New Roman" w:hAnsi="Times New Roman"/>
          <w:lang w:val="sv-SE"/>
        </w:rPr>
        <w:t>,</w:t>
      </w:r>
      <w:r w:rsidRPr="00834C8A">
        <w:rPr>
          <w:rFonts w:ascii="Times New Roman" w:hAnsi="Times New Roman"/>
          <w:lang w:val="sv-SE"/>
        </w:rPr>
        <w:t xml:space="preserve"> apotekspersonal</w:t>
      </w:r>
      <w:r w:rsidR="00E50CF4" w:rsidRPr="00FB5826">
        <w:rPr>
          <w:rFonts w:ascii="Times New Roman" w:hAnsi="Times New Roman"/>
          <w:lang w:val="sv-SE"/>
        </w:rPr>
        <w:t xml:space="preserve"> eller sjuksköterska</w:t>
      </w:r>
      <w:r w:rsidRPr="00834C8A">
        <w:rPr>
          <w:rFonts w:ascii="Times New Roman" w:hAnsi="Times New Roman"/>
          <w:lang w:val="sv-SE"/>
        </w:rPr>
        <w:t>.</w:t>
      </w:r>
    </w:p>
    <w:p w:rsidR="0053492D" w:rsidRPr="00834C8A" w:rsidRDefault="0053492D" w:rsidP="007871F3">
      <w:pPr>
        <w:tabs>
          <w:tab w:val="left" w:pos="567"/>
        </w:tabs>
        <w:autoSpaceDE w:val="0"/>
        <w:autoSpaceDN w:val="0"/>
        <w:adjustRightInd w:val="0"/>
        <w:spacing w:after="0" w:line="240" w:lineRule="auto"/>
        <w:ind w:left="567" w:hanging="567"/>
        <w:rPr>
          <w:rFonts w:ascii="Times New Roman" w:hAnsi="Times New Roman"/>
          <w:lang w:val="sv-SE"/>
        </w:rPr>
      </w:pPr>
      <w:r w:rsidRPr="00834C8A">
        <w:rPr>
          <w:rFonts w:ascii="Times New Roman" w:hAnsi="Times New Roman"/>
          <w:lang w:val="sv-SE"/>
        </w:rPr>
        <w:t>-</w:t>
      </w:r>
      <w:r w:rsidRPr="00834C8A">
        <w:rPr>
          <w:rFonts w:ascii="Times New Roman" w:hAnsi="Times New Roman"/>
          <w:lang w:val="sv-SE"/>
        </w:rPr>
        <w:tab/>
        <w:t>Detta läkemedel har ordinerats åt dig. Ge det inte till andra. Det kan skada dem, även om de uppvisar symtom som liknar dina.</w:t>
      </w:r>
    </w:p>
    <w:p w:rsidR="00E50CF4" w:rsidRPr="00FB5826" w:rsidRDefault="0053492D" w:rsidP="007871F3">
      <w:pPr>
        <w:tabs>
          <w:tab w:val="left" w:pos="567"/>
        </w:tabs>
        <w:autoSpaceDE w:val="0"/>
        <w:autoSpaceDN w:val="0"/>
        <w:adjustRightInd w:val="0"/>
        <w:spacing w:after="0" w:line="240" w:lineRule="auto"/>
        <w:ind w:left="567" w:hanging="567"/>
        <w:rPr>
          <w:rFonts w:ascii="Times New Roman" w:hAnsi="Times New Roman"/>
          <w:lang w:val="sv-SE"/>
        </w:rPr>
      </w:pPr>
      <w:r w:rsidRPr="00834C8A">
        <w:rPr>
          <w:rFonts w:ascii="Times New Roman" w:hAnsi="Times New Roman"/>
          <w:lang w:val="sv-SE"/>
        </w:rPr>
        <w:t>-</w:t>
      </w:r>
      <w:r w:rsidRPr="00834C8A">
        <w:rPr>
          <w:rFonts w:ascii="Times New Roman" w:hAnsi="Times New Roman"/>
          <w:lang w:val="sv-SE"/>
        </w:rPr>
        <w:tab/>
        <w:t xml:space="preserve">Om </w:t>
      </w:r>
      <w:r w:rsidR="00E50CF4" w:rsidRPr="00FB5826">
        <w:rPr>
          <w:rFonts w:ascii="Times New Roman" w:hAnsi="Times New Roman"/>
          <w:lang w:val="sv-SE"/>
        </w:rPr>
        <w:t>du får biverkningar, tala med läkare, apotekspersonal eller sjuksköterska.</w:t>
      </w:r>
      <w:r w:rsidR="00E50CF4" w:rsidRPr="00FB5826">
        <w:rPr>
          <w:rFonts w:ascii="Times New Roman" w:hAnsi="Times New Roman"/>
          <w:noProof/>
          <w:lang w:val="sv-SE"/>
        </w:rPr>
        <w:t xml:space="preserve"> Detta gäller även eventuella biverkningar som inte nämns i denna information.</w:t>
      </w:r>
      <w:r w:rsidR="00235ED4" w:rsidRPr="00C613C9">
        <w:rPr>
          <w:rFonts w:ascii="Times New Roman" w:hAnsi="Times New Roman"/>
          <w:noProof/>
          <w:snapToGrid/>
          <w:lang w:val="sv-SE" w:eastAsia="zh-CN"/>
        </w:rPr>
        <w:t xml:space="preserve"> </w:t>
      </w:r>
      <w:r w:rsidR="00235ED4" w:rsidRPr="00B45296">
        <w:rPr>
          <w:rFonts w:ascii="Times New Roman" w:hAnsi="Times New Roman"/>
          <w:noProof/>
          <w:lang w:val="sv-SE"/>
        </w:rPr>
        <w:t>Se avsnitt 4.</w:t>
      </w:r>
    </w:p>
    <w:p w:rsidR="0053492D" w:rsidRPr="00FB5826" w:rsidRDefault="0053492D">
      <w:pPr>
        <w:autoSpaceDE w:val="0"/>
        <w:autoSpaceDN w:val="0"/>
        <w:adjustRightInd w:val="0"/>
        <w:spacing w:after="0" w:line="240" w:lineRule="auto"/>
        <w:rPr>
          <w:rFonts w:ascii="Times New Roman" w:hAnsi="Times New Roman"/>
          <w:lang w:val="sv-SE"/>
        </w:rPr>
      </w:pPr>
    </w:p>
    <w:p w:rsidR="0053492D" w:rsidRPr="00C209E5"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b/>
          <w:lang w:val="sv-SE"/>
        </w:rPr>
        <w:t>I denna bipacksedel finn</w:t>
      </w:r>
      <w:r w:rsidR="00BE5334" w:rsidRPr="00834C8A">
        <w:rPr>
          <w:rFonts w:ascii="Times New Roman" w:hAnsi="Times New Roman"/>
          <w:b/>
          <w:lang w:val="sv-SE"/>
        </w:rPr>
        <w:t xml:space="preserve">s </w:t>
      </w:r>
      <w:r w:rsidRPr="00834C8A">
        <w:rPr>
          <w:rFonts w:ascii="Times New Roman" w:hAnsi="Times New Roman"/>
          <w:b/>
          <w:lang w:val="sv-SE"/>
        </w:rPr>
        <w:t>information om</w:t>
      </w:r>
      <w:r w:rsidR="001E3811" w:rsidRPr="001E3811">
        <w:rPr>
          <w:lang w:val="sv-SE"/>
        </w:rPr>
        <w:t xml:space="preserve"> </w:t>
      </w:r>
      <w:r w:rsidR="001E3811" w:rsidRPr="001E3811">
        <w:rPr>
          <w:rFonts w:ascii="Times New Roman" w:hAnsi="Times New Roman"/>
          <w:b/>
          <w:lang w:val="sv-SE"/>
        </w:rPr>
        <w:t>följande</w:t>
      </w:r>
      <w:r w:rsidRPr="00834C8A">
        <w:rPr>
          <w:rFonts w:ascii="Times New Roman" w:hAnsi="Times New Roman"/>
          <w:lang w:val="sv-SE"/>
        </w:rPr>
        <w:t>:</w:t>
      </w:r>
    </w:p>
    <w:p w:rsidR="0053492D" w:rsidRPr="00834C8A" w:rsidRDefault="0053492D">
      <w:pPr>
        <w:autoSpaceDE w:val="0"/>
        <w:autoSpaceDN w:val="0"/>
        <w:adjustRightInd w:val="0"/>
        <w:spacing w:after="0" w:line="240" w:lineRule="auto"/>
        <w:ind w:left="567" w:hanging="567"/>
        <w:rPr>
          <w:rFonts w:ascii="Times New Roman" w:hAnsi="Times New Roman"/>
          <w:lang w:val="sv-SE"/>
        </w:rPr>
      </w:pPr>
      <w:r w:rsidRPr="00834C8A">
        <w:rPr>
          <w:rFonts w:ascii="Times New Roman" w:hAnsi="Times New Roman"/>
          <w:lang w:val="sv-SE"/>
        </w:rPr>
        <w:t>1.</w:t>
      </w:r>
      <w:r w:rsidRPr="00834C8A">
        <w:rPr>
          <w:rFonts w:ascii="Times New Roman" w:hAnsi="Times New Roman"/>
          <w:lang w:val="sv-SE"/>
        </w:rPr>
        <w:tab/>
        <w:t>Vad Temozolomide SUN är och vad det används för</w:t>
      </w:r>
    </w:p>
    <w:p w:rsidR="0053492D" w:rsidRPr="00834C8A" w:rsidRDefault="0053492D">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2.</w:t>
      </w:r>
      <w:r w:rsidRPr="00834C8A">
        <w:rPr>
          <w:rFonts w:ascii="Times New Roman" w:hAnsi="Times New Roman"/>
          <w:lang w:val="sv-SE"/>
        </w:rPr>
        <w:tab/>
      </w:r>
      <w:r w:rsidR="00BE5334" w:rsidRPr="00FB5826">
        <w:rPr>
          <w:rFonts w:ascii="Times New Roman" w:hAnsi="Times New Roman"/>
          <w:lang w:val="sv-SE"/>
        </w:rPr>
        <w:t xml:space="preserve">Vad du behöver veta </w:t>
      </w:r>
      <w:r w:rsidR="00BE5334" w:rsidRPr="00834C8A">
        <w:rPr>
          <w:rFonts w:ascii="Times New Roman" w:hAnsi="Times New Roman"/>
          <w:lang w:val="sv-SE"/>
        </w:rPr>
        <w:t>i</w:t>
      </w:r>
      <w:r w:rsidRPr="00834C8A">
        <w:rPr>
          <w:rFonts w:ascii="Times New Roman" w:hAnsi="Times New Roman"/>
          <w:lang w:val="sv-SE"/>
        </w:rPr>
        <w:t>nnan du tar Temozolomide SUN</w:t>
      </w:r>
    </w:p>
    <w:p w:rsidR="0053492D" w:rsidRPr="00834C8A" w:rsidRDefault="0053492D">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3.</w:t>
      </w:r>
      <w:r w:rsidRPr="00834C8A">
        <w:rPr>
          <w:rFonts w:ascii="Times New Roman" w:hAnsi="Times New Roman"/>
          <w:lang w:val="sv-SE"/>
        </w:rPr>
        <w:tab/>
        <w:t>Hur du tar Temozolomide SUN</w:t>
      </w:r>
    </w:p>
    <w:p w:rsidR="0053492D" w:rsidRPr="00834C8A" w:rsidRDefault="0053492D">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4.</w:t>
      </w:r>
      <w:r w:rsidRPr="00834C8A">
        <w:rPr>
          <w:rFonts w:ascii="Times New Roman" w:hAnsi="Times New Roman"/>
          <w:lang w:val="sv-SE"/>
        </w:rPr>
        <w:tab/>
        <w:t>Eventuella biverkningar</w:t>
      </w:r>
    </w:p>
    <w:p w:rsidR="0053492D" w:rsidRPr="00834C8A" w:rsidRDefault="0053492D">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5.</w:t>
      </w:r>
      <w:r w:rsidRPr="00834C8A">
        <w:rPr>
          <w:rFonts w:ascii="Times New Roman" w:hAnsi="Times New Roman"/>
          <w:lang w:val="sv-SE"/>
        </w:rPr>
        <w:tab/>
        <w:t>Hur Temozolomide SUN ska förvaras</w:t>
      </w:r>
    </w:p>
    <w:p w:rsidR="0053492D" w:rsidRPr="00834C8A" w:rsidRDefault="0053492D">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6.</w:t>
      </w:r>
      <w:r w:rsidRPr="00834C8A">
        <w:rPr>
          <w:rFonts w:ascii="Times New Roman" w:hAnsi="Times New Roman"/>
          <w:lang w:val="sv-SE"/>
        </w:rPr>
        <w:tab/>
      </w:r>
      <w:r w:rsidR="00BE5334" w:rsidRPr="00834C8A">
        <w:rPr>
          <w:rFonts w:ascii="Times New Roman" w:hAnsi="Times New Roman"/>
          <w:noProof/>
          <w:lang w:val="sv-SE"/>
        </w:rPr>
        <w:t xml:space="preserve">Förpackningens innehåll och </w:t>
      </w:r>
      <w:r w:rsidR="00BE5334" w:rsidRPr="00834C8A">
        <w:rPr>
          <w:rFonts w:ascii="Times New Roman" w:hAnsi="Times New Roman"/>
          <w:lang w:val="sv-SE"/>
        </w:rPr>
        <w:t>övriga</w:t>
      </w:r>
      <w:r w:rsidR="00BE5334" w:rsidRPr="00834C8A" w:rsidDel="00BE5334">
        <w:rPr>
          <w:rFonts w:ascii="Times New Roman" w:hAnsi="Times New Roman"/>
          <w:lang w:val="sv-SE"/>
        </w:rPr>
        <w:t xml:space="preserve"> </w:t>
      </w:r>
      <w:r w:rsidRPr="00834C8A">
        <w:rPr>
          <w:rFonts w:ascii="Times New Roman" w:hAnsi="Times New Roman"/>
          <w:lang w:val="sv-SE"/>
        </w:rPr>
        <w:t>upplysningar</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lang w:val="sv-SE"/>
        </w:rPr>
      </w:pPr>
    </w:p>
    <w:p w:rsidR="00920AA0" w:rsidRDefault="00BE5334" w:rsidP="00920AA0">
      <w:pPr>
        <w:keepNext/>
        <w:numPr>
          <w:ilvl w:val="0"/>
          <w:numId w:val="3"/>
        </w:numPr>
        <w:spacing w:after="0"/>
        <w:ind w:right="-2"/>
        <w:rPr>
          <w:rFonts w:ascii="Times New Roman" w:hAnsi="Times New Roman"/>
          <w:b/>
          <w:lang w:val="sv-SE"/>
        </w:rPr>
      </w:pPr>
      <w:r w:rsidRPr="00FB5826">
        <w:rPr>
          <w:rFonts w:ascii="Times New Roman" w:hAnsi="Times New Roman"/>
          <w:b/>
          <w:lang w:val="sv-SE"/>
        </w:rPr>
        <w:t>Vad Temozolomide SUN är och vad det används för</w:t>
      </w:r>
    </w:p>
    <w:p w:rsidR="00920AA0" w:rsidRPr="00920AA0" w:rsidRDefault="00920AA0" w:rsidP="002A383B">
      <w:pPr>
        <w:keepNext/>
        <w:spacing w:after="0"/>
        <w:ind w:right="-2"/>
        <w:rPr>
          <w:rFonts w:ascii="Times New Roman" w:hAnsi="Times New Roman"/>
          <w:b/>
          <w:lang w:val="sv-SE"/>
        </w:rPr>
      </w:pPr>
    </w:p>
    <w:p w:rsidR="0053492D" w:rsidRPr="00834C8A" w:rsidRDefault="0053492D" w:rsidP="000E1118">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Temozolomide SUN </w:t>
      </w:r>
      <w:r w:rsidR="00BE5334" w:rsidRPr="00834C8A">
        <w:rPr>
          <w:rFonts w:ascii="Times New Roman" w:hAnsi="Times New Roman"/>
          <w:lang w:val="sv-SE"/>
        </w:rPr>
        <w:t>innehåller läkemedlet temozolomid.</w:t>
      </w:r>
      <w:r w:rsidR="000E1118">
        <w:rPr>
          <w:rFonts w:ascii="Times New Roman" w:hAnsi="Times New Roman"/>
          <w:lang w:val="sv-SE"/>
        </w:rPr>
        <w:t xml:space="preserve"> </w:t>
      </w:r>
      <w:r w:rsidR="00BE5334" w:rsidRPr="00834C8A">
        <w:rPr>
          <w:rFonts w:ascii="Times New Roman" w:hAnsi="Times New Roman"/>
          <w:lang w:val="sv-SE"/>
        </w:rPr>
        <w:t xml:space="preserve">Detta </w:t>
      </w:r>
      <w:r w:rsidR="00D22856" w:rsidRPr="00834C8A">
        <w:rPr>
          <w:rFonts w:ascii="Times New Roman" w:hAnsi="Times New Roman"/>
          <w:lang w:val="sv-SE"/>
        </w:rPr>
        <w:t xml:space="preserve">läkemedel </w:t>
      </w:r>
      <w:r w:rsidR="00BE5334" w:rsidRPr="00FB5826">
        <w:rPr>
          <w:rFonts w:ascii="Times New Roman" w:hAnsi="Times New Roman"/>
          <w:lang w:val="sv-SE"/>
        </w:rPr>
        <w:t>används</w:t>
      </w:r>
      <w:r w:rsidR="00BE5334" w:rsidRPr="00834C8A">
        <w:rPr>
          <w:rFonts w:ascii="Times New Roman" w:hAnsi="Times New Roman"/>
          <w:lang w:val="sv-SE"/>
        </w:rPr>
        <w:t xml:space="preserve"> </w:t>
      </w:r>
      <w:r w:rsidR="00D22856" w:rsidRPr="00834C8A">
        <w:rPr>
          <w:rFonts w:ascii="Times New Roman" w:hAnsi="Times New Roman"/>
          <w:lang w:val="sv-SE"/>
        </w:rPr>
        <w:t>för behandling av tumörer</w:t>
      </w:r>
      <w:r w:rsidRPr="00834C8A">
        <w:rPr>
          <w:rFonts w:ascii="Times New Roman" w:hAnsi="Times New Roman"/>
          <w:lang w:val="sv-SE"/>
        </w:rPr>
        <w:t>.</w:t>
      </w:r>
    </w:p>
    <w:p w:rsidR="0053492D" w:rsidRPr="00FB5826"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Temozolomide SUN används för behandling av </w:t>
      </w:r>
      <w:r w:rsidR="00BE5334" w:rsidRPr="00FB5826">
        <w:rPr>
          <w:rFonts w:ascii="Times New Roman" w:hAnsi="Times New Roman"/>
          <w:lang w:val="sv-SE"/>
        </w:rPr>
        <w:t>särskilda former av hjärntumörer</w:t>
      </w:r>
      <w:r w:rsidRPr="00834C8A">
        <w:rPr>
          <w:rFonts w:ascii="Times New Roman" w:hAnsi="Times New Roman"/>
          <w:lang w:val="sv-SE"/>
        </w:rPr>
        <w:t>:</w:t>
      </w:r>
    </w:p>
    <w:p w:rsidR="0053492D" w:rsidRPr="00834C8A" w:rsidRDefault="009A3B17" w:rsidP="00A06E31">
      <w:pPr>
        <w:pStyle w:val="Lijstalinea1"/>
        <w:numPr>
          <w:ilvl w:val="1"/>
          <w:numId w:val="62"/>
        </w:numPr>
        <w:autoSpaceDE w:val="0"/>
        <w:autoSpaceDN w:val="0"/>
        <w:adjustRightInd w:val="0"/>
        <w:spacing w:after="0" w:line="240" w:lineRule="auto"/>
        <w:rPr>
          <w:rFonts w:ascii="Times New Roman" w:hAnsi="Times New Roman"/>
          <w:lang w:val="sv-SE"/>
        </w:rPr>
      </w:pPr>
      <w:r w:rsidRPr="00FB5826">
        <w:rPr>
          <w:rFonts w:ascii="Times New Roman" w:hAnsi="Times New Roman"/>
          <w:lang w:val="sv-SE"/>
        </w:rPr>
        <w:t xml:space="preserve">hos vuxna med </w:t>
      </w:r>
      <w:r w:rsidR="0053492D" w:rsidRPr="00834C8A">
        <w:rPr>
          <w:rFonts w:ascii="Times New Roman" w:hAnsi="Times New Roman"/>
          <w:lang w:val="sv-SE"/>
        </w:rPr>
        <w:t xml:space="preserve">nydiagnostiserad glioblastoma multiforme. Temozolomide SUN används först tillsammans med strålbehandling (samtidig behandlingsfas) och därefter </w:t>
      </w:r>
      <w:r w:rsidR="00D22856" w:rsidRPr="00834C8A">
        <w:rPr>
          <w:rFonts w:ascii="Times New Roman" w:hAnsi="Times New Roman"/>
          <w:lang w:val="sv-SE"/>
        </w:rPr>
        <w:t xml:space="preserve">ensamt </w:t>
      </w:r>
      <w:r w:rsidR="0053492D" w:rsidRPr="00834C8A">
        <w:rPr>
          <w:rFonts w:ascii="Times New Roman" w:hAnsi="Times New Roman"/>
          <w:lang w:val="sv-SE"/>
        </w:rPr>
        <w:t>(monoterapifas).</w:t>
      </w:r>
    </w:p>
    <w:p w:rsidR="0053492D" w:rsidRPr="00834C8A" w:rsidRDefault="009A3B17" w:rsidP="00A06E31">
      <w:pPr>
        <w:pStyle w:val="Lijstalinea1"/>
        <w:numPr>
          <w:ilvl w:val="1"/>
          <w:numId w:val="62"/>
        </w:num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hos barn äldre än 3 år och vuxna patienter med </w:t>
      </w:r>
      <w:r w:rsidR="0053492D" w:rsidRPr="00834C8A">
        <w:rPr>
          <w:rFonts w:ascii="Times New Roman" w:hAnsi="Times New Roman"/>
          <w:lang w:val="sv-SE"/>
        </w:rPr>
        <w:t xml:space="preserve">malignt gliom, t.ex. glioblastoma multiforme eller anaplastiskt astrocytom. Temozolomide SUN används för dessa tumörer om de </w:t>
      </w:r>
      <w:r w:rsidR="00D22856" w:rsidRPr="00834C8A">
        <w:rPr>
          <w:rFonts w:ascii="Times New Roman" w:hAnsi="Times New Roman"/>
          <w:lang w:val="sv-SE"/>
        </w:rPr>
        <w:t xml:space="preserve">återkommer </w:t>
      </w:r>
      <w:r w:rsidR="0053492D" w:rsidRPr="00834C8A">
        <w:rPr>
          <w:rFonts w:ascii="Times New Roman" w:hAnsi="Times New Roman"/>
          <w:lang w:val="sv-SE"/>
        </w:rPr>
        <w:t>eller förvärras efter standardbehandling.</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9A3B17">
      <w:pPr>
        <w:pStyle w:val="Lijstalinea1"/>
        <w:numPr>
          <w:ilvl w:val="0"/>
          <w:numId w:val="3"/>
        </w:numPr>
        <w:autoSpaceDE w:val="0"/>
        <w:autoSpaceDN w:val="0"/>
        <w:adjustRightInd w:val="0"/>
        <w:spacing w:after="0" w:line="240" w:lineRule="auto"/>
        <w:rPr>
          <w:rFonts w:ascii="Times New Roman" w:hAnsi="Times New Roman"/>
          <w:b/>
          <w:lang w:val="sv-SE"/>
        </w:rPr>
      </w:pPr>
      <w:r w:rsidRPr="00834C8A">
        <w:rPr>
          <w:rFonts w:ascii="Times New Roman" w:hAnsi="Times New Roman"/>
          <w:b/>
          <w:lang w:val="sv-SE"/>
        </w:rPr>
        <w:t xml:space="preserve">Vad du behöver veta innan du tar Temozolomide SUN </w:t>
      </w:r>
    </w:p>
    <w:p w:rsidR="0053492D" w:rsidRPr="00834C8A" w:rsidRDefault="0053492D">
      <w:pPr>
        <w:autoSpaceDE w:val="0"/>
        <w:autoSpaceDN w:val="0"/>
        <w:adjustRightInd w:val="0"/>
        <w:spacing w:after="0" w:line="240" w:lineRule="auto"/>
        <w:rPr>
          <w:rFonts w:ascii="Times New Roman" w:hAnsi="Times New Roman"/>
          <w:b/>
          <w:lang w:val="sv-SE"/>
        </w:rPr>
      </w:pPr>
    </w:p>
    <w:p w:rsidR="0053492D" w:rsidRPr="00834C8A" w:rsidRDefault="0053492D">
      <w:pPr>
        <w:autoSpaceDE w:val="0"/>
        <w:autoSpaceDN w:val="0"/>
        <w:adjustRightInd w:val="0"/>
        <w:spacing w:after="0" w:line="240" w:lineRule="auto"/>
        <w:rPr>
          <w:rFonts w:ascii="Times New Roman" w:hAnsi="Times New Roman"/>
          <w:b/>
          <w:lang w:val="sv-SE"/>
        </w:rPr>
      </w:pPr>
      <w:r w:rsidRPr="00834C8A">
        <w:rPr>
          <w:rFonts w:ascii="Times New Roman" w:hAnsi="Times New Roman"/>
          <w:b/>
          <w:lang w:val="sv-SE"/>
        </w:rPr>
        <w:t>Ta inte Temozolomide SUN</w:t>
      </w:r>
    </w:p>
    <w:p w:rsidR="00D654EA" w:rsidRDefault="0053492D" w:rsidP="00D654EA">
      <w:pPr>
        <w:tabs>
          <w:tab w:val="left" w:pos="567"/>
        </w:tabs>
        <w:autoSpaceDE w:val="0"/>
        <w:autoSpaceDN w:val="0"/>
        <w:adjustRightInd w:val="0"/>
        <w:spacing w:after="0" w:line="240" w:lineRule="auto"/>
        <w:ind w:left="567" w:hanging="567"/>
        <w:rPr>
          <w:rFonts w:ascii="Times New Roman" w:hAnsi="Times New Roman"/>
          <w:lang w:val="sv-SE"/>
        </w:rPr>
      </w:pPr>
      <w:r w:rsidRPr="00834C8A">
        <w:rPr>
          <w:rFonts w:ascii="Times New Roman" w:hAnsi="Times New Roman"/>
          <w:lang w:val="sv-SE"/>
        </w:rPr>
        <w:t>-</w:t>
      </w:r>
      <w:r w:rsidRPr="00834C8A">
        <w:rPr>
          <w:rFonts w:ascii="Times New Roman" w:hAnsi="Times New Roman"/>
          <w:lang w:val="sv-SE"/>
        </w:rPr>
        <w:tab/>
        <w:t xml:space="preserve">om du är allergisk mot temozolomid eller </w:t>
      </w:r>
      <w:r w:rsidR="009A3B17" w:rsidRPr="00834C8A">
        <w:rPr>
          <w:rFonts w:ascii="Times New Roman" w:hAnsi="Times New Roman"/>
          <w:lang w:val="sv-SE"/>
        </w:rPr>
        <w:t>något annat innehållsämne i detta läkemedel (anges i avsnitt 6).</w:t>
      </w:r>
    </w:p>
    <w:p w:rsidR="0053492D" w:rsidRPr="00834C8A" w:rsidRDefault="0053492D" w:rsidP="00C50EDD">
      <w:pPr>
        <w:tabs>
          <w:tab w:val="left" w:pos="567"/>
        </w:tabs>
        <w:autoSpaceDE w:val="0"/>
        <w:autoSpaceDN w:val="0"/>
        <w:adjustRightInd w:val="0"/>
        <w:spacing w:after="0" w:line="240" w:lineRule="auto"/>
        <w:ind w:left="567" w:hanging="567"/>
        <w:rPr>
          <w:rFonts w:ascii="Times New Roman" w:hAnsi="Times New Roman"/>
          <w:lang w:val="sv-SE"/>
        </w:rPr>
      </w:pPr>
      <w:r w:rsidRPr="00834C8A">
        <w:rPr>
          <w:rFonts w:ascii="Times New Roman" w:hAnsi="Times New Roman"/>
          <w:lang w:val="sv-SE"/>
        </w:rPr>
        <w:t>-</w:t>
      </w:r>
      <w:r w:rsidRPr="00834C8A">
        <w:rPr>
          <w:rFonts w:ascii="Times New Roman" w:hAnsi="Times New Roman"/>
          <w:lang w:val="sv-SE"/>
        </w:rPr>
        <w:tab/>
        <w:t xml:space="preserve">om du har haft en allergisk reaktion mot dakarbazin (ett anticancerläkemedel som ibland kallas DTIC). Tecken på allergisk reaktion </w:t>
      </w:r>
      <w:r w:rsidR="00C50EDD">
        <w:rPr>
          <w:rFonts w:ascii="Times New Roman" w:hAnsi="Times New Roman"/>
          <w:lang w:val="sv-SE"/>
        </w:rPr>
        <w:t>k</w:t>
      </w:r>
      <w:r w:rsidR="00C50EDD" w:rsidRPr="00834C8A">
        <w:rPr>
          <w:rFonts w:ascii="Times New Roman" w:hAnsi="Times New Roman"/>
          <w:lang w:val="sv-SE"/>
        </w:rPr>
        <w:t xml:space="preserve">an </w:t>
      </w:r>
      <w:r w:rsidR="00D22856" w:rsidRPr="00834C8A">
        <w:rPr>
          <w:rFonts w:ascii="Times New Roman" w:hAnsi="Times New Roman"/>
          <w:lang w:val="sv-SE"/>
        </w:rPr>
        <w:t xml:space="preserve">vara </w:t>
      </w:r>
      <w:r w:rsidRPr="00834C8A">
        <w:rPr>
          <w:rFonts w:ascii="Times New Roman" w:hAnsi="Times New Roman"/>
          <w:lang w:val="sv-SE"/>
        </w:rPr>
        <w:t>klåda, andnöd eller rosslingar eller svullnad av ansikte, läppar, tunga eller hals.</w:t>
      </w:r>
    </w:p>
    <w:p w:rsidR="0053492D" w:rsidRPr="00834C8A" w:rsidRDefault="0053492D">
      <w:pPr>
        <w:pStyle w:val="Lijstalinea1"/>
        <w:numPr>
          <w:ilvl w:val="0"/>
          <w:numId w:val="2"/>
        </w:numPr>
        <w:autoSpaceDE w:val="0"/>
        <w:autoSpaceDN w:val="0"/>
        <w:adjustRightInd w:val="0"/>
        <w:spacing w:after="0" w:line="240" w:lineRule="auto"/>
        <w:ind w:left="567" w:hanging="567"/>
        <w:rPr>
          <w:rFonts w:ascii="Times New Roman" w:hAnsi="Times New Roman"/>
          <w:lang w:val="sv-SE"/>
        </w:rPr>
      </w:pPr>
      <w:r w:rsidRPr="00834C8A">
        <w:rPr>
          <w:rFonts w:ascii="Times New Roman" w:hAnsi="Times New Roman"/>
          <w:lang w:val="sv-SE"/>
        </w:rPr>
        <w:t xml:space="preserve">om antalet av vissa typer av blodceller, t.ex. vita blodkroppar eller blodplättar, sjunker drastiskt (kallas myelosuppression). Dessa blodceller är viktiga som skydd mot infektioner och för </w:t>
      </w:r>
      <w:r w:rsidR="00D22856" w:rsidRPr="00834C8A">
        <w:rPr>
          <w:rFonts w:ascii="Times New Roman" w:hAnsi="Times New Roman"/>
          <w:lang w:val="sv-SE"/>
        </w:rPr>
        <w:t xml:space="preserve">en </w:t>
      </w:r>
      <w:r w:rsidR="00D22856" w:rsidRPr="00834C8A">
        <w:rPr>
          <w:rFonts w:ascii="Times New Roman" w:hAnsi="Times New Roman"/>
          <w:lang w:val="sv-SE"/>
        </w:rPr>
        <w:lastRenderedPageBreak/>
        <w:t xml:space="preserve">fungerande </w:t>
      </w:r>
      <w:r w:rsidRPr="00834C8A">
        <w:rPr>
          <w:rFonts w:ascii="Times New Roman" w:hAnsi="Times New Roman"/>
          <w:lang w:val="sv-SE"/>
        </w:rPr>
        <w:t>blodkoagulering. Läkaren kommer att kontrollera ditt blod för att säkerställa att du har tillräckligt antal av dessa celler innan du börjar behandlingen.</w:t>
      </w:r>
    </w:p>
    <w:p w:rsidR="0053492D" w:rsidRPr="00834C8A" w:rsidRDefault="0053492D">
      <w:pPr>
        <w:autoSpaceDE w:val="0"/>
        <w:autoSpaceDN w:val="0"/>
        <w:adjustRightInd w:val="0"/>
        <w:spacing w:after="0" w:line="240" w:lineRule="auto"/>
        <w:rPr>
          <w:rFonts w:ascii="Times New Roman" w:hAnsi="Times New Roman"/>
          <w:b/>
          <w:lang w:val="sv-SE"/>
        </w:rPr>
      </w:pPr>
    </w:p>
    <w:p w:rsidR="00D654EA" w:rsidRDefault="009A3B17" w:rsidP="007871F3">
      <w:pPr>
        <w:keepNext/>
        <w:keepLines/>
        <w:autoSpaceDE w:val="0"/>
        <w:autoSpaceDN w:val="0"/>
        <w:adjustRightInd w:val="0"/>
        <w:spacing w:after="0" w:line="240" w:lineRule="auto"/>
        <w:rPr>
          <w:rFonts w:ascii="Times New Roman" w:hAnsi="Times New Roman"/>
          <w:b/>
          <w:lang w:val="sv-SE"/>
        </w:rPr>
      </w:pPr>
      <w:r w:rsidRPr="00834C8A">
        <w:rPr>
          <w:rFonts w:ascii="Times New Roman" w:hAnsi="Times New Roman"/>
          <w:b/>
          <w:lang w:val="sv-SE"/>
        </w:rPr>
        <w:t>Varningar och försiktighet</w:t>
      </w:r>
    </w:p>
    <w:p w:rsidR="0053492D" w:rsidRPr="00834C8A" w:rsidRDefault="009A3B17" w:rsidP="007871F3">
      <w:pPr>
        <w:keepNext/>
        <w:keepLines/>
        <w:autoSpaceDE w:val="0"/>
        <w:autoSpaceDN w:val="0"/>
        <w:adjustRightInd w:val="0"/>
        <w:spacing w:after="0" w:line="240" w:lineRule="auto"/>
        <w:rPr>
          <w:rFonts w:ascii="Times New Roman" w:hAnsi="Times New Roman"/>
          <w:noProof/>
          <w:lang w:val="sv-SE"/>
        </w:rPr>
      </w:pPr>
      <w:r w:rsidRPr="00834C8A">
        <w:rPr>
          <w:rFonts w:ascii="Times New Roman" w:hAnsi="Times New Roman"/>
          <w:noProof/>
          <w:lang w:val="sv-SE"/>
        </w:rPr>
        <w:t>Tala med läkare, apotekspersonal eller sjuksköterska innan du tar Temozolomide SUN</w:t>
      </w:r>
    </w:p>
    <w:p w:rsidR="0053492D" w:rsidRDefault="009A3B17" w:rsidP="007871F3">
      <w:pPr>
        <w:pStyle w:val="Lijstalinea1"/>
        <w:keepNext/>
        <w:keepLines/>
        <w:numPr>
          <w:ilvl w:val="0"/>
          <w:numId w:val="2"/>
        </w:numPr>
        <w:autoSpaceDE w:val="0"/>
        <w:autoSpaceDN w:val="0"/>
        <w:adjustRightInd w:val="0"/>
        <w:spacing w:after="0" w:line="240" w:lineRule="auto"/>
        <w:ind w:left="567" w:hanging="567"/>
        <w:rPr>
          <w:rFonts w:ascii="Times New Roman" w:hAnsi="Times New Roman"/>
          <w:lang w:val="sv-SE"/>
        </w:rPr>
      </w:pPr>
      <w:r w:rsidRPr="00834C8A">
        <w:rPr>
          <w:rFonts w:ascii="Times New Roman" w:hAnsi="Times New Roman"/>
          <w:lang w:val="sv-SE"/>
        </w:rPr>
        <w:t xml:space="preserve">eftersom du ska följas noga avseende utveckling av </w:t>
      </w:r>
      <w:r w:rsidR="0053492D" w:rsidRPr="00834C8A">
        <w:rPr>
          <w:rFonts w:ascii="Times New Roman" w:hAnsi="Times New Roman"/>
          <w:lang w:val="sv-SE"/>
        </w:rPr>
        <w:t xml:space="preserve">en allvarlig form av </w:t>
      </w:r>
      <w:r w:rsidR="007245FD" w:rsidRPr="00834C8A">
        <w:rPr>
          <w:rFonts w:ascii="Times New Roman" w:hAnsi="Times New Roman"/>
          <w:lang w:val="sv-SE"/>
        </w:rPr>
        <w:t xml:space="preserve">lunginflammation </w:t>
      </w:r>
      <w:r w:rsidR="0053492D" w:rsidRPr="00834C8A">
        <w:rPr>
          <w:rFonts w:ascii="Times New Roman" w:hAnsi="Times New Roman"/>
          <w:lang w:val="sv-SE"/>
        </w:rPr>
        <w:t xml:space="preserve">som kallas </w:t>
      </w:r>
      <w:r w:rsidR="0053492D" w:rsidRPr="00834C8A">
        <w:rPr>
          <w:rFonts w:ascii="Times New Roman" w:hAnsi="Times New Roman"/>
          <w:i/>
          <w:lang w:val="sv-SE"/>
        </w:rPr>
        <w:t xml:space="preserve">Pneumocystis </w:t>
      </w:r>
      <w:r w:rsidR="001E3811" w:rsidRPr="001E3811">
        <w:rPr>
          <w:rFonts w:ascii="Times New Roman" w:hAnsi="Times New Roman"/>
          <w:i/>
          <w:lang w:val="sv-SE"/>
        </w:rPr>
        <w:t>jirovecii</w:t>
      </w:r>
      <w:r w:rsidR="001E3811">
        <w:rPr>
          <w:rFonts w:ascii="Times New Roman" w:hAnsi="Times New Roman"/>
          <w:i/>
          <w:lang w:val="sv-SE"/>
        </w:rPr>
        <w:t xml:space="preserve"> </w:t>
      </w:r>
      <w:r w:rsidR="0053492D" w:rsidRPr="00834C8A">
        <w:rPr>
          <w:rFonts w:ascii="Times New Roman" w:hAnsi="Times New Roman"/>
          <w:lang w:val="sv-SE"/>
        </w:rPr>
        <w:t>pneumoni (PCP).</w:t>
      </w:r>
      <w:r w:rsidR="0053492D" w:rsidRPr="00834C8A">
        <w:rPr>
          <w:rFonts w:ascii="Times New Roman" w:hAnsi="Times New Roman"/>
          <w:i/>
          <w:lang w:val="sv-SE"/>
        </w:rPr>
        <w:t xml:space="preserve"> </w:t>
      </w:r>
      <w:r w:rsidR="0053492D" w:rsidRPr="00834C8A">
        <w:rPr>
          <w:rFonts w:ascii="Times New Roman" w:hAnsi="Times New Roman"/>
          <w:lang w:val="sv-SE"/>
        </w:rPr>
        <w:t xml:space="preserve">Om du </w:t>
      </w:r>
      <w:r w:rsidR="007245FD" w:rsidRPr="00834C8A">
        <w:rPr>
          <w:rFonts w:ascii="Times New Roman" w:hAnsi="Times New Roman"/>
          <w:lang w:val="sv-SE"/>
        </w:rPr>
        <w:t>nyligen fått diagnosen</w:t>
      </w:r>
      <w:r w:rsidR="0053492D" w:rsidRPr="00834C8A">
        <w:rPr>
          <w:rFonts w:ascii="Times New Roman" w:hAnsi="Times New Roman"/>
          <w:lang w:val="sv-SE"/>
        </w:rPr>
        <w:t xml:space="preserve"> glioblastoma multiforme </w:t>
      </w:r>
      <w:r w:rsidR="007245FD" w:rsidRPr="00834C8A">
        <w:rPr>
          <w:rFonts w:ascii="Times New Roman" w:hAnsi="Times New Roman"/>
          <w:lang w:val="sv-SE"/>
        </w:rPr>
        <w:t>kan du få</w:t>
      </w:r>
      <w:r w:rsidR="0053492D" w:rsidRPr="00834C8A">
        <w:rPr>
          <w:rFonts w:ascii="Times New Roman" w:hAnsi="Times New Roman"/>
          <w:lang w:val="sv-SE"/>
        </w:rPr>
        <w:t xml:space="preserve"> Temozolomide SUN under 42 dagar i kombination med strålbehandling. I detta fall </w:t>
      </w:r>
      <w:r w:rsidR="007245FD" w:rsidRPr="00834C8A">
        <w:rPr>
          <w:rFonts w:ascii="Times New Roman" w:hAnsi="Times New Roman"/>
          <w:lang w:val="sv-SE"/>
        </w:rPr>
        <w:t xml:space="preserve">ordinerar </w:t>
      </w:r>
      <w:r w:rsidR="0053492D" w:rsidRPr="00834C8A">
        <w:rPr>
          <w:rFonts w:ascii="Times New Roman" w:hAnsi="Times New Roman"/>
          <w:lang w:val="sv-SE"/>
        </w:rPr>
        <w:t xml:space="preserve">din läkare även läkemedel </w:t>
      </w:r>
      <w:r w:rsidR="007245FD" w:rsidRPr="00834C8A">
        <w:rPr>
          <w:rFonts w:ascii="Times New Roman" w:hAnsi="Times New Roman"/>
          <w:lang w:val="sv-SE"/>
        </w:rPr>
        <w:t>som</w:t>
      </w:r>
      <w:r w:rsidR="0053492D" w:rsidRPr="00834C8A">
        <w:rPr>
          <w:rFonts w:ascii="Times New Roman" w:hAnsi="Times New Roman"/>
          <w:lang w:val="sv-SE"/>
        </w:rPr>
        <w:t xml:space="preserve"> hjälp att </w:t>
      </w:r>
      <w:r w:rsidR="007245FD" w:rsidRPr="00834C8A">
        <w:rPr>
          <w:rFonts w:ascii="Times New Roman" w:hAnsi="Times New Roman"/>
          <w:lang w:val="sv-SE"/>
        </w:rPr>
        <w:t>förebygga</w:t>
      </w:r>
      <w:r w:rsidR="0053492D" w:rsidRPr="00834C8A">
        <w:rPr>
          <w:rFonts w:ascii="Times New Roman" w:hAnsi="Times New Roman"/>
          <w:lang w:val="sv-SE"/>
        </w:rPr>
        <w:t xml:space="preserve"> denna typ av </w:t>
      </w:r>
      <w:r w:rsidR="007245FD" w:rsidRPr="00834C8A">
        <w:rPr>
          <w:rFonts w:ascii="Times New Roman" w:hAnsi="Times New Roman"/>
          <w:lang w:val="sv-SE"/>
        </w:rPr>
        <w:t xml:space="preserve">lunginflammation </w:t>
      </w:r>
      <w:r w:rsidR="0053492D" w:rsidRPr="00834C8A">
        <w:rPr>
          <w:rFonts w:ascii="Times New Roman" w:hAnsi="Times New Roman"/>
          <w:lang w:val="sv-SE"/>
        </w:rPr>
        <w:t>(PCP).</w:t>
      </w:r>
    </w:p>
    <w:p w:rsidR="00F853F9" w:rsidRPr="00834C8A" w:rsidRDefault="00F853F9" w:rsidP="00BA28D6">
      <w:pPr>
        <w:pStyle w:val="Lijstalinea1"/>
        <w:numPr>
          <w:ilvl w:val="0"/>
          <w:numId w:val="2"/>
        </w:numPr>
        <w:autoSpaceDE w:val="0"/>
        <w:autoSpaceDN w:val="0"/>
        <w:adjustRightInd w:val="0"/>
        <w:spacing w:after="0" w:line="240" w:lineRule="auto"/>
        <w:ind w:left="567" w:hanging="567"/>
        <w:rPr>
          <w:rFonts w:ascii="Times New Roman" w:hAnsi="Times New Roman"/>
          <w:lang w:val="sv-SE"/>
        </w:rPr>
      </w:pPr>
      <w:r w:rsidRPr="00F853F9">
        <w:rPr>
          <w:rFonts w:ascii="Times New Roman" w:hAnsi="Times New Roman"/>
          <w:lang w:val="sv-SE"/>
        </w:rPr>
        <w:t>om du någon gång har haft eller möjligtvis nu har hepatit B</w:t>
      </w:r>
      <w:r w:rsidRPr="00F853F9">
        <w:rPr>
          <w:rFonts w:ascii="Times New Roman" w:hAnsi="Times New Roman"/>
          <w:lang w:val="sv-SE"/>
        </w:rPr>
        <w:noBreakHyphen/>
        <w:t>infektion.Temo</w:t>
      </w:r>
      <w:r>
        <w:rPr>
          <w:rFonts w:ascii="Times New Roman" w:hAnsi="Times New Roman"/>
          <w:lang w:val="sv-SE"/>
        </w:rPr>
        <w:t>zolomide SUN</w:t>
      </w:r>
      <w:r w:rsidRPr="00F853F9">
        <w:rPr>
          <w:rFonts w:ascii="Times New Roman" w:hAnsi="Times New Roman"/>
          <w:lang w:val="sv-SE"/>
        </w:rPr>
        <w:t xml:space="preserve"> kan nämligen göra så att hepatit B blir aktivt igen och det kan i vissa fall leda till döden. Patienter kommer att undersökas noga av sin läkare med avseende på tecken på denna infektion innan behandling påbörjas.</w:t>
      </w:r>
    </w:p>
    <w:p w:rsidR="0053492D" w:rsidRPr="00834C8A" w:rsidRDefault="00744E53">
      <w:pPr>
        <w:pStyle w:val="Lijstalinea1"/>
        <w:numPr>
          <w:ilvl w:val="0"/>
          <w:numId w:val="2"/>
        </w:numPr>
        <w:autoSpaceDE w:val="0"/>
        <w:autoSpaceDN w:val="0"/>
        <w:adjustRightInd w:val="0"/>
        <w:spacing w:after="0" w:line="240" w:lineRule="auto"/>
        <w:ind w:left="567" w:hanging="567"/>
        <w:rPr>
          <w:rFonts w:ascii="Times New Roman" w:hAnsi="Times New Roman"/>
          <w:lang w:val="sv-SE"/>
        </w:rPr>
      </w:pPr>
      <w:r>
        <w:rPr>
          <w:rFonts w:ascii="Times New Roman" w:hAnsi="Times New Roman"/>
          <w:lang w:val="sv-SE"/>
        </w:rPr>
        <w:t>o</w:t>
      </w:r>
      <w:r w:rsidR="0053492D" w:rsidRPr="00834C8A">
        <w:rPr>
          <w:rFonts w:ascii="Times New Roman" w:hAnsi="Times New Roman"/>
          <w:lang w:val="sv-SE"/>
        </w:rPr>
        <w:t xml:space="preserve">m du har lågt antal röda blodkroppar (anemi), vita blodkroppar och blodplättar, eller </w:t>
      </w:r>
      <w:r w:rsidR="002E1308" w:rsidRPr="00834C8A">
        <w:rPr>
          <w:rFonts w:ascii="Times New Roman" w:hAnsi="Times New Roman"/>
          <w:lang w:val="sv-SE"/>
        </w:rPr>
        <w:t xml:space="preserve">har problem med </w:t>
      </w:r>
      <w:r w:rsidR="0053492D" w:rsidRPr="00834C8A">
        <w:rPr>
          <w:rFonts w:ascii="Times New Roman" w:hAnsi="Times New Roman"/>
          <w:lang w:val="sv-SE"/>
        </w:rPr>
        <w:t>blodkoa</w:t>
      </w:r>
      <w:r w:rsidR="002E1308" w:rsidRPr="00834C8A">
        <w:rPr>
          <w:rFonts w:ascii="Times New Roman" w:hAnsi="Times New Roman"/>
          <w:lang w:val="sv-SE"/>
        </w:rPr>
        <w:t>gulationen</w:t>
      </w:r>
      <w:r w:rsidR="0053492D" w:rsidRPr="00834C8A">
        <w:rPr>
          <w:rFonts w:ascii="Times New Roman" w:hAnsi="Times New Roman"/>
          <w:lang w:val="sv-SE"/>
        </w:rPr>
        <w:t xml:space="preserve"> före start av behandling eller om du </w:t>
      </w:r>
      <w:r w:rsidR="002E1308" w:rsidRPr="00834C8A">
        <w:rPr>
          <w:rFonts w:ascii="Times New Roman" w:hAnsi="Times New Roman"/>
          <w:lang w:val="sv-SE"/>
        </w:rPr>
        <w:t xml:space="preserve">ufår detta </w:t>
      </w:r>
      <w:r w:rsidR="0053492D" w:rsidRPr="00834C8A">
        <w:rPr>
          <w:rFonts w:ascii="Times New Roman" w:hAnsi="Times New Roman"/>
          <w:lang w:val="sv-SE"/>
        </w:rPr>
        <w:t xml:space="preserve">problem under behandling. Ditt blod kommer att testas ofta under behandlingen för att övervaka biverkningar av Temozolomide SUN på dina blodceller. Din läkare kan minska dosen, avbryta, </w:t>
      </w:r>
      <w:r w:rsidR="002E1308" w:rsidRPr="00834C8A">
        <w:rPr>
          <w:rFonts w:ascii="Times New Roman" w:hAnsi="Times New Roman"/>
          <w:lang w:val="sv-SE"/>
        </w:rPr>
        <w:t xml:space="preserve">avsluta </w:t>
      </w:r>
      <w:r w:rsidR="0053492D" w:rsidRPr="00834C8A">
        <w:rPr>
          <w:rFonts w:ascii="Times New Roman" w:hAnsi="Times New Roman"/>
          <w:lang w:val="sv-SE"/>
        </w:rPr>
        <w:t>eller ändra</w:t>
      </w:r>
      <w:r w:rsidR="002E1308" w:rsidRPr="00834C8A">
        <w:rPr>
          <w:rFonts w:ascii="Times New Roman" w:hAnsi="Times New Roman"/>
          <w:lang w:val="sv-SE"/>
        </w:rPr>
        <w:t xml:space="preserve"> på</w:t>
      </w:r>
      <w:r w:rsidR="0053492D" w:rsidRPr="00834C8A">
        <w:rPr>
          <w:rFonts w:ascii="Times New Roman" w:hAnsi="Times New Roman"/>
          <w:lang w:val="sv-SE"/>
        </w:rPr>
        <w:t xml:space="preserve"> behandlingen. Du </w:t>
      </w:r>
      <w:r w:rsidR="002E1308" w:rsidRPr="00834C8A">
        <w:rPr>
          <w:rFonts w:ascii="Times New Roman" w:hAnsi="Times New Roman"/>
          <w:lang w:val="sv-SE"/>
        </w:rPr>
        <w:t>kan också behöva någon annan</w:t>
      </w:r>
      <w:r w:rsidR="0053492D" w:rsidRPr="00834C8A">
        <w:rPr>
          <w:rFonts w:ascii="Times New Roman" w:hAnsi="Times New Roman"/>
          <w:lang w:val="sv-SE"/>
        </w:rPr>
        <w:t xml:space="preserve"> behandling. I vissa fall kan det bli nödvändigt att </w:t>
      </w:r>
      <w:r w:rsidR="002E1308" w:rsidRPr="00834C8A">
        <w:rPr>
          <w:rFonts w:ascii="Times New Roman" w:hAnsi="Times New Roman"/>
          <w:lang w:val="sv-SE"/>
        </w:rPr>
        <w:t xml:space="preserve">avsluta </w:t>
      </w:r>
      <w:r w:rsidR="0053492D" w:rsidRPr="00834C8A">
        <w:rPr>
          <w:rFonts w:ascii="Times New Roman" w:hAnsi="Times New Roman"/>
          <w:lang w:val="sv-SE"/>
        </w:rPr>
        <w:t xml:space="preserve">behandlingen med Temozolomide SUN. </w:t>
      </w:r>
    </w:p>
    <w:p w:rsidR="0053492D" w:rsidRPr="00834C8A" w:rsidRDefault="00682088">
      <w:pPr>
        <w:pStyle w:val="Lijstalinea1"/>
        <w:numPr>
          <w:ilvl w:val="0"/>
          <w:numId w:val="2"/>
        </w:numPr>
        <w:autoSpaceDE w:val="0"/>
        <w:autoSpaceDN w:val="0"/>
        <w:adjustRightInd w:val="0"/>
        <w:spacing w:after="0" w:line="240" w:lineRule="auto"/>
        <w:ind w:left="567" w:hanging="567"/>
        <w:rPr>
          <w:rFonts w:ascii="Times New Roman" w:hAnsi="Times New Roman"/>
          <w:lang w:val="sv-SE"/>
        </w:rPr>
      </w:pPr>
      <w:r w:rsidRPr="00834C8A">
        <w:rPr>
          <w:rFonts w:ascii="Times New Roman" w:hAnsi="Times New Roman"/>
          <w:lang w:val="sv-SE"/>
        </w:rPr>
        <w:t xml:space="preserve">eftersom du kan ha en liten risk att få </w:t>
      </w:r>
      <w:r w:rsidR="0053492D" w:rsidRPr="00834C8A">
        <w:rPr>
          <w:rFonts w:ascii="Times New Roman" w:hAnsi="Times New Roman"/>
          <w:lang w:val="sv-SE"/>
        </w:rPr>
        <w:t>andra förändringar av blodceller, inklusive leukemi.</w:t>
      </w:r>
    </w:p>
    <w:p w:rsidR="0053492D" w:rsidRPr="00834C8A" w:rsidRDefault="00744E53">
      <w:pPr>
        <w:pStyle w:val="Lijstalinea1"/>
        <w:numPr>
          <w:ilvl w:val="0"/>
          <w:numId w:val="2"/>
        </w:numPr>
        <w:autoSpaceDE w:val="0"/>
        <w:autoSpaceDN w:val="0"/>
        <w:adjustRightInd w:val="0"/>
        <w:spacing w:after="0" w:line="240" w:lineRule="auto"/>
        <w:ind w:left="567" w:hanging="567"/>
        <w:rPr>
          <w:rFonts w:ascii="Times New Roman" w:hAnsi="Times New Roman"/>
          <w:lang w:val="sv-SE"/>
        </w:rPr>
      </w:pPr>
      <w:r>
        <w:rPr>
          <w:rFonts w:ascii="Times New Roman" w:hAnsi="Times New Roman"/>
          <w:lang w:val="sv-SE"/>
        </w:rPr>
        <w:t>o</w:t>
      </w:r>
      <w:r w:rsidR="0053492D" w:rsidRPr="00834C8A">
        <w:rPr>
          <w:rFonts w:ascii="Times New Roman" w:hAnsi="Times New Roman"/>
          <w:lang w:val="sv-SE"/>
        </w:rPr>
        <w:t>m du är illamående och</w:t>
      </w:r>
      <w:r w:rsidR="002E1308" w:rsidRPr="00834C8A">
        <w:rPr>
          <w:rFonts w:ascii="Times New Roman" w:hAnsi="Times New Roman"/>
          <w:lang w:val="sv-SE"/>
        </w:rPr>
        <w:t xml:space="preserve"> </w:t>
      </w:r>
      <w:r w:rsidR="0053492D" w:rsidRPr="00834C8A">
        <w:rPr>
          <w:rFonts w:ascii="Times New Roman" w:hAnsi="Times New Roman"/>
          <w:lang w:val="sv-SE"/>
        </w:rPr>
        <w:t>kräk</w:t>
      </w:r>
      <w:r w:rsidR="002E1308" w:rsidRPr="00834C8A">
        <w:rPr>
          <w:rFonts w:ascii="Times New Roman" w:hAnsi="Times New Roman"/>
          <w:lang w:val="sv-SE"/>
        </w:rPr>
        <w:t>s,</w:t>
      </w:r>
      <w:r w:rsidR="0053492D" w:rsidRPr="00834C8A">
        <w:rPr>
          <w:rFonts w:ascii="Times New Roman" w:hAnsi="Times New Roman"/>
          <w:lang w:val="sv-SE"/>
        </w:rPr>
        <w:t xml:space="preserve"> </w:t>
      </w:r>
      <w:r w:rsidR="002E1308" w:rsidRPr="00834C8A">
        <w:rPr>
          <w:rFonts w:ascii="Times New Roman" w:hAnsi="Times New Roman"/>
          <w:lang w:val="sv-SE"/>
        </w:rPr>
        <w:t>som</w:t>
      </w:r>
      <w:r w:rsidR="0053492D" w:rsidRPr="00834C8A">
        <w:rPr>
          <w:rFonts w:ascii="Times New Roman" w:hAnsi="Times New Roman"/>
          <w:lang w:val="sv-SE"/>
        </w:rPr>
        <w:t xml:space="preserve"> är vanliga biverkningar av Temozolomide SUN (</w:t>
      </w:r>
      <w:r w:rsidR="00682088" w:rsidRPr="00834C8A">
        <w:rPr>
          <w:rFonts w:ascii="Times New Roman" w:hAnsi="Times New Roman"/>
          <w:lang w:val="sv-SE"/>
        </w:rPr>
        <w:t>se avsnitt 4),</w:t>
      </w:r>
      <w:r w:rsidR="0053492D" w:rsidRPr="00834C8A">
        <w:rPr>
          <w:rFonts w:ascii="Times New Roman" w:hAnsi="Times New Roman"/>
          <w:lang w:val="sv-SE"/>
        </w:rPr>
        <w:t xml:space="preserve"> kan din läkare skriva ut ett läkemedel (antiemetikum) för att att förhindra kräkningar.</w:t>
      </w:r>
    </w:p>
    <w:p w:rsidR="0053492D" w:rsidRPr="00834C8A" w:rsidRDefault="0053492D">
      <w:pPr>
        <w:pStyle w:val="Lijstalinea1"/>
        <w:autoSpaceDE w:val="0"/>
        <w:autoSpaceDN w:val="0"/>
        <w:adjustRightInd w:val="0"/>
        <w:spacing w:after="0" w:line="240" w:lineRule="auto"/>
        <w:ind w:left="567"/>
        <w:rPr>
          <w:rFonts w:ascii="Times New Roman" w:hAnsi="Times New Roman"/>
          <w:lang w:val="sv-SE"/>
        </w:rPr>
      </w:pPr>
      <w:r w:rsidRPr="00834C8A">
        <w:rPr>
          <w:rFonts w:ascii="Times New Roman" w:hAnsi="Times New Roman"/>
          <w:lang w:val="sv-SE"/>
        </w:rPr>
        <w:t>Om du ofta kräk</w:t>
      </w:r>
      <w:r w:rsidR="002E1308" w:rsidRPr="00834C8A">
        <w:rPr>
          <w:rFonts w:ascii="Times New Roman" w:hAnsi="Times New Roman"/>
          <w:lang w:val="sv-SE"/>
        </w:rPr>
        <w:t>s</w:t>
      </w:r>
      <w:r w:rsidRPr="00834C8A">
        <w:rPr>
          <w:rFonts w:ascii="Times New Roman" w:hAnsi="Times New Roman"/>
          <w:lang w:val="sv-SE"/>
        </w:rPr>
        <w:t xml:space="preserve"> före eller under behandling,</w:t>
      </w:r>
      <w:r w:rsidR="002E1308" w:rsidRPr="00834C8A">
        <w:rPr>
          <w:rFonts w:ascii="Times New Roman" w:hAnsi="Times New Roman"/>
          <w:lang w:val="sv-SE"/>
        </w:rPr>
        <w:t xml:space="preserve"> ska du</w:t>
      </w:r>
      <w:r w:rsidRPr="00834C8A">
        <w:rPr>
          <w:rFonts w:ascii="Times New Roman" w:hAnsi="Times New Roman"/>
          <w:lang w:val="sv-SE"/>
        </w:rPr>
        <w:t xml:space="preserve"> fråga din läkare </w:t>
      </w:r>
      <w:r w:rsidR="002E1308" w:rsidRPr="00834C8A">
        <w:rPr>
          <w:rFonts w:ascii="Times New Roman" w:hAnsi="Times New Roman"/>
          <w:lang w:val="sv-SE"/>
        </w:rPr>
        <w:t>vid vilken tidpunkt</w:t>
      </w:r>
      <w:r w:rsidRPr="00834C8A">
        <w:rPr>
          <w:rFonts w:ascii="Times New Roman" w:hAnsi="Times New Roman"/>
          <w:lang w:val="sv-SE"/>
        </w:rPr>
        <w:t xml:space="preserve"> det är bäst att ta Temozolomide SUN tills kräkningarna är under kontroll. Om du kräk</w:t>
      </w:r>
      <w:r w:rsidR="002E1308" w:rsidRPr="00834C8A">
        <w:rPr>
          <w:rFonts w:ascii="Times New Roman" w:hAnsi="Times New Roman"/>
          <w:lang w:val="sv-SE"/>
        </w:rPr>
        <w:t>s</w:t>
      </w:r>
      <w:r w:rsidRPr="00834C8A">
        <w:rPr>
          <w:rFonts w:ascii="Times New Roman" w:hAnsi="Times New Roman"/>
          <w:lang w:val="sv-SE"/>
        </w:rPr>
        <w:t xml:space="preserve"> efter att du tagit din dos ska du inte ta en andra dos samma dag.</w:t>
      </w:r>
    </w:p>
    <w:p w:rsidR="0053492D" w:rsidRPr="00834C8A" w:rsidRDefault="00744E53" w:rsidP="00BB05A4">
      <w:pPr>
        <w:pStyle w:val="Lijstalinea1"/>
        <w:numPr>
          <w:ilvl w:val="0"/>
          <w:numId w:val="2"/>
        </w:numPr>
        <w:autoSpaceDE w:val="0"/>
        <w:autoSpaceDN w:val="0"/>
        <w:adjustRightInd w:val="0"/>
        <w:spacing w:after="0" w:line="240" w:lineRule="auto"/>
        <w:ind w:left="567" w:hanging="567"/>
        <w:rPr>
          <w:rFonts w:ascii="Times New Roman" w:hAnsi="Times New Roman"/>
          <w:lang w:val="sv-SE"/>
        </w:rPr>
      </w:pPr>
      <w:r>
        <w:rPr>
          <w:rFonts w:ascii="Times New Roman" w:hAnsi="Times New Roman"/>
          <w:lang w:val="sv-SE"/>
        </w:rPr>
        <w:t>o</w:t>
      </w:r>
      <w:r w:rsidR="0053492D" w:rsidRPr="00834C8A">
        <w:rPr>
          <w:rFonts w:ascii="Times New Roman" w:hAnsi="Times New Roman"/>
          <w:lang w:val="sv-SE"/>
        </w:rPr>
        <w:t xml:space="preserve">m du </w:t>
      </w:r>
      <w:r w:rsidR="002E1308" w:rsidRPr="00834C8A">
        <w:rPr>
          <w:rFonts w:ascii="Times New Roman" w:hAnsi="Times New Roman"/>
          <w:lang w:val="sv-SE"/>
        </w:rPr>
        <w:t xml:space="preserve">får </w:t>
      </w:r>
      <w:r w:rsidR="0053492D" w:rsidRPr="00834C8A">
        <w:rPr>
          <w:rFonts w:ascii="Times New Roman" w:hAnsi="Times New Roman"/>
          <w:lang w:val="sv-SE"/>
        </w:rPr>
        <w:t>feber eller symtom på en infektion</w:t>
      </w:r>
      <w:r w:rsidR="00F51DFA" w:rsidRPr="00834C8A">
        <w:rPr>
          <w:rFonts w:ascii="Times New Roman" w:hAnsi="Times New Roman"/>
          <w:lang w:val="sv-SE"/>
        </w:rPr>
        <w:t xml:space="preserve"> ska du</w:t>
      </w:r>
      <w:r w:rsidR="0053492D" w:rsidRPr="00834C8A">
        <w:rPr>
          <w:rFonts w:ascii="Times New Roman" w:hAnsi="Times New Roman"/>
          <w:lang w:val="sv-SE"/>
        </w:rPr>
        <w:t xml:space="preserve"> omedelbart </w:t>
      </w:r>
      <w:r w:rsidR="00BB05A4" w:rsidRPr="00834C8A">
        <w:rPr>
          <w:rFonts w:ascii="Times New Roman" w:hAnsi="Times New Roman"/>
          <w:lang w:val="sv-SE"/>
        </w:rPr>
        <w:t xml:space="preserve">kontakta </w:t>
      </w:r>
      <w:r w:rsidR="0053492D" w:rsidRPr="00834C8A">
        <w:rPr>
          <w:rFonts w:ascii="Times New Roman" w:hAnsi="Times New Roman"/>
          <w:lang w:val="sv-SE"/>
        </w:rPr>
        <w:t>läkare.</w:t>
      </w:r>
    </w:p>
    <w:p w:rsidR="0053492D" w:rsidRPr="00834C8A" w:rsidRDefault="00744E53">
      <w:pPr>
        <w:pStyle w:val="Lijstalinea1"/>
        <w:numPr>
          <w:ilvl w:val="0"/>
          <w:numId w:val="2"/>
        </w:numPr>
        <w:autoSpaceDE w:val="0"/>
        <w:autoSpaceDN w:val="0"/>
        <w:adjustRightInd w:val="0"/>
        <w:spacing w:after="0" w:line="240" w:lineRule="auto"/>
        <w:ind w:left="567" w:hanging="567"/>
        <w:rPr>
          <w:rFonts w:ascii="Times New Roman" w:hAnsi="Times New Roman"/>
          <w:lang w:val="sv-SE"/>
        </w:rPr>
      </w:pPr>
      <w:r>
        <w:rPr>
          <w:rFonts w:ascii="Times New Roman" w:hAnsi="Times New Roman"/>
          <w:lang w:val="sv-SE"/>
        </w:rPr>
        <w:t>o</w:t>
      </w:r>
      <w:r w:rsidR="0053492D" w:rsidRPr="00834C8A">
        <w:rPr>
          <w:rFonts w:ascii="Times New Roman" w:hAnsi="Times New Roman"/>
          <w:lang w:val="sv-SE"/>
        </w:rPr>
        <w:t xml:space="preserve">m du är äldre än 70 år </w:t>
      </w:r>
      <w:r w:rsidR="00F51DFA" w:rsidRPr="00834C8A">
        <w:rPr>
          <w:rFonts w:ascii="Times New Roman" w:hAnsi="Times New Roman"/>
          <w:lang w:val="sv-SE"/>
        </w:rPr>
        <w:t>kan du vara mer</w:t>
      </w:r>
      <w:r w:rsidR="0053492D" w:rsidRPr="00834C8A">
        <w:rPr>
          <w:rFonts w:ascii="Times New Roman" w:hAnsi="Times New Roman"/>
          <w:lang w:val="sv-SE"/>
        </w:rPr>
        <w:t xml:space="preserve"> infektion</w:t>
      </w:r>
      <w:r w:rsidR="00F51DFA" w:rsidRPr="00834C8A">
        <w:rPr>
          <w:rFonts w:ascii="Times New Roman" w:hAnsi="Times New Roman"/>
          <w:lang w:val="sv-SE"/>
        </w:rPr>
        <w:t>skänslig och lättare få</w:t>
      </w:r>
      <w:r w:rsidR="0053492D" w:rsidRPr="00834C8A">
        <w:rPr>
          <w:rFonts w:ascii="Times New Roman" w:hAnsi="Times New Roman"/>
          <w:lang w:val="sv-SE"/>
        </w:rPr>
        <w:t xml:space="preserve"> blåmärken eller blödning</w:t>
      </w:r>
      <w:r w:rsidR="00F51DFA" w:rsidRPr="00834C8A">
        <w:rPr>
          <w:rFonts w:ascii="Times New Roman" w:hAnsi="Times New Roman"/>
          <w:lang w:val="sv-SE"/>
        </w:rPr>
        <w:t>ar</w:t>
      </w:r>
      <w:r w:rsidR="0053492D" w:rsidRPr="00834C8A">
        <w:rPr>
          <w:rFonts w:ascii="Times New Roman" w:hAnsi="Times New Roman"/>
          <w:lang w:val="sv-SE"/>
        </w:rPr>
        <w:t>.</w:t>
      </w:r>
    </w:p>
    <w:p w:rsidR="0053492D" w:rsidRPr="00834C8A" w:rsidRDefault="00744E53">
      <w:pPr>
        <w:pStyle w:val="Lijstalinea1"/>
        <w:numPr>
          <w:ilvl w:val="0"/>
          <w:numId w:val="2"/>
        </w:numPr>
        <w:autoSpaceDE w:val="0"/>
        <w:autoSpaceDN w:val="0"/>
        <w:adjustRightInd w:val="0"/>
        <w:spacing w:after="0" w:line="240" w:lineRule="auto"/>
        <w:ind w:left="567" w:hanging="567"/>
        <w:rPr>
          <w:rFonts w:ascii="Times New Roman" w:hAnsi="Times New Roman"/>
          <w:lang w:val="sv-SE"/>
        </w:rPr>
      </w:pPr>
      <w:r>
        <w:rPr>
          <w:rFonts w:ascii="Times New Roman" w:hAnsi="Times New Roman"/>
          <w:lang w:val="sv-SE"/>
        </w:rPr>
        <w:t>o</w:t>
      </w:r>
      <w:r w:rsidR="0053492D" w:rsidRPr="00834C8A">
        <w:rPr>
          <w:rFonts w:ascii="Times New Roman" w:hAnsi="Times New Roman"/>
          <w:lang w:val="sv-SE"/>
        </w:rPr>
        <w:t>m du har lever- eller njurproblem kan dos</w:t>
      </w:r>
      <w:r w:rsidR="00F51DFA" w:rsidRPr="00834C8A">
        <w:rPr>
          <w:rFonts w:ascii="Times New Roman" w:hAnsi="Times New Roman"/>
          <w:lang w:val="sv-SE"/>
        </w:rPr>
        <w:t>en</w:t>
      </w:r>
      <w:r w:rsidR="0053492D" w:rsidRPr="00834C8A">
        <w:rPr>
          <w:rFonts w:ascii="Times New Roman" w:hAnsi="Times New Roman"/>
          <w:lang w:val="sv-SE"/>
        </w:rPr>
        <w:t xml:space="preserve"> Temozolomide SUN behöva justeras.</w:t>
      </w:r>
    </w:p>
    <w:p w:rsidR="00682088" w:rsidRPr="00744E53" w:rsidRDefault="00682088">
      <w:pPr>
        <w:autoSpaceDE w:val="0"/>
        <w:autoSpaceDN w:val="0"/>
        <w:adjustRightInd w:val="0"/>
        <w:spacing w:after="0" w:line="240" w:lineRule="auto"/>
        <w:rPr>
          <w:rFonts w:ascii="Times New Roman" w:hAnsi="Times New Roman"/>
          <w:lang w:val="sv-SE"/>
        </w:rPr>
      </w:pPr>
    </w:p>
    <w:p w:rsidR="00682088" w:rsidRPr="00107225" w:rsidRDefault="00682088" w:rsidP="00107225">
      <w:pPr>
        <w:autoSpaceDE w:val="0"/>
        <w:autoSpaceDN w:val="0"/>
        <w:adjustRightInd w:val="0"/>
        <w:spacing w:after="0" w:line="240" w:lineRule="auto"/>
        <w:rPr>
          <w:rFonts w:ascii="Times New Roman" w:hAnsi="Times New Roman"/>
          <w:b/>
          <w:lang w:val="sv-SE"/>
        </w:rPr>
      </w:pPr>
      <w:r w:rsidRPr="00FB5826">
        <w:rPr>
          <w:rFonts w:ascii="Times New Roman" w:hAnsi="Times New Roman"/>
          <w:b/>
          <w:noProof/>
          <w:lang w:val="sv-SE"/>
        </w:rPr>
        <w:t>Barn och ungdomar</w:t>
      </w:r>
    </w:p>
    <w:p w:rsidR="00682088" w:rsidRPr="00107225" w:rsidRDefault="00682088" w:rsidP="00107225">
      <w:pPr>
        <w:tabs>
          <w:tab w:val="left" w:pos="567"/>
        </w:tabs>
        <w:autoSpaceDE w:val="0"/>
        <w:autoSpaceDN w:val="0"/>
        <w:adjustRightInd w:val="0"/>
        <w:spacing w:after="0" w:line="240" w:lineRule="auto"/>
        <w:rPr>
          <w:rFonts w:ascii="Times New Roman" w:hAnsi="Times New Roman"/>
          <w:lang w:val="sv-SE"/>
        </w:rPr>
      </w:pPr>
      <w:r w:rsidRPr="00107225">
        <w:rPr>
          <w:rFonts w:ascii="Times New Roman" w:hAnsi="Times New Roman"/>
          <w:lang w:val="sv-SE"/>
        </w:rPr>
        <w:t>Ge inte detta läkemedel till barn yngre än 3 år eftersom erfarenhet saknas. Det finns endast begränsad information hos patienter äldre än 3 år som har tagit Temozolomide SUN.</w:t>
      </w:r>
    </w:p>
    <w:p w:rsidR="00682088" w:rsidRPr="00FB5826" w:rsidRDefault="00682088">
      <w:pPr>
        <w:autoSpaceDE w:val="0"/>
        <w:autoSpaceDN w:val="0"/>
        <w:adjustRightInd w:val="0"/>
        <w:spacing w:after="0" w:line="240" w:lineRule="auto"/>
        <w:rPr>
          <w:rFonts w:ascii="Times New Roman" w:hAnsi="Times New Roman"/>
          <w:lang w:val="sv-SE"/>
        </w:rPr>
      </w:pPr>
    </w:p>
    <w:p w:rsidR="0053492D" w:rsidRPr="00834C8A" w:rsidRDefault="00682088">
      <w:pPr>
        <w:autoSpaceDE w:val="0"/>
        <w:autoSpaceDN w:val="0"/>
        <w:adjustRightInd w:val="0"/>
        <w:spacing w:after="0" w:line="240" w:lineRule="auto"/>
        <w:rPr>
          <w:rFonts w:ascii="Times New Roman" w:hAnsi="Times New Roman"/>
          <w:b/>
          <w:lang w:val="sv-SE"/>
        </w:rPr>
      </w:pPr>
      <w:r w:rsidRPr="00D654EA">
        <w:rPr>
          <w:rFonts w:ascii="Times New Roman" w:hAnsi="Times New Roman"/>
          <w:b/>
          <w:noProof/>
          <w:lang w:val="sv-SE"/>
        </w:rPr>
        <w:t>Andra läkemedel och Temoz</w:t>
      </w:r>
      <w:r w:rsidR="00D654EA" w:rsidRPr="00D654EA">
        <w:rPr>
          <w:rFonts w:ascii="Times New Roman" w:hAnsi="Times New Roman"/>
          <w:b/>
          <w:noProof/>
          <w:lang w:val="sv-SE"/>
        </w:rPr>
        <w:t>o</w:t>
      </w:r>
      <w:r w:rsidRPr="00D654EA">
        <w:rPr>
          <w:rFonts w:ascii="Times New Roman" w:hAnsi="Times New Roman"/>
          <w:b/>
          <w:noProof/>
          <w:lang w:val="sv-SE"/>
        </w:rPr>
        <w:t>lomide SUN</w:t>
      </w:r>
    </w:p>
    <w:p w:rsidR="0053492D" w:rsidRPr="00834C8A" w:rsidRDefault="0053492D" w:rsidP="000B51D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Tala om för läkare eller apotekspersonal om du tar</w:t>
      </w:r>
      <w:r w:rsidR="00682088" w:rsidRPr="00834C8A">
        <w:rPr>
          <w:rFonts w:ascii="Times New Roman" w:hAnsi="Times New Roman"/>
          <w:lang w:val="sv-SE"/>
        </w:rPr>
        <w:t xml:space="preserve">, </w:t>
      </w:r>
      <w:r w:rsidRPr="00834C8A">
        <w:rPr>
          <w:rFonts w:ascii="Times New Roman" w:hAnsi="Times New Roman"/>
          <w:lang w:val="sv-SE"/>
        </w:rPr>
        <w:t xml:space="preserve">nyligen har tagit </w:t>
      </w:r>
      <w:r w:rsidR="00682088" w:rsidRPr="00834C8A">
        <w:rPr>
          <w:rFonts w:ascii="Times New Roman" w:hAnsi="Times New Roman"/>
          <w:lang w:val="sv-SE"/>
        </w:rPr>
        <w:t xml:space="preserve">eller kan tänkas ta </w:t>
      </w:r>
      <w:r w:rsidRPr="00834C8A">
        <w:rPr>
          <w:rFonts w:ascii="Times New Roman" w:hAnsi="Times New Roman"/>
          <w:lang w:val="sv-SE"/>
        </w:rPr>
        <w:t>andra läkemedel</w:t>
      </w:r>
      <w:r w:rsidR="00682088" w:rsidRPr="00834C8A">
        <w:rPr>
          <w:rFonts w:ascii="Times New Roman" w:hAnsi="Times New Roman"/>
          <w:lang w:val="sv-SE"/>
        </w:rPr>
        <w:t>.</w:t>
      </w:r>
    </w:p>
    <w:p w:rsidR="0053492D" w:rsidRPr="00834C8A" w:rsidRDefault="0053492D">
      <w:pPr>
        <w:autoSpaceDE w:val="0"/>
        <w:autoSpaceDN w:val="0"/>
        <w:adjustRightInd w:val="0"/>
        <w:spacing w:after="0" w:line="240" w:lineRule="auto"/>
        <w:rPr>
          <w:rFonts w:ascii="Times New Roman" w:hAnsi="Times New Roman"/>
          <w:b/>
          <w:lang w:val="sv-SE"/>
        </w:rPr>
      </w:pPr>
    </w:p>
    <w:p w:rsidR="0053492D" w:rsidRPr="00834C8A" w:rsidRDefault="00682088">
      <w:pPr>
        <w:autoSpaceDE w:val="0"/>
        <w:autoSpaceDN w:val="0"/>
        <w:adjustRightInd w:val="0"/>
        <w:spacing w:after="0" w:line="240" w:lineRule="auto"/>
        <w:rPr>
          <w:rFonts w:ascii="Times New Roman" w:hAnsi="Times New Roman"/>
          <w:b/>
          <w:lang w:val="sv-SE"/>
        </w:rPr>
      </w:pPr>
      <w:r w:rsidRPr="00834C8A">
        <w:rPr>
          <w:rFonts w:ascii="Times New Roman" w:hAnsi="Times New Roman"/>
          <w:b/>
          <w:lang w:val="sv-SE"/>
        </w:rPr>
        <w:t>Graviditet, amning och fertilitet</w:t>
      </w:r>
    </w:p>
    <w:p w:rsidR="0053492D" w:rsidRPr="00834C8A" w:rsidRDefault="00682088">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Om du är gravid eller ammar, tror att du kan vara gravid eller planerar att skaffa barn, rådfråga läkare eller apotekspersonal innan du använder detta läkemedel. </w:t>
      </w:r>
      <w:r w:rsidRPr="00FB5826">
        <w:rPr>
          <w:rFonts w:ascii="Times New Roman" w:hAnsi="Times New Roman"/>
          <w:lang w:val="sv-SE"/>
        </w:rPr>
        <w:t>Du ska inte behandlas med Temozolomide SUN om du är gravid om inte din läkare klart sagt så.</w:t>
      </w:r>
    </w:p>
    <w:p w:rsidR="00087C7F" w:rsidRDefault="00087C7F" w:rsidP="00D06C86">
      <w:pPr>
        <w:tabs>
          <w:tab w:val="left" w:pos="567"/>
        </w:tabs>
        <w:autoSpaceDE w:val="0"/>
        <w:autoSpaceDN w:val="0"/>
        <w:adjustRightInd w:val="0"/>
        <w:spacing w:after="0" w:line="240" w:lineRule="auto"/>
        <w:rPr>
          <w:rFonts w:ascii="Times New Roman" w:hAnsi="Times New Roman"/>
          <w:lang w:val="sv-SE"/>
        </w:rPr>
      </w:pPr>
    </w:p>
    <w:p w:rsidR="0053492D" w:rsidRDefault="0053492D" w:rsidP="00D06C86">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Effektiva </w:t>
      </w:r>
      <w:r w:rsidR="00CF3CD1" w:rsidRPr="00834C8A">
        <w:rPr>
          <w:rFonts w:ascii="Times New Roman" w:hAnsi="Times New Roman"/>
          <w:lang w:val="sv-SE"/>
        </w:rPr>
        <w:t xml:space="preserve">preventivmetoder måste användas av </w:t>
      </w:r>
      <w:r w:rsidR="00CF3CD1" w:rsidRPr="00EC18EC">
        <w:rPr>
          <w:rFonts w:ascii="Times New Roman" w:hAnsi="Times New Roman"/>
          <w:lang w:val="sv-SE"/>
        </w:rPr>
        <w:t>kvinnliga patienter</w:t>
      </w:r>
      <w:r w:rsidR="00CF3CD1" w:rsidRPr="00834C8A">
        <w:rPr>
          <w:rFonts w:ascii="Times New Roman" w:hAnsi="Times New Roman"/>
          <w:lang w:val="sv-SE"/>
        </w:rPr>
        <w:t xml:space="preserve"> som </w:t>
      </w:r>
      <w:r w:rsidR="00087C7F" w:rsidRPr="00087C7F">
        <w:rPr>
          <w:rFonts w:ascii="Times New Roman" w:hAnsi="Times New Roman"/>
          <w:lang w:val="sv-SE"/>
        </w:rPr>
        <w:t>kan bli gravida</w:t>
      </w:r>
      <w:r w:rsidR="00CF3CD1" w:rsidRPr="00834C8A">
        <w:rPr>
          <w:rFonts w:ascii="Times New Roman" w:hAnsi="Times New Roman"/>
          <w:lang w:val="sv-SE"/>
        </w:rPr>
        <w:t xml:space="preserve"> Temoz</w:t>
      </w:r>
      <w:r w:rsidR="00D06C86">
        <w:rPr>
          <w:rFonts w:ascii="Times New Roman" w:hAnsi="Times New Roman"/>
          <w:lang w:val="sv-SE"/>
        </w:rPr>
        <w:t>o</w:t>
      </w:r>
      <w:r w:rsidR="00CF3CD1" w:rsidRPr="00834C8A">
        <w:rPr>
          <w:rFonts w:ascii="Times New Roman" w:hAnsi="Times New Roman"/>
          <w:lang w:val="sv-SE"/>
        </w:rPr>
        <w:t xml:space="preserve">lomide SUN </w:t>
      </w:r>
      <w:r w:rsidR="00087C7F" w:rsidRPr="00087C7F">
        <w:rPr>
          <w:rFonts w:ascii="Times New Roman" w:hAnsi="Times New Roman"/>
          <w:lang w:val="sv-SE"/>
        </w:rPr>
        <w:t>och under minst 6 månader efter avslutad behandling</w:t>
      </w:r>
      <w:r w:rsidR="00CF3CD1" w:rsidRPr="00834C8A">
        <w:rPr>
          <w:rFonts w:ascii="Times New Roman" w:hAnsi="Times New Roman"/>
          <w:lang w:val="sv-SE"/>
        </w:rPr>
        <w:t>.</w:t>
      </w:r>
    </w:p>
    <w:p w:rsidR="00087C7F" w:rsidRPr="00834C8A" w:rsidRDefault="00087C7F" w:rsidP="00D06C86">
      <w:pPr>
        <w:tabs>
          <w:tab w:val="left" w:pos="567"/>
        </w:tabs>
        <w:autoSpaceDE w:val="0"/>
        <w:autoSpaceDN w:val="0"/>
        <w:adjustRightInd w:val="0"/>
        <w:spacing w:after="0" w:line="240" w:lineRule="auto"/>
        <w:rPr>
          <w:rFonts w:ascii="Times New Roman" w:hAnsi="Times New Roman"/>
          <w:lang w:val="sv-SE"/>
        </w:rPr>
      </w:pPr>
    </w:p>
    <w:p w:rsidR="0053492D" w:rsidRPr="00834C8A" w:rsidRDefault="0053492D">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Amning ska avbrytas under behandling med Temozolomide SUN.</w:t>
      </w:r>
    </w:p>
    <w:p w:rsidR="0053492D" w:rsidRPr="00834C8A" w:rsidRDefault="0053492D">
      <w:pPr>
        <w:autoSpaceDE w:val="0"/>
        <w:autoSpaceDN w:val="0"/>
        <w:adjustRightInd w:val="0"/>
        <w:spacing w:after="0" w:line="240" w:lineRule="auto"/>
        <w:rPr>
          <w:rFonts w:ascii="Times New Roman" w:hAnsi="Times New Roman"/>
          <w:b/>
          <w:lang w:val="sv-SE"/>
        </w:rPr>
      </w:pPr>
    </w:p>
    <w:p w:rsidR="009C3E46" w:rsidRPr="00834C8A" w:rsidRDefault="009C3E46" w:rsidP="00107225">
      <w:pPr>
        <w:autoSpaceDE w:val="0"/>
        <w:autoSpaceDN w:val="0"/>
        <w:adjustRightInd w:val="0"/>
        <w:spacing w:after="0" w:line="240" w:lineRule="auto"/>
        <w:rPr>
          <w:rFonts w:ascii="Times New Roman" w:hAnsi="Times New Roman"/>
          <w:lang w:val="sv-SE"/>
        </w:rPr>
      </w:pPr>
      <w:r w:rsidRPr="00834C8A">
        <w:rPr>
          <w:rFonts w:ascii="Times New Roman" w:hAnsi="Times New Roman"/>
          <w:b/>
          <w:lang w:val="sv-SE"/>
        </w:rPr>
        <w:t>Manlig fertilitet</w:t>
      </w:r>
    </w:p>
    <w:p w:rsidR="009C3E46" w:rsidRDefault="009C3E46" w:rsidP="00107225">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Temo</w:t>
      </w:r>
      <w:r w:rsidR="00D654EA">
        <w:rPr>
          <w:rFonts w:ascii="Times New Roman" w:hAnsi="Times New Roman"/>
          <w:lang w:val="sv-SE"/>
        </w:rPr>
        <w:t>zolomide SUN</w:t>
      </w:r>
      <w:r w:rsidRPr="00834C8A">
        <w:rPr>
          <w:rFonts w:ascii="Times New Roman" w:hAnsi="Times New Roman"/>
          <w:lang w:val="sv-SE"/>
        </w:rPr>
        <w:t xml:space="preserve"> kan orsaka bestående infertilitet. Manliga patienter ska använda en effektiv preventivmetod och inte skaffa barn </w:t>
      </w:r>
      <w:r w:rsidR="00087C7F" w:rsidRPr="00087C7F">
        <w:rPr>
          <w:rFonts w:ascii="Times New Roman" w:hAnsi="Times New Roman"/>
          <w:lang w:val="sv-SE"/>
        </w:rPr>
        <w:t>under minst</w:t>
      </w:r>
      <w:r w:rsidRPr="00834C8A">
        <w:rPr>
          <w:rFonts w:ascii="Times New Roman" w:hAnsi="Times New Roman"/>
          <w:lang w:val="sv-SE"/>
        </w:rPr>
        <w:t xml:space="preserve"> </w:t>
      </w:r>
      <w:r w:rsidR="00087C7F">
        <w:rPr>
          <w:rFonts w:ascii="Times New Roman" w:hAnsi="Times New Roman"/>
          <w:lang w:val="sv-SE"/>
        </w:rPr>
        <w:t>3</w:t>
      </w:r>
      <w:r w:rsidRPr="00834C8A">
        <w:rPr>
          <w:rFonts w:ascii="Times New Roman" w:hAnsi="Times New Roman"/>
          <w:lang w:val="sv-SE"/>
        </w:rPr>
        <w:t xml:space="preserve"> månader efter avslutad behandling. </w:t>
      </w:r>
      <w:r w:rsidRPr="00107225">
        <w:rPr>
          <w:rFonts w:ascii="Times New Roman" w:hAnsi="Times New Roman"/>
          <w:lang w:val="sv-SE"/>
        </w:rPr>
        <w:t>Det rekommenderas att man rådfrågar om frysning av sperma innan behandlingen påbörjas.</w:t>
      </w:r>
    </w:p>
    <w:p w:rsidR="00107225" w:rsidRPr="00107225" w:rsidRDefault="00107225" w:rsidP="00107225">
      <w:pPr>
        <w:tabs>
          <w:tab w:val="left" w:pos="567"/>
        </w:tabs>
        <w:autoSpaceDE w:val="0"/>
        <w:autoSpaceDN w:val="0"/>
        <w:adjustRightInd w:val="0"/>
        <w:spacing w:after="0" w:line="240" w:lineRule="auto"/>
        <w:rPr>
          <w:rFonts w:ascii="Times New Roman" w:hAnsi="Times New Roman"/>
          <w:lang w:val="sv-SE"/>
        </w:rPr>
      </w:pPr>
    </w:p>
    <w:p w:rsidR="0053492D" w:rsidRPr="00834C8A" w:rsidRDefault="0053492D" w:rsidP="00EC18EC">
      <w:pPr>
        <w:keepNext/>
        <w:keepLines/>
        <w:autoSpaceDE w:val="0"/>
        <w:autoSpaceDN w:val="0"/>
        <w:adjustRightInd w:val="0"/>
        <w:spacing w:after="0" w:line="240" w:lineRule="auto"/>
        <w:rPr>
          <w:rFonts w:ascii="Times New Roman" w:hAnsi="Times New Roman"/>
          <w:b/>
          <w:lang w:val="sv-SE"/>
        </w:rPr>
      </w:pPr>
      <w:r w:rsidRPr="00834C8A">
        <w:rPr>
          <w:rFonts w:ascii="Times New Roman" w:hAnsi="Times New Roman"/>
          <w:b/>
          <w:lang w:val="sv-SE"/>
        </w:rPr>
        <w:lastRenderedPageBreak/>
        <w:t>Körförmåga och användning av maskiner</w:t>
      </w:r>
    </w:p>
    <w:p w:rsidR="0053492D" w:rsidRPr="00834C8A" w:rsidRDefault="0053492D" w:rsidP="00EC18EC">
      <w:pPr>
        <w:keepNext/>
        <w:keepLine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Temozolomide SUN kan göra att du känner dig trött eller sömnig. </w:t>
      </w:r>
      <w:r w:rsidR="00F51DFA" w:rsidRPr="00834C8A">
        <w:rPr>
          <w:rFonts w:ascii="Times New Roman" w:hAnsi="Times New Roman"/>
          <w:lang w:val="sv-SE"/>
        </w:rPr>
        <w:t>Om så är fallet</w:t>
      </w:r>
      <w:r w:rsidRPr="00834C8A">
        <w:rPr>
          <w:rFonts w:ascii="Times New Roman" w:hAnsi="Times New Roman"/>
          <w:lang w:val="sv-SE"/>
        </w:rPr>
        <w:t xml:space="preserve"> ska du inte köra bil eller använda verktyg eller maskiner</w:t>
      </w:r>
      <w:r w:rsidR="000F217C" w:rsidRPr="00834C8A">
        <w:rPr>
          <w:rFonts w:ascii="Times New Roman" w:hAnsi="Times New Roman"/>
          <w:lang w:val="sv-SE"/>
        </w:rPr>
        <w:t xml:space="preserve"> eller cykel tills du vet hur du påverkas av detta läkemedel (se avsnitt 4)</w:t>
      </w:r>
      <w:r w:rsidRPr="00834C8A">
        <w:rPr>
          <w:rFonts w:ascii="Times New Roman" w:hAnsi="Times New Roman"/>
          <w:lang w:val="sv-SE"/>
        </w:rPr>
        <w:t>.</w:t>
      </w:r>
    </w:p>
    <w:p w:rsidR="0053492D" w:rsidRPr="00834C8A" w:rsidRDefault="0053492D">
      <w:pPr>
        <w:autoSpaceDE w:val="0"/>
        <w:autoSpaceDN w:val="0"/>
        <w:adjustRightInd w:val="0"/>
        <w:spacing w:after="0" w:line="240" w:lineRule="auto"/>
        <w:rPr>
          <w:rFonts w:ascii="Times New Roman" w:hAnsi="Times New Roman"/>
          <w:b/>
          <w:lang w:val="sv-SE"/>
        </w:rPr>
      </w:pPr>
    </w:p>
    <w:p w:rsidR="0053492D" w:rsidRPr="00834C8A" w:rsidRDefault="0053492D" w:rsidP="00844967">
      <w:pPr>
        <w:keepNext/>
        <w:keepLines/>
        <w:autoSpaceDE w:val="0"/>
        <w:autoSpaceDN w:val="0"/>
        <w:adjustRightInd w:val="0"/>
        <w:spacing w:after="0" w:line="240" w:lineRule="auto"/>
        <w:rPr>
          <w:rFonts w:ascii="Times New Roman" w:hAnsi="Times New Roman"/>
          <w:lang w:val="sv-SE"/>
        </w:rPr>
      </w:pPr>
      <w:r w:rsidRPr="00834C8A">
        <w:rPr>
          <w:rFonts w:ascii="Times New Roman" w:hAnsi="Times New Roman"/>
          <w:b/>
          <w:lang w:val="sv-SE"/>
        </w:rPr>
        <w:t>Temozolomide SUN</w:t>
      </w:r>
      <w:r w:rsidR="00E661FA" w:rsidRPr="00FB5826">
        <w:rPr>
          <w:rFonts w:ascii="Times New Roman" w:hAnsi="Times New Roman"/>
          <w:b/>
          <w:lang w:val="sv-SE"/>
        </w:rPr>
        <w:t xml:space="preserve"> innehåller laktos</w:t>
      </w:r>
    </w:p>
    <w:p w:rsidR="0053492D" w:rsidRPr="00834C8A" w:rsidRDefault="0053492D" w:rsidP="00844967">
      <w:pPr>
        <w:keepNext/>
        <w:keepLines/>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Temozolomide SUN innehåller laktos</w:t>
      </w:r>
      <w:r w:rsidR="00F1499F">
        <w:rPr>
          <w:rFonts w:ascii="Times New Roman" w:hAnsi="Times New Roman"/>
          <w:lang w:val="sv-SE"/>
        </w:rPr>
        <w:t xml:space="preserve"> </w:t>
      </w:r>
      <w:r w:rsidR="00E661FA" w:rsidRPr="00834C8A">
        <w:rPr>
          <w:rFonts w:ascii="Times New Roman" w:hAnsi="Times New Roman"/>
          <w:lang w:val="sv-SE"/>
        </w:rPr>
        <w:t>(en sockerart).</w:t>
      </w:r>
      <w:r w:rsidRPr="00834C8A">
        <w:rPr>
          <w:rFonts w:ascii="Times New Roman" w:hAnsi="Times New Roman"/>
          <w:lang w:val="sv-SE"/>
        </w:rPr>
        <w:t xml:space="preserve"> Om </w:t>
      </w:r>
      <w:r w:rsidR="00F51DFA" w:rsidRPr="00834C8A">
        <w:rPr>
          <w:rFonts w:ascii="Times New Roman" w:hAnsi="Times New Roman"/>
          <w:lang w:val="sv-SE"/>
        </w:rPr>
        <w:t>du inte tål</w:t>
      </w:r>
      <w:r w:rsidRPr="00834C8A">
        <w:rPr>
          <w:rFonts w:ascii="Times New Roman" w:hAnsi="Times New Roman"/>
          <w:lang w:val="sv-SE"/>
        </w:rPr>
        <w:t xml:space="preserve"> vissa sockerarter,</w:t>
      </w:r>
      <w:r w:rsidR="00F51DFA" w:rsidRPr="00834C8A">
        <w:rPr>
          <w:rFonts w:ascii="Times New Roman" w:hAnsi="Times New Roman"/>
          <w:lang w:val="sv-SE"/>
        </w:rPr>
        <w:t xml:space="preserve"> bör du</w:t>
      </w:r>
      <w:r w:rsidRPr="00834C8A">
        <w:rPr>
          <w:rFonts w:ascii="Times New Roman" w:hAnsi="Times New Roman"/>
          <w:lang w:val="sv-SE"/>
        </w:rPr>
        <w:t xml:space="preserve"> kontakta läkare innan du tar detta läkemedel.</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A374A5">
      <w:pPr>
        <w:pStyle w:val="Lijstalinea1"/>
        <w:numPr>
          <w:ilvl w:val="0"/>
          <w:numId w:val="3"/>
        </w:numPr>
        <w:autoSpaceDE w:val="0"/>
        <w:autoSpaceDN w:val="0"/>
        <w:adjustRightInd w:val="0"/>
        <w:spacing w:after="0" w:line="240" w:lineRule="auto"/>
        <w:rPr>
          <w:rFonts w:ascii="Times New Roman" w:hAnsi="Times New Roman"/>
          <w:b/>
          <w:lang w:val="sv-SE"/>
        </w:rPr>
      </w:pPr>
      <w:r w:rsidRPr="00C209E5">
        <w:rPr>
          <w:rFonts w:ascii="Times New Roman" w:hAnsi="Times New Roman"/>
          <w:b/>
          <w:lang w:val="sv-SE"/>
        </w:rPr>
        <w:t>Hur du tar Temoz</w:t>
      </w:r>
      <w:r w:rsidR="00C209E5" w:rsidRPr="00C209E5">
        <w:rPr>
          <w:rFonts w:ascii="Times New Roman" w:hAnsi="Times New Roman"/>
          <w:b/>
          <w:lang w:val="sv-SE"/>
        </w:rPr>
        <w:t>o</w:t>
      </w:r>
      <w:r w:rsidRPr="00C209E5">
        <w:rPr>
          <w:rFonts w:ascii="Times New Roman" w:hAnsi="Times New Roman"/>
          <w:b/>
          <w:lang w:val="sv-SE"/>
        </w:rPr>
        <w:t>lomide SUN</w:t>
      </w:r>
    </w:p>
    <w:p w:rsidR="0053492D" w:rsidRPr="00834C8A" w:rsidRDefault="0053492D">
      <w:pPr>
        <w:autoSpaceDE w:val="0"/>
        <w:autoSpaceDN w:val="0"/>
        <w:adjustRightInd w:val="0"/>
        <w:spacing w:after="0" w:line="240" w:lineRule="auto"/>
        <w:rPr>
          <w:rFonts w:ascii="Times New Roman" w:hAnsi="Times New Roman"/>
          <w:lang w:val="sv-SE"/>
        </w:rPr>
      </w:pPr>
    </w:p>
    <w:p w:rsidR="00430C00" w:rsidRPr="00A27B66" w:rsidRDefault="00430C00" w:rsidP="00A27B66">
      <w:pPr>
        <w:autoSpaceDE w:val="0"/>
        <w:autoSpaceDN w:val="0"/>
        <w:adjustRightInd w:val="0"/>
        <w:spacing w:after="0" w:line="240" w:lineRule="auto"/>
        <w:rPr>
          <w:rFonts w:ascii="Times New Roman" w:hAnsi="Times New Roman"/>
          <w:lang w:val="sv-SE"/>
        </w:rPr>
      </w:pPr>
      <w:r w:rsidRPr="00A27B66">
        <w:rPr>
          <w:rFonts w:ascii="Times New Roman" w:hAnsi="Times New Roman"/>
          <w:lang w:val="sv-SE"/>
        </w:rPr>
        <w:t>Ta alltid detta läkemedel enligt läkarens eller apotekspersonalens anvisningar. Rådfråga läkare eller apotekspersonal om du är osäker.</w:t>
      </w:r>
    </w:p>
    <w:p w:rsidR="00430C00" w:rsidRPr="00834C8A" w:rsidRDefault="00430C00">
      <w:pPr>
        <w:autoSpaceDE w:val="0"/>
        <w:autoSpaceDN w:val="0"/>
        <w:adjustRightInd w:val="0"/>
        <w:spacing w:after="0" w:line="240" w:lineRule="auto"/>
        <w:rPr>
          <w:rFonts w:ascii="Times New Roman" w:hAnsi="Times New Roman"/>
          <w:lang w:val="sv-SE"/>
        </w:rPr>
      </w:pPr>
    </w:p>
    <w:p w:rsidR="0053492D" w:rsidRPr="00A27B66" w:rsidRDefault="0053492D">
      <w:pPr>
        <w:autoSpaceDE w:val="0"/>
        <w:autoSpaceDN w:val="0"/>
        <w:adjustRightInd w:val="0"/>
        <w:spacing w:after="0" w:line="240" w:lineRule="auto"/>
        <w:rPr>
          <w:rFonts w:ascii="Times New Roman" w:hAnsi="Times New Roman"/>
          <w:u w:val="single"/>
          <w:lang w:val="sv-SE"/>
        </w:rPr>
      </w:pPr>
      <w:r w:rsidRPr="00A27B66">
        <w:rPr>
          <w:rFonts w:ascii="Times New Roman" w:hAnsi="Times New Roman"/>
          <w:u w:val="single"/>
          <w:lang w:val="sv-SE"/>
        </w:rPr>
        <w:t>Dosering och behandlingslängd</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Din läkare </w:t>
      </w:r>
      <w:r w:rsidR="00F51DFA" w:rsidRPr="00834C8A">
        <w:rPr>
          <w:rFonts w:ascii="Times New Roman" w:hAnsi="Times New Roman"/>
          <w:lang w:val="sv-SE"/>
        </w:rPr>
        <w:t>avgör lämplig</w:t>
      </w:r>
      <w:r w:rsidRPr="00834C8A">
        <w:rPr>
          <w:rFonts w:ascii="Times New Roman" w:hAnsi="Times New Roman"/>
          <w:lang w:val="sv-SE"/>
        </w:rPr>
        <w:t xml:space="preserve"> dos Temozolomide SUN. Den baseras på din </w:t>
      </w:r>
      <w:r w:rsidR="00F51DFA" w:rsidRPr="00834C8A">
        <w:rPr>
          <w:rFonts w:ascii="Times New Roman" w:hAnsi="Times New Roman"/>
          <w:lang w:val="sv-SE"/>
        </w:rPr>
        <w:t>kropps</w:t>
      </w:r>
      <w:r w:rsidRPr="00834C8A">
        <w:rPr>
          <w:rFonts w:ascii="Times New Roman" w:hAnsi="Times New Roman"/>
          <w:lang w:val="sv-SE"/>
        </w:rPr>
        <w:t xml:space="preserve">storlek (längd och vikt) och om du har en </w:t>
      </w:r>
      <w:r w:rsidR="00F51DFA" w:rsidRPr="00834C8A">
        <w:rPr>
          <w:rFonts w:ascii="Times New Roman" w:hAnsi="Times New Roman"/>
          <w:lang w:val="sv-SE"/>
        </w:rPr>
        <w:t xml:space="preserve">återkommande </w:t>
      </w:r>
      <w:r w:rsidRPr="00834C8A">
        <w:rPr>
          <w:rFonts w:ascii="Times New Roman" w:hAnsi="Times New Roman"/>
          <w:lang w:val="sv-SE"/>
        </w:rPr>
        <w:t>tumör och</w:t>
      </w:r>
      <w:r w:rsidR="0099768C" w:rsidRPr="00834C8A">
        <w:rPr>
          <w:rFonts w:ascii="Times New Roman" w:hAnsi="Times New Roman"/>
          <w:lang w:val="sv-SE"/>
        </w:rPr>
        <w:t xml:space="preserve"> tidigare</w:t>
      </w:r>
      <w:r w:rsidRPr="00834C8A">
        <w:rPr>
          <w:rFonts w:ascii="Times New Roman" w:hAnsi="Times New Roman"/>
          <w:lang w:val="sv-SE"/>
        </w:rPr>
        <w:t xml:space="preserve"> </w:t>
      </w:r>
      <w:r w:rsidR="00F51DFA" w:rsidRPr="00834C8A">
        <w:rPr>
          <w:rFonts w:ascii="Times New Roman" w:hAnsi="Times New Roman"/>
          <w:lang w:val="sv-SE"/>
        </w:rPr>
        <w:t>fått cellgiftsbehandling (kemoterapi)</w:t>
      </w:r>
      <w:r w:rsidRPr="00834C8A">
        <w:rPr>
          <w:rFonts w:ascii="Times New Roman" w:hAnsi="Times New Roman"/>
          <w:lang w:val="sv-SE"/>
        </w:rPr>
        <w:t>.</w:t>
      </w: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Du kan få andra läkemedel (antiemetika) att ta före och/eller efter intag av Temozolomide SUN för att förhindra eller kontrollera illamående och kräkningar.</w:t>
      </w:r>
    </w:p>
    <w:p w:rsidR="0053492D" w:rsidRPr="00834C8A" w:rsidRDefault="0053492D">
      <w:pPr>
        <w:autoSpaceDE w:val="0"/>
        <w:autoSpaceDN w:val="0"/>
        <w:adjustRightInd w:val="0"/>
        <w:spacing w:after="0" w:line="240" w:lineRule="auto"/>
        <w:rPr>
          <w:rFonts w:ascii="Times New Roman" w:hAnsi="Times New Roman"/>
          <w:i/>
          <w:lang w:val="sv-SE"/>
        </w:rPr>
      </w:pPr>
    </w:p>
    <w:p w:rsidR="0053492D" w:rsidRPr="00A27B66" w:rsidRDefault="0053492D">
      <w:pPr>
        <w:autoSpaceDE w:val="0"/>
        <w:autoSpaceDN w:val="0"/>
        <w:adjustRightInd w:val="0"/>
        <w:spacing w:after="0" w:line="240" w:lineRule="auto"/>
        <w:rPr>
          <w:rFonts w:ascii="Times New Roman" w:hAnsi="Times New Roman"/>
          <w:i/>
          <w:u w:val="single"/>
          <w:lang w:val="sv-SE"/>
        </w:rPr>
      </w:pPr>
      <w:r w:rsidRPr="00A27B66">
        <w:rPr>
          <w:rFonts w:ascii="Times New Roman" w:hAnsi="Times New Roman"/>
          <w:i/>
          <w:u w:val="single"/>
          <w:lang w:val="sv-SE"/>
        </w:rPr>
        <w:t>Patienter med nydiagnostiserad glioblastoma multiforme</w:t>
      </w: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Om du </w:t>
      </w:r>
      <w:r w:rsidR="0099768C" w:rsidRPr="00834C8A">
        <w:rPr>
          <w:rFonts w:ascii="Times New Roman" w:hAnsi="Times New Roman"/>
          <w:lang w:val="sv-SE"/>
        </w:rPr>
        <w:t>nyligen fått din diagnos</w:t>
      </w:r>
      <w:r w:rsidRPr="00834C8A">
        <w:rPr>
          <w:rFonts w:ascii="Times New Roman" w:hAnsi="Times New Roman"/>
          <w:lang w:val="sv-SE"/>
        </w:rPr>
        <w:t xml:space="preserve"> sker behandlingen i två faser:</w:t>
      </w:r>
    </w:p>
    <w:p w:rsidR="0053492D" w:rsidRPr="00834C8A" w:rsidRDefault="0053492D">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w:t>
      </w:r>
      <w:r w:rsidRPr="00834C8A">
        <w:rPr>
          <w:rFonts w:ascii="Times New Roman" w:hAnsi="Times New Roman"/>
          <w:lang w:val="sv-SE"/>
        </w:rPr>
        <w:tab/>
      </w:r>
      <w:r w:rsidR="0099768C" w:rsidRPr="00834C8A">
        <w:rPr>
          <w:rFonts w:ascii="Times New Roman" w:hAnsi="Times New Roman"/>
          <w:lang w:val="sv-SE"/>
        </w:rPr>
        <w:t xml:space="preserve">först </w:t>
      </w:r>
      <w:r w:rsidRPr="00834C8A">
        <w:rPr>
          <w:rFonts w:ascii="Times New Roman" w:hAnsi="Times New Roman"/>
          <w:lang w:val="sv-SE"/>
        </w:rPr>
        <w:t xml:space="preserve">behandling tillsammans med strålbehandling (samtidig behandlingsfas) </w:t>
      </w:r>
    </w:p>
    <w:p w:rsidR="0053492D" w:rsidRPr="00834C8A" w:rsidRDefault="0053492D">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w:t>
      </w:r>
      <w:r w:rsidRPr="00834C8A">
        <w:rPr>
          <w:rFonts w:ascii="Times New Roman" w:hAnsi="Times New Roman"/>
          <w:lang w:val="sv-SE"/>
        </w:rPr>
        <w:tab/>
        <w:t>följt av behandling med en</w:t>
      </w:r>
      <w:r w:rsidR="0099768C" w:rsidRPr="00834C8A">
        <w:rPr>
          <w:rFonts w:ascii="Times New Roman" w:hAnsi="Times New Roman"/>
          <w:lang w:val="sv-SE"/>
        </w:rPr>
        <w:t>bar</w:t>
      </w:r>
      <w:r w:rsidRPr="00834C8A">
        <w:rPr>
          <w:rFonts w:ascii="Times New Roman" w:hAnsi="Times New Roman"/>
          <w:lang w:val="sv-SE"/>
        </w:rPr>
        <w:t>t Temozolomide SUN (monoterapifas).</w:t>
      </w:r>
    </w:p>
    <w:p w:rsidR="009B7B7C" w:rsidRPr="00834C8A" w:rsidRDefault="009B7B7C">
      <w:pPr>
        <w:autoSpaceDE w:val="0"/>
        <w:autoSpaceDN w:val="0"/>
        <w:adjustRightInd w:val="0"/>
        <w:spacing w:after="0" w:line="240" w:lineRule="auto"/>
        <w:rPr>
          <w:rFonts w:ascii="Times New Roman" w:hAnsi="Times New Roman"/>
          <w:u w:val="single"/>
          <w:lang w:val="sv-SE"/>
        </w:rPr>
      </w:pP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Under den samtidiga behandlingsfasen börjar din läkare med en dos på 75 mg/m</w:t>
      </w:r>
      <w:r w:rsidRPr="00834C8A">
        <w:rPr>
          <w:rFonts w:ascii="Times New Roman" w:hAnsi="Times New Roman"/>
          <w:vertAlign w:val="superscript"/>
          <w:lang w:val="sv-SE"/>
        </w:rPr>
        <w:t>2</w:t>
      </w:r>
      <w:r w:rsidRPr="00834C8A">
        <w:rPr>
          <w:rFonts w:ascii="Times New Roman" w:hAnsi="Times New Roman"/>
          <w:lang w:val="sv-SE"/>
        </w:rPr>
        <w:t xml:space="preserve"> av Temozolomide SUN (vanlig dos). Du tar denna dos varje dag under 42 till 49 dagar i kombination med strålbehandling. Dosen av Temozolomide SUN kan skjutas upp eller avbrytas, beroende på dina blodvärden och hur väl du </w:t>
      </w:r>
      <w:r w:rsidR="009B7B7C" w:rsidRPr="00834C8A">
        <w:rPr>
          <w:rFonts w:ascii="Times New Roman" w:hAnsi="Times New Roman"/>
          <w:lang w:val="sv-SE"/>
        </w:rPr>
        <w:t xml:space="preserve">tål </w:t>
      </w:r>
      <w:r w:rsidRPr="00834C8A">
        <w:rPr>
          <w:rFonts w:ascii="Times New Roman" w:hAnsi="Times New Roman"/>
          <w:lang w:val="sv-SE"/>
        </w:rPr>
        <w:t>läkemedlet under den samtidiga behandlingsfasen.</w:t>
      </w:r>
    </w:p>
    <w:p w:rsidR="0053492D" w:rsidRPr="00834C8A" w:rsidRDefault="0053492D" w:rsidP="003B0903">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Du får behandling</w:t>
      </w:r>
      <w:r w:rsidR="009B7B7C" w:rsidRPr="00834C8A">
        <w:rPr>
          <w:rFonts w:ascii="Times New Roman" w:hAnsi="Times New Roman"/>
          <w:lang w:val="sv-SE"/>
        </w:rPr>
        <w:t>suppehåll</w:t>
      </w:r>
      <w:r w:rsidRPr="00834C8A">
        <w:rPr>
          <w:rFonts w:ascii="Times New Roman" w:hAnsi="Times New Roman"/>
          <w:lang w:val="sv-SE"/>
        </w:rPr>
        <w:t xml:space="preserve"> under 4 veckor när strålbehandlingen </w:t>
      </w:r>
      <w:r w:rsidR="009B7B7C" w:rsidRPr="00834C8A">
        <w:rPr>
          <w:rFonts w:ascii="Times New Roman" w:hAnsi="Times New Roman"/>
          <w:lang w:val="sv-SE"/>
        </w:rPr>
        <w:t>är avslutad</w:t>
      </w:r>
      <w:r w:rsidRPr="00834C8A">
        <w:rPr>
          <w:rFonts w:ascii="Times New Roman" w:hAnsi="Times New Roman"/>
          <w:lang w:val="sv-SE"/>
        </w:rPr>
        <w:t xml:space="preserve">. Denna paus ger din kropp möjlighet </w:t>
      </w:r>
      <w:r w:rsidR="009B7B7C" w:rsidRPr="00834C8A">
        <w:rPr>
          <w:rFonts w:ascii="Times New Roman" w:hAnsi="Times New Roman"/>
          <w:lang w:val="sv-SE"/>
        </w:rPr>
        <w:t xml:space="preserve">till </w:t>
      </w:r>
      <w:r w:rsidRPr="00834C8A">
        <w:rPr>
          <w:rFonts w:ascii="Times New Roman" w:hAnsi="Times New Roman"/>
          <w:lang w:val="sv-SE"/>
        </w:rPr>
        <w:t>återhämt</w:t>
      </w:r>
      <w:r w:rsidR="009B7B7C" w:rsidRPr="00834C8A">
        <w:rPr>
          <w:rFonts w:ascii="Times New Roman" w:hAnsi="Times New Roman"/>
          <w:lang w:val="sv-SE"/>
        </w:rPr>
        <w:t>ning</w:t>
      </w:r>
      <w:r w:rsidRPr="00834C8A">
        <w:rPr>
          <w:rFonts w:ascii="Times New Roman" w:hAnsi="Times New Roman"/>
          <w:lang w:val="sv-SE"/>
        </w:rPr>
        <w:t>.</w:t>
      </w: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Sedan </w:t>
      </w:r>
      <w:r w:rsidR="009B7B7C" w:rsidRPr="00834C8A">
        <w:rPr>
          <w:rFonts w:ascii="Times New Roman" w:hAnsi="Times New Roman"/>
          <w:lang w:val="sv-SE"/>
        </w:rPr>
        <w:t>på</w:t>
      </w:r>
      <w:r w:rsidRPr="00834C8A">
        <w:rPr>
          <w:rFonts w:ascii="Times New Roman" w:hAnsi="Times New Roman"/>
          <w:lang w:val="sv-SE"/>
        </w:rPr>
        <w:t>börja</w:t>
      </w:r>
      <w:r w:rsidR="009B7B7C" w:rsidRPr="00834C8A">
        <w:rPr>
          <w:rFonts w:ascii="Times New Roman" w:hAnsi="Times New Roman"/>
          <w:lang w:val="sv-SE"/>
        </w:rPr>
        <w:t>s</w:t>
      </w:r>
      <w:r w:rsidRPr="00834C8A">
        <w:rPr>
          <w:rFonts w:ascii="Times New Roman" w:hAnsi="Times New Roman"/>
          <w:lang w:val="sv-SE"/>
        </w:rPr>
        <w:t xml:space="preserve"> monoterapifasen.</w:t>
      </w:r>
    </w:p>
    <w:p w:rsidR="009B7B7C" w:rsidRPr="00834C8A" w:rsidRDefault="009B7B7C">
      <w:pPr>
        <w:autoSpaceDE w:val="0"/>
        <w:autoSpaceDN w:val="0"/>
        <w:adjustRightInd w:val="0"/>
        <w:spacing w:after="0" w:line="240" w:lineRule="auto"/>
        <w:rPr>
          <w:rFonts w:ascii="Times New Roman" w:hAnsi="Times New Roman"/>
          <w:u w:val="single"/>
          <w:lang w:val="sv-SE"/>
        </w:rPr>
      </w:pPr>
    </w:p>
    <w:p w:rsidR="0053492D" w:rsidRPr="00834C8A" w:rsidRDefault="0053492D" w:rsidP="00942566">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Under monoterapifasen kan dosen och </w:t>
      </w:r>
      <w:r w:rsidR="009B7B7C" w:rsidRPr="00834C8A">
        <w:rPr>
          <w:rFonts w:ascii="Times New Roman" w:hAnsi="Times New Roman"/>
          <w:lang w:val="sv-SE"/>
        </w:rPr>
        <w:t xml:space="preserve">det sätt du tar Temozolomide SUN </w:t>
      </w:r>
      <w:r w:rsidRPr="00834C8A">
        <w:rPr>
          <w:rFonts w:ascii="Times New Roman" w:hAnsi="Times New Roman"/>
          <w:lang w:val="sv-SE"/>
        </w:rPr>
        <w:t xml:space="preserve">variera. Din läkare </w:t>
      </w:r>
      <w:r w:rsidR="009B7B7C" w:rsidRPr="00834C8A">
        <w:rPr>
          <w:rFonts w:ascii="Times New Roman" w:hAnsi="Times New Roman"/>
          <w:lang w:val="sv-SE"/>
        </w:rPr>
        <w:t>beräknar</w:t>
      </w:r>
      <w:r w:rsidRPr="00834C8A">
        <w:rPr>
          <w:rFonts w:ascii="Times New Roman" w:hAnsi="Times New Roman"/>
          <w:lang w:val="sv-SE"/>
        </w:rPr>
        <w:t xml:space="preserve"> exakt</w:t>
      </w:r>
      <w:r w:rsidR="009B7B7C" w:rsidRPr="00834C8A">
        <w:rPr>
          <w:rFonts w:ascii="Times New Roman" w:hAnsi="Times New Roman"/>
          <w:lang w:val="sv-SE"/>
        </w:rPr>
        <w:t xml:space="preserve"> vilken</w:t>
      </w:r>
      <w:r w:rsidRPr="00834C8A">
        <w:rPr>
          <w:rFonts w:ascii="Times New Roman" w:hAnsi="Times New Roman"/>
          <w:lang w:val="sv-SE"/>
        </w:rPr>
        <w:t xml:space="preserve"> dos</w:t>
      </w:r>
      <w:r w:rsidR="009B7B7C" w:rsidRPr="00834C8A">
        <w:rPr>
          <w:rFonts w:ascii="Times New Roman" w:hAnsi="Times New Roman"/>
          <w:lang w:val="sv-SE"/>
        </w:rPr>
        <w:t xml:space="preserve"> du ska ha</w:t>
      </w:r>
      <w:r w:rsidRPr="00834C8A">
        <w:rPr>
          <w:rFonts w:ascii="Times New Roman" w:hAnsi="Times New Roman"/>
          <w:lang w:val="sv-SE"/>
        </w:rPr>
        <w:t xml:space="preserve">. Det kan bli upp till 6 behandlingsperioder (cykler). Var och en </w:t>
      </w:r>
      <w:r w:rsidR="009B7B7C" w:rsidRPr="00834C8A">
        <w:rPr>
          <w:rFonts w:ascii="Times New Roman" w:hAnsi="Times New Roman"/>
          <w:lang w:val="sv-SE"/>
        </w:rPr>
        <w:t xml:space="preserve">av dessa </w:t>
      </w:r>
      <w:r w:rsidRPr="00834C8A">
        <w:rPr>
          <w:rFonts w:ascii="Times New Roman" w:hAnsi="Times New Roman"/>
          <w:lang w:val="sv-SE"/>
        </w:rPr>
        <w:t>varar i 28 dagar. Den första dosen blir 150 mg/m</w:t>
      </w:r>
      <w:r w:rsidRPr="00834C8A">
        <w:rPr>
          <w:rFonts w:ascii="Times New Roman" w:hAnsi="Times New Roman"/>
          <w:vertAlign w:val="superscript"/>
          <w:lang w:val="sv-SE"/>
        </w:rPr>
        <w:t>2</w:t>
      </w:r>
      <w:r w:rsidRPr="00834C8A">
        <w:rPr>
          <w:rFonts w:ascii="Times New Roman" w:hAnsi="Times New Roman"/>
          <w:lang w:val="sv-SE"/>
        </w:rPr>
        <w:t>. Du kommer att ta din nya dos av Temozolomide SUN en gång dagligen under de första 5 dagarna ("doseringsdagar") i varje cykel. Sedan kommer du att ha 23 dagar utan Temozolomide SUN. Detta ger en behandlingscykel på 28 dagar.</w:t>
      </w: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Efter dag 28 börjar nästa behandlingscykel. Du tar </w:t>
      </w:r>
      <w:r w:rsidR="009B7B7C" w:rsidRPr="00834C8A">
        <w:rPr>
          <w:rFonts w:ascii="Times New Roman" w:hAnsi="Times New Roman"/>
          <w:lang w:val="sv-SE"/>
        </w:rPr>
        <w:t>åter</w:t>
      </w:r>
      <w:r w:rsidRPr="00834C8A">
        <w:rPr>
          <w:rFonts w:ascii="Times New Roman" w:hAnsi="Times New Roman"/>
          <w:lang w:val="sv-SE"/>
        </w:rPr>
        <w:t xml:space="preserve"> Temozolomide SUN en gång dagligen under 5 dagar följt av 23 dagar utan Temozolomide SUN. Dosen av Temozolomide SUN kan justeras, skjutas upp eller avbrytas, beroende på dina blodvärden och hur väl du </w:t>
      </w:r>
      <w:r w:rsidR="009B7B7C" w:rsidRPr="00834C8A">
        <w:rPr>
          <w:rFonts w:ascii="Times New Roman" w:hAnsi="Times New Roman"/>
          <w:lang w:val="sv-SE"/>
        </w:rPr>
        <w:t xml:space="preserve">tål </w:t>
      </w:r>
      <w:r w:rsidRPr="00834C8A">
        <w:rPr>
          <w:rFonts w:ascii="Times New Roman" w:hAnsi="Times New Roman"/>
          <w:lang w:val="sv-SE"/>
        </w:rPr>
        <w:t>läkemedlet under varje behandlingscykel.</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i/>
          <w:u w:val="single"/>
          <w:lang w:val="sv-SE"/>
        </w:rPr>
      </w:pPr>
      <w:r w:rsidRPr="00834C8A">
        <w:rPr>
          <w:rFonts w:ascii="Times New Roman" w:hAnsi="Times New Roman"/>
          <w:i/>
          <w:u w:val="single"/>
          <w:lang w:val="sv-SE"/>
        </w:rPr>
        <w:t xml:space="preserve">Patienter med </w:t>
      </w:r>
      <w:r w:rsidR="009B7B7C" w:rsidRPr="00834C8A">
        <w:rPr>
          <w:rFonts w:ascii="Times New Roman" w:hAnsi="Times New Roman"/>
          <w:i/>
          <w:u w:val="single"/>
          <w:lang w:val="sv-SE"/>
        </w:rPr>
        <w:t xml:space="preserve">återkommande </w:t>
      </w:r>
      <w:r w:rsidRPr="00834C8A">
        <w:rPr>
          <w:rFonts w:ascii="Times New Roman" w:hAnsi="Times New Roman"/>
          <w:i/>
          <w:u w:val="single"/>
          <w:lang w:val="sv-SE"/>
        </w:rPr>
        <w:t>tumörer eller tumörer som förvärrats (malignt gliom, t.ex. glioblastoma multiforme eller anaplastiskt astrocytom) som endast tar Temozolomide SUN</w:t>
      </w:r>
    </w:p>
    <w:p w:rsidR="0053492D" w:rsidRPr="00834C8A" w:rsidRDefault="0053492D">
      <w:pPr>
        <w:autoSpaceDE w:val="0"/>
        <w:autoSpaceDN w:val="0"/>
        <w:adjustRightInd w:val="0"/>
        <w:spacing w:after="0" w:line="240" w:lineRule="auto"/>
        <w:rPr>
          <w:rFonts w:ascii="Times New Roman" w:hAnsi="Times New Roman"/>
          <w:i/>
          <w:lang w:val="sv-SE"/>
        </w:rPr>
      </w:pP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En behandlingscykel med Temozolomide SUN varar i 28 dagar.</w:t>
      </w: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Du kommer endast att ta Temozolomide SUN en gång dagligen under de första 5 dagarna. Den dagliga dosen beror på om du har fått kemoterapi tidigare.</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Om du inte tidigare har behandlats med kemoterapi blir din första dos av Temozolomide SUN 200 mg/m</w:t>
      </w:r>
      <w:r w:rsidRPr="00834C8A">
        <w:rPr>
          <w:rFonts w:ascii="Times New Roman" w:hAnsi="Times New Roman"/>
          <w:vertAlign w:val="superscript"/>
          <w:lang w:val="sv-SE"/>
        </w:rPr>
        <w:t>2</w:t>
      </w:r>
      <w:r w:rsidRPr="00834C8A">
        <w:rPr>
          <w:rFonts w:ascii="Times New Roman" w:hAnsi="Times New Roman"/>
          <w:lang w:val="sv-SE"/>
        </w:rPr>
        <w:t xml:space="preserve"> en gång dagligen under de första 5 dagarna. Om du tidigare har behandlats med kemoterapi blir din första dos av Temozolomide SUN 150 mg/m</w:t>
      </w:r>
      <w:r w:rsidRPr="00834C8A">
        <w:rPr>
          <w:rFonts w:ascii="Times New Roman" w:hAnsi="Times New Roman"/>
          <w:vertAlign w:val="superscript"/>
          <w:lang w:val="sv-SE"/>
        </w:rPr>
        <w:t>2</w:t>
      </w:r>
      <w:r w:rsidRPr="00834C8A">
        <w:rPr>
          <w:rFonts w:ascii="Times New Roman" w:hAnsi="Times New Roman"/>
          <w:lang w:val="sv-SE"/>
        </w:rPr>
        <w:t xml:space="preserve"> en gång dagligen under de första 5 dagarna. </w:t>
      </w:r>
      <w:r w:rsidRPr="00834C8A">
        <w:rPr>
          <w:rFonts w:ascii="Times New Roman" w:hAnsi="Times New Roman"/>
          <w:lang w:val="sv-SE"/>
        </w:rPr>
        <w:lastRenderedPageBreak/>
        <w:t>Sedan kommer du att ha 23 dagar utan Temozolomide SUN. Detta ger en behandlingscykel på 28 dagar.</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Efter dag 28 börjar nästa behandlingscykel. Du tar på nytt Temozolomide SUN en gång dagligen under 5 dagar följt av 23 dagar utan Temozolomide SUN.</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Före varje behandlingscykel testas ditt blod för att se om dosen av Temozolomide SUN behöver justeras. Din läkare kan justera din dos för nästa behandlingscykel, beroende på dina blodtestresultat.</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u w:val="single"/>
          <w:lang w:val="sv-SE"/>
        </w:rPr>
      </w:pPr>
      <w:r w:rsidRPr="00834C8A">
        <w:rPr>
          <w:rFonts w:ascii="Times New Roman" w:hAnsi="Times New Roman"/>
          <w:u w:val="single"/>
          <w:lang w:val="sv-SE"/>
        </w:rPr>
        <w:t>Hur du tar Temozolomide SUN</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Ta din dos av Temozolomide SUN en gång dagligen, helst samma tidpunkt varje dag.</w:t>
      </w:r>
    </w:p>
    <w:p w:rsidR="0053492D" w:rsidRPr="00834C8A" w:rsidRDefault="0053492D">
      <w:pPr>
        <w:autoSpaceDE w:val="0"/>
        <w:autoSpaceDN w:val="0"/>
        <w:adjustRightInd w:val="0"/>
        <w:spacing w:after="0" w:line="240" w:lineRule="auto"/>
        <w:rPr>
          <w:rFonts w:ascii="Times New Roman" w:hAnsi="Times New Roman"/>
          <w:lang w:val="sv-SE"/>
        </w:rPr>
      </w:pPr>
    </w:p>
    <w:p w:rsidR="005F6293"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Ta kapslarna på fastande mage, till exempel minst en timme innan du äter frukost. Svälj kapslarna hela med ett glas vatten. Öppna</w:t>
      </w:r>
      <w:r w:rsidR="00430C00" w:rsidRPr="00FB5826">
        <w:rPr>
          <w:rFonts w:ascii="Times New Roman" w:hAnsi="Times New Roman"/>
          <w:lang w:val="sv-SE"/>
        </w:rPr>
        <w:t>, krossa eller tugga</w:t>
      </w:r>
      <w:r w:rsidRPr="00834C8A">
        <w:rPr>
          <w:rFonts w:ascii="Times New Roman" w:hAnsi="Times New Roman"/>
          <w:lang w:val="sv-SE"/>
        </w:rPr>
        <w:t xml:space="preserve"> inte kapslarna. Om en kapsel är </w:t>
      </w:r>
      <w:r w:rsidR="00430C00" w:rsidRPr="00834C8A">
        <w:rPr>
          <w:rFonts w:ascii="Times New Roman" w:hAnsi="Times New Roman"/>
          <w:lang w:val="sv-SE"/>
        </w:rPr>
        <w:t>trasig, undvik att pulvret kommer i kontakt med huden, ögonen eller näsan. Om du av misstag får något i dina ögon eller näsa, skölj med vatten.</w:t>
      </w:r>
      <w:r w:rsidR="00661035">
        <w:rPr>
          <w:rFonts w:ascii="Times New Roman" w:hAnsi="Times New Roman"/>
          <w:lang w:val="sv-SE"/>
        </w:rPr>
        <w:t xml:space="preserve"> </w:t>
      </w:r>
    </w:p>
    <w:p w:rsidR="00C7031B" w:rsidRDefault="00C7031B">
      <w:pPr>
        <w:autoSpaceDE w:val="0"/>
        <w:autoSpaceDN w:val="0"/>
        <w:adjustRightInd w:val="0"/>
        <w:spacing w:after="0" w:line="240" w:lineRule="auto"/>
        <w:rPr>
          <w:rFonts w:ascii="Times New Roman" w:hAnsi="Times New Roman"/>
          <w:lang w:val="sv-SE"/>
        </w:rPr>
      </w:pPr>
    </w:p>
    <w:p w:rsidR="005F6293" w:rsidRDefault="005F6293">
      <w:pPr>
        <w:autoSpaceDE w:val="0"/>
        <w:autoSpaceDN w:val="0"/>
        <w:adjustRightInd w:val="0"/>
        <w:spacing w:after="0" w:line="240" w:lineRule="auto"/>
        <w:rPr>
          <w:rFonts w:ascii="Times New Roman" w:hAnsi="Times New Roman"/>
          <w:lang w:val="sv-SE"/>
        </w:rPr>
      </w:pPr>
    </w:p>
    <w:p w:rsidR="00C7031B" w:rsidRDefault="00DE19A3" w:rsidP="00C7031B">
      <w:pPr>
        <w:autoSpaceDE w:val="0"/>
        <w:autoSpaceDN w:val="0"/>
        <w:adjustRightInd w:val="0"/>
        <w:spacing w:after="0" w:line="240" w:lineRule="auto"/>
        <w:rPr>
          <w:rFonts w:ascii="Times New Roman" w:hAnsi="Times New Roman"/>
          <w:lang w:val="sv-SE"/>
        </w:rPr>
      </w:pPr>
      <w:r>
        <w:rPr>
          <w:rFonts w:ascii="Times New Roman" w:hAnsi="Times New Roman"/>
          <w:noProof/>
          <w:lang w:val="en-IN" w:eastAsia="en-IN"/>
        </w:rPr>
        <w:drawing>
          <wp:inline distT="0" distB="0" distL="0" distR="0">
            <wp:extent cx="5743575" cy="3076575"/>
            <wp:effectExtent l="0" t="0" r="0" b="0"/>
            <wp:docPr id="1" name="Picture 1" descr="Temo Blister Opening Instruction-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Temo Blister Opening Instruction-SE"/>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5743575" cy="3076575"/>
                    </a:xfrm>
                    <a:prstGeom prst="rect">
                      <a:avLst/>
                    </a:prstGeom>
                    <a:noFill/>
                    <a:ln>
                      <a:noFill/>
                    </a:ln>
                  </pic:spPr>
                </pic:pic>
              </a:graphicData>
            </a:graphic>
          </wp:inline>
        </w:drawing>
      </w:r>
    </w:p>
    <w:p w:rsidR="005F6293" w:rsidRDefault="005F6293">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Du kan behöva ta </w:t>
      </w:r>
      <w:r w:rsidR="00224CF4" w:rsidRPr="00834C8A">
        <w:rPr>
          <w:rFonts w:ascii="Times New Roman" w:hAnsi="Times New Roman"/>
          <w:lang w:val="sv-SE"/>
        </w:rPr>
        <w:t>m</w:t>
      </w:r>
      <w:r w:rsidRPr="00834C8A">
        <w:rPr>
          <w:rFonts w:ascii="Times New Roman" w:hAnsi="Times New Roman"/>
          <w:lang w:val="sv-SE"/>
        </w:rPr>
        <w:t xml:space="preserve">er än en kapsel åt gången, beroende på </w:t>
      </w:r>
      <w:r w:rsidR="00224CF4" w:rsidRPr="00834C8A">
        <w:rPr>
          <w:rFonts w:ascii="Times New Roman" w:hAnsi="Times New Roman"/>
          <w:lang w:val="sv-SE"/>
        </w:rPr>
        <w:t>vilken</w:t>
      </w:r>
      <w:r w:rsidRPr="00834C8A">
        <w:rPr>
          <w:rFonts w:ascii="Times New Roman" w:hAnsi="Times New Roman"/>
          <w:lang w:val="sv-SE"/>
        </w:rPr>
        <w:t xml:space="preserve"> dos</w:t>
      </w:r>
      <w:r w:rsidR="00224CF4" w:rsidRPr="00834C8A">
        <w:rPr>
          <w:rFonts w:ascii="Times New Roman" w:hAnsi="Times New Roman"/>
          <w:lang w:val="sv-SE"/>
        </w:rPr>
        <w:t xml:space="preserve"> du ordinerats</w:t>
      </w:r>
      <w:r w:rsidRPr="00834C8A">
        <w:rPr>
          <w:rFonts w:ascii="Times New Roman" w:hAnsi="Times New Roman"/>
          <w:lang w:val="sv-SE"/>
        </w:rPr>
        <w:t xml:space="preserve">. Du kan behöva ta olika styrkor av läkemedlet för att </w:t>
      </w:r>
      <w:r w:rsidR="00224CF4" w:rsidRPr="00834C8A">
        <w:rPr>
          <w:rFonts w:ascii="Times New Roman" w:hAnsi="Times New Roman"/>
          <w:lang w:val="sv-SE"/>
        </w:rPr>
        <w:t xml:space="preserve">få rätt </w:t>
      </w:r>
      <w:r w:rsidRPr="00834C8A">
        <w:rPr>
          <w:rFonts w:ascii="Times New Roman" w:hAnsi="Times New Roman"/>
          <w:lang w:val="sv-SE"/>
        </w:rPr>
        <w:t xml:space="preserve">dos. Märkningen på kapseln </w:t>
      </w:r>
      <w:r w:rsidR="00224CF4" w:rsidRPr="00834C8A">
        <w:rPr>
          <w:rFonts w:ascii="Times New Roman" w:hAnsi="Times New Roman"/>
          <w:lang w:val="sv-SE"/>
        </w:rPr>
        <w:t>anger</w:t>
      </w:r>
      <w:r w:rsidRPr="00834C8A">
        <w:rPr>
          <w:rFonts w:ascii="Times New Roman" w:hAnsi="Times New Roman"/>
          <w:lang w:val="sv-SE"/>
        </w:rPr>
        <w:t xml:space="preserve"> styrka</w:t>
      </w:r>
      <w:r w:rsidR="00224CF4" w:rsidRPr="00834C8A">
        <w:rPr>
          <w:rFonts w:ascii="Times New Roman" w:hAnsi="Times New Roman"/>
          <w:lang w:val="sv-SE"/>
        </w:rPr>
        <w:t>n</w:t>
      </w:r>
      <w:r w:rsidRPr="00834C8A">
        <w:rPr>
          <w:rFonts w:ascii="Times New Roman" w:hAnsi="Times New Roman"/>
          <w:lang w:val="sv-SE"/>
        </w:rPr>
        <w:t xml:space="preserve"> av läkemedlet (se tabellen nedan).</w:t>
      </w:r>
    </w:p>
    <w:p w:rsidR="0053492D" w:rsidRPr="00834C8A" w:rsidRDefault="0053492D">
      <w:pPr>
        <w:autoSpaceDE w:val="0"/>
        <w:autoSpaceDN w:val="0"/>
        <w:adjustRightInd w:val="0"/>
        <w:spacing w:after="0" w:line="240" w:lineRule="auto"/>
        <w:rPr>
          <w:rFonts w:ascii="Times New Roman" w:hAnsi="Times New Roman"/>
          <w:lang w:val="sv-SE"/>
        </w:rPr>
      </w:pP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A0" w:firstRow="1" w:lastRow="0" w:firstColumn="1" w:lastColumn="0" w:noHBand="0" w:noVBand="0"/>
      </w:tblPr>
      <w:tblGrid>
        <w:gridCol w:w="4503"/>
        <w:gridCol w:w="4252"/>
      </w:tblGrid>
      <w:tr w:rsidR="0053492D" w:rsidRPr="00834C8A">
        <w:tc>
          <w:tcPr>
            <w:tcW w:w="4503" w:type="dxa"/>
          </w:tcPr>
          <w:p w:rsidR="0053492D" w:rsidRPr="00834C8A" w:rsidRDefault="0053492D">
            <w:pPr>
              <w:tabs>
                <w:tab w:val="left" w:pos="2265"/>
              </w:tabs>
              <w:autoSpaceDE w:val="0"/>
              <w:autoSpaceDN w:val="0"/>
              <w:adjustRightInd w:val="0"/>
              <w:spacing w:after="0" w:line="240" w:lineRule="auto"/>
              <w:jc w:val="center"/>
              <w:rPr>
                <w:rFonts w:ascii="Times New Roman" w:hAnsi="Times New Roman"/>
              </w:rPr>
            </w:pPr>
            <w:r w:rsidRPr="00834C8A">
              <w:rPr>
                <w:rFonts w:ascii="Times New Roman" w:hAnsi="Times New Roman"/>
                <w:lang w:val="sv-SE"/>
              </w:rPr>
              <w:t>Styrka</w:t>
            </w:r>
          </w:p>
        </w:tc>
        <w:tc>
          <w:tcPr>
            <w:tcW w:w="4252" w:type="dxa"/>
          </w:tcPr>
          <w:p w:rsidR="0053492D" w:rsidRPr="00834C8A" w:rsidRDefault="0053492D">
            <w:pPr>
              <w:autoSpaceDE w:val="0"/>
              <w:autoSpaceDN w:val="0"/>
              <w:adjustRightInd w:val="0"/>
              <w:spacing w:after="0" w:line="240" w:lineRule="auto"/>
              <w:jc w:val="center"/>
              <w:rPr>
                <w:rFonts w:ascii="Times New Roman" w:hAnsi="Times New Roman"/>
              </w:rPr>
            </w:pPr>
            <w:r w:rsidRPr="00834C8A">
              <w:rPr>
                <w:rFonts w:ascii="Times New Roman" w:hAnsi="Times New Roman"/>
                <w:lang w:val="sv-SE"/>
              </w:rPr>
              <w:t>Märkning</w:t>
            </w:r>
          </w:p>
        </w:tc>
      </w:tr>
      <w:tr w:rsidR="0053492D" w:rsidRPr="00834C8A">
        <w:tc>
          <w:tcPr>
            <w:tcW w:w="4503" w:type="dxa"/>
          </w:tcPr>
          <w:p w:rsidR="0053492D" w:rsidRPr="00834C8A" w:rsidRDefault="0053492D">
            <w:pPr>
              <w:spacing w:after="0" w:line="240" w:lineRule="auto"/>
              <w:rPr>
                <w:rFonts w:ascii="Times New Roman" w:hAnsi="Times New Roman"/>
                <w:lang w:val="sv-SE"/>
              </w:rPr>
            </w:pPr>
            <w:r w:rsidRPr="00834C8A">
              <w:rPr>
                <w:rFonts w:ascii="Times New Roman" w:hAnsi="Times New Roman"/>
                <w:lang w:val="sv-SE"/>
              </w:rPr>
              <w:t>Temozolomide SUN</w:t>
            </w:r>
            <w:r w:rsidRPr="00834C8A">
              <w:rPr>
                <w:rFonts w:ascii="Times New Roman" w:hAnsi="Times New Roman"/>
                <w:b/>
                <w:lang w:val="sv-SE"/>
              </w:rPr>
              <w:t xml:space="preserve"> 5 mg </w:t>
            </w:r>
            <w:r w:rsidRPr="00834C8A">
              <w:rPr>
                <w:rFonts w:ascii="Times New Roman" w:hAnsi="Times New Roman"/>
                <w:lang w:val="sv-SE"/>
              </w:rPr>
              <w:t>hårda kapslar</w:t>
            </w:r>
          </w:p>
        </w:tc>
        <w:tc>
          <w:tcPr>
            <w:tcW w:w="4252" w:type="dxa"/>
          </w:tcPr>
          <w:p w:rsidR="0053492D" w:rsidRPr="00834C8A" w:rsidRDefault="0053492D">
            <w:pPr>
              <w:autoSpaceDE w:val="0"/>
              <w:autoSpaceDN w:val="0"/>
              <w:adjustRightInd w:val="0"/>
              <w:spacing w:after="0" w:line="240" w:lineRule="auto"/>
              <w:jc w:val="center"/>
              <w:rPr>
                <w:rFonts w:ascii="Times New Roman" w:hAnsi="Times New Roman"/>
              </w:rPr>
            </w:pPr>
            <w:r w:rsidRPr="00834C8A">
              <w:rPr>
                <w:rFonts w:ascii="Times New Roman" w:hAnsi="Times New Roman"/>
                <w:lang w:val="sv-SE"/>
              </w:rPr>
              <w:t>890 &amp; 5 mg</w:t>
            </w:r>
          </w:p>
        </w:tc>
      </w:tr>
      <w:tr w:rsidR="0053492D" w:rsidRPr="00834C8A">
        <w:tc>
          <w:tcPr>
            <w:tcW w:w="4503" w:type="dxa"/>
          </w:tcPr>
          <w:p w:rsidR="0053492D" w:rsidRPr="00834C8A" w:rsidRDefault="0053492D">
            <w:pPr>
              <w:spacing w:after="0" w:line="240" w:lineRule="auto"/>
              <w:rPr>
                <w:rFonts w:ascii="Times New Roman" w:hAnsi="Times New Roman"/>
                <w:lang w:val="sv-SE"/>
              </w:rPr>
            </w:pPr>
            <w:r w:rsidRPr="00834C8A">
              <w:rPr>
                <w:rFonts w:ascii="Times New Roman" w:hAnsi="Times New Roman"/>
                <w:lang w:val="sv-SE"/>
              </w:rPr>
              <w:t>Temozolomide SUN</w:t>
            </w:r>
            <w:r w:rsidRPr="00834C8A">
              <w:rPr>
                <w:rFonts w:ascii="Times New Roman" w:hAnsi="Times New Roman"/>
                <w:b/>
                <w:lang w:val="sv-SE"/>
              </w:rPr>
              <w:t xml:space="preserve"> 20 mg </w:t>
            </w:r>
            <w:r w:rsidRPr="00834C8A">
              <w:rPr>
                <w:rFonts w:ascii="Times New Roman" w:hAnsi="Times New Roman"/>
                <w:lang w:val="sv-SE"/>
              </w:rPr>
              <w:t>hårda kapslar</w:t>
            </w:r>
          </w:p>
        </w:tc>
        <w:tc>
          <w:tcPr>
            <w:tcW w:w="4252" w:type="dxa"/>
          </w:tcPr>
          <w:p w:rsidR="0053492D" w:rsidRPr="00834C8A" w:rsidRDefault="0053492D">
            <w:pPr>
              <w:autoSpaceDE w:val="0"/>
              <w:autoSpaceDN w:val="0"/>
              <w:adjustRightInd w:val="0"/>
              <w:spacing w:after="0" w:line="240" w:lineRule="auto"/>
              <w:jc w:val="center"/>
              <w:rPr>
                <w:rFonts w:ascii="Times New Roman" w:hAnsi="Times New Roman"/>
              </w:rPr>
            </w:pPr>
            <w:r w:rsidRPr="00834C8A">
              <w:rPr>
                <w:rFonts w:ascii="Times New Roman" w:hAnsi="Times New Roman"/>
                <w:lang w:val="sv-SE"/>
              </w:rPr>
              <w:t>891 &amp; 20 mg</w:t>
            </w:r>
          </w:p>
        </w:tc>
      </w:tr>
      <w:tr w:rsidR="0053492D" w:rsidRPr="00834C8A">
        <w:tc>
          <w:tcPr>
            <w:tcW w:w="4503" w:type="dxa"/>
          </w:tcPr>
          <w:p w:rsidR="0053492D" w:rsidRPr="00834C8A" w:rsidRDefault="0053492D">
            <w:pPr>
              <w:spacing w:after="0" w:line="240" w:lineRule="auto"/>
              <w:rPr>
                <w:rFonts w:ascii="Times New Roman" w:hAnsi="Times New Roman"/>
                <w:lang w:val="sv-SE"/>
              </w:rPr>
            </w:pPr>
            <w:r w:rsidRPr="00834C8A">
              <w:rPr>
                <w:rFonts w:ascii="Times New Roman" w:hAnsi="Times New Roman"/>
                <w:lang w:val="sv-SE"/>
              </w:rPr>
              <w:t>Temozolomide SUN</w:t>
            </w:r>
            <w:r w:rsidRPr="00834C8A">
              <w:rPr>
                <w:rFonts w:ascii="Times New Roman" w:hAnsi="Times New Roman"/>
                <w:b/>
                <w:lang w:val="sv-SE"/>
              </w:rPr>
              <w:t xml:space="preserve"> 100 mg </w:t>
            </w:r>
            <w:r w:rsidRPr="00834C8A">
              <w:rPr>
                <w:rFonts w:ascii="Times New Roman" w:hAnsi="Times New Roman"/>
                <w:lang w:val="sv-SE"/>
              </w:rPr>
              <w:t>hårda kapslar</w:t>
            </w:r>
          </w:p>
        </w:tc>
        <w:tc>
          <w:tcPr>
            <w:tcW w:w="4252" w:type="dxa"/>
          </w:tcPr>
          <w:p w:rsidR="0053492D" w:rsidRPr="00834C8A" w:rsidRDefault="0053492D">
            <w:pPr>
              <w:autoSpaceDE w:val="0"/>
              <w:autoSpaceDN w:val="0"/>
              <w:adjustRightInd w:val="0"/>
              <w:spacing w:after="0" w:line="240" w:lineRule="auto"/>
              <w:jc w:val="center"/>
              <w:rPr>
                <w:rFonts w:ascii="Times New Roman" w:hAnsi="Times New Roman"/>
              </w:rPr>
            </w:pPr>
            <w:r w:rsidRPr="00834C8A">
              <w:rPr>
                <w:rFonts w:ascii="Times New Roman" w:hAnsi="Times New Roman"/>
                <w:lang w:val="sv-SE"/>
              </w:rPr>
              <w:t>892 &amp; 100 mg</w:t>
            </w:r>
          </w:p>
        </w:tc>
      </w:tr>
      <w:tr w:rsidR="0053492D" w:rsidRPr="00834C8A">
        <w:tc>
          <w:tcPr>
            <w:tcW w:w="4503" w:type="dxa"/>
          </w:tcPr>
          <w:p w:rsidR="0053492D" w:rsidRPr="00834C8A" w:rsidRDefault="0053492D">
            <w:pPr>
              <w:spacing w:after="0" w:line="240" w:lineRule="auto"/>
              <w:rPr>
                <w:rFonts w:ascii="Times New Roman" w:hAnsi="Times New Roman"/>
                <w:lang w:val="sv-SE"/>
              </w:rPr>
            </w:pPr>
            <w:r w:rsidRPr="00834C8A">
              <w:rPr>
                <w:rFonts w:ascii="Times New Roman" w:hAnsi="Times New Roman"/>
                <w:lang w:val="sv-SE"/>
              </w:rPr>
              <w:t>Temozolomide SUN</w:t>
            </w:r>
            <w:r w:rsidRPr="00834C8A">
              <w:rPr>
                <w:rFonts w:ascii="Times New Roman" w:hAnsi="Times New Roman"/>
                <w:b/>
                <w:lang w:val="sv-SE"/>
              </w:rPr>
              <w:t xml:space="preserve"> 140 mg </w:t>
            </w:r>
            <w:r w:rsidRPr="00834C8A">
              <w:rPr>
                <w:rFonts w:ascii="Times New Roman" w:hAnsi="Times New Roman"/>
                <w:lang w:val="sv-SE"/>
              </w:rPr>
              <w:t>hårda kapslar</w:t>
            </w:r>
          </w:p>
        </w:tc>
        <w:tc>
          <w:tcPr>
            <w:tcW w:w="4252" w:type="dxa"/>
          </w:tcPr>
          <w:p w:rsidR="0053492D" w:rsidRPr="00834C8A" w:rsidRDefault="0053492D">
            <w:pPr>
              <w:autoSpaceDE w:val="0"/>
              <w:autoSpaceDN w:val="0"/>
              <w:adjustRightInd w:val="0"/>
              <w:spacing w:after="0" w:line="240" w:lineRule="auto"/>
              <w:jc w:val="center"/>
              <w:rPr>
                <w:rFonts w:ascii="Times New Roman" w:hAnsi="Times New Roman"/>
              </w:rPr>
            </w:pPr>
            <w:r w:rsidRPr="00834C8A">
              <w:rPr>
                <w:rFonts w:ascii="Times New Roman" w:hAnsi="Times New Roman"/>
                <w:lang w:val="sv-SE"/>
              </w:rPr>
              <w:t>929 &amp; 140 mg</w:t>
            </w:r>
          </w:p>
        </w:tc>
      </w:tr>
      <w:tr w:rsidR="0053492D" w:rsidRPr="00834C8A">
        <w:tc>
          <w:tcPr>
            <w:tcW w:w="4503" w:type="dxa"/>
          </w:tcPr>
          <w:p w:rsidR="0053492D" w:rsidRPr="00834C8A" w:rsidRDefault="0053492D">
            <w:pPr>
              <w:spacing w:after="0" w:line="240" w:lineRule="auto"/>
              <w:rPr>
                <w:rFonts w:ascii="Times New Roman" w:hAnsi="Times New Roman"/>
                <w:lang w:val="sv-SE"/>
              </w:rPr>
            </w:pPr>
            <w:r w:rsidRPr="00834C8A">
              <w:rPr>
                <w:rFonts w:ascii="Times New Roman" w:hAnsi="Times New Roman"/>
                <w:lang w:val="sv-SE"/>
              </w:rPr>
              <w:t>Temozolomide SUN</w:t>
            </w:r>
            <w:r w:rsidRPr="00834C8A">
              <w:rPr>
                <w:rFonts w:ascii="Times New Roman" w:hAnsi="Times New Roman"/>
                <w:b/>
                <w:lang w:val="sv-SE"/>
              </w:rPr>
              <w:t xml:space="preserve"> 180 mg </w:t>
            </w:r>
            <w:r w:rsidRPr="00834C8A">
              <w:rPr>
                <w:rFonts w:ascii="Times New Roman" w:hAnsi="Times New Roman"/>
                <w:lang w:val="sv-SE"/>
              </w:rPr>
              <w:t>hårda kapslar</w:t>
            </w:r>
          </w:p>
        </w:tc>
        <w:tc>
          <w:tcPr>
            <w:tcW w:w="4252" w:type="dxa"/>
          </w:tcPr>
          <w:p w:rsidR="0053492D" w:rsidRPr="00834C8A" w:rsidRDefault="0053492D">
            <w:pPr>
              <w:autoSpaceDE w:val="0"/>
              <w:autoSpaceDN w:val="0"/>
              <w:adjustRightInd w:val="0"/>
              <w:spacing w:after="0" w:line="240" w:lineRule="auto"/>
              <w:jc w:val="center"/>
              <w:rPr>
                <w:rFonts w:ascii="Times New Roman" w:hAnsi="Times New Roman"/>
              </w:rPr>
            </w:pPr>
            <w:r w:rsidRPr="00834C8A">
              <w:rPr>
                <w:rFonts w:ascii="Times New Roman" w:hAnsi="Times New Roman"/>
                <w:lang w:val="sv-SE"/>
              </w:rPr>
              <w:t>930 &amp; 180 mg</w:t>
            </w:r>
          </w:p>
        </w:tc>
      </w:tr>
      <w:tr w:rsidR="0053492D" w:rsidRPr="00834C8A">
        <w:tc>
          <w:tcPr>
            <w:tcW w:w="4503" w:type="dxa"/>
          </w:tcPr>
          <w:p w:rsidR="0053492D" w:rsidRPr="00834C8A" w:rsidRDefault="0053492D">
            <w:pPr>
              <w:spacing w:after="0" w:line="240" w:lineRule="auto"/>
              <w:rPr>
                <w:rFonts w:ascii="Times New Roman" w:hAnsi="Times New Roman"/>
                <w:lang w:val="sv-SE"/>
              </w:rPr>
            </w:pPr>
            <w:r w:rsidRPr="00834C8A">
              <w:rPr>
                <w:rFonts w:ascii="Times New Roman" w:hAnsi="Times New Roman"/>
                <w:lang w:val="sv-SE"/>
              </w:rPr>
              <w:t>Temozolomide SUN</w:t>
            </w:r>
            <w:r w:rsidRPr="00834C8A">
              <w:rPr>
                <w:rFonts w:ascii="Times New Roman" w:hAnsi="Times New Roman"/>
                <w:b/>
                <w:lang w:val="sv-SE"/>
              </w:rPr>
              <w:t xml:space="preserve"> 250 mg </w:t>
            </w:r>
            <w:r w:rsidRPr="00834C8A">
              <w:rPr>
                <w:rFonts w:ascii="Times New Roman" w:hAnsi="Times New Roman"/>
                <w:lang w:val="sv-SE"/>
              </w:rPr>
              <w:t>hårda kapslar</w:t>
            </w:r>
          </w:p>
        </w:tc>
        <w:tc>
          <w:tcPr>
            <w:tcW w:w="4252" w:type="dxa"/>
          </w:tcPr>
          <w:p w:rsidR="0053492D" w:rsidRPr="00834C8A" w:rsidRDefault="0053492D">
            <w:pPr>
              <w:autoSpaceDE w:val="0"/>
              <w:autoSpaceDN w:val="0"/>
              <w:adjustRightInd w:val="0"/>
              <w:spacing w:after="0" w:line="240" w:lineRule="auto"/>
              <w:jc w:val="center"/>
              <w:rPr>
                <w:rFonts w:ascii="Times New Roman" w:hAnsi="Times New Roman"/>
              </w:rPr>
            </w:pPr>
            <w:r w:rsidRPr="00834C8A">
              <w:rPr>
                <w:rFonts w:ascii="Times New Roman" w:hAnsi="Times New Roman"/>
                <w:lang w:val="sv-SE"/>
              </w:rPr>
              <w:t>893 &amp; 250 mg</w:t>
            </w:r>
          </w:p>
        </w:tc>
      </w:tr>
    </w:tbl>
    <w:p w:rsidR="0053492D" w:rsidRPr="00834C8A" w:rsidRDefault="0053492D">
      <w:pPr>
        <w:autoSpaceDE w:val="0"/>
        <w:autoSpaceDN w:val="0"/>
        <w:adjustRightInd w:val="0"/>
        <w:spacing w:after="0" w:line="240" w:lineRule="auto"/>
        <w:rPr>
          <w:rFonts w:ascii="Times New Roman" w:hAnsi="Times New Roman"/>
        </w:rPr>
      </w:pPr>
    </w:p>
    <w:p w:rsidR="0053492D" w:rsidRPr="00834C8A" w:rsidRDefault="00224CF4">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Se till att du förstår exakt hur du ska göra </w:t>
      </w:r>
      <w:r w:rsidR="0053492D" w:rsidRPr="00834C8A">
        <w:rPr>
          <w:rFonts w:ascii="Times New Roman" w:hAnsi="Times New Roman"/>
          <w:lang w:val="sv-SE"/>
        </w:rPr>
        <w:t>och kommer ihåg följande:</w:t>
      </w:r>
    </w:p>
    <w:p w:rsidR="0053492D" w:rsidRPr="00834C8A" w:rsidRDefault="0053492D">
      <w:pPr>
        <w:pStyle w:val="Lijstalinea1"/>
        <w:numPr>
          <w:ilvl w:val="0"/>
          <w:numId w:val="2"/>
        </w:numPr>
        <w:autoSpaceDE w:val="0"/>
        <w:autoSpaceDN w:val="0"/>
        <w:adjustRightInd w:val="0"/>
        <w:spacing w:after="0" w:line="240" w:lineRule="auto"/>
        <w:ind w:left="567" w:hanging="567"/>
        <w:rPr>
          <w:rFonts w:ascii="Times New Roman" w:hAnsi="Times New Roman"/>
          <w:lang w:val="sv-SE"/>
        </w:rPr>
      </w:pPr>
      <w:r w:rsidRPr="00834C8A">
        <w:rPr>
          <w:rFonts w:ascii="Times New Roman" w:hAnsi="Times New Roman"/>
          <w:lang w:val="sv-SE"/>
        </w:rPr>
        <w:t>antalet kapslar som du måste ta varje doseringsdag. Be läkare eller apotekspersonal att skriva ned doseringen (inklusive märkningen)</w:t>
      </w:r>
    </w:p>
    <w:p w:rsidR="0053492D" w:rsidRPr="00834C8A" w:rsidRDefault="0053492D">
      <w:pPr>
        <w:pStyle w:val="Lijstalinea1"/>
        <w:numPr>
          <w:ilvl w:val="0"/>
          <w:numId w:val="2"/>
        </w:numPr>
        <w:autoSpaceDE w:val="0"/>
        <w:autoSpaceDN w:val="0"/>
        <w:adjustRightInd w:val="0"/>
        <w:spacing w:after="0" w:line="240" w:lineRule="auto"/>
        <w:ind w:left="567" w:hanging="567"/>
        <w:rPr>
          <w:rFonts w:ascii="Times New Roman" w:hAnsi="Times New Roman"/>
          <w:lang w:val="sv-SE"/>
        </w:rPr>
      </w:pPr>
      <w:r w:rsidRPr="00834C8A">
        <w:rPr>
          <w:rFonts w:ascii="Times New Roman" w:hAnsi="Times New Roman"/>
          <w:lang w:val="sv-SE"/>
        </w:rPr>
        <w:t>vilka dagar som är doseringsdagar.</w:t>
      </w:r>
    </w:p>
    <w:p w:rsidR="0053492D" w:rsidRPr="00834C8A" w:rsidRDefault="00224CF4">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lastRenderedPageBreak/>
        <w:t xml:space="preserve">Gå igenom </w:t>
      </w:r>
      <w:r w:rsidR="0053492D" w:rsidRPr="00834C8A">
        <w:rPr>
          <w:rFonts w:ascii="Times New Roman" w:hAnsi="Times New Roman"/>
          <w:lang w:val="sv-SE"/>
        </w:rPr>
        <w:t xml:space="preserve">dosen tillsammans med din läkare varje gång du börjar en ny </w:t>
      </w:r>
      <w:r w:rsidRPr="00834C8A">
        <w:rPr>
          <w:rFonts w:ascii="Times New Roman" w:hAnsi="Times New Roman"/>
          <w:lang w:val="sv-SE"/>
        </w:rPr>
        <w:t>behandlings</w:t>
      </w:r>
      <w:r w:rsidR="0053492D" w:rsidRPr="00834C8A">
        <w:rPr>
          <w:rFonts w:ascii="Times New Roman" w:hAnsi="Times New Roman"/>
          <w:lang w:val="sv-SE"/>
        </w:rPr>
        <w:t xml:space="preserve">cykel, eftersom den kan skilja sig från den </w:t>
      </w:r>
      <w:r w:rsidRPr="00834C8A">
        <w:rPr>
          <w:rFonts w:ascii="Times New Roman" w:hAnsi="Times New Roman"/>
          <w:lang w:val="sv-SE"/>
        </w:rPr>
        <w:t xml:space="preserve">föregående </w:t>
      </w:r>
      <w:r w:rsidR="0053492D" w:rsidRPr="00834C8A">
        <w:rPr>
          <w:rFonts w:ascii="Times New Roman" w:hAnsi="Times New Roman"/>
          <w:lang w:val="sv-SE"/>
        </w:rPr>
        <w:t>cykeln.</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Ta alltid Temozolomide SUN exakt enligt läkarens anvisningar. Det är mycket viktigt att fråga läkare eller apotekspersonal om du är osäker. </w:t>
      </w:r>
      <w:r w:rsidR="00224CF4" w:rsidRPr="00834C8A">
        <w:rPr>
          <w:rFonts w:ascii="Times New Roman" w:hAnsi="Times New Roman"/>
          <w:lang w:val="sv-SE"/>
        </w:rPr>
        <w:t>Felaktig</w:t>
      </w:r>
      <w:r w:rsidRPr="00834C8A">
        <w:rPr>
          <w:rFonts w:ascii="Times New Roman" w:hAnsi="Times New Roman"/>
          <w:lang w:val="sv-SE"/>
        </w:rPr>
        <w:t xml:space="preserve"> dosering av läkemedlet kan </w:t>
      </w:r>
      <w:r w:rsidR="002E4A45" w:rsidRPr="00834C8A">
        <w:rPr>
          <w:rFonts w:ascii="Times New Roman" w:hAnsi="Times New Roman"/>
          <w:lang w:val="sv-SE"/>
        </w:rPr>
        <w:t>få</w:t>
      </w:r>
      <w:r w:rsidRPr="00834C8A">
        <w:rPr>
          <w:rFonts w:ascii="Times New Roman" w:hAnsi="Times New Roman"/>
          <w:lang w:val="sv-SE"/>
        </w:rPr>
        <w:t xml:space="preserve"> allvarliga konsekvenser för din hälsa.</w:t>
      </w:r>
    </w:p>
    <w:p w:rsidR="0053492D" w:rsidRPr="00834C8A" w:rsidRDefault="0053492D">
      <w:pPr>
        <w:autoSpaceDE w:val="0"/>
        <w:autoSpaceDN w:val="0"/>
        <w:adjustRightInd w:val="0"/>
        <w:spacing w:after="0" w:line="240" w:lineRule="auto"/>
        <w:rPr>
          <w:rFonts w:ascii="Times New Roman" w:hAnsi="Times New Roman"/>
          <w:b/>
          <w:lang w:val="sv-SE"/>
        </w:rPr>
      </w:pPr>
    </w:p>
    <w:p w:rsidR="0053492D" w:rsidRPr="00834C8A" w:rsidRDefault="0053492D">
      <w:pPr>
        <w:autoSpaceDE w:val="0"/>
        <w:autoSpaceDN w:val="0"/>
        <w:adjustRightInd w:val="0"/>
        <w:spacing w:after="0" w:line="240" w:lineRule="auto"/>
        <w:rPr>
          <w:rFonts w:ascii="Times New Roman" w:hAnsi="Times New Roman"/>
          <w:b/>
          <w:lang w:val="sv-SE"/>
        </w:rPr>
      </w:pPr>
      <w:r w:rsidRPr="00834C8A">
        <w:rPr>
          <w:rFonts w:ascii="Times New Roman" w:hAnsi="Times New Roman"/>
          <w:b/>
          <w:lang w:val="sv-SE"/>
        </w:rPr>
        <w:t>Om du har tagit för stor mängd av Temozolomide SUN</w:t>
      </w: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Om du </w:t>
      </w:r>
      <w:r w:rsidR="00224CF4" w:rsidRPr="00834C8A">
        <w:rPr>
          <w:rFonts w:ascii="Times New Roman" w:hAnsi="Times New Roman"/>
          <w:lang w:val="sv-SE"/>
        </w:rPr>
        <w:t xml:space="preserve">av misstag </w:t>
      </w:r>
      <w:r w:rsidRPr="00834C8A">
        <w:rPr>
          <w:rFonts w:ascii="Times New Roman" w:hAnsi="Times New Roman"/>
          <w:lang w:val="sv-SE"/>
        </w:rPr>
        <w:t xml:space="preserve">tar fler Temozolomide SUN kapslar än läkaren </w:t>
      </w:r>
      <w:r w:rsidR="00224CF4" w:rsidRPr="00834C8A">
        <w:rPr>
          <w:rFonts w:ascii="Times New Roman" w:hAnsi="Times New Roman"/>
          <w:lang w:val="sv-SE"/>
        </w:rPr>
        <w:t xml:space="preserve">ordinerat ska du omedelbart </w:t>
      </w:r>
      <w:r w:rsidRPr="00834C8A">
        <w:rPr>
          <w:rFonts w:ascii="Times New Roman" w:hAnsi="Times New Roman"/>
          <w:lang w:val="sv-SE"/>
        </w:rPr>
        <w:t>kontakta läkare</w:t>
      </w:r>
      <w:r w:rsidR="00F44B8F">
        <w:rPr>
          <w:rFonts w:ascii="Times New Roman" w:hAnsi="Times New Roman"/>
          <w:lang w:val="sv-SE"/>
        </w:rPr>
        <w:t>,</w:t>
      </w:r>
      <w:r w:rsidRPr="00834C8A">
        <w:rPr>
          <w:rFonts w:ascii="Times New Roman" w:hAnsi="Times New Roman"/>
          <w:lang w:val="sv-SE"/>
        </w:rPr>
        <w:t xml:space="preserve"> apotekspersonal</w:t>
      </w:r>
      <w:r w:rsidR="00F6249B" w:rsidRPr="00834C8A">
        <w:rPr>
          <w:rFonts w:ascii="Times New Roman" w:hAnsi="Times New Roman"/>
          <w:lang w:val="sv-SE"/>
        </w:rPr>
        <w:t xml:space="preserve"> eller sjuksköterska</w:t>
      </w:r>
      <w:r w:rsidRPr="00834C8A">
        <w:rPr>
          <w:rFonts w:ascii="Times New Roman" w:hAnsi="Times New Roman"/>
          <w:lang w:val="sv-SE"/>
        </w:rPr>
        <w:t>.</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rsidP="007871F3">
      <w:pPr>
        <w:keepNext/>
        <w:keepLines/>
        <w:autoSpaceDE w:val="0"/>
        <w:autoSpaceDN w:val="0"/>
        <w:adjustRightInd w:val="0"/>
        <w:spacing w:after="0" w:line="240" w:lineRule="auto"/>
        <w:rPr>
          <w:rFonts w:ascii="Times New Roman" w:hAnsi="Times New Roman"/>
          <w:b/>
          <w:lang w:val="sv-SE"/>
        </w:rPr>
      </w:pPr>
      <w:r w:rsidRPr="00834C8A">
        <w:rPr>
          <w:rFonts w:ascii="Times New Roman" w:hAnsi="Times New Roman"/>
          <w:b/>
          <w:lang w:val="sv-SE"/>
        </w:rPr>
        <w:t>Om du har glömt att ta Temozolomide SUN</w:t>
      </w:r>
    </w:p>
    <w:p w:rsidR="0053492D" w:rsidRPr="00834C8A" w:rsidRDefault="0053492D" w:rsidP="007871F3">
      <w:pPr>
        <w:keepNext/>
        <w:keepLine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Ta den glömda dosen så snart som möjligt under samma dag. Om en hel dag har gått ska du kontakta läkare. Ta inte dubbel dos för att kompensera för glömd dos, </w:t>
      </w:r>
      <w:r w:rsidR="002E4A45" w:rsidRPr="00834C8A">
        <w:rPr>
          <w:rFonts w:ascii="Times New Roman" w:hAnsi="Times New Roman"/>
          <w:lang w:val="sv-SE"/>
        </w:rPr>
        <w:t xml:space="preserve">om </w:t>
      </w:r>
      <w:r w:rsidRPr="00834C8A">
        <w:rPr>
          <w:rFonts w:ascii="Times New Roman" w:hAnsi="Times New Roman"/>
          <w:lang w:val="sv-SE"/>
        </w:rPr>
        <w:t xml:space="preserve">inte din läkare </w:t>
      </w:r>
      <w:r w:rsidR="002E4A45" w:rsidRPr="00834C8A">
        <w:rPr>
          <w:rFonts w:ascii="Times New Roman" w:hAnsi="Times New Roman"/>
          <w:lang w:val="sv-SE"/>
        </w:rPr>
        <w:t>instruerat dig att göra så</w:t>
      </w:r>
      <w:r w:rsidRPr="00834C8A">
        <w:rPr>
          <w:rFonts w:ascii="Times New Roman" w:hAnsi="Times New Roman"/>
          <w:lang w:val="sv-SE"/>
        </w:rPr>
        <w:t>.</w:t>
      </w:r>
    </w:p>
    <w:p w:rsidR="0053492D" w:rsidRPr="00834C8A" w:rsidRDefault="0053492D">
      <w:pPr>
        <w:autoSpaceDE w:val="0"/>
        <w:autoSpaceDN w:val="0"/>
        <w:adjustRightInd w:val="0"/>
        <w:spacing w:after="0" w:line="240" w:lineRule="auto"/>
        <w:rPr>
          <w:rFonts w:ascii="Times New Roman" w:hAnsi="Times New Roman"/>
          <w:lang w:val="sv-SE"/>
        </w:rPr>
      </w:pPr>
    </w:p>
    <w:p w:rsidR="00F6249B" w:rsidRPr="00834C8A" w:rsidRDefault="0053492D" w:rsidP="00A27B66">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Om du har ytterligare frågor om detta läkemedel kontakta läkare</w:t>
      </w:r>
      <w:r w:rsidR="00634775">
        <w:rPr>
          <w:rFonts w:ascii="Times New Roman" w:hAnsi="Times New Roman"/>
          <w:lang w:val="sv-SE"/>
        </w:rPr>
        <w:t>,</w:t>
      </w:r>
      <w:r w:rsidRPr="00834C8A">
        <w:rPr>
          <w:rFonts w:ascii="Times New Roman" w:hAnsi="Times New Roman"/>
          <w:lang w:val="sv-SE"/>
        </w:rPr>
        <w:t xml:space="preserve"> apotekspersonal</w:t>
      </w:r>
      <w:r w:rsidR="00F6249B" w:rsidRPr="00834C8A">
        <w:rPr>
          <w:rFonts w:ascii="Times New Roman" w:hAnsi="Times New Roman"/>
          <w:lang w:val="sv-SE"/>
        </w:rPr>
        <w:t xml:space="preserve"> eller sjuksköterska.</w:t>
      </w:r>
    </w:p>
    <w:p w:rsidR="0053492D" w:rsidRPr="00A27B66" w:rsidRDefault="0053492D">
      <w:pPr>
        <w:autoSpaceDE w:val="0"/>
        <w:autoSpaceDN w:val="0"/>
        <w:adjustRightInd w:val="0"/>
        <w:spacing w:after="0" w:line="240" w:lineRule="auto"/>
        <w:rPr>
          <w:rFonts w:ascii="Times New Roman" w:hAnsi="Times New Roman"/>
          <w:lang w:val="sv-SE"/>
        </w:rPr>
      </w:pPr>
    </w:p>
    <w:p w:rsidR="00165101" w:rsidRPr="00A27B66" w:rsidRDefault="00165101">
      <w:pPr>
        <w:autoSpaceDE w:val="0"/>
        <w:autoSpaceDN w:val="0"/>
        <w:adjustRightInd w:val="0"/>
        <w:spacing w:after="0" w:line="240" w:lineRule="auto"/>
        <w:rPr>
          <w:rFonts w:ascii="Times New Roman" w:hAnsi="Times New Roman"/>
          <w:lang w:val="sv-SE"/>
        </w:rPr>
      </w:pPr>
    </w:p>
    <w:p w:rsidR="0053492D" w:rsidRPr="00834C8A" w:rsidRDefault="00815156">
      <w:pPr>
        <w:pStyle w:val="Lijstalinea1"/>
        <w:numPr>
          <w:ilvl w:val="0"/>
          <w:numId w:val="3"/>
        </w:numPr>
        <w:autoSpaceDE w:val="0"/>
        <w:autoSpaceDN w:val="0"/>
        <w:adjustRightInd w:val="0"/>
        <w:spacing w:after="0" w:line="240" w:lineRule="auto"/>
        <w:rPr>
          <w:rFonts w:ascii="Times New Roman" w:hAnsi="Times New Roman"/>
          <w:b/>
          <w:lang w:val="sv-SE"/>
        </w:rPr>
      </w:pPr>
      <w:r w:rsidRPr="00834C8A">
        <w:rPr>
          <w:rFonts w:ascii="Times New Roman" w:hAnsi="Times New Roman"/>
          <w:b/>
        </w:rPr>
        <w:t>Eventuella biverkningar</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Liksom alla läkemedel kan </w:t>
      </w:r>
      <w:r w:rsidR="00815156" w:rsidRPr="00834C8A">
        <w:rPr>
          <w:rFonts w:ascii="Times New Roman" w:hAnsi="Times New Roman"/>
          <w:lang w:val="sv-SE"/>
        </w:rPr>
        <w:t xml:space="preserve">detta läkemedel </w:t>
      </w:r>
      <w:r w:rsidRPr="00834C8A">
        <w:rPr>
          <w:rFonts w:ascii="Times New Roman" w:hAnsi="Times New Roman"/>
          <w:lang w:val="sv-SE"/>
        </w:rPr>
        <w:t>orsaka biverkningar men alla användare behöver inte få dem.</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u w:val="single"/>
          <w:lang w:val="sv-SE"/>
        </w:rPr>
      </w:pPr>
      <w:r w:rsidRPr="00834C8A">
        <w:rPr>
          <w:rFonts w:ascii="Times New Roman" w:hAnsi="Times New Roman"/>
          <w:lang w:val="sv-SE"/>
        </w:rPr>
        <w:t xml:space="preserve">Kontakta </w:t>
      </w:r>
      <w:r w:rsidRPr="00834C8A">
        <w:rPr>
          <w:rFonts w:ascii="Times New Roman" w:hAnsi="Times New Roman"/>
          <w:b/>
          <w:lang w:val="sv-SE"/>
        </w:rPr>
        <w:t xml:space="preserve">omedelbart </w:t>
      </w:r>
      <w:r w:rsidRPr="00834C8A">
        <w:rPr>
          <w:rFonts w:ascii="Times New Roman" w:hAnsi="Times New Roman"/>
          <w:lang w:val="sv-SE"/>
        </w:rPr>
        <w:t>läkare om du upplever något av följande:</w:t>
      </w:r>
    </w:p>
    <w:p w:rsidR="0053492D" w:rsidRPr="00834C8A" w:rsidRDefault="0053492D">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w:t>
      </w:r>
      <w:r w:rsidRPr="00834C8A">
        <w:rPr>
          <w:rFonts w:ascii="Times New Roman" w:hAnsi="Times New Roman"/>
          <w:lang w:val="sv-SE"/>
        </w:rPr>
        <w:tab/>
      </w:r>
      <w:r w:rsidR="002E4A45" w:rsidRPr="00834C8A">
        <w:rPr>
          <w:rFonts w:ascii="Times New Roman" w:hAnsi="Times New Roman"/>
          <w:lang w:val="sv-SE"/>
        </w:rPr>
        <w:t>svår</w:t>
      </w:r>
      <w:r w:rsidRPr="00834C8A">
        <w:rPr>
          <w:rFonts w:ascii="Times New Roman" w:hAnsi="Times New Roman"/>
          <w:lang w:val="sv-SE"/>
        </w:rPr>
        <w:t xml:space="preserve"> allergisk (överkänslighet) reaktion (nässelfeber, rosslingar eller andra andningssvårigheter)</w:t>
      </w:r>
    </w:p>
    <w:p w:rsidR="0053492D" w:rsidRPr="00834C8A" w:rsidRDefault="0053492D">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w:t>
      </w:r>
      <w:r w:rsidRPr="00834C8A">
        <w:rPr>
          <w:rFonts w:ascii="Times New Roman" w:hAnsi="Times New Roman"/>
          <w:lang w:val="sv-SE"/>
        </w:rPr>
        <w:tab/>
        <w:t>okontrollerad blödning</w:t>
      </w:r>
    </w:p>
    <w:p w:rsidR="0053492D" w:rsidRPr="00834C8A" w:rsidRDefault="0053492D">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w:t>
      </w:r>
      <w:r w:rsidRPr="00834C8A">
        <w:rPr>
          <w:rFonts w:ascii="Times New Roman" w:hAnsi="Times New Roman"/>
          <w:lang w:val="sv-SE"/>
        </w:rPr>
        <w:tab/>
        <w:t>kramper (konvulsioner)</w:t>
      </w:r>
    </w:p>
    <w:p w:rsidR="0053492D" w:rsidRDefault="0053492D">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w:t>
      </w:r>
      <w:r w:rsidRPr="00834C8A">
        <w:rPr>
          <w:rFonts w:ascii="Times New Roman" w:hAnsi="Times New Roman"/>
          <w:lang w:val="sv-SE"/>
        </w:rPr>
        <w:tab/>
        <w:t>feber</w:t>
      </w:r>
    </w:p>
    <w:p w:rsidR="008809EC" w:rsidRPr="00834C8A" w:rsidRDefault="008809EC">
      <w:pPr>
        <w:tabs>
          <w:tab w:val="left" w:pos="567"/>
        </w:tabs>
        <w:autoSpaceDE w:val="0"/>
        <w:autoSpaceDN w:val="0"/>
        <w:adjustRightInd w:val="0"/>
        <w:spacing w:after="0" w:line="240" w:lineRule="auto"/>
        <w:rPr>
          <w:rFonts w:ascii="Times New Roman" w:hAnsi="Times New Roman"/>
          <w:lang w:val="sv-SE"/>
        </w:rPr>
      </w:pPr>
      <w:r>
        <w:rPr>
          <w:rFonts w:ascii="Times New Roman" w:hAnsi="Times New Roman"/>
          <w:lang w:val="sv-SE"/>
        </w:rPr>
        <w:t>-</w:t>
      </w:r>
      <w:r>
        <w:rPr>
          <w:rFonts w:ascii="Times New Roman" w:hAnsi="Times New Roman"/>
          <w:lang w:val="sv-SE"/>
        </w:rPr>
        <w:tab/>
      </w:r>
      <w:r w:rsidRPr="008809EC">
        <w:rPr>
          <w:rFonts w:ascii="Times New Roman" w:hAnsi="Times New Roman"/>
          <w:lang w:val="sv-SE"/>
        </w:rPr>
        <w:t>köldfrossa</w:t>
      </w:r>
    </w:p>
    <w:p w:rsidR="0053492D" w:rsidRPr="00834C8A" w:rsidRDefault="0053492D">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w:t>
      </w:r>
      <w:r w:rsidRPr="00834C8A">
        <w:rPr>
          <w:rFonts w:ascii="Times New Roman" w:hAnsi="Times New Roman"/>
          <w:lang w:val="sv-SE"/>
        </w:rPr>
        <w:tab/>
      </w:r>
      <w:r w:rsidR="002E4A45" w:rsidRPr="00834C8A">
        <w:rPr>
          <w:rFonts w:ascii="Times New Roman" w:hAnsi="Times New Roman"/>
          <w:lang w:val="sv-SE"/>
        </w:rPr>
        <w:t>svår</w:t>
      </w:r>
      <w:r w:rsidRPr="00834C8A">
        <w:rPr>
          <w:rFonts w:ascii="Times New Roman" w:hAnsi="Times New Roman"/>
          <w:lang w:val="sv-SE"/>
        </w:rPr>
        <w:t xml:space="preserve"> huvudvärk som inte försvinner.</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Behandling med Temozolomide SUN kan orsaka en minskning av antalet av vissa typer av blod</w:t>
      </w:r>
      <w:r w:rsidR="002E4A45" w:rsidRPr="00834C8A">
        <w:rPr>
          <w:rFonts w:ascii="Times New Roman" w:hAnsi="Times New Roman"/>
          <w:lang w:val="sv-SE"/>
        </w:rPr>
        <w:t>kroppar</w:t>
      </w:r>
      <w:r w:rsidRPr="00834C8A">
        <w:rPr>
          <w:rFonts w:ascii="Times New Roman" w:hAnsi="Times New Roman"/>
          <w:lang w:val="sv-SE"/>
        </w:rPr>
        <w:t xml:space="preserve">. Det kan </w:t>
      </w:r>
      <w:r w:rsidR="002E4A45" w:rsidRPr="00834C8A">
        <w:rPr>
          <w:rFonts w:ascii="Times New Roman" w:hAnsi="Times New Roman"/>
          <w:lang w:val="sv-SE"/>
        </w:rPr>
        <w:t xml:space="preserve">innebära </w:t>
      </w:r>
      <w:r w:rsidRPr="00834C8A">
        <w:rPr>
          <w:rFonts w:ascii="Times New Roman" w:hAnsi="Times New Roman"/>
          <w:lang w:val="sv-SE"/>
        </w:rPr>
        <w:t>att du få</w:t>
      </w:r>
      <w:r w:rsidR="002E4A45" w:rsidRPr="00834C8A">
        <w:rPr>
          <w:rFonts w:ascii="Times New Roman" w:hAnsi="Times New Roman"/>
          <w:lang w:val="sv-SE"/>
        </w:rPr>
        <w:t>r</w:t>
      </w:r>
      <w:r w:rsidRPr="00834C8A">
        <w:rPr>
          <w:rFonts w:ascii="Times New Roman" w:hAnsi="Times New Roman"/>
          <w:lang w:val="sv-SE"/>
        </w:rPr>
        <w:t xml:space="preserve"> blåmärken eller blödningar, anemi (brist på röda blodkroppar), feber och minskat motstånd mot infektioner. Minskningen av antalet blod</w:t>
      </w:r>
      <w:r w:rsidR="002E4A45" w:rsidRPr="00834C8A">
        <w:rPr>
          <w:rFonts w:ascii="Times New Roman" w:hAnsi="Times New Roman"/>
          <w:lang w:val="sv-SE"/>
        </w:rPr>
        <w:t>kroppar</w:t>
      </w:r>
      <w:r w:rsidRPr="00834C8A">
        <w:rPr>
          <w:rFonts w:ascii="Times New Roman" w:hAnsi="Times New Roman"/>
          <w:lang w:val="sv-SE"/>
        </w:rPr>
        <w:t xml:space="preserve"> är vanligtvis kortvarig. I vissa fall kan den vara längre och leda till en mycket allvarlig form av anemi (aplastisk anemi). Din läkare kommer att kontrollera ditt blod regelbundet för tecken på eventuella förändringar och </w:t>
      </w:r>
      <w:r w:rsidR="002E4A45" w:rsidRPr="00834C8A">
        <w:rPr>
          <w:rFonts w:ascii="Times New Roman" w:hAnsi="Times New Roman"/>
          <w:lang w:val="sv-SE"/>
        </w:rPr>
        <w:t xml:space="preserve">avgör </w:t>
      </w:r>
      <w:r w:rsidRPr="00834C8A">
        <w:rPr>
          <w:rFonts w:ascii="Times New Roman" w:hAnsi="Times New Roman"/>
          <w:lang w:val="sv-SE"/>
        </w:rPr>
        <w:t>om du behöver någon speci</w:t>
      </w:r>
      <w:r w:rsidR="002E4A45" w:rsidRPr="00834C8A">
        <w:rPr>
          <w:rFonts w:ascii="Times New Roman" w:hAnsi="Times New Roman"/>
          <w:lang w:val="sv-SE"/>
        </w:rPr>
        <w:t>ell</w:t>
      </w:r>
      <w:r w:rsidRPr="00834C8A">
        <w:rPr>
          <w:rFonts w:ascii="Times New Roman" w:hAnsi="Times New Roman"/>
          <w:lang w:val="sv-SE"/>
        </w:rPr>
        <w:t xml:space="preserve"> behandling. I vissa fall kan dosen av Temozolomide SUN minskas eller behandlingen avbrytas.</w:t>
      </w:r>
    </w:p>
    <w:p w:rsidR="0053492D" w:rsidRPr="00834C8A" w:rsidRDefault="0053492D">
      <w:pPr>
        <w:autoSpaceDE w:val="0"/>
        <w:autoSpaceDN w:val="0"/>
        <w:adjustRightInd w:val="0"/>
        <w:spacing w:after="0" w:line="240" w:lineRule="auto"/>
        <w:rPr>
          <w:rFonts w:ascii="Times New Roman" w:hAnsi="Times New Roman"/>
          <w:lang w:val="sv-SE"/>
        </w:rPr>
      </w:pPr>
    </w:p>
    <w:p w:rsidR="002A383B" w:rsidRPr="002A383B" w:rsidRDefault="002A383B" w:rsidP="002A383B">
      <w:pPr>
        <w:spacing w:after="0" w:line="240" w:lineRule="auto"/>
        <w:ind w:right="-29"/>
        <w:rPr>
          <w:rFonts w:ascii="Times New Roman" w:hAnsi="Times New Roman"/>
          <w:snapToGrid/>
          <w:lang w:val="sv-SE" w:eastAsia="en-US"/>
        </w:rPr>
      </w:pPr>
      <w:r w:rsidRPr="002A383B">
        <w:rPr>
          <w:rFonts w:ascii="Times New Roman" w:hAnsi="Times New Roman"/>
          <w:snapToGrid/>
          <w:lang w:val="sv-SE" w:eastAsia="en-US"/>
        </w:rPr>
        <w:t>Övriga biverkningar som har rapporteras finns angivna i listan nedan:</w:t>
      </w:r>
    </w:p>
    <w:p w:rsidR="002A383B" w:rsidRPr="002A383B" w:rsidRDefault="002A383B" w:rsidP="002A383B">
      <w:pPr>
        <w:spacing w:after="0" w:line="240" w:lineRule="auto"/>
        <w:ind w:right="-29"/>
        <w:rPr>
          <w:rFonts w:ascii="Times New Roman" w:hAnsi="Times New Roman"/>
          <w:snapToGrid/>
          <w:lang w:val="sv-SE" w:eastAsia="en-US"/>
        </w:rPr>
      </w:pPr>
    </w:p>
    <w:p w:rsidR="002A383B" w:rsidRPr="002A383B" w:rsidRDefault="002A383B" w:rsidP="002A383B">
      <w:pPr>
        <w:spacing w:after="0" w:line="240" w:lineRule="auto"/>
        <w:rPr>
          <w:rFonts w:ascii="Times New Roman" w:hAnsi="Times New Roman"/>
          <w:b/>
          <w:snapToGrid/>
          <w:lang w:val="sv-SE" w:eastAsia="en-US"/>
        </w:rPr>
      </w:pPr>
      <w:r w:rsidRPr="002A383B">
        <w:rPr>
          <w:rFonts w:ascii="Times New Roman" w:hAnsi="Times New Roman"/>
          <w:b/>
          <w:snapToGrid/>
          <w:lang w:val="sv-SE" w:eastAsia="en-US"/>
        </w:rPr>
        <w:t>Mycket vanliga (kan förekomma hos fler än 1 av 10 användare)</w:t>
      </w:r>
      <w:r w:rsidRPr="002A383B">
        <w:rPr>
          <w:rFonts w:ascii="Times New Roman" w:hAnsi="Times New Roman"/>
          <w:snapToGrid/>
          <w:lang w:val="sv-SE" w:eastAsia="en-US"/>
        </w:rPr>
        <w:t>:</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bCs/>
          <w:snapToGrid/>
          <w:lang w:val="sv-SE" w:eastAsia="en-US"/>
        </w:rPr>
      </w:pPr>
      <w:r w:rsidRPr="002A383B">
        <w:rPr>
          <w:rFonts w:ascii="Times New Roman" w:hAnsi="Times New Roman"/>
          <w:bCs/>
          <w:snapToGrid/>
          <w:lang w:val="sv-SE" w:eastAsia="en-US"/>
        </w:rPr>
        <w:t>aptitlöshet, talsvårigheter, huvudvärk</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bCs/>
          <w:snapToGrid/>
          <w:lang w:val="sv-SE" w:eastAsia="en-US"/>
        </w:rPr>
      </w:pPr>
      <w:r w:rsidRPr="002A383B">
        <w:rPr>
          <w:rFonts w:ascii="Times New Roman" w:hAnsi="Times New Roman"/>
          <w:bCs/>
          <w:snapToGrid/>
          <w:lang w:val="sv-SE" w:eastAsia="en-US"/>
        </w:rPr>
        <w:t>kräkningar, illamående, diarré, förstoppning</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bCs/>
          <w:snapToGrid/>
          <w:lang w:val="sv-SE" w:eastAsia="en-US"/>
        </w:rPr>
      </w:pPr>
      <w:r w:rsidRPr="002A383B">
        <w:rPr>
          <w:rFonts w:ascii="Times New Roman" w:hAnsi="Times New Roman"/>
          <w:bCs/>
          <w:snapToGrid/>
          <w:lang w:val="sv-SE" w:eastAsia="en-US"/>
        </w:rPr>
        <w:t>utslag, håravfall</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bCs/>
          <w:snapToGrid/>
          <w:lang w:val="sv-SE" w:eastAsia="en-US"/>
        </w:rPr>
      </w:pPr>
      <w:r w:rsidRPr="002A383B">
        <w:rPr>
          <w:rFonts w:ascii="Times New Roman" w:hAnsi="Times New Roman"/>
          <w:bCs/>
          <w:snapToGrid/>
          <w:lang w:val="sv-SE" w:eastAsia="en-US"/>
        </w:rPr>
        <w:t>trötthet</w:t>
      </w:r>
      <w:r>
        <w:rPr>
          <w:rFonts w:ascii="Times New Roman" w:hAnsi="Times New Roman"/>
          <w:bCs/>
          <w:snapToGrid/>
          <w:lang w:val="sv-SE" w:eastAsia="en-US"/>
        </w:rPr>
        <w:t>.</w:t>
      </w:r>
    </w:p>
    <w:p w:rsidR="002A383B" w:rsidRPr="002A383B" w:rsidRDefault="002A383B" w:rsidP="002A383B">
      <w:pPr>
        <w:spacing w:after="0" w:line="240" w:lineRule="auto"/>
        <w:ind w:left="567" w:hanging="567"/>
        <w:rPr>
          <w:rFonts w:ascii="Times New Roman" w:hAnsi="Times New Roman"/>
          <w:bCs/>
          <w:snapToGrid/>
          <w:lang w:val="sv-SE" w:eastAsia="en-US"/>
        </w:rPr>
      </w:pPr>
    </w:p>
    <w:p w:rsidR="002A383B" w:rsidRPr="002A383B" w:rsidRDefault="002A383B" w:rsidP="002A383B">
      <w:pPr>
        <w:spacing w:after="0" w:line="240" w:lineRule="auto"/>
        <w:rPr>
          <w:rFonts w:ascii="Times New Roman" w:hAnsi="Times New Roman"/>
          <w:snapToGrid/>
          <w:lang w:val="sv-SE" w:eastAsia="en-US"/>
        </w:rPr>
      </w:pPr>
      <w:r w:rsidRPr="002A383B">
        <w:rPr>
          <w:rFonts w:ascii="Times New Roman" w:hAnsi="Times New Roman"/>
          <w:b/>
          <w:bCs/>
          <w:snapToGrid/>
          <w:lang w:val="sv-SE" w:eastAsia="en-US"/>
        </w:rPr>
        <w:t>Vanliga (kan förekomma hos upp till 1 av 10 användare)</w:t>
      </w:r>
      <w:r w:rsidRPr="002A383B">
        <w:rPr>
          <w:rFonts w:ascii="Times New Roman" w:hAnsi="Times New Roman"/>
          <w:snapToGrid/>
          <w:lang w:val="sv-SE" w:eastAsia="en-US"/>
        </w:rPr>
        <w:t>:</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infektioner, infektioner i munhålan, sårinfektioner</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minskat antal blodkroppar (neutropeni, lymfopeni, trombocytopeni)</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allergisk reaktion</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förhöjt blodsocker</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försämrat minne, depression, ångest, förvirring, oförmåga att somna eller sova vidare</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försämrad koordination och balans</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koncentrationssvårigheter, förändringar i sinnestillstånd eller uppmärksamhet, glömska</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lastRenderedPageBreak/>
        <w:t>yrsel, försämrad känsel, stickningar, skakningar, smakförändringar</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partiell synförlust, onormal syn, dubbelseende, torra eller smärtande ögon</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dövhet, öronringningar, öronvärk</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blodproppar i lungor eller ben, högt blodtryck</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lunginflammation, andnöd, bronkit, hosta, bihåleinflammation</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mag</w:t>
      </w:r>
      <w:r w:rsidRPr="002A383B">
        <w:rPr>
          <w:rFonts w:ascii="Times New Roman" w:hAnsi="Times New Roman"/>
          <w:snapToGrid/>
          <w:lang w:val="sv-SE" w:eastAsia="en-US"/>
        </w:rPr>
        <w:noBreakHyphen/>
        <w:t>eller buksmärtor, orolig mage/halsbränna, sväljsvårigheter</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torr hud, klåda</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muskelskador, muskelsvaghet, muskelvärk och smärta</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ledsmärta, ryggvärk</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täta urinträngningar, svårigheter att hålla tätt</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feber, influensaliknande symtom, värk, sjukdomskänsla, förkylning eller influensa</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 xml:space="preserve">vätskeretention, bensvullnad </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förhöjda nivåer av leverenzymer</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viktnedgång, viktuppgång</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strålskada</w:t>
      </w:r>
      <w:r>
        <w:rPr>
          <w:rFonts w:ascii="Times New Roman" w:hAnsi="Times New Roman"/>
          <w:snapToGrid/>
          <w:lang w:val="sv-SE" w:eastAsia="en-US"/>
        </w:rPr>
        <w:t>.</w:t>
      </w:r>
    </w:p>
    <w:p w:rsidR="002A383B" w:rsidRPr="002A383B" w:rsidRDefault="002A383B" w:rsidP="002A383B">
      <w:pPr>
        <w:spacing w:after="0" w:line="240" w:lineRule="auto"/>
        <w:rPr>
          <w:rFonts w:ascii="Times New Roman" w:hAnsi="Times New Roman"/>
          <w:b/>
          <w:bCs/>
          <w:snapToGrid/>
          <w:lang w:val="sv-SE" w:eastAsia="en-US"/>
        </w:rPr>
      </w:pPr>
    </w:p>
    <w:p w:rsidR="002A383B" w:rsidRPr="002A383B" w:rsidRDefault="002A383B" w:rsidP="002A383B">
      <w:pPr>
        <w:spacing w:after="0" w:line="240" w:lineRule="auto"/>
        <w:rPr>
          <w:rFonts w:ascii="Times New Roman" w:hAnsi="Times New Roman"/>
          <w:snapToGrid/>
          <w:lang w:val="sv-SE" w:eastAsia="en-US"/>
        </w:rPr>
      </w:pPr>
      <w:r w:rsidRPr="002A383B">
        <w:rPr>
          <w:rFonts w:ascii="Times New Roman" w:hAnsi="Times New Roman"/>
          <w:b/>
          <w:bCs/>
          <w:snapToGrid/>
          <w:lang w:val="sv-SE" w:eastAsia="en-US"/>
        </w:rPr>
        <w:t>Mindre vanliga (kan förekomma hos upp till 1 av 100 användare)</w:t>
      </w:r>
      <w:r w:rsidRPr="002A383B">
        <w:rPr>
          <w:rFonts w:ascii="Times New Roman" w:hAnsi="Times New Roman"/>
          <w:snapToGrid/>
          <w:lang w:val="sv-SE" w:eastAsia="en-US"/>
        </w:rPr>
        <w:t>:</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infektioner i hjärnan (meningoencefalit orsakad av herpesvirus) som kan ha dödlig utgång</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nya eller reaktiverade (återkommande) infektioner med cytomegalovirus</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reaktiverade hepatit B</w:t>
      </w:r>
      <w:r w:rsidRPr="002A383B">
        <w:rPr>
          <w:rFonts w:ascii="Times New Roman" w:hAnsi="Times New Roman"/>
          <w:snapToGrid/>
          <w:lang w:val="sv-SE" w:eastAsia="en-US"/>
        </w:rPr>
        <w:noBreakHyphen/>
        <w:t>virusinfektioner</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sekundär cancer inklusive leukemi</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minskat antal blodkroppar (pancytopeni, anemi, leukopeni)</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röda prickar under huden</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diabetes insipidus (symtom innefattar ökad urinmängd och törst), låga kaliumnivåer i blodet</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humörsvängningar, hallucinationer</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partiell förlamning, förändringar av luktsinnet</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försämrad hörsel, infektioner i mellanörat</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hjärtklappning (man kan känna hjärtslagen), värmevallningar</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uppblåst mage, svårigheter att kontrollera tarmrörelserna, hemorrojder, muntorrhet</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leverinflammation och leverskada (innefattar leversvikt med dödlig utgång), kolestas, förhöjd nivå av bilirubin</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blåsor på kroppen eller i munhålan, fjällande hud, hudreaktioner, smärtsam hudrodnad, allvarliga utslag med hudsvullnad (på handflator och fotsulor)</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ökad känslighet för solljus, urtikaria (nässelfeber), ökad svettning, förändrad hudfärg</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svårigheter att urinera</w:t>
      </w:r>
    </w:p>
    <w:p w:rsidR="002A383B" w:rsidRPr="002A383B" w:rsidRDefault="002A383B" w:rsidP="002A383B">
      <w:pPr>
        <w:numPr>
          <w:ilvl w:val="0"/>
          <w:numId w:val="80"/>
        </w:numPr>
        <w:tabs>
          <w:tab w:val="clear" w:pos="720"/>
        </w:tabs>
        <w:spacing w:after="0" w:line="240" w:lineRule="auto"/>
        <w:ind w:left="567" w:hanging="567"/>
        <w:rPr>
          <w:rFonts w:ascii="Times New Roman" w:hAnsi="Times New Roman"/>
          <w:snapToGrid/>
          <w:lang w:val="sv-SE" w:eastAsia="en-US"/>
        </w:rPr>
      </w:pPr>
      <w:r w:rsidRPr="002A383B">
        <w:rPr>
          <w:rFonts w:ascii="Times New Roman" w:hAnsi="Times New Roman"/>
          <w:snapToGrid/>
          <w:lang w:val="sv-SE" w:eastAsia="en-US"/>
        </w:rPr>
        <w:t>vaginala blödningingar, irritation i slidan, uteblivna eller kraftiga menstruationer, smärta i brösten, sexuell impotens</w:t>
      </w:r>
    </w:p>
    <w:p w:rsidR="002A383B" w:rsidRPr="007871F3" w:rsidRDefault="002A383B" w:rsidP="007871F3">
      <w:pPr>
        <w:numPr>
          <w:ilvl w:val="0"/>
          <w:numId w:val="80"/>
        </w:numPr>
        <w:tabs>
          <w:tab w:val="clear" w:pos="720"/>
        </w:tabs>
        <w:autoSpaceDE w:val="0"/>
        <w:autoSpaceDN w:val="0"/>
        <w:adjustRightInd w:val="0"/>
        <w:spacing w:after="0" w:line="240" w:lineRule="auto"/>
        <w:ind w:left="567" w:hanging="567"/>
        <w:rPr>
          <w:rFonts w:ascii="Times New Roman" w:hAnsi="Times New Roman"/>
          <w:u w:val="single"/>
          <w:lang w:val="sv-SE"/>
        </w:rPr>
      </w:pPr>
      <w:r w:rsidRPr="002A383B">
        <w:rPr>
          <w:rFonts w:ascii="Times New Roman" w:hAnsi="Times New Roman"/>
          <w:snapToGrid/>
          <w:lang w:val="sv-SE" w:eastAsia="en-US"/>
        </w:rPr>
        <w:t>skakningar, ansiktssvullnad, missfärgning av tungan, törst, tandbesvär</w:t>
      </w:r>
      <w:r>
        <w:rPr>
          <w:rFonts w:ascii="Times New Roman" w:hAnsi="Times New Roman"/>
          <w:snapToGrid/>
          <w:lang w:val="sv-SE" w:eastAsia="en-US"/>
        </w:rPr>
        <w:t>.</w:t>
      </w:r>
    </w:p>
    <w:p w:rsidR="0053492D" w:rsidRPr="00834C8A" w:rsidRDefault="0053492D" w:rsidP="007871F3">
      <w:pPr>
        <w:autoSpaceDE w:val="0"/>
        <w:autoSpaceDN w:val="0"/>
        <w:adjustRightInd w:val="0"/>
        <w:spacing w:after="0" w:line="240" w:lineRule="auto"/>
        <w:rPr>
          <w:rFonts w:ascii="Times New Roman" w:hAnsi="Times New Roman"/>
          <w:b/>
          <w:lang w:val="sv-SE"/>
        </w:rPr>
      </w:pPr>
    </w:p>
    <w:p w:rsidR="00235ED4" w:rsidRPr="00834C8A" w:rsidRDefault="00235ED4" w:rsidP="00235ED4">
      <w:pPr>
        <w:autoSpaceDE w:val="0"/>
        <w:autoSpaceDN w:val="0"/>
        <w:adjustRightInd w:val="0"/>
        <w:spacing w:after="0" w:line="240" w:lineRule="auto"/>
        <w:rPr>
          <w:rFonts w:ascii="Times New Roman" w:hAnsi="Times New Roman"/>
          <w:noProof/>
          <w:lang w:val="sv-SE"/>
        </w:rPr>
      </w:pPr>
      <w:r w:rsidRPr="00235ED4">
        <w:rPr>
          <w:rFonts w:ascii="Times New Roman" w:hAnsi="Times New Roman"/>
          <w:b/>
          <w:noProof/>
          <w:lang w:val="sv-SE"/>
        </w:rPr>
        <w:t>Rapportering av biverkningar</w:t>
      </w:r>
    </w:p>
    <w:p w:rsidR="00010462" w:rsidRPr="00834C8A" w:rsidRDefault="00010462" w:rsidP="00235ED4">
      <w:pPr>
        <w:autoSpaceDE w:val="0"/>
        <w:autoSpaceDN w:val="0"/>
        <w:adjustRightInd w:val="0"/>
        <w:spacing w:after="0" w:line="240" w:lineRule="auto"/>
        <w:rPr>
          <w:rFonts w:ascii="Times New Roman" w:hAnsi="Times New Roman"/>
          <w:noProof/>
          <w:lang w:val="sv-SE"/>
        </w:rPr>
      </w:pPr>
      <w:r w:rsidRPr="00834C8A">
        <w:rPr>
          <w:rFonts w:ascii="Times New Roman" w:hAnsi="Times New Roman"/>
          <w:noProof/>
          <w:lang w:val="sv-SE"/>
        </w:rPr>
        <w:t>Om du får biverkningar, tala med läkare, apotekspersonal eller sjuksköterska. Detta gäller även biverkningar som inte nämns i denna information.</w:t>
      </w:r>
      <w:r w:rsidR="00235ED4" w:rsidRPr="00235ED4">
        <w:rPr>
          <w:rFonts w:ascii="Times New Roman" w:hAnsi="Times New Roman"/>
          <w:noProof/>
          <w:snapToGrid/>
          <w:lang w:val="sv-SE" w:eastAsia="zh-CN"/>
        </w:rPr>
        <w:t xml:space="preserve"> </w:t>
      </w:r>
      <w:r w:rsidR="00235ED4" w:rsidRPr="00235ED4">
        <w:rPr>
          <w:rFonts w:ascii="Times New Roman" w:hAnsi="Times New Roman"/>
          <w:noProof/>
          <w:lang w:val="sv-SE"/>
        </w:rPr>
        <w:t xml:space="preserve">Du kan också rapportera biverkningar direkt via </w:t>
      </w:r>
      <w:r w:rsidR="00235ED4" w:rsidRPr="00C613C9">
        <w:rPr>
          <w:rFonts w:ascii="Times New Roman" w:hAnsi="Times New Roman"/>
          <w:noProof/>
          <w:highlight w:val="lightGray"/>
          <w:lang w:val="sv-SE"/>
        </w:rPr>
        <w:t xml:space="preserve">det nationella rapporteringssystemet listat i </w:t>
      </w:r>
      <w:hyperlink r:id="rId12" w:history="1">
        <w:r w:rsidR="00235ED4" w:rsidRPr="00395C3C">
          <w:rPr>
            <w:rStyle w:val="Hyperlink"/>
            <w:rFonts w:ascii="Times New Roman" w:hAnsi="Times New Roman"/>
            <w:noProof/>
            <w:highlight w:val="lightGray"/>
            <w:u w:val="none"/>
            <w:lang w:val="sv-SE"/>
          </w:rPr>
          <w:t>bilaga V</w:t>
        </w:r>
      </w:hyperlink>
      <w:r w:rsidR="00235ED4" w:rsidRPr="00235ED4">
        <w:rPr>
          <w:rFonts w:ascii="Times New Roman" w:hAnsi="Times New Roman"/>
          <w:noProof/>
          <w:lang w:val="sv-SE"/>
        </w:rPr>
        <w:t>. Genom att rapportera biverkningar kan du bidra till att öka informationen om läkemedels säkerhet.</w:t>
      </w:r>
    </w:p>
    <w:p w:rsidR="0053492D" w:rsidRPr="00834C8A" w:rsidRDefault="0053492D">
      <w:pPr>
        <w:autoSpaceDE w:val="0"/>
        <w:autoSpaceDN w:val="0"/>
        <w:adjustRightInd w:val="0"/>
        <w:spacing w:after="0" w:line="240" w:lineRule="auto"/>
        <w:rPr>
          <w:rFonts w:ascii="Times New Roman" w:hAnsi="Times New Roman"/>
          <w:noProof/>
          <w:lang w:val="sv-SE"/>
        </w:rPr>
      </w:pPr>
    </w:p>
    <w:p w:rsidR="00165101" w:rsidRPr="00107225" w:rsidRDefault="00165101">
      <w:pPr>
        <w:autoSpaceDE w:val="0"/>
        <w:autoSpaceDN w:val="0"/>
        <w:adjustRightInd w:val="0"/>
        <w:spacing w:after="0" w:line="240" w:lineRule="auto"/>
        <w:rPr>
          <w:rFonts w:ascii="Times New Roman" w:hAnsi="Times New Roman"/>
          <w:lang w:val="sv-SE"/>
        </w:rPr>
      </w:pPr>
    </w:p>
    <w:p w:rsidR="00010462" w:rsidRPr="00107225" w:rsidRDefault="00010462" w:rsidP="00D654EA">
      <w:pPr>
        <w:keepNext/>
        <w:numPr>
          <w:ilvl w:val="0"/>
          <w:numId w:val="3"/>
        </w:numPr>
        <w:spacing w:after="0"/>
        <w:rPr>
          <w:rFonts w:ascii="Times New Roman" w:hAnsi="Times New Roman"/>
          <w:b/>
          <w:lang w:val="sv-SE"/>
        </w:rPr>
      </w:pPr>
      <w:r w:rsidRPr="00107225">
        <w:rPr>
          <w:rFonts w:ascii="Times New Roman" w:hAnsi="Times New Roman"/>
          <w:b/>
          <w:lang w:val="sv-SE"/>
        </w:rPr>
        <w:t>Hur Temo</w:t>
      </w:r>
      <w:r w:rsidR="00D654EA" w:rsidRPr="00107225">
        <w:rPr>
          <w:rFonts w:ascii="Times New Roman" w:hAnsi="Times New Roman"/>
          <w:b/>
          <w:lang w:val="sv-SE"/>
        </w:rPr>
        <w:t>zolomide SUN</w:t>
      </w:r>
      <w:r w:rsidRPr="00107225">
        <w:rPr>
          <w:rFonts w:ascii="Times New Roman" w:hAnsi="Times New Roman"/>
          <w:b/>
          <w:lang w:val="sv-SE"/>
        </w:rPr>
        <w:t xml:space="preserve"> ska förvaras</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847118">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Förvara detta läkemedel</w:t>
      </w:r>
      <w:r w:rsidR="0053492D" w:rsidRPr="00834C8A">
        <w:rPr>
          <w:rFonts w:ascii="Times New Roman" w:hAnsi="Times New Roman"/>
          <w:lang w:val="sv-SE"/>
        </w:rPr>
        <w:t xml:space="preserve"> utom syn- och räckhåll för barn, helst i ett låst skåp. Oavsiktlig förtäring kan vara livshotande för barn.</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Använd </w:t>
      </w:r>
      <w:r w:rsidR="00847118" w:rsidRPr="00834C8A">
        <w:rPr>
          <w:rFonts w:ascii="Times New Roman" w:hAnsi="Times New Roman"/>
          <w:lang w:val="sv-SE"/>
        </w:rPr>
        <w:t>detta läkemedel</w:t>
      </w:r>
      <w:r w:rsidR="00CD5231">
        <w:rPr>
          <w:rFonts w:ascii="Times New Roman" w:hAnsi="Times New Roman"/>
          <w:lang w:val="sv-SE"/>
        </w:rPr>
        <w:t xml:space="preserve"> </w:t>
      </w:r>
      <w:r w:rsidRPr="00834C8A">
        <w:rPr>
          <w:rFonts w:ascii="Times New Roman" w:hAnsi="Times New Roman"/>
          <w:lang w:val="sv-SE"/>
        </w:rPr>
        <w:t>före utgångsdatum som anges på etiketten och kartongen. Utgångsdatumet är den sista dagen i angiven månad.</w:t>
      </w:r>
    </w:p>
    <w:p w:rsidR="00766A19" w:rsidRDefault="00766A19" w:rsidP="00766A19">
      <w:pPr>
        <w:autoSpaceDE w:val="0"/>
        <w:autoSpaceDN w:val="0"/>
        <w:adjustRightInd w:val="0"/>
        <w:spacing w:after="0" w:line="240" w:lineRule="auto"/>
        <w:rPr>
          <w:rFonts w:ascii="Times New Roman" w:hAnsi="Times New Roman"/>
          <w:lang w:val="sv-SE"/>
        </w:rPr>
      </w:pPr>
    </w:p>
    <w:p w:rsidR="00766A19" w:rsidRPr="00E661FA" w:rsidRDefault="00766A19" w:rsidP="00766A19">
      <w:pPr>
        <w:pStyle w:val="Default"/>
        <w:rPr>
          <w:lang w:val="sv-SE"/>
        </w:rPr>
      </w:pPr>
      <w:r w:rsidRPr="00E661FA">
        <w:rPr>
          <w:sz w:val="22"/>
          <w:szCs w:val="22"/>
          <w:lang w:val="sv-SE"/>
        </w:rPr>
        <w:t xml:space="preserve">Förvaras vid högst </w:t>
      </w:r>
      <w:r>
        <w:rPr>
          <w:sz w:val="22"/>
          <w:szCs w:val="22"/>
          <w:lang w:val="sv-SE"/>
        </w:rPr>
        <w:t>25</w:t>
      </w:r>
      <w:r w:rsidRPr="00E661FA">
        <w:rPr>
          <w:sz w:val="22"/>
          <w:szCs w:val="22"/>
          <w:lang w:val="sv-SE"/>
        </w:rPr>
        <w:t xml:space="preserve"> °C. </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lastRenderedPageBreak/>
        <w:t>Tala om för apotekspersonal om du märker några synliga förändringar av kapslarnas utseende.</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191D6B">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Läkemedel ska </w:t>
      </w:r>
      <w:r w:rsidR="0053492D" w:rsidRPr="00834C8A">
        <w:rPr>
          <w:rFonts w:ascii="Times New Roman" w:hAnsi="Times New Roman"/>
          <w:lang w:val="sv-SE"/>
        </w:rPr>
        <w:t xml:space="preserve">inte kastas i avloppet eller bland hushållsavfall. Fråga apotekspersonalen hur man </w:t>
      </w:r>
      <w:r w:rsidR="00FB467B" w:rsidRPr="00834C8A">
        <w:rPr>
          <w:rFonts w:ascii="Times New Roman" w:hAnsi="Times New Roman"/>
          <w:lang w:val="sv-SE"/>
        </w:rPr>
        <w:t xml:space="preserve">kastar läkemedel som inte längre </w:t>
      </w:r>
      <w:r w:rsidR="0053492D" w:rsidRPr="00834C8A">
        <w:rPr>
          <w:rFonts w:ascii="Times New Roman" w:hAnsi="Times New Roman"/>
          <w:lang w:val="sv-SE"/>
        </w:rPr>
        <w:t>används. Dessa åtgärder är till för att skydda miljön.</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AA7A64" w:rsidP="007871F3">
      <w:pPr>
        <w:pStyle w:val="Lijstalinea1"/>
        <w:keepNext/>
        <w:keepLines/>
        <w:numPr>
          <w:ilvl w:val="0"/>
          <w:numId w:val="3"/>
        </w:numPr>
        <w:autoSpaceDE w:val="0"/>
        <w:autoSpaceDN w:val="0"/>
        <w:adjustRightInd w:val="0"/>
        <w:spacing w:after="0" w:line="240" w:lineRule="auto"/>
        <w:rPr>
          <w:rFonts w:ascii="Times New Roman" w:hAnsi="Times New Roman"/>
          <w:b/>
          <w:lang w:val="sv-SE"/>
        </w:rPr>
      </w:pPr>
      <w:r w:rsidRPr="00834C8A">
        <w:rPr>
          <w:rFonts w:ascii="Times New Roman" w:hAnsi="Times New Roman"/>
          <w:b/>
          <w:noProof/>
          <w:lang w:val="sv-SE"/>
        </w:rPr>
        <w:t>Förpackningens innehåll och övriga upplysningar</w:t>
      </w:r>
    </w:p>
    <w:p w:rsidR="0053492D" w:rsidRPr="00834C8A" w:rsidRDefault="0053492D" w:rsidP="007871F3">
      <w:pPr>
        <w:keepNext/>
        <w:keepLines/>
        <w:autoSpaceDE w:val="0"/>
        <w:autoSpaceDN w:val="0"/>
        <w:adjustRightInd w:val="0"/>
        <w:spacing w:after="0" w:line="240" w:lineRule="auto"/>
        <w:rPr>
          <w:rFonts w:ascii="Times New Roman" w:hAnsi="Times New Roman"/>
          <w:b/>
          <w:lang w:val="sv-SE"/>
        </w:rPr>
      </w:pPr>
    </w:p>
    <w:p w:rsidR="0053492D" w:rsidRPr="00834C8A" w:rsidRDefault="0053492D" w:rsidP="007871F3">
      <w:pPr>
        <w:keepNext/>
        <w:keepLines/>
        <w:autoSpaceDE w:val="0"/>
        <w:autoSpaceDN w:val="0"/>
        <w:adjustRightInd w:val="0"/>
        <w:spacing w:after="0" w:line="240" w:lineRule="auto"/>
        <w:rPr>
          <w:rFonts w:ascii="Times New Roman" w:hAnsi="Times New Roman"/>
          <w:b/>
        </w:rPr>
      </w:pPr>
      <w:r w:rsidRPr="00834C8A">
        <w:rPr>
          <w:rFonts w:ascii="Times New Roman" w:hAnsi="Times New Roman"/>
          <w:b/>
        </w:rPr>
        <w:t>Innehållsdeklaration</w:t>
      </w:r>
    </w:p>
    <w:p w:rsidR="0053492D" w:rsidRPr="00834C8A" w:rsidRDefault="0053492D" w:rsidP="007871F3">
      <w:pPr>
        <w:keepNext/>
        <w:keepLines/>
        <w:autoSpaceDE w:val="0"/>
        <w:autoSpaceDN w:val="0"/>
        <w:adjustRightInd w:val="0"/>
        <w:spacing w:after="0" w:line="240" w:lineRule="auto"/>
        <w:rPr>
          <w:rFonts w:ascii="Times New Roman" w:hAnsi="Times New Roman"/>
          <w:b/>
        </w:rPr>
      </w:pPr>
    </w:p>
    <w:p w:rsidR="00263191" w:rsidRDefault="0053492D">
      <w:pPr>
        <w:keepNext/>
        <w:keepLines/>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w:t>
      </w:r>
      <w:r w:rsidRPr="00834C8A">
        <w:rPr>
          <w:rFonts w:ascii="Times New Roman" w:hAnsi="Times New Roman"/>
          <w:lang w:val="sv-SE"/>
        </w:rPr>
        <w:tab/>
        <w:t xml:space="preserve">Den aktiva substansen är temozolomid. </w:t>
      </w:r>
    </w:p>
    <w:p w:rsidR="0053492D" w:rsidRPr="00EC18EC" w:rsidRDefault="002A2183" w:rsidP="00EC18EC">
      <w:pPr>
        <w:keepNext/>
        <w:keepLines/>
        <w:tabs>
          <w:tab w:val="left" w:pos="567"/>
        </w:tabs>
        <w:autoSpaceDE w:val="0"/>
        <w:autoSpaceDN w:val="0"/>
        <w:adjustRightInd w:val="0"/>
        <w:spacing w:after="0" w:line="240" w:lineRule="auto"/>
        <w:ind w:left="567" w:hanging="567"/>
        <w:rPr>
          <w:rFonts w:ascii="Times New Roman" w:hAnsi="Times New Roman"/>
          <w:i/>
          <w:lang w:val="sv-SE"/>
        </w:rPr>
      </w:pPr>
      <w:r>
        <w:rPr>
          <w:rFonts w:ascii="Times New Roman" w:hAnsi="Times New Roman"/>
          <w:i/>
          <w:lang w:val="sv-SE"/>
        </w:rPr>
        <w:tab/>
      </w:r>
      <w:r w:rsidR="00263191" w:rsidRPr="00EC18EC">
        <w:rPr>
          <w:rFonts w:ascii="Times New Roman" w:hAnsi="Times New Roman"/>
          <w:i/>
          <w:lang w:val="sv-SE"/>
        </w:rPr>
        <w:t>Temozolomide SUN 5</w:t>
      </w:r>
      <w:r w:rsidR="00263191">
        <w:rPr>
          <w:rFonts w:ascii="Times New Roman" w:hAnsi="Times New Roman"/>
          <w:i/>
          <w:lang w:val="sv-SE"/>
        </w:rPr>
        <w:t> </w:t>
      </w:r>
      <w:r w:rsidR="00263191" w:rsidRPr="00EC18EC">
        <w:rPr>
          <w:rFonts w:ascii="Times New Roman" w:hAnsi="Times New Roman"/>
          <w:i/>
          <w:lang w:val="sv-SE"/>
        </w:rPr>
        <w:t>mg hårda kapslar</w:t>
      </w:r>
      <w:r w:rsidR="00263191">
        <w:rPr>
          <w:rFonts w:ascii="Times New Roman" w:hAnsi="Times New Roman"/>
          <w:i/>
          <w:lang w:val="sv-SE"/>
        </w:rPr>
        <w:t>:</w:t>
      </w:r>
      <w:r w:rsidR="00263191" w:rsidRPr="00EC18EC">
        <w:rPr>
          <w:rFonts w:ascii="Times New Roman" w:hAnsi="Times New Roman"/>
          <w:i/>
          <w:lang w:val="sv-SE"/>
        </w:rPr>
        <w:t xml:space="preserve"> </w:t>
      </w:r>
      <w:r w:rsidR="0053492D" w:rsidRPr="00EC18EC">
        <w:rPr>
          <w:rFonts w:ascii="Times New Roman" w:hAnsi="Times New Roman"/>
          <w:i/>
          <w:lang w:val="sv-SE"/>
        </w:rPr>
        <w:t xml:space="preserve">Varje </w:t>
      </w:r>
      <w:r w:rsidR="00AB64D1" w:rsidRPr="00EC18EC">
        <w:rPr>
          <w:rFonts w:ascii="Times New Roman" w:hAnsi="Times New Roman"/>
          <w:i/>
          <w:lang w:val="sv-SE"/>
        </w:rPr>
        <w:t xml:space="preserve">hård </w:t>
      </w:r>
      <w:r w:rsidR="0053492D" w:rsidRPr="00EC18EC">
        <w:rPr>
          <w:rFonts w:ascii="Times New Roman" w:hAnsi="Times New Roman"/>
          <w:i/>
          <w:lang w:val="sv-SE"/>
        </w:rPr>
        <w:t>kapsel innehåller 5 mg temozolomid.</w:t>
      </w:r>
    </w:p>
    <w:p w:rsidR="00263191" w:rsidRPr="00EC18EC" w:rsidRDefault="002A2183" w:rsidP="00EC18EC">
      <w:pPr>
        <w:keepNext/>
        <w:keepLines/>
        <w:tabs>
          <w:tab w:val="left" w:pos="567"/>
        </w:tabs>
        <w:autoSpaceDE w:val="0"/>
        <w:autoSpaceDN w:val="0"/>
        <w:adjustRightInd w:val="0"/>
        <w:spacing w:after="0" w:line="240" w:lineRule="auto"/>
        <w:ind w:left="567" w:hanging="567"/>
        <w:rPr>
          <w:rFonts w:ascii="Times New Roman" w:hAnsi="Times New Roman"/>
          <w:i/>
          <w:lang w:val="sv-SE"/>
        </w:rPr>
      </w:pPr>
      <w:r>
        <w:rPr>
          <w:rFonts w:ascii="Times New Roman" w:hAnsi="Times New Roman"/>
          <w:i/>
          <w:lang w:val="sv-SE"/>
        </w:rPr>
        <w:tab/>
      </w:r>
      <w:r w:rsidR="00263191" w:rsidRPr="00D21859">
        <w:rPr>
          <w:rFonts w:ascii="Times New Roman" w:hAnsi="Times New Roman"/>
          <w:i/>
          <w:lang w:val="sv-SE"/>
        </w:rPr>
        <w:t xml:space="preserve">Temozolomide SUN </w:t>
      </w:r>
      <w:r w:rsidR="00263191">
        <w:rPr>
          <w:rFonts w:ascii="Times New Roman" w:hAnsi="Times New Roman"/>
          <w:i/>
          <w:lang w:val="sv-SE"/>
        </w:rPr>
        <w:t>20 </w:t>
      </w:r>
      <w:r w:rsidR="00263191" w:rsidRPr="00D21859">
        <w:rPr>
          <w:rFonts w:ascii="Times New Roman" w:hAnsi="Times New Roman"/>
          <w:i/>
          <w:lang w:val="sv-SE"/>
        </w:rPr>
        <w:t>mg hårda kapslar</w:t>
      </w:r>
      <w:r w:rsidR="00263191">
        <w:rPr>
          <w:rFonts w:ascii="Times New Roman" w:hAnsi="Times New Roman"/>
          <w:i/>
          <w:lang w:val="sv-SE"/>
        </w:rPr>
        <w:t>:</w:t>
      </w:r>
      <w:r w:rsidR="00263191" w:rsidRPr="00EC18EC">
        <w:rPr>
          <w:rFonts w:ascii="Times New Roman" w:hAnsi="Times New Roman"/>
          <w:i/>
          <w:lang w:val="sv-SE"/>
        </w:rPr>
        <w:t xml:space="preserve"> Varje hård kapsel innehåller 20 mg temozolomid.</w:t>
      </w:r>
    </w:p>
    <w:p w:rsidR="00263191" w:rsidRPr="00EC18EC" w:rsidRDefault="002A2183">
      <w:pPr>
        <w:keepNext/>
        <w:keepLines/>
        <w:tabs>
          <w:tab w:val="left" w:pos="567"/>
        </w:tabs>
        <w:autoSpaceDE w:val="0"/>
        <w:autoSpaceDN w:val="0"/>
        <w:adjustRightInd w:val="0"/>
        <w:spacing w:after="0" w:line="240" w:lineRule="auto"/>
        <w:ind w:left="567" w:hanging="567"/>
        <w:rPr>
          <w:rFonts w:ascii="Times New Roman" w:hAnsi="Times New Roman"/>
          <w:i/>
          <w:lang w:val="sv-SE"/>
        </w:rPr>
      </w:pPr>
      <w:r>
        <w:rPr>
          <w:rFonts w:ascii="Times New Roman" w:hAnsi="Times New Roman"/>
          <w:i/>
          <w:lang w:val="sv-SE"/>
        </w:rPr>
        <w:tab/>
      </w:r>
      <w:r w:rsidR="00263191" w:rsidRPr="00D21859">
        <w:rPr>
          <w:rFonts w:ascii="Times New Roman" w:hAnsi="Times New Roman"/>
          <w:i/>
          <w:lang w:val="sv-SE"/>
        </w:rPr>
        <w:t xml:space="preserve">Temozolomide SUN </w:t>
      </w:r>
      <w:r w:rsidR="00263191">
        <w:rPr>
          <w:rFonts w:ascii="Times New Roman" w:hAnsi="Times New Roman"/>
          <w:i/>
          <w:lang w:val="sv-SE"/>
        </w:rPr>
        <w:t>100 </w:t>
      </w:r>
      <w:r w:rsidR="00263191" w:rsidRPr="00D21859">
        <w:rPr>
          <w:rFonts w:ascii="Times New Roman" w:hAnsi="Times New Roman"/>
          <w:i/>
          <w:lang w:val="sv-SE"/>
        </w:rPr>
        <w:t>mg hårda kapslar</w:t>
      </w:r>
      <w:r w:rsidR="00263191">
        <w:rPr>
          <w:rFonts w:ascii="Times New Roman" w:hAnsi="Times New Roman"/>
          <w:i/>
          <w:lang w:val="sv-SE"/>
        </w:rPr>
        <w:t>:</w:t>
      </w:r>
      <w:r w:rsidR="00263191" w:rsidRPr="00EC18EC">
        <w:rPr>
          <w:rFonts w:ascii="Times New Roman" w:hAnsi="Times New Roman"/>
          <w:i/>
          <w:lang w:val="sv-SE"/>
        </w:rPr>
        <w:t xml:space="preserve"> Varje hård kapsel innehåller 100 mg temozolomid.</w:t>
      </w:r>
    </w:p>
    <w:p w:rsidR="00263191" w:rsidRPr="00EC18EC" w:rsidRDefault="002A2183">
      <w:pPr>
        <w:keepNext/>
        <w:keepLines/>
        <w:tabs>
          <w:tab w:val="left" w:pos="567"/>
        </w:tabs>
        <w:autoSpaceDE w:val="0"/>
        <w:autoSpaceDN w:val="0"/>
        <w:adjustRightInd w:val="0"/>
        <w:spacing w:after="0" w:line="240" w:lineRule="auto"/>
        <w:ind w:left="567" w:hanging="567"/>
        <w:rPr>
          <w:rFonts w:ascii="Times New Roman" w:hAnsi="Times New Roman"/>
          <w:i/>
          <w:lang w:val="sv-SE"/>
        </w:rPr>
      </w:pPr>
      <w:r>
        <w:rPr>
          <w:rFonts w:ascii="Times New Roman" w:hAnsi="Times New Roman"/>
          <w:i/>
          <w:lang w:val="sv-SE"/>
        </w:rPr>
        <w:tab/>
      </w:r>
      <w:r w:rsidR="00263191" w:rsidRPr="00D21859">
        <w:rPr>
          <w:rFonts w:ascii="Times New Roman" w:hAnsi="Times New Roman"/>
          <w:i/>
          <w:lang w:val="sv-SE"/>
        </w:rPr>
        <w:t xml:space="preserve">Temozolomide SUN </w:t>
      </w:r>
      <w:r w:rsidR="00263191">
        <w:rPr>
          <w:rFonts w:ascii="Times New Roman" w:hAnsi="Times New Roman"/>
          <w:i/>
          <w:lang w:val="sv-SE"/>
        </w:rPr>
        <w:t>140 </w:t>
      </w:r>
      <w:r w:rsidR="00263191" w:rsidRPr="00D21859">
        <w:rPr>
          <w:rFonts w:ascii="Times New Roman" w:hAnsi="Times New Roman"/>
          <w:i/>
          <w:lang w:val="sv-SE"/>
        </w:rPr>
        <w:t>mg hårda kapslar</w:t>
      </w:r>
      <w:r w:rsidR="00263191">
        <w:rPr>
          <w:rFonts w:ascii="Times New Roman" w:hAnsi="Times New Roman"/>
          <w:i/>
          <w:lang w:val="sv-SE"/>
        </w:rPr>
        <w:t>:</w:t>
      </w:r>
      <w:r w:rsidR="00263191" w:rsidRPr="00EC18EC">
        <w:rPr>
          <w:rFonts w:ascii="Times New Roman" w:hAnsi="Times New Roman"/>
          <w:i/>
          <w:lang w:val="sv-SE"/>
        </w:rPr>
        <w:t xml:space="preserve"> Varje hård kapsel innehåller 140 mg temozolomid.</w:t>
      </w:r>
    </w:p>
    <w:p w:rsidR="00263191" w:rsidRPr="00EC18EC" w:rsidRDefault="002A2183">
      <w:pPr>
        <w:keepNext/>
        <w:keepLines/>
        <w:tabs>
          <w:tab w:val="left" w:pos="567"/>
        </w:tabs>
        <w:autoSpaceDE w:val="0"/>
        <w:autoSpaceDN w:val="0"/>
        <w:adjustRightInd w:val="0"/>
        <w:spacing w:after="0" w:line="240" w:lineRule="auto"/>
        <w:ind w:left="567" w:hanging="567"/>
        <w:rPr>
          <w:rFonts w:ascii="Times New Roman" w:hAnsi="Times New Roman"/>
          <w:i/>
          <w:lang w:val="sv-SE"/>
        </w:rPr>
      </w:pPr>
      <w:r>
        <w:rPr>
          <w:rFonts w:ascii="Times New Roman" w:hAnsi="Times New Roman"/>
          <w:i/>
          <w:lang w:val="sv-SE"/>
        </w:rPr>
        <w:tab/>
      </w:r>
      <w:r w:rsidR="00263191" w:rsidRPr="00D21859">
        <w:rPr>
          <w:rFonts w:ascii="Times New Roman" w:hAnsi="Times New Roman"/>
          <w:i/>
          <w:lang w:val="sv-SE"/>
        </w:rPr>
        <w:t xml:space="preserve">Temozolomide SUN </w:t>
      </w:r>
      <w:r w:rsidR="00263191">
        <w:rPr>
          <w:rFonts w:ascii="Times New Roman" w:hAnsi="Times New Roman"/>
          <w:i/>
          <w:lang w:val="sv-SE"/>
        </w:rPr>
        <w:t>180 </w:t>
      </w:r>
      <w:r w:rsidR="00263191" w:rsidRPr="00D21859">
        <w:rPr>
          <w:rFonts w:ascii="Times New Roman" w:hAnsi="Times New Roman"/>
          <w:i/>
          <w:lang w:val="sv-SE"/>
        </w:rPr>
        <w:t>mg hårda kapslar</w:t>
      </w:r>
      <w:r w:rsidR="00263191">
        <w:rPr>
          <w:rFonts w:ascii="Times New Roman" w:hAnsi="Times New Roman"/>
          <w:i/>
          <w:lang w:val="sv-SE"/>
        </w:rPr>
        <w:t>:</w:t>
      </w:r>
      <w:r w:rsidR="00263191" w:rsidRPr="00EC18EC">
        <w:rPr>
          <w:rFonts w:ascii="Times New Roman" w:hAnsi="Times New Roman"/>
          <w:i/>
          <w:lang w:val="sv-SE"/>
        </w:rPr>
        <w:t xml:space="preserve"> Varje hård kapsel innehåller 180 mg temozolomid.</w:t>
      </w:r>
    </w:p>
    <w:p w:rsidR="00263191" w:rsidRPr="00834C8A" w:rsidRDefault="002A2183">
      <w:pPr>
        <w:keepNext/>
        <w:keepLines/>
        <w:tabs>
          <w:tab w:val="left" w:pos="567"/>
        </w:tabs>
        <w:autoSpaceDE w:val="0"/>
        <w:autoSpaceDN w:val="0"/>
        <w:adjustRightInd w:val="0"/>
        <w:spacing w:after="0" w:line="240" w:lineRule="auto"/>
        <w:ind w:left="567" w:hanging="567"/>
        <w:rPr>
          <w:rFonts w:ascii="Times New Roman" w:hAnsi="Times New Roman"/>
          <w:lang w:val="sv-SE"/>
        </w:rPr>
      </w:pPr>
      <w:r>
        <w:rPr>
          <w:rFonts w:ascii="Times New Roman" w:hAnsi="Times New Roman"/>
          <w:i/>
          <w:lang w:val="sv-SE"/>
        </w:rPr>
        <w:tab/>
      </w:r>
      <w:r w:rsidR="00263191" w:rsidRPr="00D21859">
        <w:rPr>
          <w:rFonts w:ascii="Times New Roman" w:hAnsi="Times New Roman"/>
          <w:i/>
          <w:lang w:val="sv-SE"/>
        </w:rPr>
        <w:t xml:space="preserve">Temozolomide SUN </w:t>
      </w:r>
      <w:r w:rsidR="00263191">
        <w:rPr>
          <w:rFonts w:ascii="Times New Roman" w:hAnsi="Times New Roman"/>
          <w:i/>
          <w:lang w:val="sv-SE"/>
        </w:rPr>
        <w:t>250 </w:t>
      </w:r>
      <w:r w:rsidR="00263191" w:rsidRPr="00D21859">
        <w:rPr>
          <w:rFonts w:ascii="Times New Roman" w:hAnsi="Times New Roman"/>
          <w:i/>
          <w:lang w:val="sv-SE"/>
        </w:rPr>
        <w:t>mg hårda kapslar</w:t>
      </w:r>
      <w:r w:rsidR="00263191">
        <w:rPr>
          <w:rFonts w:ascii="Times New Roman" w:hAnsi="Times New Roman"/>
          <w:i/>
          <w:lang w:val="sv-SE"/>
        </w:rPr>
        <w:t>:</w:t>
      </w:r>
      <w:r w:rsidR="00263191" w:rsidRPr="00263191">
        <w:rPr>
          <w:rFonts w:ascii="Times New Roman" w:hAnsi="Times New Roman"/>
          <w:lang w:val="sv-SE"/>
        </w:rPr>
        <w:t xml:space="preserve"> </w:t>
      </w:r>
      <w:r w:rsidR="00263191" w:rsidRPr="00834C8A">
        <w:rPr>
          <w:rFonts w:ascii="Times New Roman" w:hAnsi="Times New Roman"/>
          <w:lang w:val="sv-SE"/>
        </w:rPr>
        <w:t xml:space="preserve">Varje </w:t>
      </w:r>
      <w:r w:rsidR="00263191" w:rsidRPr="00E661FA">
        <w:rPr>
          <w:rFonts w:ascii="Times New Roman" w:hAnsi="Times New Roman"/>
          <w:lang w:val="sv-SE"/>
        </w:rPr>
        <w:t>hård</w:t>
      </w:r>
      <w:r w:rsidR="00263191" w:rsidRPr="00834C8A">
        <w:rPr>
          <w:rFonts w:ascii="Times New Roman" w:hAnsi="Times New Roman"/>
          <w:lang w:val="sv-SE"/>
        </w:rPr>
        <w:t xml:space="preserve"> kapsel innehåller </w:t>
      </w:r>
      <w:r w:rsidR="00263191">
        <w:rPr>
          <w:rFonts w:ascii="Times New Roman" w:hAnsi="Times New Roman"/>
          <w:lang w:val="sv-SE"/>
        </w:rPr>
        <w:t>250</w:t>
      </w:r>
      <w:r w:rsidR="00263191" w:rsidRPr="00834C8A">
        <w:rPr>
          <w:rFonts w:ascii="Times New Roman" w:hAnsi="Times New Roman"/>
          <w:lang w:val="sv-SE"/>
        </w:rPr>
        <w:t> mg temozolomid.</w:t>
      </w:r>
    </w:p>
    <w:p w:rsidR="0053492D" w:rsidRPr="00834C8A" w:rsidRDefault="0053492D">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w:t>
      </w:r>
      <w:r w:rsidRPr="00834C8A">
        <w:rPr>
          <w:rFonts w:ascii="Times New Roman" w:hAnsi="Times New Roman"/>
          <w:lang w:val="sv-SE"/>
        </w:rPr>
        <w:tab/>
        <w:t>Övriga innehållsämnen är:</w:t>
      </w:r>
    </w:p>
    <w:p w:rsidR="0053492D" w:rsidRPr="00834C8A" w:rsidRDefault="0053492D" w:rsidP="00107225">
      <w:pPr>
        <w:pStyle w:val="EndnoteText"/>
        <w:ind w:left="567" w:hanging="567"/>
        <w:rPr>
          <w:szCs w:val="22"/>
          <w:lang w:val="sv-SE"/>
        </w:rPr>
      </w:pPr>
      <w:r w:rsidRPr="00834C8A">
        <w:rPr>
          <w:szCs w:val="22"/>
          <w:lang w:val="sv-SE"/>
        </w:rPr>
        <w:tab/>
      </w:r>
      <w:r w:rsidRPr="00834C8A">
        <w:rPr>
          <w:i/>
          <w:szCs w:val="22"/>
          <w:lang w:val="sv-SE"/>
        </w:rPr>
        <w:t xml:space="preserve">kapselns innehåll: </w:t>
      </w:r>
      <w:r w:rsidRPr="00834C8A">
        <w:rPr>
          <w:szCs w:val="22"/>
          <w:lang w:val="sv-SE"/>
        </w:rPr>
        <w:t xml:space="preserve">laktos, </w:t>
      </w:r>
      <w:r w:rsidR="00D72393" w:rsidRPr="00834C8A">
        <w:rPr>
          <w:szCs w:val="22"/>
          <w:lang w:val="sv-SE"/>
        </w:rPr>
        <w:t>natriumstärkelseglykolat (typ B)</w:t>
      </w:r>
      <w:r w:rsidRPr="00834C8A">
        <w:rPr>
          <w:szCs w:val="22"/>
          <w:lang w:val="sv-SE"/>
        </w:rPr>
        <w:t>, vinsyra, stearinsyra</w:t>
      </w:r>
      <w:r w:rsidR="00A5337C">
        <w:rPr>
          <w:szCs w:val="22"/>
          <w:lang w:val="sv-SE"/>
        </w:rPr>
        <w:t xml:space="preserve"> </w:t>
      </w:r>
      <w:r w:rsidR="00AA7A64" w:rsidRPr="00834C8A">
        <w:rPr>
          <w:szCs w:val="22"/>
          <w:lang w:val="sv-SE"/>
        </w:rPr>
        <w:t>(se avsnitt 2 "Temozolomide SUN innehåller laktos").</w:t>
      </w:r>
    </w:p>
    <w:p w:rsidR="0053492D" w:rsidRPr="00834C8A" w:rsidRDefault="0053492D">
      <w:pPr>
        <w:tabs>
          <w:tab w:val="left" w:pos="567"/>
        </w:tabs>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ab/>
      </w:r>
      <w:r w:rsidRPr="00834C8A">
        <w:rPr>
          <w:rFonts w:ascii="Times New Roman" w:hAnsi="Times New Roman"/>
          <w:i/>
          <w:lang w:val="sv-SE"/>
        </w:rPr>
        <w:t>kapselns hölje:</w:t>
      </w:r>
      <w:r w:rsidRPr="00834C8A">
        <w:rPr>
          <w:rFonts w:ascii="Times New Roman" w:hAnsi="Times New Roman"/>
          <w:lang w:val="sv-SE"/>
        </w:rPr>
        <w:t xml:space="preserve"> gelatin, titandioxid (E171), natriumlaurylsulfat</w:t>
      </w:r>
    </w:p>
    <w:p w:rsidR="00263191" w:rsidRDefault="0053492D" w:rsidP="00F94BDC">
      <w:pPr>
        <w:tabs>
          <w:tab w:val="left" w:pos="567"/>
        </w:tabs>
        <w:autoSpaceDE w:val="0"/>
        <w:autoSpaceDN w:val="0"/>
        <w:adjustRightInd w:val="0"/>
        <w:spacing w:after="0" w:line="240" w:lineRule="auto"/>
        <w:ind w:left="567" w:hanging="567"/>
        <w:rPr>
          <w:rFonts w:ascii="Times New Roman" w:hAnsi="Times New Roman"/>
          <w:i/>
          <w:lang w:val="sv-SE"/>
        </w:rPr>
      </w:pPr>
      <w:r w:rsidRPr="00834C8A">
        <w:rPr>
          <w:rFonts w:ascii="Times New Roman" w:hAnsi="Times New Roman"/>
          <w:lang w:val="sv-SE"/>
        </w:rPr>
        <w:tab/>
      </w:r>
      <w:r w:rsidRPr="00834C8A">
        <w:rPr>
          <w:rFonts w:ascii="Times New Roman" w:hAnsi="Times New Roman"/>
          <w:i/>
          <w:lang w:val="sv-SE"/>
        </w:rPr>
        <w:t xml:space="preserve">tryckfärg: </w:t>
      </w:r>
    </w:p>
    <w:p w:rsidR="0053492D" w:rsidRDefault="00263191" w:rsidP="00F94BDC">
      <w:pPr>
        <w:tabs>
          <w:tab w:val="left" w:pos="567"/>
        </w:tabs>
        <w:autoSpaceDE w:val="0"/>
        <w:autoSpaceDN w:val="0"/>
        <w:adjustRightInd w:val="0"/>
        <w:spacing w:after="0" w:line="240" w:lineRule="auto"/>
        <w:ind w:left="567" w:hanging="567"/>
        <w:rPr>
          <w:rFonts w:ascii="Times New Roman" w:hAnsi="Times New Roman"/>
          <w:lang w:val="sv-SE"/>
        </w:rPr>
      </w:pPr>
      <w:r>
        <w:rPr>
          <w:rFonts w:ascii="Times New Roman" w:hAnsi="Times New Roman"/>
          <w:i/>
          <w:lang w:val="sv-SE"/>
        </w:rPr>
        <w:tab/>
      </w:r>
      <w:r w:rsidRPr="00D21859">
        <w:rPr>
          <w:rFonts w:ascii="Times New Roman" w:hAnsi="Times New Roman"/>
          <w:i/>
          <w:lang w:val="sv-SE"/>
        </w:rPr>
        <w:t>Temozolomide SUN 5</w:t>
      </w:r>
      <w:r>
        <w:rPr>
          <w:rFonts w:ascii="Times New Roman" w:hAnsi="Times New Roman"/>
          <w:i/>
          <w:lang w:val="sv-SE"/>
        </w:rPr>
        <w:t> </w:t>
      </w:r>
      <w:r w:rsidRPr="00D21859">
        <w:rPr>
          <w:rFonts w:ascii="Times New Roman" w:hAnsi="Times New Roman"/>
          <w:i/>
          <w:lang w:val="sv-SE"/>
        </w:rPr>
        <w:t>mg hårda kapslar</w:t>
      </w:r>
      <w:r>
        <w:rPr>
          <w:rFonts w:ascii="Times New Roman" w:hAnsi="Times New Roman"/>
          <w:i/>
          <w:lang w:val="sv-SE"/>
        </w:rPr>
        <w:t>:</w:t>
      </w:r>
      <w:r w:rsidRPr="00263191">
        <w:rPr>
          <w:rFonts w:ascii="Times New Roman" w:hAnsi="Times New Roman"/>
          <w:lang w:val="sv-SE"/>
        </w:rPr>
        <w:t xml:space="preserve"> </w:t>
      </w:r>
      <w:r w:rsidR="0053492D" w:rsidRPr="00834C8A">
        <w:rPr>
          <w:rFonts w:ascii="Times New Roman" w:hAnsi="Times New Roman"/>
          <w:lang w:val="sv-SE"/>
        </w:rPr>
        <w:t xml:space="preserve">shellack, propylenglykol, </w:t>
      </w:r>
      <w:r w:rsidR="0095729B">
        <w:rPr>
          <w:rFonts w:ascii="Times New Roman" w:hAnsi="Times New Roman"/>
          <w:lang w:val="sv-SE"/>
        </w:rPr>
        <w:t>gul</w:t>
      </w:r>
      <w:r w:rsidR="0095729B" w:rsidRPr="00834C8A">
        <w:rPr>
          <w:rFonts w:ascii="Times New Roman" w:hAnsi="Times New Roman"/>
          <w:lang w:val="sv-SE"/>
        </w:rPr>
        <w:t xml:space="preserve"> </w:t>
      </w:r>
      <w:r w:rsidR="0053492D" w:rsidRPr="00834C8A">
        <w:rPr>
          <w:rFonts w:ascii="Times New Roman" w:hAnsi="Times New Roman"/>
          <w:lang w:val="sv-SE"/>
        </w:rPr>
        <w:t>järnoxid (E172)</w:t>
      </w:r>
      <w:r w:rsidR="0095729B">
        <w:rPr>
          <w:rFonts w:ascii="Times New Roman" w:hAnsi="Times New Roman"/>
          <w:lang w:val="sv-SE"/>
        </w:rPr>
        <w:t xml:space="preserve">, </w:t>
      </w:r>
      <w:r w:rsidR="00F94BDC">
        <w:rPr>
          <w:rFonts w:ascii="Times New Roman" w:hAnsi="Times New Roman"/>
          <w:lang w:val="sv-SE"/>
        </w:rPr>
        <w:t>b</w:t>
      </w:r>
      <w:r w:rsidR="00F94BDC" w:rsidRPr="00F94BDC">
        <w:rPr>
          <w:rFonts w:ascii="Times New Roman" w:hAnsi="Times New Roman"/>
          <w:lang w:val="sv-SE"/>
        </w:rPr>
        <w:t>lue #1/Briljantblått FCF Aluminium Lake (E133)</w:t>
      </w:r>
      <w:r w:rsidR="0053492D" w:rsidRPr="00834C8A">
        <w:rPr>
          <w:rFonts w:ascii="Times New Roman" w:hAnsi="Times New Roman"/>
          <w:lang w:val="sv-SE"/>
        </w:rPr>
        <w:t>.</w:t>
      </w:r>
    </w:p>
    <w:p w:rsidR="00263191" w:rsidRDefault="00263191" w:rsidP="00263191">
      <w:pPr>
        <w:tabs>
          <w:tab w:val="left" w:pos="567"/>
        </w:tabs>
        <w:autoSpaceDE w:val="0"/>
        <w:autoSpaceDN w:val="0"/>
        <w:adjustRightInd w:val="0"/>
        <w:spacing w:after="0" w:line="240" w:lineRule="auto"/>
        <w:ind w:left="567" w:hanging="567"/>
        <w:rPr>
          <w:rFonts w:ascii="Times New Roman" w:hAnsi="Times New Roman"/>
          <w:lang w:val="sv-SE"/>
        </w:rPr>
      </w:pPr>
      <w:r>
        <w:rPr>
          <w:rFonts w:ascii="Times New Roman" w:hAnsi="Times New Roman"/>
          <w:i/>
          <w:lang w:val="sv-SE"/>
        </w:rPr>
        <w:tab/>
      </w:r>
      <w:r w:rsidRPr="00D21859">
        <w:rPr>
          <w:rFonts w:ascii="Times New Roman" w:hAnsi="Times New Roman"/>
          <w:i/>
          <w:lang w:val="sv-SE"/>
        </w:rPr>
        <w:t xml:space="preserve">Temozolomide SUN </w:t>
      </w:r>
      <w:r>
        <w:rPr>
          <w:rFonts w:ascii="Times New Roman" w:hAnsi="Times New Roman"/>
          <w:i/>
          <w:lang w:val="sv-SE"/>
        </w:rPr>
        <w:t>20 </w:t>
      </w:r>
      <w:r w:rsidRPr="00D21859">
        <w:rPr>
          <w:rFonts w:ascii="Times New Roman" w:hAnsi="Times New Roman"/>
          <w:i/>
          <w:lang w:val="sv-SE"/>
        </w:rPr>
        <w:t>mg hårda kapslar</w:t>
      </w:r>
      <w:r>
        <w:rPr>
          <w:rFonts w:ascii="Times New Roman" w:hAnsi="Times New Roman"/>
          <w:i/>
          <w:lang w:val="sv-SE"/>
        </w:rPr>
        <w:t>:</w:t>
      </w:r>
      <w:r w:rsidRPr="00263191">
        <w:rPr>
          <w:rFonts w:ascii="Times New Roman" w:hAnsi="Times New Roman"/>
          <w:lang w:val="sv-SE"/>
        </w:rPr>
        <w:t xml:space="preserve"> </w:t>
      </w:r>
      <w:r w:rsidRPr="00834C8A">
        <w:rPr>
          <w:rFonts w:ascii="Times New Roman" w:hAnsi="Times New Roman"/>
          <w:lang w:val="sv-SE"/>
        </w:rPr>
        <w:t xml:space="preserve">shellack, propylenglykol, </w:t>
      </w:r>
      <w:r>
        <w:rPr>
          <w:rFonts w:ascii="Times New Roman" w:hAnsi="Times New Roman"/>
          <w:lang w:val="sv-SE"/>
        </w:rPr>
        <w:t>gul</w:t>
      </w:r>
      <w:r w:rsidRPr="00834C8A">
        <w:rPr>
          <w:rFonts w:ascii="Times New Roman" w:hAnsi="Times New Roman"/>
          <w:lang w:val="sv-SE"/>
        </w:rPr>
        <w:t xml:space="preserve"> järnoxid (E172)</w:t>
      </w:r>
      <w:r>
        <w:rPr>
          <w:rFonts w:ascii="Times New Roman" w:hAnsi="Times New Roman"/>
          <w:lang w:val="sv-SE"/>
        </w:rPr>
        <w:t>, g</w:t>
      </w:r>
      <w:r w:rsidRPr="0095729B">
        <w:rPr>
          <w:rFonts w:ascii="Times New Roman" w:hAnsi="Times New Roman"/>
          <w:lang w:val="sv-SE"/>
        </w:rPr>
        <w:t>ul</w:t>
      </w:r>
      <w:r w:rsidRPr="00E661FA">
        <w:rPr>
          <w:rFonts w:ascii="Times New Roman" w:hAnsi="Times New Roman"/>
          <w:lang w:val="sv-SE"/>
        </w:rPr>
        <w:t xml:space="preserve"> järnoxid (E172)</w:t>
      </w:r>
      <w:r w:rsidRPr="00834C8A">
        <w:rPr>
          <w:rFonts w:ascii="Times New Roman" w:hAnsi="Times New Roman"/>
          <w:lang w:val="sv-SE"/>
        </w:rPr>
        <w:t>.</w:t>
      </w:r>
    </w:p>
    <w:p w:rsidR="00263191" w:rsidRDefault="00263191" w:rsidP="00EC18EC">
      <w:pPr>
        <w:autoSpaceDE w:val="0"/>
        <w:autoSpaceDN w:val="0"/>
        <w:adjustRightInd w:val="0"/>
        <w:spacing w:after="0" w:line="240" w:lineRule="auto"/>
        <w:ind w:left="567" w:hanging="567"/>
        <w:rPr>
          <w:rFonts w:ascii="Times New Roman" w:hAnsi="Times New Roman"/>
          <w:lang w:val="sv-SE"/>
        </w:rPr>
      </w:pPr>
      <w:r>
        <w:rPr>
          <w:rFonts w:ascii="Times New Roman" w:hAnsi="Times New Roman"/>
          <w:i/>
          <w:lang w:val="sv-SE"/>
        </w:rPr>
        <w:tab/>
      </w:r>
      <w:r w:rsidRPr="00D21859">
        <w:rPr>
          <w:rFonts w:ascii="Times New Roman" w:hAnsi="Times New Roman"/>
          <w:i/>
          <w:lang w:val="sv-SE"/>
        </w:rPr>
        <w:t xml:space="preserve">Temozolomide SUN </w:t>
      </w:r>
      <w:r>
        <w:rPr>
          <w:rFonts w:ascii="Times New Roman" w:hAnsi="Times New Roman"/>
          <w:i/>
          <w:lang w:val="sv-SE"/>
        </w:rPr>
        <w:t>100 </w:t>
      </w:r>
      <w:r w:rsidRPr="00D21859">
        <w:rPr>
          <w:rFonts w:ascii="Times New Roman" w:hAnsi="Times New Roman"/>
          <w:i/>
          <w:lang w:val="sv-SE"/>
        </w:rPr>
        <w:t>mg hårda kapslar</w:t>
      </w:r>
      <w:r>
        <w:rPr>
          <w:rFonts w:ascii="Times New Roman" w:hAnsi="Times New Roman"/>
          <w:i/>
          <w:lang w:val="sv-SE"/>
        </w:rPr>
        <w:t>:</w:t>
      </w:r>
      <w:r w:rsidRPr="00263191">
        <w:rPr>
          <w:rFonts w:ascii="Times New Roman" w:hAnsi="Times New Roman"/>
          <w:lang w:val="sv-SE"/>
        </w:rPr>
        <w:t xml:space="preserve"> </w:t>
      </w:r>
      <w:r w:rsidRPr="00834C8A">
        <w:rPr>
          <w:rFonts w:ascii="Times New Roman" w:hAnsi="Times New Roman"/>
          <w:lang w:val="sv-SE"/>
        </w:rPr>
        <w:t xml:space="preserve">shellack, propylenglykol, </w:t>
      </w:r>
      <w:r>
        <w:rPr>
          <w:rFonts w:ascii="Times New Roman" w:hAnsi="Times New Roman"/>
          <w:lang w:val="sv-SE"/>
        </w:rPr>
        <w:t>gul</w:t>
      </w:r>
      <w:r w:rsidRPr="00834C8A">
        <w:rPr>
          <w:rFonts w:ascii="Times New Roman" w:hAnsi="Times New Roman"/>
          <w:lang w:val="sv-SE"/>
        </w:rPr>
        <w:t xml:space="preserve"> järnoxid (E172)</w:t>
      </w:r>
      <w:r>
        <w:rPr>
          <w:rFonts w:ascii="Times New Roman" w:hAnsi="Times New Roman"/>
          <w:lang w:val="sv-SE"/>
        </w:rPr>
        <w:t>, r</w:t>
      </w:r>
      <w:r w:rsidRPr="0095729B">
        <w:rPr>
          <w:rFonts w:ascii="Times New Roman" w:hAnsi="Times New Roman"/>
          <w:lang w:val="sv-SE"/>
        </w:rPr>
        <w:t>öd järnoxid</w:t>
      </w:r>
      <w:r>
        <w:rPr>
          <w:rFonts w:ascii="Times New Roman" w:hAnsi="Times New Roman"/>
          <w:lang w:val="sv-SE"/>
        </w:rPr>
        <w:t xml:space="preserve"> (E172), g</w:t>
      </w:r>
      <w:r w:rsidRPr="00CD7405">
        <w:rPr>
          <w:rFonts w:ascii="Times New Roman" w:hAnsi="Times New Roman"/>
          <w:lang w:val="it-IT"/>
        </w:rPr>
        <w:t>ul järnoxid (E172)</w:t>
      </w:r>
      <w:r>
        <w:rPr>
          <w:rFonts w:ascii="Times New Roman" w:hAnsi="Times New Roman"/>
          <w:lang w:val="it-IT"/>
        </w:rPr>
        <w:t>, t</w:t>
      </w:r>
      <w:r w:rsidRPr="00CD7405">
        <w:rPr>
          <w:rFonts w:ascii="Times New Roman" w:hAnsi="Times New Roman"/>
          <w:lang w:val="it-IT"/>
        </w:rPr>
        <w:t>itandioxid (E171)</w:t>
      </w:r>
      <w:r w:rsidRPr="00834C8A">
        <w:rPr>
          <w:rFonts w:ascii="Times New Roman" w:hAnsi="Times New Roman"/>
          <w:lang w:val="sv-SE"/>
        </w:rPr>
        <w:t>.</w:t>
      </w:r>
    </w:p>
    <w:p w:rsidR="00263191" w:rsidRDefault="00263191" w:rsidP="00EC18EC">
      <w:pPr>
        <w:autoSpaceDE w:val="0"/>
        <w:autoSpaceDN w:val="0"/>
        <w:adjustRightInd w:val="0"/>
        <w:spacing w:after="0" w:line="240" w:lineRule="auto"/>
        <w:rPr>
          <w:rFonts w:ascii="Times New Roman" w:hAnsi="Times New Roman"/>
          <w:lang w:val="sv-SE"/>
        </w:rPr>
      </w:pPr>
      <w:r>
        <w:rPr>
          <w:rFonts w:ascii="Times New Roman" w:hAnsi="Times New Roman"/>
          <w:i/>
          <w:lang w:val="sv-SE"/>
        </w:rPr>
        <w:tab/>
      </w:r>
      <w:r w:rsidRPr="00D21859">
        <w:rPr>
          <w:rFonts w:ascii="Times New Roman" w:hAnsi="Times New Roman"/>
          <w:i/>
          <w:lang w:val="sv-SE"/>
        </w:rPr>
        <w:t xml:space="preserve">Temozolomide SUN </w:t>
      </w:r>
      <w:r>
        <w:rPr>
          <w:rFonts w:ascii="Times New Roman" w:hAnsi="Times New Roman"/>
          <w:i/>
          <w:lang w:val="sv-SE"/>
        </w:rPr>
        <w:t>140 </w:t>
      </w:r>
      <w:r w:rsidRPr="00D21859">
        <w:rPr>
          <w:rFonts w:ascii="Times New Roman" w:hAnsi="Times New Roman"/>
          <w:i/>
          <w:lang w:val="sv-SE"/>
        </w:rPr>
        <w:t>mg hårda kapslar</w:t>
      </w:r>
      <w:r>
        <w:rPr>
          <w:rFonts w:ascii="Times New Roman" w:hAnsi="Times New Roman"/>
          <w:i/>
          <w:lang w:val="sv-SE"/>
        </w:rPr>
        <w:t>:</w:t>
      </w:r>
      <w:r w:rsidRPr="00263191">
        <w:rPr>
          <w:rFonts w:ascii="Times New Roman" w:hAnsi="Times New Roman"/>
          <w:lang w:val="sv-SE"/>
        </w:rPr>
        <w:t xml:space="preserve"> </w:t>
      </w:r>
      <w:r w:rsidRPr="00834C8A">
        <w:rPr>
          <w:rFonts w:ascii="Times New Roman" w:hAnsi="Times New Roman"/>
          <w:lang w:val="sv-SE"/>
        </w:rPr>
        <w:t xml:space="preserve">shellack, propylenglykol, </w:t>
      </w:r>
      <w:r>
        <w:rPr>
          <w:rFonts w:ascii="Times New Roman" w:hAnsi="Times New Roman"/>
          <w:lang w:val="sv-SE"/>
        </w:rPr>
        <w:t>gul</w:t>
      </w:r>
      <w:r w:rsidRPr="00834C8A">
        <w:rPr>
          <w:rFonts w:ascii="Times New Roman" w:hAnsi="Times New Roman"/>
          <w:lang w:val="sv-SE"/>
        </w:rPr>
        <w:t xml:space="preserve"> järnoxid (E172)</w:t>
      </w:r>
      <w:r>
        <w:rPr>
          <w:rFonts w:ascii="Times New Roman" w:hAnsi="Times New Roman"/>
          <w:lang w:val="sv-SE"/>
        </w:rPr>
        <w:t xml:space="preserve">, </w:t>
      </w:r>
      <w:r w:rsidR="002A2183">
        <w:rPr>
          <w:rFonts w:ascii="Times New Roman" w:hAnsi="Times New Roman"/>
          <w:lang w:val="sv-SE"/>
        </w:rPr>
        <w:tab/>
        <w:t>t</w:t>
      </w:r>
      <w:r w:rsidR="002A2183" w:rsidRPr="0095729B">
        <w:rPr>
          <w:rFonts w:ascii="Times New Roman" w:hAnsi="Times New Roman"/>
          <w:lang w:val="sv-SE"/>
        </w:rPr>
        <w:t>itandioxid (E171)</w:t>
      </w:r>
      <w:r w:rsidR="002A2183">
        <w:rPr>
          <w:rFonts w:ascii="Times New Roman" w:hAnsi="Times New Roman"/>
          <w:lang w:val="sv-SE"/>
        </w:rPr>
        <w:t>, b</w:t>
      </w:r>
      <w:r w:rsidR="002A2183" w:rsidRPr="00F94BDC">
        <w:rPr>
          <w:rFonts w:ascii="Times New Roman" w:hAnsi="Times New Roman"/>
          <w:lang w:val="sv-SE"/>
        </w:rPr>
        <w:t>lue #1/Briljantblått FCF Aluminium Lake (E133)</w:t>
      </w:r>
      <w:r w:rsidRPr="00834C8A">
        <w:rPr>
          <w:rFonts w:ascii="Times New Roman" w:hAnsi="Times New Roman"/>
          <w:lang w:val="sv-SE"/>
        </w:rPr>
        <w:t>.</w:t>
      </w:r>
    </w:p>
    <w:p w:rsidR="00263191" w:rsidRDefault="00263191" w:rsidP="00263191">
      <w:pPr>
        <w:tabs>
          <w:tab w:val="left" w:pos="567"/>
        </w:tabs>
        <w:autoSpaceDE w:val="0"/>
        <w:autoSpaceDN w:val="0"/>
        <w:adjustRightInd w:val="0"/>
        <w:spacing w:after="0" w:line="240" w:lineRule="auto"/>
        <w:ind w:left="567" w:hanging="567"/>
        <w:rPr>
          <w:rFonts w:ascii="Times New Roman" w:hAnsi="Times New Roman"/>
          <w:lang w:val="sv-SE"/>
        </w:rPr>
      </w:pPr>
      <w:r>
        <w:rPr>
          <w:rFonts w:ascii="Times New Roman" w:hAnsi="Times New Roman"/>
          <w:i/>
          <w:lang w:val="sv-SE"/>
        </w:rPr>
        <w:tab/>
      </w:r>
      <w:r w:rsidRPr="00D21859">
        <w:rPr>
          <w:rFonts w:ascii="Times New Roman" w:hAnsi="Times New Roman"/>
          <w:i/>
          <w:lang w:val="sv-SE"/>
        </w:rPr>
        <w:t xml:space="preserve">Temozolomide SUN </w:t>
      </w:r>
      <w:r>
        <w:rPr>
          <w:rFonts w:ascii="Times New Roman" w:hAnsi="Times New Roman"/>
          <w:i/>
          <w:lang w:val="sv-SE"/>
        </w:rPr>
        <w:t>180 </w:t>
      </w:r>
      <w:r w:rsidRPr="00D21859">
        <w:rPr>
          <w:rFonts w:ascii="Times New Roman" w:hAnsi="Times New Roman"/>
          <w:i/>
          <w:lang w:val="sv-SE"/>
        </w:rPr>
        <w:t>mg hårda kapslar</w:t>
      </w:r>
      <w:r>
        <w:rPr>
          <w:rFonts w:ascii="Times New Roman" w:hAnsi="Times New Roman"/>
          <w:i/>
          <w:lang w:val="sv-SE"/>
        </w:rPr>
        <w:t>:</w:t>
      </w:r>
      <w:r w:rsidRPr="00263191">
        <w:rPr>
          <w:rFonts w:ascii="Times New Roman" w:hAnsi="Times New Roman"/>
          <w:lang w:val="sv-SE"/>
        </w:rPr>
        <w:t xml:space="preserve"> </w:t>
      </w:r>
      <w:r w:rsidRPr="00834C8A">
        <w:rPr>
          <w:rFonts w:ascii="Times New Roman" w:hAnsi="Times New Roman"/>
          <w:lang w:val="sv-SE"/>
        </w:rPr>
        <w:t xml:space="preserve">shellack, propylenglykol, </w:t>
      </w:r>
      <w:r>
        <w:rPr>
          <w:rFonts w:ascii="Times New Roman" w:hAnsi="Times New Roman"/>
          <w:lang w:val="sv-SE"/>
        </w:rPr>
        <w:t>gul</w:t>
      </w:r>
      <w:r w:rsidRPr="00834C8A">
        <w:rPr>
          <w:rFonts w:ascii="Times New Roman" w:hAnsi="Times New Roman"/>
          <w:lang w:val="sv-SE"/>
        </w:rPr>
        <w:t xml:space="preserve"> järnoxid (E172)</w:t>
      </w:r>
      <w:r>
        <w:rPr>
          <w:rFonts w:ascii="Times New Roman" w:hAnsi="Times New Roman"/>
          <w:lang w:val="sv-SE"/>
        </w:rPr>
        <w:t xml:space="preserve">, </w:t>
      </w:r>
      <w:r w:rsidR="002A2183">
        <w:rPr>
          <w:rFonts w:ascii="Times New Roman" w:hAnsi="Times New Roman"/>
          <w:lang w:val="sv-SE"/>
        </w:rPr>
        <w:t>r</w:t>
      </w:r>
      <w:r w:rsidR="002A2183" w:rsidRPr="0095729B">
        <w:rPr>
          <w:rFonts w:ascii="Times New Roman" w:hAnsi="Times New Roman"/>
          <w:lang w:val="sv-SE"/>
        </w:rPr>
        <w:t>öd</w:t>
      </w:r>
      <w:r w:rsidR="002A2183">
        <w:rPr>
          <w:rFonts w:ascii="Times New Roman" w:hAnsi="Times New Roman"/>
          <w:lang w:val="sv-SE"/>
        </w:rPr>
        <w:t xml:space="preserve"> </w:t>
      </w:r>
      <w:r w:rsidR="002A2183" w:rsidRPr="00E661FA">
        <w:rPr>
          <w:rFonts w:ascii="Times New Roman" w:hAnsi="Times New Roman"/>
          <w:lang w:val="sv-SE"/>
        </w:rPr>
        <w:t>järnoxid (E172)</w:t>
      </w:r>
      <w:r w:rsidRPr="00834C8A">
        <w:rPr>
          <w:rFonts w:ascii="Times New Roman" w:hAnsi="Times New Roman"/>
          <w:lang w:val="sv-SE"/>
        </w:rPr>
        <w:t>.</w:t>
      </w:r>
    </w:p>
    <w:p w:rsidR="00263191" w:rsidRPr="00834C8A" w:rsidRDefault="00263191" w:rsidP="00EC18EC">
      <w:pPr>
        <w:autoSpaceDE w:val="0"/>
        <w:autoSpaceDN w:val="0"/>
        <w:adjustRightInd w:val="0"/>
        <w:spacing w:after="0" w:line="240" w:lineRule="auto"/>
        <w:ind w:left="567" w:hanging="567"/>
        <w:rPr>
          <w:rFonts w:ascii="Times New Roman" w:hAnsi="Times New Roman"/>
          <w:lang w:val="sv-SE"/>
        </w:rPr>
      </w:pPr>
      <w:r>
        <w:rPr>
          <w:rFonts w:ascii="Times New Roman" w:hAnsi="Times New Roman"/>
          <w:i/>
          <w:lang w:val="sv-SE"/>
        </w:rPr>
        <w:tab/>
      </w:r>
      <w:r w:rsidRPr="00D21859">
        <w:rPr>
          <w:rFonts w:ascii="Times New Roman" w:hAnsi="Times New Roman"/>
          <w:i/>
          <w:lang w:val="sv-SE"/>
        </w:rPr>
        <w:t xml:space="preserve">Temozolomide SUN </w:t>
      </w:r>
      <w:r>
        <w:rPr>
          <w:rFonts w:ascii="Times New Roman" w:hAnsi="Times New Roman"/>
          <w:i/>
          <w:lang w:val="sv-SE"/>
        </w:rPr>
        <w:t>2</w:t>
      </w:r>
      <w:r w:rsidRPr="00D21859">
        <w:rPr>
          <w:rFonts w:ascii="Times New Roman" w:hAnsi="Times New Roman"/>
          <w:i/>
          <w:lang w:val="sv-SE"/>
        </w:rPr>
        <w:t>5</w:t>
      </w:r>
      <w:r>
        <w:rPr>
          <w:rFonts w:ascii="Times New Roman" w:hAnsi="Times New Roman"/>
          <w:i/>
          <w:lang w:val="sv-SE"/>
        </w:rPr>
        <w:t>0 </w:t>
      </w:r>
      <w:r w:rsidRPr="00D21859">
        <w:rPr>
          <w:rFonts w:ascii="Times New Roman" w:hAnsi="Times New Roman"/>
          <w:i/>
          <w:lang w:val="sv-SE"/>
        </w:rPr>
        <w:t>mg hårda kapslar</w:t>
      </w:r>
      <w:r>
        <w:rPr>
          <w:rFonts w:ascii="Times New Roman" w:hAnsi="Times New Roman"/>
          <w:i/>
          <w:lang w:val="sv-SE"/>
        </w:rPr>
        <w:t>:</w:t>
      </w:r>
      <w:r w:rsidRPr="00263191">
        <w:rPr>
          <w:rFonts w:ascii="Times New Roman" w:hAnsi="Times New Roman"/>
          <w:lang w:val="sv-SE"/>
        </w:rPr>
        <w:t xml:space="preserve"> </w:t>
      </w:r>
      <w:r w:rsidRPr="00834C8A">
        <w:rPr>
          <w:rFonts w:ascii="Times New Roman" w:hAnsi="Times New Roman"/>
          <w:lang w:val="sv-SE"/>
        </w:rPr>
        <w:t xml:space="preserve">shellack, propylenglykol, </w:t>
      </w:r>
      <w:r>
        <w:rPr>
          <w:rFonts w:ascii="Times New Roman" w:hAnsi="Times New Roman"/>
          <w:lang w:val="sv-SE"/>
        </w:rPr>
        <w:t>gul</w:t>
      </w:r>
      <w:r w:rsidRPr="00834C8A">
        <w:rPr>
          <w:rFonts w:ascii="Times New Roman" w:hAnsi="Times New Roman"/>
          <w:lang w:val="sv-SE"/>
        </w:rPr>
        <w:t xml:space="preserve"> järnoxid (E172)</w:t>
      </w:r>
      <w:r>
        <w:rPr>
          <w:rFonts w:ascii="Times New Roman" w:hAnsi="Times New Roman"/>
          <w:lang w:val="sv-SE"/>
        </w:rPr>
        <w:t xml:space="preserve">, </w:t>
      </w:r>
      <w:r w:rsidR="002A2183">
        <w:rPr>
          <w:rFonts w:ascii="Times New Roman" w:hAnsi="Times New Roman"/>
          <w:lang w:val="sv-SE"/>
        </w:rPr>
        <w:t>s</w:t>
      </w:r>
      <w:r w:rsidR="002A2183" w:rsidRPr="00E661FA">
        <w:rPr>
          <w:rFonts w:ascii="Times New Roman" w:hAnsi="Times New Roman"/>
          <w:lang w:val="sv-SE"/>
        </w:rPr>
        <w:t>vart järnoxid (E172)</w:t>
      </w:r>
      <w:r w:rsidRPr="00834C8A">
        <w:rPr>
          <w:rFonts w:ascii="Times New Roman" w:hAnsi="Times New Roman"/>
          <w:lang w:val="sv-SE"/>
        </w:rPr>
        <w:t>.</w:t>
      </w:r>
    </w:p>
    <w:p w:rsidR="0053492D" w:rsidRPr="00834C8A" w:rsidRDefault="0053492D">
      <w:pPr>
        <w:tabs>
          <w:tab w:val="left" w:pos="567"/>
        </w:tabs>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b/>
          <w:lang w:val="sv-SE"/>
        </w:rPr>
      </w:pPr>
      <w:r w:rsidRPr="00834C8A">
        <w:rPr>
          <w:rFonts w:ascii="Times New Roman" w:hAnsi="Times New Roman"/>
          <w:b/>
          <w:lang w:val="sv-SE"/>
        </w:rPr>
        <w:t>Läkemedlets utseende och förpackningsstorlekar</w:t>
      </w:r>
    </w:p>
    <w:p w:rsidR="0053492D" w:rsidRPr="00834C8A" w:rsidRDefault="0053492D">
      <w:pPr>
        <w:autoSpaceDE w:val="0"/>
        <w:autoSpaceDN w:val="0"/>
        <w:adjustRightInd w:val="0"/>
        <w:spacing w:after="0" w:line="240" w:lineRule="auto"/>
        <w:rPr>
          <w:rFonts w:ascii="Times New Roman" w:hAnsi="Times New Roman"/>
          <w:lang w:val="sv-SE"/>
        </w:rPr>
      </w:pPr>
    </w:p>
    <w:p w:rsidR="002A2183" w:rsidRPr="00EC18EC" w:rsidRDefault="002A2183" w:rsidP="00B45296">
      <w:pPr>
        <w:autoSpaceDE w:val="0"/>
        <w:autoSpaceDN w:val="0"/>
        <w:adjustRightInd w:val="0"/>
        <w:spacing w:after="0" w:line="240" w:lineRule="auto"/>
        <w:rPr>
          <w:rFonts w:ascii="Times New Roman" w:hAnsi="Times New Roman"/>
          <w:u w:val="single"/>
          <w:lang w:val="sv-SE"/>
        </w:rPr>
      </w:pPr>
      <w:r w:rsidRPr="00EC18EC">
        <w:rPr>
          <w:rFonts w:ascii="Times New Roman" w:hAnsi="Times New Roman"/>
          <w:u w:val="single"/>
          <w:lang w:val="sv-SE"/>
        </w:rPr>
        <w:t>5 mg hårda kapslar</w:t>
      </w:r>
    </w:p>
    <w:p w:rsidR="0053492D" w:rsidRPr="00834C8A" w:rsidRDefault="0053492D" w:rsidP="00B45296">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Temozolomide SUN 5 mg </w:t>
      </w:r>
      <w:r w:rsidR="00B45296">
        <w:rPr>
          <w:rFonts w:ascii="Times New Roman" w:hAnsi="Times New Roman"/>
          <w:lang w:val="sv-SE"/>
        </w:rPr>
        <w:t>h</w:t>
      </w:r>
      <w:r w:rsidR="00B45296" w:rsidRPr="00B45296">
        <w:rPr>
          <w:rFonts w:ascii="Times New Roman" w:hAnsi="Times New Roman"/>
          <w:lang w:val="sv-SE"/>
        </w:rPr>
        <w:t>årda gelatinkapslar, med vit ogenomskinlig övre och undre kapselhalva, med tryck i grönt bläck. Den</w:t>
      </w:r>
      <w:r w:rsidR="00B45296">
        <w:rPr>
          <w:rFonts w:ascii="Times New Roman" w:hAnsi="Times New Roman"/>
          <w:lang w:val="sv-SE"/>
        </w:rPr>
        <w:t xml:space="preserve"> </w:t>
      </w:r>
      <w:r w:rsidR="00B45296" w:rsidRPr="00B45296">
        <w:rPr>
          <w:rFonts w:ascii="Times New Roman" w:hAnsi="Times New Roman"/>
          <w:lang w:val="sv-SE"/>
        </w:rPr>
        <w:t>övre halvan med tryck ‘890’. Den undre halvan med tryck ‘5 mg’ och 2 ränder.</w:t>
      </w:r>
    </w:p>
    <w:p w:rsidR="0053492D" w:rsidRPr="00834C8A" w:rsidRDefault="0053492D">
      <w:pPr>
        <w:autoSpaceDE w:val="0"/>
        <w:autoSpaceDN w:val="0"/>
        <w:adjustRightInd w:val="0"/>
        <w:spacing w:after="0" w:line="240" w:lineRule="auto"/>
        <w:rPr>
          <w:rFonts w:ascii="Times New Roman" w:hAnsi="Times New Roman"/>
          <w:lang w:val="sv-SE"/>
        </w:rPr>
      </w:pPr>
    </w:p>
    <w:p w:rsidR="002A2183" w:rsidRPr="00D21859" w:rsidRDefault="002A2183" w:rsidP="002A2183">
      <w:pPr>
        <w:autoSpaceDE w:val="0"/>
        <w:autoSpaceDN w:val="0"/>
        <w:adjustRightInd w:val="0"/>
        <w:spacing w:after="0" w:line="240" w:lineRule="auto"/>
        <w:rPr>
          <w:rFonts w:ascii="Times New Roman" w:hAnsi="Times New Roman"/>
          <w:u w:val="single"/>
          <w:lang w:val="sv-SE"/>
        </w:rPr>
      </w:pPr>
      <w:r>
        <w:rPr>
          <w:rFonts w:ascii="Times New Roman" w:hAnsi="Times New Roman"/>
          <w:u w:val="single"/>
          <w:lang w:val="sv-SE"/>
        </w:rPr>
        <w:t>20</w:t>
      </w:r>
      <w:r w:rsidRPr="00D21859">
        <w:rPr>
          <w:rFonts w:ascii="Times New Roman" w:hAnsi="Times New Roman"/>
          <w:u w:val="single"/>
          <w:lang w:val="sv-SE"/>
        </w:rPr>
        <w:t> mg hårda kapslar</w:t>
      </w:r>
    </w:p>
    <w:p w:rsidR="002A2183" w:rsidRPr="00834C8A" w:rsidRDefault="002A2183" w:rsidP="002A2183">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Temozolomide SUN </w:t>
      </w:r>
      <w:r>
        <w:rPr>
          <w:rFonts w:ascii="Times New Roman" w:hAnsi="Times New Roman"/>
          <w:lang w:val="sv-SE"/>
        </w:rPr>
        <w:t>20</w:t>
      </w:r>
      <w:r w:rsidRPr="00834C8A">
        <w:rPr>
          <w:rFonts w:ascii="Times New Roman" w:hAnsi="Times New Roman"/>
          <w:lang w:val="sv-SE"/>
        </w:rPr>
        <w:t xml:space="preserve"> mg hårda </w:t>
      </w:r>
      <w:r w:rsidRPr="00B45296">
        <w:rPr>
          <w:rFonts w:ascii="Times New Roman" w:hAnsi="Times New Roman"/>
          <w:lang w:val="sv-SE"/>
        </w:rPr>
        <w:t>gelatinkapslar, med vit ogenomskinlig övre och undre kapselhalva, med tryck i gult bläck. Den</w:t>
      </w:r>
      <w:r>
        <w:rPr>
          <w:rFonts w:ascii="Times New Roman" w:hAnsi="Times New Roman"/>
          <w:lang w:val="sv-SE"/>
        </w:rPr>
        <w:t xml:space="preserve"> </w:t>
      </w:r>
      <w:r w:rsidRPr="00B45296">
        <w:rPr>
          <w:rFonts w:ascii="Times New Roman" w:hAnsi="Times New Roman"/>
          <w:lang w:val="sv-SE"/>
        </w:rPr>
        <w:t>övre halvan med tryck ‘891’. Den undre halvan med tryck ‘20 mg’ och 2 ränder.</w:t>
      </w:r>
    </w:p>
    <w:p w:rsidR="002A2183" w:rsidRDefault="002A2183">
      <w:pPr>
        <w:autoSpaceDE w:val="0"/>
        <w:autoSpaceDN w:val="0"/>
        <w:adjustRightInd w:val="0"/>
        <w:spacing w:after="0" w:line="240" w:lineRule="auto"/>
        <w:rPr>
          <w:rFonts w:ascii="Times New Roman" w:hAnsi="Times New Roman"/>
          <w:lang w:val="sv-SE"/>
        </w:rPr>
      </w:pPr>
    </w:p>
    <w:p w:rsidR="002A2183" w:rsidRPr="00D21859" w:rsidRDefault="002A2183" w:rsidP="002A2183">
      <w:pPr>
        <w:autoSpaceDE w:val="0"/>
        <w:autoSpaceDN w:val="0"/>
        <w:adjustRightInd w:val="0"/>
        <w:spacing w:after="0" w:line="240" w:lineRule="auto"/>
        <w:rPr>
          <w:rFonts w:ascii="Times New Roman" w:hAnsi="Times New Roman"/>
          <w:u w:val="single"/>
          <w:lang w:val="sv-SE"/>
        </w:rPr>
      </w:pPr>
      <w:r>
        <w:rPr>
          <w:rFonts w:ascii="Times New Roman" w:hAnsi="Times New Roman"/>
          <w:u w:val="single"/>
          <w:lang w:val="sv-SE"/>
        </w:rPr>
        <w:t>100</w:t>
      </w:r>
      <w:r w:rsidRPr="00D21859">
        <w:rPr>
          <w:rFonts w:ascii="Times New Roman" w:hAnsi="Times New Roman"/>
          <w:u w:val="single"/>
          <w:lang w:val="sv-SE"/>
        </w:rPr>
        <w:t> mg hårda kapslar</w:t>
      </w:r>
    </w:p>
    <w:p w:rsidR="002A2183" w:rsidRPr="00834C8A" w:rsidRDefault="002A2183" w:rsidP="002A2183">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Temozolomide SUN </w:t>
      </w:r>
      <w:r>
        <w:rPr>
          <w:rFonts w:ascii="Times New Roman" w:hAnsi="Times New Roman"/>
          <w:lang w:val="sv-SE"/>
        </w:rPr>
        <w:t>100</w:t>
      </w:r>
      <w:r w:rsidRPr="00834C8A">
        <w:rPr>
          <w:rFonts w:ascii="Times New Roman" w:hAnsi="Times New Roman"/>
          <w:lang w:val="sv-SE"/>
        </w:rPr>
        <w:t xml:space="preserve"> mg hårda </w:t>
      </w:r>
      <w:r w:rsidRPr="00421A05">
        <w:rPr>
          <w:rFonts w:ascii="Times New Roman" w:hAnsi="Times New Roman"/>
          <w:lang w:val="sv-SE"/>
        </w:rPr>
        <w:t>gelatinkapslar, med vit ogenomskinlig övre och undre kapselhalva, med tryck i rosa bläck. Den</w:t>
      </w:r>
      <w:r>
        <w:rPr>
          <w:rFonts w:ascii="Times New Roman" w:hAnsi="Times New Roman"/>
          <w:lang w:val="sv-SE"/>
        </w:rPr>
        <w:t xml:space="preserve"> </w:t>
      </w:r>
      <w:r w:rsidRPr="00421A05">
        <w:rPr>
          <w:rFonts w:ascii="Times New Roman" w:hAnsi="Times New Roman"/>
          <w:lang w:val="sv-SE"/>
        </w:rPr>
        <w:t>övre halvan med tryck ‘892’. Den undre halvan med tryck ‘100 mg’ och 2 ränder</w:t>
      </w:r>
      <w:r w:rsidRPr="00834C8A">
        <w:rPr>
          <w:rFonts w:ascii="Times New Roman" w:hAnsi="Times New Roman"/>
          <w:lang w:val="sv-SE"/>
        </w:rPr>
        <w:t>.</w:t>
      </w:r>
    </w:p>
    <w:p w:rsidR="002A2183" w:rsidRDefault="002A2183">
      <w:pPr>
        <w:autoSpaceDE w:val="0"/>
        <w:autoSpaceDN w:val="0"/>
        <w:adjustRightInd w:val="0"/>
        <w:spacing w:after="0" w:line="240" w:lineRule="auto"/>
        <w:rPr>
          <w:rFonts w:ascii="Times New Roman" w:hAnsi="Times New Roman"/>
          <w:lang w:val="sv-SE"/>
        </w:rPr>
      </w:pPr>
    </w:p>
    <w:p w:rsidR="002A2183" w:rsidRPr="00D21859" w:rsidRDefault="002A2183" w:rsidP="002A2183">
      <w:pPr>
        <w:autoSpaceDE w:val="0"/>
        <w:autoSpaceDN w:val="0"/>
        <w:adjustRightInd w:val="0"/>
        <w:spacing w:after="0" w:line="240" w:lineRule="auto"/>
        <w:rPr>
          <w:rFonts w:ascii="Times New Roman" w:hAnsi="Times New Roman"/>
          <w:u w:val="single"/>
          <w:lang w:val="sv-SE"/>
        </w:rPr>
      </w:pPr>
      <w:r>
        <w:rPr>
          <w:rFonts w:ascii="Times New Roman" w:hAnsi="Times New Roman"/>
          <w:u w:val="single"/>
          <w:lang w:val="sv-SE"/>
        </w:rPr>
        <w:t>140</w:t>
      </w:r>
      <w:r w:rsidRPr="00D21859">
        <w:rPr>
          <w:rFonts w:ascii="Times New Roman" w:hAnsi="Times New Roman"/>
          <w:u w:val="single"/>
          <w:lang w:val="sv-SE"/>
        </w:rPr>
        <w:t> mg hårda kapslar</w:t>
      </w:r>
    </w:p>
    <w:p w:rsidR="002A2183" w:rsidRPr="00834C8A" w:rsidRDefault="002A2183" w:rsidP="002A2183">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Temozolomide SUN </w:t>
      </w:r>
      <w:r>
        <w:rPr>
          <w:rFonts w:ascii="Times New Roman" w:hAnsi="Times New Roman"/>
          <w:lang w:val="sv-SE"/>
        </w:rPr>
        <w:t>140</w:t>
      </w:r>
      <w:r w:rsidRPr="00834C8A">
        <w:rPr>
          <w:rFonts w:ascii="Times New Roman" w:hAnsi="Times New Roman"/>
          <w:lang w:val="sv-SE"/>
        </w:rPr>
        <w:t xml:space="preserve"> mg hårda </w:t>
      </w:r>
      <w:r w:rsidRPr="00421A05">
        <w:rPr>
          <w:rFonts w:ascii="Times New Roman" w:hAnsi="Times New Roman"/>
          <w:lang w:val="sv-SE"/>
        </w:rPr>
        <w:t>gelatinkapslar, med vit ogenomskinlig övre och undre kapselhalva, med tryck i blått bläck. Den</w:t>
      </w:r>
      <w:r>
        <w:rPr>
          <w:rFonts w:ascii="Times New Roman" w:hAnsi="Times New Roman"/>
          <w:lang w:val="sv-SE"/>
        </w:rPr>
        <w:t xml:space="preserve"> </w:t>
      </w:r>
      <w:r w:rsidRPr="00421A05">
        <w:rPr>
          <w:rFonts w:ascii="Times New Roman" w:hAnsi="Times New Roman"/>
          <w:lang w:val="sv-SE"/>
        </w:rPr>
        <w:t>övre halvan med tryck ‘929’. Den undre halvan med tryck ‘140 mg’ och 2 ränder.</w:t>
      </w:r>
    </w:p>
    <w:p w:rsidR="002A2183" w:rsidRDefault="002A2183">
      <w:pPr>
        <w:autoSpaceDE w:val="0"/>
        <w:autoSpaceDN w:val="0"/>
        <w:adjustRightInd w:val="0"/>
        <w:spacing w:after="0" w:line="240" w:lineRule="auto"/>
        <w:rPr>
          <w:rFonts w:ascii="Times New Roman" w:hAnsi="Times New Roman"/>
          <w:lang w:val="sv-SE"/>
        </w:rPr>
      </w:pPr>
    </w:p>
    <w:p w:rsidR="002A2183" w:rsidRPr="00D21859" w:rsidRDefault="002A2183" w:rsidP="002A2183">
      <w:pPr>
        <w:autoSpaceDE w:val="0"/>
        <w:autoSpaceDN w:val="0"/>
        <w:adjustRightInd w:val="0"/>
        <w:spacing w:after="0" w:line="240" w:lineRule="auto"/>
        <w:rPr>
          <w:rFonts w:ascii="Times New Roman" w:hAnsi="Times New Roman"/>
          <w:u w:val="single"/>
          <w:lang w:val="sv-SE"/>
        </w:rPr>
      </w:pPr>
      <w:r>
        <w:rPr>
          <w:rFonts w:ascii="Times New Roman" w:hAnsi="Times New Roman"/>
          <w:u w:val="single"/>
          <w:lang w:val="sv-SE"/>
        </w:rPr>
        <w:t>180</w:t>
      </w:r>
      <w:r w:rsidRPr="00D21859">
        <w:rPr>
          <w:rFonts w:ascii="Times New Roman" w:hAnsi="Times New Roman"/>
          <w:u w:val="single"/>
          <w:lang w:val="sv-SE"/>
        </w:rPr>
        <w:t> mg hårda kapslar</w:t>
      </w:r>
    </w:p>
    <w:p w:rsidR="002A2183" w:rsidRPr="00834C8A" w:rsidRDefault="002A2183" w:rsidP="002A2183">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Temozolomide SUN </w:t>
      </w:r>
      <w:r>
        <w:rPr>
          <w:rFonts w:ascii="Times New Roman" w:hAnsi="Times New Roman"/>
          <w:lang w:val="sv-SE"/>
        </w:rPr>
        <w:t>180</w:t>
      </w:r>
      <w:r w:rsidRPr="00834C8A">
        <w:rPr>
          <w:rFonts w:ascii="Times New Roman" w:hAnsi="Times New Roman"/>
          <w:lang w:val="sv-SE"/>
        </w:rPr>
        <w:t xml:space="preserve"> mg hårda </w:t>
      </w:r>
      <w:r w:rsidRPr="00421A05">
        <w:rPr>
          <w:rFonts w:ascii="Times New Roman" w:hAnsi="Times New Roman"/>
          <w:lang w:val="sv-SE"/>
        </w:rPr>
        <w:t>gelatinkapslar, med vit ogenomskinlig övre och undre kapselhalva, med tryck i rött bläck. Den</w:t>
      </w:r>
      <w:r>
        <w:rPr>
          <w:rFonts w:ascii="Times New Roman" w:hAnsi="Times New Roman"/>
          <w:lang w:val="sv-SE"/>
        </w:rPr>
        <w:t xml:space="preserve"> </w:t>
      </w:r>
      <w:r w:rsidRPr="00421A05">
        <w:rPr>
          <w:rFonts w:ascii="Times New Roman" w:hAnsi="Times New Roman"/>
          <w:lang w:val="sv-SE"/>
        </w:rPr>
        <w:t>övre halvan med tryck ‘930’. Den undre halvan med tryck ‘180 mg’ och 2 ränder</w:t>
      </w:r>
      <w:r w:rsidRPr="00834C8A">
        <w:rPr>
          <w:rFonts w:ascii="Times New Roman" w:hAnsi="Times New Roman"/>
          <w:lang w:val="sv-SE"/>
        </w:rPr>
        <w:t>.</w:t>
      </w:r>
    </w:p>
    <w:p w:rsidR="002A2183" w:rsidRDefault="002A2183" w:rsidP="002A2183">
      <w:pPr>
        <w:autoSpaceDE w:val="0"/>
        <w:autoSpaceDN w:val="0"/>
        <w:adjustRightInd w:val="0"/>
        <w:spacing w:after="0" w:line="240" w:lineRule="auto"/>
        <w:rPr>
          <w:rFonts w:ascii="Times New Roman" w:hAnsi="Times New Roman"/>
          <w:u w:val="single"/>
          <w:lang w:val="sv-SE"/>
        </w:rPr>
      </w:pPr>
    </w:p>
    <w:p w:rsidR="002A2183" w:rsidRPr="00D21859" w:rsidRDefault="002A2183" w:rsidP="002A2183">
      <w:pPr>
        <w:autoSpaceDE w:val="0"/>
        <w:autoSpaceDN w:val="0"/>
        <w:adjustRightInd w:val="0"/>
        <w:spacing w:after="0" w:line="240" w:lineRule="auto"/>
        <w:rPr>
          <w:rFonts w:ascii="Times New Roman" w:hAnsi="Times New Roman"/>
          <w:u w:val="single"/>
          <w:lang w:val="sv-SE"/>
        </w:rPr>
      </w:pPr>
      <w:r>
        <w:rPr>
          <w:rFonts w:ascii="Times New Roman" w:hAnsi="Times New Roman"/>
          <w:u w:val="single"/>
          <w:lang w:val="sv-SE"/>
        </w:rPr>
        <w:t>250</w:t>
      </w:r>
      <w:r w:rsidRPr="00D21859">
        <w:rPr>
          <w:rFonts w:ascii="Times New Roman" w:hAnsi="Times New Roman"/>
          <w:u w:val="single"/>
          <w:lang w:val="sv-SE"/>
        </w:rPr>
        <w:t> mg hårda kapslar</w:t>
      </w:r>
    </w:p>
    <w:p w:rsidR="002A2183" w:rsidRDefault="002A2183">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 xml:space="preserve">Temozolomide SUN </w:t>
      </w:r>
      <w:r>
        <w:rPr>
          <w:rFonts w:ascii="Times New Roman" w:hAnsi="Times New Roman"/>
          <w:lang w:val="sv-SE"/>
        </w:rPr>
        <w:t>250</w:t>
      </w:r>
      <w:r w:rsidRPr="00834C8A">
        <w:rPr>
          <w:rFonts w:ascii="Times New Roman" w:hAnsi="Times New Roman"/>
          <w:lang w:val="sv-SE"/>
        </w:rPr>
        <w:t xml:space="preserve"> mg hårda </w:t>
      </w:r>
      <w:r w:rsidRPr="00421A05">
        <w:rPr>
          <w:rFonts w:ascii="Times New Roman" w:hAnsi="Times New Roman"/>
          <w:lang w:val="sv-SE"/>
        </w:rPr>
        <w:t>gelatinkapslar, med vit ogenomskinlig övre och undre kapselhalva, med tryck i svart bläck. Den</w:t>
      </w:r>
      <w:r>
        <w:rPr>
          <w:rFonts w:ascii="Times New Roman" w:hAnsi="Times New Roman"/>
          <w:lang w:val="sv-SE"/>
        </w:rPr>
        <w:t xml:space="preserve"> </w:t>
      </w:r>
      <w:r w:rsidRPr="00421A05">
        <w:rPr>
          <w:rFonts w:ascii="Times New Roman" w:hAnsi="Times New Roman"/>
          <w:lang w:val="sv-SE"/>
        </w:rPr>
        <w:t>övre halvan med tryck ‘893’. Den undre halvan med tryck ‘250 mg’ och 2 ränder</w:t>
      </w:r>
      <w:r w:rsidRPr="00834C8A">
        <w:rPr>
          <w:rFonts w:ascii="Times New Roman" w:hAnsi="Times New Roman"/>
          <w:lang w:val="sv-SE"/>
        </w:rPr>
        <w:t>.</w:t>
      </w:r>
    </w:p>
    <w:p w:rsidR="002A2183" w:rsidRDefault="002A2183">
      <w:pPr>
        <w:autoSpaceDE w:val="0"/>
        <w:autoSpaceDN w:val="0"/>
        <w:adjustRightInd w:val="0"/>
        <w:spacing w:after="0" w:line="240" w:lineRule="auto"/>
        <w:rPr>
          <w:rFonts w:ascii="Times New Roman" w:hAnsi="Times New Roman"/>
          <w:lang w:val="sv-SE"/>
        </w:rPr>
      </w:pPr>
    </w:p>
    <w:p w:rsidR="00295512" w:rsidRDefault="00182EE1">
      <w:pPr>
        <w:autoSpaceDE w:val="0"/>
        <w:autoSpaceDN w:val="0"/>
        <w:adjustRightInd w:val="0"/>
        <w:spacing w:after="0" w:line="240" w:lineRule="auto"/>
        <w:rPr>
          <w:rFonts w:ascii="Times New Roman" w:hAnsi="Times New Roman"/>
          <w:lang w:val="sv-SE"/>
        </w:rPr>
      </w:pPr>
      <w:r w:rsidRPr="005654C8">
        <w:rPr>
          <w:rFonts w:ascii="Times New Roman" w:hAnsi="Times New Roman"/>
          <w:lang w:val="sv-SE"/>
        </w:rPr>
        <w:t>De hårda kapslar</w:t>
      </w:r>
      <w:r w:rsidR="00A21171">
        <w:rPr>
          <w:rFonts w:ascii="Times New Roman" w:hAnsi="Times New Roman"/>
          <w:lang w:val="sv-SE"/>
        </w:rPr>
        <w:t>na</w:t>
      </w:r>
      <w:r w:rsidRPr="005654C8">
        <w:rPr>
          <w:rFonts w:ascii="Times New Roman" w:hAnsi="Times New Roman"/>
          <w:lang w:val="sv-SE"/>
        </w:rPr>
        <w:t xml:space="preserve"> finns tillgängliga i blister</w:t>
      </w:r>
      <w:r w:rsidR="009D4C8D">
        <w:rPr>
          <w:rFonts w:ascii="Times New Roman" w:hAnsi="Times New Roman"/>
          <w:lang w:val="sv-SE"/>
        </w:rPr>
        <w:t>kartor</w:t>
      </w:r>
      <w:r w:rsidRPr="005654C8">
        <w:rPr>
          <w:rFonts w:ascii="Times New Roman" w:hAnsi="Times New Roman"/>
          <w:lang w:val="sv-SE"/>
        </w:rPr>
        <w:t xml:space="preserve"> innehållande 5 kapslar.</w:t>
      </w:r>
      <w:r w:rsidR="00A21171">
        <w:rPr>
          <w:rFonts w:ascii="Times New Roman" w:hAnsi="Times New Roman"/>
          <w:lang w:val="sv-SE"/>
        </w:rPr>
        <w:t xml:space="preserve"> F</w:t>
      </w:r>
      <w:r w:rsidR="009D4C8D">
        <w:rPr>
          <w:rFonts w:ascii="Times New Roman" w:hAnsi="Times New Roman"/>
          <w:lang w:val="sv-SE"/>
        </w:rPr>
        <w:t xml:space="preserve">örpackningar med 20 kapslar </w:t>
      </w:r>
      <w:r w:rsidR="00A21171">
        <w:rPr>
          <w:rFonts w:ascii="Times New Roman" w:hAnsi="Times New Roman"/>
          <w:lang w:val="sv-SE"/>
        </w:rPr>
        <w:t>består av</w:t>
      </w:r>
      <w:r w:rsidR="009D4C8D">
        <w:rPr>
          <w:rFonts w:ascii="Times New Roman" w:hAnsi="Times New Roman"/>
          <w:lang w:val="sv-SE"/>
        </w:rPr>
        <w:t xml:space="preserve"> en kartong</w:t>
      </w:r>
      <w:r w:rsidR="00A21171">
        <w:rPr>
          <w:rFonts w:ascii="Times New Roman" w:hAnsi="Times New Roman"/>
          <w:lang w:val="sv-SE"/>
        </w:rPr>
        <w:t xml:space="preserve"> med</w:t>
      </w:r>
      <w:r w:rsidR="009D4C8D">
        <w:rPr>
          <w:rFonts w:ascii="Times New Roman" w:hAnsi="Times New Roman"/>
          <w:lang w:val="sv-SE"/>
        </w:rPr>
        <w:t xml:space="preserve"> 4 blisterkartor à 5 kapslar</w:t>
      </w:r>
      <w:r w:rsidR="00087B36">
        <w:rPr>
          <w:rFonts w:ascii="Times New Roman" w:hAnsi="Times New Roman"/>
          <w:lang w:val="sv-SE"/>
        </w:rPr>
        <w:t>.</w:t>
      </w:r>
    </w:p>
    <w:p w:rsidR="0053492D" w:rsidRPr="00834C8A" w:rsidRDefault="0053492D">
      <w:pPr>
        <w:autoSpaceDE w:val="0"/>
        <w:autoSpaceDN w:val="0"/>
        <w:adjustRightInd w:val="0"/>
        <w:spacing w:after="0" w:line="240" w:lineRule="auto"/>
        <w:rPr>
          <w:rFonts w:ascii="Times New Roman" w:hAnsi="Times New Roman"/>
          <w:lang w:val="sv-SE"/>
        </w:rPr>
      </w:pP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Eventuellt kommer inte alla förpackningsstorlekar att marknadsföras.</w:t>
      </w:r>
    </w:p>
    <w:p w:rsidR="0053492D" w:rsidRPr="00834C8A" w:rsidRDefault="0053492D">
      <w:pPr>
        <w:autoSpaceDE w:val="0"/>
        <w:autoSpaceDN w:val="0"/>
        <w:adjustRightInd w:val="0"/>
        <w:spacing w:after="0" w:line="240" w:lineRule="auto"/>
        <w:rPr>
          <w:rFonts w:ascii="Times New Roman" w:hAnsi="Times New Roman"/>
          <w:b/>
          <w:lang w:val="sv-SE"/>
        </w:rPr>
      </w:pPr>
    </w:p>
    <w:p w:rsidR="0053492D" w:rsidRPr="00834C8A" w:rsidRDefault="0053492D">
      <w:pPr>
        <w:autoSpaceDE w:val="0"/>
        <w:autoSpaceDN w:val="0"/>
        <w:adjustRightInd w:val="0"/>
        <w:spacing w:after="0" w:line="240" w:lineRule="auto"/>
        <w:rPr>
          <w:rFonts w:ascii="Times New Roman" w:hAnsi="Times New Roman"/>
          <w:b/>
          <w:lang w:val="sv-SE"/>
        </w:rPr>
      </w:pPr>
      <w:r w:rsidRPr="00834C8A">
        <w:rPr>
          <w:rFonts w:ascii="Times New Roman" w:hAnsi="Times New Roman"/>
          <w:b/>
          <w:lang w:val="sv-SE"/>
        </w:rPr>
        <w:t>Innehavare av godkännande för försäljning och tillverkare</w:t>
      </w:r>
    </w:p>
    <w:p w:rsidR="0053492D" w:rsidRPr="00834C8A" w:rsidRDefault="0053492D">
      <w:pPr>
        <w:autoSpaceDE w:val="0"/>
        <w:autoSpaceDN w:val="0"/>
        <w:adjustRightInd w:val="0"/>
        <w:spacing w:after="0" w:line="240" w:lineRule="auto"/>
        <w:rPr>
          <w:rFonts w:ascii="Times New Roman" w:hAnsi="Times New Roman"/>
          <w:b/>
          <w:lang w:val="sv-SE"/>
        </w:rPr>
      </w:pPr>
    </w:p>
    <w:p w:rsidR="0053492D" w:rsidRPr="00834C8A" w:rsidRDefault="0053492D">
      <w:pPr>
        <w:autoSpaceDE w:val="0"/>
        <w:autoSpaceDN w:val="0"/>
        <w:adjustRightInd w:val="0"/>
        <w:spacing w:after="0" w:line="240" w:lineRule="auto"/>
        <w:rPr>
          <w:rFonts w:ascii="Times New Roman" w:hAnsi="Times New Roman"/>
          <w:lang w:val="fr-FR"/>
        </w:rPr>
      </w:pPr>
      <w:r w:rsidRPr="00834C8A">
        <w:rPr>
          <w:rFonts w:ascii="Times New Roman" w:hAnsi="Times New Roman"/>
          <w:lang w:val="fr-FR"/>
        </w:rPr>
        <w:t>Sun Pharmaceutical Industries Europe B.V.</w:t>
      </w:r>
    </w:p>
    <w:p w:rsidR="0053492D" w:rsidRPr="00834C8A" w:rsidRDefault="0053492D">
      <w:pPr>
        <w:autoSpaceDE w:val="0"/>
        <w:autoSpaceDN w:val="0"/>
        <w:adjustRightInd w:val="0"/>
        <w:spacing w:after="0" w:line="240" w:lineRule="auto"/>
        <w:rPr>
          <w:rFonts w:ascii="Times New Roman" w:hAnsi="Times New Roman"/>
          <w:lang w:val="fr-FR"/>
        </w:rPr>
      </w:pPr>
      <w:r w:rsidRPr="00834C8A">
        <w:rPr>
          <w:rFonts w:ascii="Times New Roman" w:hAnsi="Times New Roman"/>
          <w:lang w:val="fr-FR"/>
        </w:rPr>
        <w:t>Polarisavenue 87</w:t>
      </w:r>
    </w:p>
    <w:p w:rsidR="0053492D" w:rsidRPr="00834C8A" w:rsidRDefault="0053492D">
      <w:pPr>
        <w:autoSpaceDE w:val="0"/>
        <w:autoSpaceDN w:val="0"/>
        <w:adjustRightInd w:val="0"/>
        <w:spacing w:after="0" w:line="240" w:lineRule="auto"/>
        <w:rPr>
          <w:rFonts w:ascii="Times New Roman" w:hAnsi="Times New Roman"/>
          <w:lang w:val="sv-SE"/>
        </w:rPr>
      </w:pPr>
      <w:r w:rsidRPr="00834C8A">
        <w:rPr>
          <w:rFonts w:ascii="Times New Roman" w:hAnsi="Times New Roman"/>
          <w:lang w:val="sv-SE"/>
        </w:rPr>
        <w:t>2132 JH Hoofddorp</w:t>
      </w:r>
    </w:p>
    <w:p w:rsidR="0053492D" w:rsidRPr="00834C8A" w:rsidRDefault="0053492D">
      <w:pPr>
        <w:autoSpaceDE w:val="0"/>
        <w:autoSpaceDN w:val="0"/>
        <w:adjustRightInd w:val="0"/>
        <w:spacing w:after="0" w:line="240" w:lineRule="auto"/>
        <w:rPr>
          <w:rFonts w:ascii="Times New Roman" w:hAnsi="Times New Roman"/>
          <w:b/>
          <w:lang w:val="sv-SE"/>
        </w:rPr>
      </w:pPr>
      <w:r w:rsidRPr="00834C8A">
        <w:rPr>
          <w:rFonts w:ascii="Times New Roman" w:hAnsi="Times New Roman"/>
          <w:lang w:val="sv-SE"/>
        </w:rPr>
        <w:t>Nederländerna</w:t>
      </w:r>
    </w:p>
    <w:p w:rsidR="0053492D" w:rsidRPr="00834C8A" w:rsidRDefault="0053492D">
      <w:pPr>
        <w:autoSpaceDE w:val="0"/>
        <w:autoSpaceDN w:val="0"/>
        <w:adjustRightInd w:val="0"/>
        <w:spacing w:after="0" w:line="240" w:lineRule="auto"/>
        <w:rPr>
          <w:rFonts w:ascii="Times New Roman" w:hAnsi="Times New Roman"/>
          <w:b/>
          <w:lang w:val="sv-SE"/>
        </w:rPr>
      </w:pPr>
    </w:p>
    <w:p w:rsidR="0053492D" w:rsidRPr="00834C8A" w:rsidRDefault="001E3811" w:rsidP="001E3811">
      <w:pPr>
        <w:pStyle w:val="Style13"/>
        <w:widowControl/>
        <w:spacing w:line="240" w:lineRule="auto"/>
        <w:rPr>
          <w:rStyle w:val="FontStyle41"/>
          <w:sz w:val="22"/>
          <w:szCs w:val="22"/>
          <w:lang w:val="sv-SE"/>
        </w:rPr>
      </w:pPr>
      <w:r>
        <w:rPr>
          <w:rStyle w:val="FontStyle41"/>
          <w:sz w:val="22"/>
          <w:szCs w:val="22"/>
          <w:lang w:val="sv-SE"/>
        </w:rPr>
        <w:t>K</w:t>
      </w:r>
      <w:r w:rsidR="0053492D" w:rsidRPr="00834C8A">
        <w:rPr>
          <w:rStyle w:val="FontStyle41"/>
          <w:sz w:val="22"/>
          <w:szCs w:val="22"/>
          <w:lang w:val="sv-SE"/>
        </w:rPr>
        <w:t>ontakta ombudet för innehavaren av godkännandet för försäljning</w:t>
      </w:r>
      <w:r w:rsidRPr="001E3811">
        <w:rPr>
          <w:lang w:val="sv-SE"/>
        </w:rPr>
        <w:t xml:space="preserve"> </w:t>
      </w:r>
      <w:r w:rsidRPr="001E3811">
        <w:rPr>
          <w:rStyle w:val="FontStyle41"/>
          <w:sz w:val="22"/>
          <w:szCs w:val="22"/>
          <w:lang w:val="sv-SE"/>
        </w:rPr>
        <w:t>om du vill veta mer om detta läkemedel</w:t>
      </w:r>
      <w:r>
        <w:rPr>
          <w:rStyle w:val="FontStyle41"/>
          <w:sz w:val="22"/>
          <w:szCs w:val="22"/>
          <w:lang w:val="sv-SE"/>
        </w:rPr>
        <w:t>:</w:t>
      </w:r>
    </w:p>
    <w:p w:rsidR="0053492D" w:rsidRPr="001E3811" w:rsidRDefault="0053492D">
      <w:pPr>
        <w:autoSpaceDE w:val="0"/>
        <w:autoSpaceDN w:val="0"/>
        <w:adjustRightInd w:val="0"/>
        <w:spacing w:after="0" w:line="240" w:lineRule="auto"/>
        <w:rPr>
          <w:rFonts w:ascii="Times New Roman" w:hAnsi="Times New Roman"/>
          <w:b/>
          <w:lang w:val="sv-SE"/>
        </w:rPr>
      </w:pPr>
    </w:p>
    <w:p w:rsidR="00626369" w:rsidRDefault="00626369" w:rsidP="00626369">
      <w:pPr>
        <w:spacing w:after="0" w:line="240" w:lineRule="auto"/>
        <w:rPr>
          <w:rFonts w:ascii="Times New Roman" w:hAnsi="Times New Roman"/>
          <w:b/>
          <w:noProof/>
          <w:lang w:val="cs-CZ"/>
        </w:rPr>
      </w:pPr>
      <w:r>
        <w:rPr>
          <w:rFonts w:ascii="Times New Roman" w:hAnsi="Times New Roman"/>
          <w:b/>
          <w:noProof/>
          <w:lang w:val="cs-CZ"/>
        </w:rPr>
        <w:t>België/Belgique/Belgien/</w:t>
      </w:r>
      <w:r>
        <w:rPr>
          <w:rFonts w:ascii="Times New Roman" w:hAnsi="Times New Roman"/>
          <w:b/>
          <w:bCs/>
          <w:lang w:val="cs-CZ"/>
        </w:rPr>
        <w:t>България/</w:t>
      </w:r>
      <w:r>
        <w:rPr>
          <w:rFonts w:ascii="Times New Roman" w:hAnsi="Times New Roman"/>
          <w:b/>
          <w:noProof/>
          <w:lang w:val="cs-CZ"/>
        </w:rPr>
        <w:t>Česká republika/</w:t>
      </w:r>
    </w:p>
    <w:p w:rsidR="00937C14" w:rsidRDefault="00626369" w:rsidP="00626369">
      <w:pPr>
        <w:spacing w:after="0" w:line="240" w:lineRule="auto"/>
        <w:rPr>
          <w:rFonts w:ascii="Times New Roman" w:hAnsi="Times New Roman"/>
          <w:b/>
          <w:noProof/>
          <w:lang w:val="cs-CZ"/>
        </w:rPr>
      </w:pPr>
      <w:r>
        <w:rPr>
          <w:rFonts w:ascii="Times New Roman" w:hAnsi="Times New Roman"/>
          <w:b/>
          <w:noProof/>
          <w:lang w:val="cs-CZ"/>
        </w:rPr>
        <w:t>Danmark/</w:t>
      </w:r>
      <w:r>
        <w:rPr>
          <w:rFonts w:ascii="Times New Roman" w:hAnsi="Times New Roman"/>
          <w:b/>
          <w:bCs/>
          <w:noProof/>
          <w:lang w:val="cs-CZ"/>
        </w:rPr>
        <w:t>Eesti/</w:t>
      </w:r>
      <w:r>
        <w:rPr>
          <w:rFonts w:ascii="Times New Roman" w:hAnsi="Times New Roman"/>
          <w:b/>
          <w:noProof/>
        </w:rPr>
        <w:t>Ελλάδα</w:t>
      </w:r>
      <w:r>
        <w:rPr>
          <w:rFonts w:ascii="Times New Roman" w:hAnsi="Times New Roman"/>
          <w:b/>
          <w:noProof/>
          <w:lang w:val="cs-CZ"/>
        </w:rPr>
        <w:t>/</w:t>
      </w:r>
      <w:r w:rsidR="00235ED4">
        <w:rPr>
          <w:rFonts w:ascii="Times New Roman" w:hAnsi="Times New Roman"/>
          <w:b/>
          <w:noProof/>
          <w:lang w:val="cs-CZ"/>
        </w:rPr>
        <w:t>Hrvatska/</w:t>
      </w:r>
      <w:r>
        <w:rPr>
          <w:rFonts w:ascii="Times New Roman" w:hAnsi="Times New Roman"/>
          <w:b/>
          <w:noProof/>
          <w:lang w:val="cs-CZ"/>
        </w:rPr>
        <w:t>Ireland/Ísland/</w:t>
      </w:r>
    </w:p>
    <w:p w:rsidR="00626369" w:rsidRDefault="00626369" w:rsidP="00937C14">
      <w:pPr>
        <w:spacing w:after="0" w:line="240" w:lineRule="auto"/>
        <w:rPr>
          <w:rFonts w:ascii="Times New Roman" w:hAnsi="Times New Roman"/>
          <w:b/>
          <w:noProof/>
          <w:lang w:val="cs-CZ"/>
        </w:rPr>
      </w:pPr>
      <w:r>
        <w:rPr>
          <w:rFonts w:ascii="Times New Roman" w:hAnsi="Times New Roman"/>
          <w:b/>
          <w:noProof/>
        </w:rPr>
        <w:t>Κύπρος</w:t>
      </w:r>
      <w:r>
        <w:rPr>
          <w:rFonts w:ascii="Times New Roman" w:hAnsi="Times New Roman"/>
          <w:b/>
          <w:noProof/>
          <w:lang w:val="cs-CZ"/>
        </w:rPr>
        <w:t>/Latvija/Lietuva/Luxembourg/Luxemburg/Magyarország/</w:t>
      </w:r>
    </w:p>
    <w:p w:rsidR="00626369" w:rsidRPr="00B45296" w:rsidRDefault="00626369" w:rsidP="00626369">
      <w:pPr>
        <w:spacing w:after="0" w:line="240" w:lineRule="auto"/>
        <w:rPr>
          <w:rFonts w:ascii="Times New Roman" w:hAnsi="Times New Roman"/>
          <w:b/>
          <w:noProof/>
          <w:lang w:val="cs-CZ"/>
        </w:rPr>
      </w:pPr>
      <w:r w:rsidRPr="00B45296">
        <w:rPr>
          <w:rFonts w:ascii="Times New Roman" w:hAnsi="Times New Roman"/>
          <w:b/>
          <w:noProof/>
          <w:lang w:val="cs-CZ"/>
        </w:rPr>
        <w:t>Malta/Nederland/Norge/Österreich/Portugal/</w:t>
      </w:r>
    </w:p>
    <w:p w:rsidR="00626369" w:rsidRPr="00B45296" w:rsidRDefault="00626369" w:rsidP="00626369">
      <w:pPr>
        <w:spacing w:after="0" w:line="240" w:lineRule="auto"/>
        <w:rPr>
          <w:rFonts w:ascii="Times New Roman" w:hAnsi="Times New Roman"/>
          <w:noProof/>
          <w:lang w:val="cs-CZ"/>
        </w:rPr>
      </w:pPr>
      <w:r w:rsidRPr="00B45296">
        <w:rPr>
          <w:rFonts w:ascii="Times New Roman" w:hAnsi="Times New Roman"/>
          <w:b/>
          <w:noProof/>
          <w:lang w:val="cs-CZ"/>
        </w:rPr>
        <w:t>Slovenija/Slovenská republika/Suomi/Finland/Sverige</w:t>
      </w:r>
    </w:p>
    <w:p w:rsidR="00626369" w:rsidRPr="00CD7405" w:rsidRDefault="00626369" w:rsidP="00626369">
      <w:pPr>
        <w:numPr>
          <w:ilvl w:val="12"/>
          <w:numId w:val="0"/>
        </w:numPr>
        <w:spacing w:after="0" w:line="240" w:lineRule="auto"/>
        <w:rPr>
          <w:rFonts w:ascii="Times New Roman" w:hAnsi="Times New Roman"/>
          <w:noProof/>
          <w:lang w:val="cs-CZ"/>
        </w:rPr>
      </w:pPr>
      <w:r w:rsidRPr="00CD7405">
        <w:rPr>
          <w:rFonts w:ascii="Times New Roman" w:hAnsi="Times New Roman"/>
          <w:noProof/>
          <w:lang w:val="cs-CZ"/>
        </w:rPr>
        <w:t>Sun Pharmaceutical Industries Europe B.V.</w:t>
      </w:r>
    </w:p>
    <w:p w:rsidR="00626369" w:rsidRPr="00CD7405" w:rsidRDefault="00626369" w:rsidP="00626369">
      <w:pPr>
        <w:numPr>
          <w:ilvl w:val="12"/>
          <w:numId w:val="0"/>
        </w:numPr>
        <w:spacing w:after="0" w:line="240" w:lineRule="auto"/>
        <w:rPr>
          <w:rFonts w:ascii="Times New Roman" w:hAnsi="Times New Roman"/>
          <w:noProof/>
          <w:lang w:val="cs-CZ"/>
        </w:rPr>
      </w:pPr>
      <w:r w:rsidRPr="00CD7405">
        <w:rPr>
          <w:rFonts w:ascii="Times New Roman" w:hAnsi="Times New Roman"/>
          <w:noProof/>
          <w:lang w:val="cs-CZ"/>
        </w:rPr>
        <w:t>Polarisavenue 87</w:t>
      </w:r>
    </w:p>
    <w:p w:rsidR="00626369" w:rsidRPr="00CD7405" w:rsidRDefault="00626369" w:rsidP="00626369">
      <w:pPr>
        <w:spacing w:after="0" w:line="240" w:lineRule="auto"/>
        <w:rPr>
          <w:rFonts w:ascii="Times New Roman" w:hAnsi="Times New Roman"/>
          <w:noProof/>
          <w:lang w:val="cs-CZ"/>
        </w:rPr>
      </w:pPr>
      <w:r w:rsidRPr="00CD7405">
        <w:rPr>
          <w:rFonts w:ascii="Times New Roman" w:hAnsi="Times New Roman"/>
          <w:noProof/>
          <w:lang w:val="cs-CZ"/>
        </w:rPr>
        <w:t>2132 JH Hoofddorp</w:t>
      </w:r>
    </w:p>
    <w:p w:rsidR="00626369" w:rsidRPr="00CD7405" w:rsidRDefault="00626369" w:rsidP="00235ED4">
      <w:pPr>
        <w:spacing w:after="0" w:line="240" w:lineRule="auto"/>
        <w:rPr>
          <w:rFonts w:ascii="Times New Roman" w:hAnsi="Times New Roman"/>
          <w:lang w:val="cs-CZ"/>
        </w:rPr>
      </w:pPr>
      <w:r w:rsidRPr="00CD7405">
        <w:rPr>
          <w:rFonts w:ascii="Times New Roman" w:hAnsi="Times New Roman"/>
          <w:noProof/>
          <w:lang w:val="cs-CZ"/>
        </w:rPr>
        <w:t>Nederland/</w:t>
      </w:r>
      <w:r w:rsidRPr="00CD7405">
        <w:rPr>
          <w:rFonts w:ascii="Times New Roman" w:hAnsi="Times New Roman"/>
          <w:lang w:val="cs-CZ"/>
        </w:rPr>
        <w:t>Pays-Bas/</w:t>
      </w:r>
      <w:r w:rsidRPr="00CD7405">
        <w:rPr>
          <w:rFonts w:ascii="Times New Roman" w:hAnsi="Times New Roman"/>
          <w:noProof/>
          <w:lang w:val="cs-CZ"/>
        </w:rPr>
        <w:t>Niederlande/</w:t>
      </w:r>
      <w:r w:rsidR="00235ED4" w:rsidRPr="001E1706">
        <w:rPr>
          <w:rFonts w:ascii="Times New Roman" w:hAnsi="Times New Roman"/>
          <w:lang w:val="bg-BG"/>
        </w:rPr>
        <w:t>Нидерландия</w:t>
      </w:r>
      <w:r w:rsidRPr="00CD7405">
        <w:rPr>
          <w:rFonts w:ascii="Times New Roman" w:hAnsi="Times New Roman"/>
          <w:lang w:val="cs-CZ"/>
        </w:rPr>
        <w:t>/Nizozemsko/</w:t>
      </w:r>
    </w:p>
    <w:p w:rsidR="00937C14" w:rsidRPr="00CD7405" w:rsidRDefault="00235ED4" w:rsidP="00626369">
      <w:pPr>
        <w:spacing w:after="0" w:line="240" w:lineRule="auto"/>
        <w:rPr>
          <w:rFonts w:ascii="Times New Roman" w:hAnsi="Times New Roman"/>
          <w:noProof/>
          <w:lang w:val="cs-CZ"/>
        </w:rPr>
      </w:pPr>
      <w:r w:rsidRPr="00CD7405">
        <w:rPr>
          <w:rFonts w:ascii="Times New Roman" w:hAnsi="Times New Roman"/>
          <w:lang w:val="cs-CZ"/>
        </w:rPr>
        <w:t>Nederlandene/</w:t>
      </w:r>
      <w:r w:rsidR="00626369" w:rsidRPr="00CD7405">
        <w:rPr>
          <w:rFonts w:ascii="Times New Roman" w:hAnsi="Times New Roman"/>
          <w:lang w:val="cs-CZ"/>
        </w:rPr>
        <w:t>Holland/</w:t>
      </w:r>
      <w:r w:rsidR="00626369">
        <w:rPr>
          <w:rFonts w:ascii="Times New Roman" w:hAnsi="Times New Roman"/>
          <w:noProof/>
        </w:rPr>
        <w:t>Ολλανδία</w:t>
      </w:r>
      <w:r w:rsidR="00626369" w:rsidRPr="00CD7405">
        <w:rPr>
          <w:rFonts w:ascii="Times New Roman" w:hAnsi="Times New Roman"/>
          <w:noProof/>
          <w:lang w:val="cs-CZ"/>
        </w:rPr>
        <w:t>/</w:t>
      </w:r>
      <w:r w:rsidRPr="00CD7405">
        <w:rPr>
          <w:rFonts w:ascii="Times New Roman" w:hAnsi="Times New Roman"/>
          <w:noProof/>
          <w:lang w:val="cs-CZ"/>
        </w:rPr>
        <w:t>Nizozemska/</w:t>
      </w:r>
      <w:r w:rsidR="00626369" w:rsidRPr="00CD7405">
        <w:rPr>
          <w:rFonts w:ascii="Times New Roman" w:hAnsi="Times New Roman"/>
          <w:noProof/>
          <w:lang w:val="cs-CZ"/>
        </w:rPr>
        <w:t>The Netherlands/Holland/</w:t>
      </w:r>
    </w:p>
    <w:p w:rsidR="00626369" w:rsidRPr="00CD7405" w:rsidRDefault="00626369" w:rsidP="00937C14">
      <w:pPr>
        <w:spacing w:after="0" w:line="240" w:lineRule="auto"/>
        <w:rPr>
          <w:rFonts w:ascii="Times New Roman" w:hAnsi="Times New Roman"/>
          <w:lang w:val="cs-CZ"/>
        </w:rPr>
      </w:pPr>
      <w:r>
        <w:rPr>
          <w:rFonts w:ascii="Times New Roman" w:hAnsi="Times New Roman"/>
          <w:noProof/>
        </w:rPr>
        <w:t>Ολλανδία</w:t>
      </w:r>
      <w:r w:rsidRPr="00CD7405">
        <w:rPr>
          <w:rFonts w:ascii="Times New Roman" w:hAnsi="Times New Roman"/>
          <w:noProof/>
          <w:lang w:val="cs-CZ"/>
        </w:rPr>
        <w:t>/</w:t>
      </w:r>
      <w:r w:rsidRPr="00CD7405">
        <w:rPr>
          <w:rFonts w:ascii="Times New Roman" w:hAnsi="Times New Roman"/>
          <w:lang w:val="cs-CZ"/>
        </w:rPr>
        <w:t>Nīderlande/Nyderlandai/Pays-Bas/Niederlande/Hollandia/</w:t>
      </w:r>
    </w:p>
    <w:p w:rsidR="00626369" w:rsidRPr="00CD7405" w:rsidRDefault="00626369" w:rsidP="00626369">
      <w:pPr>
        <w:spacing w:after="0" w:line="240" w:lineRule="auto"/>
        <w:rPr>
          <w:rFonts w:ascii="Times New Roman" w:hAnsi="Times New Roman"/>
          <w:lang w:val="cs-CZ"/>
        </w:rPr>
      </w:pPr>
      <w:r w:rsidRPr="00CD7405">
        <w:rPr>
          <w:rFonts w:ascii="Times New Roman" w:hAnsi="Times New Roman"/>
          <w:lang w:val="cs-CZ"/>
        </w:rPr>
        <w:t>L-Olanda/Nederland/</w:t>
      </w:r>
      <w:r w:rsidR="00235ED4" w:rsidRPr="00CD7405">
        <w:rPr>
          <w:rFonts w:ascii="Times New Roman" w:hAnsi="Times New Roman"/>
          <w:lang w:val="cs-CZ"/>
        </w:rPr>
        <w:t>Nederland/</w:t>
      </w:r>
      <w:r w:rsidRPr="00CD7405">
        <w:rPr>
          <w:rFonts w:ascii="Times New Roman" w:hAnsi="Times New Roman"/>
          <w:lang w:val="cs-CZ"/>
        </w:rPr>
        <w:t>Niederlande/Países Baixos/</w:t>
      </w:r>
    </w:p>
    <w:p w:rsidR="00626369" w:rsidRPr="00CD7405" w:rsidRDefault="00626369" w:rsidP="00626369">
      <w:pPr>
        <w:spacing w:after="0" w:line="240" w:lineRule="auto"/>
        <w:rPr>
          <w:rFonts w:ascii="Times New Roman" w:hAnsi="Times New Roman"/>
          <w:lang w:val="cs-CZ"/>
        </w:rPr>
      </w:pPr>
      <w:r w:rsidRPr="00CD7405">
        <w:rPr>
          <w:rFonts w:ascii="Times New Roman" w:hAnsi="Times New Roman"/>
          <w:lang w:val="cs-CZ"/>
        </w:rPr>
        <w:t>Nizozemska/Holandsko/Alankomaat/Nederländerna</w:t>
      </w:r>
      <w:r w:rsidR="00235ED4" w:rsidRPr="00CD7405">
        <w:rPr>
          <w:rFonts w:ascii="Times New Roman" w:hAnsi="Times New Roman"/>
          <w:lang w:val="cs-CZ"/>
        </w:rPr>
        <w:t>/Nederländerna</w:t>
      </w:r>
    </w:p>
    <w:p w:rsidR="00235ED4" w:rsidRPr="00CD7405" w:rsidRDefault="00235ED4" w:rsidP="00937C14">
      <w:pPr>
        <w:spacing w:after="0" w:line="240" w:lineRule="auto"/>
        <w:rPr>
          <w:rFonts w:ascii="Times New Roman" w:hAnsi="Times New Roman"/>
          <w:lang w:val="cs-CZ"/>
        </w:rPr>
      </w:pPr>
      <w:r w:rsidRPr="00CD7405">
        <w:rPr>
          <w:rFonts w:ascii="Times New Roman" w:hAnsi="Times New Roman"/>
          <w:noProof/>
          <w:lang w:val="cs-CZ"/>
        </w:rPr>
        <w:t>Tel./</w:t>
      </w:r>
      <w:r w:rsidRPr="00CD7405">
        <w:rPr>
          <w:rFonts w:ascii="Times New Roman" w:hAnsi="Times New Roman"/>
          <w:lang w:val="cs-CZ"/>
        </w:rPr>
        <w:t>тел./tlf./</w:t>
      </w:r>
      <w:r>
        <w:rPr>
          <w:rFonts w:ascii="Times New Roman" w:hAnsi="Times New Roman"/>
          <w:noProof/>
        </w:rPr>
        <w:t>τηλ</w:t>
      </w:r>
      <w:r w:rsidRPr="00CD7405">
        <w:rPr>
          <w:rFonts w:ascii="Times New Roman" w:hAnsi="Times New Roman"/>
          <w:noProof/>
          <w:lang w:val="cs-CZ"/>
        </w:rPr>
        <w:t>./</w:t>
      </w:r>
      <w:r w:rsidRPr="00CD7405">
        <w:rPr>
          <w:rFonts w:ascii="Times New Roman" w:hAnsi="Times New Roman"/>
          <w:lang w:val="cs-CZ"/>
        </w:rPr>
        <w:t>Sími/</w:t>
      </w:r>
      <w:r>
        <w:rPr>
          <w:rFonts w:ascii="Times New Roman" w:hAnsi="Times New Roman"/>
          <w:noProof/>
        </w:rPr>
        <w:t>τηλ</w:t>
      </w:r>
      <w:r w:rsidRPr="00CD7405">
        <w:rPr>
          <w:rFonts w:ascii="Times New Roman" w:hAnsi="Times New Roman"/>
          <w:noProof/>
          <w:lang w:val="cs-CZ"/>
        </w:rPr>
        <w:t>./</w:t>
      </w:r>
      <w:r w:rsidRPr="00CD7405">
        <w:rPr>
          <w:rFonts w:ascii="Times New Roman" w:hAnsi="Times New Roman"/>
          <w:lang w:val="cs-CZ"/>
        </w:rPr>
        <w:t>Tlf./Puh./</w:t>
      </w:r>
    </w:p>
    <w:p w:rsidR="00235ED4" w:rsidRPr="00B45296" w:rsidRDefault="00235ED4" w:rsidP="00235ED4">
      <w:pPr>
        <w:tabs>
          <w:tab w:val="left" w:pos="3152"/>
        </w:tabs>
        <w:spacing w:after="0" w:line="240" w:lineRule="auto"/>
        <w:rPr>
          <w:rFonts w:ascii="Times New Roman" w:hAnsi="Times New Roman"/>
          <w:noProof/>
          <w:lang w:val="de-DE"/>
        </w:rPr>
      </w:pPr>
      <w:r w:rsidRPr="00CD7405">
        <w:rPr>
          <w:rFonts w:ascii="Times New Roman" w:hAnsi="Times New Roman"/>
          <w:noProof/>
          <w:lang w:val="cs-CZ"/>
        </w:rPr>
        <w:t xml:space="preserve"> </w:t>
      </w:r>
      <w:r w:rsidRPr="00B45296">
        <w:rPr>
          <w:rFonts w:ascii="Times New Roman" w:hAnsi="Times New Roman"/>
          <w:noProof/>
          <w:lang w:val="de-DE"/>
        </w:rPr>
        <w:t>+31 (0)23 568 5501</w:t>
      </w:r>
    </w:p>
    <w:p w:rsidR="00626369" w:rsidRPr="00B45296" w:rsidRDefault="00626369" w:rsidP="00626369">
      <w:pPr>
        <w:spacing w:after="0" w:line="240" w:lineRule="auto"/>
        <w:rPr>
          <w:rFonts w:ascii="Times New Roman" w:hAnsi="Times New Roman"/>
          <w:b/>
          <w:lang w:val="de-DE"/>
        </w:rPr>
      </w:pPr>
    </w:p>
    <w:p w:rsidR="00626369" w:rsidRDefault="00626369" w:rsidP="00844967">
      <w:pPr>
        <w:keepNext/>
        <w:keepLines/>
        <w:spacing w:after="0" w:line="240" w:lineRule="auto"/>
        <w:rPr>
          <w:rFonts w:ascii="Times New Roman" w:hAnsi="Times New Roman"/>
          <w:lang w:val="de-DE"/>
        </w:rPr>
      </w:pPr>
      <w:r>
        <w:rPr>
          <w:rFonts w:ascii="Times New Roman" w:hAnsi="Times New Roman"/>
          <w:b/>
          <w:lang w:val="de-DE"/>
        </w:rPr>
        <w:t>Deutschland</w:t>
      </w:r>
    </w:p>
    <w:p w:rsidR="00626369" w:rsidRDefault="00626369" w:rsidP="00844967">
      <w:pPr>
        <w:keepNext/>
        <w:keepLines/>
        <w:spacing w:after="0" w:line="240" w:lineRule="auto"/>
        <w:rPr>
          <w:rFonts w:ascii="Times New Roman" w:hAnsi="Times New Roman"/>
          <w:lang w:val="de-DE"/>
        </w:rPr>
      </w:pPr>
      <w:r>
        <w:rPr>
          <w:rFonts w:ascii="Times New Roman" w:hAnsi="Times New Roman"/>
          <w:lang w:val="de-DE"/>
        </w:rPr>
        <w:t>Sun Pharmaceuticals Germany GmbH</w:t>
      </w:r>
    </w:p>
    <w:p w:rsidR="00AB64D1" w:rsidRPr="00394108" w:rsidRDefault="00AB64D1" w:rsidP="00844967">
      <w:pPr>
        <w:keepNext/>
        <w:keepLines/>
        <w:spacing w:after="0" w:line="240" w:lineRule="auto"/>
        <w:rPr>
          <w:rFonts w:ascii="Times New Roman" w:hAnsi="Times New Roman"/>
          <w:lang w:val="de-DE"/>
        </w:rPr>
      </w:pPr>
      <w:r w:rsidRPr="00394108">
        <w:rPr>
          <w:rFonts w:ascii="Times New Roman" w:hAnsi="Times New Roman"/>
          <w:lang w:val="de-DE"/>
        </w:rPr>
        <w:t>Hemmelrather Weg 201</w:t>
      </w:r>
    </w:p>
    <w:p w:rsidR="00AB64D1" w:rsidRPr="00394108" w:rsidRDefault="00AB64D1" w:rsidP="00844967">
      <w:pPr>
        <w:keepNext/>
        <w:keepLines/>
        <w:spacing w:after="0" w:line="240" w:lineRule="auto"/>
        <w:rPr>
          <w:rFonts w:ascii="Times New Roman" w:hAnsi="Times New Roman"/>
          <w:lang w:val="de-DE"/>
        </w:rPr>
      </w:pPr>
      <w:r w:rsidRPr="00394108">
        <w:rPr>
          <w:rFonts w:ascii="Times New Roman" w:hAnsi="Times New Roman"/>
          <w:lang w:val="de-DE"/>
        </w:rPr>
        <w:t>51377 Leverkusen</w:t>
      </w:r>
    </w:p>
    <w:p w:rsidR="00AB64D1" w:rsidRPr="00394108" w:rsidRDefault="00AB64D1" w:rsidP="00844967">
      <w:pPr>
        <w:keepNext/>
        <w:keepLines/>
        <w:spacing w:after="0" w:line="240" w:lineRule="auto"/>
        <w:rPr>
          <w:rFonts w:ascii="Times New Roman" w:hAnsi="Times New Roman"/>
          <w:lang w:val="de-DE"/>
        </w:rPr>
      </w:pPr>
      <w:r w:rsidRPr="00394108">
        <w:rPr>
          <w:rFonts w:ascii="Times New Roman" w:hAnsi="Times New Roman"/>
          <w:lang w:val="de-DE"/>
        </w:rPr>
        <w:t>Deutschland</w:t>
      </w:r>
    </w:p>
    <w:p w:rsidR="00626369" w:rsidRDefault="00AB64D1" w:rsidP="00844967">
      <w:pPr>
        <w:keepNext/>
        <w:keepLines/>
        <w:spacing w:after="0" w:line="240" w:lineRule="auto"/>
        <w:rPr>
          <w:rFonts w:ascii="Times New Roman" w:hAnsi="Times New Roman"/>
          <w:b/>
          <w:lang w:val="de-DE"/>
        </w:rPr>
      </w:pPr>
      <w:r w:rsidRPr="00394108">
        <w:rPr>
          <w:rFonts w:ascii="Times New Roman" w:hAnsi="Times New Roman"/>
          <w:lang w:val="de-DE"/>
        </w:rPr>
        <w:t>tel. +49 214 403 990</w:t>
      </w:r>
    </w:p>
    <w:p w:rsidR="00196B09" w:rsidRDefault="00196B09" w:rsidP="00626369">
      <w:pPr>
        <w:spacing w:after="0" w:line="240" w:lineRule="auto"/>
        <w:rPr>
          <w:rFonts w:ascii="Times New Roman" w:hAnsi="Times New Roman"/>
          <w:b/>
          <w:lang w:val="de-DE"/>
        </w:rPr>
      </w:pPr>
    </w:p>
    <w:p w:rsidR="00626369" w:rsidRDefault="00626369" w:rsidP="007871F3">
      <w:pPr>
        <w:keepNext/>
        <w:keepLines/>
        <w:spacing w:after="0" w:line="240" w:lineRule="auto"/>
        <w:rPr>
          <w:rFonts w:ascii="Times New Roman" w:hAnsi="Times New Roman"/>
          <w:b/>
          <w:lang w:val="de-DE"/>
        </w:rPr>
      </w:pPr>
      <w:r>
        <w:rPr>
          <w:rFonts w:ascii="Times New Roman" w:hAnsi="Times New Roman"/>
          <w:b/>
          <w:lang w:val="de-DE"/>
        </w:rPr>
        <w:t>España</w:t>
      </w:r>
    </w:p>
    <w:p w:rsidR="00AB64D1" w:rsidRPr="00CD7405" w:rsidRDefault="00483700" w:rsidP="007871F3">
      <w:pPr>
        <w:keepNext/>
        <w:keepLines/>
        <w:spacing w:after="0" w:line="240" w:lineRule="auto"/>
        <w:rPr>
          <w:rFonts w:ascii="Times New Roman" w:hAnsi="Times New Roman"/>
          <w:lang w:val="de-DE"/>
        </w:rPr>
      </w:pPr>
      <w:r>
        <w:rPr>
          <w:rFonts w:ascii="Times New Roman" w:hAnsi="Times New Roman"/>
          <w:lang w:val="de-DE"/>
        </w:rPr>
        <w:t xml:space="preserve">Sun Pharma </w:t>
      </w:r>
      <w:r w:rsidR="00AB64D1" w:rsidRPr="00CD7405">
        <w:rPr>
          <w:rFonts w:ascii="Times New Roman" w:hAnsi="Times New Roman"/>
          <w:lang w:val="de-DE"/>
        </w:rPr>
        <w:t>Laboratorios</w:t>
      </w:r>
      <w:r>
        <w:rPr>
          <w:rFonts w:ascii="Times New Roman" w:hAnsi="Times New Roman"/>
          <w:lang w:val="de-DE"/>
        </w:rPr>
        <w:t>,</w:t>
      </w:r>
      <w:r w:rsidR="00AB64D1" w:rsidRPr="00CD7405">
        <w:rPr>
          <w:rFonts w:ascii="Times New Roman" w:hAnsi="Times New Roman"/>
          <w:lang w:val="de-DE"/>
        </w:rPr>
        <w:t xml:space="preserve"> S.L. </w:t>
      </w:r>
    </w:p>
    <w:p w:rsidR="00AB64D1" w:rsidRPr="00E76D66" w:rsidRDefault="00483700" w:rsidP="007871F3">
      <w:pPr>
        <w:keepNext/>
        <w:keepLines/>
        <w:spacing w:after="0" w:line="240" w:lineRule="auto"/>
        <w:rPr>
          <w:rFonts w:ascii="Times New Roman" w:hAnsi="Times New Roman"/>
          <w:lang w:val="de-DE"/>
        </w:rPr>
      </w:pPr>
      <w:r>
        <w:rPr>
          <w:rFonts w:ascii="Times New Roman" w:hAnsi="Times New Roman"/>
          <w:lang w:val="de-DE"/>
        </w:rPr>
        <w:t>Rambla de Catalunya 53-55</w:t>
      </w:r>
    </w:p>
    <w:p w:rsidR="00AB64D1" w:rsidRPr="00E76D66" w:rsidRDefault="00AB64D1" w:rsidP="007871F3">
      <w:pPr>
        <w:keepNext/>
        <w:keepLines/>
        <w:spacing w:after="0" w:line="240" w:lineRule="auto"/>
        <w:rPr>
          <w:rFonts w:ascii="Times New Roman" w:hAnsi="Times New Roman"/>
          <w:lang w:val="de-DE"/>
        </w:rPr>
      </w:pPr>
      <w:r w:rsidRPr="00E76D66">
        <w:rPr>
          <w:rFonts w:ascii="Times New Roman" w:hAnsi="Times New Roman"/>
          <w:lang w:val="de-DE"/>
        </w:rPr>
        <w:t>08007 Barcelona</w:t>
      </w:r>
    </w:p>
    <w:p w:rsidR="00AB64D1" w:rsidRPr="00E76D66" w:rsidRDefault="00AB64D1" w:rsidP="007871F3">
      <w:pPr>
        <w:keepNext/>
        <w:keepLines/>
        <w:spacing w:after="0" w:line="240" w:lineRule="auto"/>
        <w:rPr>
          <w:rFonts w:ascii="Times New Roman" w:hAnsi="Times New Roman"/>
          <w:lang w:val="fr-FR"/>
        </w:rPr>
      </w:pPr>
      <w:r w:rsidRPr="00E76D66">
        <w:rPr>
          <w:rFonts w:ascii="Times New Roman" w:hAnsi="Times New Roman"/>
          <w:lang w:val="fr-FR"/>
        </w:rPr>
        <w:t>España</w:t>
      </w:r>
    </w:p>
    <w:p w:rsidR="00626369" w:rsidRPr="00E76D66" w:rsidRDefault="00AB64D1" w:rsidP="007871F3">
      <w:pPr>
        <w:keepNext/>
        <w:keepLines/>
        <w:spacing w:after="0" w:line="240" w:lineRule="auto"/>
        <w:rPr>
          <w:rFonts w:ascii="Times New Roman" w:hAnsi="Times New Roman"/>
          <w:b/>
          <w:lang w:val="fr-FR"/>
        </w:rPr>
      </w:pPr>
      <w:r w:rsidRPr="00E76D66">
        <w:rPr>
          <w:rFonts w:ascii="Times New Roman" w:hAnsi="Times New Roman"/>
          <w:lang w:val="fr-FR"/>
        </w:rPr>
        <w:t>tel. +34 93 342 78 90</w:t>
      </w:r>
    </w:p>
    <w:p w:rsidR="00196B09" w:rsidRPr="00E76D66" w:rsidRDefault="00196B09" w:rsidP="00626369">
      <w:pPr>
        <w:spacing w:after="0" w:line="240" w:lineRule="auto"/>
        <w:rPr>
          <w:rFonts w:ascii="Times New Roman" w:hAnsi="Times New Roman"/>
          <w:b/>
          <w:lang w:val="fr-FR"/>
        </w:rPr>
      </w:pPr>
    </w:p>
    <w:p w:rsidR="00316186" w:rsidRPr="00016DBD" w:rsidRDefault="00316186" w:rsidP="00316186">
      <w:pPr>
        <w:keepNext/>
        <w:keepLines/>
        <w:spacing w:after="0" w:line="240" w:lineRule="auto"/>
        <w:rPr>
          <w:rFonts w:ascii="Times New Roman" w:hAnsi="Times New Roman"/>
          <w:b/>
          <w:lang w:val="fr-FR"/>
        </w:rPr>
      </w:pPr>
      <w:r w:rsidRPr="00016DBD">
        <w:rPr>
          <w:rFonts w:ascii="Times New Roman" w:hAnsi="Times New Roman"/>
          <w:b/>
          <w:lang w:val="fr-FR"/>
        </w:rPr>
        <w:lastRenderedPageBreak/>
        <w:t>France</w:t>
      </w:r>
    </w:p>
    <w:p w:rsidR="00316186" w:rsidRDefault="00316186" w:rsidP="00316186">
      <w:pPr>
        <w:keepNext/>
        <w:keepLines/>
        <w:spacing w:after="0" w:line="240" w:lineRule="auto"/>
        <w:rPr>
          <w:rFonts w:ascii="Times New Roman" w:hAnsi="Times New Roman"/>
          <w:lang w:val="fr-FR"/>
        </w:rPr>
      </w:pPr>
      <w:r>
        <w:rPr>
          <w:rFonts w:ascii="Times New Roman" w:hAnsi="Times New Roman"/>
          <w:lang w:val="fr-FR"/>
        </w:rPr>
        <w:t>Sun Pharma France</w:t>
      </w:r>
    </w:p>
    <w:p w:rsidR="00316186" w:rsidRPr="009F3743" w:rsidRDefault="00316186" w:rsidP="00316186">
      <w:pPr>
        <w:spacing w:after="0" w:line="240" w:lineRule="auto"/>
        <w:rPr>
          <w:rFonts w:ascii="Times New Roman" w:hAnsi="Times New Roman"/>
          <w:lang w:val="it-IT"/>
        </w:rPr>
      </w:pPr>
      <w:r w:rsidRPr="009F3743">
        <w:rPr>
          <w:rFonts w:ascii="Times New Roman" w:hAnsi="Times New Roman"/>
          <w:lang w:val="it-IT"/>
        </w:rPr>
        <w:t>31 Rue des Poissonniers</w:t>
      </w:r>
    </w:p>
    <w:p w:rsidR="002722B5" w:rsidRDefault="00316186" w:rsidP="00316186">
      <w:pPr>
        <w:spacing w:after="0" w:line="240" w:lineRule="auto"/>
        <w:rPr>
          <w:rFonts w:ascii="Times New Roman" w:hAnsi="Times New Roman"/>
          <w:lang w:val="it-IT"/>
        </w:rPr>
      </w:pPr>
      <w:r w:rsidRPr="009F3743">
        <w:rPr>
          <w:rFonts w:ascii="Times New Roman" w:hAnsi="Times New Roman"/>
          <w:lang w:val="it-IT"/>
        </w:rPr>
        <w:t>92200 Neuilly-Sur-Seine</w:t>
      </w:r>
    </w:p>
    <w:p w:rsidR="00316186" w:rsidRPr="00BD4953" w:rsidRDefault="00316186" w:rsidP="00316186">
      <w:pPr>
        <w:spacing w:after="0" w:line="240" w:lineRule="auto"/>
        <w:rPr>
          <w:rFonts w:ascii="Times New Roman" w:hAnsi="Times New Roman"/>
          <w:lang w:val="it-IT"/>
        </w:rPr>
      </w:pPr>
      <w:r w:rsidRPr="00BD4953">
        <w:rPr>
          <w:rFonts w:ascii="Times New Roman" w:hAnsi="Times New Roman"/>
          <w:lang w:val="it-IT"/>
        </w:rPr>
        <w:t>France</w:t>
      </w:r>
    </w:p>
    <w:p w:rsidR="00660C5A" w:rsidRPr="00213ABD" w:rsidRDefault="00316186" w:rsidP="00316186">
      <w:pPr>
        <w:spacing w:after="0" w:line="240" w:lineRule="auto"/>
        <w:rPr>
          <w:rFonts w:ascii="Times New Roman" w:hAnsi="Times New Roman"/>
          <w:lang w:val="fr-FR"/>
        </w:rPr>
      </w:pPr>
      <w:r w:rsidRPr="00BD4953">
        <w:rPr>
          <w:rFonts w:ascii="Times New Roman" w:hAnsi="Times New Roman"/>
          <w:lang w:val="it-IT"/>
        </w:rPr>
        <w:t>Tel. +33 1 41 44 44 50</w:t>
      </w:r>
    </w:p>
    <w:p w:rsidR="00626369" w:rsidRPr="00E76D66" w:rsidRDefault="00626369" w:rsidP="00626369">
      <w:pPr>
        <w:spacing w:after="0" w:line="240" w:lineRule="auto"/>
        <w:rPr>
          <w:rFonts w:ascii="Times New Roman" w:hAnsi="Times New Roman"/>
          <w:b/>
          <w:lang w:val="it-IT"/>
        </w:rPr>
      </w:pPr>
    </w:p>
    <w:p w:rsidR="00626369" w:rsidRPr="00E76D66" w:rsidRDefault="00626369" w:rsidP="00626369">
      <w:pPr>
        <w:spacing w:after="0" w:line="240" w:lineRule="auto"/>
        <w:rPr>
          <w:rFonts w:ascii="Times New Roman" w:hAnsi="Times New Roman"/>
          <w:lang w:val="it-IT"/>
        </w:rPr>
      </w:pPr>
      <w:r w:rsidRPr="00E76D66">
        <w:rPr>
          <w:rFonts w:ascii="Times New Roman" w:hAnsi="Times New Roman"/>
          <w:b/>
          <w:lang w:val="it-IT"/>
        </w:rPr>
        <w:t>Italia</w:t>
      </w:r>
    </w:p>
    <w:p w:rsidR="00EA4011" w:rsidRPr="00E76D66" w:rsidRDefault="0099350C" w:rsidP="00EA4011">
      <w:pPr>
        <w:spacing w:after="0" w:line="240" w:lineRule="auto"/>
        <w:rPr>
          <w:rFonts w:ascii="Times New Roman" w:hAnsi="Times New Roman"/>
          <w:snapToGrid/>
          <w:lang w:val="it-IT"/>
        </w:rPr>
      </w:pPr>
      <w:r w:rsidRPr="00FC05C7">
        <w:rPr>
          <w:rFonts w:ascii="Times New Roman" w:hAnsi="Times New Roman"/>
          <w:lang w:val="it-IT"/>
        </w:rPr>
        <w:t>Sun Pharma Italia Srl</w:t>
      </w:r>
    </w:p>
    <w:p w:rsidR="00AB64D1" w:rsidRPr="00375956" w:rsidRDefault="00AB64D1" w:rsidP="00AB64D1">
      <w:pPr>
        <w:spacing w:after="0" w:line="240" w:lineRule="auto"/>
        <w:rPr>
          <w:rFonts w:ascii="Times New Roman" w:hAnsi="Times New Roman"/>
          <w:lang w:val="it-IT"/>
        </w:rPr>
      </w:pPr>
      <w:r w:rsidRPr="00375956">
        <w:rPr>
          <w:rFonts w:ascii="Times New Roman" w:hAnsi="Times New Roman"/>
          <w:lang w:val="it-IT"/>
        </w:rPr>
        <w:t xml:space="preserve">Viale Giulio Richard, </w:t>
      </w:r>
      <w:r w:rsidR="004E5358">
        <w:rPr>
          <w:rFonts w:ascii="Times New Roman" w:hAnsi="Times New Roman"/>
          <w:lang w:val="it-IT"/>
        </w:rPr>
        <w:t>3</w:t>
      </w:r>
    </w:p>
    <w:p w:rsidR="00AB64D1" w:rsidRPr="00FC05C7" w:rsidRDefault="00AB64D1" w:rsidP="00AB64D1">
      <w:pPr>
        <w:spacing w:after="0" w:line="240" w:lineRule="auto"/>
        <w:rPr>
          <w:rFonts w:ascii="Times New Roman" w:hAnsi="Times New Roman"/>
          <w:lang w:val="it-IT"/>
        </w:rPr>
      </w:pPr>
      <w:r w:rsidRPr="00FC05C7">
        <w:rPr>
          <w:rFonts w:ascii="Times New Roman" w:hAnsi="Times New Roman"/>
          <w:lang w:val="it-IT"/>
        </w:rPr>
        <w:t>20143 Milano</w:t>
      </w:r>
    </w:p>
    <w:p w:rsidR="00626369" w:rsidRPr="00FC05C7" w:rsidRDefault="00626369" w:rsidP="00626369">
      <w:pPr>
        <w:spacing w:after="0" w:line="240" w:lineRule="auto"/>
        <w:rPr>
          <w:rFonts w:ascii="Times New Roman" w:hAnsi="Times New Roman"/>
          <w:lang w:val="it-IT"/>
        </w:rPr>
      </w:pPr>
      <w:r w:rsidRPr="00FC05C7">
        <w:rPr>
          <w:rFonts w:ascii="Times New Roman" w:hAnsi="Times New Roman"/>
          <w:lang w:val="it-IT"/>
        </w:rPr>
        <w:t>Italia</w:t>
      </w:r>
    </w:p>
    <w:p w:rsidR="00626369" w:rsidRPr="00FC05C7" w:rsidRDefault="00626369" w:rsidP="00626369">
      <w:pPr>
        <w:spacing w:after="0" w:line="240" w:lineRule="auto"/>
        <w:rPr>
          <w:rFonts w:ascii="Times New Roman" w:hAnsi="Times New Roman"/>
          <w:lang w:val="it-IT"/>
        </w:rPr>
      </w:pPr>
      <w:r w:rsidRPr="00FC05C7">
        <w:rPr>
          <w:rFonts w:ascii="Times New Roman" w:hAnsi="Times New Roman"/>
          <w:lang w:val="it-IT"/>
        </w:rPr>
        <w:t>tel. +39 02 33 49 07 93</w:t>
      </w:r>
    </w:p>
    <w:p w:rsidR="00AD59A7" w:rsidRDefault="00AD59A7" w:rsidP="00AD59A7">
      <w:pPr>
        <w:spacing w:after="0" w:line="240" w:lineRule="auto"/>
        <w:rPr>
          <w:rFonts w:ascii="Times New Roman" w:hAnsi="Times New Roman"/>
          <w:bCs/>
          <w:snapToGrid/>
          <w:color w:val="000000"/>
          <w:lang w:val="it-IT"/>
        </w:rPr>
      </w:pPr>
    </w:p>
    <w:p w:rsidR="00316186" w:rsidRPr="00106B48" w:rsidRDefault="00316186" w:rsidP="00316186">
      <w:pPr>
        <w:keepNext/>
        <w:keepLines/>
        <w:spacing w:after="0" w:line="240" w:lineRule="auto"/>
        <w:rPr>
          <w:rFonts w:ascii="Times New Roman" w:hAnsi="Times New Roman"/>
          <w:b/>
          <w:bCs/>
          <w:color w:val="000000"/>
          <w:lang w:val="pl-PL"/>
        </w:rPr>
      </w:pPr>
      <w:r w:rsidRPr="00106B48">
        <w:rPr>
          <w:rFonts w:ascii="Times New Roman" w:hAnsi="Times New Roman"/>
          <w:b/>
          <w:bCs/>
          <w:color w:val="000000"/>
          <w:lang w:val="pl-PL"/>
        </w:rPr>
        <w:t>Polska</w:t>
      </w:r>
    </w:p>
    <w:p w:rsidR="00316186" w:rsidRPr="00F168B6" w:rsidRDefault="009F4C88" w:rsidP="00316186">
      <w:pPr>
        <w:keepNext/>
        <w:keepLines/>
        <w:spacing w:after="0" w:line="240" w:lineRule="auto"/>
        <w:rPr>
          <w:rFonts w:ascii="Times New Roman" w:hAnsi="Times New Roman"/>
          <w:bCs/>
          <w:color w:val="000000"/>
          <w:lang w:val="pl-PL"/>
        </w:rPr>
      </w:pPr>
      <w:r>
        <w:rPr>
          <w:rFonts w:ascii="Times New Roman" w:hAnsi="Times New Roman"/>
          <w:bCs/>
          <w:color w:val="000000"/>
          <w:lang w:val="pl-PL"/>
        </w:rPr>
        <w:t>Ranbaxy (Poland) Sp. z o.</w:t>
      </w:r>
      <w:r w:rsidR="00316186" w:rsidRPr="00F168B6">
        <w:rPr>
          <w:rFonts w:ascii="Times New Roman" w:hAnsi="Times New Roman"/>
          <w:bCs/>
          <w:color w:val="000000"/>
          <w:lang w:val="pl-PL"/>
        </w:rPr>
        <w:t>o.</w:t>
      </w:r>
    </w:p>
    <w:p w:rsidR="00316186" w:rsidRPr="009F3743" w:rsidRDefault="00316186" w:rsidP="00316186">
      <w:pPr>
        <w:spacing w:after="0" w:line="240" w:lineRule="auto"/>
        <w:rPr>
          <w:rFonts w:ascii="Times New Roman" w:hAnsi="Times New Roman"/>
          <w:bCs/>
          <w:color w:val="000000"/>
          <w:lang w:val="pl-PL"/>
        </w:rPr>
      </w:pPr>
      <w:r w:rsidRPr="009F3743">
        <w:rPr>
          <w:rFonts w:ascii="Times New Roman" w:hAnsi="Times New Roman"/>
          <w:bCs/>
          <w:color w:val="000000"/>
          <w:lang w:val="pl-PL"/>
        </w:rPr>
        <w:t>ul. Idzikowskiego 16</w:t>
      </w:r>
    </w:p>
    <w:p w:rsidR="00316186" w:rsidRDefault="00316186" w:rsidP="00316186">
      <w:pPr>
        <w:spacing w:after="0" w:line="240" w:lineRule="auto"/>
        <w:rPr>
          <w:rFonts w:ascii="Times New Roman" w:hAnsi="Times New Roman"/>
          <w:bCs/>
          <w:color w:val="000000"/>
          <w:lang w:val="pl-PL"/>
        </w:rPr>
      </w:pPr>
      <w:r w:rsidRPr="009F3743">
        <w:rPr>
          <w:rFonts w:ascii="Times New Roman" w:hAnsi="Times New Roman"/>
          <w:bCs/>
          <w:color w:val="000000"/>
          <w:lang w:val="pl-PL"/>
        </w:rPr>
        <w:t>00-710 Warszawa</w:t>
      </w:r>
    </w:p>
    <w:p w:rsidR="00316186" w:rsidRDefault="00316186" w:rsidP="00316186">
      <w:pPr>
        <w:spacing w:after="0" w:line="240" w:lineRule="auto"/>
        <w:rPr>
          <w:rFonts w:ascii="Times New Roman" w:hAnsi="Times New Roman"/>
          <w:bCs/>
          <w:color w:val="000000"/>
          <w:lang w:val="pl-PL"/>
        </w:rPr>
      </w:pPr>
      <w:r>
        <w:rPr>
          <w:rFonts w:ascii="Times New Roman" w:hAnsi="Times New Roman"/>
          <w:bCs/>
          <w:color w:val="000000"/>
          <w:lang w:val="pl-PL"/>
        </w:rPr>
        <w:t>Polska</w:t>
      </w:r>
    </w:p>
    <w:p w:rsidR="00AD59A7" w:rsidRDefault="00316186" w:rsidP="00316186">
      <w:pPr>
        <w:spacing w:after="0" w:line="240" w:lineRule="auto"/>
        <w:rPr>
          <w:rFonts w:ascii="Times New Roman" w:hAnsi="Times New Roman"/>
          <w:bCs/>
          <w:color w:val="000000"/>
          <w:lang w:val="pl-PL"/>
        </w:rPr>
      </w:pPr>
      <w:r w:rsidRPr="00F168B6">
        <w:rPr>
          <w:rFonts w:ascii="Times New Roman" w:hAnsi="Times New Roman"/>
          <w:bCs/>
          <w:color w:val="000000"/>
          <w:lang w:val="pl-PL"/>
        </w:rPr>
        <w:t>Tel. +48 22 642 07 75</w:t>
      </w:r>
    </w:p>
    <w:p w:rsidR="00AD59A7" w:rsidRDefault="00AD59A7" w:rsidP="00AD59A7">
      <w:pPr>
        <w:spacing w:after="0" w:line="240" w:lineRule="auto"/>
        <w:rPr>
          <w:rFonts w:ascii="Times New Roman" w:hAnsi="Times New Roman"/>
          <w:bCs/>
          <w:color w:val="000000"/>
          <w:lang w:val="pl-PL"/>
        </w:rPr>
      </w:pPr>
    </w:p>
    <w:p w:rsidR="00AD59A7" w:rsidRDefault="00AD59A7" w:rsidP="00AD59A7">
      <w:pPr>
        <w:keepNext/>
        <w:keepLines/>
        <w:spacing w:after="0" w:line="240" w:lineRule="auto"/>
        <w:rPr>
          <w:rFonts w:ascii="Times New Roman" w:hAnsi="Times New Roman"/>
          <w:b/>
          <w:bCs/>
          <w:color w:val="000000"/>
          <w:lang w:val="it-IT"/>
        </w:rPr>
      </w:pPr>
      <w:r>
        <w:rPr>
          <w:rFonts w:ascii="Times New Roman" w:hAnsi="Times New Roman"/>
          <w:b/>
          <w:bCs/>
          <w:color w:val="000000"/>
          <w:lang w:val="it-IT"/>
        </w:rPr>
        <w:t>România</w:t>
      </w:r>
    </w:p>
    <w:p w:rsidR="00AD59A7" w:rsidRDefault="00AD59A7" w:rsidP="00AD59A7">
      <w:pPr>
        <w:keepNext/>
        <w:keepLines/>
        <w:spacing w:after="0" w:line="240" w:lineRule="auto"/>
        <w:rPr>
          <w:rFonts w:ascii="Times New Roman" w:hAnsi="Times New Roman"/>
          <w:bCs/>
          <w:color w:val="000000"/>
          <w:lang w:val="it-IT"/>
        </w:rPr>
      </w:pPr>
      <w:r>
        <w:rPr>
          <w:rFonts w:ascii="Times New Roman" w:hAnsi="Times New Roman"/>
          <w:bCs/>
          <w:color w:val="000000"/>
          <w:lang w:val="it-IT"/>
        </w:rPr>
        <w:t>Terapia S.A.</w:t>
      </w:r>
    </w:p>
    <w:p w:rsidR="00AD59A7" w:rsidRDefault="00AD59A7" w:rsidP="00AD59A7">
      <w:pPr>
        <w:spacing w:after="0" w:line="240" w:lineRule="auto"/>
        <w:rPr>
          <w:rFonts w:ascii="Times New Roman" w:hAnsi="Times New Roman"/>
          <w:bCs/>
          <w:color w:val="000000"/>
          <w:lang w:val="it-IT"/>
        </w:rPr>
      </w:pPr>
      <w:r>
        <w:rPr>
          <w:rFonts w:ascii="Times New Roman" w:hAnsi="Times New Roman"/>
          <w:bCs/>
          <w:color w:val="000000"/>
          <w:lang w:val="it-IT"/>
        </w:rPr>
        <w:t>Str. Fabricii nr 124</w:t>
      </w:r>
    </w:p>
    <w:p w:rsidR="00AD59A7" w:rsidRDefault="00AD59A7" w:rsidP="00AD59A7">
      <w:pPr>
        <w:spacing w:after="0" w:line="240" w:lineRule="auto"/>
        <w:rPr>
          <w:rFonts w:ascii="Times New Roman" w:hAnsi="Times New Roman"/>
          <w:bCs/>
          <w:color w:val="000000"/>
          <w:lang w:val="it-IT"/>
        </w:rPr>
      </w:pPr>
      <w:r>
        <w:rPr>
          <w:rFonts w:ascii="Times New Roman" w:hAnsi="Times New Roman"/>
          <w:bCs/>
          <w:color w:val="000000"/>
          <w:lang w:val="it-IT"/>
        </w:rPr>
        <w:t>Cluj-Napoca, Judeţul Cluj</w:t>
      </w:r>
    </w:p>
    <w:p w:rsidR="00AD59A7" w:rsidRDefault="00AD59A7" w:rsidP="00AD59A7">
      <w:pPr>
        <w:spacing w:after="0" w:line="240" w:lineRule="auto"/>
        <w:rPr>
          <w:rFonts w:ascii="Times New Roman" w:hAnsi="Times New Roman"/>
          <w:bCs/>
          <w:color w:val="000000"/>
          <w:lang w:val="it-IT"/>
        </w:rPr>
      </w:pPr>
      <w:r>
        <w:rPr>
          <w:rFonts w:ascii="Times New Roman" w:hAnsi="Times New Roman"/>
          <w:bCs/>
          <w:color w:val="000000"/>
          <w:lang w:val="it-IT"/>
        </w:rPr>
        <w:t>România</w:t>
      </w:r>
    </w:p>
    <w:p w:rsidR="00AD59A7" w:rsidRDefault="00AD59A7" w:rsidP="00AD59A7">
      <w:pPr>
        <w:spacing w:after="0" w:line="240" w:lineRule="auto"/>
        <w:rPr>
          <w:rFonts w:ascii="Times New Roman" w:hAnsi="Times New Roman"/>
          <w:bCs/>
          <w:color w:val="000000"/>
          <w:lang w:val="it-IT"/>
        </w:rPr>
      </w:pPr>
      <w:r>
        <w:rPr>
          <w:rFonts w:ascii="Times New Roman" w:hAnsi="Times New Roman"/>
          <w:bCs/>
          <w:color w:val="000000"/>
          <w:lang w:val="it-IT"/>
        </w:rPr>
        <w:t>Tel. +40 (264) 501 500</w:t>
      </w:r>
    </w:p>
    <w:p w:rsidR="00626369" w:rsidRPr="00E76D66" w:rsidRDefault="00626369" w:rsidP="00626369">
      <w:pPr>
        <w:spacing w:after="0" w:line="240" w:lineRule="auto"/>
        <w:rPr>
          <w:rFonts w:ascii="Times New Roman" w:hAnsi="Times New Roman"/>
          <w:b/>
          <w:bCs/>
          <w:color w:val="000000"/>
          <w:lang w:val="en-GB"/>
        </w:rPr>
      </w:pPr>
    </w:p>
    <w:p w:rsidR="00626369" w:rsidRDefault="00626369" w:rsidP="00E76D66">
      <w:pPr>
        <w:keepNext/>
        <w:keepLines/>
        <w:spacing w:after="0" w:line="240" w:lineRule="auto"/>
        <w:rPr>
          <w:rFonts w:ascii="Times New Roman" w:hAnsi="Times New Roman"/>
          <w:b/>
          <w:lang w:val="en-GB"/>
        </w:rPr>
      </w:pPr>
      <w:r>
        <w:rPr>
          <w:rFonts w:ascii="Times New Roman" w:hAnsi="Times New Roman"/>
          <w:b/>
          <w:lang w:val="en-GB"/>
        </w:rPr>
        <w:t>United Kingdom</w:t>
      </w:r>
      <w:r w:rsidR="00DE19A3">
        <w:rPr>
          <w:rFonts w:ascii="Times New Roman" w:hAnsi="Times New Roman"/>
          <w:b/>
          <w:lang w:val="en-GB"/>
        </w:rPr>
        <w:t xml:space="preserve"> </w:t>
      </w:r>
      <w:r w:rsidR="00DE19A3" w:rsidRPr="002650E2">
        <w:rPr>
          <w:rFonts w:ascii="Times New Roman" w:hAnsi="Times New Roman"/>
          <w:b/>
          <w:lang w:val="en-GB"/>
        </w:rPr>
        <w:t>(Northern Ireland)</w:t>
      </w:r>
    </w:p>
    <w:p w:rsidR="00AB64D1" w:rsidRDefault="00AB64D1" w:rsidP="00E76D66">
      <w:pPr>
        <w:keepNext/>
        <w:keepLines/>
        <w:spacing w:after="0" w:line="240" w:lineRule="auto"/>
        <w:rPr>
          <w:rFonts w:ascii="Times New Roman" w:hAnsi="Times New Roman"/>
          <w:lang w:val="en-GB"/>
        </w:rPr>
      </w:pPr>
      <w:r>
        <w:rPr>
          <w:rFonts w:ascii="Times New Roman" w:hAnsi="Times New Roman"/>
          <w:lang w:val="en-GB"/>
        </w:rPr>
        <w:t>Ranbaxy UK Ltd</w:t>
      </w:r>
    </w:p>
    <w:p w:rsidR="00AB64D1" w:rsidRPr="00404BC2" w:rsidRDefault="00AB64D1" w:rsidP="00AB64D1">
      <w:pPr>
        <w:spacing w:after="0" w:line="240" w:lineRule="auto"/>
        <w:rPr>
          <w:rFonts w:ascii="Times New Roman" w:hAnsi="Times New Roman"/>
          <w:lang w:val="en-GB"/>
        </w:rPr>
      </w:pPr>
      <w:r w:rsidRPr="00404BC2">
        <w:rPr>
          <w:rFonts w:ascii="Times New Roman" w:hAnsi="Times New Roman"/>
          <w:lang w:val="en-GB"/>
        </w:rPr>
        <w:t>a Sun Pharma Company</w:t>
      </w:r>
    </w:p>
    <w:p w:rsidR="00AB64D1" w:rsidRPr="00404BC2" w:rsidRDefault="00AB64D1" w:rsidP="00AB64D1">
      <w:pPr>
        <w:spacing w:after="0" w:line="240" w:lineRule="auto"/>
        <w:rPr>
          <w:rFonts w:ascii="Times New Roman" w:hAnsi="Times New Roman"/>
          <w:lang w:val="en-GB"/>
        </w:rPr>
      </w:pPr>
      <w:r w:rsidRPr="00404BC2">
        <w:rPr>
          <w:rFonts w:ascii="Times New Roman" w:hAnsi="Times New Roman"/>
          <w:lang w:val="en-GB"/>
        </w:rPr>
        <w:t>Millington Road 11</w:t>
      </w:r>
    </w:p>
    <w:p w:rsidR="00AB64D1" w:rsidRPr="00404BC2" w:rsidRDefault="00AB64D1" w:rsidP="00AB64D1">
      <w:pPr>
        <w:spacing w:after="0" w:line="240" w:lineRule="auto"/>
        <w:rPr>
          <w:rFonts w:ascii="Times New Roman" w:hAnsi="Times New Roman"/>
          <w:lang w:val="en-GB"/>
        </w:rPr>
      </w:pPr>
      <w:r w:rsidRPr="00404BC2">
        <w:rPr>
          <w:rFonts w:ascii="Times New Roman" w:hAnsi="Times New Roman"/>
          <w:lang w:val="en-GB"/>
        </w:rPr>
        <w:t>Hyde Park, Hayes 3</w:t>
      </w:r>
    </w:p>
    <w:p w:rsidR="00AB64D1" w:rsidRPr="00404BC2" w:rsidRDefault="00AB64D1" w:rsidP="00AB64D1">
      <w:pPr>
        <w:spacing w:after="0" w:line="240" w:lineRule="auto"/>
        <w:rPr>
          <w:rFonts w:ascii="Times New Roman" w:hAnsi="Times New Roman"/>
          <w:lang w:val="en-GB"/>
        </w:rPr>
      </w:pPr>
      <w:r w:rsidRPr="00404BC2">
        <w:rPr>
          <w:rFonts w:ascii="Times New Roman" w:hAnsi="Times New Roman"/>
          <w:lang w:val="en-GB"/>
        </w:rPr>
        <w:t>5</w:t>
      </w:r>
      <w:r w:rsidRPr="00404BC2">
        <w:rPr>
          <w:rFonts w:ascii="Times New Roman" w:hAnsi="Times New Roman"/>
          <w:vertAlign w:val="superscript"/>
          <w:lang w:val="en-GB"/>
        </w:rPr>
        <w:t>th</w:t>
      </w:r>
      <w:r w:rsidRPr="00404BC2">
        <w:rPr>
          <w:rFonts w:ascii="Times New Roman" w:hAnsi="Times New Roman"/>
          <w:lang w:val="en-GB"/>
        </w:rPr>
        <w:t xml:space="preserve"> Floor</w:t>
      </w:r>
    </w:p>
    <w:p w:rsidR="00AB64D1" w:rsidRPr="00404BC2" w:rsidRDefault="00AB64D1" w:rsidP="00AB64D1">
      <w:pPr>
        <w:spacing w:after="0" w:line="240" w:lineRule="auto"/>
        <w:rPr>
          <w:rFonts w:ascii="Times New Roman" w:hAnsi="Times New Roman"/>
          <w:lang w:val="en-GB"/>
        </w:rPr>
      </w:pPr>
      <w:r w:rsidRPr="00404BC2">
        <w:rPr>
          <w:rFonts w:ascii="Times New Roman" w:hAnsi="Times New Roman"/>
          <w:lang w:val="en-GB"/>
        </w:rPr>
        <w:t>UB3 4AZ HAYES</w:t>
      </w:r>
    </w:p>
    <w:p w:rsidR="00AB64D1" w:rsidRPr="00E76D66" w:rsidRDefault="00AB64D1" w:rsidP="00AB64D1">
      <w:pPr>
        <w:spacing w:after="0" w:line="240" w:lineRule="auto"/>
        <w:rPr>
          <w:rFonts w:ascii="Times New Roman" w:hAnsi="Times New Roman"/>
          <w:lang w:val="sv-SE"/>
        </w:rPr>
      </w:pPr>
      <w:r w:rsidRPr="00E76D66">
        <w:rPr>
          <w:rFonts w:ascii="Times New Roman" w:hAnsi="Times New Roman"/>
          <w:lang w:val="sv-SE"/>
        </w:rPr>
        <w:t>United Kingdom</w:t>
      </w:r>
    </w:p>
    <w:p w:rsidR="00626369" w:rsidRPr="000E1118" w:rsidRDefault="003D4675" w:rsidP="00626369">
      <w:pPr>
        <w:autoSpaceDE w:val="0"/>
        <w:autoSpaceDN w:val="0"/>
        <w:adjustRightInd w:val="0"/>
        <w:spacing w:after="0" w:line="240" w:lineRule="auto"/>
        <w:rPr>
          <w:rFonts w:ascii="Times New Roman" w:hAnsi="Times New Roman"/>
          <w:b/>
          <w:lang w:val="sv-SE"/>
        </w:rPr>
      </w:pPr>
      <w:r>
        <w:rPr>
          <w:rFonts w:ascii="Times New Roman" w:hAnsi="Times New Roman"/>
          <w:lang w:val="sv-SE"/>
        </w:rPr>
        <w:t>T</w:t>
      </w:r>
      <w:r w:rsidR="00AB64D1" w:rsidRPr="00CD7405">
        <w:rPr>
          <w:rFonts w:ascii="Times New Roman" w:hAnsi="Times New Roman"/>
          <w:lang w:val="sv-SE"/>
        </w:rPr>
        <w:t>el. +44 (0) 208 848 8688</w:t>
      </w:r>
    </w:p>
    <w:p w:rsidR="00196B09" w:rsidRDefault="00196B09" w:rsidP="00626369">
      <w:pPr>
        <w:autoSpaceDE w:val="0"/>
        <w:autoSpaceDN w:val="0"/>
        <w:adjustRightInd w:val="0"/>
        <w:spacing w:after="0" w:line="240" w:lineRule="auto"/>
        <w:rPr>
          <w:rFonts w:ascii="Times New Roman" w:hAnsi="Times New Roman"/>
          <w:b/>
          <w:lang w:val="sv-SE"/>
        </w:rPr>
      </w:pPr>
    </w:p>
    <w:p w:rsidR="0053492D" w:rsidRPr="00834C8A" w:rsidRDefault="0053492D" w:rsidP="00626369">
      <w:pPr>
        <w:autoSpaceDE w:val="0"/>
        <w:autoSpaceDN w:val="0"/>
        <w:adjustRightInd w:val="0"/>
        <w:spacing w:after="0" w:line="240" w:lineRule="auto"/>
        <w:rPr>
          <w:rFonts w:ascii="Times New Roman" w:hAnsi="Times New Roman"/>
          <w:b/>
          <w:color w:val="000000"/>
          <w:lang w:val="sv-SE"/>
        </w:rPr>
      </w:pPr>
      <w:r w:rsidRPr="00834C8A">
        <w:rPr>
          <w:rFonts w:ascii="Times New Roman" w:hAnsi="Times New Roman"/>
          <w:b/>
          <w:lang w:val="sv-SE"/>
        </w:rPr>
        <w:t xml:space="preserve">Denna bipacksedel </w:t>
      </w:r>
      <w:r w:rsidR="00F119EB" w:rsidRPr="00626369">
        <w:rPr>
          <w:rFonts w:ascii="Times New Roman" w:hAnsi="Times New Roman"/>
          <w:b/>
          <w:lang w:val="sv-SE"/>
        </w:rPr>
        <w:t>ändrades</w:t>
      </w:r>
      <w:r w:rsidR="00F119EB" w:rsidRPr="00834C8A" w:rsidDel="00F119EB">
        <w:rPr>
          <w:rFonts w:ascii="Times New Roman" w:hAnsi="Times New Roman"/>
          <w:b/>
          <w:lang w:val="sv-SE"/>
        </w:rPr>
        <w:t xml:space="preserve"> </w:t>
      </w:r>
      <w:r w:rsidRPr="00834C8A">
        <w:rPr>
          <w:rFonts w:ascii="Times New Roman" w:hAnsi="Times New Roman"/>
          <w:b/>
          <w:lang w:val="sv-SE"/>
        </w:rPr>
        <w:t xml:space="preserve">senast </w:t>
      </w:r>
    </w:p>
    <w:p w:rsidR="00F119EB" w:rsidRPr="00626369" w:rsidRDefault="00F119EB" w:rsidP="00626369">
      <w:pPr>
        <w:suppressAutoHyphens/>
        <w:spacing w:after="0" w:line="240" w:lineRule="auto"/>
        <w:rPr>
          <w:rFonts w:ascii="Times New Roman" w:hAnsi="Times New Roman"/>
          <w:b/>
          <w:noProof/>
          <w:lang w:val="sv-SE"/>
        </w:rPr>
      </w:pPr>
    </w:p>
    <w:p w:rsidR="00F119EB" w:rsidRPr="00626369" w:rsidRDefault="00F119EB" w:rsidP="00626369">
      <w:pPr>
        <w:spacing w:after="0" w:line="240" w:lineRule="auto"/>
        <w:rPr>
          <w:rFonts w:ascii="Times New Roman" w:hAnsi="Times New Roman"/>
          <w:lang w:val="sv-SE"/>
        </w:rPr>
      </w:pPr>
      <w:r w:rsidRPr="00626369">
        <w:rPr>
          <w:rFonts w:ascii="Times New Roman" w:hAnsi="Times New Roman"/>
          <w:b/>
          <w:noProof/>
          <w:lang w:val="sv-SE"/>
        </w:rPr>
        <w:t>Övriga informationskällor</w:t>
      </w:r>
    </w:p>
    <w:p w:rsidR="00844E13" w:rsidRDefault="00F119EB" w:rsidP="00626369">
      <w:pPr>
        <w:pStyle w:val="Title"/>
        <w:jc w:val="left"/>
        <w:rPr>
          <w:b w:val="0"/>
          <w:bCs/>
        </w:rPr>
      </w:pPr>
      <w:r w:rsidRPr="00626369">
        <w:rPr>
          <w:b w:val="0"/>
          <w:bCs/>
        </w:rPr>
        <w:t xml:space="preserve">Ytterligare information om detta läkemedel finns på Europeiska läkemedelsmyndighetens webbplats </w:t>
      </w:r>
      <w:r w:rsidR="002A383B" w:rsidRPr="007871F3">
        <w:rPr>
          <w:b w:val="0"/>
          <w:bCs/>
          <w:color w:val="auto"/>
        </w:rPr>
        <w:t>http://www.ema.europa.eu</w:t>
      </w:r>
    </w:p>
    <w:p w:rsidR="00F62A71" w:rsidRPr="00834C8A" w:rsidRDefault="00F62A71" w:rsidP="00626369">
      <w:pPr>
        <w:pStyle w:val="Title"/>
        <w:jc w:val="left"/>
        <w:rPr>
          <w:szCs w:val="22"/>
        </w:rPr>
      </w:pPr>
    </w:p>
    <w:p w:rsidR="0053492D" w:rsidRPr="00E661FA" w:rsidRDefault="0053492D" w:rsidP="00626369">
      <w:pPr>
        <w:autoSpaceDE w:val="0"/>
        <w:autoSpaceDN w:val="0"/>
        <w:adjustRightInd w:val="0"/>
        <w:spacing w:after="0" w:line="240" w:lineRule="auto"/>
        <w:rPr>
          <w:rFonts w:ascii="Times New Roman" w:hAnsi="Times New Roman"/>
          <w:color w:val="000000"/>
          <w:lang w:val="sv-SE"/>
        </w:rPr>
      </w:pPr>
    </w:p>
    <w:sectPr w:rsidR="0053492D" w:rsidRPr="00E661FA">
      <w:headerReference w:type="even" r:id="rId13"/>
      <w:headerReference w:type="default" r:id="rId14"/>
      <w:footerReference w:type="even" r:id="rId15"/>
      <w:footerReference w:type="default" r:id="rId16"/>
      <w:headerReference w:type="first" r:id="rId17"/>
      <w:footerReference w:type="first" r:id="rId18"/>
      <w:pgSz w:w="11906" w:h="16838" w:code="9"/>
      <w:pgMar w:top="1134" w:right="1418" w:bottom="1134" w:left="1418" w:header="737" w:footer="737" w:gutter="0"/>
      <w:cols w:space="708"/>
      <w:rtlGutter/>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rsidR="00B951DB" w:rsidRDefault="00B951DB">
      <w:pPr>
        <w:spacing w:after="0" w:line="240" w:lineRule="auto"/>
        <w:rPr>
          <w:szCs w:val="24"/>
        </w:rPr>
      </w:pPr>
      <w:r>
        <w:rPr>
          <w:szCs w:val="24"/>
        </w:rPr>
        <w:separator/>
      </w:r>
    </w:p>
  </w:endnote>
  <w:endnote w:type="continuationSeparator" w:id="0">
    <w:p w:rsidR="00B951DB" w:rsidRDefault="00B951DB">
      <w:pPr>
        <w:spacing w:after="0" w:line="240" w:lineRule="auto"/>
        <w:rPr>
          <w:szCs w:val="24"/>
        </w:rPr>
      </w:pPr>
      <w:r>
        <w:rPr>
          <w:szCs w:val="24"/>
        </w:rP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Times New Roman">
    <w:panose1 w:val="02020603050405020304"/>
    <w:charset w:val="00"/>
    <w:family w:val="roman"/>
    <w:pitch w:val="variable"/>
    <w:sig w:usb0="E0002EFF" w:usb1="C000785B" w:usb2="00000009" w:usb3="00000000" w:csb0="000001FF" w:csb1="00000000"/>
  </w:font>
  <w:font w:name="TimesNewRomanPSMT">
    <w:altName w:val="Times New Roman"/>
    <w:panose1 w:val="00000000000000000000"/>
    <w:charset w:val="00"/>
    <w:family w:val="roman"/>
    <w:notTrueType/>
    <w:pitch w:val="default"/>
    <w:sig w:usb0="00000003" w:usb1="00000000" w:usb2="00000000" w:usb3="00000000" w:csb0="00000001"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SymbolMT">
    <w:altName w:val="Arial Unicode MS"/>
    <w:panose1 w:val="00000000000000000000"/>
    <w:charset w:val="80"/>
    <w:family w:val="auto"/>
    <w:notTrueType/>
    <w:pitch w:val="default"/>
    <w:sig w:usb0="00000000" w:usb1="08070000" w:usb2="00000010" w:usb3="00000000" w:csb0="00020000"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087C7F" w:rsidRDefault="00087C7F" w:rsidP="00A67C18">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end"/>
    </w:r>
  </w:p>
  <w:p w:rsidR="00087C7F" w:rsidRDefault="00087C7F">
    <w:pPr>
      <w:pStyle w:val="Footer"/>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087C7F" w:rsidRPr="00F04BE5" w:rsidRDefault="00087C7F" w:rsidP="00A67C18">
    <w:pPr>
      <w:pStyle w:val="Footer"/>
      <w:framePr w:wrap="around" w:vAnchor="text" w:hAnchor="margin" w:xAlign="center" w:y="1"/>
      <w:rPr>
        <w:rStyle w:val="PageNumber"/>
        <w:rFonts w:ascii="Arial" w:hAnsi="Arial" w:cs="Arial"/>
        <w:sz w:val="16"/>
        <w:szCs w:val="16"/>
      </w:rPr>
    </w:pPr>
    <w:r w:rsidRPr="00F04BE5">
      <w:rPr>
        <w:rStyle w:val="PageNumber"/>
        <w:rFonts w:ascii="Arial" w:hAnsi="Arial" w:cs="Arial"/>
        <w:sz w:val="16"/>
        <w:szCs w:val="16"/>
      </w:rPr>
      <w:fldChar w:fldCharType="begin"/>
    </w:r>
    <w:r w:rsidRPr="00F04BE5">
      <w:rPr>
        <w:rStyle w:val="PageNumber"/>
        <w:rFonts w:ascii="Arial" w:hAnsi="Arial" w:cs="Arial"/>
        <w:sz w:val="16"/>
        <w:szCs w:val="16"/>
      </w:rPr>
      <w:instrText xml:space="preserve">PAGE  </w:instrText>
    </w:r>
    <w:r w:rsidRPr="00F04BE5">
      <w:rPr>
        <w:rStyle w:val="PageNumber"/>
        <w:rFonts w:ascii="Arial" w:hAnsi="Arial" w:cs="Arial"/>
        <w:sz w:val="16"/>
        <w:szCs w:val="16"/>
      </w:rPr>
      <w:fldChar w:fldCharType="separate"/>
    </w:r>
    <w:r w:rsidR="00FC05C7">
      <w:rPr>
        <w:rStyle w:val="PageNumber"/>
        <w:rFonts w:ascii="Arial" w:hAnsi="Arial" w:cs="Arial"/>
        <w:noProof/>
        <w:sz w:val="16"/>
        <w:szCs w:val="16"/>
      </w:rPr>
      <w:t>44</w:t>
    </w:r>
    <w:r w:rsidRPr="00F04BE5">
      <w:rPr>
        <w:rStyle w:val="PageNumber"/>
        <w:rFonts w:ascii="Arial" w:hAnsi="Arial" w:cs="Arial"/>
        <w:sz w:val="16"/>
        <w:szCs w:val="16"/>
      </w:rPr>
      <w:fldChar w:fldCharType="end"/>
    </w:r>
  </w:p>
  <w:p w:rsidR="00087C7F" w:rsidRDefault="00087C7F">
    <w:pPr>
      <w:pStyle w:val="Footer"/>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0A07E1" w:rsidRDefault="000A07E1">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rsidR="00B951DB" w:rsidRDefault="00B951DB">
      <w:pPr>
        <w:spacing w:after="0" w:line="240" w:lineRule="auto"/>
        <w:rPr>
          <w:szCs w:val="24"/>
        </w:rPr>
      </w:pPr>
      <w:r>
        <w:rPr>
          <w:szCs w:val="24"/>
        </w:rPr>
        <w:separator/>
      </w:r>
    </w:p>
  </w:footnote>
  <w:footnote w:type="continuationSeparator" w:id="0">
    <w:p w:rsidR="00B951DB" w:rsidRDefault="00B951DB">
      <w:pPr>
        <w:spacing w:after="0" w:line="240" w:lineRule="auto"/>
        <w:rPr>
          <w:szCs w:val="24"/>
        </w:rPr>
      </w:pPr>
      <w:r>
        <w:rPr>
          <w:szCs w:val="24"/>
        </w:rP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0A07E1" w:rsidRDefault="000A07E1">
    <w:pPr>
      <w:pStyle w:val="Header"/>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0A07E1" w:rsidRDefault="000A07E1">
    <w:pPr>
      <w:pStyle w:val="Header"/>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0A07E1" w:rsidRDefault="000A07E1">
    <w:pPr>
      <w:pStyle w:val="Header"/>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15:restartNumberingAfterBreak="0">
    <w:nsid w:val="FFFFFFFE"/>
    <w:multiLevelType w:val="singleLevel"/>
    <w:tmpl w:val="FFFFFFFF"/>
    <w:lvl w:ilvl="0">
      <w:numFmt w:val="decimal"/>
      <w:lvlText w:val="*"/>
      <w:lvlJc w:val="left"/>
    </w:lvl>
  </w:abstractNum>
  <w:abstractNum w:abstractNumId="1" w15:restartNumberingAfterBreak="0">
    <w:nsid w:val="00000029"/>
    <w:multiLevelType w:val="hybridMultilevel"/>
    <w:tmpl w:val="00004823"/>
    <w:lvl w:ilvl="0" w:tplc="000018BE">
      <w:start w:val="1"/>
      <w:numFmt w:val="decimal"/>
      <w:lvlText w:val="%1."/>
      <w:lvlJc w:val="left"/>
      <w:pPr>
        <w:tabs>
          <w:tab w:val="num" w:pos="720"/>
        </w:tabs>
        <w:ind w:left="720" w:hanging="360"/>
      </w:pPr>
      <w:rPr>
        <w:rFonts w:ascii="Times New Roman" w:hAnsi="Times New Roman" w:cs="Times New Roman"/>
      </w:rPr>
    </w:lvl>
    <w:lvl w:ilvl="1" w:tplc="FFFFFFFF">
      <w:numFmt w:val="decimal"/>
      <w:lvlText w:val=""/>
      <w:lvlJc w:val="left"/>
      <w:rPr>
        <w:rFonts w:ascii="Times New Roman" w:hAnsi="Times New Roman" w:cs="Times New Roman"/>
      </w:rPr>
    </w:lvl>
    <w:lvl w:ilvl="2" w:tplc="FFFFFFFF">
      <w:numFmt w:val="decimal"/>
      <w:lvlText w:val=""/>
      <w:lvlJc w:val="left"/>
      <w:rPr>
        <w:rFonts w:ascii="Times New Roman" w:hAnsi="Times New Roman" w:cs="Times New Roman"/>
      </w:rPr>
    </w:lvl>
    <w:lvl w:ilvl="3" w:tplc="FFFFFFFF">
      <w:numFmt w:val="decimal"/>
      <w:lvlText w:val=""/>
      <w:lvlJc w:val="left"/>
      <w:rPr>
        <w:rFonts w:ascii="Times New Roman" w:hAnsi="Times New Roman" w:cs="Times New Roman"/>
      </w:rPr>
    </w:lvl>
    <w:lvl w:ilvl="4" w:tplc="FFFFFFFF">
      <w:numFmt w:val="decimal"/>
      <w:lvlText w:val=""/>
      <w:lvlJc w:val="left"/>
      <w:rPr>
        <w:rFonts w:ascii="Times New Roman" w:hAnsi="Times New Roman" w:cs="Times New Roman"/>
      </w:rPr>
    </w:lvl>
    <w:lvl w:ilvl="5" w:tplc="FFFFFFFF">
      <w:numFmt w:val="decimal"/>
      <w:lvlText w:val=""/>
      <w:lvlJc w:val="left"/>
      <w:rPr>
        <w:rFonts w:ascii="Times New Roman" w:hAnsi="Times New Roman" w:cs="Times New Roman"/>
      </w:rPr>
    </w:lvl>
    <w:lvl w:ilvl="6" w:tplc="FFFFFFFF">
      <w:numFmt w:val="decimal"/>
      <w:lvlText w:val=""/>
      <w:lvlJc w:val="left"/>
      <w:rPr>
        <w:rFonts w:ascii="Times New Roman" w:hAnsi="Times New Roman" w:cs="Times New Roman"/>
      </w:rPr>
    </w:lvl>
    <w:lvl w:ilvl="7" w:tplc="FFFFFFFF">
      <w:numFmt w:val="decimal"/>
      <w:lvlText w:val=""/>
      <w:lvlJc w:val="left"/>
      <w:rPr>
        <w:rFonts w:ascii="Times New Roman" w:hAnsi="Times New Roman" w:cs="Times New Roman"/>
      </w:rPr>
    </w:lvl>
    <w:lvl w:ilvl="8" w:tplc="FFFFFFFF">
      <w:numFmt w:val="decimal"/>
      <w:lvlText w:val=""/>
      <w:lvlJc w:val="left"/>
      <w:rPr>
        <w:rFonts w:ascii="Times New Roman" w:hAnsi="Times New Roman" w:cs="Times New Roman"/>
      </w:rPr>
    </w:lvl>
  </w:abstractNum>
  <w:abstractNum w:abstractNumId="2" w15:restartNumberingAfterBreak="0">
    <w:nsid w:val="000001EB"/>
    <w:multiLevelType w:val="hybridMultilevel"/>
    <w:tmpl w:val="00000BB3"/>
    <w:lvl w:ilvl="0" w:tplc="00002EA6">
      <w:start w:val="1"/>
      <w:numFmt w:val="bullet"/>
      <w:lvlText w:val="•"/>
      <w:lvlJc w:val="left"/>
      <w:pPr>
        <w:tabs>
          <w:tab w:val="num" w:pos="720"/>
        </w:tabs>
        <w:ind w:left="720" w:hanging="360"/>
      </w:pPr>
    </w:lvl>
    <w:lvl w:ilvl="1" w:tplc="FFFFFFFF">
      <w:numFmt w:val="decimal"/>
      <w:lvlText w:val=""/>
      <w:lvlJc w:val="left"/>
      <w:rPr>
        <w:rFonts w:ascii="Times New Roman" w:hAnsi="Times New Roman" w:cs="Times New Roman"/>
      </w:rPr>
    </w:lvl>
    <w:lvl w:ilvl="2" w:tplc="FFFFFFFF">
      <w:numFmt w:val="decimal"/>
      <w:lvlText w:val=""/>
      <w:lvlJc w:val="left"/>
      <w:rPr>
        <w:rFonts w:ascii="Times New Roman" w:hAnsi="Times New Roman" w:cs="Times New Roman"/>
      </w:rPr>
    </w:lvl>
    <w:lvl w:ilvl="3" w:tplc="FFFFFFFF">
      <w:numFmt w:val="decimal"/>
      <w:lvlText w:val=""/>
      <w:lvlJc w:val="left"/>
      <w:rPr>
        <w:rFonts w:ascii="Times New Roman" w:hAnsi="Times New Roman" w:cs="Times New Roman"/>
      </w:rPr>
    </w:lvl>
    <w:lvl w:ilvl="4" w:tplc="FFFFFFFF">
      <w:numFmt w:val="decimal"/>
      <w:lvlText w:val=""/>
      <w:lvlJc w:val="left"/>
      <w:rPr>
        <w:rFonts w:ascii="Times New Roman" w:hAnsi="Times New Roman" w:cs="Times New Roman"/>
      </w:rPr>
    </w:lvl>
    <w:lvl w:ilvl="5" w:tplc="FFFFFFFF">
      <w:numFmt w:val="decimal"/>
      <w:lvlText w:val=""/>
      <w:lvlJc w:val="left"/>
      <w:rPr>
        <w:rFonts w:ascii="Times New Roman" w:hAnsi="Times New Roman" w:cs="Times New Roman"/>
      </w:rPr>
    </w:lvl>
    <w:lvl w:ilvl="6" w:tplc="FFFFFFFF">
      <w:numFmt w:val="decimal"/>
      <w:lvlText w:val=""/>
      <w:lvlJc w:val="left"/>
      <w:rPr>
        <w:rFonts w:ascii="Times New Roman" w:hAnsi="Times New Roman" w:cs="Times New Roman"/>
      </w:rPr>
    </w:lvl>
    <w:lvl w:ilvl="7" w:tplc="FFFFFFFF">
      <w:numFmt w:val="decimal"/>
      <w:lvlText w:val=""/>
      <w:lvlJc w:val="left"/>
      <w:rPr>
        <w:rFonts w:ascii="Times New Roman" w:hAnsi="Times New Roman" w:cs="Times New Roman"/>
      </w:rPr>
    </w:lvl>
    <w:lvl w:ilvl="8" w:tplc="FFFFFFFF">
      <w:numFmt w:val="decimal"/>
      <w:lvlText w:val=""/>
      <w:lvlJc w:val="left"/>
      <w:rPr>
        <w:rFonts w:ascii="Times New Roman" w:hAnsi="Times New Roman" w:cs="Times New Roman"/>
      </w:rPr>
    </w:lvl>
  </w:abstractNum>
  <w:abstractNum w:abstractNumId="3" w15:restartNumberingAfterBreak="0">
    <w:nsid w:val="00000F3E"/>
    <w:multiLevelType w:val="hybridMultilevel"/>
    <w:tmpl w:val="00000099"/>
    <w:lvl w:ilvl="0" w:tplc="00000124">
      <w:start w:val="1"/>
      <w:numFmt w:val="bullet"/>
      <w:lvlText w:val="="/>
      <w:lvlJc w:val="left"/>
      <w:pPr>
        <w:tabs>
          <w:tab w:val="num" w:pos="720"/>
        </w:tabs>
        <w:ind w:left="720" w:hanging="360"/>
      </w:pPr>
    </w:lvl>
    <w:lvl w:ilvl="1" w:tplc="0000305E">
      <w:start w:val="150"/>
      <w:numFmt w:val="decimal"/>
      <w:lvlText w:val="%2"/>
      <w:lvlJc w:val="left"/>
      <w:pPr>
        <w:tabs>
          <w:tab w:val="num" w:pos="1440"/>
        </w:tabs>
        <w:ind w:left="1440" w:hanging="360"/>
      </w:pPr>
      <w:rPr>
        <w:rFonts w:ascii="Times New Roman" w:hAnsi="Times New Roman" w:cs="Times New Roman"/>
      </w:rPr>
    </w:lvl>
    <w:lvl w:ilvl="2" w:tplc="FFFFFFFF">
      <w:numFmt w:val="decimal"/>
      <w:lvlText w:val=""/>
      <w:lvlJc w:val="left"/>
      <w:rPr>
        <w:rFonts w:ascii="Times New Roman" w:hAnsi="Times New Roman" w:cs="Times New Roman"/>
      </w:rPr>
    </w:lvl>
    <w:lvl w:ilvl="3" w:tplc="FFFFFFFF">
      <w:numFmt w:val="decimal"/>
      <w:lvlText w:val=""/>
      <w:lvlJc w:val="left"/>
      <w:rPr>
        <w:rFonts w:ascii="Times New Roman" w:hAnsi="Times New Roman" w:cs="Times New Roman"/>
      </w:rPr>
    </w:lvl>
    <w:lvl w:ilvl="4" w:tplc="FFFFFFFF">
      <w:numFmt w:val="decimal"/>
      <w:lvlText w:val=""/>
      <w:lvlJc w:val="left"/>
      <w:rPr>
        <w:rFonts w:ascii="Times New Roman" w:hAnsi="Times New Roman" w:cs="Times New Roman"/>
      </w:rPr>
    </w:lvl>
    <w:lvl w:ilvl="5" w:tplc="FFFFFFFF">
      <w:numFmt w:val="decimal"/>
      <w:lvlText w:val=""/>
      <w:lvlJc w:val="left"/>
      <w:rPr>
        <w:rFonts w:ascii="Times New Roman" w:hAnsi="Times New Roman" w:cs="Times New Roman"/>
      </w:rPr>
    </w:lvl>
    <w:lvl w:ilvl="6" w:tplc="FFFFFFFF">
      <w:numFmt w:val="decimal"/>
      <w:lvlText w:val=""/>
      <w:lvlJc w:val="left"/>
      <w:rPr>
        <w:rFonts w:ascii="Times New Roman" w:hAnsi="Times New Roman" w:cs="Times New Roman"/>
      </w:rPr>
    </w:lvl>
    <w:lvl w:ilvl="7" w:tplc="FFFFFFFF">
      <w:numFmt w:val="decimal"/>
      <w:lvlText w:val=""/>
      <w:lvlJc w:val="left"/>
      <w:rPr>
        <w:rFonts w:ascii="Times New Roman" w:hAnsi="Times New Roman" w:cs="Times New Roman"/>
      </w:rPr>
    </w:lvl>
    <w:lvl w:ilvl="8" w:tplc="FFFFFFFF">
      <w:numFmt w:val="decimal"/>
      <w:lvlText w:val=""/>
      <w:lvlJc w:val="left"/>
      <w:rPr>
        <w:rFonts w:ascii="Times New Roman" w:hAnsi="Times New Roman" w:cs="Times New Roman"/>
      </w:rPr>
    </w:lvl>
  </w:abstractNum>
  <w:abstractNum w:abstractNumId="4" w15:restartNumberingAfterBreak="0">
    <w:nsid w:val="000012DB"/>
    <w:multiLevelType w:val="hybridMultilevel"/>
    <w:tmpl w:val="0000153C"/>
    <w:lvl w:ilvl="0" w:tplc="00007E87">
      <w:start w:val="1"/>
      <w:numFmt w:val="bullet"/>
      <w:lvlText w:val="="/>
      <w:lvlJc w:val="left"/>
      <w:pPr>
        <w:tabs>
          <w:tab w:val="num" w:pos="720"/>
        </w:tabs>
        <w:ind w:left="720" w:hanging="360"/>
      </w:pPr>
    </w:lvl>
    <w:lvl w:ilvl="1" w:tplc="0000390C">
      <w:start w:val="22"/>
      <w:numFmt w:val="decimal"/>
      <w:lvlText w:val="%2"/>
      <w:lvlJc w:val="left"/>
      <w:pPr>
        <w:tabs>
          <w:tab w:val="num" w:pos="1440"/>
        </w:tabs>
        <w:ind w:left="1440" w:hanging="360"/>
      </w:pPr>
      <w:rPr>
        <w:rFonts w:ascii="Times New Roman" w:hAnsi="Times New Roman" w:cs="Times New Roman"/>
      </w:rPr>
    </w:lvl>
    <w:lvl w:ilvl="2" w:tplc="FFFFFFFF">
      <w:numFmt w:val="decimal"/>
      <w:lvlText w:val=""/>
      <w:lvlJc w:val="left"/>
      <w:rPr>
        <w:rFonts w:ascii="Times New Roman" w:hAnsi="Times New Roman" w:cs="Times New Roman"/>
      </w:rPr>
    </w:lvl>
    <w:lvl w:ilvl="3" w:tplc="FFFFFFFF">
      <w:numFmt w:val="decimal"/>
      <w:lvlText w:val=""/>
      <w:lvlJc w:val="left"/>
      <w:rPr>
        <w:rFonts w:ascii="Times New Roman" w:hAnsi="Times New Roman" w:cs="Times New Roman"/>
      </w:rPr>
    </w:lvl>
    <w:lvl w:ilvl="4" w:tplc="FFFFFFFF">
      <w:numFmt w:val="decimal"/>
      <w:lvlText w:val=""/>
      <w:lvlJc w:val="left"/>
      <w:rPr>
        <w:rFonts w:ascii="Times New Roman" w:hAnsi="Times New Roman" w:cs="Times New Roman"/>
      </w:rPr>
    </w:lvl>
    <w:lvl w:ilvl="5" w:tplc="FFFFFFFF">
      <w:numFmt w:val="decimal"/>
      <w:lvlText w:val=""/>
      <w:lvlJc w:val="left"/>
      <w:rPr>
        <w:rFonts w:ascii="Times New Roman" w:hAnsi="Times New Roman" w:cs="Times New Roman"/>
      </w:rPr>
    </w:lvl>
    <w:lvl w:ilvl="6" w:tplc="FFFFFFFF">
      <w:numFmt w:val="decimal"/>
      <w:lvlText w:val=""/>
      <w:lvlJc w:val="left"/>
      <w:rPr>
        <w:rFonts w:ascii="Times New Roman" w:hAnsi="Times New Roman" w:cs="Times New Roman"/>
      </w:rPr>
    </w:lvl>
    <w:lvl w:ilvl="7" w:tplc="FFFFFFFF">
      <w:numFmt w:val="decimal"/>
      <w:lvlText w:val=""/>
      <w:lvlJc w:val="left"/>
      <w:rPr>
        <w:rFonts w:ascii="Times New Roman" w:hAnsi="Times New Roman" w:cs="Times New Roman"/>
      </w:rPr>
    </w:lvl>
    <w:lvl w:ilvl="8" w:tplc="FFFFFFFF">
      <w:numFmt w:val="decimal"/>
      <w:lvlText w:val=""/>
      <w:lvlJc w:val="left"/>
      <w:rPr>
        <w:rFonts w:ascii="Times New Roman" w:hAnsi="Times New Roman" w:cs="Times New Roman"/>
      </w:rPr>
    </w:lvl>
  </w:abstractNum>
  <w:abstractNum w:abstractNumId="5" w15:restartNumberingAfterBreak="0">
    <w:nsid w:val="00002CD6"/>
    <w:multiLevelType w:val="hybridMultilevel"/>
    <w:tmpl w:val="000072AE"/>
    <w:lvl w:ilvl="0" w:tplc="00006952">
      <w:start w:val="1"/>
      <w:numFmt w:val="bullet"/>
      <w:lvlText w:val="-"/>
      <w:lvlJc w:val="left"/>
      <w:pPr>
        <w:tabs>
          <w:tab w:val="num" w:pos="720"/>
        </w:tabs>
        <w:ind w:left="720" w:hanging="360"/>
      </w:pPr>
    </w:lvl>
    <w:lvl w:ilvl="1" w:tplc="FFFFFFFF">
      <w:numFmt w:val="decimal"/>
      <w:lvlText w:val=""/>
      <w:lvlJc w:val="left"/>
      <w:rPr>
        <w:rFonts w:ascii="Times New Roman" w:hAnsi="Times New Roman" w:cs="Times New Roman"/>
      </w:rPr>
    </w:lvl>
    <w:lvl w:ilvl="2" w:tplc="FFFFFFFF">
      <w:numFmt w:val="decimal"/>
      <w:lvlText w:val=""/>
      <w:lvlJc w:val="left"/>
      <w:rPr>
        <w:rFonts w:ascii="Times New Roman" w:hAnsi="Times New Roman" w:cs="Times New Roman"/>
      </w:rPr>
    </w:lvl>
    <w:lvl w:ilvl="3" w:tplc="FFFFFFFF">
      <w:numFmt w:val="decimal"/>
      <w:lvlText w:val=""/>
      <w:lvlJc w:val="left"/>
      <w:rPr>
        <w:rFonts w:ascii="Times New Roman" w:hAnsi="Times New Roman" w:cs="Times New Roman"/>
      </w:rPr>
    </w:lvl>
    <w:lvl w:ilvl="4" w:tplc="FFFFFFFF">
      <w:numFmt w:val="decimal"/>
      <w:lvlText w:val=""/>
      <w:lvlJc w:val="left"/>
      <w:rPr>
        <w:rFonts w:ascii="Times New Roman" w:hAnsi="Times New Roman" w:cs="Times New Roman"/>
      </w:rPr>
    </w:lvl>
    <w:lvl w:ilvl="5" w:tplc="FFFFFFFF">
      <w:numFmt w:val="decimal"/>
      <w:lvlText w:val=""/>
      <w:lvlJc w:val="left"/>
      <w:rPr>
        <w:rFonts w:ascii="Times New Roman" w:hAnsi="Times New Roman" w:cs="Times New Roman"/>
      </w:rPr>
    </w:lvl>
    <w:lvl w:ilvl="6" w:tplc="FFFFFFFF">
      <w:numFmt w:val="decimal"/>
      <w:lvlText w:val=""/>
      <w:lvlJc w:val="left"/>
      <w:rPr>
        <w:rFonts w:ascii="Times New Roman" w:hAnsi="Times New Roman" w:cs="Times New Roman"/>
      </w:rPr>
    </w:lvl>
    <w:lvl w:ilvl="7" w:tplc="FFFFFFFF">
      <w:numFmt w:val="decimal"/>
      <w:lvlText w:val=""/>
      <w:lvlJc w:val="left"/>
      <w:rPr>
        <w:rFonts w:ascii="Times New Roman" w:hAnsi="Times New Roman" w:cs="Times New Roman"/>
      </w:rPr>
    </w:lvl>
    <w:lvl w:ilvl="8" w:tplc="FFFFFFFF">
      <w:numFmt w:val="decimal"/>
      <w:lvlText w:val=""/>
      <w:lvlJc w:val="left"/>
      <w:rPr>
        <w:rFonts w:ascii="Times New Roman" w:hAnsi="Times New Roman" w:cs="Times New Roman"/>
      </w:rPr>
    </w:lvl>
  </w:abstractNum>
  <w:abstractNum w:abstractNumId="6" w15:restartNumberingAfterBreak="0">
    <w:nsid w:val="00005AF1"/>
    <w:multiLevelType w:val="hybridMultilevel"/>
    <w:tmpl w:val="000041BB"/>
    <w:lvl w:ilvl="0" w:tplc="000026E9">
      <w:start w:val="1"/>
      <w:numFmt w:val="lowerLetter"/>
      <w:lvlText w:val="%1:"/>
      <w:lvlJc w:val="left"/>
      <w:pPr>
        <w:tabs>
          <w:tab w:val="num" w:pos="720"/>
        </w:tabs>
        <w:ind w:left="720" w:hanging="360"/>
      </w:pPr>
      <w:rPr>
        <w:rFonts w:ascii="Times New Roman" w:hAnsi="Times New Roman" w:cs="Times New Roman"/>
      </w:rPr>
    </w:lvl>
    <w:lvl w:ilvl="1" w:tplc="FFFFFFFF">
      <w:numFmt w:val="decimal"/>
      <w:lvlText w:val=""/>
      <w:lvlJc w:val="left"/>
      <w:rPr>
        <w:rFonts w:ascii="Times New Roman" w:hAnsi="Times New Roman" w:cs="Times New Roman"/>
      </w:rPr>
    </w:lvl>
    <w:lvl w:ilvl="2" w:tplc="FFFFFFFF">
      <w:numFmt w:val="decimal"/>
      <w:lvlText w:val=""/>
      <w:lvlJc w:val="left"/>
      <w:rPr>
        <w:rFonts w:ascii="Times New Roman" w:hAnsi="Times New Roman" w:cs="Times New Roman"/>
      </w:rPr>
    </w:lvl>
    <w:lvl w:ilvl="3" w:tplc="FFFFFFFF">
      <w:numFmt w:val="decimal"/>
      <w:lvlText w:val=""/>
      <w:lvlJc w:val="left"/>
      <w:rPr>
        <w:rFonts w:ascii="Times New Roman" w:hAnsi="Times New Roman" w:cs="Times New Roman"/>
      </w:rPr>
    </w:lvl>
    <w:lvl w:ilvl="4" w:tplc="FFFFFFFF">
      <w:numFmt w:val="decimal"/>
      <w:lvlText w:val=""/>
      <w:lvlJc w:val="left"/>
      <w:rPr>
        <w:rFonts w:ascii="Times New Roman" w:hAnsi="Times New Roman" w:cs="Times New Roman"/>
      </w:rPr>
    </w:lvl>
    <w:lvl w:ilvl="5" w:tplc="FFFFFFFF">
      <w:numFmt w:val="decimal"/>
      <w:lvlText w:val=""/>
      <w:lvlJc w:val="left"/>
      <w:rPr>
        <w:rFonts w:ascii="Times New Roman" w:hAnsi="Times New Roman" w:cs="Times New Roman"/>
      </w:rPr>
    </w:lvl>
    <w:lvl w:ilvl="6" w:tplc="FFFFFFFF">
      <w:numFmt w:val="decimal"/>
      <w:lvlText w:val=""/>
      <w:lvlJc w:val="left"/>
      <w:rPr>
        <w:rFonts w:ascii="Times New Roman" w:hAnsi="Times New Roman" w:cs="Times New Roman"/>
      </w:rPr>
    </w:lvl>
    <w:lvl w:ilvl="7" w:tplc="FFFFFFFF">
      <w:numFmt w:val="decimal"/>
      <w:lvlText w:val=""/>
      <w:lvlJc w:val="left"/>
      <w:rPr>
        <w:rFonts w:ascii="Times New Roman" w:hAnsi="Times New Roman" w:cs="Times New Roman"/>
      </w:rPr>
    </w:lvl>
    <w:lvl w:ilvl="8" w:tplc="FFFFFFFF">
      <w:numFmt w:val="decimal"/>
      <w:lvlText w:val=""/>
      <w:lvlJc w:val="left"/>
      <w:rPr>
        <w:rFonts w:ascii="Times New Roman" w:hAnsi="Times New Roman" w:cs="Times New Roman"/>
      </w:rPr>
    </w:lvl>
  </w:abstractNum>
  <w:abstractNum w:abstractNumId="7" w15:restartNumberingAfterBreak="0">
    <w:nsid w:val="00005F90"/>
    <w:multiLevelType w:val="hybridMultilevel"/>
    <w:tmpl w:val="00001649"/>
    <w:lvl w:ilvl="0" w:tplc="00006DF1">
      <w:start w:val="1"/>
      <w:numFmt w:val="lowerLetter"/>
      <w:lvlText w:val="%1:"/>
      <w:lvlJc w:val="left"/>
      <w:pPr>
        <w:tabs>
          <w:tab w:val="num" w:pos="720"/>
        </w:tabs>
        <w:ind w:left="720" w:hanging="360"/>
      </w:pPr>
      <w:rPr>
        <w:rFonts w:ascii="Times New Roman" w:hAnsi="Times New Roman" w:cs="Times New Roman"/>
      </w:rPr>
    </w:lvl>
    <w:lvl w:ilvl="1" w:tplc="FFFFFFFF">
      <w:numFmt w:val="decimal"/>
      <w:lvlText w:val=""/>
      <w:lvlJc w:val="left"/>
      <w:rPr>
        <w:rFonts w:ascii="Times New Roman" w:hAnsi="Times New Roman" w:cs="Times New Roman"/>
      </w:rPr>
    </w:lvl>
    <w:lvl w:ilvl="2" w:tplc="FFFFFFFF">
      <w:numFmt w:val="decimal"/>
      <w:lvlText w:val=""/>
      <w:lvlJc w:val="left"/>
      <w:rPr>
        <w:rFonts w:ascii="Times New Roman" w:hAnsi="Times New Roman" w:cs="Times New Roman"/>
      </w:rPr>
    </w:lvl>
    <w:lvl w:ilvl="3" w:tplc="FFFFFFFF">
      <w:numFmt w:val="decimal"/>
      <w:lvlText w:val=""/>
      <w:lvlJc w:val="left"/>
      <w:rPr>
        <w:rFonts w:ascii="Times New Roman" w:hAnsi="Times New Roman" w:cs="Times New Roman"/>
      </w:rPr>
    </w:lvl>
    <w:lvl w:ilvl="4" w:tplc="FFFFFFFF">
      <w:numFmt w:val="decimal"/>
      <w:lvlText w:val=""/>
      <w:lvlJc w:val="left"/>
      <w:rPr>
        <w:rFonts w:ascii="Times New Roman" w:hAnsi="Times New Roman" w:cs="Times New Roman"/>
      </w:rPr>
    </w:lvl>
    <w:lvl w:ilvl="5" w:tplc="FFFFFFFF">
      <w:numFmt w:val="decimal"/>
      <w:lvlText w:val=""/>
      <w:lvlJc w:val="left"/>
      <w:rPr>
        <w:rFonts w:ascii="Times New Roman" w:hAnsi="Times New Roman" w:cs="Times New Roman"/>
      </w:rPr>
    </w:lvl>
    <w:lvl w:ilvl="6" w:tplc="FFFFFFFF">
      <w:numFmt w:val="decimal"/>
      <w:lvlText w:val=""/>
      <w:lvlJc w:val="left"/>
      <w:rPr>
        <w:rFonts w:ascii="Times New Roman" w:hAnsi="Times New Roman" w:cs="Times New Roman"/>
      </w:rPr>
    </w:lvl>
    <w:lvl w:ilvl="7" w:tplc="FFFFFFFF">
      <w:numFmt w:val="decimal"/>
      <w:lvlText w:val=""/>
      <w:lvlJc w:val="left"/>
      <w:rPr>
        <w:rFonts w:ascii="Times New Roman" w:hAnsi="Times New Roman" w:cs="Times New Roman"/>
      </w:rPr>
    </w:lvl>
    <w:lvl w:ilvl="8" w:tplc="FFFFFFFF">
      <w:numFmt w:val="decimal"/>
      <w:lvlText w:val=""/>
      <w:lvlJc w:val="left"/>
      <w:rPr>
        <w:rFonts w:ascii="Times New Roman" w:hAnsi="Times New Roman" w:cs="Times New Roman"/>
      </w:rPr>
    </w:lvl>
  </w:abstractNum>
  <w:abstractNum w:abstractNumId="8" w15:restartNumberingAfterBreak="0">
    <w:nsid w:val="00006784"/>
    <w:multiLevelType w:val="hybridMultilevel"/>
    <w:tmpl w:val="00004AE1"/>
    <w:lvl w:ilvl="0" w:tplc="00003D6C">
      <w:start w:val="1"/>
      <w:numFmt w:val="bullet"/>
      <w:lvlText w:val="-"/>
      <w:lvlJc w:val="left"/>
      <w:pPr>
        <w:tabs>
          <w:tab w:val="num" w:pos="720"/>
        </w:tabs>
        <w:ind w:left="720" w:hanging="360"/>
      </w:pPr>
    </w:lvl>
    <w:lvl w:ilvl="1" w:tplc="FFFFFFFF">
      <w:numFmt w:val="decimal"/>
      <w:lvlText w:val=""/>
      <w:lvlJc w:val="left"/>
      <w:rPr>
        <w:rFonts w:ascii="Times New Roman" w:hAnsi="Times New Roman" w:cs="Times New Roman"/>
      </w:rPr>
    </w:lvl>
    <w:lvl w:ilvl="2" w:tplc="FFFFFFFF">
      <w:numFmt w:val="decimal"/>
      <w:lvlText w:val=""/>
      <w:lvlJc w:val="left"/>
      <w:rPr>
        <w:rFonts w:ascii="Times New Roman" w:hAnsi="Times New Roman" w:cs="Times New Roman"/>
      </w:rPr>
    </w:lvl>
    <w:lvl w:ilvl="3" w:tplc="FFFFFFFF">
      <w:numFmt w:val="decimal"/>
      <w:lvlText w:val=""/>
      <w:lvlJc w:val="left"/>
      <w:rPr>
        <w:rFonts w:ascii="Times New Roman" w:hAnsi="Times New Roman" w:cs="Times New Roman"/>
      </w:rPr>
    </w:lvl>
    <w:lvl w:ilvl="4" w:tplc="FFFFFFFF">
      <w:numFmt w:val="decimal"/>
      <w:lvlText w:val=""/>
      <w:lvlJc w:val="left"/>
      <w:rPr>
        <w:rFonts w:ascii="Times New Roman" w:hAnsi="Times New Roman" w:cs="Times New Roman"/>
      </w:rPr>
    </w:lvl>
    <w:lvl w:ilvl="5" w:tplc="FFFFFFFF">
      <w:numFmt w:val="decimal"/>
      <w:lvlText w:val=""/>
      <w:lvlJc w:val="left"/>
      <w:rPr>
        <w:rFonts w:ascii="Times New Roman" w:hAnsi="Times New Roman" w:cs="Times New Roman"/>
      </w:rPr>
    </w:lvl>
    <w:lvl w:ilvl="6" w:tplc="FFFFFFFF">
      <w:numFmt w:val="decimal"/>
      <w:lvlText w:val=""/>
      <w:lvlJc w:val="left"/>
      <w:rPr>
        <w:rFonts w:ascii="Times New Roman" w:hAnsi="Times New Roman" w:cs="Times New Roman"/>
      </w:rPr>
    </w:lvl>
    <w:lvl w:ilvl="7" w:tplc="FFFFFFFF">
      <w:numFmt w:val="decimal"/>
      <w:lvlText w:val=""/>
      <w:lvlJc w:val="left"/>
      <w:rPr>
        <w:rFonts w:ascii="Times New Roman" w:hAnsi="Times New Roman" w:cs="Times New Roman"/>
      </w:rPr>
    </w:lvl>
    <w:lvl w:ilvl="8" w:tplc="FFFFFFFF">
      <w:numFmt w:val="decimal"/>
      <w:lvlText w:val=""/>
      <w:lvlJc w:val="left"/>
      <w:rPr>
        <w:rFonts w:ascii="Times New Roman" w:hAnsi="Times New Roman" w:cs="Times New Roman"/>
      </w:rPr>
    </w:lvl>
  </w:abstractNum>
  <w:abstractNum w:abstractNumId="9" w15:restartNumberingAfterBreak="0">
    <w:nsid w:val="00CB07A4"/>
    <w:multiLevelType w:val="hybridMultilevel"/>
    <w:tmpl w:val="B4FA8952"/>
    <w:lvl w:ilvl="0" w:tplc="9EA0104A">
      <w:start w:val="4"/>
      <w:numFmt w:val="upp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0" w15:restartNumberingAfterBreak="0">
    <w:nsid w:val="010078E7"/>
    <w:multiLevelType w:val="hybridMultilevel"/>
    <w:tmpl w:val="1430E70C"/>
    <w:lvl w:ilvl="0" w:tplc="5A7CB754">
      <w:start w:val="1"/>
      <w:numFmt w:val="bullet"/>
      <w:lvlText w:val="-"/>
      <w:lvlJc w:val="left"/>
      <w:pPr>
        <w:ind w:left="720" w:hanging="360"/>
      </w:pPr>
      <w:rPr>
        <w:rFonts w:ascii="TimesNewRomanPSMT" w:eastAsia="Times New Roman" w:hAnsi="TimesNewRomanPSMT" w:hint="default"/>
      </w:rPr>
    </w:lvl>
    <w:lvl w:ilvl="1" w:tplc="D3866822">
      <w:start w:val="1"/>
      <w:numFmt w:val="bullet"/>
      <w:lvlText w:val=""/>
      <w:lvlJc w:val="left"/>
      <w:pPr>
        <w:ind w:left="1440" w:hanging="360"/>
      </w:pPr>
      <w:rPr>
        <w:rFonts w:ascii="Symbol" w:hAnsi="Symbol" w:hint="default"/>
      </w:r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11" w15:restartNumberingAfterBreak="0">
    <w:nsid w:val="04816E5B"/>
    <w:multiLevelType w:val="hybridMultilevel"/>
    <w:tmpl w:val="2C82F8A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059E398E"/>
    <w:multiLevelType w:val="hybridMultilevel"/>
    <w:tmpl w:val="7C649860"/>
    <w:lvl w:ilvl="0" w:tplc="00006DF1">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13" w15:restartNumberingAfterBreak="0">
    <w:nsid w:val="05DE572D"/>
    <w:multiLevelType w:val="multilevel"/>
    <w:tmpl w:val="6AE2FA22"/>
    <w:lvl w:ilvl="0">
      <w:start w:val="1"/>
      <w:numFmt w:val="decimal"/>
      <w:lvlText w:val="%1."/>
      <w:lvlJc w:val="left"/>
      <w:pPr>
        <w:tabs>
          <w:tab w:val="num" w:pos="0"/>
        </w:tabs>
        <w:ind w:left="567" w:hanging="567"/>
      </w:pPr>
      <w:rPr>
        <w:rFonts w:cs="Times New Roman" w:hint="default"/>
      </w:rPr>
    </w:lvl>
    <w:lvl w:ilvl="1">
      <w:start w:val="1"/>
      <w:numFmt w:val="decimal"/>
      <w:lvlText w:val="%2."/>
      <w:lvlJc w:val="left"/>
      <w:pPr>
        <w:tabs>
          <w:tab w:val="num" w:pos="1440"/>
        </w:tabs>
        <w:ind w:left="1440" w:hanging="360"/>
      </w:pPr>
      <w:rPr>
        <w:rFonts w:cs="Times New Roman" w:hint="default"/>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14" w15:restartNumberingAfterBreak="0">
    <w:nsid w:val="06EC2952"/>
    <w:multiLevelType w:val="hybridMultilevel"/>
    <w:tmpl w:val="BE50BE16"/>
    <w:lvl w:ilvl="0" w:tplc="E5F8EBC8">
      <w:start w:val="2"/>
      <w:numFmt w:val="decimal"/>
      <w:lvlText w:val="%1."/>
      <w:lvlJc w:val="left"/>
      <w:pPr>
        <w:tabs>
          <w:tab w:val="num" w:pos="0"/>
        </w:tabs>
        <w:ind w:left="567" w:hanging="567"/>
      </w:pPr>
      <w:rPr>
        <w:rFonts w:cs="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0728343C"/>
    <w:multiLevelType w:val="hybridMultilevel"/>
    <w:tmpl w:val="9C062470"/>
    <w:lvl w:ilvl="0" w:tplc="0409000F">
      <w:start w:val="1"/>
      <w:numFmt w:val="decimal"/>
      <w:lvlText w:val="%1."/>
      <w:lvlJc w:val="left"/>
      <w:pPr>
        <w:ind w:left="720" w:hanging="360"/>
      </w:pPr>
      <w:rPr>
        <w:rFonts w:cs="Times New Roman" w:hint="default"/>
      </w:rPr>
    </w:lvl>
    <w:lvl w:ilvl="1" w:tplc="0809000F">
      <w:start w:val="1"/>
      <w:numFmt w:val="decimal"/>
      <w:lvlText w:val="%2."/>
      <w:lvlJc w:val="left"/>
      <w:pPr>
        <w:tabs>
          <w:tab w:val="num" w:pos="1440"/>
        </w:tabs>
        <w:ind w:left="1440" w:hanging="360"/>
      </w:pPr>
      <w:rPr>
        <w:rFonts w:cs="Times New Roman" w:hint="default"/>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6" w15:restartNumberingAfterBreak="0">
    <w:nsid w:val="089B584B"/>
    <w:multiLevelType w:val="hybridMultilevel"/>
    <w:tmpl w:val="F558BAF6"/>
    <w:lvl w:ilvl="0" w:tplc="1D9EB26A">
      <w:start w:val="17"/>
      <w:numFmt w:val="decimal"/>
      <w:lvlText w:val="%1."/>
      <w:lvlJc w:val="left"/>
      <w:pPr>
        <w:ind w:left="1650" w:hanging="570"/>
      </w:pPr>
      <w:rPr>
        <w:rFonts w:hint="default"/>
        <w:b/>
        <w:i w:val="0"/>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7" w15:restartNumberingAfterBreak="0">
    <w:nsid w:val="099D0FFE"/>
    <w:multiLevelType w:val="hybridMultilevel"/>
    <w:tmpl w:val="9C062470"/>
    <w:lvl w:ilvl="0" w:tplc="0409000F">
      <w:start w:val="1"/>
      <w:numFmt w:val="decimal"/>
      <w:lvlText w:val="%1."/>
      <w:lvlJc w:val="left"/>
      <w:pPr>
        <w:ind w:left="720" w:hanging="360"/>
      </w:pPr>
      <w:rPr>
        <w:rFonts w:cs="Times New Roman" w:hint="default"/>
      </w:rPr>
    </w:lvl>
    <w:lvl w:ilvl="1" w:tplc="0809000F">
      <w:start w:val="1"/>
      <w:numFmt w:val="decimal"/>
      <w:lvlText w:val="%2."/>
      <w:lvlJc w:val="left"/>
      <w:pPr>
        <w:tabs>
          <w:tab w:val="num" w:pos="1440"/>
        </w:tabs>
        <w:ind w:left="1440" w:hanging="360"/>
      </w:pPr>
      <w:rPr>
        <w:rFonts w:cs="Times New Roman" w:hint="default"/>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8" w15:restartNumberingAfterBreak="0">
    <w:nsid w:val="0BBE1E83"/>
    <w:multiLevelType w:val="multilevel"/>
    <w:tmpl w:val="9C062470"/>
    <w:lvl w:ilvl="0">
      <w:start w:val="1"/>
      <w:numFmt w:val="decimal"/>
      <w:lvlText w:val="%1."/>
      <w:lvlJc w:val="left"/>
      <w:pPr>
        <w:ind w:left="720" w:hanging="360"/>
      </w:pPr>
      <w:rPr>
        <w:rFonts w:cs="Times New Roman" w:hint="default"/>
      </w:rPr>
    </w:lvl>
    <w:lvl w:ilvl="1">
      <w:start w:val="1"/>
      <w:numFmt w:val="decimal"/>
      <w:lvlText w:val="%2."/>
      <w:lvlJc w:val="left"/>
      <w:pPr>
        <w:tabs>
          <w:tab w:val="num" w:pos="1440"/>
        </w:tabs>
        <w:ind w:left="1440" w:hanging="360"/>
      </w:pPr>
      <w:rPr>
        <w:rFonts w:cs="Times New Roman" w:hint="default"/>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19" w15:restartNumberingAfterBreak="0">
    <w:nsid w:val="0CF258DB"/>
    <w:multiLevelType w:val="hybridMultilevel"/>
    <w:tmpl w:val="000041BB"/>
    <w:lvl w:ilvl="0" w:tplc="000026E9">
      <w:start w:val="1"/>
      <w:numFmt w:val="lowerLetter"/>
      <w:lvlText w:val="%1:"/>
      <w:lvlJc w:val="left"/>
      <w:pPr>
        <w:tabs>
          <w:tab w:val="num" w:pos="720"/>
        </w:tabs>
        <w:ind w:left="720" w:hanging="360"/>
      </w:pPr>
      <w:rPr>
        <w:rFonts w:ascii="Times New Roman" w:hAnsi="Times New Roman" w:cs="Times New Roman"/>
      </w:rPr>
    </w:lvl>
    <w:lvl w:ilvl="1" w:tplc="FFFFFFFF">
      <w:numFmt w:val="decimal"/>
      <w:lvlText w:val=""/>
      <w:lvlJc w:val="left"/>
      <w:rPr>
        <w:rFonts w:ascii="Times New Roman" w:hAnsi="Times New Roman" w:cs="Times New Roman"/>
      </w:rPr>
    </w:lvl>
    <w:lvl w:ilvl="2" w:tplc="FFFFFFFF">
      <w:numFmt w:val="decimal"/>
      <w:lvlText w:val=""/>
      <w:lvlJc w:val="left"/>
      <w:rPr>
        <w:rFonts w:ascii="Times New Roman" w:hAnsi="Times New Roman" w:cs="Times New Roman"/>
      </w:rPr>
    </w:lvl>
    <w:lvl w:ilvl="3" w:tplc="FFFFFFFF">
      <w:numFmt w:val="decimal"/>
      <w:lvlText w:val=""/>
      <w:lvlJc w:val="left"/>
      <w:rPr>
        <w:rFonts w:ascii="Times New Roman" w:hAnsi="Times New Roman" w:cs="Times New Roman"/>
      </w:rPr>
    </w:lvl>
    <w:lvl w:ilvl="4" w:tplc="FFFFFFFF">
      <w:numFmt w:val="decimal"/>
      <w:lvlText w:val=""/>
      <w:lvlJc w:val="left"/>
      <w:rPr>
        <w:rFonts w:ascii="Times New Roman" w:hAnsi="Times New Roman" w:cs="Times New Roman"/>
      </w:rPr>
    </w:lvl>
    <w:lvl w:ilvl="5" w:tplc="FFFFFFFF">
      <w:numFmt w:val="decimal"/>
      <w:lvlText w:val=""/>
      <w:lvlJc w:val="left"/>
      <w:rPr>
        <w:rFonts w:ascii="Times New Roman" w:hAnsi="Times New Roman" w:cs="Times New Roman"/>
      </w:rPr>
    </w:lvl>
    <w:lvl w:ilvl="6" w:tplc="FFFFFFFF">
      <w:numFmt w:val="decimal"/>
      <w:lvlText w:val=""/>
      <w:lvlJc w:val="left"/>
      <w:rPr>
        <w:rFonts w:ascii="Times New Roman" w:hAnsi="Times New Roman" w:cs="Times New Roman"/>
      </w:rPr>
    </w:lvl>
    <w:lvl w:ilvl="7" w:tplc="FFFFFFFF">
      <w:numFmt w:val="decimal"/>
      <w:lvlText w:val=""/>
      <w:lvlJc w:val="left"/>
      <w:rPr>
        <w:rFonts w:ascii="Times New Roman" w:hAnsi="Times New Roman" w:cs="Times New Roman"/>
      </w:rPr>
    </w:lvl>
    <w:lvl w:ilvl="8" w:tplc="FFFFFFFF">
      <w:numFmt w:val="decimal"/>
      <w:lvlText w:val=""/>
      <w:lvlJc w:val="left"/>
      <w:rPr>
        <w:rFonts w:ascii="Times New Roman" w:hAnsi="Times New Roman" w:cs="Times New Roman"/>
      </w:rPr>
    </w:lvl>
  </w:abstractNum>
  <w:abstractNum w:abstractNumId="20" w15:restartNumberingAfterBreak="0">
    <w:nsid w:val="0D646C7C"/>
    <w:multiLevelType w:val="hybridMultilevel"/>
    <w:tmpl w:val="28D02DCA"/>
    <w:lvl w:ilvl="0" w:tplc="FA3C5AA4">
      <w:start w:val="1"/>
      <w:numFmt w:val="decimal"/>
      <w:lvlText w:val="%1"/>
      <w:lvlJc w:val="left"/>
      <w:pPr>
        <w:ind w:left="720" w:hanging="360"/>
      </w:pPr>
      <w:rPr>
        <w:rFonts w:hint="default"/>
      </w:rPr>
    </w:lvl>
    <w:lvl w:ilvl="1" w:tplc="5A7CB754">
      <w:start w:val="1"/>
      <w:numFmt w:val="bullet"/>
      <w:lvlText w:val="-"/>
      <w:lvlJc w:val="left"/>
      <w:pPr>
        <w:ind w:left="1440" w:hanging="360"/>
      </w:pPr>
      <w:rPr>
        <w:rFonts w:ascii="TimesNewRomanPSMT" w:eastAsia="Times New Roman" w:hAnsi="TimesNewRomanPSMT" w:hint="default"/>
      </w:r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21" w15:restartNumberingAfterBreak="0">
    <w:nsid w:val="11ED5C42"/>
    <w:multiLevelType w:val="hybridMultilevel"/>
    <w:tmpl w:val="00001649"/>
    <w:lvl w:ilvl="0" w:tplc="00006DF1">
      <w:start w:val="1"/>
      <w:numFmt w:val="lowerLetter"/>
      <w:lvlText w:val="%1:"/>
      <w:lvlJc w:val="left"/>
      <w:pPr>
        <w:tabs>
          <w:tab w:val="num" w:pos="720"/>
        </w:tabs>
        <w:ind w:left="720" w:hanging="360"/>
      </w:pPr>
      <w:rPr>
        <w:rFonts w:ascii="Times New Roman" w:hAnsi="Times New Roman" w:cs="Times New Roman"/>
      </w:rPr>
    </w:lvl>
    <w:lvl w:ilvl="1" w:tplc="FFFFFFFF">
      <w:numFmt w:val="decimal"/>
      <w:lvlText w:val=""/>
      <w:lvlJc w:val="left"/>
      <w:rPr>
        <w:rFonts w:ascii="Times New Roman" w:hAnsi="Times New Roman" w:cs="Times New Roman"/>
      </w:rPr>
    </w:lvl>
    <w:lvl w:ilvl="2" w:tplc="FFFFFFFF">
      <w:numFmt w:val="decimal"/>
      <w:lvlText w:val=""/>
      <w:lvlJc w:val="left"/>
      <w:rPr>
        <w:rFonts w:ascii="Times New Roman" w:hAnsi="Times New Roman" w:cs="Times New Roman"/>
      </w:rPr>
    </w:lvl>
    <w:lvl w:ilvl="3" w:tplc="FFFFFFFF">
      <w:numFmt w:val="decimal"/>
      <w:lvlText w:val=""/>
      <w:lvlJc w:val="left"/>
      <w:rPr>
        <w:rFonts w:ascii="Times New Roman" w:hAnsi="Times New Roman" w:cs="Times New Roman"/>
      </w:rPr>
    </w:lvl>
    <w:lvl w:ilvl="4" w:tplc="FFFFFFFF">
      <w:numFmt w:val="decimal"/>
      <w:lvlText w:val=""/>
      <w:lvlJc w:val="left"/>
      <w:rPr>
        <w:rFonts w:ascii="Times New Roman" w:hAnsi="Times New Roman" w:cs="Times New Roman"/>
      </w:rPr>
    </w:lvl>
    <w:lvl w:ilvl="5" w:tplc="FFFFFFFF">
      <w:numFmt w:val="decimal"/>
      <w:lvlText w:val=""/>
      <w:lvlJc w:val="left"/>
      <w:rPr>
        <w:rFonts w:ascii="Times New Roman" w:hAnsi="Times New Roman" w:cs="Times New Roman"/>
      </w:rPr>
    </w:lvl>
    <w:lvl w:ilvl="6" w:tplc="FFFFFFFF">
      <w:numFmt w:val="decimal"/>
      <w:lvlText w:val=""/>
      <w:lvlJc w:val="left"/>
      <w:rPr>
        <w:rFonts w:ascii="Times New Roman" w:hAnsi="Times New Roman" w:cs="Times New Roman"/>
      </w:rPr>
    </w:lvl>
    <w:lvl w:ilvl="7" w:tplc="FFFFFFFF">
      <w:numFmt w:val="decimal"/>
      <w:lvlText w:val=""/>
      <w:lvlJc w:val="left"/>
      <w:rPr>
        <w:rFonts w:ascii="Times New Roman" w:hAnsi="Times New Roman" w:cs="Times New Roman"/>
      </w:rPr>
    </w:lvl>
    <w:lvl w:ilvl="8" w:tplc="FFFFFFFF">
      <w:numFmt w:val="decimal"/>
      <w:lvlText w:val=""/>
      <w:lvlJc w:val="left"/>
      <w:rPr>
        <w:rFonts w:ascii="Times New Roman" w:hAnsi="Times New Roman" w:cs="Times New Roman"/>
      </w:rPr>
    </w:lvl>
  </w:abstractNum>
  <w:abstractNum w:abstractNumId="22" w15:restartNumberingAfterBreak="0">
    <w:nsid w:val="128E0D34"/>
    <w:multiLevelType w:val="hybridMultilevel"/>
    <w:tmpl w:val="00001649"/>
    <w:lvl w:ilvl="0" w:tplc="00006DF1">
      <w:start w:val="1"/>
      <w:numFmt w:val="lowerLetter"/>
      <w:lvlText w:val="%1:"/>
      <w:lvlJc w:val="left"/>
      <w:pPr>
        <w:tabs>
          <w:tab w:val="num" w:pos="720"/>
        </w:tabs>
        <w:ind w:left="720" w:hanging="360"/>
      </w:pPr>
      <w:rPr>
        <w:rFonts w:ascii="Times New Roman" w:hAnsi="Times New Roman" w:cs="Times New Roman"/>
      </w:rPr>
    </w:lvl>
    <w:lvl w:ilvl="1" w:tplc="FFFFFFFF">
      <w:numFmt w:val="decimal"/>
      <w:lvlText w:val=""/>
      <w:lvlJc w:val="left"/>
      <w:rPr>
        <w:rFonts w:ascii="Times New Roman" w:hAnsi="Times New Roman" w:cs="Times New Roman"/>
      </w:rPr>
    </w:lvl>
    <w:lvl w:ilvl="2" w:tplc="FFFFFFFF">
      <w:numFmt w:val="decimal"/>
      <w:lvlText w:val=""/>
      <w:lvlJc w:val="left"/>
      <w:rPr>
        <w:rFonts w:ascii="Times New Roman" w:hAnsi="Times New Roman" w:cs="Times New Roman"/>
      </w:rPr>
    </w:lvl>
    <w:lvl w:ilvl="3" w:tplc="FFFFFFFF">
      <w:numFmt w:val="decimal"/>
      <w:lvlText w:val=""/>
      <w:lvlJc w:val="left"/>
      <w:rPr>
        <w:rFonts w:ascii="Times New Roman" w:hAnsi="Times New Roman" w:cs="Times New Roman"/>
      </w:rPr>
    </w:lvl>
    <w:lvl w:ilvl="4" w:tplc="FFFFFFFF">
      <w:numFmt w:val="decimal"/>
      <w:lvlText w:val=""/>
      <w:lvlJc w:val="left"/>
      <w:rPr>
        <w:rFonts w:ascii="Times New Roman" w:hAnsi="Times New Roman" w:cs="Times New Roman"/>
      </w:rPr>
    </w:lvl>
    <w:lvl w:ilvl="5" w:tplc="FFFFFFFF">
      <w:numFmt w:val="decimal"/>
      <w:lvlText w:val=""/>
      <w:lvlJc w:val="left"/>
      <w:rPr>
        <w:rFonts w:ascii="Times New Roman" w:hAnsi="Times New Roman" w:cs="Times New Roman"/>
      </w:rPr>
    </w:lvl>
    <w:lvl w:ilvl="6" w:tplc="FFFFFFFF">
      <w:numFmt w:val="decimal"/>
      <w:lvlText w:val=""/>
      <w:lvlJc w:val="left"/>
      <w:rPr>
        <w:rFonts w:ascii="Times New Roman" w:hAnsi="Times New Roman" w:cs="Times New Roman"/>
      </w:rPr>
    </w:lvl>
    <w:lvl w:ilvl="7" w:tplc="FFFFFFFF">
      <w:numFmt w:val="decimal"/>
      <w:lvlText w:val=""/>
      <w:lvlJc w:val="left"/>
      <w:rPr>
        <w:rFonts w:ascii="Times New Roman" w:hAnsi="Times New Roman" w:cs="Times New Roman"/>
      </w:rPr>
    </w:lvl>
    <w:lvl w:ilvl="8" w:tplc="FFFFFFFF">
      <w:numFmt w:val="decimal"/>
      <w:lvlText w:val=""/>
      <w:lvlJc w:val="left"/>
      <w:rPr>
        <w:rFonts w:ascii="Times New Roman" w:hAnsi="Times New Roman" w:cs="Times New Roman"/>
      </w:rPr>
    </w:lvl>
  </w:abstractNum>
  <w:abstractNum w:abstractNumId="23" w15:restartNumberingAfterBreak="0">
    <w:nsid w:val="12992C96"/>
    <w:multiLevelType w:val="hybridMultilevel"/>
    <w:tmpl w:val="4BF426C6"/>
    <w:lvl w:ilvl="0" w:tplc="A600C432">
      <w:start w:val="2"/>
      <w:numFmt w:val="decimal"/>
      <w:lvlText w:val="%1."/>
      <w:lvlJc w:val="left"/>
      <w:pPr>
        <w:tabs>
          <w:tab w:val="num" w:pos="0"/>
        </w:tabs>
        <w:ind w:left="567" w:hanging="567"/>
      </w:pPr>
      <w:rPr>
        <w:rFonts w:cs="Times New Roman"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13567CBB"/>
    <w:multiLevelType w:val="hybridMultilevel"/>
    <w:tmpl w:val="EF505548"/>
    <w:lvl w:ilvl="0" w:tplc="6A7A2588">
      <w:start w:val="1"/>
      <w:numFmt w:val="decimal"/>
      <w:lvlText w:val="%1."/>
      <w:lvlJc w:val="left"/>
      <w:pPr>
        <w:tabs>
          <w:tab w:val="num" w:pos="0"/>
        </w:tabs>
        <w:ind w:left="567" w:hanging="567"/>
      </w:pPr>
      <w:rPr>
        <w:rFonts w:cs="Times New Roman" w:hint="default"/>
      </w:rPr>
    </w:lvl>
    <w:lvl w:ilvl="1" w:tplc="D3866822">
      <w:start w:val="1"/>
      <w:numFmt w:val="bullet"/>
      <w:lvlText w:val=""/>
      <w:lvlJc w:val="left"/>
      <w:pPr>
        <w:tabs>
          <w:tab w:val="num" w:pos="567"/>
        </w:tabs>
        <w:ind w:left="567" w:hanging="567"/>
      </w:pPr>
      <w:rPr>
        <w:rFonts w:ascii="Symbol" w:hAnsi="Symbol" w:hint="default"/>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5" w15:restartNumberingAfterBreak="0">
    <w:nsid w:val="152A0FB3"/>
    <w:multiLevelType w:val="hybridMultilevel"/>
    <w:tmpl w:val="F42862BA"/>
    <w:lvl w:ilvl="0" w:tplc="000026E9">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26" w15:restartNumberingAfterBreak="0">
    <w:nsid w:val="15830682"/>
    <w:multiLevelType w:val="hybridMultilevel"/>
    <w:tmpl w:val="7396B404"/>
    <w:lvl w:ilvl="0" w:tplc="1D9EB26A">
      <w:start w:val="17"/>
      <w:numFmt w:val="decimal"/>
      <w:lvlText w:val="%1."/>
      <w:lvlJc w:val="left"/>
      <w:pPr>
        <w:ind w:left="1650" w:hanging="570"/>
      </w:pPr>
      <w:rPr>
        <w:rFonts w:hint="default"/>
        <w:b/>
        <w:i w:val="0"/>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7" w15:restartNumberingAfterBreak="0">
    <w:nsid w:val="16DE02FB"/>
    <w:multiLevelType w:val="hybridMultilevel"/>
    <w:tmpl w:val="F24AAC2C"/>
    <w:lvl w:ilvl="0" w:tplc="00006DF1">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28" w15:restartNumberingAfterBreak="0">
    <w:nsid w:val="194801FE"/>
    <w:multiLevelType w:val="hybridMultilevel"/>
    <w:tmpl w:val="7396B404"/>
    <w:lvl w:ilvl="0" w:tplc="1D9EB26A">
      <w:start w:val="17"/>
      <w:numFmt w:val="decimal"/>
      <w:lvlText w:val="%1."/>
      <w:lvlJc w:val="left"/>
      <w:pPr>
        <w:ind w:left="1650" w:hanging="570"/>
      </w:pPr>
      <w:rPr>
        <w:rFonts w:hint="default"/>
        <w:b/>
        <w:i w:val="0"/>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9" w15:restartNumberingAfterBreak="0">
    <w:nsid w:val="1E6654FB"/>
    <w:multiLevelType w:val="hybridMultilevel"/>
    <w:tmpl w:val="E264D734"/>
    <w:lvl w:ilvl="0" w:tplc="000026E9">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30" w15:restartNumberingAfterBreak="0">
    <w:nsid w:val="21172646"/>
    <w:multiLevelType w:val="hybridMultilevel"/>
    <w:tmpl w:val="18BEA326"/>
    <w:lvl w:ilvl="0" w:tplc="00006DF1">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31" w15:restartNumberingAfterBreak="0">
    <w:nsid w:val="22142101"/>
    <w:multiLevelType w:val="hybridMultilevel"/>
    <w:tmpl w:val="93BE5FD8"/>
    <w:lvl w:ilvl="0" w:tplc="00006DF1">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32" w15:restartNumberingAfterBreak="0">
    <w:nsid w:val="259164CC"/>
    <w:multiLevelType w:val="hybridMultilevel"/>
    <w:tmpl w:val="000041BB"/>
    <w:lvl w:ilvl="0" w:tplc="000026E9">
      <w:start w:val="1"/>
      <w:numFmt w:val="lowerLetter"/>
      <w:lvlText w:val="%1:"/>
      <w:lvlJc w:val="left"/>
      <w:pPr>
        <w:tabs>
          <w:tab w:val="num" w:pos="720"/>
        </w:tabs>
        <w:ind w:left="720" w:hanging="360"/>
      </w:pPr>
      <w:rPr>
        <w:rFonts w:ascii="Times New Roman" w:hAnsi="Times New Roman" w:cs="Times New Roman"/>
      </w:rPr>
    </w:lvl>
    <w:lvl w:ilvl="1" w:tplc="FFFFFFFF">
      <w:numFmt w:val="decimal"/>
      <w:lvlText w:val=""/>
      <w:lvlJc w:val="left"/>
      <w:rPr>
        <w:rFonts w:ascii="Times New Roman" w:hAnsi="Times New Roman" w:cs="Times New Roman"/>
      </w:rPr>
    </w:lvl>
    <w:lvl w:ilvl="2" w:tplc="FFFFFFFF">
      <w:numFmt w:val="decimal"/>
      <w:lvlText w:val=""/>
      <w:lvlJc w:val="left"/>
      <w:rPr>
        <w:rFonts w:ascii="Times New Roman" w:hAnsi="Times New Roman" w:cs="Times New Roman"/>
      </w:rPr>
    </w:lvl>
    <w:lvl w:ilvl="3" w:tplc="FFFFFFFF">
      <w:numFmt w:val="decimal"/>
      <w:lvlText w:val=""/>
      <w:lvlJc w:val="left"/>
      <w:rPr>
        <w:rFonts w:ascii="Times New Roman" w:hAnsi="Times New Roman" w:cs="Times New Roman"/>
      </w:rPr>
    </w:lvl>
    <w:lvl w:ilvl="4" w:tplc="FFFFFFFF">
      <w:numFmt w:val="decimal"/>
      <w:lvlText w:val=""/>
      <w:lvlJc w:val="left"/>
      <w:rPr>
        <w:rFonts w:ascii="Times New Roman" w:hAnsi="Times New Roman" w:cs="Times New Roman"/>
      </w:rPr>
    </w:lvl>
    <w:lvl w:ilvl="5" w:tplc="FFFFFFFF">
      <w:numFmt w:val="decimal"/>
      <w:lvlText w:val=""/>
      <w:lvlJc w:val="left"/>
      <w:rPr>
        <w:rFonts w:ascii="Times New Roman" w:hAnsi="Times New Roman" w:cs="Times New Roman"/>
      </w:rPr>
    </w:lvl>
    <w:lvl w:ilvl="6" w:tplc="FFFFFFFF">
      <w:numFmt w:val="decimal"/>
      <w:lvlText w:val=""/>
      <w:lvlJc w:val="left"/>
      <w:rPr>
        <w:rFonts w:ascii="Times New Roman" w:hAnsi="Times New Roman" w:cs="Times New Roman"/>
      </w:rPr>
    </w:lvl>
    <w:lvl w:ilvl="7" w:tplc="FFFFFFFF">
      <w:numFmt w:val="decimal"/>
      <w:lvlText w:val=""/>
      <w:lvlJc w:val="left"/>
      <w:rPr>
        <w:rFonts w:ascii="Times New Roman" w:hAnsi="Times New Roman" w:cs="Times New Roman"/>
      </w:rPr>
    </w:lvl>
    <w:lvl w:ilvl="8" w:tplc="FFFFFFFF">
      <w:numFmt w:val="decimal"/>
      <w:lvlText w:val=""/>
      <w:lvlJc w:val="left"/>
      <w:rPr>
        <w:rFonts w:ascii="Times New Roman" w:hAnsi="Times New Roman" w:cs="Times New Roman"/>
      </w:rPr>
    </w:lvl>
  </w:abstractNum>
  <w:abstractNum w:abstractNumId="33" w15:restartNumberingAfterBreak="0">
    <w:nsid w:val="28F04503"/>
    <w:multiLevelType w:val="hybridMultilevel"/>
    <w:tmpl w:val="7B40D51C"/>
    <w:lvl w:ilvl="0" w:tplc="0409000F">
      <w:start w:val="1"/>
      <w:numFmt w:val="decimal"/>
      <w:lvlText w:val="%1."/>
      <w:lvlJc w:val="left"/>
      <w:pPr>
        <w:ind w:left="720" w:hanging="360"/>
      </w:pPr>
      <w:rPr>
        <w:rFonts w:cs="Times New Roman" w:hint="default"/>
      </w:rPr>
    </w:lvl>
    <w:lvl w:ilvl="1" w:tplc="F32A271A">
      <w:start w:val="1"/>
      <w:numFmt w:val="decimal"/>
      <w:lvlText w:val="%2."/>
      <w:lvlJc w:val="left"/>
      <w:pPr>
        <w:tabs>
          <w:tab w:val="num" w:pos="1440"/>
        </w:tabs>
        <w:ind w:left="1440" w:hanging="360"/>
      </w:pPr>
      <w:rPr>
        <w:rFonts w:cs="Times New Roman" w:hint="default"/>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34" w15:restartNumberingAfterBreak="0">
    <w:nsid w:val="2A7D48B7"/>
    <w:multiLevelType w:val="hybridMultilevel"/>
    <w:tmpl w:val="9C062470"/>
    <w:lvl w:ilvl="0" w:tplc="0409000F">
      <w:start w:val="1"/>
      <w:numFmt w:val="decimal"/>
      <w:lvlText w:val="%1."/>
      <w:lvlJc w:val="left"/>
      <w:pPr>
        <w:ind w:left="720" w:hanging="360"/>
      </w:pPr>
      <w:rPr>
        <w:rFonts w:cs="Times New Roman" w:hint="default"/>
      </w:rPr>
    </w:lvl>
    <w:lvl w:ilvl="1" w:tplc="0809000F">
      <w:start w:val="1"/>
      <w:numFmt w:val="decimal"/>
      <w:lvlText w:val="%2."/>
      <w:lvlJc w:val="left"/>
      <w:pPr>
        <w:tabs>
          <w:tab w:val="num" w:pos="1440"/>
        </w:tabs>
        <w:ind w:left="1440" w:hanging="360"/>
      </w:pPr>
      <w:rPr>
        <w:rFonts w:cs="Times New Roman" w:hint="default"/>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35" w15:restartNumberingAfterBreak="0">
    <w:nsid w:val="2B575259"/>
    <w:multiLevelType w:val="hybridMultilevel"/>
    <w:tmpl w:val="EC4A7284"/>
    <w:lvl w:ilvl="0" w:tplc="000026E9">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36" w15:restartNumberingAfterBreak="0">
    <w:nsid w:val="2C8E7E92"/>
    <w:multiLevelType w:val="hybridMultilevel"/>
    <w:tmpl w:val="07409D98"/>
    <w:lvl w:ilvl="0" w:tplc="D09A4B6A">
      <w:numFmt w:val="bullet"/>
      <w:lvlText w:val="-"/>
      <w:lvlJc w:val="left"/>
      <w:pPr>
        <w:tabs>
          <w:tab w:val="num" w:pos="720"/>
        </w:tabs>
        <w:ind w:left="720" w:hanging="360"/>
      </w:pPr>
      <w:rPr>
        <w:rFonts w:ascii="Times New Roman" w:eastAsia="Times New Roman" w:hAnsi="Times New Roman" w:cs="Times New Roman" w:hint="default"/>
      </w:rPr>
    </w:lvl>
    <w:lvl w:ilvl="1" w:tplc="041D0003" w:tentative="1">
      <w:start w:val="1"/>
      <w:numFmt w:val="bullet"/>
      <w:lvlText w:val="o"/>
      <w:lvlJc w:val="left"/>
      <w:pPr>
        <w:tabs>
          <w:tab w:val="num" w:pos="1440"/>
        </w:tabs>
        <w:ind w:left="1440" w:hanging="360"/>
      </w:pPr>
      <w:rPr>
        <w:rFonts w:ascii="Courier New" w:hAnsi="Courier New" w:cs="Courier New" w:hint="default"/>
      </w:rPr>
    </w:lvl>
    <w:lvl w:ilvl="2" w:tplc="041D0005" w:tentative="1">
      <w:start w:val="1"/>
      <w:numFmt w:val="bullet"/>
      <w:lvlText w:val=""/>
      <w:lvlJc w:val="left"/>
      <w:pPr>
        <w:tabs>
          <w:tab w:val="num" w:pos="2160"/>
        </w:tabs>
        <w:ind w:left="2160" w:hanging="360"/>
      </w:pPr>
      <w:rPr>
        <w:rFonts w:ascii="Wingdings" w:hAnsi="Wingdings" w:hint="default"/>
      </w:rPr>
    </w:lvl>
    <w:lvl w:ilvl="3" w:tplc="041D0001" w:tentative="1">
      <w:start w:val="1"/>
      <w:numFmt w:val="bullet"/>
      <w:lvlText w:val=""/>
      <w:lvlJc w:val="left"/>
      <w:pPr>
        <w:tabs>
          <w:tab w:val="num" w:pos="2880"/>
        </w:tabs>
        <w:ind w:left="2880" w:hanging="360"/>
      </w:pPr>
      <w:rPr>
        <w:rFonts w:ascii="Symbol" w:hAnsi="Symbol" w:hint="default"/>
      </w:rPr>
    </w:lvl>
    <w:lvl w:ilvl="4" w:tplc="041D0003" w:tentative="1">
      <w:start w:val="1"/>
      <w:numFmt w:val="bullet"/>
      <w:lvlText w:val="o"/>
      <w:lvlJc w:val="left"/>
      <w:pPr>
        <w:tabs>
          <w:tab w:val="num" w:pos="3600"/>
        </w:tabs>
        <w:ind w:left="3600" w:hanging="360"/>
      </w:pPr>
      <w:rPr>
        <w:rFonts w:ascii="Courier New" w:hAnsi="Courier New" w:cs="Courier New" w:hint="default"/>
      </w:rPr>
    </w:lvl>
    <w:lvl w:ilvl="5" w:tplc="041D0005" w:tentative="1">
      <w:start w:val="1"/>
      <w:numFmt w:val="bullet"/>
      <w:lvlText w:val=""/>
      <w:lvlJc w:val="left"/>
      <w:pPr>
        <w:tabs>
          <w:tab w:val="num" w:pos="4320"/>
        </w:tabs>
        <w:ind w:left="4320" w:hanging="360"/>
      </w:pPr>
      <w:rPr>
        <w:rFonts w:ascii="Wingdings" w:hAnsi="Wingdings" w:hint="default"/>
      </w:rPr>
    </w:lvl>
    <w:lvl w:ilvl="6" w:tplc="041D0001" w:tentative="1">
      <w:start w:val="1"/>
      <w:numFmt w:val="bullet"/>
      <w:lvlText w:val=""/>
      <w:lvlJc w:val="left"/>
      <w:pPr>
        <w:tabs>
          <w:tab w:val="num" w:pos="5040"/>
        </w:tabs>
        <w:ind w:left="5040" w:hanging="360"/>
      </w:pPr>
      <w:rPr>
        <w:rFonts w:ascii="Symbol" w:hAnsi="Symbol" w:hint="default"/>
      </w:rPr>
    </w:lvl>
    <w:lvl w:ilvl="7" w:tplc="041D0003" w:tentative="1">
      <w:start w:val="1"/>
      <w:numFmt w:val="bullet"/>
      <w:lvlText w:val="o"/>
      <w:lvlJc w:val="left"/>
      <w:pPr>
        <w:tabs>
          <w:tab w:val="num" w:pos="5760"/>
        </w:tabs>
        <w:ind w:left="5760" w:hanging="360"/>
      </w:pPr>
      <w:rPr>
        <w:rFonts w:ascii="Courier New" w:hAnsi="Courier New" w:cs="Courier New" w:hint="default"/>
      </w:rPr>
    </w:lvl>
    <w:lvl w:ilvl="8" w:tplc="041D0005" w:tentative="1">
      <w:start w:val="1"/>
      <w:numFmt w:val="bullet"/>
      <w:lvlText w:val=""/>
      <w:lvlJc w:val="left"/>
      <w:pPr>
        <w:tabs>
          <w:tab w:val="num" w:pos="6480"/>
        </w:tabs>
        <w:ind w:left="6480" w:hanging="360"/>
      </w:pPr>
      <w:rPr>
        <w:rFonts w:ascii="Wingdings" w:hAnsi="Wingdings" w:hint="default"/>
      </w:rPr>
    </w:lvl>
  </w:abstractNum>
  <w:abstractNum w:abstractNumId="37" w15:restartNumberingAfterBreak="0">
    <w:nsid w:val="2DF0120D"/>
    <w:multiLevelType w:val="hybridMultilevel"/>
    <w:tmpl w:val="7396B404"/>
    <w:lvl w:ilvl="0" w:tplc="1D9EB26A">
      <w:start w:val="17"/>
      <w:numFmt w:val="decimal"/>
      <w:lvlText w:val="%1."/>
      <w:lvlJc w:val="left"/>
      <w:pPr>
        <w:ind w:left="1650" w:hanging="570"/>
      </w:pPr>
      <w:rPr>
        <w:rFonts w:hint="default"/>
        <w:b/>
        <w:i w:val="0"/>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8" w15:restartNumberingAfterBreak="0">
    <w:nsid w:val="311078DA"/>
    <w:multiLevelType w:val="hybridMultilevel"/>
    <w:tmpl w:val="358000AE"/>
    <w:lvl w:ilvl="0" w:tplc="000026E9">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39" w15:restartNumberingAfterBreak="0">
    <w:nsid w:val="32616D55"/>
    <w:multiLevelType w:val="hybridMultilevel"/>
    <w:tmpl w:val="47B8EDFA"/>
    <w:lvl w:ilvl="0" w:tplc="6A7A2588">
      <w:start w:val="1"/>
      <w:numFmt w:val="decimal"/>
      <w:lvlText w:val="%1."/>
      <w:lvlJc w:val="left"/>
      <w:pPr>
        <w:tabs>
          <w:tab w:val="num" w:pos="0"/>
        </w:tabs>
        <w:ind w:left="567" w:hanging="567"/>
      </w:pPr>
      <w:rPr>
        <w:rFonts w:cs="Times New Roman" w:hint="default"/>
      </w:rPr>
    </w:lvl>
    <w:lvl w:ilvl="1" w:tplc="A21C8572">
      <w:start w:val="1"/>
      <w:numFmt w:val="decimal"/>
      <w:lvlText w:val="%2."/>
      <w:lvlJc w:val="left"/>
      <w:pPr>
        <w:tabs>
          <w:tab w:val="num" w:pos="567"/>
        </w:tabs>
        <w:ind w:left="567" w:hanging="567"/>
      </w:pPr>
      <w:rPr>
        <w:rFonts w:cs="Times New Roman" w:hint="default"/>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40" w15:restartNumberingAfterBreak="0">
    <w:nsid w:val="33E504B6"/>
    <w:multiLevelType w:val="hybridMultilevel"/>
    <w:tmpl w:val="000041BB"/>
    <w:lvl w:ilvl="0" w:tplc="000026E9">
      <w:start w:val="1"/>
      <w:numFmt w:val="lowerLetter"/>
      <w:lvlText w:val="%1:"/>
      <w:lvlJc w:val="left"/>
      <w:pPr>
        <w:tabs>
          <w:tab w:val="num" w:pos="720"/>
        </w:tabs>
        <w:ind w:left="720" w:hanging="360"/>
      </w:pPr>
      <w:rPr>
        <w:rFonts w:ascii="Times New Roman" w:hAnsi="Times New Roman" w:cs="Times New Roman"/>
      </w:rPr>
    </w:lvl>
    <w:lvl w:ilvl="1" w:tplc="FFFFFFFF">
      <w:numFmt w:val="decimal"/>
      <w:lvlText w:val=""/>
      <w:lvlJc w:val="left"/>
      <w:rPr>
        <w:rFonts w:ascii="Times New Roman" w:hAnsi="Times New Roman" w:cs="Times New Roman"/>
      </w:rPr>
    </w:lvl>
    <w:lvl w:ilvl="2" w:tplc="FFFFFFFF">
      <w:numFmt w:val="decimal"/>
      <w:lvlText w:val=""/>
      <w:lvlJc w:val="left"/>
      <w:rPr>
        <w:rFonts w:ascii="Times New Roman" w:hAnsi="Times New Roman" w:cs="Times New Roman"/>
      </w:rPr>
    </w:lvl>
    <w:lvl w:ilvl="3" w:tplc="FFFFFFFF">
      <w:numFmt w:val="decimal"/>
      <w:lvlText w:val=""/>
      <w:lvlJc w:val="left"/>
      <w:rPr>
        <w:rFonts w:ascii="Times New Roman" w:hAnsi="Times New Roman" w:cs="Times New Roman"/>
      </w:rPr>
    </w:lvl>
    <w:lvl w:ilvl="4" w:tplc="FFFFFFFF">
      <w:numFmt w:val="decimal"/>
      <w:lvlText w:val=""/>
      <w:lvlJc w:val="left"/>
      <w:rPr>
        <w:rFonts w:ascii="Times New Roman" w:hAnsi="Times New Roman" w:cs="Times New Roman"/>
      </w:rPr>
    </w:lvl>
    <w:lvl w:ilvl="5" w:tplc="FFFFFFFF">
      <w:numFmt w:val="decimal"/>
      <w:lvlText w:val=""/>
      <w:lvlJc w:val="left"/>
      <w:rPr>
        <w:rFonts w:ascii="Times New Roman" w:hAnsi="Times New Roman" w:cs="Times New Roman"/>
      </w:rPr>
    </w:lvl>
    <w:lvl w:ilvl="6" w:tplc="FFFFFFFF">
      <w:numFmt w:val="decimal"/>
      <w:lvlText w:val=""/>
      <w:lvlJc w:val="left"/>
      <w:rPr>
        <w:rFonts w:ascii="Times New Roman" w:hAnsi="Times New Roman" w:cs="Times New Roman"/>
      </w:rPr>
    </w:lvl>
    <w:lvl w:ilvl="7" w:tplc="FFFFFFFF">
      <w:numFmt w:val="decimal"/>
      <w:lvlText w:val=""/>
      <w:lvlJc w:val="left"/>
      <w:rPr>
        <w:rFonts w:ascii="Times New Roman" w:hAnsi="Times New Roman" w:cs="Times New Roman"/>
      </w:rPr>
    </w:lvl>
    <w:lvl w:ilvl="8" w:tplc="FFFFFFFF">
      <w:numFmt w:val="decimal"/>
      <w:lvlText w:val=""/>
      <w:lvlJc w:val="left"/>
      <w:rPr>
        <w:rFonts w:ascii="Times New Roman" w:hAnsi="Times New Roman" w:cs="Times New Roman"/>
      </w:rPr>
    </w:lvl>
  </w:abstractNum>
  <w:abstractNum w:abstractNumId="41" w15:restartNumberingAfterBreak="0">
    <w:nsid w:val="35152678"/>
    <w:multiLevelType w:val="hybridMultilevel"/>
    <w:tmpl w:val="7396B404"/>
    <w:lvl w:ilvl="0" w:tplc="1D9EB26A">
      <w:start w:val="17"/>
      <w:numFmt w:val="decimal"/>
      <w:lvlText w:val="%1."/>
      <w:lvlJc w:val="left"/>
      <w:pPr>
        <w:ind w:left="1650" w:hanging="570"/>
      </w:pPr>
      <w:rPr>
        <w:rFonts w:hint="default"/>
        <w:b/>
        <w:i w:val="0"/>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2" w15:restartNumberingAfterBreak="0">
    <w:nsid w:val="39A127C6"/>
    <w:multiLevelType w:val="hybridMultilevel"/>
    <w:tmpl w:val="7396B404"/>
    <w:lvl w:ilvl="0" w:tplc="1D9EB26A">
      <w:start w:val="17"/>
      <w:numFmt w:val="decimal"/>
      <w:lvlText w:val="%1."/>
      <w:lvlJc w:val="left"/>
      <w:pPr>
        <w:ind w:left="1650" w:hanging="570"/>
      </w:pPr>
      <w:rPr>
        <w:rFonts w:hint="default"/>
        <w:b/>
        <w:i w:val="0"/>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3" w15:restartNumberingAfterBreak="0">
    <w:nsid w:val="3A5874B5"/>
    <w:multiLevelType w:val="hybridMultilevel"/>
    <w:tmpl w:val="2258D728"/>
    <w:lvl w:ilvl="0" w:tplc="FA3C5AA4">
      <w:start w:val="1"/>
      <w:numFmt w:val="decimal"/>
      <w:lvlText w:val="%1"/>
      <w:lvlJc w:val="left"/>
      <w:pPr>
        <w:ind w:left="720" w:hanging="360"/>
      </w:pPr>
      <w:rPr>
        <w:rFonts w:hint="default"/>
      </w:rPr>
    </w:lvl>
    <w:lvl w:ilvl="1" w:tplc="D3866822">
      <w:start w:val="1"/>
      <w:numFmt w:val="bullet"/>
      <w:lvlText w:val=""/>
      <w:lvlJc w:val="left"/>
      <w:pPr>
        <w:ind w:left="1440" w:hanging="360"/>
      </w:pPr>
      <w:rPr>
        <w:rFonts w:ascii="Symbol" w:hAnsi="Symbol" w:hint="default"/>
      </w:r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44" w15:restartNumberingAfterBreak="0">
    <w:nsid w:val="3C8B70A9"/>
    <w:multiLevelType w:val="hybridMultilevel"/>
    <w:tmpl w:val="80EC62E0"/>
    <w:lvl w:ilvl="0" w:tplc="000026E9">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45" w15:restartNumberingAfterBreak="0">
    <w:nsid w:val="3DF93442"/>
    <w:multiLevelType w:val="hybridMultilevel"/>
    <w:tmpl w:val="09B60A2C"/>
    <w:lvl w:ilvl="0" w:tplc="00006DF1">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46" w15:restartNumberingAfterBreak="0">
    <w:nsid w:val="40C22253"/>
    <w:multiLevelType w:val="hybridMultilevel"/>
    <w:tmpl w:val="FD900C5A"/>
    <w:lvl w:ilvl="0" w:tplc="000026E9">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47" w15:restartNumberingAfterBreak="0">
    <w:nsid w:val="430D1819"/>
    <w:multiLevelType w:val="hybridMultilevel"/>
    <w:tmpl w:val="00001649"/>
    <w:lvl w:ilvl="0" w:tplc="00006DF1">
      <w:start w:val="1"/>
      <w:numFmt w:val="lowerLetter"/>
      <w:lvlText w:val="%1:"/>
      <w:lvlJc w:val="left"/>
      <w:pPr>
        <w:tabs>
          <w:tab w:val="num" w:pos="720"/>
        </w:tabs>
        <w:ind w:left="720" w:hanging="360"/>
      </w:pPr>
      <w:rPr>
        <w:rFonts w:ascii="Times New Roman" w:hAnsi="Times New Roman" w:cs="Times New Roman"/>
      </w:rPr>
    </w:lvl>
    <w:lvl w:ilvl="1" w:tplc="FFFFFFFF">
      <w:numFmt w:val="decimal"/>
      <w:lvlText w:val=""/>
      <w:lvlJc w:val="left"/>
      <w:rPr>
        <w:rFonts w:ascii="Times New Roman" w:hAnsi="Times New Roman" w:cs="Times New Roman"/>
      </w:rPr>
    </w:lvl>
    <w:lvl w:ilvl="2" w:tplc="FFFFFFFF">
      <w:numFmt w:val="decimal"/>
      <w:lvlText w:val=""/>
      <w:lvlJc w:val="left"/>
      <w:rPr>
        <w:rFonts w:ascii="Times New Roman" w:hAnsi="Times New Roman" w:cs="Times New Roman"/>
      </w:rPr>
    </w:lvl>
    <w:lvl w:ilvl="3" w:tplc="FFFFFFFF">
      <w:numFmt w:val="decimal"/>
      <w:lvlText w:val=""/>
      <w:lvlJc w:val="left"/>
      <w:rPr>
        <w:rFonts w:ascii="Times New Roman" w:hAnsi="Times New Roman" w:cs="Times New Roman"/>
      </w:rPr>
    </w:lvl>
    <w:lvl w:ilvl="4" w:tplc="FFFFFFFF">
      <w:numFmt w:val="decimal"/>
      <w:lvlText w:val=""/>
      <w:lvlJc w:val="left"/>
      <w:rPr>
        <w:rFonts w:ascii="Times New Roman" w:hAnsi="Times New Roman" w:cs="Times New Roman"/>
      </w:rPr>
    </w:lvl>
    <w:lvl w:ilvl="5" w:tplc="FFFFFFFF">
      <w:numFmt w:val="decimal"/>
      <w:lvlText w:val=""/>
      <w:lvlJc w:val="left"/>
      <w:rPr>
        <w:rFonts w:ascii="Times New Roman" w:hAnsi="Times New Roman" w:cs="Times New Roman"/>
      </w:rPr>
    </w:lvl>
    <w:lvl w:ilvl="6" w:tplc="FFFFFFFF">
      <w:numFmt w:val="decimal"/>
      <w:lvlText w:val=""/>
      <w:lvlJc w:val="left"/>
      <w:rPr>
        <w:rFonts w:ascii="Times New Roman" w:hAnsi="Times New Roman" w:cs="Times New Roman"/>
      </w:rPr>
    </w:lvl>
    <w:lvl w:ilvl="7" w:tplc="FFFFFFFF">
      <w:numFmt w:val="decimal"/>
      <w:lvlText w:val=""/>
      <w:lvlJc w:val="left"/>
      <w:rPr>
        <w:rFonts w:ascii="Times New Roman" w:hAnsi="Times New Roman" w:cs="Times New Roman"/>
      </w:rPr>
    </w:lvl>
    <w:lvl w:ilvl="8" w:tplc="FFFFFFFF">
      <w:numFmt w:val="decimal"/>
      <w:lvlText w:val=""/>
      <w:lvlJc w:val="left"/>
      <w:rPr>
        <w:rFonts w:ascii="Times New Roman" w:hAnsi="Times New Roman" w:cs="Times New Roman"/>
      </w:rPr>
    </w:lvl>
  </w:abstractNum>
  <w:abstractNum w:abstractNumId="48" w15:restartNumberingAfterBreak="0">
    <w:nsid w:val="43420CD6"/>
    <w:multiLevelType w:val="hybridMultilevel"/>
    <w:tmpl w:val="32EA87F4"/>
    <w:lvl w:ilvl="0" w:tplc="3E767FFC">
      <w:start w:val="6"/>
      <w:numFmt w:val="decimal"/>
      <w:lvlText w:val="%1."/>
      <w:lvlJc w:val="left"/>
      <w:pPr>
        <w:tabs>
          <w:tab w:val="num" w:pos="0"/>
        </w:tabs>
        <w:ind w:left="567" w:hanging="567"/>
      </w:pPr>
      <w:rPr>
        <w:rFonts w:cs="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9" w15:restartNumberingAfterBreak="0">
    <w:nsid w:val="438A52E8"/>
    <w:multiLevelType w:val="hybridMultilevel"/>
    <w:tmpl w:val="986A8024"/>
    <w:lvl w:ilvl="0" w:tplc="000026E9">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50" w15:restartNumberingAfterBreak="0">
    <w:nsid w:val="44540529"/>
    <w:multiLevelType w:val="hybridMultilevel"/>
    <w:tmpl w:val="9C062470"/>
    <w:lvl w:ilvl="0" w:tplc="0409000F">
      <w:start w:val="1"/>
      <w:numFmt w:val="decimal"/>
      <w:lvlText w:val="%1."/>
      <w:lvlJc w:val="left"/>
      <w:pPr>
        <w:ind w:left="720" w:hanging="360"/>
      </w:pPr>
      <w:rPr>
        <w:rFonts w:cs="Times New Roman" w:hint="default"/>
      </w:rPr>
    </w:lvl>
    <w:lvl w:ilvl="1" w:tplc="0809000F">
      <w:start w:val="1"/>
      <w:numFmt w:val="decimal"/>
      <w:lvlText w:val="%2."/>
      <w:lvlJc w:val="left"/>
      <w:pPr>
        <w:tabs>
          <w:tab w:val="num" w:pos="1440"/>
        </w:tabs>
        <w:ind w:left="1440" w:hanging="360"/>
      </w:pPr>
      <w:rPr>
        <w:rFonts w:cs="Times New Roman" w:hint="default"/>
      </w:rPr>
    </w:lvl>
    <w:lvl w:ilvl="2" w:tplc="0409001B">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51" w15:restartNumberingAfterBreak="0">
    <w:nsid w:val="471704BA"/>
    <w:multiLevelType w:val="hybridMultilevel"/>
    <w:tmpl w:val="AC7C88DC"/>
    <w:lvl w:ilvl="0" w:tplc="5A7CB754">
      <w:start w:val="1"/>
      <w:numFmt w:val="bullet"/>
      <w:lvlText w:val="-"/>
      <w:lvlJc w:val="left"/>
      <w:pPr>
        <w:ind w:left="720" w:hanging="360"/>
      </w:pPr>
      <w:rPr>
        <w:rFonts w:ascii="TimesNewRomanPSMT" w:eastAsia="Times New Roman" w:hAnsi="TimesNewRomanPSMT" w:hint="default"/>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Times New Roman" w:hAnsi="Times New Roman" w:hint="default"/>
      </w:rPr>
    </w:lvl>
    <w:lvl w:ilvl="3" w:tplc="04090001" w:tentative="1">
      <w:start w:val="1"/>
      <w:numFmt w:val="bullet"/>
      <w:lvlText w:val=""/>
      <w:lvlJc w:val="left"/>
      <w:pPr>
        <w:ind w:left="2880" w:hanging="360"/>
      </w:pPr>
      <w:rPr>
        <w:rFonts w:ascii="Times New Roman" w:hAnsi="Times New Roman"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Times New Roman" w:hAnsi="Times New Roman" w:hint="default"/>
      </w:rPr>
    </w:lvl>
    <w:lvl w:ilvl="6" w:tplc="04090001" w:tentative="1">
      <w:start w:val="1"/>
      <w:numFmt w:val="bullet"/>
      <w:lvlText w:val=""/>
      <w:lvlJc w:val="left"/>
      <w:pPr>
        <w:ind w:left="5040" w:hanging="360"/>
      </w:pPr>
      <w:rPr>
        <w:rFonts w:ascii="Times New Roman" w:hAnsi="Times New Roman"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Times New Roman" w:hAnsi="Times New Roman" w:hint="default"/>
      </w:rPr>
    </w:lvl>
  </w:abstractNum>
  <w:abstractNum w:abstractNumId="52" w15:restartNumberingAfterBreak="0">
    <w:nsid w:val="49225FB3"/>
    <w:multiLevelType w:val="hybridMultilevel"/>
    <w:tmpl w:val="2536F5AE"/>
    <w:lvl w:ilvl="0" w:tplc="000026E9">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53" w15:restartNumberingAfterBreak="0">
    <w:nsid w:val="4B0C46F6"/>
    <w:multiLevelType w:val="hybridMultilevel"/>
    <w:tmpl w:val="7396B404"/>
    <w:lvl w:ilvl="0" w:tplc="1D9EB26A">
      <w:start w:val="17"/>
      <w:numFmt w:val="decimal"/>
      <w:lvlText w:val="%1."/>
      <w:lvlJc w:val="left"/>
      <w:pPr>
        <w:ind w:left="1650" w:hanging="570"/>
      </w:pPr>
      <w:rPr>
        <w:rFonts w:hint="default"/>
        <w:b/>
        <w:i w:val="0"/>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4" w15:restartNumberingAfterBreak="0">
    <w:nsid w:val="50DE0C17"/>
    <w:multiLevelType w:val="hybridMultilevel"/>
    <w:tmpl w:val="9C062470"/>
    <w:lvl w:ilvl="0" w:tplc="0409000F">
      <w:start w:val="1"/>
      <w:numFmt w:val="decimal"/>
      <w:lvlText w:val="%1."/>
      <w:lvlJc w:val="left"/>
      <w:pPr>
        <w:ind w:left="720" w:hanging="360"/>
      </w:pPr>
      <w:rPr>
        <w:rFonts w:cs="Times New Roman" w:hint="default"/>
      </w:rPr>
    </w:lvl>
    <w:lvl w:ilvl="1" w:tplc="0809000F">
      <w:start w:val="1"/>
      <w:numFmt w:val="decimal"/>
      <w:lvlText w:val="%2."/>
      <w:lvlJc w:val="left"/>
      <w:pPr>
        <w:tabs>
          <w:tab w:val="num" w:pos="1440"/>
        </w:tabs>
        <w:ind w:left="1440" w:hanging="360"/>
      </w:pPr>
      <w:rPr>
        <w:rFonts w:cs="Times New Roman" w:hint="default"/>
      </w:rPr>
    </w:lvl>
    <w:lvl w:ilvl="2" w:tplc="0409001B">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55" w15:restartNumberingAfterBreak="0">
    <w:nsid w:val="51A31174"/>
    <w:multiLevelType w:val="hybridMultilevel"/>
    <w:tmpl w:val="76E22FEC"/>
    <w:lvl w:ilvl="0" w:tplc="6A7A2588">
      <w:start w:val="1"/>
      <w:numFmt w:val="decimal"/>
      <w:lvlText w:val="%1."/>
      <w:lvlJc w:val="left"/>
      <w:pPr>
        <w:tabs>
          <w:tab w:val="num" w:pos="0"/>
        </w:tabs>
        <w:ind w:left="567" w:hanging="567"/>
      </w:pPr>
      <w:rPr>
        <w:rFonts w:cs="Times New Roman" w:hint="default"/>
      </w:rPr>
    </w:lvl>
    <w:lvl w:ilvl="1" w:tplc="5A7CB754">
      <w:start w:val="1"/>
      <w:numFmt w:val="bullet"/>
      <w:lvlText w:val="-"/>
      <w:lvlJc w:val="left"/>
      <w:pPr>
        <w:tabs>
          <w:tab w:val="num" w:pos="567"/>
        </w:tabs>
        <w:ind w:left="567" w:hanging="567"/>
      </w:pPr>
      <w:rPr>
        <w:rFonts w:ascii="TimesNewRomanPSMT" w:eastAsia="Times New Roman" w:hAnsi="TimesNewRomanPSMT" w:hint="default"/>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56" w15:restartNumberingAfterBreak="0">
    <w:nsid w:val="534C4425"/>
    <w:multiLevelType w:val="hybridMultilevel"/>
    <w:tmpl w:val="03646A8A"/>
    <w:lvl w:ilvl="0" w:tplc="FA3C5AA4">
      <w:start w:val="1"/>
      <w:numFmt w:val="decimal"/>
      <w:lvlText w:val="%1"/>
      <w:lvlJc w:val="left"/>
      <w:pPr>
        <w:ind w:left="720" w:hanging="360"/>
      </w:pPr>
      <w:rPr>
        <w:rFonts w:hint="default"/>
      </w:rPr>
    </w:lvl>
    <w:lvl w:ilvl="1" w:tplc="5A7CB754">
      <w:start w:val="1"/>
      <w:numFmt w:val="bullet"/>
      <w:lvlText w:val="-"/>
      <w:lvlJc w:val="left"/>
      <w:pPr>
        <w:ind w:left="1440" w:hanging="360"/>
      </w:pPr>
      <w:rPr>
        <w:rFonts w:ascii="TimesNewRomanPSMT" w:eastAsia="Times New Roman" w:hAnsi="TimesNewRomanPSMT" w:hint="default"/>
      </w:r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57" w15:restartNumberingAfterBreak="0">
    <w:nsid w:val="54057DEA"/>
    <w:multiLevelType w:val="hybridMultilevel"/>
    <w:tmpl w:val="7396B404"/>
    <w:lvl w:ilvl="0" w:tplc="1D9EB26A">
      <w:start w:val="17"/>
      <w:numFmt w:val="decimal"/>
      <w:lvlText w:val="%1."/>
      <w:lvlJc w:val="left"/>
      <w:pPr>
        <w:ind w:left="1650" w:hanging="570"/>
      </w:pPr>
      <w:rPr>
        <w:rFonts w:hint="default"/>
        <w:b/>
        <w:i w:val="0"/>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8" w15:restartNumberingAfterBreak="0">
    <w:nsid w:val="541C765B"/>
    <w:multiLevelType w:val="hybridMultilevel"/>
    <w:tmpl w:val="7A382D18"/>
    <w:lvl w:ilvl="0" w:tplc="7FEE4830">
      <w:start w:val="1"/>
      <w:numFmt w:val="decimal"/>
      <w:lvlText w:val="%1."/>
      <w:lvlJc w:val="left"/>
      <w:pPr>
        <w:tabs>
          <w:tab w:val="num" w:pos="0"/>
        </w:tabs>
        <w:ind w:left="567" w:hanging="567"/>
      </w:pPr>
      <w:rPr>
        <w:rFonts w:cs="Times New Roman" w:hint="default"/>
        <w:b/>
      </w:rPr>
    </w:lvl>
    <w:lvl w:ilvl="1" w:tplc="D3866822">
      <w:start w:val="1"/>
      <w:numFmt w:val="bullet"/>
      <w:lvlText w:val=""/>
      <w:lvlJc w:val="left"/>
      <w:pPr>
        <w:tabs>
          <w:tab w:val="num" w:pos="567"/>
        </w:tabs>
        <w:ind w:left="567" w:hanging="567"/>
      </w:pPr>
      <w:rPr>
        <w:rFonts w:ascii="Symbol" w:hAnsi="Symbol" w:hint="default"/>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59" w15:restartNumberingAfterBreak="0">
    <w:nsid w:val="56D9107C"/>
    <w:multiLevelType w:val="hybridMultilevel"/>
    <w:tmpl w:val="4C1096DE"/>
    <w:lvl w:ilvl="0" w:tplc="000026E9">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60" w15:restartNumberingAfterBreak="0">
    <w:nsid w:val="58394BD3"/>
    <w:multiLevelType w:val="hybridMultilevel"/>
    <w:tmpl w:val="6AD26788"/>
    <w:lvl w:ilvl="0" w:tplc="A7F60BE8">
      <w:start w:val="1"/>
      <w:numFmt w:val="decimal"/>
      <w:lvlText w:val="%1."/>
      <w:lvlJc w:val="left"/>
      <w:pPr>
        <w:tabs>
          <w:tab w:val="num" w:pos="1440"/>
        </w:tabs>
        <w:ind w:left="1440" w:hanging="360"/>
      </w:pPr>
      <w:rPr>
        <w:rFonts w:cs="Times New Roman" w:hint="default"/>
      </w:rPr>
    </w:lvl>
    <w:lvl w:ilvl="1" w:tplc="04130019" w:tentative="1">
      <w:start w:val="1"/>
      <w:numFmt w:val="lowerLetter"/>
      <w:lvlText w:val="%2."/>
      <w:lvlJc w:val="left"/>
      <w:pPr>
        <w:ind w:left="1440" w:hanging="360"/>
      </w:pPr>
      <w:rPr>
        <w:rFonts w:cs="Times New Roman"/>
      </w:rPr>
    </w:lvl>
    <w:lvl w:ilvl="2" w:tplc="0413001B" w:tentative="1">
      <w:start w:val="1"/>
      <w:numFmt w:val="lowerRoman"/>
      <w:lvlText w:val="%3."/>
      <w:lvlJc w:val="right"/>
      <w:pPr>
        <w:ind w:left="2160" w:hanging="180"/>
      </w:pPr>
      <w:rPr>
        <w:rFonts w:cs="Times New Roman"/>
      </w:rPr>
    </w:lvl>
    <w:lvl w:ilvl="3" w:tplc="0413000F" w:tentative="1">
      <w:start w:val="1"/>
      <w:numFmt w:val="decimal"/>
      <w:lvlText w:val="%4."/>
      <w:lvlJc w:val="left"/>
      <w:pPr>
        <w:ind w:left="2880" w:hanging="360"/>
      </w:pPr>
      <w:rPr>
        <w:rFonts w:cs="Times New Roman"/>
      </w:rPr>
    </w:lvl>
    <w:lvl w:ilvl="4" w:tplc="04130019" w:tentative="1">
      <w:start w:val="1"/>
      <w:numFmt w:val="lowerLetter"/>
      <w:lvlText w:val="%5."/>
      <w:lvlJc w:val="left"/>
      <w:pPr>
        <w:ind w:left="3600" w:hanging="360"/>
      </w:pPr>
      <w:rPr>
        <w:rFonts w:cs="Times New Roman"/>
      </w:rPr>
    </w:lvl>
    <w:lvl w:ilvl="5" w:tplc="0413001B" w:tentative="1">
      <w:start w:val="1"/>
      <w:numFmt w:val="lowerRoman"/>
      <w:lvlText w:val="%6."/>
      <w:lvlJc w:val="right"/>
      <w:pPr>
        <w:ind w:left="4320" w:hanging="180"/>
      </w:pPr>
      <w:rPr>
        <w:rFonts w:cs="Times New Roman"/>
      </w:rPr>
    </w:lvl>
    <w:lvl w:ilvl="6" w:tplc="0413000F" w:tentative="1">
      <w:start w:val="1"/>
      <w:numFmt w:val="decimal"/>
      <w:lvlText w:val="%7."/>
      <w:lvlJc w:val="left"/>
      <w:pPr>
        <w:ind w:left="5040" w:hanging="360"/>
      </w:pPr>
      <w:rPr>
        <w:rFonts w:cs="Times New Roman"/>
      </w:rPr>
    </w:lvl>
    <w:lvl w:ilvl="7" w:tplc="04130019" w:tentative="1">
      <w:start w:val="1"/>
      <w:numFmt w:val="lowerLetter"/>
      <w:lvlText w:val="%8."/>
      <w:lvlJc w:val="left"/>
      <w:pPr>
        <w:ind w:left="5760" w:hanging="360"/>
      </w:pPr>
      <w:rPr>
        <w:rFonts w:cs="Times New Roman"/>
      </w:rPr>
    </w:lvl>
    <w:lvl w:ilvl="8" w:tplc="0413001B" w:tentative="1">
      <w:start w:val="1"/>
      <w:numFmt w:val="lowerRoman"/>
      <w:lvlText w:val="%9."/>
      <w:lvlJc w:val="right"/>
      <w:pPr>
        <w:ind w:left="6480" w:hanging="180"/>
      </w:pPr>
      <w:rPr>
        <w:rFonts w:cs="Times New Roman"/>
      </w:rPr>
    </w:lvl>
  </w:abstractNum>
  <w:abstractNum w:abstractNumId="61" w15:restartNumberingAfterBreak="0">
    <w:nsid w:val="5B2F7590"/>
    <w:multiLevelType w:val="hybridMultilevel"/>
    <w:tmpl w:val="D1B49398"/>
    <w:lvl w:ilvl="0" w:tplc="00006DF1">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62" w15:restartNumberingAfterBreak="0">
    <w:nsid w:val="5BF22457"/>
    <w:multiLevelType w:val="hybridMultilevel"/>
    <w:tmpl w:val="CC1E1B0E"/>
    <w:lvl w:ilvl="0" w:tplc="FA3C5AA4">
      <w:start w:val="1"/>
      <w:numFmt w:val="decimal"/>
      <w:lvlText w:val="%1"/>
      <w:lvlJc w:val="left"/>
      <w:pPr>
        <w:ind w:left="720" w:hanging="360"/>
      </w:pPr>
      <w:rPr>
        <w:rFonts w:hint="default"/>
      </w:rPr>
    </w:lvl>
    <w:lvl w:ilvl="1" w:tplc="5A7CB754">
      <w:start w:val="1"/>
      <w:numFmt w:val="bullet"/>
      <w:lvlText w:val="-"/>
      <w:lvlJc w:val="left"/>
      <w:pPr>
        <w:ind w:left="1440" w:hanging="360"/>
      </w:pPr>
      <w:rPr>
        <w:rFonts w:ascii="TimesNewRomanPSMT" w:eastAsia="Times New Roman" w:hAnsi="TimesNewRomanPSMT" w:hint="default"/>
      </w:r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63" w15:restartNumberingAfterBreak="0">
    <w:nsid w:val="5D1702D2"/>
    <w:multiLevelType w:val="hybridMultilevel"/>
    <w:tmpl w:val="A1444574"/>
    <w:lvl w:ilvl="0" w:tplc="5F06D548">
      <w:start w:val="6"/>
      <w:numFmt w:val="decimal"/>
      <w:lvlText w:val="%1."/>
      <w:lvlJc w:val="left"/>
      <w:pPr>
        <w:tabs>
          <w:tab w:val="num" w:pos="0"/>
        </w:tabs>
        <w:ind w:left="567" w:hanging="567"/>
      </w:pPr>
      <w:rPr>
        <w:rFonts w:cs="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4" w15:restartNumberingAfterBreak="0">
    <w:nsid w:val="5DE27FED"/>
    <w:multiLevelType w:val="hybridMultilevel"/>
    <w:tmpl w:val="E78A4B28"/>
    <w:lvl w:ilvl="0" w:tplc="00006DF1">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65" w15:restartNumberingAfterBreak="0">
    <w:nsid w:val="5F1C7B9F"/>
    <w:multiLevelType w:val="hybridMultilevel"/>
    <w:tmpl w:val="000041BB"/>
    <w:lvl w:ilvl="0" w:tplc="000026E9">
      <w:start w:val="1"/>
      <w:numFmt w:val="lowerLetter"/>
      <w:lvlText w:val="%1:"/>
      <w:lvlJc w:val="left"/>
      <w:pPr>
        <w:tabs>
          <w:tab w:val="num" w:pos="720"/>
        </w:tabs>
        <w:ind w:left="720" w:hanging="360"/>
      </w:pPr>
      <w:rPr>
        <w:rFonts w:ascii="Times New Roman" w:hAnsi="Times New Roman" w:cs="Times New Roman"/>
      </w:rPr>
    </w:lvl>
    <w:lvl w:ilvl="1" w:tplc="FFFFFFFF">
      <w:numFmt w:val="decimal"/>
      <w:lvlText w:val=""/>
      <w:lvlJc w:val="left"/>
      <w:rPr>
        <w:rFonts w:ascii="Times New Roman" w:hAnsi="Times New Roman" w:cs="Times New Roman"/>
      </w:rPr>
    </w:lvl>
    <w:lvl w:ilvl="2" w:tplc="FFFFFFFF">
      <w:numFmt w:val="decimal"/>
      <w:lvlText w:val=""/>
      <w:lvlJc w:val="left"/>
      <w:rPr>
        <w:rFonts w:ascii="Times New Roman" w:hAnsi="Times New Roman" w:cs="Times New Roman"/>
      </w:rPr>
    </w:lvl>
    <w:lvl w:ilvl="3" w:tplc="FFFFFFFF">
      <w:numFmt w:val="decimal"/>
      <w:lvlText w:val=""/>
      <w:lvlJc w:val="left"/>
      <w:rPr>
        <w:rFonts w:ascii="Times New Roman" w:hAnsi="Times New Roman" w:cs="Times New Roman"/>
      </w:rPr>
    </w:lvl>
    <w:lvl w:ilvl="4" w:tplc="FFFFFFFF">
      <w:numFmt w:val="decimal"/>
      <w:lvlText w:val=""/>
      <w:lvlJc w:val="left"/>
      <w:rPr>
        <w:rFonts w:ascii="Times New Roman" w:hAnsi="Times New Roman" w:cs="Times New Roman"/>
      </w:rPr>
    </w:lvl>
    <w:lvl w:ilvl="5" w:tplc="FFFFFFFF">
      <w:numFmt w:val="decimal"/>
      <w:lvlText w:val=""/>
      <w:lvlJc w:val="left"/>
      <w:rPr>
        <w:rFonts w:ascii="Times New Roman" w:hAnsi="Times New Roman" w:cs="Times New Roman"/>
      </w:rPr>
    </w:lvl>
    <w:lvl w:ilvl="6" w:tplc="FFFFFFFF">
      <w:numFmt w:val="decimal"/>
      <w:lvlText w:val=""/>
      <w:lvlJc w:val="left"/>
      <w:rPr>
        <w:rFonts w:ascii="Times New Roman" w:hAnsi="Times New Roman" w:cs="Times New Roman"/>
      </w:rPr>
    </w:lvl>
    <w:lvl w:ilvl="7" w:tplc="FFFFFFFF">
      <w:numFmt w:val="decimal"/>
      <w:lvlText w:val=""/>
      <w:lvlJc w:val="left"/>
      <w:rPr>
        <w:rFonts w:ascii="Times New Roman" w:hAnsi="Times New Roman" w:cs="Times New Roman"/>
      </w:rPr>
    </w:lvl>
    <w:lvl w:ilvl="8" w:tplc="FFFFFFFF">
      <w:numFmt w:val="decimal"/>
      <w:lvlText w:val=""/>
      <w:lvlJc w:val="left"/>
      <w:rPr>
        <w:rFonts w:ascii="Times New Roman" w:hAnsi="Times New Roman" w:cs="Times New Roman"/>
      </w:rPr>
    </w:lvl>
  </w:abstractNum>
  <w:abstractNum w:abstractNumId="66" w15:restartNumberingAfterBreak="0">
    <w:nsid w:val="66B16D16"/>
    <w:multiLevelType w:val="hybridMultilevel"/>
    <w:tmpl w:val="67A6A9EC"/>
    <w:lvl w:ilvl="0" w:tplc="D3866822">
      <w:start w:val="1"/>
      <w:numFmt w:val="bullet"/>
      <w:lvlText w:val=""/>
      <w:lvlJc w:val="left"/>
      <w:pPr>
        <w:ind w:left="720" w:hanging="360"/>
      </w:pPr>
      <w:rPr>
        <w:rFonts w:ascii="Symbol" w:hAnsi="Symbol" w:hint="default"/>
      </w:rPr>
    </w:lvl>
    <w:lvl w:ilvl="1" w:tplc="D3866822">
      <w:start w:val="1"/>
      <w:numFmt w:val="bullet"/>
      <w:lvlText w:val=""/>
      <w:lvlJc w:val="left"/>
      <w:pPr>
        <w:ind w:left="1440" w:hanging="360"/>
      </w:pPr>
      <w:rPr>
        <w:rFonts w:ascii="Symbol" w:hAnsi="Symbol" w:hint="default"/>
      </w:r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67" w15:restartNumberingAfterBreak="0">
    <w:nsid w:val="66D96115"/>
    <w:multiLevelType w:val="hybridMultilevel"/>
    <w:tmpl w:val="7396B404"/>
    <w:lvl w:ilvl="0" w:tplc="1D9EB26A">
      <w:start w:val="17"/>
      <w:numFmt w:val="decimal"/>
      <w:lvlText w:val="%1."/>
      <w:lvlJc w:val="left"/>
      <w:pPr>
        <w:ind w:left="1650" w:hanging="570"/>
      </w:pPr>
      <w:rPr>
        <w:rFonts w:hint="default"/>
        <w:b/>
        <w:i w:val="0"/>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68" w15:restartNumberingAfterBreak="0">
    <w:nsid w:val="68CF0FD9"/>
    <w:multiLevelType w:val="hybridMultilevel"/>
    <w:tmpl w:val="00001649"/>
    <w:lvl w:ilvl="0" w:tplc="00006DF1">
      <w:start w:val="1"/>
      <w:numFmt w:val="lowerLetter"/>
      <w:lvlText w:val="%1:"/>
      <w:lvlJc w:val="left"/>
      <w:pPr>
        <w:tabs>
          <w:tab w:val="num" w:pos="720"/>
        </w:tabs>
        <w:ind w:left="720" w:hanging="360"/>
      </w:pPr>
      <w:rPr>
        <w:rFonts w:ascii="Times New Roman" w:hAnsi="Times New Roman" w:cs="Times New Roman"/>
      </w:rPr>
    </w:lvl>
    <w:lvl w:ilvl="1" w:tplc="FFFFFFFF">
      <w:numFmt w:val="decimal"/>
      <w:lvlText w:val=""/>
      <w:lvlJc w:val="left"/>
      <w:rPr>
        <w:rFonts w:ascii="Times New Roman" w:hAnsi="Times New Roman" w:cs="Times New Roman"/>
      </w:rPr>
    </w:lvl>
    <w:lvl w:ilvl="2" w:tplc="FFFFFFFF">
      <w:numFmt w:val="decimal"/>
      <w:lvlText w:val=""/>
      <w:lvlJc w:val="left"/>
      <w:rPr>
        <w:rFonts w:ascii="Times New Roman" w:hAnsi="Times New Roman" w:cs="Times New Roman"/>
      </w:rPr>
    </w:lvl>
    <w:lvl w:ilvl="3" w:tplc="FFFFFFFF">
      <w:numFmt w:val="decimal"/>
      <w:lvlText w:val=""/>
      <w:lvlJc w:val="left"/>
      <w:rPr>
        <w:rFonts w:ascii="Times New Roman" w:hAnsi="Times New Roman" w:cs="Times New Roman"/>
      </w:rPr>
    </w:lvl>
    <w:lvl w:ilvl="4" w:tplc="FFFFFFFF">
      <w:numFmt w:val="decimal"/>
      <w:lvlText w:val=""/>
      <w:lvlJc w:val="left"/>
      <w:rPr>
        <w:rFonts w:ascii="Times New Roman" w:hAnsi="Times New Roman" w:cs="Times New Roman"/>
      </w:rPr>
    </w:lvl>
    <w:lvl w:ilvl="5" w:tplc="FFFFFFFF">
      <w:numFmt w:val="decimal"/>
      <w:lvlText w:val=""/>
      <w:lvlJc w:val="left"/>
      <w:rPr>
        <w:rFonts w:ascii="Times New Roman" w:hAnsi="Times New Roman" w:cs="Times New Roman"/>
      </w:rPr>
    </w:lvl>
    <w:lvl w:ilvl="6" w:tplc="FFFFFFFF">
      <w:numFmt w:val="decimal"/>
      <w:lvlText w:val=""/>
      <w:lvlJc w:val="left"/>
      <w:rPr>
        <w:rFonts w:ascii="Times New Roman" w:hAnsi="Times New Roman" w:cs="Times New Roman"/>
      </w:rPr>
    </w:lvl>
    <w:lvl w:ilvl="7" w:tplc="FFFFFFFF">
      <w:numFmt w:val="decimal"/>
      <w:lvlText w:val=""/>
      <w:lvlJc w:val="left"/>
      <w:rPr>
        <w:rFonts w:ascii="Times New Roman" w:hAnsi="Times New Roman" w:cs="Times New Roman"/>
      </w:rPr>
    </w:lvl>
    <w:lvl w:ilvl="8" w:tplc="FFFFFFFF">
      <w:numFmt w:val="decimal"/>
      <w:lvlText w:val=""/>
      <w:lvlJc w:val="left"/>
      <w:rPr>
        <w:rFonts w:ascii="Times New Roman" w:hAnsi="Times New Roman" w:cs="Times New Roman"/>
      </w:rPr>
    </w:lvl>
  </w:abstractNum>
  <w:abstractNum w:abstractNumId="69" w15:restartNumberingAfterBreak="0">
    <w:nsid w:val="696D4893"/>
    <w:multiLevelType w:val="hybridMultilevel"/>
    <w:tmpl w:val="0CF464D2"/>
    <w:lvl w:ilvl="0" w:tplc="000026E9">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70" w15:restartNumberingAfterBreak="0">
    <w:nsid w:val="6A2C6B8F"/>
    <w:multiLevelType w:val="hybridMultilevel"/>
    <w:tmpl w:val="7396B404"/>
    <w:lvl w:ilvl="0" w:tplc="1D9EB26A">
      <w:start w:val="17"/>
      <w:numFmt w:val="decimal"/>
      <w:lvlText w:val="%1."/>
      <w:lvlJc w:val="left"/>
      <w:pPr>
        <w:ind w:left="1650" w:hanging="570"/>
      </w:pPr>
      <w:rPr>
        <w:rFonts w:hint="default"/>
        <w:b/>
        <w:i w:val="0"/>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71" w15:restartNumberingAfterBreak="0">
    <w:nsid w:val="6B724A71"/>
    <w:multiLevelType w:val="hybridMultilevel"/>
    <w:tmpl w:val="486E0AE6"/>
    <w:lvl w:ilvl="0" w:tplc="00006DF1">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72" w15:restartNumberingAfterBreak="0">
    <w:nsid w:val="6C5415BF"/>
    <w:multiLevelType w:val="hybridMultilevel"/>
    <w:tmpl w:val="7396B404"/>
    <w:lvl w:ilvl="0" w:tplc="1D9EB26A">
      <w:start w:val="17"/>
      <w:numFmt w:val="decimal"/>
      <w:lvlText w:val="%1."/>
      <w:lvlJc w:val="left"/>
      <w:pPr>
        <w:ind w:left="1650" w:hanging="570"/>
      </w:pPr>
      <w:rPr>
        <w:rFonts w:hint="default"/>
        <w:b/>
        <w:i w:val="0"/>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73" w15:restartNumberingAfterBreak="0">
    <w:nsid w:val="70D60263"/>
    <w:multiLevelType w:val="hybridMultilevel"/>
    <w:tmpl w:val="000041BB"/>
    <w:lvl w:ilvl="0" w:tplc="000026E9">
      <w:start w:val="1"/>
      <w:numFmt w:val="lowerLetter"/>
      <w:lvlText w:val="%1:"/>
      <w:lvlJc w:val="left"/>
      <w:pPr>
        <w:tabs>
          <w:tab w:val="num" w:pos="720"/>
        </w:tabs>
        <w:ind w:left="720" w:hanging="360"/>
      </w:pPr>
      <w:rPr>
        <w:rFonts w:ascii="Times New Roman" w:hAnsi="Times New Roman" w:cs="Times New Roman"/>
      </w:rPr>
    </w:lvl>
    <w:lvl w:ilvl="1" w:tplc="FFFFFFFF">
      <w:numFmt w:val="decimal"/>
      <w:lvlText w:val=""/>
      <w:lvlJc w:val="left"/>
      <w:rPr>
        <w:rFonts w:ascii="Times New Roman" w:hAnsi="Times New Roman" w:cs="Times New Roman"/>
      </w:rPr>
    </w:lvl>
    <w:lvl w:ilvl="2" w:tplc="FFFFFFFF">
      <w:numFmt w:val="decimal"/>
      <w:lvlText w:val=""/>
      <w:lvlJc w:val="left"/>
      <w:rPr>
        <w:rFonts w:ascii="Times New Roman" w:hAnsi="Times New Roman" w:cs="Times New Roman"/>
      </w:rPr>
    </w:lvl>
    <w:lvl w:ilvl="3" w:tplc="FFFFFFFF">
      <w:numFmt w:val="decimal"/>
      <w:lvlText w:val=""/>
      <w:lvlJc w:val="left"/>
      <w:rPr>
        <w:rFonts w:ascii="Times New Roman" w:hAnsi="Times New Roman" w:cs="Times New Roman"/>
      </w:rPr>
    </w:lvl>
    <w:lvl w:ilvl="4" w:tplc="FFFFFFFF">
      <w:numFmt w:val="decimal"/>
      <w:lvlText w:val=""/>
      <w:lvlJc w:val="left"/>
      <w:rPr>
        <w:rFonts w:ascii="Times New Roman" w:hAnsi="Times New Roman" w:cs="Times New Roman"/>
      </w:rPr>
    </w:lvl>
    <w:lvl w:ilvl="5" w:tplc="FFFFFFFF">
      <w:numFmt w:val="decimal"/>
      <w:lvlText w:val=""/>
      <w:lvlJc w:val="left"/>
      <w:rPr>
        <w:rFonts w:ascii="Times New Roman" w:hAnsi="Times New Roman" w:cs="Times New Roman"/>
      </w:rPr>
    </w:lvl>
    <w:lvl w:ilvl="6" w:tplc="FFFFFFFF">
      <w:numFmt w:val="decimal"/>
      <w:lvlText w:val=""/>
      <w:lvlJc w:val="left"/>
      <w:rPr>
        <w:rFonts w:ascii="Times New Roman" w:hAnsi="Times New Roman" w:cs="Times New Roman"/>
      </w:rPr>
    </w:lvl>
    <w:lvl w:ilvl="7" w:tplc="FFFFFFFF">
      <w:numFmt w:val="decimal"/>
      <w:lvlText w:val=""/>
      <w:lvlJc w:val="left"/>
      <w:rPr>
        <w:rFonts w:ascii="Times New Roman" w:hAnsi="Times New Roman" w:cs="Times New Roman"/>
      </w:rPr>
    </w:lvl>
    <w:lvl w:ilvl="8" w:tplc="FFFFFFFF">
      <w:numFmt w:val="decimal"/>
      <w:lvlText w:val=""/>
      <w:lvlJc w:val="left"/>
      <w:rPr>
        <w:rFonts w:ascii="Times New Roman" w:hAnsi="Times New Roman" w:cs="Times New Roman"/>
      </w:rPr>
    </w:lvl>
  </w:abstractNum>
  <w:abstractNum w:abstractNumId="74" w15:restartNumberingAfterBreak="0">
    <w:nsid w:val="72404B9B"/>
    <w:multiLevelType w:val="hybridMultilevel"/>
    <w:tmpl w:val="613A4D7E"/>
    <w:lvl w:ilvl="0" w:tplc="00006DF1">
      <w:start w:val="1"/>
      <w:numFmt w:val="lowerLetter"/>
      <w:lvlText w:val="%1:"/>
      <w:lvlJc w:val="left"/>
      <w:pPr>
        <w:tabs>
          <w:tab w:val="num" w:pos="720"/>
        </w:tabs>
        <w:ind w:left="720" w:hanging="360"/>
      </w:pPr>
      <w:rPr>
        <w:rFonts w:ascii="Times New Roman" w:hAnsi="Times New Roman" w:cs="Times New Roman"/>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75" w15:restartNumberingAfterBreak="0">
    <w:nsid w:val="743D151B"/>
    <w:multiLevelType w:val="hybridMultilevel"/>
    <w:tmpl w:val="9C062470"/>
    <w:lvl w:ilvl="0" w:tplc="0409000F">
      <w:start w:val="1"/>
      <w:numFmt w:val="decimal"/>
      <w:lvlText w:val="%1."/>
      <w:lvlJc w:val="left"/>
      <w:pPr>
        <w:ind w:left="720" w:hanging="360"/>
      </w:pPr>
      <w:rPr>
        <w:rFonts w:cs="Times New Roman" w:hint="default"/>
      </w:rPr>
    </w:lvl>
    <w:lvl w:ilvl="1" w:tplc="0809000F">
      <w:start w:val="1"/>
      <w:numFmt w:val="decimal"/>
      <w:lvlText w:val="%2."/>
      <w:lvlJc w:val="left"/>
      <w:pPr>
        <w:tabs>
          <w:tab w:val="num" w:pos="1440"/>
        </w:tabs>
        <w:ind w:left="1440" w:hanging="360"/>
      </w:pPr>
      <w:rPr>
        <w:rFonts w:cs="Times New Roman" w:hint="default"/>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76" w15:restartNumberingAfterBreak="0">
    <w:nsid w:val="74B63B6B"/>
    <w:multiLevelType w:val="hybridMultilevel"/>
    <w:tmpl w:val="06901AC0"/>
    <w:lvl w:ilvl="0" w:tplc="119CFFBA">
      <w:start w:val="4"/>
      <w:numFmt w:val="bullet"/>
      <w:lvlText w:val="-"/>
      <w:lvlJc w:val="left"/>
      <w:pPr>
        <w:ind w:left="720" w:hanging="360"/>
      </w:pPr>
      <w:rPr>
        <w:rFonts w:ascii="Times New Roman" w:eastAsia="Times New Roman" w:hAnsi="Times New Roman" w:hint="default"/>
      </w:rPr>
    </w:lvl>
    <w:lvl w:ilvl="1" w:tplc="04130003" w:tentative="1">
      <w:start w:val="1"/>
      <w:numFmt w:val="bullet"/>
      <w:lvlText w:val="o"/>
      <w:lvlJc w:val="left"/>
      <w:pPr>
        <w:ind w:left="1440" w:hanging="360"/>
      </w:pPr>
      <w:rPr>
        <w:rFonts w:ascii="Courier New" w:hAnsi="Courier New" w:hint="default"/>
      </w:rPr>
    </w:lvl>
    <w:lvl w:ilvl="2" w:tplc="04130005" w:tentative="1">
      <w:start w:val="1"/>
      <w:numFmt w:val="bullet"/>
      <w:lvlText w:val=""/>
      <w:lvlJc w:val="left"/>
      <w:pPr>
        <w:ind w:left="2160" w:hanging="360"/>
      </w:pPr>
      <w:rPr>
        <w:rFonts w:ascii="Times New Roman" w:hAnsi="Times New Roman" w:hint="default"/>
      </w:rPr>
    </w:lvl>
    <w:lvl w:ilvl="3" w:tplc="04130001" w:tentative="1">
      <w:start w:val="1"/>
      <w:numFmt w:val="bullet"/>
      <w:lvlText w:val=""/>
      <w:lvlJc w:val="left"/>
      <w:pPr>
        <w:ind w:left="2880" w:hanging="360"/>
      </w:pPr>
      <w:rPr>
        <w:rFonts w:ascii="Times New Roman" w:hAnsi="Times New Roman" w:hint="default"/>
      </w:rPr>
    </w:lvl>
    <w:lvl w:ilvl="4" w:tplc="04130003" w:tentative="1">
      <w:start w:val="1"/>
      <w:numFmt w:val="bullet"/>
      <w:lvlText w:val="o"/>
      <w:lvlJc w:val="left"/>
      <w:pPr>
        <w:ind w:left="3600" w:hanging="360"/>
      </w:pPr>
      <w:rPr>
        <w:rFonts w:ascii="Courier New" w:hAnsi="Courier New" w:hint="default"/>
      </w:rPr>
    </w:lvl>
    <w:lvl w:ilvl="5" w:tplc="04130005" w:tentative="1">
      <w:start w:val="1"/>
      <w:numFmt w:val="bullet"/>
      <w:lvlText w:val=""/>
      <w:lvlJc w:val="left"/>
      <w:pPr>
        <w:ind w:left="4320" w:hanging="360"/>
      </w:pPr>
      <w:rPr>
        <w:rFonts w:ascii="Times New Roman" w:hAnsi="Times New Roman" w:hint="default"/>
      </w:rPr>
    </w:lvl>
    <w:lvl w:ilvl="6" w:tplc="04130001" w:tentative="1">
      <w:start w:val="1"/>
      <w:numFmt w:val="bullet"/>
      <w:lvlText w:val=""/>
      <w:lvlJc w:val="left"/>
      <w:pPr>
        <w:ind w:left="5040" w:hanging="360"/>
      </w:pPr>
      <w:rPr>
        <w:rFonts w:ascii="Times New Roman" w:hAnsi="Times New Roman" w:hint="default"/>
      </w:rPr>
    </w:lvl>
    <w:lvl w:ilvl="7" w:tplc="04130003" w:tentative="1">
      <w:start w:val="1"/>
      <w:numFmt w:val="bullet"/>
      <w:lvlText w:val="o"/>
      <w:lvlJc w:val="left"/>
      <w:pPr>
        <w:ind w:left="5760" w:hanging="360"/>
      </w:pPr>
      <w:rPr>
        <w:rFonts w:ascii="Courier New" w:hAnsi="Courier New" w:hint="default"/>
      </w:rPr>
    </w:lvl>
    <w:lvl w:ilvl="8" w:tplc="04130005" w:tentative="1">
      <w:start w:val="1"/>
      <w:numFmt w:val="bullet"/>
      <w:lvlText w:val=""/>
      <w:lvlJc w:val="left"/>
      <w:pPr>
        <w:ind w:left="6480" w:hanging="360"/>
      </w:pPr>
      <w:rPr>
        <w:rFonts w:ascii="Times New Roman" w:hAnsi="Times New Roman" w:hint="default"/>
      </w:rPr>
    </w:lvl>
  </w:abstractNum>
  <w:abstractNum w:abstractNumId="77" w15:restartNumberingAfterBreak="0">
    <w:nsid w:val="778C0798"/>
    <w:multiLevelType w:val="hybridMultilevel"/>
    <w:tmpl w:val="FE78DEFA"/>
    <w:lvl w:ilvl="0" w:tplc="7FEE4830">
      <w:start w:val="1"/>
      <w:numFmt w:val="decimal"/>
      <w:lvlText w:val="%1."/>
      <w:lvlJc w:val="left"/>
      <w:pPr>
        <w:tabs>
          <w:tab w:val="num" w:pos="0"/>
        </w:tabs>
        <w:ind w:left="567" w:hanging="567"/>
      </w:pPr>
      <w:rPr>
        <w:rFonts w:cs="Times New Roman" w:hint="default"/>
        <w:b/>
      </w:rPr>
    </w:lvl>
    <w:lvl w:ilvl="1" w:tplc="5A7CB754">
      <w:start w:val="1"/>
      <w:numFmt w:val="bullet"/>
      <w:lvlText w:val="-"/>
      <w:lvlJc w:val="left"/>
      <w:pPr>
        <w:tabs>
          <w:tab w:val="num" w:pos="567"/>
        </w:tabs>
        <w:ind w:left="567" w:hanging="567"/>
      </w:pPr>
      <w:rPr>
        <w:rFonts w:ascii="TimesNewRomanPSMT" w:eastAsia="Times New Roman" w:hAnsi="TimesNewRomanPSMT" w:hint="default"/>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78" w15:restartNumberingAfterBreak="0">
    <w:nsid w:val="7A100D28"/>
    <w:multiLevelType w:val="hybridMultilevel"/>
    <w:tmpl w:val="2D2A2012"/>
    <w:lvl w:ilvl="0" w:tplc="FD788292">
      <w:start w:val="1"/>
      <w:numFmt w:val="upperLetter"/>
      <w:lvlText w:val="%1."/>
      <w:lvlJc w:val="left"/>
      <w:pPr>
        <w:ind w:left="5670" w:hanging="5670"/>
      </w:pPr>
      <w:rPr>
        <w:rFonts w:hint="default"/>
        <w:b/>
      </w:rPr>
    </w:lvl>
    <w:lvl w:ilvl="1" w:tplc="1D9EB26A">
      <w:start w:val="17"/>
      <w:numFmt w:val="decimal"/>
      <w:lvlText w:val="%2."/>
      <w:lvlJc w:val="left"/>
      <w:pPr>
        <w:ind w:left="1650" w:hanging="570"/>
      </w:pPr>
      <w:rPr>
        <w:rFonts w:hint="default"/>
        <w:b/>
        <w:i w:val="0"/>
      </w:rPr>
    </w:lvl>
    <w:lvl w:ilvl="2" w:tplc="140C001B" w:tentative="1">
      <w:start w:val="1"/>
      <w:numFmt w:val="lowerRoman"/>
      <w:lvlText w:val="%3."/>
      <w:lvlJc w:val="right"/>
      <w:pPr>
        <w:ind w:left="2160" w:hanging="180"/>
      </w:pPr>
    </w:lvl>
    <w:lvl w:ilvl="3" w:tplc="140C000F" w:tentative="1">
      <w:start w:val="1"/>
      <w:numFmt w:val="decimal"/>
      <w:lvlText w:val="%4."/>
      <w:lvlJc w:val="left"/>
      <w:pPr>
        <w:ind w:left="2880" w:hanging="360"/>
      </w:pPr>
    </w:lvl>
    <w:lvl w:ilvl="4" w:tplc="140C0019" w:tentative="1">
      <w:start w:val="1"/>
      <w:numFmt w:val="lowerLetter"/>
      <w:lvlText w:val="%5."/>
      <w:lvlJc w:val="left"/>
      <w:pPr>
        <w:ind w:left="3600" w:hanging="360"/>
      </w:pPr>
    </w:lvl>
    <w:lvl w:ilvl="5" w:tplc="140C001B" w:tentative="1">
      <w:start w:val="1"/>
      <w:numFmt w:val="lowerRoman"/>
      <w:lvlText w:val="%6."/>
      <w:lvlJc w:val="right"/>
      <w:pPr>
        <w:ind w:left="4320" w:hanging="180"/>
      </w:pPr>
    </w:lvl>
    <w:lvl w:ilvl="6" w:tplc="140C000F" w:tentative="1">
      <w:start w:val="1"/>
      <w:numFmt w:val="decimal"/>
      <w:lvlText w:val="%7."/>
      <w:lvlJc w:val="left"/>
      <w:pPr>
        <w:ind w:left="5040" w:hanging="360"/>
      </w:pPr>
    </w:lvl>
    <w:lvl w:ilvl="7" w:tplc="140C0019" w:tentative="1">
      <w:start w:val="1"/>
      <w:numFmt w:val="lowerLetter"/>
      <w:lvlText w:val="%8."/>
      <w:lvlJc w:val="left"/>
      <w:pPr>
        <w:ind w:left="5760" w:hanging="360"/>
      </w:pPr>
    </w:lvl>
    <w:lvl w:ilvl="8" w:tplc="140C001B" w:tentative="1">
      <w:start w:val="1"/>
      <w:numFmt w:val="lowerRoman"/>
      <w:lvlText w:val="%9."/>
      <w:lvlJc w:val="right"/>
      <w:pPr>
        <w:ind w:left="6480" w:hanging="180"/>
      </w:pPr>
    </w:lvl>
  </w:abstractNum>
  <w:abstractNum w:abstractNumId="79" w15:restartNumberingAfterBreak="0">
    <w:nsid w:val="7D93415A"/>
    <w:multiLevelType w:val="hybridMultilevel"/>
    <w:tmpl w:val="A6D01EEC"/>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num w:numId="1">
    <w:abstractNumId w:val="76"/>
  </w:num>
  <w:num w:numId="2">
    <w:abstractNumId w:val="51"/>
  </w:num>
  <w:num w:numId="3">
    <w:abstractNumId w:val="39"/>
  </w:num>
  <w:num w:numId="4">
    <w:abstractNumId w:val="50"/>
  </w:num>
  <w:num w:numId="5">
    <w:abstractNumId w:val="54"/>
  </w:num>
  <w:num w:numId="6">
    <w:abstractNumId w:val="33"/>
  </w:num>
  <w:num w:numId="7">
    <w:abstractNumId w:val="15"/>
  </w:num>
  <w:num w:numId="8">
    <w:abstractNumId w:val="60"/>
  </w:num>
  <w:num w:numId="9">
    <w:abstractNumId w:val="75"/>
  </w:num>
  <w:num w:numId="10">
    <w:abstractNumId w:val="34"/>
  </w:num>
  <w:num w:numId="11">
    <w:abstractNumId w:val="17"/>
  </w:num>
  <w:num w:numId="12">
    <w:abstractNumId w:val="1"/>
  </w:num>
  <w:num w:numId="13">
    <w:abstractNumId w:val="8"/>
  </w:num>
  <w:num w:numId="14">
    <w:abstractNumId w:val="5"/>
  </w:num>
  <w:num w:numId="15">
    <w:abstractNumId w:val="7"/>
  </w:num>
  <w:num w:numId="16">
    <w:abstractNumId w:val="6"/>
  </w:num>
  <w:num w:numId="17">
    <w:abstractNumId w:val="2"/>
  </w:num>
  <w:num w:numId="18">
    <w:abstractNumId w:val="4"/>
  </w:num>
  <w:num w:numId="19">
    <w:abstractNumId w:val="3"/>
  </w:num>
  <w:num w:numId="20">
    <w:abstractNumId w:val="45"/>
  </w:num>
  <w:num w:numId="21">
    <w:abstractNumId w:val="46"/>
  </w:num>
  <w:num w:numId="22">
    <w:abstractNumId w:val="30"/>
  </w:num>
  <w:num w:numId="23">
    <w:abstractNumId w:val="49"/>
  </w:num>
  <w:num w:numId="24">
    <w:abstractNumId w:val="27"/>
  </w:num>
  <w:num w:numId="25">
    <w:abstractNumId w:val="52"/>
  </w:num>
  <w:num w:numId="26">
    <w:abstractNumId w:val="61"/>
  </w:num>
  <w:num w:numId="27">
    <w:abstractNumId w:val="69"/>
  </w:num>
  <w:num w:numId="28">
    <w:abstractNumId w:val="31"/>
  </w:num>
  <w:num w:numId="29">
    <w:abstractNumId w:val="29"/>
  </w:num>
  <w:num w:numId="30">
    <w:abstractNumId w:val="18"/>
  </w:num>
  <w:num w:numId="31">
    <w:abstractNumId w:val="13"/>
  </w:num>
  <w:num w:numId="32">
    <w:abstractNumId w:val="74"/>
  </w:num>
  <w:num w:numId="33">
    <w:abstractNumId w:val="38"/>
  </w:num>
  <w:num w:numId="34">
    <w:abstractNumId w:val="44"/>
  </w:num>
  <w:num w:numId="35">
    <w:abstractNumId w:val="12"/>
  </w:num>
  <w:num w:numId="36">
    <w:abstractNumId w:val="25"/>
  </w:num>
  <w:num w:numId="37">
    <w:abstractNumId w:val="71"/>
  </w:num>
  <w:num w:numId="38">
    <w:abstractNumId w:val="35"/>
  </w:num>
  <w:num w:numId="39">
    <w:abstractNumId w:val="64"/>
  </w:num>
  <w:num w:numId="40">
    <w:abstractNumId w:val="59"/>
  </w:num>
  <w:num w:numId="41">
    <w:abstractNumId w:val="79"/>
  </w:num>
  <w:num w:numId="42">
    <w:abstractNumId w:val="0"/>
    <w:lvlOverride w:ilvl="0">
      <w:lvl w:ilvl="0">
        <w:start w:val="1"/>
        <w:numFmt w:val="bullet"/>
        <w:lvlText w:val="-"/>
        <w:legacy w:legacy="1" w:legacySpace="0" w:legacyIndent="360"/>
        <w:lvlJc w:val="left"/>
        <w:pPr>
          <w:ind w:left="360" w:hanging="360"/>
        </w:pPr>
      </w:lvl>
    </w:lvlOverride>
  </w:num>
  <w:num w:numId="43">
    <w:abstractNumId w:val="43"/>
  </w:num>
  <w:num w:numId="44">
    <w:abstractNumId w:val="58"/>
  </w:num>
  <w:num w:numId="45">
    <w:abstractNumId w:val="24"/>
  </w:num>
  <w:num w:numId="46">
    <w:abstractNumId w:val="66"/>
  </w:num>
  <w:num w:numId="47">
    <w:abstractNumId w:val="63"/>
  </w:num>
  <w:num w:numId="48">
    <w:abstractNumId w:val="48"/>
  </w:num>
  <w:num w:numId="49">
    <w:abstractNumId w:val="32"/>
  </w:num>
  <w:num w:numId="50">
    <w:abstractNumId w:val="73"/>
  </w:num>
  <w:num w:numId="51">
    <w:abstractNumId w:val="40"/>
  </w:num>
  <w:num w:numId="52">
    <w:abstractNumId w:val="21"/>
  </w:num>
  <w:num w:numId="53">
    <w:abstractNumId w:val="19"/>
  </w:num>
  <w:num w:numId="54">
    <w:abstractNumId w:val="68"/>
  </w:num>
  <w:num w:numId="55">
    <w:abstractNumId w:val="22"/>
  </w:num>
  <w:num w:numId="56">
    <w:abstractNumId w:val="65"/>
  </w:num>
  <w:num w:numId="57">
    <w:abstractNumId w:val="47"/>
  </w:num>
  <w:num w:numId="58">
    <w:abstractNumId w:val="10"/>
  </w:num>
  <w:num w:numId="59">
    <w:abstractNumId w:val="62"/>
  </w:num>
  <w:num w:numId="60">
    <w:abstractNumId w:val="20"/>
  </w:num>
  <w:num w:numId="61">
    <w:abstractNumId w:val="56"/>
  </w:num>
  <w:num w:numId="62">
    <w:abstractNumId w:val="77"/>
  </w:num>
  <w:num w:numId="63">
    <w:abstractNumId w:val="55"/>
  </w:num>
  <w:num w:numId="64">
    <w:abstractNumId w:val="14"/>
  </w:num>
  <w:num w:numId="65">
    <w:abstractNumId w:val="23"/>
  </w:num>
  <w:num w:numId="66">
    <w:abstractNumId w:val="11"/>
  </w:num>
  <w:num w:numId="67">
    <w:abstractNumId w:val="9"/>
  </w:num>
  <w:num w:numId="68">
    <w:abstractNumId w:val="78"/>
  </w:num>
  <w:num w:numId="69">
    <w:abstractNumId w:val="16"/>
  </w:num>
  <w:num w:numId="70">
    <w:abstractNumId w:val="67"/>
  </w:num>
  <w:num w:numId="71">
    <w:abstractNumId w:val="53"/>
  </w:num>
  <w:num w:numId="72">
    <w:abstractNumId w:val="57"/>
  </w:num>
  <w:num w:numId="73">
    <w:abstractNumId w:val="72"/>
  </w:num>
  <w:num w:numId="74">
    <w:abstractNumId w:val="41"/>
  </w:num>
  <w:num w:numId="75">
    <w:abstractNumId w:val="70"/>
  </w:num>
  <w:num w:numId="76">
    <w:abstractNumId w:val="28"/>
  </w:num>
  <w:num w:numId="77">
    <w:abstractNumId w:val="37"/>
  </w:num>
  <w:num w:numId="78">
    <w:abstractNumId w:val="42"/>
  </w:num>
  <w:num w:numId="79">
    <w:abstractNumId w:val="26"/>
  </w:num>
  <w:num w:numId="80">
    <w:abstractNumId w:val="36"/>
  </w:num>
  <w:numIdMacAtCleanup w:val="7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10"/>
  <w:removePersonalInformation/>
  <w:removeDateAndTime/>
  <w:hideSpellingErrors/>
  <w:hideGrammaticalErrors/>
  <w:activeWritingStyle w:appName="MSWord" w:lang="it-IT" w:vendorID="64" w:dllVersion="131078" w:nlCheck="1" w:checkStyle="0"/>
  <w:activeWritingStyle w:appName="MSWord" w:lang="en-US" w:vendorID="64" w:dllVersion="131078" w:nlCheck="1" w:checkStyle="1"/>
  <w:activeWritingStyle w:appName="MSWord" w:lang="fr-FR" w:vendorID="64" w:dllVersion="131078" w:nlCheck="1" w:checkStyle="0"/>
  <w:activeWritingStyle w:appName="MSWord" w:lang="de-DE" w:vendorID="64" w:dllVersion="131078" w:nlCheck="1" w:checkStyle="0"/>
  <w:activeWritingStyle w:appName="MSWord" w:lang="en-GB" w:vendorID="64" w:dllVersion="131078" w:nlCheck="1" w:checkStyle="1"/>
  <w:activeWritingStyle w:appName="MSWord" w:lang="nb-NO" w:vendorID="64" w:dllVersion="131078" w:nlCheck="1" w:checkStyle="0"/>
  <w:activeWritingStyle w:appName="MSWord" w:lang="es-ES" w:vendorID="64" w:dllVersion="131078" w:nlCheck="1" w:checkStyle="0"/>
  <w:activeWritingStyle w:appName="MSWord" w:lang="nl-NL" w:vendorID="64" w:dllVersion="131078" w:nlCheck="1" w:checkStyle="0"/>
  <w:activeWritingStyle w:appName="MSWord" w:lang="fi-FI" w:vendorID="64" w:dllVersion="131078" w:nlCheck="1" w:checkStyle="0"/>
  <w:activeWritingStyle w:appName="MSWord" w:lang="da-DK" w:vendorID="64" w:dllVersion="131078" w:nlCheck="1" w:checkStyle="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567"/>
  <w:hyphenationZone w:val="425"/>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AC4D2C"/>
    <w:rsid w:val="00000F36"/>
    <w:rsid w:val="00002022"/>
    <w:rsid w:val="00006B7C"/>
    <w:rsid w:val="00010462"/>
    <w:rsid w:val="000228DC"/>
    <w:rsid w:val="00026A4D"/>
    <w:rsid w:val="0003543B"/>
    <w:rsid w:val="0003591A"/>
    <w:rsid w:val="00043CD6"/>
    <w:rsid w:val="000443D8"/>
    <w:rsid w:val="0004652F"/>
    <w:rsid w:val="00066757"/>
    <w:rsid w:val="00070978"/>
    <w:rsid w:val="00072AD2"/>
    <w:rsid w:val="00083AE8"/>
    <w:rsid w:val="00083E03"/>
    <w:rsid w:val="0008521B"/>
    <w:rsid w:val="00086574"/>
    <w:rsid w:val="00087B36"/>
    <w:rsid w:val="00087C7F"/>
    <w:rsid w:val="000907F2"/>
    <w:rsid w:val="00091207"/>
    <w:rsid w:val="000A07E1"/>
    <w:rsid w:val="000B30EF"/>
    <w:rsid w:val="000B51DD"/>
    <w:rsid w:val="000C3990"/>
    <w:rsid w:val="000C51B7"/>
    <w:rsid w:val="000D03A7"/>
    <w:rsid w:val="000D0AA9"/>
    <w:rsid w:val="000D31C4"/>
    <w:rsid w:val="000E1118"/>
    <w:rsid w:val="000E45B7"/>
    <w:rsid w:val="000E4E21"/>
    <w:rsid w:val="000E6F1F"/>
    <w:rsid w:val="000F05BD"/>
    <w:rsid w:val="000F217C"/>
    <w:rsid w:val="000F288D"/>
    <w:rsid w:val="000F770D"/>
    <w:rsid w:val="00100E6C"/>
    <w:rsid w:val="001048BC"/>
    <w:rsid w:val="00105556"/>
    <w:rsid w:val="00106162"/>
    <w:rsid w:val="00107225"/>
    <w:rsid w:val="00110636"/>
    <w:rsid w:val="00110667"/>
    <w:rsid w:val="00111314"/>
    <w:rsid w:val="00112159"/>
    <w:rsid w:val="001167D5"/>
    <w:rsid w:val="00122EE4"/>
    <w:rsid w:val="00125429"/>
    <w:rsid w:val="00125ED8"/>
    <w:rsid w:val="00133220"/>
    <w:rsid w:val="00145205"/>
    <w:rsid w:val="001609B6"/>
    <w:rsid w:val="00161D37"/>
    <w:rsid w:val="00162389"/>
    <w:rsid w:val="00165101"/>
    <w:rsid w:val="00171265"/>
    <w:rsid w:val="00182EE1"/>
    <w:rsid w:val="00186B21"/>
    <w:rsid w:val="0019031A"/>
    <w:rsid w:val="00191D6B"/>
    <w:rsid w:val="0019281B"/>
    <w:rsid w:val="001952C6"/>
    <w:rsid w:val="00196241"/>
    <w:rsid w:val="00196B09"/>
    <w:rsid w:val="001A0AC7"/>
    <w:rsid w:val="001A2D57"/>
    <w:rsid w:val="001A66E0"/>
    <w:rsid w:val="001C0A4B"/>
    <w:rsid w:val="001D7ED9"/>
    <w:rsid w:val="001E1841"/>
    <w:rsid w:val="001E2188"/>
    <w:rsid w:val="001E3057"/>
    <w:rsid w:val="001E3811"/>
    <w:rsid w:val="001E5007"/>
    <w:rsid w:val="001F06E3"/>
    <w:rsid w:val="001F60B6"/>
    <w:rsid w:val="0020038E"/>
    <w:rsid w:val="0020179B"/>
    <w:rsid w:val="00207C92"/>
    <w:rsid w:val="0021032F"/>
    <w:rsid w:val="00211C34"/>
    <w:rsid w:val="002142A2"/>
    <w:rsid w:val="00214CE0"/>
    <w:rsid w:val="002154C5"/>
    <w:rsid w:val="002219CD"/>
    <w:rsid w:val="002234FC"/>
    <w:rsid w:val="00224CF4"/>
    <w:rsid w:val="00230D0A"/>
    <w:rsid w:val="002317CB"/>
    <w:rsid w:val="002322BE"/>
    <w:rsid w:val="002342AA"/>
    <w:rsid w:val="0023465B"/>
    <w:rsid w:val="00235ED4"/>
    <w:rsid w:val="002369B4"/>
    <w:rsid w:val="00237397"/>
    <w:rsid w:val="00240354"/>
    <w:rsid w:val="00243C0E"/>
    <w:rsid w:val="00261344"/>
    <w:rsid w:val="00263191"/>
    <w:rsid w:val="00263DBA"/>
    <w:rsid w:val="002718B3"/>
    <w:rsid w:val="002722B5"/>
    <w:rsid w:val="00277CB5"/>
    <w:rsid w:val="002815AE"/>
    <w:rsid w:val="00295512"/>
    <w:rsid w:val="00295C02"/>
    <w:rsid w:val="0029636E"/>
    <w:rsid w:val="002A2183"/>
    <w:rsid w:val="002A25B2"/>
    <w:rsid w:val="002A2A4F"/>
    <w:rsid w:val="002A383B"/>
    <w:rsid w:val="002A3EBF"/>
    <w:rsid w:val="002B0261"/>
    <w:rsid w:val="002B0AEC"/>
    <w:rsid w:val="002B3C7E"/>
    <w:rsid w:val="002B3E67"/>
    <w:rsid w:val="002C1BE7"/>
    <w:rsid w:val="002C2ABB"/>
    <w:rsid w:val="002C30C1"/>
    <w:rsid w:val="002D667A"/>
    <w:rsid w:val="002D718C"/>
    <w:rsid w:val="002E0DC7"/>
    <w:rsid w:val="002E1308"/>
    <w:rsid w:val="002E4A45"/>
    <w:rsid w:val="002F02FC"/>
    <w:rsid w:val="002F047D"/>
    <w:rsid w:val="002F1B96"/>
    <w:rsid w:val="002F31EC"/>
    <w:rsid w:val="003013DA"/>
    <w:rsid w:val="00306A1A"/>
    <w:rsid w:val="00311DC0"/>
    <w:rsid w:val="00316186"/>
    <w:rsid w:val="00317867"/>
    <w:rsid w:val="00321593"/>
    <w:rsid w:val="00325AD6"/>
    <w:rsid w:val="003337B8"/>
    <w:rsid w:val="0033459E"/>
    <w:rsid w:val="003434FA"/>
    <w:rsid w:val="00352C5D"/>
    <w:rsid w:val="00353E5E"/>
    <w:rsid w:val="00362E02"/>
    <w:rsid w:val="00365643"/>
    <w:rsid w:val="00366AA0"/>
    <w:rsid w:val="00372DCD"/>
    <w:rsid w:val="00380CF5"/>
    <w:rsid w:val="00381433"/>
    <w:rsid w:val="0038242E"/>
    <w:rsid w:val="0038553D"/>
    <w:rsid w:val="00395C3C"/>
    <w:rsid w:val="0039668D"/>
    <w:rsid w:val="003A4312"/>
    <w:rsid w:val="003A701E"/>
    <w:rsid w:val="003B074B"/>
    <w:rsid w:val="003B0903"/>
    <w:rsid w:val="003B1E07"/>
    <w:rsid w:val="003B6274"/>
    <w:rsid w:val="003C08F6"/>
    <w:rsid w:val="003C15BF"/>
    <w:rsid w:val="003D4675"/>
    <w:rsid w:val="003D5926"/>
    <w:rsid w:val="003E2760"/>
    <w:rsid w:val="003F77F0"/>
    <w:rsid w:val="0040312F"/>
    <w:rsid w:val="0040476F"/>
    <w:rsid w:val="00404B67"/>
    <w:rsid w:val="004153D8"/>
    <w:rsid w:val="00416D83"/>
    <w:rsid w:val="004210CD"/>
    <w:rsid w:val="004211A0"/>
    <w:rsid w:val="004218B4"/>
    <w:rsid w:val="00421A05"/>
    <w:rsid w:val="00424EDC"/>
    <w:rsid w:val="004255A2"/>
    <w:rsid w:val="004261F3"/>
    <w:rsid w:val="00430C00"/>
    <w:rsid w:val="004329AA"/>
    <w:rsid w:val="00432F06"/>
    <w:rsid w:val="00434992"/>
    <w:rsid w:val="004372B2"/>
    <w:rsid w:val="0044127F"/>
    <w:rsid w:val="00441483"/>
    <w:rsid w:val="00444B68"/>
    <w:rsid w:val="00456F3F"/>
    <w:rsid w:val="00457000"/>
    <w:rsid w:val="00457E65"/>
    <w:rsid w:val="00473B62"/>
    <w:rsid w:val="0047779C"/>
    <w:rsid w:val="00483700"/>
    <w:rsid w:val="004861DD"/>
    <w:rsid w:val="004902AC"/>
    <w:rsid w:val="004907D4"/>
    <w:rsid w:val="004A09BD"/>
    <w:rsid w:val="004A2950"/>
    <w:rsid w:val="004A51B7"/>
    <w:rsid w:val="004B1E7E"/>
    <w:rsid w:val="004B4FA9"/>
    <w:rsid w:val="004B6F18"/>
    <w:rsid w:val="004C3246"/>
    <w:rsid w:val="004C6DFB"/>
    <w:rsid w:val="004C7C8B"/>
    <w:rsid w:val="004D0DC9"/>
    <w:rsid w:val="004D317B"/>
    <w:rsid w:val="004D7A1E"/>
    <w:rsid w:val="004E07CC"/>
    <w:rsid w:val="004E2097"/>
    <w:rsid w:val="004E5358"/>
    <w:rsid w:val="004E5392"/>
    <w:rsid w:val="004F18A8"/>
    <w:rsid w:val="004F373C"/>
    <w:rsid w:val="00500B89"/>
    <w:rsid w:val="00504C8F"/>
    <w:rsid w:val="00510512"/>
    <w:rsid w:val="00516501"/>
    <w:rsid w:val="00523901"/>
    <w:rsid w:val="0052487F"/>
    <w:rsid w:val="0052648A"/>
    <w:rsid w:val="0053320A"/>
    <w:rsid w:val="0053492D"/>
    <w:rsid w:val="00534B92"/>
    <w:rsid w:val="005422E8"/>
    <w:rsid w:val="00542338"/>
    <w:rsid w:val="00542D07"/>
    <w:rsid w:val="00553481"/>
    <w:rsid w:val="00555610"/>
    <w:rsid w:val="00562854"/>
    <w:rsid w:val="005654C8"/>
    <w:rsid w:val="005660E5"/>
    <w:rsid w:val="00570D31"/>
    <w:rsid w:val="00571098"/>
    <w:rsid w:val="00582415"/>
    <w:rsid w:val="00584752"/>
    <w:rsid w:val="00586247"/>
    <w:rsid w:val="0059567C"/>
    <w:rsid w:val="005A6F1D"/>
    <w:rsid w:val="005C189D"/>
    <w:rsid w:val="005C2CD2"/>
    <w:rsid w:val="005D25B5"/>
    <w:rsid w:val="005D3A7D"/>
    <w:rsid w:val="005D5E64"/>
    <w:rsid w:val="005F6074"/>
    <w:rsid w:val="005F6293"/>
    <w:rsid w:val="00602CDA"/>
    <w:rsid w:val="00612A00"/>
    <w:rsid w:val="00616EA6"/>
    <w:rsid w:val="00617267"/>
    <w:rsid w:val="00626369"/>
    <w:rsid w:val="00634775"/>
    <w:rsid w:val="0063768A"/>
    <w:rsid w:val="0064166F"/>
    <w:rsid w:val="00643B6A"/>
    <w:rsid w:val="0065120E"/>
    <w:rsid w:val="00657711"/>
    <w:rsid w:val="006606CC"/>
    <w:rsid w:val="00660C5A"/>
    <w:rsid w:val="00661035"/>
    <w:rsid w:val="00663A5D"/>
    <w:rsid w:val="00664B3B"/>
    <w:rsid w:val="0066674D"/>
    <w:rsid w:val="006667F6"/>
    <w:rsid w:val="00666B89"/>
    <w:rsid w:val="00672475"/>
    <w:rsid w:val="00682088"/>
    <w:rsid w:val="006967A3"/>
    <w:rsid w:val="006A561C"/>
    <w:rsid w:val="006A5C60"/>
    <w:rsid w:val="006A71B5"/>
    <w:rsid w:val="006B321E"/>
    <w:rsid w:val="006B4012"/>
    <w:rsid w:val="006C0E00"/>
    <w:rsid w:val="006D0705"/>
    <w:rsid w:val="006D5C85"/>
    <w:rsid w:val="006D61DF"/>
    <w:rsid w:val="006E2F24"/>
    <w:rsid w:val="006F0524"/>
    <w:rsid w:val="006F0B9A"/>
    <w:rsid w:val="006F66A5"/>
    <w:rsid w:val="007042FE"/>
    <w:rsid w:val="0070451D"/>
    <w:rsid w:val="007070BD"/>
    <w:rsid w:val="00710756"/>
    <w:rsid w:val="00714941"/>
    <w:rsid w:val="007168BA"/>
    <w:rsid w:val="00716A40"/>
    <w:rsid w:val="007245FD"/>
    <w:rsid w:val="00724FBF"/>
    <w:rsid w:val="007448E6"/>
    <w:rsid w:val="00744E53"/>
    <w:rsid w:val="00747A8E"/>
    <w:rsid w:val="00747DCC"/>
    <w:rsid w:val="0075529E"/>
    <w:rsid w:val="00755B57"/>
    <w:rsid w:val="00760452"/>
    <w:rsid w:val="00761294"/>
    <w:rsid w:val="007633AB"/>
    <w:rsid w:val="00764E31"/>
    <w:rsid w:val="00766A19"/>
    <w:rsid w:val="00771FA9"/>
    <w:rsid w:val="00774E78"/>
    <w:rsid w:val="007837C9"/>
    <w:rsid w:val="007871F3"/>
    <w:rsid w:val="00790D54"/>
    <w:rsid w:val="0079330E"/>
    <w:rsid w:val="00794B0A"/>
    <w:rsid w:val="007A1EF7"/>
    <w:rsid w:val="007B0B79"/>
    <w:rsid w:val="007B2060"/>
    <w:rsid w:val="007B5426"/>
    <w:rsid w:val="007B5BEB"/>
    <w:rsid w:val="007B6879"/>
    <w:rsid w:val="007B6F41"/>
    <w:rsid w:val="007B710A"/>
    <w:rsid w:val="007D060D"/>
    <w:rsid w:val="007D17B2"/>
    <w:rsid w:val="007D42CC"/>
    <w:rsid w:val="007E1A4A"/>
    <w:rsid w:val="007E7F9E"/>
    <w:rsid w:val="007F2530"/>
    <w:rsid w:val="007F348C"/>
    <w:rsid w:val="007F408E"/>
    <w:rsid w:val="007F7ED3"/>
    <w:rsid w:val="008017CA"/>
    <w:rsid w:val="00802189"/>
    <w:rsid w:val="00803494"/>
    <w:rsid w:val="00805702"/>
    <w:rsid w:val="008116B2"/>
    <w:rsid w:val="00811D90"/>
    <w:rsid w:val="00815156"/>
    <w:rsid w:val="00816BEF"/>
    <w:rsid w:val="00821460"/>
    <w:rsid w:val="00823071"/>
    <w:rsid w:val="00826080"/>
    <w:rsid w:val="00831C52"/>
    <w:rsid w:val="0083286E"/>
    <w:rsid w:val="008339CA"/>
    <w:rsid w:val="00834C8A"/>
    <w:rsid w:val="0083510B"/>
    <w:rsid w:val="00836E5A"/>
    <w:rsid w:val="00841DCE"/>
    <w:rsid w:val="00843207"/>
    <w:rsid w:val="00844967"/>
    <w:rsid w:val="00844E13"/>
    <w:rsid w:val="00847118"/>
    <w:rsid w:val="00852249"/>
    <w:rsid w:val="00856021"/>
    <w:rsid w:val="00860A86"/>
    <w:rsid w:val="00871B0B"/>
    <w:rsid w:val="008809EC"/>
    <w:rsid w:val="00891E3B"/>
    <w:rsid w:val="0089622B"/>
    <w:rsid w:val="008A0510"/>
    <w:rsid w:val="008A297E"/>
    <w:rsid w:val="008A2DAE"/>
    <w:rsid w:val="008A3370"/>
    <w:rsid w:val="008A5775"/>
    <w:rsid w:val="008A732F"/>
    <w:rsid w:val="008B1451"/>
    <w:rsid w:val="008B7967"/>
    <w:rsid w:val="008C40DE"/>
    <w:rsid w:val="008C559F"/>
    <w:rsid w:val="008C59DC"/>
    <w:rsid w:val="008C7179"/>
    <w:rsid w:val="008E093F"/>
    <w:rsid w:val="008F2898"/>
    <w:rsid w:val="009077FE"/>
    <w:rsid w:val="00907D15"/>
    <w:rsid w:val="009105EC"/>
    <w:rsid w:val="00912221"/>
    <w:rsid w:val="00913868"/>
    <w:rsid w:val="00915F5E"/>
    <w:rsid w:val="009177B6"/>
    <w:rsid w:val="00920AA0"/>
    <w:rsid w:val="00922216"/>
    <w:rsid w:val="0092623A"/>
    <w:rsid w:val="00930E9E"/>
    <w:rsid w:val="00932EA9"/>
    <w:rsid w:val="00935744"/>
    <w:rsid w:val="00937C14"/>
    <w:rsid w:val="00941254"/>
    <w:rsid w:val="0094125C"/>
    <w:rsid w:val="00942566"/>
    <w:rsid w:val="0094359B"/>
    <w:rsid w:val="009445B7"/>
    <w:rsid w:val="00947A6F"/>
    <w:rsid w:val="009509AA"/>
    <w:rsid w:val="0095214D"/>
    <w:rsid w:val="009523D7"/>
    <w:rsid w:val="00952B69"/>
    <w:rsid w:val="00956A2B"/>
    <w:rsid w:val="0095729B"/>
    <w:rsid w:val="00963441"/>
    <w:rsid w:val="0096390D"/>
    <w:rsid w:val="00971150"/>
    <w:rsid w:val="0097783D"/>
    <w:rsid w:val="00982101"/>
    <w:rsid w:val="00983504"/>
    <w:rsid w:val="00991949"/>
    <w:rsid w:val="00991C0C"/>
    <w:rsid w:val="0099350C"/>
    <w:rsid w:val="0099768C"/>
    <w:rsid w:val="009A04CC"/>
    <w:rsid w:val="009A3A33"/>
    <w:rsid w:val="009A3B17"/>
    <w:rsid w:val="009A3FB1"/>
    <w:rsid w:val="009B0501"/>
    <w:rsid w:val="009B050E"/>
    <w:rsid w:val="009B7B5A"/>
    <w:rsid w:val="009B7B7C"/>
    <w:rsid w:val="009C3359"/>
    <w:rsid w:val="009C3E46"/>
    <w:rsid w:val="009C7134"/>
    <w:rsid w:val="009D4C8D"/>
    <w:rsid w:val="009E0E98"/>
    <w:rsid w:val="009E3CD2"/>
    <w:rsid w:val="009E44C1"/>
    <w:rsid w:val="009E635F"/>
    <w:rsid w:val="009F157B"/>
    <w:rsid w:val="009F4C88"/>
    <w:rsid w:val="00A02FBB"/>
    <w:rsid w:val="00A06E31"/>
    <w:rsid w:val="00A07773"/>
    <w:rsid w:val="00A107C8"/>
    <w:rsid w:val="00A1522B"/>
    <w:rsid w:val="00A20A6A"/>
    <w:rsid w:val="00A210B1"/>
    <w:rsid w:val="00A21171"/>
    <w:rsid w:val="00A21F67"/>
    <w:rsid w:val="00A2690E"/>
    <w:rsid w:val="00A27B66"/>
    <w:rsid w:val="00A3170A"/>
    <w:rsid w:val="00A324E9"/>
    <w:rsid w:val="00A35796"/>
    <w:rsid w:val="00A374A5"/>
    <w:rsid w:val="00A44B05"/>
    <w:rsid w:val="00A4788E"/>
    <w:rsid w:val="00A508EA"/>
    <w:rsid w:val="00A5337C"/>
    <w:rsid w:val="00A54B34"/>
    <w:rsid w:val="00A54CE1"/>
    <w:rsid w:val="00A642BC"/>
    <w:rsid w:val="00A65340"/>
    <w:rsid w:val="00A67C18"/>
    <w:rsid w:val="00A7168E"/>
    <w:rsid w:val="00A7452C"/>
    <w:rsid w:val="00A75B80"/>
    <w:rsid w:val="00A8176A"/>
    <w:rsid w:val="00A84639"/>
    <w:rsid w:val="00A872D7"/>
    <w:rsid w:val="00A90EC0"/>
    <w:rsid w:val="00A923C3"/>
    <w:rsid w:val="00A92F4D"/>
    <w:rsid w:val="00A94047"/>
    <w:rsid w:val="00A955B5"/>
    <w:rsid w:val="00AA0338"/>
    <w:rsid w:val="00AA09AC"/>
    <w:rsid w:val="00AA0B98"/>
    <w:rsid w:val="00AA2AD5"/>
    <w:rsid w:val="00AA7A64"/>
    <w:rsid w:val="00AB095B"/>
    <w:rsid w:val="00AB251F"/>
    <w:rsid w:val="00AB5B32"/>
    <w:rsid w:val="00AB64D1"/>
    <w:rsid w:val="00AB65F6"/>
    <w:rsid w:val="00AC27A5"/>
    <w:rsid w:val="00AC46E9"/>
    <w:rsid w:val="00AC4D2C"/>
    <w:rsid w:val="00AD205E"/>
    <w:rsid w:val="00AD51E5"/>
    <w:rsid w:val="00AD566D"/>
    <w:rsid w:val="00AD59A7"/>
    <w:rsid w:val="00AD7276"/>
    <w:rsid w:val="00AD7505"/>
    <w:rsid w:val="00AE0F55"/>
    <w:rsid w:val="00AE2A02"/>
    <w:rsid w:val="00AE4D89"/>
    <w:rsid w:val="00AF7CCB"/>
    <w:rsid w:val="00B01E5C"/>
    <w:rsid w:val="00B05359"/>
    <w:rsid w:val="00B11A87"/>
    <w:rsid w:val="00B15410"/>
    <w:rsid w:val="00B15988"/>
    <w:rsid w:val="00B21F67"/>
    <w:rsid w:val="00B24F5C"/>
    <w:rsid w:val="00B252BF"/>
    <w:rsid w:val="00B27D09"/>
    <w:rsid w:val="00B326BE"/>
    <w:rsid w:val="00B44647"/>
    <w:rsid w:val="00B45296"/>
    <w:rsid w:val="00B52AAB"/>
    <w:rsid w:val="00B56092"/>
    <w:rsid w:val="00B57146"/>
    <w:rsid w:val="00B87D42"/>
    <w:rsid w:val="00B91767"/>
    <w:rsid w:val="00B951DB"/>
    <w:rsid w:val="00BA0AE4"/>
    <w:rsid w:val="00BA28D6"/>
    <w:rsid w:val="00BA5FB2"/>
    <w:rsid w:val="00BB05A4"/>
    <w:rsid w:val="00BB1FD2"/>
    <w:rsid w:val="00BB2BBA"/>
    <w:rsid w:val="00BC3929"/>
    <w:rsid w:val="00BC4E31"/>
    <w:rsid w:val="00BC62B3"/>
    <w:rsid w:val="00BC6318"/>
    <w:rsid w:val="00BD02F3"/>
    <w:rsid w:val="00BD2337"/>
    <w:rsid w:val="00BD474F"/>
    <w:rsid w:val="00BE0388"/>
    <w:rsid w:val="00BE4F4F"/>
    <w:rsid w:val="00BE5334"/>
    <w:rsid w:val="00BE5EC1"/>
    <w:rsid w:val="00C0168F"/>
    <w:rsid w:val="00C14185"/>
    <w:rsid w:val="00C16CC1"/>
    <w:rsid w:val="00C209E5"/>
    <w:rsid w:val="00C22BEB"/>
    <w:rsid w:val="00C31B4D"/>
    <w:rsid w:val="00C32B70"/>
    <w:rsid w:val="00C43B92"/>
    <w:rsid w:val="00C43CFB"/>
    <w:rsid w:val="00C471A8"/>
    <w:rsid w:val="00C472AE"/>
    <w:rsid w:val="00C50EDD"/>
    <w:rsid w:val="00C613C9"/>
    <w:rsid w:val="00C62160"/>
    <w:rsid w:val="00C62E49"/>
    <w:rsid w:val="00C630C2"/>
    <w:rsid w:val="00C6359B"/>
    <w:rsid w:val="00C7031B"/>
    <w:rsid w:val="00C81F62"/>
    <w:rsid w:val="00C87398"/>
    <w:rsid w:val="00C9002C"/>
    <w:rsid w:val="00C917BA"/>
    <w:rsid w:val="00C918FD"/>
    <w:rsid w:val="00CA0583"/>
    <w:rsid w:val="00CA35D3"/>
    <w:rsid w:val="00CA6013"/>
    <w:rsid w:val="00CA764E"/>
    <w:rsid w:val="00CB44CC"/>
    <w:rsid w:val="00CB7EDC"/>
    <w:rsid w:val="00CC2A6D"/>
    <w:rsid w:val="00CC3B93"/>
    <w:rsid w:val="00CC3E8F"/>
    <w:rsid w:val="00CD3E54"/>
    <w:rsid w:val="00CD5231"/>
    <w:rsid w:val="00CD5DDD"/>
    <w:rsid w:val="00CD7405"/>
    <w:rsid w:val="00CE2E5C"/>
    <w:rsid w:val="00CF3CD1"/>
    <w:rsid w:val="00CF79AA"/>
    <w:rsid w:val="00D01BE9"/>
    <w:rsid w:val="00D01E36"/>
    <w:rsid w:val="00D03DD4"/>
    <w:rsid w:val="00D05DF2"/>
    <w:rsid w:val="00D061C4"/>
    <w:rsid w:val="00D06C86"/>
    <w:rsid w:val="00D10C30"/>
    <w:rsid w:val="00D13BEC"/>
    <w:rsid w:val="00D22856"/>
    <w:rsid w:val="00D25928"/>
    <w:rsid w:val="00D40A57"/>
    <w:rsid w:val="00D4116C"/>
    <w:rsid w:val="00D4152C"/>
    <w:rsid w:val="00D42622"/>
    <w:rsid w:val="00D434D8"/>
    <w:rsid w:val="00D522CE"/>
    <w:rsid w:val="00D52981"/>
    <w:rsid w:val="00D53ACC"/>
    <w:rsid w:val="00D56D37"/>
    <w:rsid w:val="00D57763"/>
    <w:rsid w:val="00D57EF6"/>
    <w:rsid w:val="00D61E57"/>
    <w:rsid w:val="00D63202"/>
    <w:rsid w:val="00D654EA"/>
    <w:rsid w:val="00D72393"/>
    <w:rsid w:val="00D76F79"/>
    <w:rsid w:val="00D8095F"/>
    <w:rsid w:val="00D81DF5"/>
    <w:rsid w:val="00D81EE4"/>
    <w:rsid w:val="00D826A7"/>
    <w:rsid w:val="00D833E2"/>
    <w:rsid w:val="00D85123"/>
    <w:rsid w:val="00D91D65"/>
    <w:rsid w:val="00D924C0"/>
    <w:rsid w:val="00D97165"/>
    <w:rsid w:val="00DA0996"/>
    <w:rsid w:val="00DA3BC2"/>
    <w:rsid w:val="00DB14ED"/>
    <w:rsid w:val="00DB7266"/>
    <w:rsid w:val="00DC295E"/>
    <w:rsid w:val="00DC7AF0"/>
    <w:rsid w:val="00DE19A3"/>
    <w:rsid w:val="00DE6E17"/>
    <w:rsid w:val="00DF0B82"/>
    <w:rsid w:val="00DF6E25"/>
    <w:rsid w:val="00E03020"/>
    <w:rsid w:val="00E0309D"/>
    <w:rsid w:val="00E03824"/>
    <w:rsid w:val="00E04662"/>
    <w:rsid w:val="00E111DD"/>
    <w:rsid w:val="00E11C7C"/>
    <w:rsid w:val="00E15AFA"/>
    <w:rsid w:val="00E16AAD"/>
    <w:rsid w:val="00E2146B"/>
    <w:rsid w:val="00E21DE7"/>
    <w:rsid w:val="00E43D4E"/>
    <w:rsid w:val="00E4419C"/>
    <w:rsid w:val="00E46003"/>
    <w:rsid w:val="00E46A67"/>
    <w:rsid w:val="00E50CF4"/>
    <w:rsid w:val="00E51CC4"/>
    <w:rsid w:val="00E54C9E"/>
    <w:rsid w:val="00E57927"/>
    <w:rsid w:val="00E61D25"/>
    <w:rsid w:val="00E6241F"/>
    <w:rsid w:val="00E661FA"/>
    <w:rsid w:val="00E66F60"/>
    <w:rsid w:val="00E746BE"/>
    <w:rsid w:val="00E74A03"/>
    <w:rsid w:val="00E76D66"/>
    <w:rsid w:val="00E8351B"/>
    <w:rsid w:val="00E90773"/>
    <w:rsid w:val="00E95875"/>
    <w:rsid w:val="00EA4011"/>
    <w:rsid w:val="00EB1638"/>
    <w:rsid w:val="00EB4B26"/>
    <w:rsid w:val="00EB7506"/>
    <w:rsid w:val="00EC18EC"/>
    <w:rsid w:val="00EC2ED1"/>
    <w:rsid w:val="00EC4615"/>
    <w:rsid w:val="00ED5A22"/>
    <w:rsid w:val="00ED5FA0"/>
    <w:rsid w:val="00EE346F"/>
    <w:rsid w:val="00EE66F1"/>
    <w:rsid w:val="00EF7441"/>
    <w:rsid w:val="00F0294E"/>
    <w:rsid w:val="00F04BE5"/>
    <w:rsid w:val="00F06754"/>
    <w:rsid w:val="00F119EB"/>
    <w:rsid w:val="00F1499F"/>
    <w:rsid w:val="00F1765D"/>
    <w:rsid w:val="00F204BD"/>
    <w:rsid w:val="00F22B89"/>
    <w:rsid w:val="00F23E8B"/>
    <w:rsid w:val="00F24A4A"/>
    <w:rsid w:val="00F2533B"/>
    <w:rsid w:val="00F44B8F"/>
    <w:rsid w:val="00F51DFA"/>
    <w:rsid w:val="00F524D5"/>
    <w:rsid w:val="00F53CD0"/>
    <w:rsid w:val="00F600C4"/>
    <w:rsid w:val="00F623A8"/>
    <w:rsid w:val="00F6249B"/>
    <w:rsid w:val="00F6284D"/>
    <w:rsid w:val="00F62A71"/>
    <w:rsid w:val="00F63B50"/>
    <w:rsid w:val="00F63D96"/>
    <w:rsid w:val="00F67315"/>
    <w:rsid w:val="00F72BC8"/>
    <w:rsid w:val="00F73E8D"/>
    <w:rsid w:val="00F773B0"/>
    <w:rsid w:val="00F853BE"/>
    <w:rsid w:val="00F853F9"/>
    <w:rsid w:val="00F90958"/>
    <w:rsid w:val="00F9191C"/>
    <w:rsid w:val="00F92848"/>
    <w:rsid w:val="00F93C92"/>
    <w:rsid w:val="00F94BDC"/>
    <w:rsid w:val="00FA3116"/>
    <w:rsid w:val="00FA3FD7"/>
    <w:rsid w:val="00FA4366"/>
    <w:rsid w:val="00FB02CF"/>
    <w:rsid w:val="00FB2C3E"/>
    <w:rsid w:val="00FB39C3"/>
    <w:rsid w:val="00FB467B"/>
    <w:rsid w:val="00FB5826"/>
    <w:rsid w:val="00FB6AAA"/>
    <w:rsid w:val="00FC05C7"/>
    <w:rsid w:val="00FC0C6B"/>
    <w:rsid w:val="00FC1BB3"/>
    <w:rsid w:val="00FC3CEA"/>
    <w:rsid w:val="00FC60C8"/>
    <w:rsid w:val="00FD2979"/>
    <w:rsid w:val="00FD6C3F"/>
    <w:rsid w:val="00FD77BE"/>
    <w:rsid w:val="00FE6C04"/>
    <w:rsid w:val="00FE7853"/>
    <w:rsid w:val="00FF2542"/>
    <w:rsid w:val="00FF2A3B"/>
  </w:rsids>
  <m:mathPr>
    <m:mathFont m:val="Cambria Math"/>
    <m:brkBin m:val="before"/>
    <m:brkBinSub m:val="--"/>
    <m:smallFrac m:val="0"/>
    <m:dispDef/>
    <m:lMargin m:val="0"/>
    <m:rMargin m:val="0"/>
    <m:defJc m:val="centerGroup"/>
    <m:wrapIndent m:val="1440"/>
    <m:intLim m:val="subSup"/>
    <m:naryLim m:val="undOvr"/>
  </m:mathPr>
  <w:attachedSchema w:val="http://schemas.microsoft.com/office/word/2003/wordmlurn:schemas-microsoft-com:office:smarttags"/>
  <w:themeFontLang w:val="en-GB"/>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metricconverter"/>
  <w:shapeDefaults>
    <o:shapedefaults v:ext="edit" spidmax="2049"/>
    <o:shapelayout v:ext="edit">
      <o:idmap v:ext="edit" data="1"/>
    </o:shapelayout>
  </w:shapeDefaults>
  <w:decimalSymbol w:val="."/>
  <w:listSeparator w:val=","/>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1">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caption" w:semiHidden="1" w:unhideWhenUsed="1" w:qFormat="1"/>
    <w:lsdException w:name="Title" w:qFormat="1"/>
    <w:lsdException w:name="Subtitle" w:qFormat="1"/>
    <w:lsdException w:name="Strong" w:qFormat="1"/>
    <w:lsdException w:name="Emphasis" w:qFormat="1"/>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2A2183"/>
    <w:pPr>
      <w:spacing w:after="200" w:line="276" w:lineRule="auto"/>
    </w:pPr>
    <w:rPr>
      <w:rFonts w:ascii="Calibri" w:hAnsi="Calibri"/>
      <w:snapToGrid w:val="0"/>
      <w:sz w:val="22"/>
      <w:szCs w:val="22"/>
      <w:lang w:val="en-US" w:eastAsia="nl-NL"/>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pPr>
      <w:widowControl w:val="0"/>
      <w:overflowPunct w:val="0"/>
      <w:autoSpaceDE w:val="0"/>
      <w:autoSpaceDN w:val="0"/>
      <w:adjustRightInd w:val="0"/>
      <w:spacing w:after="0" w:line="240" w:lineRule="auto"/>
      <w:ind w:right="20"/>
    </w:pPr>
    <w:rPr>
      <w:rFonts w:ascii="Times New Roman" w:hAnsi="Times New Roman"/>
      <w:lang w:val="sv-SE"/>
    </w:rPr>
  </w:style>
  <w:style w:type="paragraph" w:customStyle="1" w:styleId="Lijstalinea1">
    <w:name w:val="Lijstalinea1"/>
    <w:basedOn w:val="Normal"/>
    <w:pPr>
      <w:ind w:left="720"/>
      <w:contextualSpacing/>
    </w:pPr>
  </w:style>
  <w:style w:type="character" w:customStyle="1" w:styleId="BallontekstChar">
    <w:name w:val="Ballontekst Char"/>
    <w:semiHidden/>
    <w:rPr>
      <w:rFonts w:ascii="Times New Roman" w:hAnsi="Times New Roman" w:cs="Times New Roman"/>
      <w:sz w:val="16"/>
      <w:szCs w:val="16"/>
    </w:rPr>
  </w:style>
  <w:style w:type="paragraph" w:customStyle="1" w:styleId="Ballontekst1">
    <w:name w:val="Ballontekst1"/>
    <w:basedOn w:val="Normal"/>
    <w:semiHidden/>
    <w:rPr>
      <w:rFonts w:ascii="Times New Roman" w:hAnsi="Times New Roman"/>
      <w:sz w:val="16"/>
      <w:szCs w:val="16"/>
    </w:rPr>
  </w:style>
  <w:style w:type="paragraph" w:styleId="CommentText">
    <w:name w:val="annotation text"/>
    <w:basedOn w:val="Normal"/>
    <w:link w:val="CommentTextChar"/>
    <w:semiHidden/>
    <w:rPr>
      <w:sz w:val="20"/>
      <w:szCs w:val="20"/>
    </w:rPr>
  </w:style>
  <w:style w:type="character" w:customStyle="1" w:styleId="TekstopmerkingChar">
    <w:name w:val="Tekst opmerking Char"/>
    <w:semiHidden/>
    <w:rPr>
      <w:rFonts w:cs="Times New Roman"/>
    </w:rPr>
  </w:style>
  <w:style w:type="character" w:customStyle="1" w:styleId="OnderwerpvanopmerkingChar">
    <w:name w:val="Onderwerp van opmerking Char"/>
    <w:semiHidden/>
    <w:rPr>
      <w:rFonts w:cs="Times New Roman"/>
      <w:b/>
      <w:bCs/>
    </w:rPr>
  </w:style>
  <w:style w:type="paragraph" w:customStyle="1" w:styleId="Onderwerpvanopmerking1">
    <w:name w:val="Onderwerp van opmerking1"/>
    <w:basedOn w:val="CommentText"/>
    <w:next w:val="CommentText"/>
    <w:semiHidden/>
    <w:rPr>
      <w:b/>
      <w:bCs/>
    </w:rPr>
  </w:style>
  <w:style w:type="paragraph" w:customStyle="1" w:styleId="Revisie1">
    <w:name w:val="Revisie1"/>
    <w:hidden/>
    <w:semiHidden/>
    <w:rPr>
      <w:rFonts w:ascii="Calibri" w:hAnsi="Calibri"/>
      <w:snapToGrid w:val="0"/>
      <w:sz w:val="22"/>
      <w:szCs w:val="22"/>
      <w:lang w:val="en-US" w:eastAsia="nl-NL"/>
    </w:rPr>
  </w:style>
  <w:style w:type="character" w:styleId="Hyperlink">
    <w:name w:val="Hyperlink"/>
    <w:rPr>
      <w:rFonts w:cs="Times New Roman"/>
      <w:color w:val="0000FF"/>
      <w:u w:val="single"/>
    </w:rPr>
  </w:style>
  <w:style w:type="paragraph" w:customStyle="1" w:styleId="Default">
    <w:name w:val="Default"/>
    <w:pPr>
      <w:autoSpaceDE w:val="0"/>
      <w:autoSpaceDN w:val="0"/>
      <w:adjustRightInd w:val="0"/>
    </w:pPr>
    <w:rPr>
      <w:snapToGrid w:val="0"/>
      <w:color w:val="000000"/>
      <w:sz w:val="24"/>
      <w:szCs w:val="24"/>
      <w:lang w:val="en-US" w:eastAsia="nl-NL"/>
    </w:rPr>
  </w:style>
  <w:style w:type="paragraph" w:customStyle="1" w:styleId="Style13">
    <w:name w:val="Style13"/>
    <w:basedOn w:val="Normal"/>
    <w:pPr>
      <w:widowControl w:val="0"/>
      <w:autoSpaceDE w:val="0"/>
      <w:autoSpaceDN w:val="0"/>
      <w:adjustRightInd w:val="0"/>
      <w:spacing w:after="0" w:line="259" w:lineRule="exact"/>
    </w:pPr>
    <w:rPr>
      <w:rFonts w:ascii="Times New Roman" w:hAnsi="Times New Roman"/>
      <w:sz w:val="24"/>
      <w:szCs w:val="24"/>
      <w:lang w:val="en-GB"/>
    </w:rPr>
  </w:style>
  <w:style w:type="character" w:customStyle="1" w:styleId="FontStyle41">
    <w:name w:val="Font Style41"/>
    <w:rPr>
      <w:rFonts w:ascii="Times New Roman" w:hAnsi="Times New Roman" w:cs="Times New Roman"/>
      <w:sz w:val="20"/>
      <w:szCs w:val="20"/>
    </w:rPr>
  </w:style>
  <w:style w:type="paragraph" w:styleId="Header">
    <w:name w:val="header"/>
    <w:basedOn w:val="Normal"/>
    <w:pPr>
      <w:tabs>
        <w:tab w:val="center" w:pos="4320"/>
        <w:tab w:val="right" w:pos="8640"/>
      </w:tabs>
    </w:pPr>
  </w:style>
  <w:style w:type="paragraph" w:styleId="Footer">
    <w:name w:val="footer"/>
    <w:basedOn w:val="Normal"/>
    <w:pPr>
      <w:tabs>
        <w:tab w:val="center" w:pos="4320"/>
        <w:tab w:val="right" w:pos="8640"/>
      </w:tabs>
    </w:pPr>
  </w:style>
  <w:style w:type="character" w:styleId="CommentReference">
    <w:name w:val="annotation reference"/>
    <w:semiHidden/>
    <w:rPr>
      <w:rFonts w:cs="Times New Roman"/>
      <w:sz w:val="16"/>
      <w:szCs w:val="16"/>
    </w:rPr>
  </w:style>
  <w:style w:type="character" w:customStyle="1" w:styleId="tw4winMark">
    <w:name w:val="tw4winMark"/>
    <w:rPr>
      <w:rFonts w:ascii="Courier New" w:hAnsi="Courier New"/>
      <w:vanish/>
      <w:color w:val="800080"/>
      <w:sz w:val="24"/>
      <w:vertAlign w:val="subscript"/>
    </w:rPr>
  </w:style>
  <w:style w:type="character" w:customStyle="1" w:styleId="tw4winError">
    <w:name w:val="tw4winError"/>
    <w:rPr>
      <w:rFonts w:ascii="Courier New" w:hAnsi="Courier New"/>
      <w:color w:val="00FF00"/>
      <w:sz w:val="40"/>
    </w:rPr>
  </w:style>
  <w:style w:type="character" w:customStyle="1" w:styleId="tw4winTerm">
    <w:name w:val="tw4winTerm"/>
    <w:rPr>
      <w:color w:val="0000FF"/>
    </w:rPr>
  </w:style>
  <w:style w:type="character" w:customStyle="1" w:styleId="tw4winPopup">
    <w:name w:val="tw4winPopup"/>
    <w:rPr>
      <w:rFonts w:ascii="Courier New" w:hAnsi="Courier New"/>
      <w:noProof/>
      <w:color w:val="008000"/>
    </w:rPr>
  </w:style>
  <w:style w:type="character" w:customStyle="1" w:styleId="tw4winJump">
    <w:name w:val="tw4winJump"/>
    <w:rPr>
      <w:rFonts w:ascii="Courier New" w:hAnsi="Courier New"/>
      <w:noProof/>
      <w:color w:val="008080"/>
    </w:rPr>
  </w:style>
  <w:style w:type="character" w:customStyle="1" w:styleId="tw4winExternal">
    <w:name w:val="tw4winExternal"/>
    <w:rPr>
      <w:rFonts w:ascii="Courier New" w:hAnsi="Courier New"/>
      <w:noProof/>
      <w:color w:val="808080"/>
    </w:rPr>
  </w:style>
  <w:style w:type="character" w:customStyle="1" w:styleId="tw4winInternal">
    <w:name w:val="tw4winInternal"/>
    <w:rPr>
      <w:rFonts w:ascii="Courier New" w:hAnsi="Courier New"/>
      <w:noProof/>
      <w:color w:val="FF0000"/>
    </w:rPr>
  </w:style>
  <w:style w:type="character" w:customStyle="1" w:styleId="DONOTTRANSLATE">
    <w:name w:val="DO_NOT_TRANSLATE"/>
    <w:rPr>
      <w:rFonts w:ascii="Courier New" w:hAnsi="Courier New"/>
      <w:noProof/>
      <w:color w:val="800000"/>
    </w:rPr>
  </w:style>
  <w:style w:type="character" w:styleId="PageNumber">
    <w:name w:val="page number"/>
    <w:basedOn w:val="DefaultParagraphFont"/>
    <w:rsid w:val="00AE2A02"/>
  </w:style>
  <w:style w:type="paragraph" w:styleId="CommentSubject">
    <w:name w:val="annotation subject"/>
    <w:basedOn w:val="CommentText"/>
    <w:next w:val="CommentText"/>
    <w:link w:val="CommentSubjectChar"/>
    <w:rsid w:val="00A7168E"/>
    <w:rPr>
      <w:b/>
      <w:bCs/>
    </w:rPr>
  </w:style>
  <w:style w:type="character" w:customStyle="1" w:styleId="CommentTextChar">
    <w:name w:val="Comment Text Char"/>
    <w:link w:val="CommentText"/>
    <w:semiHidden/>
    <w:rsid w:val="00A7168E"/>
    <w:rPr>
      <w:rFonts w:ascii="Calibri" w:hAnsi="Calibri"/>
      <w:snapToGrid w:val="0"/>
      <w:lang w:val="en-US" w:eastAsia="nl-NL"/>
    </w:rPr>
  </w:style>
  <w:style w:type="character" w:customStyle="1" w:styleId="CommentSubjectChar">
    <w:name w:val="Comment Subject Char"/>
    <w:basedOn w:val="CommentTextChar"/>
    <w:link w:val="CommentSubject"/>
    <w:rsid w:val="00A7168E"/>
    <w:rPr>
      <w:rFonts w:ascii="Calibri" w:hAnsi="Calibri"/>
      <w:snapToGrid w:val="0"/>
      <w:lang w:val="en-US" w:eastAsia="nl-NL"/>
    </w:rPr>
  </w:style>
  <w:style w:type="paragraph" w:styleId="BalloonText">
    <w:name w:val="Balloon Text"/>
    <w:basedOn w:val="Normal"/>
    <w:link w:val="BalloonTextChar"/>
    <w:rsid w:val="00A7168E"/>
    <w:pPr>
      <w:spacing w:after="0" w:line="240" w:lineRule="auto"/>
    </w:pPr>
    <w:rPr>
      <w:rFonts w:ascii="Tahoma" w:hAnsi="Tahoma"/>
      <w:sz w:val="16"/>
      <w:szCs w:val="16"/>
    </w:rPr>
  </w:style>
  <w:style w:type="character" w:customStyle="1" w:styleId="BalloonTextChar">
    <w:name w:val="Balloon Text Char"/>
    <w:link w:val="BalloonText"/>
    <w:rsid w:val="00A7168E"/>
    <w:rPr>
      <w:rFonts w:ascii="Tahoma" w:hAnsi="Tahoma" w:cs="Tahoma"/>
      <w:snapToGrid w:val="0"/>
      <w:sz w:val="16"/>
      <w:szCs w:val="16"/>
      <w:lang w:val="en-US" w:eastAsia="nl-NL"/>
    </w:rPr>
  </w:style>
  <w:style w:type="paragraph" w:customStyle="1" w:styleId="TitleB">
    <w:name w:val="Title B"/>
    <w:basedOn w:val="Normal"/>
    <w:rsid w:val="0053320A"/>
    <w:pPr>
      <w:spacing w:after="0" w:line="240" w:lineRule="auto"/>
      <w:ind w:left="567" w:hanging="567"/>
    </w:pPr>
    <w:rPr>
      <w:rFonts w:ascii="Times New Roman" w:hAnsi="Times New Roman"/>
      <w:b/>
      <w:snapToGrid/>
      <w:szCs w:val="20"/>
      <w:lang w:val="sv-SE" w:eastAsia="en-US"/>
    </w:rPr>
  </w:style>
  <w:style w:type="paragraph" w:styleId="Title">
    <w:name w:val="Title"/>
    <w:basedOn w:val="Normal"/>
    <w:link w:val="TitleChar"/>
    <w:qFormat/>
    <w:rsid w:val="00AD7276"/>
    <w:pPr>
      <w:spacing w:after="0" w:line="240" w:lineRule="auto"/>
      <w:jc w:val="center"/>
    </w:pPr>
    <w:rPr>
      <w:rFonts w:ascii="Times New Roman" w:hAnsi="Times New Roman"/>
      <w:b/>
      <w:snapToGrid/>
      <w:color w:val="000000"/>
      <w:szCs w:val="20"/>
      <w:lang w:val="sv-SE" w:eastAsia="en-US"/>
    </w:rPr>
  </w:style>
  <w:style w:type="character" w:customStyle="1" w:styleId="TitleChar">
    <w:name w:val="Title Char"/>
    <w:link w:val="Title"/>
    <w:rsid w:val="00AD7276"/>
    <w:rPr>
      <w:b/>
      <w:color w:val="000000"/>
      <w:sz w:val="22"/>
      <w:lang w:val="sv-SE" w:eastAsia="en-US"/>
    </w:rPr>
  </w:style>
  <w:style w:type="paragraph" w:styleId="EndnoteText">
    <w:name w:val="endnote text"/>
    <w:basedOn w:val="Normal"/>
    <w:link w:val="EndnoteTextChar"/>
    <w:rsid w:val="00AA7A64"/>
    <w:pPr>
      <w:tabs>
        <w:tab w:val="left" w:pos="567"/>
      </w:tabs>
      <w:spacing w:after="0" w:line="240" w:lineRule="auto"/>
    </w:pPr>
    <w:rPr>
      <w:rFonts w:ascii="Times New Roman" w:hAnsi="Times New Roman"/>
      <w:snapToGrid/>
      <w:szCs w:val="20"/>
      <w:lang w:val="en-GB" w:eastAsia="en-US"/>
    </w:rPr>
  </w:style>
  <w:style w:type="character" w:customStyle="1" w:styleId="EndnoteTextChar">
    <w:name w:val="Endnote Text Char"/>
    <w:link w:val="EndnoteText"/>
    <w:rsid w:val="00AA7A64"/>
    <w:rPr>
      <w:sz w:val="22"/>
      <w:lang w:val="en-GB" w:eastAsia="en-US"/>
    </w:rPr>
  </w:style>
  <w:style w:type="paragraph" w:styleId="Revision">
    <w:name w:val="Revision"/>
    <w:hidden/>
    <w:uiPriority w:val="99"/>
    <w:semiHidden/>
    <w:rsid w:val="00A324E9"/>
    <w:rPr>
      <w:rFonts w:ascii="Calibri" w:hAnsi="Calibri"/>
      <w:snapToGrid w:val="0"/>
      <w:sz w:val="22"/>
      <w:szCs w:val="22"/>
      <w:lang w:val="en-US" w:eastAsia="nl-NL"/>
    </w:rPr>
  </w:style>
  <w:style w:type="paragraph" w:styleId="NoSpacing">
    <w:name w:val="No Spacing"/>
    <w:uiPriority w:val="1"/>
    <w:qFormat/>
    <w:rsid w:val="00235ED4"/>
    <w:rPr>
      <w:rFonts w:ascii="Calibri" w:hAnsi="Calibri"/>
      <w:snapToGrid w:val="0"/>
      <w:sz w:val="22"/>
      <w:szCs w:val="22"/>
      <w:lang w:val="en-US" w:eastAsia="nl-N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169567660">
      <w:bodyDiv w:val="1"/>
      <w:marLeft w:val="0"/>
      <w:marRight w:val="0"/>
      <w:marTop w:val="0"/>
      <w:marBottom w:val="0"/>
      <w:divBdr>
        <w:top w:val="none" w:sz="0" w:space="0" w:color="auto"/>
        <w:left w:val="none" w:sz="0" w:space="0" w:color="auto"/>
        <w:bottom w:val="none" w:sz="0" w:space="0" w:color="auto"/>
        <w:right w:val="none" w:sz="0" w:space="0" w:color="auto"/>
      </w:divBdr>
    </w:div>
    <w:div w:id="316618055">
      <w:bodyDiv w:val="1"/>
      <w:marLeft w:val="0"/>
      <w:marRight w:val="0"/>
      <w:marTop w:val="0"/>
      <w:marBottom w:val="0"/>
      <w:divBdr>
        <w:top w:val="none" w:sz="0" w:space="0" w:color="auto"/>
        <w:left w:val="none" w:sz="0" w:space="0" w:color="auto"/>
        <w:bottom w:val="none" w:sz="0" w:space="0" w:color="auto"/>
        <w:right w:val="none" w:sz="0" w:space="0" w:color="auto"/>
      </w:divBdr>
    </w:div>
    <w:div w:id="488325481">
      <w:bodyDiv w:val="1"/>
      <w:marLeft w:val="0"/>
      <w:marRight w:val="0"/>
      <w:marTop w:val="0"/>
      <w:marBottom w:val="0"/>
      <w:divBdr>
        <w:top w:val="none" w:sz="0" w:space="0" w:color="auto"/>
        <w:left w:val="none" w:sz="0" w:space="0" w:color="auto"/>
        <w:bottom w:val="none" w:sz="0" w:space="0" w:color="auto"/>
        <w:right w:val="none" w:sz="0" w:space="0" w:color="auto"/>
      </w:divBdr>
    </w:div>
    <w:div w:id="614169573">
      <w:bodyDiv w:val="1"/>
      <w:marLeft w:val="0"/>
      <w:marRight w:val="0"/>
      <w:marTop w:val="0"/>
      <w:marBottom w:val="0"/>
      <w:divBdr>
        <w:top w:val="none" w:sz="0" w:space="0" w:color="auto"/>
        <w:left w:val="none" w:sz="0" w:space="0" w:color="auto"/>
        <w:bottom w:val="none" w:sz="0" w:space="0" w:color="auto"/>
        <w:right w:val="none" w:sz="0" w:space="0" w:color="auto"/>
      </w:divBdr>
    </w:div>
    <w:div w:id="626160165">
      <w:bodyDiv w:val="1"/>
      <w:marLeft w:val="0"/>
      <w:marRight w:val="0"/>
      <w:marTop w:val="0"/>
      <w:marBottom w:val="0"/>
      <w:divBdr>
        <w:top w:val="none" w:sz="0" w:space="0" w:color="auto"/>
        <w:left w:val="none" w:sz="0" w:space="0" w:color="auto"/>
        <w:bottom w:val="none" w:sz="0" w:space="0" w:color="auto"/>
        <w:right w:val="none" w:sz="0" w:space="0" w:color="auto"/>
      </w:divBdr>
    </w:div>
    <w:div w:id="770469032">
      <w:bodyDiv w:val="1"/>
      <w:marLeft w:val="0"/>
      <w:marRight w:val="0"/>
      <w:marTop w:val="0"/>
      <w:marBottom w:val="0"/>
      <w:divBdr>
        <w:top w:val="none" w:sz="0" w:space="0" w:color="auto"/>
        <w:left w:val="none" w:sz="0" w:space="0" w:color="auto"/>
        <w:bottom w:val="none" w:sz="0" w:space="0" w:color="auto"/>
        <w:right w:val="none" w:sz="0" w:space="0" w:color="auto"/>
      </w:divBdr>
    </w:div>
    <w:div w:id="805242116">
      <w:bodyDiv w:val="1"/>
      <w:marLeft w:val="0"/>
      <w:marRight w:val="0"/>
      <w:marTop w:val="0"/>
      <w:marBottom w:val="0"/>
      <w:divBdr>
        <w:top w:val="none" w:sz="0" w:space="0" w:color="auto"/>
        <w:left w:val="none" w:sz="0" w:space="0" w:color="auto"/>
        <w:bottom w:val="none" w:sz="0" w:space="0" w:color="auto"/>
        <w:right w:val="none" w:sz="0" w:space="0" w:color="auto"/>
      </w:divBdr>
    </w:div>
    <w:div w:id="816338257">
      <w:bodyDiv w:val="1"/>
      <w:marLeft w:val="0"/>
      <w:marRight w:val="0"/>
      <w:marTop w:val="0"/>
      <w:marBottom w:val="0"/>
      <w:divBdr>
        <w:top w:val="none" w:sz="0" w:space="0" w:color="auto"/>
        <w:left w:val="none" w:sz="0" w:space="0" w:color="auto"/>
        <w:bottom w:val="none" w:sz="0" w:space="0" w:color="auto"/>
        <w:right w:val="none" w:sz="0" w:space="0" w:color="auto"/>
      </w:divBdr>
    </w:div>
    <w:div w:id="834875902">
      <w:bodyDiv w:val="1"/>
      <w:marLeft w:val="0"/>
      <w:marRight w:val="0"/>
      <w:marTop w:val="0"/>
      <w:marBottom w:val="0"/>
      <w:divBdr>
        <w:top w:val="none" w:sz="0" w:space="0" w:color="auto"/>
        <w:left w:val="none" w:sz="0" w:space="0" w:color="auto"/>
        <w:bottom w:val="none" w:sz="0" w:space="0" w:color="auto"/>
        <w:right w:val="none" w:sz="0" w:space="0" w:color="auto"/>
      </w:divBdr>
    </w:div>
    <w:div w:id="1072579228">
      <w:bodyDiv w:val="1"/>
      <w:marLeft w:val="0"/>
      <w:marRight w:val="0"/>
      <w:marTop w:val="0"/>
      <w:marBottom w:val="0"/>
      <w:divBdr>
        <w:top w:val="none" w:sz="0" w:space="0" w:color="auto"/>
        <w:left w:val="none" w:sz="0" w:space="0" w:color="auto"/>
        <w:bottom w:val="none" w:sz="0" w:space="0" w:color="auto"/>
        <w:right w:val="none" w:sz="0" w:space="0" w:color="auto"/>
      </w:divBdr>
    </w:div>
    <w:div w:id="1126897320">
      <w:bodyDiv w:val="1"/>
      <w:marLeft w:val="0"/>
      <w:marRight w:val="0"/>
      <w:marTop w:val="0"/>
      <w:marBottom w:val="0"/>
      <w:divBdr>
        <w:top w:val="none" w:sz="0" w:space="0" w:color="auto"/>
        <w:left w:val="none" w:sz="0" w:space="0" w:color="auto"/>
        <w:bottom w:val="none" w:sz="0" w:space="0" w:color="auto"/>
        <w:right w:val="none" w:sz="0" w:space="0" w:color="auto"/>
      </w:divBdr>
    </w:div>
    <w:div w:id="1197504188">
      <w:bodyDiv w:val="1"/>
      <w:marLeft w:val="0"/>
      <w:marRight w:val="0"/>
      <w:marTop w:val="0"/>
      <w:marBottom w:val="0"/>
      <w:divBdr>
        <w:top w:val="none" w:sz="0" w:space="0" w:color="auto"/>
        <w:left w:val="none" w:sz="0" w:space="0" w:color="auto"/>
        <w:bottom w:val="none" w:sz="0" w:space="0" w:color="auto"/>
        <w:right w:val="none" w:sz="0" w:space="0" w:color="auto"/>
      </w:divBdr>
    </w:div>
    <w:div w:id="1372921635">
      <w:bodyDiv w:val="1"/>
      <w:marLeft w:val="0"/>
      <w:marRight w:val="0"/>
      <w:marTop w:val="0"/>
      <w:marBottom w:val="0"/>
      <w:divBdr>
        <w:top w:val="none" w:sz="0" w:space="0" w:color="auto"/>
        <w:left w:val="none" w:sz="0" w:space="0" w:color="auto"/>
        <w:bottom w:val="none" w:sz="0" w:space="0" w:color="auto"/>
        <w:right w:val="none" w:sz="0" w:space="0" w:color="auto"/>
      </w:divBdr>
    </w:div>
    <w:div w:id="1428965497">
      <w:bodyDiv w:val="1"/>
      <w:marLeft w:val="0"/>
      <w:marRight w:val="0"/>
      <w:marTop w:val="0"/>
      <w:marBottom w:val="0"/>
      <w:divBdr>
        <w:top w:val="none" w:sz="0" w:space="0" w:color="auto"/>
        <w:left w:val="none" w:sz="0" w:space="0" w:color="auto"/>
        <w:bottom w:val="none" w:sz="0" w:space="0" w:color="auto"/>
        <w:right w:val="none" w:sz="0" w:space="0" w:color="auto"/>
      </w:divBdr>
    </w:div>
    <w:div w:id="1594049489">
      <w:bodyDiv w:val="1"/>
      <w:marLeft w:val="0"/>
      <w:marRight w:val="0"/>
      <w:marTop w:val="0"/>
      <w:marBottom w:val="0"/>
      <w:divBdr>
        <w:top w:val="none" w:sz="0" w:space="0" w:color="auto"/>
        <w:left w:val="none" w:sz="0" w:space="0" w:color="auto"/>
        <w:bottom w:val="none" w:sz="0" w:space="0" w:color="auto"/>
        <w:right w:val="none" w:sz="0" w:space="0" w:color="auto"/>
      </w:divBdr>
    </w:div>
    <w:div w:id="1616791488">
      <w:bodyDiv w:val="1"/>
      <w:marLeft w:val="0"/>
      <w:marRight w:val="0"/>
      <w:marTop w:val="0"/>
      <w:marBottom w:val="0"/>
      <w:divBdr>
        <w:top w:val="none" w:sz="0" w:space="0" w:color="auto"/>
        <w:left w:val="none" w:sz="0" w:space="0" w:color="auto"/>
        <w:bottom w:val="none" w:sz="0" w:space="0" w:color="auto"/>
        <w:right w:val="none" w:sz="0" w:space="0" w:color="auto"/>
      </w:divBdr>
    </w:div>
    <w:div w:id="163290010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hyperlink" Target="http://www.ema.europa.eu/docs/en_GB/document_library/Template_or_form/2013/03/WC500139752.doc" TargetMode="External"/><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styles" Target="styles.xml"/><Relationship Id="rId21" Type="http://schemas.openxmlformats.org/officeDocument/2006/relationships/customXml" Target="../customXml/item2.xml"/><Relationship Id="rId7" Type="http://schemas.openxmlformats.org/officeDocument/2006/relationships/endnotes" Target="endnotes.xml"/><Relationship Id="rId12" Type="http://schemas.openxmlformats.org/officeDocument/2006/relationships/hyperlink" Target="http://www.ema.europa.eu/docs/en_GB/document_library/Template_or_form/2013/03/WC500139752.doc" TargetMode="External"/><Relationship Id="rId17" Type="http://schemas.openxmlformats.org/officeDocument/2006/relationships/header" Target="header3.xml"/><Relationship Id="rId2" Type="http://schemas.openxmlformats.org/officeDocument/2006/relationships/numbering" Target="numbering.xml"/><Relationship Id="rId16" Type="http://schemas.openxmlformats.org/officeDocument/2006/relationships/footer" Target="footer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image" Target="media/image2.jpeg"/><Relationship Id="rId24" Type="http://schemas.openxmlformats.org/officeDocument/2006/relationships/customXml" Target="../customXml/item5.xml"/><Relationship Id="rId5" Type="http://schemas.openxmlformats.org/officeDocument/2006/relationships/webSettings" Target="webSettings.xml"/><Relationship Id="rId15" Type="http://schemas.openxmlformats.org/officeDocument/2006/relationships/footer" Target="footer1.xml"/><Relationship Id="rId23" Type="http://schemas.openxmlformats.org/officeDocument/2006/relationships/customXml" Target="../customXml/item4.xml"/><Relationship Id="rId10" Type="http://schemas.openxmlformats.org/officeDocument/2006/relationships/hyperlink" Target="http://www.ema.europa.eu" TargetMode="External"/><Relationship Id="rId19" Type="http://schemas.openxmlformats.org/officeDocument/2006/relationships/fontTable" Target="fontTable.xml"/><Relationship Id="rId4" Type="http://schemas.openxmlformats.org/officeDocument/2006/relationships/settings" Target="settings.xml"/><Relationship Id="rId9" Type="http://schemas.openxmlformats.org/officeDocument/2006/relationships/image" Target="media/image1.jpeg"/><Relationship Id="rId14" Type="http://schemas.openxmlformats.org/officeDocument/2006/relationships/header" Target="header2.xml"/><Relationship Id="rId22" Type="http://schemas.openxmlformats.org/officeDocument/2006/relationships/customXml" Target="../customXml/item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0" ma:contentTypeDescription="Create a new document." ma:contentTypeScope="" ma:versionID="67e8901781104ab95baa49f9aa9fb9c7">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a464f9d2d379c728283befa67a89e175"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EMADOC-1700519818-2279897</_dlc_DocId>
    <_dlc_DocIdUrl xmlns="a034c160-bfb7-45f5-8632-2eb7e0508071">
      <Url>https://euema.sharepoint.com/sites/CRM/_layouts/15/DocIdRedir.aspx?ID=EMADOC-1700519818-2279897</Url>
      <Description>EMADOC-1700519818-2279897</Description>
    </_dlc_DocIdUrl>
  </documentManagement>
</p:properties>
</file>

<file path=customXml/itemProps1.xml><?xml version="1.0" encoding="utf-8"?>
<ds:datastoreItem xmlns:ds="http://schemas.openxmlformats.org/officeDocument/2006/customXml" ds:itemID="{97BF7DF5-BAD7-4509-A6FB-23A3A2FEC90B}">
  <ds:schemaRefs>
    <ds:schemaRef ds:uri="http://schemas.openxmlformats.org/officeDocument/2006/bibliography"/>
  </ds:schemaRefs>
</ds:datastoreItem>
</file>

<file path=customXml/itemProps2.xml><?xml version="1.0" encoding="utf-8"?>
<ds:datastoreItem xmlns:ds="http://schemas.openxmlformats.org/officeDocument/2006/customXml" ds:itemID="{6315A82A-3C14-4D7B-9432-FDDDD224B29A}"/>
</file>

<file path=customXml/itemProps3.xml><?xml version="1.0" encoding="utf-8"?>
<ds:datastoreItem xmlns:ds="http://schemas.openxmlformats.org/officeDocument/2006/customXml" ds:itemID="{D1F437A2-6E83-4907-A46E-A6EBB4F084AB}"/>
</file>

<file path=customXml/itemProps4.xml><?xml version="1.0" encoding="utf-8"?>
<ds:datastoreItem xmlns:ds="http://schemas.openxmlformats.org/officeDocument/2006/customXml" ds:itemID="{D2CBAA14-61EC-43F4-9F17-3709B534ABA8}"/>
</file>

<file path=customXml/itemProps5.xml><?xml version="1.0" encoding="utf-8"?>
<ds:datastoreItem xmlns:ds="http://schemas.openxmlformats.org/officeDocument/2006/customXml" ds:itemID="{AC19BBB1-7453-4F65-A30C-93A5CD1000EB}"/>
</file>

<file path=docProps/app.xml><?xml version="1.0" encoding="utf-8"?>
<Properties xmlns="http://schemas.openxmlformats.org/officeDocument/2006/extended-properties" xmlns:vt="http://schemas.openxmlformats.org/officeDocument/2006/docPropsVTypes">
  <Template>Normal</Template>
  <TotalTime>0</TotalTime>
  <Pages>1</Pages>
  <Words>11404</Words>
  <Characters>65007</Characters>
  <Application>Microsoft Office Word</Application>
  <DocSecurity>0</DocSecurity>
  <Lines>541</Lines>
  <Paragraphs>152</Paragraphs>
  <ScaleCrop>false</ScaleCrop>
  <LinksUpToDate>false</LinksUpToDate>
  <CharactersWithSpaces>76259</CharactersWithSpaces>
  <SharedDoc>false</SharedDoc>
  <HLinks>
    <vt:vector size="114" baseType="variant">
      <vt:variant>
        <vt:i4>2359399</vt:i4>
      </vt:variant>
      <vt:variant>
        <vt:i4>54</vt:i4>
      </vt:variant>
      <vt:variant>
        <vt:i4>0</vt:i4>
      </vt:variant>
      <vt:variant>
        <vt:i4>5</vt:i4>
      </vt:variant>
      <vt:variant>
        <vt:lpwstr>http://www.ema.europa.eu/docs/en_GB/document_library/Template_or_form/2013/03/WC500139752.doc</vt:lpwstr>
      </vt:variant>
      <vt:variant>
        <vt:lpwstr/>
      </vt:variant>
      <vt:variant>
        <vt:i4>1245197</vt:i4>
      </vt:variant>
      <vt:variant>
        <vt:i4>51</vt:i4>
      </vt:variant>
      <vt:variant>
        <vt:i4>0</vt:i4>
      </vt:variant>
      <vt:variant>
        <vt:i4>5</vt:i4>
      </vt:variant>
      <vt:variant>
        <vt:lpwstr>http://www.ema.europa.eu/</vt:lpwstr>
      </vt:variant>
      <vt:variant>
        <vt:lpwstr/>
      </vt:variant>
      <vt:variant>
        <vt:i4>2359399</vt:i4>
      </vt:variant>
      <vt:variant>
        <vt:i4>48</vt:i4>
      </vt:variant>
      <vt:variant>
        <vt:i4>0</vt:i4>
      </vt:variant>
      <vt:variant>
        <vt:i4>5</vt:i4>
      </vt:variant>
      <vt:variant>
        <vt:lpwstr>http://www.ema.europa.eu/docs/en_GB/document_library/Template_or_form/2013/03/WC500139752.doc</vt:lpwstr>
      </vt:variant>
      <vt:variant>
        <vt:lpwstr/>
      </vt:variant>
      <vt:variant>
        <vt:i4>2359399</vt:i4>
      </vt:variant>
      <vt:variant>
        <vt:i4>45</vt:i4>
      </vt:variant>
      <vt:variant>
        <vt:i4>0</vt:i4>
      </vt:variant>
      <vt:variant>
        <vt:i4>5</vt:i4>
      </vt:variant>
      <vt:variant>
        <vt:lpwstr>http://www.ema.europa.eu/docs/en_GB/document_library/Template_or_form/2013/03/WC500139752.doc</vt:lpwstr>
      </vt:variant>
      <vt:variant>
        <vt:lpwstr/>
      </vt:variant>
      <vt:variant>
        <vt:i4>2359399</vt:i4>
      </vt:variant>
      <vt:variant>
        <vt:i4>42</vt:i4>
      </vt:variant>
      <vt:variant>
        <vt:i4>0</vt:i4>
      </vt:variant>
      <vt:variant>
        <vt:i4>5</vt:i4>
      </vt:variant>
      <vt:variant>
        <vt:lpwstr>http://www.ema.europa.eu/docs/en_GB/document_library/Template_or_form/2013/03/WC500139752.doc</vt:lpwstr>
      </vt:variant>
      <vt:variant>
        <vt:lpwstr/>
      </vt:variant>
      <vt:variant>
        <vt:i4>2359399</vt:i4>
      </vt:variant>
      <vt:variant>
        <vt:i4>39</vt:i4>
      </vt:variant>
      <vt:variant>
        <vt:i4>0</vt:i4>
      </vt:variant>
      <vt:variant>
        <vt:i4>5</vt:i4>
      </vt:variant>
      <vt:variant>
        <vt:lpwstr>http://www.ema.europa.eu/docs/en_GB/document_library/Template_or_form/2013/03/WC500139752.doc</vt:lpwstr>
      </vt:variant>
      <vt:variant>
        <vt:lpwstr/>
      </vt:variant>
      <vt:variant>
        <vt:i4>2359399</vt:i4>
      </vt:variant>
      <vt:variant>
        <vt:i4>36</vt:i4>
      </vt:variant>
      <vt:variant>
        <vt:i4>0</vt:i4>
      </vt:variant>
      <vt:variant>
        <vt:i4>5</vt:i4>
      </vt:variant>
      <vt:variant>
        <vt:lpwstr>http://www.ema.europa.eu/docs/en_GB/document_library/Template_or_form/2013/03/WC500139752.doc</vt:lpwstr>
      </vt:variant>
      <vt:variant>
        <vt:lpwstr/>
      </vt:variant>
      <vt:variant>
        <vt:i4>1245197</vt:i4>
      </vt:variant>
      <vt:variant>
        <vt:i4>33</vt:i4>
      </vt:variant>
      <vt:variant>
        <vt:i4>0</vt:i4>
      </vt:variant>
      <vt:variant>
        <vt:i4>5</vt:i4>
      </vt:variant>
      <vt:variant>
        <vt:lpwstr>http://www.ema.europa.eu/</vt:lpwstr>
      </vt:variant>
      <vt:variant>
        <vt:lpwstr/>
      </vt:variant>
      <vt:variant>
        <vt:i4>2359399</vt:i4>
      </vt:variant>
      <vt:variant>
        <vt:i4>30</vt:i4>
      </vt:variant>
      <vt:variant>
        <vt:i4>0</vt:i4>
      </vt:variant>
      <vt:variant>
        <vt:i4>5</vt:i4>
      </vt:variant>
      <vt:variant>
        <vt:lpwstr>http://www.ema.europa.eu/docs/en_GB/document_library/Template_or_form/2013/03/WC500139752.doc</vt:lpwstr>
      </vt:variant>
      <vt:variant>
        <vt:lpwstr/>
      </vt:variant>
      <vt:variant>
        <vt:i4>1245197</vt:i4>
      </vt:variant>
      <vt:variant>
        <vt:i4>27</vt:i4>
      </vt:variant>
      <vt:variant>
        <vt:i4>0</vt:i4>
      </vt:variant>
      <vt:variant>
        <vt:i4>5</vt:i4>
      </vt:variant>
      <vt:variant>
        <vt:lpwstr>http://www.ema.europa.eu/</vt:lpwstr>
      </vt:variant>
      <vt:variant>
        <vt:lpwstr/>
      </vt:variant>
      <vt:variant>
        <vt:i4>2359399</vt:i4>
      </vt:variant>
      <vt:variant>
        <vt:i4>24</vt:i4>
      </vt:variant>
      <vt:variant>
        <vt:i4>0</vt:i4>
      </vt:variant>
      <vt:variant>
        <vt:i4>5</vt:i4>
      </vt:variant>
      <vt:variant>
        <vt:lpwstr>http://www.ema.europa.eu/docs/en_GB/document_library/Template_or_form/2013/03/WC500139752.doc</vt:lpwstr>
      </vt:variant>
      <vt:variant>
        <vt:lpwstr/>
      </vt:variant>
      <vt:variant>
        <vt:i4>1245197</vt:i4>
      </vt:variant>
      <vt:variant>
        <vt:i4>21</vt:i4>
      </vt:variant>
      <vt:variant>
        <vt:i4>0</vt:i4>
      </vt:variant>
      <vt:variant>
        <vt:i4>5</vt:i4>
      </vt:variant>
      <vt:variant>
        <vt:lpwstr>http://www.ema.europa.eu/</vt:lpwstr>
      </vt:variant>
      <vt:variant>
        <vt:lpwstr/>
      </vt:variant>
      <vt:variant>
        <vt:i4>2359399</vt:i4>
      </vt:variant>
      <vt:variant>
        <vt:i4>18</vt:i4>
      </vt:variant>
      <vt:variant>
        <vt:i4>0</vt:i4>
      </vt:variant>
      <vt:variant>
        <vt:i4>5</vt:i4>
      </vt:variant>
      <vt:variant>
        <vt:lpwstr>http://www.ema.europa.eu/docs/en_GB/document_library/Template_or_form/2013/03/WC500139752.doc</vt:lpwstr>
      </vt:variant>
      <vt:variant>
        <vt:lpwstr/>
      </vt:variant>
      <vt:variant>
        <vt:i4>1245197</vt:i4>
      </vt:variant>
      <vt:variant>
        <vt:i4>15</vt:i4>
      </vt:variant>
      <vt:variant>
        <vt:i4>0</vt:i4>
      </vt:variant>
      <vt:variant>
        <vt:i4>5</vt:i4>
      </vt:variant>
      <vt:variant>
        <vt:lpwstr>http://www.ema.europa.eu/</vt:lpwstr>
      </vt:variant>
      <vt:variant>
        <vt:lpwstr/>
      </vt:variant>
      <vt:variant>
        <vt:i4>2359399</vt:i4>
      </vt:variant>
      <vt:variant>
        <vt:i4>12</vt:i4>
      </vt:variant>
      <vt:variant>
        <vt:i4>0</vt:i4>
      </vt:variant>
      <vt:variant>
        <vt:i4>5</vt:i4>
      </vt:variant>
      <vt:variant>
        <vt:lpwstr>http://www.ema.europa.eu/docs/en_GB/document_library/Template_or_form/2013/03/WC500139752.doc</vt:lpwstr>
      </vt:variant>
      <vt:variant>
        <vt:lpwstr/>
      </vt: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lastModifiedBy/>
  <cp:revision>1</cp:revision>
  <dcterms:created xsi:type="dcterms:W3CDTF">2024-03-13T05:01:00Z</dcterms:created>
  <dcterms:modified xsi:type="dcterms:W3CDTF">2025-03-28T05:27:00Z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b98bbb01-bad1-49ea-845b-b9c697e893f0</vt:lpwstr>
  </property>
</Properties>
</file>