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2.xml" ContentType="application/vnd.openxmlformats-officedocument.wordprocessingml.foot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people.xml" ContentType="application/vnd.openxmlformats-officedocument.wordprocessingml.people+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word/fontTable.xml" ContentType="application/vnd.openxmlformats-officedocument.wordprocessingml.fontTable+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D41D96C" w14:textId="77777777" w:rsidR="008C6FCC" w:rsidRPr="008C6FCC" w:rsidRDefault="008C6FCC" w:rsidP="008C6FCC">
      <w:pPr>
        <w:widowControl w:val="0"/>
        <w:pBdr>
          <w:top w:val="single" w:sz="4" w:space="1" w:color="auto"/>
          <w:left w:val="single" w:sz="4" w:space="4" w:color="auto"/>
          <w:bottom w:val="single" w:sz="4" w:space="1" w:color="auto"/>
          <w:right w:val="single" w:sz="4" w:space="4" w:color="auto"/>
        </w:pBdr>
        <w:rPr>
          <w:lang w:val="nl-NL"/>
        </w:rPr>
      </w:pPr>
      <w:r w:rsidRPr="008C6FCC">
        <w:rPr>
          <w:lang w:val="nl-NL"/>
        </w:rPr>
        <w:t>Dit document bevat de goedgekeurde productinformatie voor Lucentis, waarbij de wijzigingen ten opzichte van de vorige procedure met wijzigingen in de productinformatie (EMEA/H/C/000715/IAIN/0109/G) zijn gemarkeerd.</w:t>
      </w:r>
    </w:p>
    <w:p w14:paraId="623F118C" w14:textId="77777777" w:rsidR="008C6FCC" w:rsidRPr="008C6FCC" w:rsidRDefault="008C6FCC" w:rsidP="008C6FCC">
      <w:pPr>
        <w:widowControl w:val="0"/>
        <w:pBdr>
          <w:top w:val="single" w:sz="4" w:space="1" w:color="auto"/>
          <w:left w:val="single" w:sz="4" w:space="4" w:color="auto"/>
          <w:bottom w:val="single" w:sz="4" w:space="1" w:color="auto"/>
          <w:right w:val="single" w:sz="4" w:space="4" w:color="auto"/>
        </w:pBdr>
        <w:rPr>
          <w:lang w:val="nl-NL"/>
        </w:rPr>
      </w:pPr>
    </w:p>
    <w:p w14:paraId="4EC7DB61" w14:textId="289117E1" w:rsidR="00532FED" w:rsidRPr="008C6FCC" w:rsidRDefault="008C6FCC" w:rsidP="008C6FCC">
      <w:pPr>
        <w:pBdr>
          <w:top w:val="single" w:sz="4" w:space="1" w:color="auto"/>
          <w:left w:val="single" w:sz="4" w:space="4" w:color="auto"/>
          <w:bottom w:val="single" w:sz="4" w:space="1" w:color="auto"/>
          <w:right w:val="single" w:sz="4" w:space="4" w:color="auto"/>
        </w:pBdr>
        <w:suppressAutoHyphens/>
        <w:rPr>
          <w:lang w:val="nl-NL"/>
        </w:rPr>
      </w:pPr>
      <w:r w:rsidRPr="008C6FCC">
        <w:rPr>
          <w:lang w:val="nl-NL"/>
        </w:rPr>
        <w:t xml:space="preserve">Zie voor meer informatie de website van het Europees Geneesmiddelenbureau: </w:t>
      </w:r>
      <w:r w:rsidRPr="008C6FCC">
        <w:rPr>
          <w:lang w:val="nl-NL"/>
        </w:rPr>
        <w:fldChar w:fldCharType="begin"/>
      </w:r>
      <w:r w:rsidRPr="008C6FCC">
        <w:rPr>
          <w:lang w:val="nl-NL"/>
        </w:rPr>
        <w:instrText>HYPERLINK "https://www.ema.europa.eu/en/medicines/human/EPAR/lucentis"</w:instrText>
      </w:r>
      <w:r w:rsidRPr="008C6FCC">
        <w:rPr>
          <w:lang w:val="nl-NL"/>
        </w:rPr>
      </w:r>
      <w:r w:rsidRPr="008C6FCC">
        <w:rPr>
          <w:lang w:val="nl-NL"/>
        </w:rPr>
        <w:fldChar w:fldCharType="separate"/>
      </w:r>
      <w:r w:rsidRPr="008C6FCC">
        <w:rPr>
          <w:rStyle w:val="Hyperlink"/>
          <w:lang w:val="nl-NL"/>
        </w:rPr>
        <w:t>https://www.ema.europa.eu/en/medicines/human/EPAR/lucentis</w:t>
      </w:r>
      <w:r w:rsidRPr="008C6FCC">
        <w:rPr>
          <w:lang w:val="nl-NL"/>
        </w:rPr>
        <w:fldChar w:fldCharType="end"/>
      </w:r>
    </w:p>
    <w:p w14:paraId="6437ECC1" w14:textId="77777777" w:rsidR="00532FED" w:rsidRPr="00A5020F" w:rsidRDefault="00532FED" w:rsidP="00C628B0">
      <w:pPr>
        <w:suppressAutoHyphens/>
        <w:rPr>
          <w:lang w:val="nl-NL"/>
        </w:rPr>
      </w:pPr>
    </w:p>
    <w:p w14:paraId="5082A41E" w14:textId="77777777" w:rsidR="00532FED" w:rsidRPr="00A5020F" w:rsidRDefault="00532FED" w:rsidP="00C628B0">
      <w:pPr>
        <w:suppressAutoHyphens/>
        <w:rPr>
          <w:lang w:val="nl-NL"/>
        </w:rPr>
      </w:pPr>
    </w:p>
    <w:p w14:paraId="3EDF0457" w14:textId="77777777" w:rsidR="00532FED" w:rsidRPr="00A5020F" w:rsidRDefault="00532FED" w:rsidP="00C628B0">
      <w:pPr>
        <w:suppressAutoHyphens/>
        <w:rPr>
          <w:lang w:val="nl-NL"/>
        </w:rPr>
      </w:pPr>
    </w:p>
    <w:p w14:paraId="0CB65799" w14:textId="77777777" w:rsidR="00532FED" w:rsidRPr="00A5020F" w:rsidRDefault="00532FED" w:rsidP="00C628B0">
      <w:pPr>
        <w:suppressAutoHyphens/>
        <w:rPr>
          <w:lang w:val="nl-NL"/>
        </w:rPr>
      </w:pPr>
    </w:p>
    <w:p w14:paraId="4A4B41D4" w14:textId="77777777" w:rsidR="00532FED" w:rsidRPr="00A5020F" w:rsidRDefault="00532FED" w:rsidP="00C628B0">
      <w:pPr>
        <w:suppressAutoHyphens/>
        <w:rPr>
          <w:lang w:val="nl-NL"/>
        </w:rPr>
      </w:pPr>
    </w:p>
    <w:p w14:paraId="4429332A" w14:textId="77777777" w:rsidR="00532FED" w:rsidRPr="00A5020F" w:rsidRDefault="00532FED" w:rsidP="00C628B0">
      <w:pPr>
        <w:suppressAutoHyphens/>
        <w:rPr>
          <w:lang w:val="nl-NL"/>
        </w:rPr>
      </w:pPr>
    </w:p>
    <w:p w14:paraId="7B9CA13B" w14:textId="77777777" w:rsidR="00532FED" w:rsidRPr="00A5020F" w:rsidRDefault="00532FED" w:rsidP="00C628B0">
      <w:pPr>
        <w:suppressAutoHyphens/>
        <w:rPr>
          <w:lang w:val="nl-NL"/>
        </w:rPr>
      </w:pPr>
    </w:p>
    <w:p w14:paraId="42E23F82" w14:textId="77777777" w:rsidR="00532FED" w:rsidRPr="00A5020F" w:rsidRDefault="00532FED" w:rsidP="00C628B0">
      <w:pPr>
        <w:suppressAutoHyphens/>
        <w:rPr>
          <w:lang w:val="nl-NL"/>
        </w:rPr>
      </w:pPr>
    </w:p>
    <w:p w14:paraId="7CAB276E" w14:textId="77777777" w:rsidR="00532FED" w:rsidRPr="00A5020F" w:rsidRDefault="00532FED" w:rsidP="00C628B0">
      <w:pPr>
        <w:suppressAutoHyphens/>
        <w:rPr>
          <w:lang w:val="nl-NL"/>
        </w:rPr>
      </w:pPr>
    </w:p>
    <w:p w14:paraId="4D14928F" w14:textId="77777777" w:rsidR="00532FED" w:rsidRPr="00A5020F" w:rsidRDefault="00532FED" w:rsidP="00C628B0">
      <w:pPr>
        <w:suppressAutoHyphens/>
        <w:rPr>
          <w:lang w:val="nl-NL"/>
        </w:rPr>
      </w:pPr>
    </w:p>
    <w:p w14:paraId="29474B7F" w14:textId="77777777" w:rsidR="00532FED" w:rsidRPr="00A5020F" w:rsidRDefault="00532FED" w:rsidP="00C628B0">
      <w:pPr>
        <w:suppressAutoHyphens/>
        <w:rPr>
          <w:lang w:val="nl-NL"/>
        </w:rPr>
      </w:pPr>
    </w:p>
    <w:p w14:paraId="2F280EEB" w14:textId="77777777" w:rsidR="00532FED" w:rsidRPr="00A5020F" w:rsidRDefault="00532FED" w:rsidP="00C628B0">
      <w:pPr>
        <w:suppressAutoHyphens/>
        <w:rPr>
          <w:lang w:val="nl-NL"/>
        </w:rPr>
      </w:pPr>
    </w:p>
    <w:p w14:paraId="2ED127A9" w14:textId="77777777" w:rsidR="00532FED" w:rsidRPr="00A5020F" w:rsidRDefault="00532FED" w:rsidP="00C628B0">
      <w:pPr>
        <w:suppressAutoHyphens/>
        <w:rPr>
          <w:lang w:val="nl-NL"/>
        </w:rPr>
      </w:pPr>
    </w:p>
    <w:p w14:paraId="28EB5384" w14:textId="77777777" w:rsidR="00532FED" w:rsidRPr="00A5020F" w:rsidRDefault="00532FED" w:rsidP="00C628B0">
      <w:pPr>
        <w:suppressAutoHyphens/>
        <w:rPr>
          <w:lang w:val="nl-NL"/>
        </w:rPr>
      </w:pPr>
    </w:p>
    <w:p w14:paraId="66EFAF9D" w14:textId="77777777" w:rsidR="00532FED" w:rsidRPr="00A5020F" w:rsidRDefault="00532FED" w:rsidP="00C628B0">
      <w:pPr>
        <w:suppressAutoHyphens/>
        <w:rPr>
          <w:lang w:val="nl-NL"/>
        </w:rPr>
      </w:pPr>
    </w:p>
    <w:p w14:paraId="143110E0" w14:textId="77777777" w:rsidR="00532FED" w:rsidRPr="00A5020F" w:rsidRDefault="00532FED" w:rsidP="00C628B0">
      <w:pPr>
        <w:suppressAutoHyphens/>
        <w:rPr>
          <w:lang w:val="nl-NL"/>
        </w:rPr>
      </w:pPr>
    </w:p>
    <w:p w14:paraId="39611800" w14:textId="77777777" w:rsidR="00532FED" w:rsidRPr="00A5020F" w:rsidRDefault="00532FED" w:rsidP="00C628B0">
      <w:pPr>
        <w:suppressAutoHyphens/>
        <w:rPr>
          <w:lang w:val="nl-NL"/>
        </w:rPr>
      </w:pPr>
    </w:p>
    <w:p w14:paraId="42758BCE" w14:textId="77777777" w:rsidR="00532FED" w:rsidRPr="00927184" w:rsidRDefault="00532FED" w:rsidP="00C628B0">
      <w:pPr>
        <w:suppressAutoHyphens/>
        <w:jc w:val="center"/>
        <w:rPr>
          <w:b/>
          <w:lang w:val="nl-NL"/>
        </w:rPr>
      </w:pPr>
      <w:r w:rsidRPr="00927184">
        <w:rPr>
          <w:b/>
          <w:lang w:val="nl-NL"/>
        </w:rPr>
        <w:t>BIJLAGE I</w:t>
      </w:r>
    </w:p>
    <w:p w14:paraId="32812877" w14:textId="77777777" w:rsidR="00532FED" w:rsidRPr="00927184" w:rsidRDefault="00532FED" w:rsidP="00C628B0">
      <w:pPr>
        <w:suppressAutoHyphens/>
        <w:jc w:val="center"/>
        <w:rPr>
          <w:lang w:val="nl-NL"/>
        </w:rPr>
      </w:pPr>
    </w:p>
    <w:p w14:paraId="1FFA33C6" w14:textId="77777777" w:rsidR="00532FED" w:rsidRPr="00927184" w:rsidRDefault="00532FED" w:rsidP="00C628B0">
      <w:pPr>
        <w:suppressAutoHyphens/>
        <w:jc w:val="center"/>
        <w:outlineLvl w:val="0"/>
        <w:rPr>
          <w:b/>
          <w:lang w:val="nl-NL"/>
        </w:rPr>
      </w:pPr>
      <w:r w:rsidRPr="00927184">
        <w:rPr>
          <w:b/>
          <w:lang w:val="nl-NL"/>
        </w:rPr>
        <w:t>SAMENVATTING VAN DE PRODUCTKENMERKEN</w:t>
      </w:r>
    </w:p>
    <w:p w14:paraId="5CA104E6" w14:textId="77777777" w:rsidR="00DB235F" w:rsidRPr="00927184" w:rsidRDefault="00DB235F" w:rsidP="00C628B0">
      <w:pPr>
        <w:suppressAutoHyphens/>
        <w:jc w:val="center"/>
        <w:rPr>
          <w:lang w:val="nl-NL"/>
        </w:rPr>
      </w:pPr>
    </w:p>
    <w:p w14:paraId="2845E0D2" w14:textId="77777777" w:rsidR="00020519" w:rsidRPr="00927184" w:rsidRDefault="00532FED" w:rsidP="00C628B0">
      <w:pPr>
        <w:suppressAutoHyphens/>
        <w:ind w:left="567" w:hanging="567"/>
        <w:rPr>
          <w:lang w:val="nl-NL"/>
        </w:rPr>
      </w:pPr>
      <w:r w:rsidRPr="00927184">
        <w:rPr>
          <w:lang w:val="nl-NL"/>
        </w:rPr>
        <w:br w:type="page"/>
      </w:r>
      <w:r w:rsidR="00020519" w:rsidRPr="00927184">
        <w:rPr>
          <w:b/>
          <w:lang w:val="nl-NL"/>
        </w:rPr>
        <w:lastRenderedPageBreak/>
        <w:t>1.</w:t>
      </w:r>
      <w:r w:rsidR="00020519" w:rsidRPr="00927184">
        <w:rPr>
          <w:b/>
          <w:lang w:val="nl-NL"/>
        </w:rPr>
        <w:tab/>
        <w:t>NAAM VAN HET GENEESMIDDEL</w:t>
      </w:r>
    </w:p>
    <w:p w14:paraId="1BCE9608" w14:textId="77777777" w:rsidR="00020519" w:rsidRPr="00927184" w:rsidRDefault="00020519" w:rsidP="00C628B0">
      <w:pPr>
        <w:suppressAutoHyphens/>
        <w:rPr>
          <w:lang w:val="nl-NL"/>
        </w:rPr>
      </w:pPr>
    </w:p>
    <w:p w14:paraId="5F5E7E28" w14:textId="77777777" w:rsidR="00020519" w:rsidRPr="00927184" w:rsidRDefault="00020519" w:rsidP="00C628B0">
      <w:pPr>
        <w:suppressAutoHyphens/>
        <w:rPr>
          <w:lang w:val="nl-NL"/>
        </w:rPr>
      </w:pPr>
      <w:r w:rsidRPr="00927184">
        <w:rPr>
          <w:lang w:val="nl-NL"/>
        </w:rPr>
        <w:t>Lucentis 10 mg/ml oplossing voor injectie</w:t>
      </w:r>
    </w:p>
    <w:p w14:paraId="471AA8C9" w14:textId="77777777" w:rsidR="00020519" w:rsidRPr="00927184" w:rsidRDefault="00020519" w:rsidP="00C628B0">
      <w:pPr>
        <w:suppressAutoHyphens/>
        <w:rPr>
          <w:lang w:val="nl-NL"/>
        </w:rPr>
      </w:pPr>
    </w:p>
    <w:p w14:paraId="64CA0235" w14:textId="77777777" w:rsidR="00020519" w:rsidRPr="00927184" w:rsidRDefault="00020519" w:rsidP="00C628B0">
      <w:pPr>
        <w:suppressAutoHyphens/>
        <w:rPr>
          <w:lang w:val="nl-NL"/>
        </w:rPr>
      </w:pPr>
    </w:p>
    <w:p w14:paraId="34C38744" w14:textId="77777777" w:rsidR="00020519" w:rsidRPr="00927184" w:rsidRDefault="00020519" w:rsidP="00C628B0">
      <w:pPr>
        <w:keepNext/>
        <w:suppressAutoHyphens/>
        <w:ind w:left="567" w:hanging="567"/>
        <w:rPr>
          <w:lang w:val="nl-NL"/>
        </w:rPr>
      </w:pPr>
      <w:r w:rsidRPr="00927184">
        <w:rPr>
          <w:b/>
          <w:lang w:val="nl-NL"/>
        </w:rPr>
        <w:t>2.</w:t>
      </w:r>
      <w:r w:rsidRPr="00927184">
        <w:rPr>
          <w:b/>
          <w:lang w:val="nl-NL"/>
        </w:rPr>
        <w:tab/>
        <w:t>KWALITATIEVE EN KWANTITATIEVE SAMENSTELLING</w:t>
      </w:r>
    </w:p>
    <w:p w14:paraId="4C2917A4" w14:textId="77777777" w:rsidR="00020519" w:rsidRPr="00927184" w:rsidRDefault="00020519" w:rsidP="00C628B0">
      <w:pPr>
        <w:keepNext/>
        <w:suppressAutoHyphens/>
        <w:rPr>
          <w:lang w:val="nl-NL"/>
        </w:rPr>
      </w:pPr>
    </w:p>
    <w:p w14:paraId="5F7CC38C" w14:textId="77777777" w:rsidR="00DB235F" w:rsidRPr="00927184" w:rsidRDefault="00020519" w:rsidP="00C628B0">
      <w:pPr>
        <w:suppressAutoHyphens/>
        <w:rPr>
          <w:lang w:val="nl-NL"/>
        </w:rPr>
      </w:pPr>
      <w:r w:rsidRPr="00927184">
        <w:rPr>
          <w:lang w:val="nl-NL"/>
        </w:rPr>
        <w:t>Eén ml bevat 10 mg ranibizumab*. Elke injectieflacon bevat 2,3 mg ranibizumab in 0,23 ml oplossing.</w:t>
      </w:r>
      <w:r w:rsidR="00DB235F" w:rsidRPr="00927184">
        <w:rPr>
          <w:lang w:val="nl-NL"/>
        </w:rPr>
        <w:t xml:space="preserve"> Dit </w:t>
      </w:r>
      <w:r w:rsidR="003F0D02" w:rsidRPr="00927184">
        <w:rPr>
          <w:lang w:val="nl-NL"/>
        </w:rPr>
        <w:t>levert</w:t>
      </w:r>
      <w:r w:rsidR="00DB235F" w:rsidRPr="00927184">
        <w:rPr>
          <w:lang w:val="nl-NL"/>
        </w:rPr>
        <w:t xml:space="preserve"> een bruikbare hoeveelheid om </w:t>
      </w:r>
      <w:r w:rsidR="00B06177" w:rsidRPr="00927184">
        <w:rPr>
          <w:lang w:val="nl-NL"/>
        </w:rPr>
        <w:t xml:space="preserve">aan volwassen patiënten </w:t>
      </w:r>
      <w:r w:rsidR="00DB235F" w:rsidRPr="00927184">
        <w:rPr>
          <w:lang w:val="nl-NL"/>
        </w:rPr>
        <w:t>een enkele dosis toe te dienen van 0,05 ml die 0,5 mg ranibizumab bevat</w:t>
      </w:r>
      <w:r w:rsidR="00F1028F" w:rsidRPr="00927184">
        <w:rPr>
          <w:lang w:val="nl-NL"/>
        </w:rPr>
        <w:t xml:space="preserve"> en aan premature baby’s</w:t>
      </w:r>
      <w:r w:rsidR="0059720E" w:rsidRPr="00927184">
        <w:rPr>
          <w:lang w:val="nl-NL"/>
        </w:rPr>
        <w:t xml:space="preserve"> een enkele dosis van 0,02</w:t>
      </w:r>
      <w:r w:rsidR="005D5F74" w:rsidRPr="00927184">
        <w:rPr>
          <w:lang w:val="nl-NL"/>
        </w:rPr>
        <w:t> </w:t>
      </w:r>
      <w:r w:rsidR="0059720E" w:rsidRPr="00927184">
        <w:rPr>
          <w:lang w:val="nl-NL"/>
        </w:rPr>
        <w:t>ml die 0,2</w:t>
      </w:r>
      <w:r w:rsidR="005D5F74" w:rsidRPr="00927184">
        <w:rPr>
          <w:lang w:val="nl-NL"/>
        </w:rPr>
        <w:t> </w:t>
      </w:r>
      <w:r w:rsidR="0059720E" w:rsidRPr="00927184">
        <w:rPr>
          <w:lang w:val="nl-NL"/>
        </w:rPr>
        <w:t>mg ranibizumab bevat.</w:t>
      </w:r>
    </w:p>
    <w:p w14:paraId="5066AAF3" w14:textId="77777777" w:rsidR="00020519" w:rsidRPr="00927184" w:rsidRDefault="00020519" w:rsidP="00C628B0">
      <w:pPr>
        <w:suppressAutoHyphens/>
        <w:rPr>
          <w:lang w:val="nl-NL"/>
        </w:rPr>
      </w:pPr>
    </w:p>
    <w:p w14:paraId="0DB904FF" w14:textId="77777777" w:rsidR="00020519" w:rsidRPr="00927184" w:rsidRDefault="00020519" w:rsidP="00C628B0">
      <w:pPr>
        <w:pStyle w:val="Text"/>
        <w:widowControl w:val="0"/>
        <w:spacing w:before="0"/>
        <w:jc w:val="left"/>
        <w:rPr>
          <w:color w:val="000000"/>
          <w:sz w:val="22"/>
          <w:szCs w:val="22"/>
          <w:lang w:val="nl-NL"/>
        </w:rPr>
      </w:pPr>
      <w:r w:rsidRPr="00927184">
        <w:rPr>
          <w:color w:val="000000"/>
          <w:sz w:val="22"/>
          <w:szCs w:val="22"/>
          <w:lang w:val="nl-NL"/>
        </w:rPr>
        <w:t xml:space="preserve">*Ranibizumab is een gehumaniseerd monoklonaal antilichaamfragment dat met behulp van recombinant DNA-technologie in </w:t>
      </w:r>
      <w:r w:rsidRPr="00927184">
        <w:rPr>
          <w:i/>
          <w:color w:val="000000"/>
          <w:sz w:val="22"/>
          <w:szCs w:val="22"/>
          <w:lang w:val="nl-NL"/>
        </w:rPr>
        <w:t>Escherichia coli</w:t>
      </w:r>
      <w:r w:rsidRPr="00927184">
        <w:rPr>
          <w:color w:val="000000"/>
          <w:sz w:val="22"/>
          <w:szCs w:val="22"/>
          <w:lang w:val="nl-NL"/>
        </w:rPr>
        <w:t>-cellen wordt geproduceerd.</w:t>
      </w:r>
    </w:p>
    <w:p w14:paraId="0E016083" w14:textId="77777777" w:rsidR="00020519" w:rsidRPr="00927184" w:rsidRDefault="00020519" w:rsidP="00C628B0">
      <w:pPr>
        <w:suppressAutoHyphens/>
        <w:rPr>
          <w:lang w:val="nl-NL"/>
        </w:rPr>
      </w:pPr>
    </w:p>
    <w:p w14:paraId="65E04C11" w14:textId="77777777" w:rsidR="00020519" w:rsidRPr="00927184" w:rsidRDefault="00020519" w:rsidP="00C628B0">
      <w:pPr>
        <w:suppressAutoHyphens/>
        <w:rPr>
          <w:lang w:val="nl-NL"/>
        </w:rPr>
      </w:pPr>
      <w:r w:rsidRPr="00927184">
        <w:rPr>
          <w:lang w:val="nl-NL"/>
        </w:rPr>
        <w:t>Voor de volledige lijst van hulpstoffen, zie rubriek</w:t>
      </w:r>
      <w:r w:rsidR="004F35FB" w:rsidRPr="00927184">
        <w:rPr>
          <w:lang w:val="nl-NL"/>
        </w:rPr>
        <w:t> </w:t>
      </w:r>
      <w:r w:rsidRPr="00927184">
        <w:rPr>
          <w:lang w:val="nl-NL"/>
        </w:rPr>
        <w:t>6.1.</w:t>
      </w:r>
    </w:p>
    <w:p w14:paraId="68D31724" w14:textId="77777777" w:rsidR="00020519" w:rsidRPr="00927184" w:rsidRDefault="00020519" w:rsidP="00C628B0">
      <w:pPr>
        <w:suppressAutoHyphens/>
        <w:rPr>
          <w:lang w:val="nl-NL"/>
        </w:rPr>
      </w:pPr>
    </w:p>
    <w:p w14:paraId="052BC0A9" w14:textId="77777777" w:rsidR="00020519" w:rsidRPr="00927184" w:rsidRDefault="00020519" w:rsidP="00C628B0">
      <w:pPr>
        <w:suppressAutoHyphens/>
        <w:rPr>
          <w:lang w:val="nl-NL"/>
        </w:rPr>
      </w:pPr>
    </w:p>
    <w:p w14:paraId="7A8ABB2E" w14:textId="77777777" w:rsidR="00020519" w:rsidRPr="00927184" w:rsidRDefault="00020519" w:rsidP="00C628B0">
      <w:pPr>
        <w:keepNext/>
        <w:suppressAutoHyphens/>
        <w:ind w:left="567" w:hanging="567"/>
        <w:rPr>
          <w:lang w:val="nl-NL"/>
        </w:rPr>
      </w:pPr>
      <w:r w:rsidRPr="00927184">
        <w:rPr>
          <w:b/>
          <w:lang w:val="nl-NL"/>
        </w:rPr>
        <w:t>3.</w:t>
      </w:r>
      <w:r w:rsidRPr="00927184">
        <w:rPr>
          <w:b/>
          <w:lang w:val="nl-NL"/>
        </w:rPr>
        <w:tab/>
        <w:t>FARMACEUTISCHE VORM</w:t>
      </w:r>
    </w:p>
    <w:p w14:paraId="373BBEDC" w14:textId="77777777" w:rsidR="00020519" w:rsidRPr="00927184" w:rsidRDefault="00020519" w:rsidP="00C628B0">
      <w:pPr>
        <w:keepNext/>
        <w:suppressAutoHyphens/>
        <w:rPr>
          <w:lang w:val="nl-NL"/>
        </w:rPr>
      </w:pPr>
    </w:p>
    <w:p w14:paraId="0A15CE2C" w14:textId="77777777" w:rsidR="00020519" w:rsidRPr="00927184" w:rsidRDefault="00020519" w:rsidP="00C628B0">
      <w:pPr>
        <w:suppressAutoHyphens/>
        <w:rPr>
          <w:lang w:val="nl-NL"/>
        </w:rPr>
      </w:pPr>
      <w:r w:rsidRPr="00927184">
        <w:rPr>
          <w:lang w:val="nl-NL"/>
        </w:rPr>
        <w:t>Oplossing voor injectie.</w:t>
      </w:r>
    </w:p>
    <w:p w14:paraId="01933612" w14:textId="77777777" w:rsidR="00020519" w:rsidRPr="00927184" w:rsidRDefault="00020519" w:rsidP="00C628B0">
      <w:pPr>
        <w:suppressAutoHyphens/>
        <w:rPr>
          <w:lang w:val="nl-NL"/>
        </w:rPr>
      </w:pPr>
    </w:p>
    <w:p w14:paraId="078DF9FA" w14:textId="74CE8C9B" w:rsidR="00020519" w:rsidRPr="00927184" w:rsidRDefault="00020519" w:rsidP="00C628B0">
      <w:pPr>
        <w:suppressAutoHyphens/>
        <w:rPr>
          <w:lang w:val="nl-NL"/>
        </w:rPr>
      </w:pPr>
      <w:r w:rsidRPr="00927184">
        <w:rPr>
          <w:lang w:val="nl-NL"/>
        </w:rPr>
        <w:t>Heldere, kleurloze tot licht</w:t>
      </w:r>
      <w:r w:rsidR="002126FB">
        <w:rPr>
          <w:lang w:val="nl-NL"/>
        </w:rPr>
        <w:t>bruin</w:t>
      </w:r>
      <w:r w:rsidRPr="00927184">
        <w:rPr>
          <w:lang w:val="nl-NL"/>
        </w:rPr>
        <w:t>gele waterige oplossing.</w:t>
      </w:r>
    </w:p>
    <w:p w14:paraId="6CBBB074" w14:textId="77777777" w:rsidR="00020519" w:rsidRPr="00927184" w:rsidRDefault="00020519" w:rsidP="00C628B0">
      <w:pPr>
        <w:suppressAutoHyphens/>
        <w:rPr>
          <w:lang w:val="nl-NL"/>
        </w:rPr>
      </w:pPr>
    </w:p>
    <w:p w14:paraId="776D462A" w14:textId="77777777" w:rsidR="00020519" w:rsidRPr="00927184" w:rsidRDefault="00020519" w:rsidP="00C628B0">
      <w:pPr>
        <w:suppressAutoHyphens/>
        <w:rPr>
          <w:lang w:val="nl-NL"/>
        </w:rPr>
      </w:pPr>
    </w:p>
    <w:p w14:paraId="3629B0C5" w14:textId="77777777" w:rsidR="00020519" w:rsidRPr="00927184" w:rsidRDefault="00020519" w:rsidP="00C628B0">
      <w:pPr>
        <w:keepNext/>
        <w:suppressAutoHyphens/>
        <w:ind w:left="567" w:hanging="567"/>
        <w:rPr>
          <w:lang w:val="nl-NL"/>
        </w:rPr>
      </w:pPr>
      <w:r w:rsidRPr="00927184">
        <w:rPr>
          <w:b/>
          <w:lang w:val="nl-NL"/>
        </w:rPr>
        <w:t>4.</w:t>
      </w:r>
      <w:r w:rsidRPr="00927184">
        <w:rPr>
          <w:b/>
          <w:lang w:val="nl-NL"/>
        </w:rPr>
        <w:tab/>
        <w:t>KLINISCHE GEGEVENS</w:t>
      </w:r>
    </w:p>
    <w:p w14:paraId="786F449D" w14:textId="77777777" w:rsidR="00020519" w:rsidRPr="00927184" w:rsidRDefault="00020519" w:rsidP="00C628B0">
      <w:pPr>
        <w:keepNext/>
        <w:suppressAutoHyphens/>
        <w:rPr>
          <w:lang w:val="nl-NL"/>
        </w:rPr>
      </w:pPr>
    </w:p>
    <w:p w14:paraId="5FA82D13" w14:textId="77777777" w:rsidR="00020519" w:rsidRPr="00927184" w:rsidRDefault="00020519" w:rsidP="00C628B0">
      <w:pPr>
        <w:keepNext/>
        <w:suppressAutoHyphens/>
        <w:ind w:left="567" w:hanging="567"/>
        <w:rPr>
          <w:lang w:val="nl-NL"/>
        </w:rPr>
      </w:pPr>
      <w:r w:rsidRPr="00927184">
        <w:rPr>
          <w:b/>
          <w:lang w:val="nl-NL"/>
        </w:rPr>
        <w:t>4.1</w:t>
      </w:r>
      <w:r w:rsidRPr="00927184">
        <w:rPr>
          <w:b/>
          <w:lang w:val="nl-NL"/>
        </w:rPr>
        <w:tab/>
        <w:t>Therapeutische indicaties</w:t>
      </w:r>
    </w:p>
    <w:p w14:paraId="51D61D6C" w14:textId="77777777" w:rsidR="00020519" w:rsidRPr="00927184" w:rsidRDefault="00020519" w:rsidP="00C628B0">
      <w:pPr>
        <w:keepNext/>
        <w:suppressAutoHyphens/>
        <w:rPr>
          <w:lang w:val="nl-NL"/>
        </w:rPr>
      </w:pPr>
    </w:p>
    <w:p w14:paraId="1E33AB2D" w14:textId="77777777" w:rsidR="00020519" w:rsidRPr="00927184" w:rsidRDefault="00020519" w:rsidP="00C628B0">
      <w:pPr>
        <w:keepNext/>
        <w:suppressAutoHyphens/>
        <w:rPr>
          <w:szCs w:val="22"/>
          <w:lang w:val="nl-NL"/>
        </w:rPr>
      </w:pPr>
      <w:r w:rsidRPr="00927184">
        <w:rPr>
          <w:lang w:val="nl-NL"/>
        </w:rPr>
        <w:t xml:space="preserve">Lucentis is </w:t>
      </w:r>
      <w:r w:rsidRPr="00927184">
        <w:rPr>
          <w:szCs w:val="22"/>
          <w:lang w:val="nl-NL"/>
        </w:rPr>
        <w:t>geïndiceerd voor gebruik bij volwassenen voor:</w:t>
      </w:r>
    </w:p>
    <w:p w14:paraId="3F3AA940" w14:textId="77777777" w:rsidR="00020519" w:rsidRPr="00927184" w:rsidRDefault="00020519" w:rsidP="00C628B0">
      <w:pPr>
        <w:widowControl w:val="0"/>
        <w:numPr>
          <w:ilvl w:val="0"/>
          <w:numId w:val="8"/>
        </w:numPr>
        <w:tabs>
          <w:tab w:val="clear" w:pos="417"/>
        </w:tabs>
        <w:ind w:left="567" w:hanging="507"/>
        <w:rPr>
          <w:szCs w:val="22"/>
          <w:lang w:val="nl-NL"/>
        </w:rPr>
      </w:pPr>
      <w:r w:rsidRPr="00927184">
        <w:rPr>
          <w:szCs w:val="22"/>
          <w:lang w:val="nl-NL"/>
        </w:rPr>
        <w:t>de behandeling van neovasculaire (natte) leeftijdsgebonden maculadegeneratie (LMD)</w:t>
      </w:r>
    </w:p>
    <w:p w14:paraId="51D3E1E6" w14:textId="77777777" w:rsidR="00020519" w:rsidRPr="00927184" w:rsidRDefault="00020519" w:rsidP="00C628B0">
      <w:pPr>
        <w:widowControl w:val="0"/>
        <w:numPr>
          <w:ilvl w:val="0"/>
          <w:numId w:val="8"/>
        </w:numPr>
        <w:tabs>
          <w:tab w:val="clear" w:pos="417"/>
        </w:tabs>
        <w:ind w:left="567" w:hanging="507"/>
        <w:rPr>
          <w:szCs w:val="22"/>
          <w:lang w:val="nl-NL"/>
        </w:rPr>
      </w:pPr>
      <w:r w:rsidRPr="00927184">
        <w:rPr>
          <w:szCs w:val="22"/>
          <w:lang w:val="nl-NL"/>
        </w:rPr>
        <w:t>de behandeling van visusverslechtering als gevolg van diabetisch macula-oedeem (DME)</w:t>
      </w:r>
    </w:p>
    <w:p w14:paraId="488E09D3" w14:textId="77777777" w:rsidR="002E17C8" w:rsidRPr="00927184" w:rsidRDefault="002E17C8" w:rsidP="00C628B0">
      <w:pPr>
        <w:widowControl w:val="0"/>
        <w:numPr>
          <w:ilvl w:val="0"/>
          <w:numId w:val="8"/>
        </w:numPr>
        <w:tabs>
          <w:tab w:val="clear" w:pos="417"/>
        </w:tabs>
        <w:ind w:left="567" w:hanging="507"/>
        <w:rPr>
          <w:szCs w:val="22"/>
          <w:lang w:val="nl-NL"/>
        </w:rPr>
      </w:pPr>
      <w:bookmarkStart w:id="0" w:name="_Hlk20919984"/>
      <w:r w:rsidRPr="00927184">
        <w:rPr>
          <w:szCs w:val="22"/>
          <w:lang w:val="nl-NL"/>
        </w:rPr>
        <w:t>de behandeling van proliferatieve diabetische retinopathie (PDR)</w:t>
      </w:r>
    </w:p>
    <w:bookmarkEnd w:id="0"/>
    <w:p w14:paraId="1D922FD9" w14:textId="77777777" w:rsidR="00020519" w:rsidRPr="00927184" w:rsidRDefault="00020519" w:rsidP="00C628B0">
      <w:pPr>
        <w:widowControl w:val="0"/>
        <w:numPr>
          <w:ilvl w:val="0"/>
          <w:numId w:val="8"/>
        </w:numPr>
        <w:tabs>
          <w:tab w:val="clear" w:pos="417"/>
        </w:tabs>
        <w:ind w:left="567" w:hanging="507"/>
        <w:rPr>
          <w:szCs w:val="22"/>
          <w:lang w:val="nl-NL"/>
        </w:rPr>
      </w:pPr>
      <w:r w:rsidRPr="00927184">
        <w:rPr>
          <w:szCs w:val="22"/>
          <w:lang w:val="nl-NL"/>
        </w:rPr>
        <w:t>de behandeling van visusverslechtering als gevolg van macula-oedeem secundair aan retinale veneuze occlusie (retinale veneuze takocclusie</w:t>
      </w:r>
      <w:r w:rsidRPr="00927184">
        <w:rPr>
          <w:lang w:val="nl-NL"/>
        </w:rPr>
        <w:t xml:space="preserve"> (BRVO) of </w:t>
      </w:r>
      <w:r w:rsidRPr="00927184">
        <w:rPr>
          <w:szCs w:val="22"/>
          <w:lang w:val="nl-NL"/>
        </w:rPr>
        <w:t xml:space="preserve">retinale </w:t>
      </w:r>
      <w:r w:rsidRPr="00927184">
        <w:rPr>
          <w:lang w:val="nl-NL"/>
        </w:rPr>
        <w:t>veneuze stamocclusie (CRVO = centrale retinale veneuze occlusie))</w:t>
      </w:r>
    </w:p>
    <w:p w14:paraId="0C424F35" w14:textId="77777777" w:rsidR="002E17C8" w:rsidRPr="00927184" w:rsidRDefault="002E17C8" w:rsidP="00C628B0">
      <w:pPr>
        <w:widowControl w:val="0"/>
        <w:numPr>
          <w:ilvl w:val="0"/>
          <w:numId w:val="8"/>
        </w:numPr>
        <w:tabs>
          <w:tab w:val="clear" w:pos="417"/>
        </w:tabs>
        <w:ind w:left="567" w:hanging="507"/>
        <w:rPr>
          <w:szCs w:val="22"/>
          <w:lang w:val="nl-NL"/>
        </w:rPr>
      </w:pPr>
      <w:bookmarkStart w:id="1" w:name="_Hlk20919989"/>
      <w:r w:rsidRPr="00927184">
        <w:rPr>
          <w:szCs w:val="22"/>
          <w:lang w:val="nl-NL"/>
        </w:rPr>
        <w:t>de behandeling van visusverslechtering als gevolg van choroïdale neovascularisatie (CNV)</w:t>
      </w:r>
    </w:p>
    <w:bookmarkEnd w:id="1"/>
    <w:p w14:paraId="66E560A5" w14:textId="77777777" w:rsidR="0059720E" w:rsidRPr="00927184" w:rsidRDefault="0059720E" w:rsidP="00C628B0">
      <w:pPr>
        <w:widowControl w:val="0"/>
        <w:ind w:left="60"/>
        <w:rPr>
          <w:szCs w:val="22"/>
          <w:lang w:val="nl-NL"/>
        </w:rPr>
      </w:pPr>
    </w:p>
    <w:p w14:paraId="08B98338" w14:textId="77777777" w:rsidR="0059720E" w:rsidRPr="00927184" w:rsidRDefault="0059720E" w:rsidP="00C628B0">
      <w:pPr>
        <w:widowControl w:val="0"/>
        <w:rPr>
          <w:szCs w:val="22"/>
          <w:lang w:val="nl-NL"/>
        </w:rPr>
      </w:pPr>
      <w:r w:rsidRPr="00927184">
        <w:rPr>
          <w:szCs w:val="22"/>
          <w:lang w:val="nl-NL"/>
        </w:rPr>
        <w:t xml:space="preserve">Lucentis is geïndiceerd voor gebruik bij </w:t>
      </w:r>
      <w:r w:rsidR="00F1028F" w:rsidRPr="00927184">
        <w:rPr>
          <w:szCs w:val="22"/>
          <w:lang w:val="nl-NL"/>
        </w:rPr>
        <w:t>premature baby’s</w:t>
      </w:r>
      <w:r w:rsidRPr="00927184">
        <w:rPr>
          <w:szCs w:val="22"/>
          <w:lang w:val="nl-NL"/>
        </w:rPr>
        <w:t xml:space="preserve"> voor:</w:t>
      </w:r>
    </w:p>
    <w:p w14:paraId="4FEBB6B0" w14:textId="77777777" w:rsidR="0059720E" w:rsidRPr="00927184" w:rsidRDefault="0059720E" w:rsidP="00C628B0">
      <w:pPr>
        <w:widowControl w:val="0"/>
        <w:numPr>
          <w:ilvl w:val="0"/>
          <w:numId w:val="8"/>
        </w:numPr>
        <w:tabs>
          <w:tab w:val="clear" w:pos="417"/>
        </w:tabs>
        <w:ind w:left="567" w:hanging="507"/>
        <w:rPr>
          <w:szCs w:val="22"/>
          <w:lang w:val="nl-NL"/>
        </w:rPr>
      </w:pPr>
      <w:r w:rsidRPr="00927184">
        <w:rPr>
          <w:szCs w:val="22"/>
          <w:lang w:val="nl-NL"/>
        </w:rPr>
        <w:t xml:space="preserve">de behandeling van </w:t>
      </w:r>
      <w:r w:rsidR="00697935" w:rsidRPr="00927184">
        <w:rPr>
          <w:szCs w:val="22"/>
          <w:lang w:val="nl-NL"/>
        </w:rPr>
        <w:t>prematuren</w:t>
      </w:r>
      <w:r w:rsidR="000A3A87" w:rsidRPr="00927184">
        <w:rPr>
          <w:szCs w:val="22"/>
          <w:lang w:val="nl-NL"/>
        </w:rPr>
        <w:t>-</w:t>
      </w:r>
      <w:r w:rsidRPr="00927184">
        <w:rPr>
          <w:szCs w:val="22"/>
          <w:lang w:val="nl-NL"/>
        </w:rPr>
        <w:t>retinopathie (</w:t>
      </w:r>
      <w:r w:rsidR="00DD35A0" w:rsidRPr="00927184">
        <w:rPr>
          <w:szCs w:val="22"/>
          <w:lang w:val="nl-NL"/>
        </w:rPr>
        <w:t xml:space="preserve">retinopathy of prematurity, </w:t>
      </w:r>
      <w:r w:rsidRPr="00927184">
        <w:rPr>
          <w:szCs w:val="22"/>
          <w:lang w:val="nl-NL"/>
        </w:rPr>
        <w:t>ROP)</w:t>
      </w:r>
      <w:r w:rsidR="0079359B" w:rsidRPr="00927184">
        <w:rPr>
          <w:szCs w:val="22"/>
          <w:lang w:val="nl-NL"/>
        </w:rPr>
        <w:t xml:space="preserve"> met zone</w:t>
      </w:r>
      <w:r w:rsidR="005D5F74" w:rsidRPr="00927184">
        <w:rPr>
          <w:szCs w:val="22"/>
          <w:lang w:val="nl-NL"/>
        </w:rPr>
        <w:t> </w:t>
      </w:r>
      <w:r w:rsidR="0079359B" w:rsidRPr="00927184">
        <w:rPr>
          <w:szCs w:val="22"/>
          <w:lang w:val="nl-NL"/>
        </w:rPr>
        <w:t>I (stadium</w:t>
      </w:r>
      <w:r w:rsidR="005D5F74" w:rsidRPr="00927184">
        <w:rPr>
          <w:szCs w:val="22"/>
          <w:lang w:val="nl-NL"/>
        </w:rPr>
        <w:t> </w:t>
      </w:r>
      <w:r w:rsidR="0079359B" w:rsidRPr="00927184">
        <w:rPr>
          <w:szCs w:val="22"/>
          <w:lang w:val="nl-NL"/>
        </w:rPr>
        <w:t>1+, 2+, 3 of 3+), zone II (stadium 3+) of AP-ROP (</w:t>
      </w:r>
      <w:r w:rsidR="00E374F5" w:rsidRPr="00927184">
        <w:rPr>
          <w:szCs w:val="22"/>
          <w:lang w:val="nl-NL"/>
        </w:rPr>
        <w:t>agressieve posterieure ROP) ziekte.</w:t>
      </w:r>
    </w:p>
    <w:p w14:paraId="20CC5262" w14:textId="77777777" w:rsidR="00020519" w:rsidRPr="00927184" w:rsidRDefault="00020519" w:rsidP="00C628B0">
      <w:pPr>
        <w:suppressAutoHyphens/>
        <w:rPr>
          <w:lang w:val="nl-NL"/>
        </w:rPr>
      </w:pPr>
    </w:p>
    <w:p w14:paraId="59814846" w14:textId="77777777" w:rsidR="00020519" w:rsidRPr="00927184" w:rsidRDefault="00020519" w:rsidP="00C628B0">
      <w:pPr>
        <w:keepNext/>
        <w:suppressAutoHyphens/>
        <w:ind w:left="567" w:hanging="567"/>
        <w:rPr>
          <w:lang w:val="nl-NL"/>
        </w:rPr>
      </w:pPr>
      <w:r w:rsidRPr="00927184">
        <w:rPr>
          <w:b/>
          <w:lang w:val="nl-NL"/>
        </w:rPr>
        <w:t>4.2</w:t>
      </w:r>
      <w:r w:rsidRPr="00927184">
        <w:rPr>
          <w:b/>
          <w:lang w:val="nl-NL"/>
        </w:rPr>
        <w:tab/>
        <w:t>Dosering en wijze van toediening</w:t>
      </w:r>
    </w:p>
    <w:p w14:paraId="4FBE9AFE" w14:textId="77777777" w:rsidR="00020519" w:rsidRPr="00927184" w:rsidRDefault="00020519" w:rsidP="00C628B0">
      <w:pPr>
        <w:keepNext/>
        <w:suppressAutoHyphens/>
        <w:rPr>
          <w:lang w:val="nl-NL"/>
        </w:rPr>
      </w:pPr>
    </w:p>
    <w:p w14:paraId="5E4CDBE3" w14:textId="77777777" w:rsidR="00020519" w:rsidRPr="00927184" w:rsidRDefault="00020519" w:rsidP="00C628B0">
      <w:pPr>
        <w:suppressAutoHyphens/>
        <w:rPr>
          <w:lang w:val="nl-NL"/>
        </w:rPr>
      </w:pPr>
      <w:r w:rsidRPr="00927184">
        <w:rPr>
          <w:lang w:val="nl-NL"/>
        </w:rPr>
        <w:t>Lucentis moet worden toegediend door een bevoegde oogarts die ervaring heeft met intravitreale injecties.</w:t>
      </w:r>
    </w:p>
    <w:p w14:paraId="459C7698" w14:textId="77777777" w:rsidR="00020519" w:rsidRPr="00927184" w:rsidRDefault="00020519" w:rsidP="00C628B0">
      <w:pPr>
        <w:suppressAutoHyphens/>
        <w:rPr>
          <w:lang w:val="nl-NL"/>
        </w:rPr>
      </w:pPr>
    </w:p>
    <w:p w14:paraId="1E7E8AF9" w14:textId="77777777" w:rsidR="00DB235F" w:rsidRPr="00927184" w:rsidRDefault="00ED566F" w:rsidP="00C628B0">
      <w:pPr>
        <w:keepNext/>
        <w:suppressAutoHyphens/>
        <w:rPr>
          <w:u w:val="single"/>
          <w:lang w:val="nl-NL"/>
        </w:rPr>
      </w:pPr>
      <w:r w:rsidRPr="00927184">
        <w:rPr>
          <w:u w:val="single"/>
          <w:lang w:val="nl-NL"/>
        </w:rPr>
        <w:t>Dosering</w:t>
      </w:r>
    </w:p>
    <w:p w14:paraId="77A63F8E" w14:textId="77777777" w:rsidR="00DB235F" w:rsidRPr="00927184" w:rsidRDefault="00DB235F" w:rsidP="00C628B0">
      <w:pPr>
        <w:keepNext/>
        <w:suppressAutoHyphens/>
        <w:rPr>
          <w:lang w:val="nl-NL"/>
        </w:rPr>
      </w:pPr>
    </w:p>
    <w:p w14:paraId="3FE12744" w14:textId="77777777" w:rsidR="00431211" w:rsidRPr="00927184" w:rsidRDefault="00431211" w:rsidP="00C628B0">
      <w:pPr>
        <w:keepNext/>
        <w:suppressAutoHyphens/>
        <w:rPr>
          <w:i/>
          <w:u w:val="single"/>
          <w:lang w:val="nl-NL"/>
        </w:rPr>
      </w:pPr>
      <w:r w:rsidRPr="00927184">
        <w:rPr>
          <w:i/>
          <w:u w:val="single"/>
          <w:lang w:val="nl-NL"/>
        </w:rPr>
        <w:t>Volwassenen</w:t>
      </w:r>
    </w:p>
    <w:p w14:paraId="3BAC3F22" w14:textId="77777777" w:rsidR="00020519" w:rsidRPr="00927184" w:rsidRDefault="00020519" w:rsidP="00C628B0">
      <w:pPr>
        <w:suppressAutoHyphens/>
        <w:rPr>
          <w:lang w:val="nl-NL"/>
        </w:rPr>
      </w:pPr>
      <w:r w:rsidRPr="00927184">
        <w:rPr>
          <w:lang w:val="nl-NL"/>
        </w:rPr>
        <w:t xml:space="preserve">De aanbevolen dosis voor Lucentis </w:t>
      </w:r>
      <w:r w:rsidR="00431211" w:rsidRPr="00927184">
        <w:rPr>
          <w:lang w:val="nl-NL"/>
        </w:rPr>
        <w:t xml:space="preserve">bij volwassenen </w:t>
      </w:r>
      <w:r w:rsidR="00B638EB" w:rsidRPr="00927184">
        <w:rPr>
          <w:lang w:val="nl-NL"/>
        </w:rPr>
        <w:t xml:space="preserve">is </w:t>
      </w:r>
      <w:r w:rsidRPr="00927184">
        <w:rPr>
          <w:lang w:val="nl-NL"/>
        </w:rPr>
        <w:t>0,5 mg, toegediend als enkelvoudige intravitreale injectie. Dit komt overeen met een injectievolume van 0,05 ml.</w:t>
      </w:r>
      <w:r w:rsidR="00B638EB" w:rsidRPr="00927184">
        <w:rPr>
          <w:lang w:val="nl-NL"/>
        </w:rPr>
        <w:t xml:space="preserve"> </w:t>
      </w:r>
      <w:r w:rsidR="002E5988" w:rsidRPr="00927184">
        <w:rPr>
          <w:lang w:val="nl-NL"/>
        </w:rPr>
        <w:t>Het interval</w:t>
      </w:r>
      <w:r w:rsidR="00B638EB" w:rsidRPr="00927184">
        <w:rPr>
          <w:lang w:val="nl-NL"/>
        </w:rPr>
        <w:t xml:space="preserve"> tussen twee doses in hetzelfde oog dient ten minste vier weken te zijn.</w:t>
      </w:r>
    </w:p>
    <w:p w14:paraId="59FED69D" w14:textId="77777777" w:rsidR="00020519" w:rsidRPr="00927184" w:rsidRDefault="00020519" w:rsidP="00C628B0">
      <w:pPr>
        <w:suppressAutoHyphens/>
        <w:rPr>
          <w:lang w:val="nl-NL"/>
        </w:rPr>
      </w:pPr>
    </w:p>
    <w:p w14:paraId="207C2805" w14:textId="77777777" w:rsidR="00020519" w:rsidRPr="00927184" w:rsidRDefault="00020519" w:rsidP="00C628B0">
      <w:pPr>
        <w:suppressAutoHyphens/>
        <w:rPr>
          <w:szCs w:val="22"/>
          <w:lang w:val="nl-NL"/>
        </w:rPr>
      </w:pPr>
      <w:r w:rsidRPr="00927184">
        <w:rPr>
          <w:lang w:val="nl-NL"/>
        </w:rPr>
        <w:t xml:space="preserve">De behandeling </w:t>
      </w:r>
      <w:r w:rsidR="00431211" w:rsidRPr="00927184">
        <w:rPr>
          <w:lang w:val="nl-NL"/>
        </w:rPr>
        <w:t xml:space="preserve">bij volwassenen </w:t>
      </w:r>
      <w:r w:rsidRPr="00927184">
        <w:rPr>
          <w:lang w:val="nl-NL"/>
        </w:rPr>
        <w:t xml:space="preserve">wordt </w:t>
      </w:r>
      <w:r w:rsidR="00B638EB" w:rsidRPr="00927184">
        <w:rPr>
          <w:lang w:val="nl-NL"/>
        </w:rPr>
        <w:t xml:space="preserve">gestart met één injectie per maand </w:t>
      </w:r>
      <w:r w:rsidRPr="00927184">
        <w:rPr>
          <w:lang w:val="nl-NL"/>
        </w:rPr>
        <w:t>totdat maximale gezichtsscherpte is bereikt</w:t>
      </w:r>
      <w:r w:rsidR="001D6CB5" w:rsidRPr="00927184">
        <w:rPr>
          <w:lang w:val="nl-NL"/>
        </w:rPr>
        <w:t xml:space="preserve"> en/of er geen verschijnselen van ziekteactiviteit zijn</w:t>
      </w:r>
      <w:r w:rsidRPr="00927184">
        <w:rPr>
          <w:lang w:val="nl-NL"/>
        </w:rPr>
        <w:t xml:space="preserve">, dat wil zeggen </w:t>
      </w:r>
      <w:r w:rsidR="001D6CB5" w:rsidRPr="00927184">
        <w:rPr>
          <w:lang w:val="nl-NL"/>
        </w:rPr>
        <w:t xml:space="preserve">geen verandering in </w:t>
      </w:r>
      <w:r w:rsidRPr="00927184">
        <w:rPr>
          <w:lang w:val="nl-NL"/>
        </w:rPr>
        <w:t xml:space="preserve">de gezichtsscherpte </w:t>
      </w:r>
      <w:r w:rsidR="001D6CB5" w:rsidRPr="00927184">
        <w:rPr>
          <w:lang w:val="nl-NL"/>
        </w:rPr>
        <w:t xml:space="preserve">en in andere verschijnselen en klachten van de aandoening bij </w:t>
      </w:r>
      <w:r w:rsidR="001D6CB5" w:rsidRPr="00927184">
        <w:rPr>
          <w:lang w:val="nl-NL"/>
        </w:rPr>
        <w:lastRenderedPageBreak/>
        <w:t>voortgezette behandeling</w:t>
      </w:r>
      <w:r w:rsidRPr="00927184">
        <w:rPr>
          <w:szCs w:val="22"/>
          <w:lang w:val="nl-NL"/>
        </w:rPr>
        <w:t>.</w:t>
      </w:r>
      <w:r w:rsidR="00095E25" w:rsidRPr="00927184">
        <w:rPr>
          <w:szCs w:val="22"/>
          <w:lang w:val="nl-NL"/>
        </w:rPr>
        <w:t xml:space="preserve"> Bij patiënten met </w:t>
      </w:r>
      <w:r w:rsidR="004E13B6" w:rsidRPr="00927184">
        <w:rPr>
          <w:szCs w:val="22"/>
          <w:lang w:val="nl-NL"/>
        </w:rPr>
        <w:t xml:space="preserve">natte </w:t>
      </w:r>
      <w:r w:rsidR="00095E25" w:rsidRPr="00927184">
        <w:rPr>
          <w:szCs w:val="22"/>
          <w:lang w:val="nl-NL"/>
        </w:rPr>
        <w:t>LMD, DME</w:t>
      </w:r>
      <w:r w:rsidR="002E17C8" w:rsidRPr="00927184">
        <w:rPr>
          <w:szCs w:val="22"/>
          <w:lang w:val="nl-NL"/>
        </w:rPr>
        <w:t>, PDR</w:t>
      </w:r>
      <w:r w:rsidR="00095E25" w:rsidRPr="00927184">
        <w:rPr>
          <w:szCs w:val="22"/>
          <w:lang w:val="nl-NL"/>
        </w:rPr>
        <w:t xml:space="preserve"> en RVO kunnen initieel drie of meer opeenvolgende, maandelijkse injecties nodig zijn.</w:t>
      </w:r>
    </w:p>
    <w:p w14:paraId="5617F945" w14:textId="77777777" w:rsidR="00020519" w:rsidRPr="00927184" w:rsidRDefault="00020519" w:rsidP="00C628B0">
      <w:pPr>
        <w:suppressAutoHyphens/>
        <w:rPr>
          <w:szCs w:val="22"/>
          <w:lang w:val="nl-NL"/>
        </w:rPr>
      </w:pPr>
    </w:p>
    <w:p w14:paraId="70C2A168" w14:textId="77777777" w:rsidR="00020519" w:rsidRPr="00927184" w:rsidRDefault="00020519" w:rsidP="00C628B0">
      <w:pPr>
        <w:suppressAutoHyphens/>
        <w:rPr>
          <w:iCs/>
          <w:szCs w:val="24"/>
          <w:lang w:val="nl-NL"/>
        </w:rPr>
      </w:pPr>
      <w:r w:rsidRPr="00927184">
        <w:rPr>
          <w:iCs/>
          <w:szCs w:val="24"/>
          <w:lang w:val="nl-NL"/>
        </w:rPr>
        <w:t>Daarna moet</w:t>
      </w:r>
      <w:r w:rsidR="002E5988" w:rsidRPr="00927184">
        <w:rPr>
          <w:iCs/>
          <w:szCs w:val="24"/>
          <w:lang w:val="nl-NL"/>
        </w:rPr>
        <w:t>en de intervallen</w:t>
      </w:r>
      <w:r w:rsidR="001D6CB5" w:rsidRPr="00927184">
        <w:rPr>
          <w:iCs/>
          <w:szCs w:val="24"/>
          <w:lang w:val="nl-NL"/>
        </w:rPr>
        <w:t xml:space="preserve"> voor controle en behandeling worden bepaald door de arts op basis van de ziekteactiviteit, zoals bepaald door</w:t>
      </w:r>
      <w:r w:rsidRPr="00927184">
        <w:rPr>
          <w:iCs/>
          <w:szCs w:val="24"/>
          <w:lang w:val="nl-NL"/>
        </w:rPr>
        <w:t xml:space="preserve"> gezichtsscherpte </w:t>
      </w:r>
      <w:r w:rsidR="001D6CB5" w:rsidRPr="00927184">
        <w:rPr>
          <w:iCs/>
          <w:szCs w:val="24"/>
          <w:lang w:val="nl-NL"/>
        </w:rPr>
        <w:t>en/of anatomische parameters</w:t>
      </w:r>
      <w:r w:rsidRPr="00927184">
        <w:rPr>
          <w:iCs/>
          <w:szCs w:val="24"/>
          <w:lang w:val="nl-NL"/>
        </w:rPr>
        <w:t>.</w:t>
      </w:r>
    </w:p>
    <w:p w14:paraId="75B70EB6" w14:textId="77777777" w:rsidR="00020519" w:rsidRPr="00927184" w:rsidRDefault="00020519" w:rsidP="00C628B0">
      <w:pPr>
        <w:suppressAutoHyphens/>
        <w:rPr>
          <w:iCs/>
          <w:szCs w:val="24"/>
          <w:lang w:val="nl-NL"/>
        </w:rPr>
      </w:pPr>
    </w:p>
    <w:p w14:paraId="0ABC46BE" w14:textId="77777777" w:rsidR="00095E25" w:rsidRPr="00927184" w:rsidRDefault="00095E25" w:rsidP="00C628B0">
      <w:pPr>
        <w:suppressAutoHyphens/>
        <w:rPr>
          <w:iCs/>
          <w:szCs w:val="24"/>
          <w:lang w:val="nl-NL"/>
        </w:rPr>
      </w:pPr>
      <w:r w:rsidRPr="00927184">
        <w:rPr>
          <w:iCs/>
          <w:szCs w:val="24"/>
          <w:lang w:val="nl-NL"/>
        </w:rPr>
        <w:t>Als volgens de arts uit visuele en anatomische parameters blijkt dat de pati</w:t>
      </w:r>
      <w:r w:rsidR="00691A72" w:rsidRPr="00927184">
        <w:rPr>
          <w:iCs/>
          <w:szCs w:val="24"/>
          <w:lang w:val="nl-NL"/>
        </w:rPr>
        <w:t>ënt geen voordeel heeft van voortgezette behandeling, dan moet Lucentis gestaakt worden.</w:t>
      </w:r>
    </w:p>
    <w:p w14:paraId="73F2ACC7" w14:textId="77777777" w:rsidR="00095E25" w:rsidRPr="00927184" w:rsidRDefault="00095E25" w:rsidP="00C628B0">
      <w:pPr>
        <w:suppressAutoHyphens/>
        <w:rPr>
          <w:iCs/>
          <w:szCs w:val="24"/>
          <w:lang w:val="nl-NL"/>
        </w:rPr>
      </w:pPr>
    </w:p>
    <w:p w14:paraId="3FDB529E" w14:textId="77777777" w:rsidR="009230B5" w:rsidRPr="00927184" w:rsidRDefault="009230B5" w:rsidP="00C628B0">
      <w:pPr>
        <w:suppressAutoHyphens/>
        <w:rPr>
          <w:iCs/>
          <w:szCs w:val="24"/>
          <w:lang w:val="nl-NL"/>
        </w:rPr>
      </w:pPr>
      <w:r w:rsidRPr="00927184">
        <w:rPr>
          <w:iCs/>
          <w:szCs w:val="24"/>
          <w:lang w:val="nl-NL"/>
        </w:rPr>
        <w:t xml:space="preserve">Controle op ziekteactiviteit kan bestaan uit klinisch onderzoek, functionele testen of beeldvormingstechnieken (bijvoorbeeld </w:t>
      </w:r>
      <w:r w:rsidRPr="00927184">
        <w:rPr>
          <w:szCs w:val="22"/>
          <w:lang w:val="nl-NL"/>
        </w:rPr>
        <w:t>optische coherentietomografie of fluorescentieangiografie</w:t>
      </w:r>
      <w:r w:rsidRPr="00927184">
        <w:rPr>
          <w:iCs/>
          <w:szCs w:val="24"/>
          <w:lang w:val="nl-NL"/>
        </w:rPr>
        <w:t>).</w:t>
      </w:r>
    </w:p>
    <w:p w14:paraId="5BFD48D8" w14:textId="77777777" w:rsidR="009230B5" w:rsidRPr="00927184" w:rsidRDefault="009230B5" w:rsidP="00C628B0">
      <w:pPr>
        <w:suppressAutoHyphens/>
        <w:rPr>
          <w:iCs/>
          <w:szCs w:val="24"/>
          <w:lang w:val="nl-NL"/>
        </w:rPr>
      </w:pPr>
    </w:p>
    <w:p w14:paraId="1EE07152" w14:textId="77777777" w:rsidR="00020519" w:rsidRPr="00927184" w:rsidRDefault="009230B5" w:rsidP="00C628B0">
      <w:pPr>
        <w:suppressAutoHyphens/>
        <w:rPr>
          <w:szCs w:val="22"/>
          <w:lang w:val="nl-NL"/>
        </w:rPr>
      </w:pPr>
      <w:r w:rsidRPr="00927184">
        <w:rPr>
          <w:iCs/>
          <w:szCs w:val="24"/>
          <w:lang w:val="nl-NL"/>
        </w:rPr>
        <w:t xml:space="preserve">Indien patiënten </w:t>
      </w:r>
      <w:r w:rsidR="007C7F3C" w:rsidRPr="00927184">
        <w:rPr>
          <w:iCs/>
          <w:szCs w:val="24"/>
          <w:lang w:val="nl-NL"/>
        </w:rPr>
        <w:t xml:space="preserve">volgens een </w:t>
      </w:r>
      <w:r w:rsidR="00E1227C" w:rsidRPr="00927184">
        <w:rPr>
          <w:iCs/>
          <w:szCs w:val="24"/>
          <w:lang w:val="nl-NL"/>
        </w:rPr>
        <w:t xml:space="preserve">“treat-and-extend” </w:t>
      </w:r>
      <w:r w:rsidR="007C7F3C" w:rsidRPr="00927184">
        <w:rPr>
          <w:iCs/>
          <w:szCs w:val="24"/>
          <w:lang w:val="nl-NL"/>
        </w:rPr>
        <w:t xml:space="preserve">regime </w:t>
      </w:r>
      <w:r w:rsidRPr="00927184">
        <w:rPr>
          <w:iCs/>
          <w:szCs w:val="24"/>
          <w:lang w:val="nl-NL"/>
        </w:rPr>
        <w:t>worden behandeld</w:t>
      </w:r>
      <w:r w:rsidR="004E13B6" w:rsidRPr="00927184">
        <w:rPr>
          <w:iCs/>
          <w:szCs w:val="24"/>
          <w:lang w:val="nl-NL"/>
        </w:rPr>
        <w:t>, kunnen de behandelingsintervallen stapsgewijs worden verlengd</w:t>
      </w:r>
      <w:r w:rsidRPr="00927184">
        <w:rPr>
          <w:iCs/>
          <w:szCs w:val="24"/>
          <w:lang w:val="nl-NL"/>
        </w:rPr>
        <w:t xml:space="preserve"> op het moment dat maximale gezichtsscherpte is bereikt en/of er geen verschijnselen van ziekteactiviteit zijn</w:t>
      </w:r>
      <w:r w:rsidR="00CE7045" w:rsidRPr="00927184">
        <w:rPr>
          <w:iCs/>
          <w:szCs w:val="24"/>
          <w:lang w:val="nl-NL"/>
        </w:rPr>
        <w:t xml:space="preserve">, totdat verschijnselen van ziekteactiviteit of </w:t>
      </w:r>
      <w:r w:rsidR="00CE7045" w:rsidRPr="00927184">
        <w:rPr>
          <w:szCs w:val="22"/>
          <w:lang w:val="nl-NL"/>
        </w:rPr>
        <w:t>visusverslechtering</w:t>
      </w:r>
      <w:r w:rsidR="00CE7045" w:rsidRPr="00927184" w:rsidDel="001C2703">
        <w:rPr>
          <w:iCs/>
          <w:szCs w:val="24"/>
          <w:lang w:val="nl-NL"/>
        </w:rPr>
        <w:t xml:space="preserve"> </w:t>
      </w:r>
      <w:r w:rsidR="00CE7045" w:rsidRPr="00927184">
        <w:rPr>
          <w:iCs/>
          <w:szCs w:val="24"/>
          <w:lang w:val="nl-NL"/>
        </w:rPr>
        <w:t xml:space="preserve">zich weer voordoen. Het behandelingsinterval dient met </w:t>
      </w:r>
      <w:r w:rsidR="00065E0A" w:rsidRPr="00927184">
        <w:rPr>
          <w:iCs/>
          <w:szCs w:val="24"/>
          <w:lang w:val="nl-NL"/>
        </w:rPr>
        <w:t>n</w:t>
      </w:r>
      <w:r w:rsidR="00CE7045" w:rsidRPr="00927184">
        <w:rPr>
          <w:iCs/>
          <w:szCs w:val="24"/>
          <w:lang w:val="nl-NL"/>
        </w:rPr>
        <w:t>i</w:t>
      </w:r>
      <w:r w:rsidR="00065E0A" w:rsidRPr="00927184">
        <w:rPr>
          <w:iCs/>
          <w:szCs w:val="24"/>
          <w:lang w:val="nl-NL"/>
        </w:rPr>
        <w:t xml:space="preserve">et </w:t>
      </w:r>
      <w:r w:rsidR="00CE7045" w:rsidRPr="00927184">
        <w:rPr>
          <w:iCs/>
          <w:szCs w:val="24"/>
          <w:lang w:val="nl-NL"/>
        </w:rPr>
        <w:t>m</w:t>
      </w:r>
      <w:r w:rsidR="00065E0A" w:rsidRPr="00927184">
        <w:rPr>
          <w:iCs/>
          <w:szCs w:val="24"/>
          <w:lang w:val="nl-NL"/>
        </w:rPr>
        <w:t>eer d</w:t>
      </w:r>
      <w:r w:rsidR="00CE7045" w:rsidRPr="00927184">
        <w:rPr>
          <w:iCs/>
          <w:szCs w:val="24"/>
          <w:lang w:val="nl-NL"/>
        </w:rPr>
        <w:t>a</w:t>
      </w:r>
      <w:r w:rsidR="00065E0A" w:rsidRPr="00927184">
        <w:rPr>
          <w:iCs/>
          <w:szCs w:val="24"/>
          <w:lang w:val="nl-NL"/>
        </w:rPr>
        <w:t>n</w:t>
      </w:r>
      <w:r w:rsidR="00CE7045" w:rsidRPr="00927184">
        <w:rPr>
          <w:iCs/>
          <w:szCs w:val="24"/>
          <w:lang w:val="nl-NL"/>
        </w:rPr>
        <w:t xml:space="preserve"> twee weken per keer </w:t>
      </w:r>
      <w:r w:rsidR="007C7F3C" w:rsidRPr="00927184">
        <w:rPr>
          <w:iCs/>
          <w:szCs w:val="24"/>
          <w:lang w:val="nl-NL"/>
        </w:rPr>
        <w:t xml:space="preserve">te worden </w:t>
      </w:r>
      <w:r w:rsidR="00CE7045" w:rsidRPr="00927184">
        <w:rPr>
          <w:iCs/>
          <w:szCs w:val="24"/>
          <w:lang w:val="nl-NL"/>
        </w:rPr>
        <w:t>verlengd bij natte LMD</w:t>
      </w:r>
      <w:r w:rsidR="00CE7045" w:rsidRPr="00927184">
        <w:rPr>
          <w:szCs w:val="22"/>
          <w:lang w:val="nl-NL"/>
        </w:rPr>
        <w:t xml:space="preserve"> en kan met maximaal één maand per keer </w:t>
      </w:r>
      <w:r w:rsidR="007C7F3C" w:rsidRPr="00927184">
        <w:rPr>
          <w:szCs w:val="22"/>
          <w:lang w:val="nl-NL"/>
        </w:rPr>
        <w:t xml:space="preserve">worden </w:t>
      </w:r>
      <w:r w:rsidR="00CE7045" w:rsidRPr="00927184">
        <w:rPr>
          <w:szCs w:val="22"/>
          <w:lang w:val="nl-NL"/>
        </w:rPr>
        <w:t xml:space="preserve">verlengd </w:t>
      </w:r>
      <w:r w:rsidR="007C7F3C" w:rsidRPr="00927184">
        <w:rPr>
          <w:szCs w:val="22"/>
          <w:lang w:val="nl-NL"/>
        </w:rPr>
        <w:t xml:space="preserve">bij DME. </w:t>
      </w:r>
      <w:r w:rsidR="00F55DA3" w:rsidRPr="00927184">
        <w:rPr>
          <w:szCs w:val="22"/>
          <w:lang w:val="nl-NL"/>
        </w:rPr>
        <w:t xml:space="preserve">Bij </w:t>
      </w:r>
      <w:r w:rsidR="002E17C8" w:rsidRPr="00927184">
        <w:rPr>
          <w:szCs w:val="22"/>
          <w:lang w:val="nl-NL"/>
        </w:rPr>
        <w:t xml:space="preserve">PDR en </w:t>
      </w:r>
      <w:r w:rsidR="00F55DA3" w:rsidRPr="00927184">
        <w:rPr>
          <w:szCs w:val="22"/>
          <w:lang w:val="nl-NL"/>
        </w:rPr>
        <w:t xml:space="preserve">RVO kunnen behandelingsintervallen ook geleidelijk aan worden verlengd. Er zijn echter onvoldoende gegevens om conclusies te trekken over de duur van deze intervallen. </w:t>
      </w:r>
      <w:r w:rsidR="007C7F3C" w:rsidRPr="00927184">
        <w:rPr>
          <w:szCs w:val="22"/>
          <w:lang w:val="nl-NL"/>
        </w:rPr>
        <w:t xml:space="preserve">Als de ziekteactiviteit terugkeert, dient het behandelingsinterval </w:t>
      </w:r>
      <w:r w:rsidR="00A15569" w:rsidRPr="00927184">
        <w:rPr>
          <w:szCs w:val="22"/>
          <w:lang w:val="nl-NL"/>
        </w:rPr>
        <w:t>overeenkomstig te worden ingekort.</w:t>
      </w:r>
    </w:p>
    <w:p w14:paraId="23680B04" w14:textId="77777777" w:rsidR="00A15569" w:rsidRPr="00927184" w:rsidRDefault="00A15569" w:rsidP="00C628B0">
      <w:pPr>
        <w:suppressAutoHyphens/>
        <w:rPr>
          <w:szCs w:val="22"/>
          <w:lang w:val="nl-NL"/>
        </w:rPr>
      </w:pPr>
    </w:p>
    <w:p w14:paraId="697B6314" w14:textId="77777777" w:rsidR="00005DB9" w:rsidRPr="00927184" w:rsidRDefault="00005DB9" w:rsidP="00C628B0">
      <w:pPr>
        <w:rPr>
          <w:lang w:val="nl-NL"/>
        </w:rPr>
      </w:pPr>
      <w:r w:rsidRPr="00927184">
        <w:rPr>
          <w:lang w:val="nl-NL"/>
        </w:rPr>
        <w:t>De behandeling van visusverslechtering als gevolg van CNV moet individueel per patiënt bepaald worden gebaseerd op de ziekteactiviteit. Sommige patiënten hebben slechts één injectie nodig gedurende de eerste 12 maanden; andere patiënten kunnen frequentere behandeling nodig hebben, waaronder een maandelijkse injectie. Bij CNV secundair aan pathologische myopie (PM) hebben veel patiënten slechts één of twee injecties nodig tijdens het eerste jaar (zie rubriek 5.1).</w:t>
      </w:r>
    </w:p>
    <w:p w14:paraId="3D94F32C" w14:textId="77777777" w:rsidR="001C2703" w:rsidRPr="00927184" w:rsidRDefault="001C2703" w:rsidP="00C628B0">
      <w:pPr>
        <w:suppressAutoHyphens/>
        <w:rPr>
          <w:szCs w:val="22"/>
          <w:lang w:val="nl-NL"/>
        </w:rPr>
      </w:pPr>
    </w:p>
    <w:p w14:paraId="1641B0F5" w14:textId="77777777" w:rsidR="00020519" w:rsidRPr="00927184" w:rsidRDefault="00020519" w:rsidP="00C628B0">
      <w:pPr>
        <w:keepNext/>
        <w:suppressAutoHyphens/>
        <w:rPr>
          <w:i/>
          <w:szCs w:val="22"/>
          <w:lang w:val="nl-NL"/>
        </w:rPr>
      </w:pPr>
      <w:r w:rsidRPr="00927184">
        <w:rPr>
          <w:i/>
          <w:szCs w:val="22"/>
          <w:lang w:val="nl-NL"/>
        </w:rPr>
        <w:t>Lucentis en laserfotocoagulatie bij DME en bij macula-oedeem secundair aan BRVO</w:t>
      </w:r>
    </w:p>
    <w:p w14:paraId="712E75E7" w14:textId="77777777" w:rsidR="00020519" w:rsidRPr="00927184" w:rsidRDefault="00020519" w:rsidP="00C628B0">
      <w:pPr>
        <w:widowControl w:val="0"/>
        <w:rPr>
          <w:szCs w:val="22"/>
          <w:lang w:val="nl-NL"/>
        </w:rPr>
      </w:pPr>
      <w:r w:rsidRPr="00927184">
        <w:rPr>
          <w:szCs w:val="22"/>
          <w:lang w:val="nl-NL"/>
        </w:rPr>
        <w:t>Er is enige ervaring met de gelijktijdige toediening van Lucentis met laserfotocoagulatie (zie rubriek 5.1). Wanneer ze op dezelfde dag worden gegeven, dient Lucentis ten minste 30 minuten na laserfotocoagulatie te worden toegediend. Lucentis kan worden toegediend aan patiënten die eerder laserfotocoagulatie hebben gekregen.</w:t>
      </w:r>
    </w:p>
    <w:p w14:paraId="1E6E0306" w14:textId="77777777" w:rsidR="00020519" w:rsidRPr="00927184" w:rsidRDefault="00020519" w:rsidP="00C628B0">
      <w:pPr>
        <w:suppressAutoHyphens/>
        <w:rPr>
          <w:szCs w:val="22"/>
          <w:lang w:val="nl-NL"/>
        </w:rPr>
      </w:pPr>
    </w:p>
    <w:p w14:paraId="7D76CA6D" w14:textId="77777777" w:rsidR="00020519" w:rsidRPr="00927184" w:rsidRDefault="00020519" w:rsidP="00C628B0">
      <w:pPr>
        <w:keepNext/>
        <w:suppressAutoHyphens/>
        <w:rPr>
          <w:i/>
          <w:szCs w:val="22"/>
          <w:lang w:val="nl-NL"/>
        </w:rPr>
      </w:pPr>
      <w:r w:rsidRPr="00927184">
        <w:rPr>
          <w:i/>
          <w:szCs w:val="22"/>
          <w:lang w:val="nl-NL"/>
        </w:rPr>
        <w:t xml:space="preserve">Lucentis en fotodynamische therapie met </w:t>
      </w:r>
      <w:r w:rsidR="00376815" w:rsidRPr="00927184">
        <w:rPr>
          <w:i/>
          <w:szCs w:val="22"/>
          <w:lang w:val="nl-NL"/>
        </w:rPr>
        <w:t>verteporfine</w:t>
      </w:r>
      <w:r w:rsidRPr="00927184">
        <w:rPr>
          <w:i/>
          <w:szCs w:val="22"/>
          <w:lang w:val="nl-NL"/>
        </w:rPr>
        <w:t xml:space="preserve"> bij CNV secundair aan PM</w:t>
      </w:r>
    </w:p>
    <w:p w14:paraId="5140C237" w14:textId="77777777" w:rsidR="00020519" w:rsidRPr="00927184" w:rsidRDefault="00020519" w:rsidP="00C628B0">
      <w:pPr>
        <w:suppressAutoHyphens/>
        <w:rPr>
          <w:szCs w:val="22"/>
          <w:lang w:val="nl-NL"/>
        </w:rPr>
      </w:pPr>
      <w:r w:rsidRPr="00927184">
        <w:rPr>
          <w:szCs w:val="22"/>
          <w:lang w:val="nl-NL"/>
        </w:rPr>
        <w:t xml:space="preserve">Er is geen ervaring met gelijktijdige toediening van Lucentis en </w:t>
      </w:r>
      <w:r w:rsidR="00376815" w:rsidRPr="00927184">
        <w:rPr>
          <w:szCs w:val="22"/>
          <w:lang w:val="nl-NL"/>
        </w:rPr>
        <w:t>verteporfine</w:t>
      </w:r>
      <w:r w:rsidRPr="00927184">
        <w:rPr>
          <w:szCs w:val="22"/>
          <w:lang w:val="nl-NL"/>
        </w:rPr>
        <w:t>.</w:t>
      </w:r>
    </w:p>
    <w:p w14:paraId="3C679352" w14:textId="77777777" w:rsidR="00020519" w:rsidRPr="00927184" w:rsidRDefault="00020519" w:rsidP="00C628B0">
      <w:pPr>
        <w:suppressAutoHyphens/>
        <w:rPr>
          <w:szCs w:val="22"/>
          <w:lang w:val="nl-NL"/>
        </w:rPr>
      </w:pPr>
    </w:p>
    <w:p w14:paraId="6C8B745F" w14:textId="77777777" w:rsidR="00431211" w:rsidRPr="00927184" w:rsidRDefault="00F1028F" w:rsidP="00C628B0">
      <w:pPr>
        <w:keepNext/>
        <w:suppressAutoHyphens/>
        <w:rPr>
          <w:i/>
          <w:szCs w:val="22"/>
          <w:u w:val="single"/>
          <w:lang w:val="nl-NL"/>
        </w:rPr>
      </w:pPr>
      <w:r w:rsidRPr="00927184">
        <w:rPr>
          <w:i/>
          <w:szCs w:val="22"/>
          <w:u w:val="single"/>
          <w:lang w:val="nl-NL"/>
        </w:rPr>
        <w:t>Premature baby’s</w:t>
      </w:r>
    </w:p>
    <w:p w14:paraId="3CFC5A92" w14:textId="73291EFF" w:rsidR="00431211" w:rsidRPr="00927184" w:rsidRDefault="00431211" w:rsidP="00C628B0">
      <w:pPr>
        <w:suppressAutoHyphens/>
        <w:rPr>
          <w:lang w:val="nl-NL"/>
        </w:rPr>
      </w:pPr>
      <w:r w:rsidRPr="00927184">
        <w:rPr>
          <w:lang w:val="nl-NL"/>
        </w:rPr>
        <w:t xml:space="preserve">De aanbevolen dosis voor Lucentis bij </w:t>
      </w:r>
      <w:r w:rsidR="00F1028F" w:rsidRPr="00927184">
        <w:rPr>
          <w:lang w:val="nl-NL"/>
        </w:rPr>
        <w:t>premature baby’s</w:t>
      </w:r>
      <w:r w:rsidRPr="00927184">
        <w:rPr>
          <w:lang w:val="nl-NL"/>
        </w:rPr>
        <w:t xml:space="preserve"> is 0,2</w:t>
      </w:r>
      <w:r w:rsidR="005D5F74" w:rsidRPr="00927184">
        <w:rPr>
          <w:lang w:val="nl-NL"/>
        </w:rPr>
        <w:t> </w:t>
      </w:r>
      <w:r w:rsidRPr="00927184">
        <w:rPr>
          <w:lang w:val="nl-NL"/>
        </w:rPr>
        <w:t xml:space="preserve">mg, toegediend als een intravitreale injectie. Dit komt overeen met een injectievolume van 0,02 ml. Bij </w:t>
      </w:r>
      <w:r w:rsidR="00F1028F" w:rsidRPr="00927184">
        <w:rPr>
          <w:lang w:val="nl-NL"/>
        </w:rPr>
        <w:t>premature baby’s</w:t>
      </w:r>
      <w:r w:rsidRPr="00927184">
        <w:rPr>
          <w:lang w:val="nl-NL"/>
        </w:rPr>
        <w:t xml:space="preserve"> wordt de behandeling van ROP gestart met één injectie per oog en kan op dezelfde dag bilateraal worden gegeven. </w:t>
      </w:r>
      <w:r w:rsidRPr="00927184">
        <w:rPr>
          <w:color w:val="222222"/>
          <w:lang w:val="nl-NL"/>
        </w:rPr>
        <w:t xml:space="preserve">In totaal kunnen maximaal drie injecties </w:t>
      </w:r>
      <w:r w:rsidRPr="00AD3B49">
        <w:rPr>
          <w:color w:val="222222"/>
          <w:lang w:val="nl-NL"/>
        </w:rPr>
        <w:t xml:space="preserve">per oog worden toegediend binnen zes maanden na aanvang van de behandeling als er tekenen van ziekteactiviteit zijn. De meeste patiënten (78%) in de </w:t>
      </w:r>
      <w:r w:rsidR="00FD1534" w:rsidRPr="00AD3B49">
        <w:rPr>
          <w:color w:val="222222"/>
          <w:lang w:val="nl-NL"/>
        </w:rPr>
        <w:t>24</w:t>
      </w:r>
      <w:r w:rsidR="00FD1534" w:rsidRPr="00AD3B49">
        <w:rPr>
          <w:lang w:val="nl-NL"/>
        </w:rPr>
        <w:t> </w:t>
      </w:r>
      <w:r w:rsidR="00FD1534" w:rsidRPr="00AD3B49">
        <w:rPr>
          <w:color w:val="222222"/>
          <w:lang w:val="nl-NL"/>
        </w:rPr>
        <w:t xml:space="preserve">weken durende </w:t>
      </w:r>
      <w:r w:rsidRPr="00AD3B49">
        <w:rPr>
          <w:color w:val="222222"/>
          <w:lang w:val="nl-NL"/>
        </w:rPr>
        <w:t xml:space="preserve">klinische studie </w:t>
      </w:r>
      <w:r w:rsidR="00373470" w:rsidRPr="00AD3B49">
        <w:rPr>
          <w:color w:val="222222"/>
          <w:lang w:val="nl-NL"/>
        </w:rPr>
        <w:t xml:space="preserve">RAINBOW </w:t>
      </w:r>
      <w:r w:rsidRPr="00AD3B49">
        <w:rPr>
          <w:color w:val="222222"/>
          <w:lang w:val="nl-NL"/>
        </w:rPr>
        <w:t xml:space="preserve">ontvingen één injectie per oog. </w:t>
      </w:r>
      <w:r w:rsidR="002126FB" w:rsidRPr="00AD3B49">
        <w:rPr>
          <w:color w:val="222222"/>
          <w:lang w:val="nl-NL"/>
        </w:rPr>
        <w:t xml:space="preserve">Patiënten die met </w:t>
      </w:r>
      <w:r w:rsidR="00FD1534" w:rsidRPr="00AD3B49">
        <w:rPr>
          <w:lang w:val="nl-NL"/>
        </w:rPr>
        <w:t>0,</w:t>
      </w:r>
      <w:r w:rsidR="002126FB" w:rsidRPr="00AD3B49">
        <w:rPr>
          <w:lang w:val="nl-NL"/>
        </w:rPr>
        <w:t>2 m</w:t>
      </w:r>
      <w:r w:rsidR="00FD1534" w:rsidRPr="00AD3B49">
        <w:rPr>
          <w:lang w:val="nl-NL"/>
        </w:rPr>
        <w:t>g</w:t>
      </w:r>
      <w:r w:rsidR="002126FB" w:rsidRPr="00AD3B49">
        <w:rPr>
          <w:lang w:val="nl-NL"/>
        </w:rPr>
        <w:t xml:space="preserve"> werden behandeld</w:t>
      </w:r>
      <w:r w:rsidR="002126FB" w:rsidRPr="00AD3B49">
        <w:rPr>
          <w:color w:val="222222"/>
          <w:lang w:val="nl-NL"/>
        </w:rPr>
        <w:t xml:space="preserve"> in deze klinische studie hadden geen aanvullende behandeling nodig in de daaropvolgende </w:t>
      </w:r>
      <w:r w:rsidR="00EE0063" w:rsidRPr="00AD3B49">
        <w:rPr>
          <w:color w:val="222222"/>
          <w:lang w:val="nl-NL"/>
        </w:rPr>
        <w:t>lange</w:t>
      </w:r>
      <w:r w:rsidR="002126FB" w:rsidRPr="00AD3B49">
        <w:rPr>
          <w:color w:val="222222"/>
          <w:lang w:val="nl-NL"/>
        </w:rPr>
        <w:t>termijn</w:t>
      </w:r>
      <w:r w:rsidR="00BE57FC" w:rsidRPr="00AD3B49">
        <w:rPr>
          <w:color w:val="222222"/>
          <w:lang w:val="nl-NL"/>
        </w:rPr>
        <w:t>-</w:t>
      </w:r>
      <w:r w:rsidR="002126FB" w:rsidRPr="00AD3B49">
        <w:rPr>
          <w:color w:val="222222"/>
          <w:lang w:val="nl-NL"/>
        </w:rPr>
        <w:t>extensiestudie, waarbij de patiënten tot de leeftijd van vijf jaar werden gevolgd (zie rubriek</w:t>
      </w:r>
      <w:r w:rsidR="00FD1534" w:rsidRPr="00AD3B49">
        <w:rPr>
          <w:lang w:val="nl-NL"/>
        </w:rPr>
        <w:t> </w:t>
      </w:r>
      <w:r w:rsidR="002126FB" w:rsidRPr="00AD3B49">
        <w:rPr>
          <w:color w:val="222222"/>
          <w:lang w:val="nl-NL"/>
        </w:rPr>
        <w:t xml:space="preserve">5.1). </w:t>
      </w:r>
      <w:r w:rsidRPr="00AD3B49">
        <w:rPr>
          <w:color w:val="222222"/>
          <w:lang w:val="nl-NL"/>
        </w:rPr>
        <w:t>De toediening van meer dan</w:t>
      </w:r>
      <w:r w:rsidRPr="00927184">
        <w:rPr>
          <w:color w:val="222222"/>
          <w:lang w:val="nl-NL"/>
        </w:rPr>
        <w:t xml:space="preserve"> drie injecties per oog is niet onderzocht. Het interval tussen twee doses die in hetzelfde oog worden geïnjecteerd, moet minimaal vier weken zijn.</w:t>
      </w:r>
    </w:p>
    <w:p w14:paraId="382B68D5" w14:textId="77777777" w:rsidR="00431211" w:rsidRPr="00927184" w:rsidRDefault="00431211" w:rsidP="00C628B0">
      <w:pPr>
        <w:suppressAutoHyphens/>
        <w:rPr>
          <w:szCs w:val="22"/>
          <w:lang w:val="nl-NL"/>
        </w:rPr>
      </w:pPr>
    </w:p>
    <w:p w14:paraId="74618C64" w14:textId="77777777" w:rsidR="00020519" w:rsidRPr="00927184" w:rsidRDefault="00020519" w:rsidP="00C628B0">
      <w:pPr>
        <w:keepNext/>
        <w:suppressAutoHyphens/>
        <w:rPr>
          <w:i/>
          <w:szCs w:val="22"/>
          <w:u w:val="single"/>
          <w:lang w:val="nl-NL"/>
        </w:rPr>
      </w:pPr>
      <w:r w:rsidRPr="00927184">
        <w:rPr>
          <w:i/>
          <w:szCs w:val="22"/>
          <w:u w:val="single"/>
          <w:lang w:val="nl-NL"/>
        </w:rPr>
        <w:t>Speciale populaties</w:t>
      </w:r>
    </w:p>
    <w:p w14:paraId="5D53D070" w14:textId="77777777" w:rsidR="00020519" w:rsidRPr="00927184" w:rsidRDefault="00020519" w:rsidP="00C628B0">
      <w:pPr>
        <w:keepNext/>
        <w:suppressAutoHyphens/>
        <w:rPr>
          <w:i/>
          <w:lang w:val="nl-NL"/>
        </w:rPr>
      </w:pPr>
      <w:r w:rsidRPr="00927184">
        <w:rPr>
          <w:i/>
          <w:lang w:val="nl-NL"/>
        </w:rPr>
        <w:t>Leverinsufficiëntie</w:t>
      </w:r>
    </w:p>
    <w:p w14:paraId="7370391E" w14:textId="77777777" w:rsidR="00020519" w:rsidRPr="00927184" w:rsidRDefault="00020519" w:rsidP="00C628B0">
      <w:pPr>
        <w:suppressAutoHyphens/>
        <w:rPr>
          <w:lang w:val="nl-NL"/>
        </w:rPr>
      </w:pPr>
      <w:r w:rsidRPr="00927184">
        <w:rPr>
          <w:lang w:val="nl-NL"/>
        </w:rPr>
        <w:t>Lucentis is niet onderzocht bij patiënten met leverinsufficiëntie. Er zijn echter geen bijzondere maatregelen vereist voor deze populatie.</w:t>
      </w:r>
    </w:p>
    <w:p w14:paraId="334C2B56" w14:textId="77777777" w:rsidR="00020519" w:rsidRPr="00927184" w:rsidRDefault="00020519" w:rsidP="00C628B0">
      <w:pPr>
        <w:suppressAutoHyphens/>
        <w:rPr>
          <w:lang w:val="nl-NL"/>
        </w:rPr>
      </w:pPr>
    </w:p>
    <w:p w14:paraId="0C274A67" w14:textId="77777777" w:rsidR="00020519" w:rsidRPr="00927184" w:rsidRDefault="00020519" w:rsidP="00C628B0">
      <w:pPr>
        <w:keepNext/>
        <w:suppressAutoHyphens/>
        <w:rPr>
          <w:i/>
          <w:lang w:val="nl-NL"/>
        </w:rPr>
      </w:pPr>
      <w:r w:rsidRPr="00927184">
        <w:rPr>
          <w:i/>
          <w:lang w:val="nl-NL"/>
        </w:rPr>
        <w:t>Nierinsufficiëntie</w:t>
      </w:r>
    </w:p>
    <w:p w14:paraId="5A5E01D2" w14:textId="77777777" w:rsidR="00020519" w:rsidRPr="00927184" w:rsidRDefault="00020519" w:rsidP="00C628B0">
      <w:pPr>
        <w:suppressAutoHyphens/>
        <w:rPr>
          <w:lang w:val="nl-NL"/>
        </w:rPr>
      </w:pPr>
      <w:r w:rsidRPr="00927184">
        <w:rPr>
          <w:lang w:val="nl-NL"/>
        </w:rPr>
        <w:t>Er is geen dosisaanpassing nodig voor patiënten met nierinsufficiëntie (zie rubriek 5.2).</w:t>
      </w:r>
    </w:p>
    <w:p w14:paraId="6378BC2A" w14:textId="77777777" w:rsidR="00020519" w:rsidRPr="00927184" w:rsidRDefault="00020519" w:rsidP="00C628B0">
      <w:pPr>
        <w:suppressAutoHyphens/>
        <w:rPr>
          <w:lang w:val="nl-NL"/>
        </w:rPr>
      </w:pPr>
    </w:p>
    <w:p w14:paraId="29D78029" w14:textId="77777777" w:rsidR="00020519" w:rsidRPr="00927184" w:rsidRDefault="00020519" w:rsidP="00C628B0">
      <w:pPr>
        <w:keepNext/>
        <w:suppressAutoHyphens/>
        <w:rPr>
          <w:i/>
          <w:lang w:val="nl-NL"/>
        </w:rPr>
      </w:pPr>
      <w:r w:rsidRPr="00927184">
        <w:rPr>
          <w:i/>
          <w:lang w:val="nl-NL"/>
        </w:rPr>
        <w:t>Ouderen</w:t>
      </w:r>
    </w:p>
    <w:p w14:paraId="4B5C63C2" w14:textId="77777777" w:rsidR="00020519" w:rsidRPr="00927184" w:rsidRDefault="00020519" w:rsidP="00C628B0">
      <w:pPr>
        <w:suppressAutoHyphens/>
        <w:rPr>
          <w:lang w:val="nl-NL"/>
        </w:rPr>
      </w:pPr>
      <w:r w:rsidRPr="00927184">
        <w:rPr>
          <w:lang w:val="nl-NL"/>
        </w:rPr>
        <w:t>Er is geen dosisaanpassing vereist voor ouderen. De ervaring bij patiënten ouder dan 75 jaar met DME is beperkt.</w:t>
      </w:r>
    </w:p>
    <w:p w14:paraId="326BF287" w14:textId="77777777" w:rsidR="00020519" w:rsidRPr="00927184" w:rsidRDefault="00020519" w:rsidP="00C628B0">
      <w:pPr>
        <w:suppressAutoHyphens/>
        <w:rPr>
          <w:lang w:val="nl-NL"/>
        </w:rPr>
      </w:pPr>
    </w:p>
    <w:p w14:paraId="7243F1D7" w14:textId="77777777" w:rsidR="00020519" w:rsidRPr="00927184" w:rsidRDefault="00020519" w:rsidP="00C628B0">
      <w:pPr>
        <w:keepNext/>
        <w:suppressAutoHyphens/>
        <w:rPr>
          <w:i/>
          <w:lang w:val="nl-NL"/>
        </w:rPr>
      </w:pPr>
      <w:r w:rsidRPr="00927184">
        <w:rPr>
          <w:bCs/>
          <w:i/>
          <w:iCs/>
          <w:szCs w:val="22"/>
          <w:lang w:val="nl-NL"/>
        </w:rPr>
        <w:t>Pediatrische patiënten</w:t>
      </w:r>
    </w:p>
    <w:p w14:paraId="33A1CC47" w14:textId="77777777" w:rsidR="00020519" w:rsidRPr="00927184" w:rsidRDefault="00020519" w:rsidP="00C628B0">
      <w:pPr>
        <w:rPr>
          <w:noProof/>
          <w:lang w:val="nl-NL"/>
        </w:rPr>
      </w:pPr>
      <w:r w:rsidRPr="00927184">
        <w:rPr>
          <w:lang w:val="nl-NL"/>
        </w:rPr>
        <w:t xml:space="preserve">De veiligheid en werkzaamheid van Lucentis bij kinderen en adolescenten jonger dan 18 jaar </w:t>
      </w:r>
      <w:r w:rsidR="00AB101E" w:rsidRPr="00927184">
        <w:rPr>
          <w:lang w:val="nl-NL"/>
        </w:rPr>
        <w:t xml:space="preserve">voor andere indicaties dan </w:t>
      </w:r>
      <w:r w:rsidR="00697935" w:rsidRPr="00927184">
        <w:rPr>
          <w:lang w:val="nl-NL"/>
        </w:rPr>
        <w:t>prematuren</w:t>
      </w:r>
      <w:r w:rsidR="000A3A87" w:rsidRPr="00927184">
        <w:rPr>
          <w:lang w:val="nl-NL"/>
        </w:rPr>
        <w:t>-</w:t>
      </w:r>
      <w:r w:rsidR="00AB101E" w:rsidRPr="00927184">
        <w:rPr>
          <w:lang w:val="nl-NL"/>
        </w:rPr>
        <w:t xml:space="preserve">retinopathie </w:t>
      </w:r>
      <w:r w:rsidRPr="00927184">
        <w:rPr>
          <w:lang w:val="nl-NL"/>
        </w:rPr>
        <w:t xml:space="preserve">zijn niet vastgesteld. </w:t>
      </w:r>
      <w:r w:rsidR="00005DB9" w:rsidRPr="00927184">
        <w:rPr>
          <w:noProof/>
          <w:lang w:val="nl-NL"/>
        </w:rPr>
        <w:t>Beschikbare gegevens bij adolescente patiënten in de leeftijd van 12 tot 17 jaar met visusverslechtering als gevolg van CNV zijn beschreven in rubriek 5.1</w:t>
      </w:r>
      <w:r w:rsidR="00AB101E" w:rsidRPr="00927184">
        <w:rPr>
          <w:noProof/>
          <w:lang w:val="nl-NL"/>
        </w:rPr>
        <w:t xml:space="preserve">, maar er kan geen </w:t>
      </w:r>
      <w:r w:rsidR="002D5D98" w:rsidRPr="00927184">
        <w:rPr>
          <w:noProof/>
          <w:lang w:val="nl-NL"/>
        </w:rPr>
        <w:t>dosering worden aanbevolen.</w:t>
      </w:r>
    </w:p>
    <w:p w14:paraId="61268D58" w14:textId="77777777" w:rsidR="00020519" w:rsidRPr="00927184" w:rsidRDefault="00020519" w:rsidP="00C628B0">
      <w:pPr>
        <w:suppressAutoHyphens/>
        <w:rPr>
          <w:szCs w:val="22"/>
          <w:lang w:val="nl-NL"/>
        </w:rPr>
      </w:pPr>
    </w:p>
    <w:p w14:paraId="1F0942BC" w14:textId="77777777" w:rsidR="00020519" w:rsidRPr="00927184" w:rsidRDefault="00020519" w:rsidP="00C628B0">
      <w:pPr>
        <w:keepNext/>
        <w:suppressAutoHyphens/>
        <w:rPr>
          <w:szCs w:val="22"/>
          <w:u w:val="single"/>
          <w:lang w:val="nl-NL"/>
        </w:rPr>
      </w:pPr>
      <w:r w:rsidRPr="00927184">
        <w:rPr>
          <w:szCs w:val="22"/>
          <w:u w:val="single"/>
          <w:lang w:val="nl-NL"/>
        </w:rPr>
        <w:t>Wijze van toediening</w:t>
      </w:r>
    </w:p>
    <w:p w14:paraId="4151F100" w14:textId="77777777" w:rsidR="00376815" w:rsidRPr="00927184" w:rsidRDefault="00376815" w:rsidP="00C628B0">
      <w:pPr>
        <w:keepNext/>
        <w:suppressAutoHyphens/>
        <w:rPr>
          <w:lang w:val="nl-NL"/>
        </w:rPr>
      </w:pPr>
    </w:p>
    <w:p w14:paraId="7F976A82" w14:textId="77777777" w:rsidR="00020519" w:rsidRPr="00927184" w:rsidRDefault="00020519" w:rsidP="00C628B0">
      <w:pPr>
        <w:suppressAutoHyphens/>
        <w:rPr>
          <w:szCs w:val="22"/>
          <w:lang w:val="nl-NL"/>
        </w:rPr>
      </w:pPr>
      <w:r w:rsidRPr="00927184">
        <w:rPr>
          <w:lang w:val="nl-NL"/>
        </w:rPr>
        <w:t>Injectieflacon voor eenmalig gebruik en uitsluitend voor intravitreaal gebruik.</w:t>
      </w:r>
    </w:p>
    <w:p w14:paraId="6EDDF170" w14:textId="77777777" w:rsidR="00020519" w:rsidRPr="00927184" w:rsidRDefault="00020519" w:rsidP="00C628B0">
      <w:pPr>
        <w:suppressAutoHyphens/>
        <w:rPr>
          <w:szCs w:val="22"/>
          <w:lang w:val="nl-NL"/>
        </w:rPr>
      </w:pPr>
    </w:p>
    <w:p w14:paraId="53844B66" w14:textId="77777777" w:rsidR="00376815" w:rsidRPr="00927184" w:rsidRDefault="00376815" w:rsidP="00C628B0">
      <w:pPr>
        <w:suppressAutoHyphens/>
        <w:rPr>
          <w:szCs w:val="22"/>
          <w:lang w:val="nl-NL"/>
        </w:rPr>
      </w:pPr>
      <w:r w:rsidRPr="00927184">
        <w:rPr>
          <w:szCs w:val="22"/>
          <w:lang w:val="nl-NL"/>
        </w:rPr>
        <w:t>Aangezien het volume in de injectieflacon (0,23 ml) groter is dan de aanbevolen dosis (0,05 ml</w:t>
      </w:r>
      <w:r w:rsidR="00AB101E" w:rsidRPr="00927184">
        <w:rPr>
          <w:szCs w:val="22"/>
          <w:lang w:val="nl-NL"/>
        </w:rPr>
        <w:t xml:space="preserve"> voor volwassenen </w:t>
      </w:r>
      <w:r w:rsidR="00F1028F" w:rsidRPr="00927184">
        <w:rPr>
          <w:szCs w:val="22"/>
          <w:lang w:val="nl-NL"/>
        </w:rPr>
        <w:t>en 0,02</w:t>
      </w:r>
      <w:r w:rsidR="00697935" w:rsidRPr="00927184">
        <w:rPr>
          <w:szCs w:val="22"/>
          <w:lang w:val="nl-NL"/>
        </w:rPr>
        <w:t> </w:t>
      </w:r>
      <w:r w:rsidR="00F1028F" w:rsidRPr="00927184">
        <w:rPr>
          <w:szCs w:val="22"/>
          <w:lang w:val="nl-NL"/>
        </w:rPr>
        <w:t>ml voor premature baby’s</w:t>
      </w:r>
      <w:r w:rsidRPr="00927184">
        <w:rPr>
          <w:szCs w:val="22"/>
          <w:lang w:val="nl-NL"/>
        </w:rPr>
        <w:t xml:space="preserve">), moet een deel van het volume in de injectieflacon </w:t>
      </w:r>
      <w:r w:rsidR="00BE2694" w:rsidRPr="00927184">
        <w:rPr>
          <w:szCs w:val="22"/>
          <w:lang w:val="nl-NL"/>
        </w:rPr>
        <w:t>worden verwijderd</w:t>
      </w:r>
      <w:r w:rsidRPr="00927184">
        <w:rPr>
          <w:szCs w:val="22"/>
          <w:lang w:val="nl-NL"/>
        </w:rPr>
        <w:t xml:space="preserve"> vóór toediening.</w:t>
      </w:r>
    </w:p>
    <w:p w14:paraId="154D6FAF" w14:textId="77777777" w:rsidR="00376815" w:rsidRPr="00927184" w:rsidRDefault="00376815" w:rsidP="00C628B0">
      <w:pPr>
        <w:suppressAutoHyphens/>
        <w:rPr>
          <w:szCs w:val="22"/>
          <w:lang w:val="nl-NL"/>
        </w:rPr>
      </w:pPr>
    </w:p>
    <w:p w14:paraId="56C24811" w14:textId="77777777" w:rsidR="00020519" w:rsidRPr="00927184" w:rsidRDefault="00020519" w:rsidP="00C628B0">
      <w:pPr>
        <w:suppressAutoHyphens/>
        <w:rPr>
          <w:szCs w:val="22"/>
          <w:lang w:val="nl-NL"/>
        </w:rPr>
      </w:pPr>
      <w:r w:rsidRPr="00927184">
        <w:rPr>
          <w:szCs w:val="22"/>
          <w:lang w:val="nl-NL"/>
        </w:rPr>
        <w:t>Lucentis moet vóór toediening worden gecontroleerd op stofdeeltjes en verkleuring.</w:t>
      </w:r>
    </w:p>
    <w:p w14:paraId="7653968E" w14:textId="77777777" w:rsidR="00376815" w:rsidRPr="00927184" w:rsidRDefault="00376815" w:rsidP="00C628B0">
      <w:pPr>
        <w:suppressAutoHyphens/>
        <w:rPr>
          <w:szCs w:val="22"/>
          <w:lang w:val="nl-NL"/>
        </w:rPr>
      </w:pPr>
    </w:p>
    <w:p w14:paraId="7FC3B261" w14:textId="77777777" w:rsidR="00376815" w:rsidRPr="00927184" w:rsidRDefault="00376815" w:rsidP="00C628B0">
      <w:pPr>
        <w:suppressAutoHyphens/>
        <w:rPr>
          <w:szCs w:val="22"/>
          <w:lang w:val="nl-NL"/>
        </w:rPr>
      </w:pPr>
      <w:r w:rsidRPr="00927184">
        <w:rPr>
          <w:szCs w:val="22"/>
          <w:lang w:val="nl-NL"/>
        </w:rPr>
        <w:t>Voor informatie over de bereiding van Lucentis, zie rubriek 6.6.</w:t>
      </w:r>
    </w:p>
    <w:p w14:paraId="119F298E" w14:textId="77777777" w:rsidR="00020519" w:rsidRPr="00927184" w:rsidRDefault="00020519" w:rsidP="00C628B0">
      <w:pPr>
        <w:suppressAutoHyphens/>
        <w:rPr>
          <w:szCs w:val="22"/>
          <w:lang w:val="nl-NL"/>
        </w:rPr>
      </w:pPr>
    </w:p>
    <w:p w14:paraId="2209D8DF" w14:textId="77777777" w:rsidR="00020519" w:rsidRPr="00927184" w:rsidRDefault="00020519" w:rsidP="00C628B0">
      <w:pPr>
        <w:suppressAutoHyphens/>
        <w:rPr>
          <w:szCs w:val="22"/>
          <w:lang w:val="nl-NL"/>
        </w:rPr>
      </w:pPr>
      <w:r w:rsidRPr="00927184">
        <w:rPr>
          <w:szCs w:val="22"/>
          <w:lang w:val="nl-NL"/>
        </w:rPr>
        <w:t xml:space="preserve">De injectieprocedure moet worden uitgevoerd onder aseptische omstandigheden: dit impliceert een chirurgische desinfectie van de handen, het gebruik van steriele handschoenen, een steriel laken en een steriel ooglid-speculum (of equivalent) en de beschikbaarheid van steriele paracentese (indien nodig). De medische voorgeschiedenis van de patiënt voor overgevoeligheidsreacties moet zorgvuldig worden geëvalueerd voordat de intravitreale procedure wordt uitgevoerd (zie rubriek 4.4). </w:t>
      </w:r>
      <w:r w:rsidR="00074C1C" w:rsidRPr="00927184">
        <w:rPr>
          <w:szCs w:val="22"/>
          <w:lang w:val="nl-NL"/>
        </w:rPr>
        <w:t>In overeenstemming met de lokale praktijk moeten g</w:t>
      </w:r>
      <w:r w:rsidRPr="00927184">
        <w:rPr>
          <w:szCs w:val="22"/>
          <w:lang w:val="nl-NL"/>
        </w:rPr>
        <w:t>eschikte anesthesie en een topisch breed-spectrum microbicide</w:t>
      </w:r>
      <w:r w:rsidR="00074C1C" w:rsidRPr="00927184">
        <w:rPr>
          <w:szCs w:val="22"/>
          <w:lang w:val="nl-NL"/>
        </w:rPr>
        <w:t>, om de perioculaire huid, het ooglid en het oculaire oppervlak te desinfecteren,</w:t>
      </w:r>
      <w:r w:rsidRPr="00927184">
        <w:rPr>
          <w:szCs w:val="22"/>
          <w:lang w:val="nl-NL"/>
        </w:rPr>
        <w:t xml:space="preserve"> worden toegediend voorafgaand aan de injectie.</w:t>
      </w:r>
    </w:p>
    <w:p w14:paraId="6ED1A3E6" w14:textId="77777777" w:rsidR="00020519" w:rsidRPr="00927184" w:rsidRDefault="00020519" w:rsidP="00C628B0">
      <w:pPr>
        <w:suppressAutoHyphens/>
        <w:rPr>
          <w:szCs w:val="22"/>
          <w:lang w:val="nl-NL"/>
        </w:rPr>
      </w:pPr>
    </w:p>
    <w:p w14:paraId="7B8993EE" w14:textId="77777777" w:rsidR="00AB101E" w:rsidRPr="00927184" w:rsidRDefault="00AB101E" w:rsidP="00C628B0">
      <w:pPr>
        <w:keepNext/>
        <w:suppressAutoHyphens/>
        <w:rPr>
          <w:i/>
          <w:szCs w:val="22"/>
          <w:u w:val="single"/>
          <w:lang w:val="nl-NL"/>
        </w:rPr>
      </w:pPr>
      <w:r w:rsidRPr="00927184">
        <w:rPr>
          <w:i/>
          <w:szCs w:val="22"/>
          <w:u w:val="single"/>
          <w:lang w:val="nl-NL"/>
        </w:rPr>
        <w:t>Volwassenen</w:t>
      </w:r>
    </w:p>
    <w:p w14:paraId="67FD0885" w14:textId="77777777" w:rsidR="00020519" w:rsidRPr="00927184" w:rsidRDefault="00AB101E" w:rsidP="00C628B0">
      <w:pPr>
        <w:suppressAutoHyphens/>
        <w:rPr>
          <w:lang w:val="nl-NL"/>
        </w:rPr>
      </w:pPr>
      <w:r w:rsidRPr="00927184">
        <w:rPr>
          <w:lang w:val="nl-NL"/>
        </w:rPr>
        <w:t>Bij volwassenen moet d</w:t>
      </w:r>
      <w:r w:rsidR="00020519" w:rsidRPr="00927184">
        <w:rPr>
          <w:lang w:val="nl-NL"/>
        </w:rPr>
        <w:t>e injectienaald</w:t>
      </w:r>
      <w:r w:rsidRPr="00927184">
        <w:rPr>
          <w:lang w:val="nl-NL"/>
        </w:rPr>
        <w:t xml:space="preserve"> </w:t>
      </w:r>
      <w:r w:rsidR="00020519" w:rsidRPr="00927184">
        <w:rPr>
          <w:lang w:val="nl-NL"/>
        </w:rPr>
        <w:t>worden ingebracht in de vitreale holte 3,5</w:t>
      </w:r>
      <w:r w:rsidR="00020519" w:rsidRPr="00927184">
        <w:rPr>
          <w:lang w:val="nl-NL"/>
        </w:rPr>
        <w:noBreakHyphen/>
        <w:t>4,0 mm achter de limbus, waarbij de horizontale meridiaan moet worden vermeden en de naald moet worden gericht op het midden van de oogbol. Het injectievolume van 0,05 ml wordt vervolgens ingebracht. Voor de volgende injecties wordt een andere sclerale plaats gebruikt.</w:t>
      </w:r>
    </w:p>
    <w:p w14:paraId="713CC848" w14:textId="77777777" w:rsidR="00020519" w:rsidRPr="00927184" w:rsidRDefault="00020519" w:rsidP="00C628B0">
      <w:pPr>
        <w:suppressAutoHyphens/>
        <w:rPr>
          <w:lang w:val="nl-NL"/>
        </w:rPr>
      </w:pPr>
    </w:p>
    <w:p w14:paraId="43DC568F" w14:textId="77777777" w:rsidR="00AB101E" w:rsidRPr="00927184" w:rsidRDefault="00AB101E" w:rsidP="00C628B0">
      <w:pPr>
        <w:keepNext/>
        <w:suppressAutoHyphens/>
        <w:rPr>
          <w:i/>
          <w:szCs w:val="22"/>
          <w:u w:val="single"/>
          <w:lang w:val="nl-NL"/>
        </w:rPr>
      </w:pPr>
      <w:r w:rsidRPr="00927184">
        <w:rPr>
          <w:i/>
          <w:szCs w:val="22"/>
          <w:u w:val="single"/>
          <w:lang w:val="nl-NL"/>
        </w:rPr>
        <w:t>Pediatrische patiënten</w:t>
      </w:r>
    </w:p>
    <w:p w14:paraId="76F19512" w14:textId="77777777" w:rsidR="00AB101E" w:rsidRPr="00927184" w:rsidRDefault="009201E8" w:rsidP="00C628B0">
      <w:pPr>
        <w:suppressAutoHyphens/>
        <w:rPr>
          <w:lang w:val="nl-NL"/>
        </w:rPr>
      </w:pPr>
      <w:r w:rsidRPr="00927184">
        <w:rPr>
          <w:lang w:val="nl-NL"/>
        </w:rPr>
        <w:t>Voor de be</w:t>
      </w:r>
      <w:r w:rsidR="00F1028F" w:rsidRPr="00927184">
        <w:rPr>
          <w:lang w:val="nl-NL"/>
        </w:rPr>
        <w:t>handeling van premature baby’s</w:t>
      </w:r>
      <w:r w:rsidRPr="00927184">
        <w:rPr>
          <w:lang w:val="nl-NL"/>
        </w:rPr>
        <w:t xml:space="preserve"> moet de</w:t>
      </w:r>
      <w:r w:rsidR="00F31637" w:rsidRPr="00927184">
        <w:rPr>
          <w:lang w:val="nl-NL"/>
        </w:rPr>
        <w:t xml:space="preserve"> </w:t>
      </w:r>
      <w:r w:rsidR="00544D33" w:rsidRPr="00927184">
        <w:rPr>
          <w:lang w:val="nl-NL"/>
        </w:rPr>
        <w:t>kleinvolume</w:t>
      </w:r>
      <w:r w:rsidR="000A3A87" w:rsidRPr="00927184">
        <w:rPr>
          <w:lang w:val="nl-NL"/>
        </w:rPr>
        <w:t>-</w:t>
      </w:r>
      <w:r w:rsidR="00F31637" w:rsidRPr="00927184">
        <w:rPr>
          <w:lang w:val="nl-NL"/>
        </w:rPr>
        <w:t>injectiespuit met</w:t>
      </w:r>
      <w:r w:rsidR="00544D33" w:rsidRPr="00927184">
        <w:rPr>
          <w:lang w:val="nl-NL"/>
        </w:rPr>
        <w:t xml:space="preserve"> </w:t>
      </w:r>
      <w:r w:rsidR="000314E2" w:rsidRPr="00927184">
        <w:rPr>
          <w:lang w:val="nl-NL"/>
        </w:rPr>
        <w:t>hoge nauwkeurigheid</w:t>
      </w:r>
      <w:r w:rsidR="00F31637" w:rsidRPr="00927184">
        <w:rPr>
          <w:lang w:val="nl-NL"/>
        </w:rPr>
        <w:t xml:space="preserve"> </w:t>
      </w:r>
      <w:r w:rsidR="009B0FE9" w:rsidRPr="00927184">
        <w:rPr>
          <w:lang w:val="nl-NL"/>
        </w:rPr>
        <w:t xml:space="preserve">worden gebruikt, </w:t>
      </w:r>
      <w:r w:rsidR="002D511B" w:rsidRPr="00927184">
        <w:rPr>
          <w:lang w:val="nl-NL"/>
        </w:rPr>
        <w:t>die</w:t>
      </w:r>
      <w:r w:rsidR="00A57509" w:rsidRPr="00927184">
        <w:rPr>
          <w:lang w:val="nl-NL"/>
        </w:rPr>
        <w:t xml:space="preserve"> </w:t>
      </w:r>
      <w:r w:rsidR="009B0FE9" w:rsidRPr="00927184">
        <w:rPr>
          <w:lang w:val="nl-NL"/>
        </w:rPr>
        <w:t>samen met</w:t>
      </w:r>
      <w:r w:rsidRPr="00927184">
        <w:rPr>
          <w:lang w:val="nl-NL"/>
        </w:rPr>
        <w:t xml:space="preserve"> een injectienaald (30G</w:t>
      </w:r>
      <w:r w:rsidR="00697935" w:rsidRPr="00927184">
        <w:rPr>
          <w:lang w:val="nl-NL"/>
        </w:rPr>
        <w:t> </w:t>
      </w:r>
      <w:r w:rsidRPr="00927184">
        <w:rPr>
          <w:lang w:val="nl-NL"/>
        </w:rPr>
        <w:t>x½″)</w:t>
      </w:r>
      <w:r w:rsidR="002D511B" w:rsidRPr="00927184">
        <w:rPr>
          <w:lang w:val="nl-NL"/>
        </w:rPr>
        <w:t xml:space="preserve"> wordt </w:t>
      </w:r>
      <w:r w:rsidR="00EB3B10" w:rsidRPr="00927184">
        <w:rPr>
          <w:lang w:val="nl-NL"/>
        </w:rPr>
        <w:t>mee</w:t>
      </w:r>
      <w:r w:rsidR="00AE6CC9" w:rsidRPr="00927184">
        <w:rPr>
          <w:lang w:val="nl-NL"/>
        </w:rPr>
        <w:t>geleverd</w:t>
      </w:r>
      <w:r w:rsidRPr="00927184">
        <w:rPr>
          <w:lang w:val="nl-NL"/>
        </w:rPr>
        <w:t xml:space="preserve"> in de </w:t>
      </w:r>
      <w:r w:rsidR="00A57509" w:rsidRPr="00927184">
        <w:rPr>
          <w:lang w:val="nl-NL"/>
        </w:rPr>
        <w:t xml:space="preserve">VISISURE-set </w:t>
      </w:r>
      <w:r w:rsidRPr="00927184">
        <w:rPr>
          <w:lang w:val="nl-NL"/>
        </w:rPr>
        <w:t>(zie ook rubriek</w:t>
      </w:r>
      <w:r w:rsidR="006514A3" w:rsidRPr="00927184">
        <w:rPr>
          <w:lang w:val="nl-NL"/>
        </w:rPr>
        <w:t> </w:t>
      </w:r>
      <w:r w:rsidRPr="00927184">
        <w:rPr>
          <w:lang w:val="nl-NL"/>
        </w:rPr>
        <w:t>6.6).</w:t>
      </w:r>
    </w:p>
    <w:p w14:paraId="2CF0CDAC" w14:textId="77777777" w:rsidR="00F31637" w:rsidRPr="00927184" w:rsidRDefault="00F31637" w:rsidP="00C628B0">
      <w:pPr>
        <w:suppressAutoHyphens/>
        <w:rPr>
          <w:lang w:val="nl-NL"/>
        </w:rPr>
      </w:pPr>
    </w:p>
    <w:p w14:paraId="2D0F1C52" w14:textId="77777777" w:rsidR="009B0FE9" w:rsidRPr="00927184" w:rsidRDefault="009B0FE9" w:rsidP="00C628B0">
      <w:pPr>
        <w:suppressAutoHyphens/>
        <w:rPr>
          <w:lang w:val="nl-NL"/>
        </w:rPr>
      </w:pPr>
      <w:r w:rsidRPr="00927184">
        <w:rPr>
          <w:lang w:val="nl-NL"/>
        </w:rPr>
        <w:t xml:space="preserve">Bij </w:t>
      </w:r>
      <w:r w:rsidR="00F1028F" w:rsidRPr="00927184">
        <w:rPr>
          <w:lang w:val="nl-NL"/>
        </w:rPr>
        <w:t>premature baby’s</w:t>
      </w:r>
      <w:r w:rsidRPr="00927184">
        <w:rPr>
          <w:lang w:val="nl-NL"/>
        </w:rPr>
        <w:t xml:space="preserve"> moet de injectienaald </w:t>
      </w:r>
      <w:r w:rsidR="000A3A87" w:rsidRPr="00927184">
        <w:rPr>
          <w:lang w:val="nl-NL"/>
        </w:rPr>
        <w:t xml:space="preserve">in het oog </w:t>
      </w:r>
      <w:r w:rsidR="00204BBA" w:rsidRPr="00927184">
        <w:rPr>
          <w:lang w:val="nl-NL"/>
        </w:rPr>
        <w:t xml:space="preserve">worden ingebracht </w:t>
      </w:r>
      <w:r w:rsidRPr="00927184">
        <w:rPr>
          <w:lang w:val="nl-NL"/>
        </w:rPr>
        <w:t>1,0 tot 2,0</w:t>
      </w:r>
      <w:r w:rsidR="006514A3" w:rsidRPr="00927184">
        <w:rPr>
          <w:lang w:val="nl-NL"/>
        </w:rPr>
        <w:t> </w:t>
      </w:r>
      <w:r w:rsidRPr="00927184">
        <w:rPr>
          <w:lang w:val="nl-NL"/>
        </w:rPr>
        <w:t>mm achter de li</w:t>
      </w:r>
      <w:r w:rsidR="00204BBA" w:rsidRPr="00927184">
        <w:rPr>
          <w:lang w:val="nl-NL"/>
        </w:rPr>
        <w:t>mbus</w:t>
      </w:r>
      <w:r w:rsidRPr="00927184">
        <w:rPr>
          <w:lang w:val="nl-NL"/>
        </w:rPr>
        <w:t xml:space="preserve">, </w:t>
      </w:r>
      <w:r w:rsidR="006514A3" w:rsidRPr="00927184">
        <w:rPr>
          <w:lang w:val="nl-NL"/>
        </w:rPr>
        <w:t>waarbij</w:t>
      </w:r>
      <w:r w:rsidRPr="00927184">
        <w:rPr>
          <w:lang w:val="nl-NL"/>
        </w:rPr>
        <w:t xml:space="preserve"> de naald </w:t>
      </w:r>
      <w:r w:rsidR="006514A3" w:rsidRPr="00927184">
        <w:rPr>
          <w:lang w:val="nl-NL"/>
        </w:rPr>
        <w:t>naar</w:t>
      </w:r>
      <w:r w:rsidRPr="00927184">
        <w:rPr>
          <w:lang w:val="nl-NL"/>
        </w:rPr>
        <w:t xml:space="preserve"> de oogzenuw</w:t>
      </w:r>
      <w:r w:rsidR="008D137E" w:rsidRPr="00927184">
        <w:rPr>
          <w:lang w:val="nl-NL"/>
        </w:rPr>
        <w:t xml:space="preserve"> gericht wordt</w:t>
      </w:r>
      <w:r w:rsidRPr="00927184">
        <w:rPr>
          <w:lang w:val="nl-NL"/>
        </w:rPr>
        <w:t xml:space="preserve">. </w:t>
      </w:r>
      <w:r w:rsidR="008D137E" w:rsidRPr="00927184">
        <w:rPr>
          <w:lang w:val="nl-NL"/>
        </w:rPr>
        <w:t>Vervolgens wordt h</w:t>
      </w:r>
      <w:r w:rsidRPr="00927184">
        <w:rPr>
          <w:lang w:val="nl-NL"/>
        </w:rPr>
        <w:t>et i</w:t>
      </w:r>
      <w:r w:rsidR="001912D9" w:rsidRPr="00927184">
        <w:rPr>
          <w:lang w:val="nl-NL"/>
        </w:rPr>
        <w:t>njectievolume van 0,02</w:t>
      </w:r>
      <w:r w:rsidR="006514A3" w:rsidRPr="00927184">
        <w:rPr>
          <w:lang w:val="nl-NL"/>
        </w:rPr>
        <w:t> </w:t>
      </w:r>
      <w:r w:rsidR="001912D9" w:rsidRPr="00927184">
        <w:rPr>
          <w:lang w:val="nl-NL"/>
        </w:rPr>
        <w:t xml:space="preserve">ml </w:t>
      </w:r>
      <w:r w:rsidR="008D137E" w:rsidRPr="00927184">
        <w:rPr>
          <w:lang w:val="nl-NL"/>
        </w:rPr>
        <w:t>geïnjecteerd</w:t>
      </w:r>
      <w:r w:rsidRPr="00927184">
        <w:rPr>
          <w:lang w:val="nl-NL"/>
        </w:rPr>
        <w:t>.</w:t>
      </w:r>
    </w:p>
    <w:p w14:paraId="37BE51A7" w14:textId="77777777" w:rsidR="00AB101E" w:rsidRPr="00927184" w:rsidRDefault="00AB101E" w:rsidP="00C628B0">
      <w:pPr>
        <w:suppressAutoHyphens/>
        <w:rPr>
          <w:lang w:val="nl-NL"/>
        </w:rPr>
      </w:pPr>
    </w:p>
    <w:p w14:paraId="1B4F41AC" w14:textId="77777777" w:rsidR="00020519" w:rsidRPr="00927184" w:rsidRDefault="00020519" w:rsidP="00C628B0">
      <w:pPr>
        <w:keepNext/>
        <w:suppressAutoHyphens/>
        <w:ind w:left="567" w:hanging="567"/>
        <w:rPr>
          <w:lang w:val="nl-NL"/>
        </w:rPr>
      </w:pPr>
      <w:r w:rsidRPr="00927184">
        <w:rPr>
          <w:b/>
          <w:lang w:val="nl-NL"/>
        </w:rPr>
        <w:t>4.3</w:t>
      </w:r>
      <w:r w:rsidRPr="00927184">
        <w:rPr>
          <w:b/>
          <w:lang w:val="nl-NL"/>
        </w:rPr>
        <w:tab/>
        <w:t>Contra-indicaties</w:t>
      </w:r>
    </w:p>
    <w:p w14:paraId="4A971A55" w14:textId="77777777" w:rsidR="00020519" w:rsidRPr="00927184" w:rsidRDefault="00020519" w:rsidP="00C628B0">
      <w:pPr>
        <w:keepNext/>
        <w:suppressAutoHyphens/>
        <w:rPr>
          <w:lang w:val="nl-NL"/>
        </w:rPr>
      </w:pPr>
    </w:p>
    <w:p w14:paraId="21DA0739" w14:textId="77777777" w:rsidR="00020519" w:rsidRPr="00927184" w:rsidRDefault="00020519" w:rsidP="00C628B0">
      <w:pPr>
        <w:suppressAutoHyphens/>
        <w:rPr>
          <w:lang w:val="nl-NL"/>
        </w:rPr>
      </w:pPr>
      <w:r w:rsidRPr="00927184">
        <w:rPr>
          <w:lang w:val="nl-NL"/>
        </w:rPr>
        <w:t xml:space="preserve">Overgevoeligheid voor de werkzame stof of voor </w:t>
      </w:r>
      <w:r w:rsidR="00DE6EBD" w:rsidRPr="00927184">
        <w:rPr>
          <w:lang w:val="nl-NL"/>
        </w:rPr>
        <w:t>ee</w:t>
      </w:r>
      <w:r w:rsidRPr="00927184">
        <w:rPr>
          <w:lang w:val="nl-NL"/>
        </w:rPr>
        <w:t>n van de in rubriek 6.1 vermelde hulpstoffen.</w:t>
      </w:r>
    </w:p>
    <w:p w14:paraId="4453CF1A" w14:textId="77777777" w:rsidR="00020519" w:rsidRPr="00927184" w:rsidRDefault="00020519" w:rsidP="00C628B0">
      <w:pPr>
        <w:suppressAutoHyphens/>
        <w:rPr>
          <w:lang w:val="nl-NL"/>
        </w:rPr>
      </w:pPr>
    </w:p>
    <w:p w14:paraId="5E3CF787" w14:textId="77777777" w:rsidR="00020519" w:rsidRPr="00927184" w:rsidRDefault="00020519" w:rsidP="00C628B0">
      <w:pPr>
        <w:suppressAutoHyphens/>
        <w:rPr>
          <w:lang w:val="nl-NL"/>
        </w:rPr>
      </w:pPr>
      <w:r w:rsidRPr="00927184">
        <w:rPr>
          <w:lang w:val="nl-NL"/>
        </w:rPr>
        <w:t>Patiënten met actieve of vermoedelijke oculaire of perioculaire infecties.</w:t>
      </w:r>
    </w:p>
    <w:p w14:paraId="63F0E323" w14:textId="77777777" w:rsidR="00020519" w:rsidRPr="00927184" w:rsidRDefault="00020519" w:rsidP="00C628B0">
      <w:pPr>
        <w:suppressAutoHyphens/>
        <w:rPr>
          <w:lang w:val="nl-NL"/>
        </w:rPr>
      </w:pPr>
    </w:p>
    <w:p w14:paraId="2B46A18A" w14:textId="77777777" w:rsidR="00020519" w:rsidRPr="00927184" w:rsidRDefault="00020519" w:rsidP="00C628B0">
      <w:pPr>
        <w:suppressAutoHyphens/>
        <w:rPr>
          <w:lang w:val="nl-NL"/>
        </w:rPr>
      </w:pPr>
      <w:r w:rsidRPr="00927184">
        <w:rPr>
          <w:lang w:val="nl-NL"/>
        </w:rPr>
        <w:t>Patiënten met actieve ernstige intraoculaire ontsteking.</w:t>
      </w:r>
    </w:p>
    <w:p w14:paraId="4FAFED38" w14:textId="77777777" w:rsidR="00020519" w:rsidRPr="00927184" w:rsidRDefault="00020519" w:rsidP="00C628B0">
      <w:pPr>
        <w:suppressAutoHyphens/>
        <w:rPr>
          <w:lang w:val="nl-NL"/>
        </w:rPr>
      </w:pPr>
    </w:p>
    <w:p w14:paraId="2B2C5F20" w14:textId="77777777" w:rsidR="00020519" w:rsidRPr="00927184" w:rsidRDefault="00020519" w:rsidP="00C628B0">
      <w:pPr>
        <w:keepNext/>
        <w:suppressAutoHyphens/>
        <w:ind w:left="567" w:hanging="567"/>
        <w:rPr>
          <w:b/>
          <w:lang w:val="nl-NL"/>
        </w:rPr>
      </w:pPr>
      <w:r w:rsidRPr="00927184">
        <w:rPr>
          <w:b/>
          <w:lang w:val="nl-NL"/>
        </w:rPr>
        <w:t>4.4</w:t>
      </w:r>
      <w:r w:rsidRPr="00927184">
        <w:rPr>
          <w:b/>
          <w:lang w:val="nl-NL"/>
        </w:rPr>
        <w:tab/>
        <w:t>Bijzondere waarschuwingen en voorzorgen bij gebruik</w:t>
      </w:r>
    </w:p>
    <w:p w14:paraId="604A2A09" w14:textId="77777777" w:rsidR="00020519" w:rsidRPr="00927184" w:rsidRDefault="00020519" w:rsidP="00C628B0">
      <w:pPr>
        <w:keepNext/>
        <w:suppressAutoHyphens/>
        <w:rPr>
          <w:lang w:val="nl-NL"/>
        </w:rPr>
      </w:pPr>
    </w:p>
    <w:p w14:paraId="0EF8CE0B" w14:textId="3C8C25AB" w:rsidR="00284AFA" w:rsidRDefault="00284AFA" w:rsidP="00C628B0">
      <w:pPr>
        <w:keepNext/>
        <w:suppressAutoHyphens/>
        <w:ind w:left="567" w:hanging="567"/>
        <w:rPr>
          <w:u w:val="single"/>
          <w:lang w:val="nl-NL"/>
        </w:rPr>
      </w:pPr>
      <w:r>
        <w:rPr>
          <w:u w:val="single"/>
          <w:lang w:val="nl-NL"/>
        </w:rPr>
        <w:t>Terugvinden herkomst</w:t>
      </w:r>
    </w:p>
    <w:p w14:paraId="678DF00E" w14:textId="7819AA5B" w:rsidR="00284AFA" w:rsidRPr="003A617C" w:rsidRDefault="00284AFA" w:rsidP="00C628B0">
      <w:pPr>
        <w:keepNext/>
        <w:suppressAutoHyphens/>
        <w:ind w:left="567" w:hanging="567"/>
        <w:rPr>
          <w:lang w:val="nl-NL"/>
        </w:rPr>
      </w:pPr>
    </w:p>
    <w:p w14:paraId="65EA45E7" w14:textId="08F78E6F" w:rsidR="00284AFA" w:rsidRDefault="00284AFA" w:rsidP="00C628B0">
      <w:pPr>
        <w:suppressAutoHyphens/>
        <w:rPr>
          <w:lang w:val="nl-NL"/>
        </w:rPr>
      </w:pPr>
      <w:r w:rsidRPr="00284AFA">
        <w:rPr>
          <w:lang w:val="nl-NL"/>
        </w:rPr>
        <w:t>Om het terugvinden van de herkomst van biologicals te verbeteren moeten de naam en het batchnummer van het toegediende product goed geregistreerd worden</w:t>
      </w:r>
      <w:r w:rsidR="004A729C">
        <w:rPr>
          <w:lang w:val="nl-NL"/>
        </w:rPr>
        <w:t>.</w:t>
      </w:r>
    </w:p>
    <w:p w14:paraId="364B2BFD" w14:textId="77777777" w:rsidR="00284AFA" w:rsidRPr="003A617C" w:rsidRDefault="00284AFA" w:rsidP="00C628B0">
      <w:pPr>
        <w:suppressAutoHyphens/>
        <w:ind w:left="567" w:hanging="567"/>
        <w:rPr>
          <w:lang w:val="nl-NL"/>
        </w:rPr>
      </w:pPr>
    </w:p>
    <w:p w14:paraId="183B8C30" w14:textId="7A053EE7" w:rsidR="00020519" w:rsidRPr="00927184" w:rsidRDefault="00020519" w:rsidP="00C628B0">
      <w:pPr>
        <w:keepNext/>
        <w:suppressAutoHyphens/>
        <w:ind w:left="567" w:hanging="567"/>
        <w:rPr>
          <w:u w:val="single"/>
          <w:lang w:val="nl-NL"/>
        </w:rPr>
      </w:pPr>
      <w:r w:rsidRPr="00927184">
        <w:rPr>
          <w:u w:val="single"/>
          <w:lang w:val="nl-NL"/>
        </w:rPr>
        <w:t>Reacties gerelateerd aan de intravitreale injectie</w:t>
      </w:r>
    </w:p>
    <w:p w14:paraId="3F7DDD03" w14:textId="77777777" w:rsidR="009B7759" w:rsidRPr="00927184" w:rsidRDefault="009B7759" w:rsidP="00C628B0">
      <w:pPr>
        <w:keepNext/>
        <w:suppressAutoHyphens/>
        <w:rPr>
          <w:lang w:val="nl-NL"/>
        </w:rPr>
      </w:pPr>
    </w:p>
    <w:p w14:paraId="5A94922E" w14:textId="77777777" w:rsidR="00020519" w:rsidRPr="00927184" w:rsidRDefault="00020519" w:rsidP="00C628B0">
      <w:pPr>
        <w:suppressAutoHyphens/>
        <w:rPr>
          <w:lang w:val="nl-NL"/>
        </w:rPr>
      </w:pPr>
      <w:r w:rsidRPr="00927184">
        <w:rPr>
          <w:lang w:val="nl-NL"/>
        </w:rPr>
        <w:t>Intravitreale injecties, waaronder die met Lucentis, werden geassocieerd met endoftalmitis, intraoculaire ontsteking, regmatogene retinale loslating, retinale scheur en iatrogene traumatische cataract (zie rubriek 4.8). Wanneer Lucentis wordt toegediend, moeten altijd geschikte aseptische injectietechnieken worden gebruikt. Daarnaast moeten patiënten worden gecontroleerd in de week die volgt op de injectie om een vroegtijdige behandeling mogelijk te maken in het geval dat een infectie optreedt. Aan patiënten moet worden uitgelegd dat zij alle symptomen die op endoftalmitis lijken en elk van de hierboven genoemde reacties zonder uitstel moeten melden.</w:t>
      </w:r>
    </w:p>
    <w:p w14:paraId="694701C0" w14:textId="77777777" w:rsidR="00284AFA" w:rsidRPr="00927184" w:rsidRDefault="00284AFA" w:rsidP="00C628B0">
      <w:pPr>
        <w:suppressAutoHyphens/>
        <w:rPr>
          <w:lang w:val="nl-NL"/>
        </w:rPr>
      </w:pPr>
    </w:p>
    <w:p w14:paraId="20004C36" w14:textId="77777777" w:rsidR="00020519" w:rsidRPr="00927184" w:rsidRDefault="00020519" w:rsidP="00C628B0">
      <w:pPr>
        <w:keepNext/>
        <w:suppressAutoHyphens/>
        <w:rPr>
          <w:u w:val="single"/>
          <w:lang w:val="nl-NL"/>
        </w:rPr>
      </w:pPr>
      <w:r w:rsidRPr="00927184">
        <w:rPr>
          <w:u w:val="single"/>
          <w:lang w:val="nl-NL"/>
        </w:rPr>
        <w:t>Toenames in intraoculaire druk</w:t>
      </w:r>
    </w:p>
    <w:p w14:paraId="46786F1C" w14:textId="77777777" w:rsidR="009B7759" w:rsidRPr="00927184" w:rsidRDefault="009B7759" w:rsidP="00C628B0">
      <w:pPr>
        <w:keepNext/>
        <w:suppressAutoHyphens/>
        <w:rPr>
          <w:lang w:val="nl-NL"/>
        </w:rPr>
      </w:pPr>
    </w:p>
    <w:p w14:paraId="154B678E" w14:textId="77777777" w:rsidR="00020519" w:rsidRPr="00927184" w:rsidRDefault="001912D9" w:rsidP="00C628B0">
      <w:pPr>
        <w:suppressAutoHyphens/>
        <w:rPr>
          <w:lang w:val="nl-NL"/>
        </w:rPr>
      </w:pPr>
      <w:r w:rsidRPr="00927184">
        <w:rPr>
          <w:lang w:val="nl-NL"/>
        </w:rPr>
        <w:t>Bij volwassenen zijn t</w:t>
      </w:r>
      <w:r w:rsidR="00020519" w:rsidRPr="00927184">
        <w:rPr>
          <w:lang w:val="nl-NL"/>
        </w:rPr>
        <w:t>ijdelijke toenames in intraoculaire druk (IOD)</w:t>
      </w:r>
      <w:r w:rsidRPr="00927184">
        <w:rPr>
          <w:lang w:val="nl-NL"/>
        </w:rPr>
        <w:t xml:space="preserve"> </w:t>
      </w:r>
      <w:r w:rsidR="00020519" w:rsidRPr="00927184">
        <w:rPr>
          <w:lang w:val="nl-NL"/>
        </w:rPr>
        <w:t>waargenomen binnen 60 minuten na de injectie van Lucentis. Blijvende IOP toenames zijn ook geïdentificeerd (zie rubriek 4.8). Zowel de intraoculaire druk als de perfusie van de oogzenuwkop moeten worden gecontroleerd en op een geschikte manier onder controle worden gehouden.</w:t>
      </w:r>
    </w:p>
    <w:p w14:paraId="08D07906" w14:textId="77777777" w:rsidR="009B7759" w:rsidRPr="00927184" w:rsidRDefault="009B7759" w:rsidP="00C628B0">
      <w:pPr>
        <w:suppressAutoHyphens/>
        <w:rPr>
          <w:lang w:val="nl-NL"/>
        </w:rPr>
      </w:pPr>
    </w:p>
    <w:p w14:paraId="40BF84C4" w14:textId="77777777" w:rsidR="009B7759" w:rsidRPr="00927184" w:rsidRDefault="009B7759" w:rsidP="00C628B0">
      <w:pPr>
        <w:suppressAutoHyphens/>
        <w:rPr>
          <w:lang w:val="nl-NL"/>
        </w:rPr>
      </w:pPr>
      <w:r w:rsidRPr="00927184">
        <w:rPr>
          <w:lang w:val="nl-NL"/>
        </w:rPr>
        <w:t>Patiënten moeten</w:t>
      </w:r>
      <w:r w:rsidR="00AD4B7C" w:rsidRPr="00927184">
        <w:rPr>
          <w:lang w:val="nl-NL"/>
        </w:rPr>
        <w:t xml:space="preserve"> worden</w:t>
      </w:r>
      <w:r w:rsidRPr="00927184">
        <w:rPr>
          <w:lang w:val="nl-NL"/>
        </w:rPr>
        <w:t xml:space="preserve"> ge</w:t>
      </w:r>
      <w:r w:rsidR="00AD4B7C" w:rsidRPr="00927184">
        <w:rPr>
          <w:lang w:val="nl-NL"/>
        </w:rPr>
        <w:t>ïnformeerd</w:t>
      </w:r>
      <w:r w:rsidRPr="00927184">
        <w:rPr>
          <w:lang w:val="nl-NL"/>
        </w:rPr>
        <w:t xml:space="preserve"> over de symptomen</w:t>
      </w:r>
      <w:r w:rsidR="00AD4B7C" w:rsidRPr="00927184">
        <w:rPr>
          <w:lang w:val="nl-NL"/>
        </w:rPr>
        <w:t xml:space="preserve"> van deze potentiële</w:t>
      </w:r>
      <w:r w:rsidRPr="00927184">
        <w:rPr>
          <w:lang w:val="nl-NL"/>
        </w:rPr>
        <w:t xml:space="preserve"> bijwerkingen</w:t>
      </w:r>
      <w:r w:rsidR="00AD4B7C" w:rsidRPr="00927184">
        <w:rPr>
          <w:lang w:val="nl-NL"/>
        </w:rPr>
        <w:t>. Tevens dienen zij te worden</w:t>
      </w:r>
      <w:r w:rsidRPr="00927184">
        <w:rPr>
          <w:lang w:val="nl-NL"/>
        </w:rPr>
        <w:t xml:space="preserve"> geïnstrueerd </w:t>
      </w:r>
      <w:r w:rsidR="00AD4B7C" w:rsidRPr="00927184">
        <w:rPr>
          <w:lang w:val="nl-NL"/>
        </w:rPr>
        <w:t xml:space="preserve">dat zij hun arts </w:t>
      </w:r>
      <w:r w:rsidR="00B433E9" w:rsidRPr="00927184">
        <w:rPr>
          <w:lang w:val="nl-NL"/>
        </w:rPr>
        <w:t>waarschuwen</w:t>
      </w:r>
      <w:r w:rsidR="00AD4B7C" w:rsidRPr="00927184">
        <w:rPr>
          <w:lang w:val="nl-NL"/>
        </w:rPr>
        <w:t xml:space="preserve"> als zij klachten</w:t>
      </w:r>
      <w:r w:rsidRPr="00927184">
        <w:rPr>
          <w:lang w:val="nl-NL"/>
        </w:rPr>
        <w:t xml:space="preserve"> ontwikkelen</w:t>
      </w:r>
      <w:r w:rsidR="00080DE2" w:rsidRPr="00927184">
        <w:rPr>
          <w:lang w:val="nl-NL"/>
        </w:rPr>
        <w:t>,</w:t>
      </w:r>
      <w:r w:rsidRPr="00927184">
        <w:rPr>
          <w:lang w:val="nl-NL"/>
        </w:rPr>
        <w:t xml:space="preserve"> zoals oogpijn of toegenomen ongemak, </w:t>
      </w:r>
      <w:r w:rsidR="00AD4B7C" w:rsidRPr="00927184">
        <w:rPr>
          <w:lang w:val="nl-NL"/>
        </w:rPr>
        <w:t>verergering van de</w:t>
      </w:r>
      <w:r w:rsidRPr="00927184">
        <w:rPr>
          <w:lang w:val="nl-NL"/>
        </w:rPr>
        <w:t xml:space="preserve"> roodheid van het oog, wazig of verminderd zicht, e</w:t>
      </w:r>
      <w:r w:rsidR="00AD4B7C" w:rsidRPr="00927184">
        <w:rPr>
          <w:lang w:val="nl-NL"/>
        </w:rPr>
        <w:t>e</w:t>
      </w:r>
      <w:r w:rsidRPr="00927184">
        <w:rPr>
          <w:lang w:val="nl-NL"/>
        </w:rPr>
        <w:t>n to</w:t>
      </w:r>
      <w:r w:rsidR="00AD4B7C" w:rsidRPr="00927184">
        <w:rPr>
          <w:lang w:val="nl-NL"/>
        </w:rPr>
        <w:t>egenomen aantal kleine deeltjes in hun zicht, of verhoogde</w:t>
      </w:r>
      <w:r w:rsidRPr="00927184">
        <w:rPr>
          <w:lang w:val="nl-NL"/>
        </w:rPr>
        <w:t xml:space="preserve"> </w:t>
      </w:r>
      <w:r w:rsidR="00AD4B7C" w:rsidRPr="00927184">
        <w:rPr>
          <w:lang w:val="nl-NL"/>
        </w:rPr>
        <w:t>gevoeligheid voor</w:t>
      </w:r>
      <w:r w:rsidRPr="00927184">
        <w:rPr>
          <w:lang w:val="nl-NL"/>
        </w:rPr>
        <w:t xml:space="preserve"> licht (zie rubriek 4.8).</w:t>
      </w:r>
    </w:p>
    <w:p w14:paraId="0E5525C7" w14:textId="77777777" w:rsidR="00020519" w:rsidRPr="00927184" w:rsidRDefault="00020519" w:rsidP="00C628B0">
      <w:pPr>
        <w:suppressAutoHyphens/>
        <w:rPr>
          <w:lang w:val="nl-NL"/>
        </w:rPr>
      </w:pPr>
    </w:p>
    <w:p w14:paraId="7396FD36" w14:textId="77777777" w:rsidR="00020519" w:rsidRPr="00927184" w:rsidRDefault="00020519" w:rsidP="00C628B0">
      <w:pPr>
        <w:keepNext/>
        <w:suppressAutoHyphens/>
        <w:rPr>
          <w:u w:val="single"/>
          <w:lang w:val="nl-NL"/>
        </w:rPr>
      </w:pPr>
      <w:r w:rsidRPr="00927184">
        <w:rPr>
          <w:u w:val="single"/>
          <w:lang w:val="nl-NL"/>
        </w:rPr>
        <w:t>Bilaterale behandeling</w:t>
      </w:r>
    </w:p>
    <w:p w14:paraId="027CEA1F" w14:textId="77777777" w:rsidR="00AD4B7C" w:rsidRPr="00927184" w:rsidRDefault="00AD4B7C" w:rsidP="00C628B0">
      <w:pPr>
        <w:keepNext/>
        <w:suppressAutoHyphens/>
        <w:rPr>
          <w:lang w:val="nl-NL"/>
        </w:rPr>
      </w:pPr>
    </w:p>
    <w:p w14:paraId="0D2E5126" w14:textId="77777777" w:rsidR="00020519" w:rsidRPr="00927184" w:rsidRDefault="00293ED4" w:rsidP="00C628B0">
      <w:pPr>
        <w:suppressAutoHyphens/>
        <w:rPr>
          <w:lang w:val="nl-NL"/>
        </w:rPr>
      </w:pPr>
      <w:r w:rsidRPr="00927184">
        <w:rPr>
          <w:lang w:val="nl-NL"/>
        </w:rPr>
        <w:t>Beperkte gegevens over het bilaterale gebruik van Lucentis (waaronder toediening op dezelfde dag) wijzen niet op een verhoogd risico op systemische bijwerkingen vergeleken met unilaterale behandeling.</w:t>
      </w:r>
    </w:p>
    <w:p w14:paraId="44EBE6E3" w14:textId="77777777" w:rsidR="00020519" w:rsidRPr="00927184" w:rsidRDefault="00020519" w:rsidP="00C628B0">
      <w:pPr>
        <w:suppressAutoHyphens/>
        <w:rPr>
          <w:lang w:val="nl-NL"/>
        </w:rPr>
      </w:pPr>
    </w:p>
    <w:p w14:paraId="29057942" w14:textId="77777777" w:rsidR="00020519" w:rsidRPr="00927184" w:rsidRDefault="00020519" w:rsidP="00C628B0">
      <w:pPr>
        <w:keepNext/>
        <w:suppressAutoHyphens/>
        <w:rPr>
          <w:u w:val="single"/>
          <w:lang w:val="nl-NL"/>
        </w:rPr>
      </w:pPr>
      <w:r w:rsidRPr="00927184">
        <w:rPr>
          <w:u w:val="single"/>
          <w:lang w:val="nl-NL"/>
        </w:rPr>
        <w:t>Immunogeniciteit</w:t>
      </w:r>
    </w:p>
    <w:p w14:paraId="5209AB9F" w14:textId="77777777" w:rsidR="00AD4B7C" w:rsidRPr="00927184" w:rsidRDefault="00AD4B7C" w:rsidP="00C628B0">
      <w:pPr>
        <w:keepNext/>
        <w:suppressAutoHyphens/>
        <w:rPr>
          <w:lang w:val="nl-NL"/>
        </w:rPr>
      </w:pPr>
    </w:p>
    <w:p w14:paraId="5809DA03" w14:textId="77777777" w:rsidR="00020519" w:rsidRPr="00927184" w:rsidRDefault="00020519" w:rsidP="00C628B0">
      <w:pPr>
        <w:suppressAutoHyphens/>
        <w:rPr>
          <w:lang w:val="nl-NL"/>
        </w:rPr>
      </w:pPr>
      <w:r w:rsidRPr="00927184">
        <w:rPr>
          <w:lang w:val="nl-NL"/>
        </w:rPr>
        <w:t xml:space="preserve">Er is een mogelijkheid op immunogeniciteit met Lucentis. </w:t>
      </w:r>
      <w:r w:rsidRPr="00927184">
        <w:rPr>
          <w:bCs/>
          <w:iCs/>
          <w:lang w:val="nl-NL"/>
        </w:rPr>
        <w:t xml:space="preserve">Aangezien een verhoogde systemische blootstelling mogelijk is bij personen met DME, kan een verhoogd risico op de ontwikkeling van overgevoeligheid bij deze patiëntenpopulatie niet worden uitgesloten. </w:t>
      </w:r>
      <w:r w:rsidRPr="00927184">
        <w:rPr>
          <w:lang w:val="nl-NL"/>
        </w:rPr>
        <w:t>Patiënten moeten ook worden geïnstrueerd om te melden zodra een intraoculaire ontsteking toeneemt in ernst. Dit kan een klinisch signaal zijn, dat is toe te schrijven aan intraoculaire antilichaamvorming.</w:t>
      </w:r>
    </w:p>
    <w:p w14:paraId="0CFD8A79" w14:textId="77777777" w:rsidR="00020519" w:rsidRPr="00927184" w:rsidRDefault="00020519" w:rsidP="00C628B0">
      <w:pPr>
        <w:suppressAutoHyphens/>
        <w:rPr>
          <w:lang w:val="nl-NL"/>
        </w:rPr>
      </w:pPr>
    </w:p>
    <w:p w14:paraId="75B5EE37" w14:textId="77777777" w:rsidR="00020519" w:rsidRPr="00927184" w:rsidRDefault="00020519" w:rsidP="00C628B0">
      <w:pPr>
        <w:keepNext/>
        <w:suppressAutoHyphens/>
        <w:rPr>
          <w:u w:val="single"/>
          <w:lang w:val="nl-NL"/>
        </w:rPr>
      </w:pPr>
      <w:r w:rsidRPr="00927184">
        <w:rPr>
          <w:u w:val="single"/>
          <w:lang w:val="nl-NL"/>
        </w:rPr>
        <w:t>Gelijktijdig gebruik van andere anti-VEGF (vasculaire endotheliale groeifactor) middelen</w:t>
      </w:r>
    </w:p>
    <w:p w14:paraId="5F809EE7" w14:textId="77777777" w:rsidR="00AD4B7C" w:rsidRPr="00927184" w:rsidRDefault="00AD4B7C" w:rsidP="00C628B0">
      <w:pPr>
        <w:keepNext/>
        <w:suppressAutoHyphens/>
        <w:rPr>
          <w:lang w:val="nl-NL"/>
        </w:rPr>
      </w:pPr>
    </w:p>
    <w:p w14:paraId="645CE58C" w14:textId="77777777" w:rsidR="00020519" w:rsidRPr="00927184" w:rsidRDefault="00020519" w:rsidP="00C628B0">
      <w:pPr>
        <w:suppressAutoHyphens/>
        <w:rPr>
          <w:lang w:val="nl-NL"/>
        </w:rPr>
      </w:pPr>
      <w:r w:rsidRPr="00927184">
        <w:rPr>
          <w:lang w:val="nl-NL"/>
        </w:rPr>
        <w:t>Lucentis mag niet tegelijk met andere anti-VEGF geneesmiddelen worden toegediend (systemisch of oculair).</w:t>
      </w:r>
    </w:p>
    <w:p w14:paraId="5ADF1FB2" w14:textId="77777777" w:rsidR="00020519" w:rsidRPr="00927184" w:rsidRDefault="00020519" w:rsidP="00C628B0">
      <w:pPr>
        <w:suppressAutoHyphens/>
        <w:rPr>
          <w:lang w:val="nl-NL"/>
        </w:rPr>
      </w:pPr>
    </w:p>
    <w:p w14:paraId="3CCFE8D3" w14:textId="77777777" w:rsidR="00020519" w:rsidRPr="00927184" w:rsidRDefault="00020519" w:rsidP="00C628B0">
      <w:pPr>
        <w:keepNext/>
        <w:suppressAutoHyphens/>
        <w:rPr>
          <w:u w:val="single"/>
          <w:lang w:val="nl-NL"/>
        </w:rPr>
      </w:pPr>
      <w:r w:rsidRPr="00927184">
        <w:rPr>
          <w:u w:val="single"/>
          <w:lang w:val="nl-NL"/>
        </w:rPr>
        <w:t>Onthouding van Lucentis</w:t>
      </w:r>
      <w:r w:rsidR="001912D9" w:rsidRPr="00927184">
        <w:rPr>
          <w:u w:val="single"/>
          <w:lang w:val="nl-NL"/>
        </w:rPr>
        <w:t xml:space="preserve"> bij volwassenen</w:t>
      </w:r>
    </w:p>
    <w:p w14:paraId="0F23B57B" w14:textId="77777777" w:rsidR="00AD4B7C" w:rsidRPr="00927184" w:rsidRDefault="00AD4B7C" w:rsidP="00C628B0">
      <w:pPr>
        <w:keepNext/>
        <w:suppressAutoHyphens/>
        <w:rPr>
          <w:lang w:val="nl-NL"/>
        </w:rPr>
      </w:pPr>
    </w:p>
    <w:p w14:paraId="67F5E674" w14:textId="77777777" w:rsidR="00020519" w:rsidRPr="00927184" w:rsidRDefault="00020519" w:rsidP="00C628B0">
      <w:pPr>
        <w:keepNext/>
        <w:suppressAutoHyphens/>
        <w:rPr>
          <w:lang w:val="nl-NL"/>
        </w:rPr>
      </w:pPr>
      <w:r w:rsidRPr="00927184">
        <w:rPr>
          <w:lang w:val="nl-NL"/>
        </w:rPr>
        <w:t>De dosis mag niet worden gegeven en de behandeling mag niet eerder dan de volgende ingeplande behandeling worden hervat, in het geval van:</w:t>
      </w:r>
    </w:p>
    <w:p w14:paraId="5F96E7E0" w14:textId="77777777" w:rsidR="00020519" w:rsidRPr="00927184" w:rsidRDefault="00020519" w:rsidP="00C628B0">
      <w:pPr>
        <w:numPr>
          <w:ilvl w:val="0"/>
          <w:numId w:val="5"/>
        </w:numPr>
        <w:tabs>
          <w:tab w:val="clear" w:pos="360"/>
        </w:tabs>
        <w:suppressAutoHyphens/>
        <w:ind w:left="567" w:hanging="567"/>
        <w:rPr>
          <w:lang w:val="nl-NL"/>
        </w:rPr>
      </w:pPr>
      <w:r w:rsidRPr="00927184">
        <w:rPr>
          <w:lang w:val="nl-NL"/>
        </w:rPr>
        <w:t>een afname in de best gecorrigeerde gezichtsscherpte (BCVA) van ≥30 letters vergeleken met de laatste beoordeling van de gezichtsscherpte;</w:t>
      </w:r>
    </w:p>
    <w:p w14:paraId="3B4A6041" w14:textId="77777777" w:rsidR="00020519" w:rsidRPr="00927184" w:rsidRDefault="00020519" w:rsidP="00C628B0">
      <w:pPr>
        <w:numPr>
          <w:ilvl w:val="0"/>
          <w:numId w:val="5"/>
        </w:numPr>
        <w:tabs>
          <w:tab w:val="clear" w:pos="360"/>
        </w:tabs>
        <w:suppressAutoHyphens/>
        <w:ind w:left="567" w:hanging="567"/>
        <w:rPr>
          <w:lang w:val="nl-NL"/>
        </w:rPr>
      </w:pPr>
      <w:r w:rsidRPr="00927184">
        <w:rPr>
          <w:lang w:val="nl-NL"/>
        </w:rPr>
        <w:t>een intraoculaire druk van ≥30 mmHg;</w:t>
      </w:r>
    </w:p>
    <w:p w14:paraId="2F5B7C53" w14:textId="77777777" w:rsidR="00020519" w:rsidRPr="00927184" w:rsidRDefault="00020519" w:rsidP="00C628B0">
      <w:pPr>
        <w:numPr>
          <w:ilvl w:val="0"/>
          <w:numId w:val="5"/>
        </w:numPr>
        <w:tabs>
          <w:tab w:val="clear" w:pos="360"/>
        </w:tabs>
        <w:suppressAutoHyphens/>
        <w:ind w:left="567" w:hanging="567"/>
        <w:rPr>
          <w:lang w:val="nl-NL"/>
        </w:rPr>
      </w:pPr>
      <w:r w:rsidRPr="00927184">
        <w:rPr>
          <w:lang w:val="nl-NL"/>
        </w:rPr>
        <w:t>een retinale breuk;</w:t>
      </w:r>
    </w:p>
    <w:p w14:paraId="63BD4668" w14:textId="77777777" w:rsidR="00020519" w:rsidRPr="00927184" w:rsidRDefault="00020519" w:rsidP="00C628B0">
      <w:pPr>
        <w:numPr>
          <w:ilvl w:val="0"/>
          <w:numId w:val="5"/>
        </w:numPr>
        <w:tabs>
          <w:tab w:val="clear" w:pos="360"/>
        </w:tabs>
        <w:suppressAutoHyphens/>
        <w:ind w:left="567" w:hanging="567"/>
        <w:rPr>
          <w:lang w:val="nl-NL"/>
        </w:rPr>
      </w:pPr>
      <w:r w:rsidRPr="00927184">
        <w:rPr>
          <w:lang w:val="nl-NL"/>
        </w:rPr>
        <w:t>een subretinale bloeding betreffende het centrum van de fovea, of als de grootte van de bloeding ≥50% van de totale laesie-oppervlakte is;</w:t>
      </w:r>
    </w:p>
    <w:p w14:paraId="6F42DDD8" w14:textId="77777777" w:rsidR="00020519" w:rsidRPr="00927184" w:rsidRDefault="00020519" w:rsidP="00C628B0">
      <w:pPr>
        <w:numPr>
          <w:ilvl w:val="0"/>
          <w:numId w:val="5"/>
        </w:numPr>
        <w:tabs>
          <w:tab w:val="clear" w:pos="360"/>
        </w:tabs>
        <w:suppressAutoHyphens/>
        <w:ind w:left="567" w:hanging="567"/>
        <w:rPr>
          <w:lang w:val="nl-NL"/>
        </w:rPr>
      </w:pPr>
      <w:r w:rsidRPr="00927184">
        <w:rPr>
          <w:lang w:val="nl-NL"/>
        </w:rPr>
        <w:t>een uitgevoerde of geplande intraoculaire chirurgie in de afgelopen of komende 28 dagen.</w:t>
      </w:r>
    </w:p>
    <w:p w14:paraId="73458E0B" w14:textId="77777777" w:rsidR="00020519" w:rsidRPr="00927184" w:rsidRDefault="00020519" w:rsidP="00C628B0">
      <w:pPr>
        <w:suppressAutoHyphens/>
        <w:rPr>
          <w:lang w:val="nl-NL"/>
        </w:rPr>
      </w:pPr>
    </w:p>
    <w:p w14:paraId="4E672F76" w14:textId="77777777" w:rsidR="00020519" w:rsidRPr="00927184" w:rsidRDefault="00020519" w:rsidP="00C628B0">
      <w:pPr>
        <w:keepNext/>
        <w:suppressAutoHyphens/>
        <w:rPr>
          <w:u w:val="single"/>
          <w:lang w:val="nl-NL"/>
        </w:rPr>
      </w:pPr>
      <w:r w:rsidRPr="00927184">
        <w:rPr>
          <w:u w:val="single"/>
          <w:lang w:val="nl-NL"/>
        </w:rPr>
        <w:t>Retinale pigmentepitheelscheur</w:t>
      </w:r>
    </w:p>
    <w:p w14:paraId="67949842" w14:textId="77777777" w:rsidR="00AD4B7C" w:rsidRPr="00927184" w:rsidRDefault="00AD4B7C" w:rsidP="00C628B0">
      <w:pPr>
        <w:keepNext/>
        <w:autoSpaceDE w:val="0"/>
        <w:autoSpaceDN w:val="0"/>
        <w:adjustRightInd w:val="0"/>
        <w:rPr>
          <w:lang w:val="nl-NL"/>
        </w:rPr>
      </w:pPr>
    </w:p>
    <w:p w14:paraId="4AA20660" w14:textId="77777777" w:rsidR="00020519" w:rsidRPr="00927184" w:rsidRDefault="00020519" w:rsidP="00C628B0">
      <w:pPr>
        <w:autoSpaceDE w:val="0"/>
        <w:autoSpaceDN w:val="0"/>
        <w:adjustRightInd w:val="0"/>
        <w:rPr>
          <w:lang w:val="nl-NL"/>
        </w:rPr>
      </w:pPr>
      <w:r w:rsidRPr="00927184">
        <w:rPr>
          <w:lang w:val="nl-NL"/>
        </w:rPr>
        <w:t>Tot de risicofactoren, geassocieerd met de ontwikkeling van een retinale pigmentepitheelscheur na anti-VEGF-behandeling voor natte LMD</w:t>
      </w:r>
      <w:r w:rsidR="00005DB9" w:rsidRPr="00927184">
        <w:rPr>
          <w:lang w:val="nl-NL"/>
        </w:rPr>
        <w:t xml:space="preserve"> en mogelijk ook andere vormen van CNV</w:t>
      </w:r>
      <w:r w:rsidRPr="00927184">
        <w:rPr>
          <w:lang w:val="nl-NL"/>
        </w:rPr>
        <w:t xml:space="preserve">, behoren een uitgebreide en/of hoge loslating van het retinale pigmentepitheel. Wanneer behandeling met </w:t>
      </w:r>
      <w:r w:rsidR="00AD4B7C" w:rsidRPr="00927184">
        <w:rPr>
          <w:lang w:val="nl-NL"/>
        </w:rPr>
        <w:t>ranibizumab</w:t>
      </w:r>
      <w:r w:rsidRPr="00927184">
        <w:rPr>
          <w:lang w:val="nl-NL"/>
        </w:rPr>
        <w:t xml:space="preserve"> wordt gestart, is voorzichtigheid geboden bij patiënten met deze risicofactoren voor retinale pigmentepitheelscheuren.</w:t>
      </w:r>
    </w:p>
    <w:p w14:paraId="44DB6804" w14:textId="77777777" w:rsidR="00020519" w:rsidRPr="00927184" w:rsidRDefault="00020519" w:rsidP="00C628B0">
      <w:pPr>
        <w:suppressAutoHyphens/>
        <w:rPr>
          <w:lang w:val="nl-NL"/>
        </w:rPr>
      </w:pPr>
    </w:p>
    <w:p w14:paraId="303244CF" w14:textId="77777777" w:rsidR="00020519" w:rsidRPr="00927184" w:rsidRDefault="00020519" w:rsidP="00C628B0">
      <w:pPr>
        <w:keepNext/>
        <w:suppressAutoHyphens/>
        <w:rPr>
          <w:lang w:val="nl-NL"/>
        </w:rPr>
      </w:pPr>
      <w:r w:rsidRPr="00927184">
        <w:rPr>
          <w:u w:val="single"/>
          <w:lang w:val="nl-NL"/>
        </w:rPr>
        <w:t>Regmatogene retinale loslating of maculaire gaten</w:t>
      </w:r>
      <w:r w:rsidR="001912D9" w:rsidRPr="00927184">
        <w:rPr>
          <w:u w:val="single"/>
          <w:lang w:val="nl-NL"/>
        </w:rPr>
        <w:t xml:space="preserve"> bij volwassenen</w:t>
      </w:r>
    </w:p>
    <w:p w14:paraId="13868D7F" w14:textId="77777777" w:rsidR="00AD4B7C" w:rsidRPr="00927184" w:rsidRDefault="00AD4B7C" w:rsidP="00C628B0">
      <w:pPr>
        <w:keepNext/>
        <w:suppressAutoHyphens/>
        <w:rPr>
          <w:lang w:val="nl-NL"/>
        </w:rPr>
      </w:pPr>
    </w:p>
    <w:p w14:paraId="2BEF01E0" w14:textId="77777777" w:rsidR="00020519" w:rsidRPr="00927184" w:rsidRDefault="00020519" w:rsidP="00C628B0">
      <w:pPr>
        <w:suppressAutoHyphens/>
        <w:rPr>
          <w:lang w:val="nl-NL"/>
        </w:rPr>
      </w:pPr>
      <w:r w:rsidRPr="00927184">
        <w:rPr>
          <w:lang w:val="nl-NL"/>
        </w:rPr>
        <w:t>De behandeling moet worden stopgezet bij patiënten met een regmatogene retinale loslating of met stadium 3 of 4 maculaire gaten.</w:t>
      </w:r>
    </w:p>
    <w:p w14:paraId="0B27C5D2" w14:textId="77777777" w:rsidR="00020519" w:rsidRPr="00927184" w:rsidRDefault="00020519" w:rsidP="00C628B0">
      <w:pPr>
        <w:rPr>
          <w:lang w:val="nl-NL"/>
        </w:rPr>
      </w:pPr>
    </w:p>
    <w:p w14:paraId="0FDCBBCB" w14:textId="77777777" w:rsidR="001912D9" w:rsidRPr="00927184" w:rsidRDefault="001912D9" w:rsidP="00C628B0">
      <w:pPr>
        <w:keepNext/>
        <w:rPr>
          <w:u w:val="single"/>
          <w:lang w:val="nl-NL"/>
        </w:rPr>
      </w:pPr>
      <w:r w:rsidRPr="00927184">
        <w:rPr>
          <w:u w:val="single"/>
          <w:lang w:val="nl-NL"/>
        </w:rPr>
        <w:t>Pediatrische patiënten</w:t>
      </w:r>
    </w:p>
    <w:p w14:paraId="221D1E8F" w14:textId="77777777" w:rsidR="001A128F" w:rsidRPr="00927184" w:rsidRDefault="001A128F" w:rsidP="00C628B0">
      <w:pPr>
        <w:keepNext/>
        <w:suppressAutoHyphens/>
        <w:rPr>
          <w:lang w:val="nl-NL"/>
        </w:rPr>
      </w:pPr>
    </w:p>
    <w:p w14:paraId="522A162F" w14:textId="33B660D2" w:rsidR="00AA2458" w:rsidRPr="00927184" w:rsidRDefault="00AA2458" w:rsidP="00C628B0">
      <w:pPr>
        <w:suppressAutoHyphens/>
        <w:rPr>
          <w:lang w:val="nl-NL"/>
        </w:rPr>
      </w:pPr>
      <w:r w:rsidRPr="00927184">
        <w:rPr>
          <w:lang w:val="nl-NL"/>
        </w:rPr>
        <w:t>De waarschuwingen en voorzorgsmaatregelen voor volwassenen zijn ook v</w:t>
      </w:r>
      <w:r w:rsidR="00F1028F" w:rsidRPr="00927184">
        <w:rPr>
          <w:lang w:val="nl-NL"/>
        </w:rPr>
        <w:t>an toepassing op premature baby’s</w:t>
      </w:r>
      <w:r w:rsidRPr="00927184">
        <w:rPr>
          <w:lang w:val="nl-NL"/>
        </w:rPr>
        <w:t xml:space="preserve"> met ROP. </w:t>
      </w:r>
      <w:bookmarkStart w:id="2" w:name="_Hlk46840174"/>
      <w:r w:rsidR="00BC40FC" w:rsidRPr="00927184">
        <w:rPr>
          <w:lang w:val="nl-NL"/>
        </w:rPr>
        <w:t xml:space="preserve">De langetermijnveiligheid bij premature baby’s met ROP werd onderzocht in de RAINBOW-extensiestudie </w:t>
      </w:r>
      <w:r w:rsidR="008660E0">
        <w:rPr>
          <w:lang w:val="nl-NL"/>
        </w:rPr>
        <w:t>tot de leeftijd van vijf jaar.</w:t>
      </w:r>
      <w:r w:rsidR="008660E0" w:rsidRPr="007277A4">
        <w:rPr>
          <w:lang w:val="nl-BE"/>
        </w:rPr>
        <w:t xml:space="preserve"> </w:t>
      </w:r>
      <w:r w:rsidR="008660E0" w:rsidRPr="008660E0">
        <w:rPr>
          <w:lang w:val="nl-NL"/>
        </w:rPr>
        <w:t>Het veiligheidsprofiel van ranibizumab 0,2</w:t>
      </w:r>
      <w:r w:rsidR="008660E0" w:rsidRPr="00927184">
        <w:rPr>
          <w:bCs/>
          <w:iCs/>
          <w:lang w:val="nl-NL"/>
        </w:rPr>
        <w:t> </w:t>
      </w:r>
      <w:r w:rsidR="003F0031">
        <w:rPr>
          <w:lang w:val="nl-NL"/>
        </w:rPr>
        <w:t>mg tijdens de extensiestudie</w:t>
      </w:r>
      <w:r w:rsidR="008660E0" w:rsidRPr="008660E0">
        <w:rPr>
          <w:lang w:val="nl-NL"/>
        </w:rPr>
        <w:t xml:space="preserve"> was consistent met het veiligheidsprofiel dat werd waargenomen in het </w:t>
      </w:r>
      <w:r w:rsidR="000622A0">
        <w:rPr>
          <w:lang w:val="nl-NL"/>
        </w:rPr>
        <w:t>belangrijkste onderzoek</w:t>
      </w:r>
      <w:r w:rsidR="008660E0" w:rsidRPr="008660E0">
        <w:rPr>
          <w:lang w:val="nl-NL"/>
        </w:rPr>
        <w:t xml:space="preserve"> na 24</w:t>
      </w:r>
      <w:r w:rsidR="00A714E4" w:rsidRPr="00927184">
        <w:rPr>
          <w:bCs/>
          <w:iCs/>
          <w:lang w:val="nl-NL"/>
        </w:rPr>
        <w:t> </w:t>
      </w:r>
      <w:r w:rsidR="008660E0" w:rsidRPr="008660E0">
        <w:rPr>
          <w:lang w:val="nl-NL"/>
        </w:rPr>
        <w:t>weken (zie rubriek</w:t>
      </w:r>
      <w:r w:rsidR="00A714E4" w:rsidRPr="00927184">
        <w:rPr>
          <w:bCs/>
          <w:iCs/>
          <w:lang w:val="nl-NL"/>
        </w:rPr>
        <w:t> </w:t>
      </w:r>
      <w:r w:rsidR="008660E0" w:rsidRPr="008660E0">
        <w:rPr>
          <w:lang w:val="nl-NL"/>
        </w:rPr>
        <w:t>4.8).</w:t>
      </w:r>
    </w:p>
    <w:bookmarkEnd w:id="2"/>
    <w:p w14:paraId="33A1F8CB" w14:textId="77777777" w:rsidR="001912D9" w:rsidRPr="00927184" w:rsidRDefault="001912D9" w:rsidP="00C628B0">
      <w:pPr>
        <w:rPr>
          <w:lang w:val="nl-NL"/>
        </w:rPr>
      </w:pPr>
    </w:p>
    <w:p w14:paraId="67D256EA" w14:textId="77777777" w:rsidR="00020519" w:rsidRPr="00927184" w:rsidRDefault="00020519" w:rsidP="00C628B0">
      <w:pPr>
        <w:keepNext/>
        <w:suppressAutoHyphens/>
        <w:rPr>
          <w:bCs/>
          <w:iCs/>
          <w:u w:val="single"/>
          <w:lang w:val="nl-NL"/>
        </w:rPr>
      </w:pPr>
      <w:r w:rsidRPr="00927184">
        <w:rPr>
          <w:bCs/>
          <w:iCs/>
          <w:u w:val="single"/>
          <w:lang w:val="nl-NL"/>
        </w:rPr>
        <w:t>Populaties met beperkte gegevens</w:t>
      </w:r>
    </w:p>
    <w:p w14:paraId="0B5D40AD" w14:textId="77777777" w:rsidR="00AD4B7C" w:rsidRPr="00927184" w:rsidRDefault="00AD4B7C" w:rsidP="00C628B0">
      <w:pPr>
        <w:keepNext/>
        <w:rPr>
          <w:bCs/>
          <w:iCs/>
          <w:lang w:val="nl-NL"/>
        </w:rPr>
      </w:pPr>
    </w:p>
    <w:p w14:paraId="1386F562" w14:textId="26466950" w:rsidR="00020519" w:rsidRPr="00927184" w:rsidRDefault="00020519" w:rsidP="00C628B0">
      <w:pPr>
        <w:rPr>
          <w:bCs/>
          <w:iCs/>
          <w:lang w:val="nl-NL"/>
        </w:rPr>
      </w:pPr>
      <w:r w:rsidRPr="00927184">
        <w:rPr>
          <w:bCs/>
          <w:iCs/>
          <w:lang w:val="nl-NL"/>
        </w:rPr>
        <w:t xml:space="preserve">Er is slechts beperkte ervaring met de behandeling van personen met DME als gevolg van type I diabetes. Lucentis is niet onderzocht bij patiënten die eerder intravitreale injecties hebben gekregen, bij patiënten met actieve systemische infecties, of bij patiënten met gelijktijdig optredende oogaandoeningen zoals retinale loslating of maculair gat. Er is </w:t>
      </w:r>
      <w:r w:rsidR="002E17C8" w:rsidRPr="00927184">
        <w:rPr>
          <w:bCs/>
          <w:iCs/>
          <w:lang w:val="nl-NL"/>
        </w:rPr>
        <w:t xml:space="preserve">beperkte </w:t>
      </w:r>
      <w:r w:rsidRPr="00927184">
        <w:rPr>
          <w:bCs/>
          <w:iCs/>
          <w:lang w:val="nl-NL"/>
        </w:rPr>
        <w:t xml:space="preserve">ervaring met de behandeling met Lucentis bij diabetespatiënten met een HbA1c hoger dan </w:t>
      </w:r>
      <w:r w:rsidR="00544B52" w:rsidRPr="00927184">
        <w:rPr>
          <w:bCs/>
          <w:iCs/>
          <w:lang w:val="nl-NL"/>
        </w:rPr>
        <w:t xml:space="preserve">108 mmol/mol </w:t>
      </w:r>
      <w:r w:rsidR="002E17C8" w:rsidRPr="00927184">
        <w:rPr>
          <w:bCs/>
          <w:iCs/>
          <w:lang w:val="nl-NL"/>
        </w:rPr>
        <w:t>(</w:t>
      </w:r>
      <w:r w:rsidRPr="00927184">
        <w:rPr>
          <w:bCs/>
          <w:iCs/>
          <w:lang w:val="nl-NL"/>
        </w:rPr>
        <w:t>12%</w:t>
      </w:r>
      <w:r w:rsidR="002E17C8" w:rsidRPr="00927184">
        <w:rPr>
          <w:bCs/>
          <w:iCs/>
          <w:lang w:val="nl-NL"/>
        </w:rPr>
        <w:t>)</w:t>
      </w:r>
      <w:r w:rsidRPr="00927184">
        <w:rPr>
          <w:bCs/>
          <w:iCs/>
          <w:lang w:val="nl-NL"/>
        </w:rPr>
        <w:t xml:space="preserve"> en </w:t>
      </w:r>
      <w:r w:rsidR="002E17C8" w:rsidRPr="00927184">
        <w:rPr>
          <w:bCs/>
          <w:iCs/>
          <w:lang w:val="nl-NL"/>
        </w:rPr>
        <w:t xml:space="preserve">geen ervaring bij patiënten met </w:t>
      </w:r>
      <w:r w:rsidRPr="00927184">
        <w:rPr>
          <w:bCs/>
          <w:iCs/>
          <w:lang w:val="nl-NL"/>
        </w:rPr>
        <w:t>ongecontroleerde hypertensie. De arts moet rekening houden met dit gebrek aan informatie bij de behandeling van dergelijke patiënten.</w:t>
      </w:r>
    </w:p>
    <w:p w14:paraId="3B805D7C" w14:textId="77777777" w:rsidR="00020519" w:rsidRPr="00927184" w:rsidRDefault="00020519" w:rsidP="00C628B0">
      <w:pPr>
        <w:rPr>
          <w:bCs/>
          <w:iCs/>
          <w:lang w:val="nl-NL"/>
        </w:rPr>
      </w:pPr>
    </w:p>
    <w:p w14:paraId="468F3051" w14:textId="77777777" w:rsidR="0057657D" w:rsidRPr="00927184" w:rsidRDefault="0057657D" w:rsidP="00C628B0">
      <w:pPr>
        <w:rPr>
          <w:bCs/>
          <w:iCs/>
          <w:lang w:val="nl-NL"/>
        </w:rPr>
      </w:pPr>
      <w:r w:rsidRPr="00927184">
        <w:rPr>
          <w:bCs/>
          <w:iCs/>
          <w:lang w:val="nl-NL"/>
        </w:rPr>
        <w:t>Er zijn onvoldoende gegevens om conclusies te trekken over het effect van Lucentis bij pa</w:t>
      </w:r>
      <w:r w:rsidR="006850B7" w:rsidRPr="00927184">
        <w:rPr>
          <w:bCs/>
          <w:iCs/>
          <w:lang w:val="nl-NL"/>
        </w:rPr>
        <w:t>t</w:t>
      </w:r>
      <w:r w:rsidRPr="00927184">
        <w:rPr>
          <w:bCs/>
          <w:iCs/>
          <w:lang w:val="nl-NL"/>
        </w:rPr>
        <w:t>iënten</w:t>
      </w:r>
      <w:r w:rsidR="00CC0986" w:rsidRPr="00927184">
        <w:rPr>
          <w:bCs/>
          <w:iCs/>
          <w:lang w:val="nl-NL"/>
        </w:rPr>
        <w:t xml:space="preserve"> met RVO</w:t>
      </w:r>
      <w:r w:rsidRPr="00927184">
        <w:rPr>
          <w:bCs/>
          <w:iCs/>
          <w:lang w:val="nl-NL"/>
        </w:rPr>
        <w:t xml:space="preserve"> met irreversibel ischemisch verlies van het gezichtsvermogen.</w:t>
      </w:r>
    </w:p>
    <w:p w14:paraId="7E3D7E32" w14:textId="77777777" w:rsidR="0057657D" w:rsidRPr="00927184" w:rsidRDefault="0057657D" w:rsidP="00C628B0">
      <w:pPr>
        <w:rPr>
          <w:bCs/>
          <w:iCs/>
          <w:lang w:val="nl-NL"/>
        </w:rPr>
      </w:pPr>
    </w:p>
    <w:p w14:paraId="181F3E26" w14:textId="77777777" w:rsidR="00020519" w:rsidRPr="00927184" w:rsidRDefault="00020519" w:rsidP="00C628B0">
      <w:pPr>
        <w:rPr>
          <w:bCs/>
          <w:iCs/>
          <w:lang w:val="nl-NL"/>
        </w:rPr>
      </w:pPr>
      <w:r w:rsidRPr="00927184">
        <w:rPr>
          <w:bCs/>
          <w:iCs/>
          <w:lang w:val="nl-NL"/>
        </w:rPr>
        <w:t xml:space="preserve">Er zijn beperkte gegevens beschikbaar van patiënten met PM over het effect van Lucentis bij patiënten die eerder zonder succes </w:t>
      </w:r>
      <w:r w:rsidR="00313EE7" w:rsidRPr="00927184">
        <w:rPr>
          <w:bCs/>
          <w:iCs/>
          <w:lang w:val="nl-NL"/>
        </w:rPr>
        <w:t>verteporfine</w:t>
      </w:r>
      <w:r w:rsidRPr="00927184">
        <w:rPr>
          <w:bCs/>
          <w:iCs/>
          <w:lang w:val="nl-NL"/>
        </w:rPr>
        <w:t xml:space="preserve"> fotodynamische therapie (vPDT) hebben ondergaan. Hoewel er een consistent effect werd waargenomen bij proefpersonen met subfoveale en juxtafoveale laesies, zijn er daarnaast onvoldoende gegevens beschikbaar om een conclusie te kunnen trekken over het effect van Lucentis bij patiënten met PM die extrafoveale laesies hebben.</w:t>
      </w:r>
    </w:p>
    <w:p w14:paraId="01A0068F" w14:textId="77777777" w:rsidR="00020519" w:rsidRPr="00927184" w:rsidRDefault="00020519" w:rsidP="00C628B0">
      <w:pPr>
        <w:suppressAutoHyphens/>
        <w:rPr>
          <w:lang w:val="nl-NL"/>
        </w:rPr>
      </w:pPr>
    </w:p>
    <w:p w14:paraId="73284BC0" w14:textId="77777777" w:rsidR="00020519" w:rsidRPr="00927184" w:rsidRDefault="00020519" w:rsidP="00C628B0">
      <w:pPr>
        <w:keepNext/>
        <w:suppressAutoHyphens/>
        <w:rPr>
          <w:u w:val="single"/>
          <w:lang w:val="nl-NL"/>
        </w:rPr>
      </w:pPr>
      <w:r w:rsidRPr="00927184">
        <w:rPr>
          <w:u w:val="single"/>
          <w:lang w:val="nl-NL"/>
        </w:rPr>
        <w:t>Systemische reacties na intravitreaal gebruik</w:t>
      </w:r>
    </w:p>
    <w:p w14:paraId="6BEF009B" w14:textId="77777777" w:rsidR="00AD4B7C" w:rsidRPr="00927184" w:rsidRDefault="00AD4B7C" w:rsidP="00C628B0">
      <w:pPr>
        <w:keepNext/>
        <w:suppressAutoHyphens/>
        <w:rPr>
          <w:lang w:val="nl-NL"/>
        </w:rPr>
      </w:pPr>
    </w:p>
    <w:p w14:paraId="4AF7296D" w14:textId="77777777" w:rsidR="00020519" w:rsidRPr="00927184" w:rsidRDefault="00020519" w:rsidP="00C628B0">
      <w:pPr>
        <w:suppressAutoHyphens/>
        <w:rPr>
          <w:lang w:val="nl-NL"/>
        </w:rPr>
      </w:pPr>
      <w:r w:rsidRPr="00927184">
        <w:rPr>
          <w:lang w:val="nl-NL"/>
        </w:rPr>
        <w:t>Systemische bijwerkingen waaronder niet-oculaire bloedingen en arteriële trombo-embolische reacties zijn gemeld na intravitreale injectie met VEGF-remmers.</w:t>
      </w:r>
    </w:p>
    <w:p w14:paraId="06FD22D4" w14:textId="77777777" w:rsidR="00020519" w:rsidRPr="00927184" w:rsidRDefault="00020519" w:rsidP="00C628B0">
      <w:pPr>
        <w:suppressAutoHyphens/>
        <w:rPr>
          <w:lang w:val="nl-NL"/>
        </w:rPr>
      </w:pPr>
    </w:p>
    <w:p w14:paraId="382DC588" w14:textId="77777777" w:rsidR="00020519" w:rsidRPr="00927184" w:rsidRDefault="00020519" w:rsidP="00C628B0">
      <w:pPr>
        <w:suppressAutoHyphens/>
        <w:rPr>
          <w:lang w:val="nl-NL"/>
        </w:rPr>
      </w:pPr>
      <w:r w:rsidRPr="00927184">
        <w:rPr>
          <w:lang w:val="nl-NL"/>
        </w:rPr>
        <w:t>Er zijn beperkte gegevens over de veiligheid in de behandeling van patiënten met DME, macula-oedeem als gevolg van RVO en CNV secundair aan PM die een voorgeschiedenis van een beroerte of een voorbijgaande ischemische aanval (TIA) hebben. Voorzichtigheid is geboden wanneer zulke patiënten worden behandeld (zie rubriek 4.8).</w:t>
      </w:r>
    </w:p>
    <w:p w14:paraId="4EFFB3D1" w14:textId="77777777" w:rsidR="00020519" w:rsidRPr="00927184" w:rsidRDefault="00020519" w:rsidP="00C628B0">
      <w:pPr>
        <w:suppressAutoHyphens/>
        <w:rPr>
          <w:lang w:val="nl-NL"/>
        </w:rPr>
      </w:pPr>
    </w:p>
    <w:p w14:paraId="42A248B8" w14:textId="77777777" w:rsidR="00020519" w:rsidRPr="00927184" w:rsidRDefault="00020519" w:rsidP="00C628B0">
      <w:pPr>
        <w:keepNext/>
        <w:suppressAutoHyphens/>
        <w:ind w:left="567" w:hanging="567"/>
        <w:rPr>
          <w:lang w:val="nl-NL"/>
        </w:rPr>
      </w:pPr>
      <w:r w:rsidRPr="00927184">
        <w:rPr>
          <w:b/>
          <w:lang w:val="nl-NL"/>
        </w:rPr>
        <w:t>4.5</w:t>
      </w:r>
      <w:r w:rsidRPr="00927184">
        <w:rPr>
          <w:b/>
          <w:lang w:val="nl-NL"/>
        </w:rPr>
        <w:tab/>
        <w:t>Interacties met andere geneesmiddelen en andere vormen van interactie</w:t>
      </w:r>
    </w:p>
    <w:p w14:paraId="66CC94FB" w14:textId="77777777" w:rsidR="00020519" w:rsidRPr="00927184" w:rsidRDefault="00020519" w:rsidP="00C628B0">
      <w:pPr>
        <w:keepNext/>
        <w:suppressAutoHyphens/>
        <w:rPr>
          <w:lang w:val="nl-NL"/>
        </w:rPr>
      </w:pPr>
    </w:p>
    <w:p w14:paraId="517C4EBA" w14:textId="77777777" w:rsidR="00020519" w:rsidRPr="00927184" w:rsidRDefault="00020519" w:rsidP="00C628B0">
      <w:pPr>
        <w:suppressAutoHyphens/>
        <w:rPr>
          <w:lang w:val="nl-NL"/>
        </w:rPr>
      </w:pPr>
      <w:r w:rsidRPr="00927184">
        <w:rPr>
          <w:lang w:val="nl-NL"/>
        </w:rPr>
        <w:t>Er is geen formeel onderzoek naar interacties uitgevoerd.</w:t>
      </w:r>
    </w:p>
    <w:p w14:paraId="28E524D7" w14:textId="77777777" w:rsidR="00020519" w:rsidRPr="00927184" w:rsidRDefault="00020519" w:rsidP="00C628B0">
      <w:pPr>
        <w:suppressAutoHyphens/>
        <w:rPr>
          <w:lang w:val="nl-NL"/>
        </w:rPr>
      </w:pPr>
    </w:p>
    <w:p w14:paraId="79C31BD3" w14:textId="77777777" w:rsidR="00020519" w:rsidRPr="00927184" w:rsidRDefault="00020519" w:rsidP="00C628B0">
      <w:pPr>
        <w:suppressAutoHyphens/>
        <w:rPr>
          <w:lang w:val="nl-NL"/>
        </w:rPr>
      </w:pPr>
      <w:r w:rsidRPr="00927184">
        <w:rPr>
          <w:lang w:val="nl-NL"/>
        </w:rPr>
        <w:t xml:space="preserve">Voor het adjuvante gebruik van </w:t>
      </w:r>
      <w:r w:rsidR="00313EE7" w:rsidRPr="00927184">
        <w:rPr>
          <w:lang w:val="nl-NL"/>
        </w:rPr>
        <w:t>verteporfine</w:t>
      </w:r>
      <w:r w:rsidRPr="00927184">
        <w:rPr>
          <w:lang w:val="nl-NL"/>
        </w:rPr>
        <w:t xml:space="preserve"> fotodynamische therapie (PDT) en Lucentis bij natte LMD en PM, zie rubriek 5.1.</w:t>
      </w:r>
    </w:p>
    <w:p w14:paraId="4D0F780B" w14:textId="77777777" w:rsidR="00020519" w:rsidRPr="00927184" w:rsidRDefault="00020519" w:rsidP="00C628B0">
      <w:pPr>
        <w:suppressAutoHyphens/>
        <w:rPr>
          <w:lang w:val="nl-NL"/>
        </w:rPr>
      </w:pPr>
    </w:p>
    <w:p w14:paraId="657D2AB7" w14:textId="77777777" w:rsidR="00020519" w:rsidRPr="00927184" w:rsidRDefault="00020519" w:rsidP="00C628B0">
      <w:pPr>
        <w:suppressAutoHyphens/>
        <w:rPr>
          <w:lang w:val="nl-NL"/>
        </w:rPr>
      </w:pPr>
      <w:r w:rsidRPr="00927184">
        <w:rPr>
          <w:lang w:val="nl-NL"/>
        </w:rPr>
        <w:t>Voor adjuvant gebruik van laserfotocoagulatie en Lucentis bij DME en BRVO, zie rubrieken 4.2 en 5.1.</w:t>
      </w:r>
    </w:p>
    <w:p w14:paraId="0DDC9DD4" w14:textId="77777777" w:rsidR="000E53D2" w:rsidRPr="00927184" w:rsidRDefault="000E53D2" w:rsidP="00C628B0">
      <w:pPr>
        <w:suppressAutoHyphens/>
        <w:rPr>
          <w:lang w:val="nl-NL"/>
        </w:rPr>
      </w:pPr>
    </w:p>
    <w:p w14:paraId="639F7E58" w14:textId="77777777" w:rsidR="000E53D2" w:rsidRPr="00927184" w:rsidRDefault="000E53D2" w:rsidP="00C628B0">
      <w:pPr>
        <w:suppressAutoHyphens/>
        <w:rPr>
          <w:lang w:val="nl-NL"/>
        </w:rPr>
      </w:pPr>
      <w:r w:rsidRPr="00927184">
        <w:rPr>
          <w:lang w:val="nl-NL"/>
        </w:rPr>
        <w:t xml:space="preserve">In klinische studies naar de behandeling van </w:t>
      </w:r>
      <w:r w:rsidR="00DC162E" w:rsidRPr="00927184">
        <w:rPr>
          <w:szCs w:val="22"/>
          <w:lang w:val="nl-NL"/>
        </w:rPr>
        <w:t>visusverslechtering als gevolg van DME w</w:t>
      </w:r>
      <w:r w:rsidR="002954DB" w:rsidRPr="00927184">
        <w:rPr>
          <w:szCs w:val="22"/>
          <w:lang w:val="nl-NL"/>
        </w:rPr>
        <w:t>erd</w:t>
      </w:r>
      <w:r w:rsidR="00065E0A" w:rsidRPr="00927184">
        <w:rPr>
          <w:szCs w:val="22"/>
          <w:lang w:val="nl-NL"/>
        </w:rPr>
        <w:t>,</w:t>
      </w:r>
      <w:r w:rsidR="00DC162E" w:rsidRPr="00927184">
        <w:rPr>
          <w:szCs w:val="22"/>
          <w:lang w:val="nl-NL"/>
        </w:rPr>
        <w:t xml:space="preserve"> </w:t>
      </w:r>
      <w:r w:rsidR="00345970" w:rsidRPr="00927184">
        <w:rPr>
          <w:bCs/>
          <w:iCs/>
          <w:szCs w:val="22"/>
          <w:lang w:val="nl-NL"/>
        </w:rPr>
        <w:t xml:space="preserve">bij patiënten die werden behandeld met Lucentis, </w:t>
      </w:r>
      <w:r w:rsidR="00345970" w:rsidRPr="00927184">
        <w:rPr>
          <w:szCs w:val="22"/>
          <w:lang w:val="nl-NL"/>
        </w:rPr>
        <w:t>het</w:t>
      </w:r>
      <w:r w:rsidR="00DC162E" w:rsidRPr="00927184">
        <w:rPr>
          <w:szCs w:val="22"/>
          <w:lang w:val="nl-NL"/>
        </w:rPr>
        <w:t xml:space="preserve"> resulta</w:t>
      </w:r>
      <w:r w:rsidR="00345970" w:rsidRPr="00927184">
        <w:rPr>
          <w:szCs w:val="22"/>
          <w:lang w:val="nl-NL"/>
        </w:rPr>
        <w:t>a</w:t>
      </w:r>
      <w:r w:rsidR="00DC162E" w:rsidRPr="00927184">
        <w:rPr>
          <w:szCs w:val="22"/>
          <w:lang w:val="nl-NL"/>
        </w:rPr>
        <w:t xml:space="preserve">t met betrekking tot de gezichtsscherpte of de </w:t>
      </w:r>
      <w:r w:rsidR="002954DB" w:rsidRPr="00927184">
        <w:rPr>
          <w:bCs/>
          <w:iCs/>
          <w:szCs w:val="22"/>
          <w:lang w:val="nl-NL"/>
        </w:rPr>
        <w:t>centrale retina</w:t>
      </w:r>
      <w:r w:rsidR="00D94819" w:rsidRPr="00927184">
        <w:rPr>
          <w:bCs/>
          <w:iCs/>
          <w:szCs w:val="22"/>
          <w:lang w:val="nl-NL"/>
        </w:rPr>
        <w:t xml:space="preserve"> </w:t>
      </w:r>
      <w:r w:rsidR="00074DEC" w:rsidRPr="00927184">
        <w:rPr>
          <w:bCs/>
          <w:iCs/>
          <w:szCs w:val="22"/>
          <w:lang w:val="nl-NL"/>
        </w:rPr>
        <w:t>dikte</w:t>
      </w:r>
      <w:r w:rsidR="002954DB" w:rsidRPr="00927184">
        <w:rPr>
          <w:bCs/>
          <w:iCs/>
          <w:szCs w:val="22"/>
          <w:lang w:val="nl-NL"/>
        </w:rPr>
        <w:t xml:space="preserve"> niet beïnvloed door gelijktijdige behandeling met thiazolidinedionen</w:t>
      </w:r>
      <w:r w:rsidR="00843A8A" w:rsidRPr="00927184">
        <w:rPr>
          <w:bCs/>
          <w:iCs/>
          <w:szCs w:val="22"/>
          <w:lang w:val="nl-NL"/>
        </w:rPr>
        <w:t>.</w:t>
      </w:r>
    </w:p>
    <w:p w14:paraId="78BED5E0" w14:textId="77777777" w:rsidR="00020519" w:rsidRPr="00927184" w:rsidRDefault="00020519" w:rsidP="00C628B0">
      <w:pPr>
        <w:suppressAutoHyphens/>
        <w:rPr>
          <w:lang w:val="nl-NL"/>
        </w:rPr>
      </w:pPr>
    </w:p>
    <w:p w14:paraId="4C1FDF65" w14:textId="77777777" w:rsidR="000314E2" w:rsidRPr="00927184" w:rsidRDefault="000314E2" w:rsidP="00C628B0">
      <w:pPr>
        <w:keepNext/>
        <w:suppressAutoHyphens/>
        <w:rPr>
          <w:u w:val="single"/>
          <w:lang w:val="nl-NL"/>
        </w:rPr>
      </w:pPr>
      <w:r w:rsidRPr="00927184">
        <w:rPr>
          <w:u w:val="single"/>
          <w:lang w:val="nl-NL"/>
        </w:rPr>
        <w:t>Pediatrische patiënten</w:t>
      </w:r>
    </w:p>
    <w:p w14:paraId="7DCA0A9E" w14:textId="77777777" w:rsidR="000314E2" w:rsidRPr="00927184" w:rsidRDefault="000314E2" w:rsidP="00C628B0">
      <w:pPr>
        <w:keepNext/>
        <w:suppressAutoHyphens/>
        <w:rPr>
          <w:lang w:val="nl-NL"/>
        </w:rPr>
      </w:pPr>
    </w:p>
    <w:p w14:paraId="4B0642F0" w14:textId="77777777" w:rsidR="000314E2" w:rsidRPr="00927184" w:rsidRDefault="000314E2" w:rsidP="00C628B0">
      <w:pPr>
        <w:suppressAutoHyphens/>
        <w:rPr>
          <w:lang w:val="nl-NL"/>
        </w:rPr>
      </w:pPr>
      <w:r w:rsidRPr="00927184">
        <w:rPr>
          <w:lang w:val="nl-NL"/>
        </w:rPr>
        <w:t>Er is geen onderzoek naar interacties uitgevoerd.</w:t>
      </w:r>
    </w:p>
    <w:p w14:paraId="4A42CE9F" w14:textId="77777777" w:rsidR="000314E2" w:rsidRPr="00927184" w:rsidRDefault="000314E2" w:rsidP="00C628B0">
      <w:pPr>
        <w:suppressAutoHyphens/>
        <w:rPr>
          <w:lang w:val="nl-NL"/>
        </w:rPr>
      </w:pPr>
    </w:p>
    <w:p w14:paraId="7FFD9701" w14:textId="77777777" w:rsidR="00020519" w:rsidRPr="00927184" w:rsidRDefault="00020519" w:rsidP="00C628B0">
      <w:pPr>
        <w:keepNext/>
        <w:suppressAutoHyphens/>
        <w:ind w:left="567" w:hanging="567"/>
        <w:rPr>
          <w:lang w:val="nl-NL"/>
        </w:rPr>
      </w:pPr>
      <w:r w:rsidRPr="00927184">
        <w:rPr>
          <w:b/>
          <w:lang w:val="nl-NL"/>
        </w:rPr>
        <w:t>4.6</w:t>
      </w:r>
      <w:r w:rsidRPr="00927184">
        <w:rPr>
          <w:b/>
          <w:lang w:val="nl-NL"/>
        </w:rPr>
        <w:tab/>
        <w:t>Vruchtbaarheid, zwangerschap en borstvoeding</w:t>
      </w:r>
    </w:p>
    <w:p w14:paraId="3E96FB1F" w14:textId="77777777" w:rsidR="00020519" w:rsidRPr="00927184" w:rsidRDefault="00020519" w:rsidP="00C628B0">
      <w:pPr>
        <w:keepNext/>
        <w:suppressAutoHyphens/>
        <w:rPr>
          <w:i/>
          <w:lang w:val="nl-NL"/>
        </w:rPr>
      </w:pPr>
    </w:p>
    <w:p w14:paraId="412CB48B" w14:textId="77777777" w:rsidR="00020519" w:rsidRPr="00927184" w:rsidRDefault="00020519" w:rsidP="00C628B0">
      <w:pPr>
        <w:keepNext/>
        <w:suppressAutoHyphens/>
        <w:rPr>
          <w:u w:val="single"/>
          <w:lang w:val="nl-NL"/>
        </w:rPr>
      </w:pPr>
      <w:r w:rsidRPr="00927184">
        <w:rPr>
          <w:u w:val="single"/>
          <w:lang w:val="nl-NL"/>
        </w:rPr>
        <w:t>Vruchtbare vrouwen/anticonceptie voor vrouwen</w:t>
      </w:r>
    </w:p>
    <w:p w14:paraId="6B1721FE" w14:textId="77777777" w:rsidR="00AD4B7C" w:rsidRPr="00927184" w:rsidRDefault="00AD4B7C" w:rsidP="00C628B0">
      <w:pPr>
        <w:keepNext/>
        <w:rPr>
          <w:lang w:val="nl-NL"/>
        </w:rPr>
      </w:pPr>
    </w:p>
    <w:p w14:paraId="718003E2" w14:textId="77777777" w:rsidR="00020519" w:rsidRPr="00927184" w:rsidRDefault="00020519" w:rsidP="00C628B0">
      <w:pPr>
        <w:rPr>
          <w:lang w:val="nl-NL"/>
        </w:rPr>
      </w:pPr>
      <w:r w:rsidRPr="00927184">
        <w:rPr>
          <w:lang w:val="nl-NL"/>
        </w:rPr>
        <w:t>Vrouwen die zwanger kunnen worden, zouden effectieve anticonceptie moeten gebruiken tijdens de behandeling.</w:t>
      </w:r>
    </w:p>
    <w:p w14:paraId="5721E39F" w14:textId="77777777" w:rsidR="00020519" w:rsidRPr="00927184" w:rsidRDefault="00020519" w:rsidP="00C628B0">
      <w:pPr>
        <w:rPr>
          <w:u w:val="single"/>
          <w:lang w:val="nl-NL"/>
        </w:rPr>
      </w:pPr>
    </w:p>
    <w:p w14:paraId="4A26219A" w14:textId="77777777" w:rsidR="00020519" w:rsidRPr="00927184" w:rsidRDefault="00020519" w:rsidP="00C628B0">
      <w:pPr>
        <w:keepNext/>
        <w:suppressAutoHyphens/>
        <w:rPr>
          <w:u w:val="single"/>
          <w:lang w:val="nl-NL"/>
        </w:rPr>
      </w:pPr>
      <w:r w:rsidRPr="00927184">
        <w:rPr>
          <w:u w:val="single"/>
          <w:lang w:val="nl-NL"/>
        </w:rPr>
        <w:t>Zwangerschap</w:t>
      </w:r>
    </w:p>
    <w:p w14:paraId="33E3FECB" w14:textId="77777777" w:rsidR="00AD4B7C" w:rsidRPr="00927184" w:rsidRDefault="00AD4B7C" w:rsidP="00C628B0">
      <w:pPr>
        <w:keepNext/>
        <w:rPr>
          <w:noProof/>
          <w:szCs w:val="22"/>
          <w:lang w:val="nl-NL"/>
        </w:rPr>
      </w:pPr>
    </w:p>
    <w:p w14:paraId="4CB27029" w14:textId="77777777" w:rsidR="00020519" w:rsidRPr="00927184" w:rsidRDefault="00020519" w:rsidP="00C628B0">
      <w:pPr>
        <w:rPr>
          <w:lang w:val="nl-NL"/>
        </w:rPr>
      </w:pPr>
      <w:r w:rsidRPr="00927184">
        <w:rPr>
          <w:noProof/>
          <w:szCs w:val="22"/>
          <w:lang w:val="nl-NL"/>
        </w:rPr>
        <w:t xml:space="preserve">Voor </w:t>
      </w:r>
      <w:r w:rsidRPr="00927184">
        <w:rPr>
          <w:szCs w:val="22"/>
          <w:lang w:val="nl-NL"/>
        </w:rPr>
        <w:t>ranibizumab</w:t>
      </w:r>
      <w:r w:rsidRPr="00927184">
        <w:rPr>
          <w:noProof/>
          <w:szCs w:val="22"/>
          <w:lang w:val="nl-NL"/>
        </w:rPr>
        <w:t xml:space="preserve"> zijn er geen klinische gegevens over blootgestelde zwangerschappen beschikbaar. De resultaten van onderzoeken bij cynomolgus-apen duiden niet op directe of indirecte schadelijke effecten wat betreft zwangerschap of de embryonale/foetale ontwikkeling (zie rubriek 5.3).</w:t>
      </w:r>
      <w:r w:rsidRPr="00927184">
        <w:rPr>
          <w:lang w:val="nl-NL"/>
        </w:rPr>
        <w:t xml:space="preserve"> De systemische blootstelling aan ranibizumab na oculaire toediening is laag, maar als gevolg van het werkingsmechanisme moet ranibizumab worden beschouwd als potentieel teratogeen en embryo-/foetotoxisch. Daarom mag ranibizumab niet worden gebruikt tijdens de zwangerschap, tenzij het verwachte voordeel opweegt tegen het potentiële risico voor de foetus.</w:t>
      </w:r>
      <w:r w:rsidRPr="00927184">
        <w:rPr>
          <w:szCs w:val="22"/>
          <w:lang w:val="nl-NL"/>
        </w:rPr>
        <w:t xml:space="preserve"> Voor vrouwen die zwanger willen worden en zijn behandeld met ranibizumab wordt aangeraden om na de laatste dosis ranibizumab ten minste 3 maanden te wachten om zwanger te raken.</w:t>
      </w:r>
    </w:p>
    <w:p w14:paraId="7485BA7F" w14:textId="77777777" w:rsidR="00020519" w:rsidRPr="00927184" w:rsidRDefault="00020519" w:rsidP="00C628B0">
      <w:pPr>
        <w:rPr>
          <w:lang w:val="nl-NL"/>
        </w:rPr>
      </w:pPr>
    </w:p>
    <w:p w14:paraId="49507FAA" w14:textId="77777777" w:rsidR="00020519" w:rsidRPr="00927184" w:rsidRDefault="00020519" w:rsidP="00C628B0">
      <w:pPr>
        <w:keepNext/>
        <w:suppressAutoHyphens/>
        <w:rPr>
          <w:u w:val="single"/>
          <w:lang w:val="nl-NL"/>
        </w:rPr>
      </w:pPr>
      <w:r w:rsidRPr="00927184">
        <w:rPr>
          <w:u w:val="single"/>
          <w:lang w:val="nl-NL"/>
        </w:rPr>
        <w:t>Borstvoeding</w:t>
      </w:r>
    </w:p>
    <w:p w14:paraId="303E7B65" w14:textId="77777777" w:rsidR="00AD4B7C" w:rsidRPr="00927184" w:rsidRDefault="00AD4B7C" w:rsidP="00C628B0">
      <w:pPr>
        <w:keepNext/>
        <w:rPr>
          <w:lang w:val="nl-NL"/>
        </w:rPr>
      </w:pPr>
    </w:p>
    <w:p w14:paraId="681094FA" w14:textId="454399AA" w:rsidR="00020519" w:rsidRPr="00927184" w:rsidRDefault="001D3C8F" w:rsidP="00C628B0">
      <w:pPr>
        <w:rPr>
          <w:lang w:val="nl-NL"/>
        </w:rPr>
      </w:pPr>
      <w:r>
        <w:rPr>
          <w:lang w:val="nl-NL"/>
        </w:rPr>
        <w:t>Uit</w:t>
      </w:r>
      <w:r w:rsidR="00211774">
        <w:rPr>
          <w:lang w:val="nl-NL"/>
        </w:rPr>
        <w:t xml:space="preserve"> </w:t>
      </w:r>
      <w:r w:rsidR="00C41E9D">
        <w:rPr>
          <w:lang w:val="nl-NL"/>
        </w:rPr>
        <w:t xml:space="preserve">zeer </w:t>
      </w:r>
      <w:r w:rsidR="00211774">
        <w:rPr>
          <w:lang w:val="nl-NL"/>
        </w:rPr>
        <w:t>beperkte gegevens</w:t>
      </w:r>
      <w:r>
        <w:rPr>
          <w:lang w:val="nl-NL"/>
        </w:rPr>
        <w:t xml:space="preserve"> blijkt dat</w:t>
      </w:r>
      <w:r w:rsidR="00211774">
        <w:rPr>
          <w:lang w:val="nl-NL"/>
        </w:rPr>
        <w:t xml:space="preserve"> ranibizumab</w:t>
      </w:r>
      <w:r w:rsidR="00C41E9D">
        <w:rPr>
          <w:lang w:val="nl-NL"/>
        </w:rPr>
        <w:t xml:space="preserve"> in lage con</w:t>
      </w:r>
      <w:r w:rsidR="00B6123E">
        <w:rPr>
          <w:lang w:val="nl-NL"/>
        </w:rPr>
        <w:t>c</w:t>
      </w:r>
      <w:r w:rsidR="00C41E9D">
        <w:rPr>
          <w:lang w:val="nl-NL"/>
        </w:rPr>
        <w:t>entraties</w:t>
      </w:r>
      <w:r w:rsidR="00211774">
        <w:rPr>
          <w:lang w:val="nl-NL"/>
        </w:rPr>
        <w:t xml:space="preserve"> in </w:t>
      </w:r>
      <w:r w:rsidR="00DA1F86">
        <w:rPr>
          <w:lang w:val="nl-NL"/>
        </w:rPr>
        <w:t xml:space="preserve">de </w:t>
      </w:r>
      <w:r w:rsidR="00E06E11">
        <w:rPr>
          <w:lang w:val="nl-NL"/>
        </w:rPr>
        <w:t>moeder</w:t>
      </w:r>
      <w:r w:rsidR="00211774">
        <w:rPr>
          <w:lang w:val="nl-NL"/>
        </w:rPr>
        <w:t xml:space="preserve">melk </w:t>
      </w:r>
      <w:r>
        <w:rPr>
          <w:lang w:val="nl-NL"/>
        </w:rPr>
        <w:t xml:space="preserve">kan </w:t>
      </w:r>
      <w:r w:rsidR="00C41E9D">
        <w:rPr>
          <w:lang w:val="nl-NL"/>
        </w:rPr>
        <w:t>worden uitgescheiden</w:t>
      </w:r>
      <w:r w:rsidR="00211774">
        <w:rPr>
          <w:lang w:val="nl-NL"/>
        </w:rPr>
        <w:t xml:space="preserve">. </w:t>
      </w:r>
      <w:r w:rsidR="00DA1F86">
        <w:rPr>
          <w:lang w:val="nl-NL"/>
        </w:rPr>
        <w:t>Het effect</w:t>
      </w:r>
      <w:r w:rsidR="00211774">
        <w:rPr>
          <w:lang w:val="nl-NL"/>
        </w:rPr>
        <w:t xml:space="preserve"> van ranibizumab op </w:t>
      </w:r>
      <w:r w:rsidR="00DA1F86">
        <w:rPr>
          <w:lang w:val="nl-NL"/>
        </w:rPr>
        <w:t>een</w:t>
      </w:r>
      <w:r w:rsidR="00211774">
        <w:rPr>
          <w:lang w:val="nl-NL"/>
        </w:rPr>
        <w:t xml:space="preserve"> pasgeborene/zuigeling die borstvoeding </w:t>
      </w:r>
      <w:r w:rsidR="00211774" w:rsidRPr="005A5809">
        <w:rPr>
          <w:lang w:val="nl-NL"/>
        </w:rPr>
        <w:t>krijgt</w:t>
      </w:r>
      <w:r w:rsidR="00A812C1" w:rsidRPr="005A5809">
        <w:rPr>
          <w:lang w:val="nl-NL"/>
        </w:rPr>
        <w:t>,</w:t>
      </w:r>
      <w:r w:rsidR="00211774">
        <w:rPr>
          <w:lang w:val="nl-NL"/>
        </w:rPr>
        <w:t xml:space="preserve"> </w:t>
      </w:r>
      <w:r w:rsidR="00DA1F86">
        <w:rPr>
          <w:lang w:val="nl-NL"/>
        </w:rPr>
        <w:t>is</w:t>
      </w:r>
      <w:r w:rsidR="00211774">
        <w:rPr>
          <w:lang w:val="nl-NL"/>
        </w:rPr>
        <w:t xml:space="preserve"> onbekend.</w:t>
      </w:r>
      <w:r w:rsidR="00DA1F86">
        <w:rPr>
          <w:lang w:val="nl-NL"/>
        </w:rPr>
        <w:t xml:space="preserve"> </w:t>
      </w:r>
      <w:r>
        <w:rPr>
          <w:lang w:val="nl-NL"/>
        </w:rPr>
        <w:t>Uit voorzorg</w:t>
      </w:r>
      <w:r w:rsidR="00211774">
        <w:rPr>
          <w:lang w:val="nl-NL"/>
        </w:rPr>
        <w:t xml:space="preserve"> wordt h</w:t>
      </w:r>
      <w:r w:rsidR="00020519" w:rsidRPr="00927184">
        <w:rPr>
          <w:lang w:val="nl-NL"/>
        </w:rPr>
        <w:t>et niet aanbevolen om borstvoeding te geven tijdens het gebruik van Lucentis.</w:t>
      </w:r>
    </w:p>
    <w:p w14:paraId="5F301901" w14:textId="77777777" w:rsidR="00020519" w:rsidRPr="00927184" w:rsidRDefault="00020519" w:rsidP="00C628B0">
      <w:pPr>
        <w:rPr>
          <w:lang w:val="nl-NL"/>
        </w:rPr>
      </w:pPr>
    </w:p>
    <w:p w14:paraId="533C2191" w14:textId="77777777" w:rsidR="00020519" w:rsidRPr="00927184" w:rsidRDefault="00020519" w:rsidP="00C628B0">
      <w:pPr>
        <w:keepNext/>
        <w:suppressAutoHyphens/>
        <w:rPr>
          <w:u w:val="single"/>
          <w:lang w:val="nl-NL"/>
        </w:rPr>
      </w:pPr>
      <w:r w:rsidRPr="00927184">
        <w:rPr>
          <w:u w:val="single"/>
          <w:lang w:val="nl-NL"/>
        </w:rPr>
        <w:t>Vruchtbaarheid</w:t>
      </w:r>
    </w:p>
    <w:p w14:paraId="44E08839" w14:textId="77777777" w:rsidR="00AD4B7C" w:rsidRPr="00927184" w:rsidRDefault="00AD4B7C" w:rsidP="00C628B0">
      <w:pPr>
        <w:keepNext/>
        <w:rPr>
          <w:lang w:val="nl-NL"/>
        </w:rPr>
      </w:pPr>
    </w:p>
    <w:p w14:paraId="74D6D6A9" w14:textId="77777777" w:rsidR="00020519" w:rsidRPr="00927184" w:rsidRDefault="00020519" w:rsidP="00C628B0">
      <w:pPr>
        <w:rPr>
          <w:lang w:val="nl-NL"/>
        </w:rPr>
      </w:pPr>
      <w:r w:rsidRPr="00927184">
        <w:rPr>
          <w:lang w:val="nl-NL"/>
        </w:rPr>
        <w:t>Er zijn geen gegevens beschikbaar over vruchtbaarheid.</w:t>
      </w:r>
    </w:p>
    <w:p w14:paraId="70F5F712" w14:textId="77777777" w:rsidR="00020519" w:rsidRPr="00927184" w:rsidRDefault="00020519" w:rsidP="00C628B0">
      <w:pPr>
        <w:rPr>
          <w:lang w:val="nl-NL"/>
        </w:rPr>
      </w:pPr>
    </w:p>
    <w:p w14:paraId="27145A1D" w14:textId="77777777" w:rsidR="00020519" w:rsidRPr="00927184" w:rsidRDefault="00020519" w:rsidP="00C628B0">
      <w:pPr>
        <w:keepNext/>
        <w:suppressAutoHyphens/>
        <w:ind w:left="567" w:hanging="567"/>
        <w:rPr>
          <w:lang w:val="nl-NL"/>
        </w:rPr>
      </w:pPr>
      <w:r w:rsidRPr="00927184">
        <w:rPr>
          <w:b/>
          <w:lang w:val="nl-NL"/>
        </w:rPr>
        <w:t>4.7</w:t>
      </w:r>
      <w:r w:rsidRPr="00927184">
        <w:rPr>
          <w:b/>
          <w:lang w:val="nl-NL"/>
        </w:rPr>
        <w:tab/>
        <w:t>Beïnvloeding van de rijvaardigheid en het vermogen om machines te bedienen</w:t>
      </w:r>
    </w:p>
    <w:p w14:paraId="52D1C5A7" w14:textId="77777777" w:rsidR="00020519" w:rsidRPr="00927184" w:rsidRDefault="00020519" w:rsidP="00C628B0">
      <w:pPr>
        <w:keepNext/>
        <w:suppressAutoHyphens/>
        <w:rPr>
          <w:lang w:val="nl-NL"/>
        </w:rPr>
      </w:pPr>
    </w:p>
    <w:p w14:paraId="54987D92" w14:textId="77777777" w:rsidR="00020519" w:rsidRPr="00927184" w:rsidRDefault="00020519" w:rsidP="00C628B0">
      <w:pPr>
        <w:suppressAutoHyphens/>
        <w:rPr>
          <w:lang w:val="nl-NL"/>
        </w:rPr>
      </w:pPr>
      <w:r w:rsidRPr="00927184">
        <w:rPr>
          <w:lang w:val="nl-NL"/>
        </w:rPr>
        <w:t>De behandelprocedure kan tijdelijke visuele stoornissen veroorzaken, die de rijvaardigheid en het vermogen om machines te bedienen kunnen beïnvloeden (zie rubriek 4.8). Patiënten die deze symptomen ervaren, mogen niet autorijden en geen machines bedienen totdat deze tijdelijke visuele stoornissen zijn afgenomen.</w:t>
      </w:r>
    </w:p>
    <w:p w14:paraId="79162513" w14:textId="77777777" w:rsidR="00020519" w:rsidRPr="00927184" w:rsidRDefault="00020519" w:rsidP="00C628B0">
      <w:pPr>
        <w:suppressAutoHyphens/>
        <w:rPr>
          <w:lang w:val="nl-NL"/>
        </w:rPr>
      </w:pPr>
    </w:p>
    <w:p w14:paraId="61993E57" w14:textId="77777777" w:rsidR="00020519" w:rsidRPr="00927184" w:rsidRDefault="00020519" w:rsidP="00C628B0">
      <w:pPr>
        <w:keepNext/>
        <w:suppressAutoHyphens/>
        <w:ind w:left="567" w:hanging="567"/>
        <w:rPr>
          <w:lang w:val="nl-NL"/>
        </w:rPr>
      </w:pPr>
      <w:r w:rsidRPr="00927184">
        <w:rPr>
          <w:b/>
          <w:lang w:val="nl-NL"/>
        </w:rPr>
        <w:t>4.8</w:t>
      </w:r>
      <w:r w:rsidRPr="00927184">
        <w:rPr>
          <w:b/>
          <w:lang w:val="nl-NL"/>
        </w:rPr>
        <w:tab/>
        <w:t>Bijwerkingen</w:t>
      </w:r>
    </w:p>
    <w:p w14:paraId="4EF973EF" w14:textId="77777777" w:rsidR="00020519" w:rsidRPr="00927184" w:rsidRDefault="00020519" w:rsidP="00C628B0">
      <w:pPr>
        <w:keepNext/>
        <w:suppressAutoHyphens/>
        <w:rPr>
          <w:lang w:val="nl-NL"/>
        </w:rPr>
      </w:pPr>
    </w:p>
    <w:p w14:paraId="52E179FB" w14:textId="77777777" w:rsidR="00020519" w:rsidRPr="00927184" w:rsidRDefault="00020519" w:rsidP="00C628B0">
      <w:pPr>
        <w:keepNext/>
        <w:suppressAutoHyphens/>
        <w:rPr>
          <w:lang w:val="nl-NL"/>
        </w:rPr>
      </w:pPr>
      <w:r w:rsidRPr="00927184">
        <w:rPr>
          <w:u w:val="single"/>
          <w:lang w:val="nl-NL"/>
        </w:rPr>
        <w:t>Samenvatting van het veiligheidsprofiel</w:t>
      </w:r>
    </w:p>
    <w:p w14:paraId="2F116A13" w14:textId="77777777" w:rsidR="00AD4B7C" w:rsidRPr="00927184" w:rsidRDefault="00AD4B7C" w:rsidP="00C628B0">
      <w:pPr>
        <w:keepNext/>
        <w:suppressAutoHyphens/>
        <w:rPr>
          <w:lang w:val="nl-NL"/>
        </w:rPr>
      </w:pPr>
    </w:p>
    <w:p w14:paraId="4A1F3737" w14:textId="77777777" w:rsidR="00020519" w:rsidRPr="00927184" w:rsidRDefault="00020519" w:rsidP="00C628B0">
      <w:pPr>
        <w:suppressAutoHyphens/>
        <w:rPr>
          <w:lang w:val="nl-NL"/>
        </w:rPr>
      </w:pPr>
      <w:r w:rsidRPr="00927184">
        <w:rPr>
          <w:lang w:val="nl-NL"/>
        </w:rPr>
        <w:t>Het merendeel van de bijwerkingen die gemeld zijn na de toediening van Lucentis zijn gerelateerd aan de intravitreale injectieprocedure.</w:t>
      </w:r>
    </w:p>
    <w:p w14:paraId="2A960A6E" w14:textId="77777777" w:rsidR="00020519" w:rsidRPr="00927184" w:rsidRDefault="00020519" w:rsidP="00C628B0">
      <w:pPr>
        <w:suppressAutoHyphens/>
        <w:rPr>
          <w:lang w:val="nl-NL"/>
        </w:rPr>
      </w:pPr>
    </w:p>
    <w:p w14:paraId="591AE272" w14:textId="77777777" w:rsidR="00020519" w:rsidRPr="00927184" w:rsidRDefault="00020519" w:rsidP="00C628B0">
      <w:pPr>
        <w:suppressAutoHyphens/>
        <w:rPr>
          <w:szCs w:val="22"/>
          <w:lang w:val="nl-NL"/>
        </w:rPr>
      </w:pPr>
      <w:r w:rsidRPr="00927184">
        <w:rPr>
          <w:lang w:val="nl-NL"/>
        </w:rPr>
        <w:t xml:space="preserve">De meest frequent gemelde oculaire bijwerkingen na de injectie van Lucentis zijn: oogpijn, oculaire hyperaemia, verhoogde intraoculaire druk, vitritis, loslating van het glasvocht, retinale bloeding, visuele stoornissen, mouches volantes, conjunctivale bloeding, oogirritatie, gevoel van vreemde deeltjes in de ogen, toegenomen tranenvloed, </w:t>
      </w:r>
      <w:r w:rsidRPr="00927184">
        <w:rPr>
          <w:szCs w:val="22"/>
          <w:lang w:val="nl-NL"/>
        </w:rPr>
        <w:t>blefaritis, droog oog en pruritus van het oog.</w:t>
      </w:r>
    </w:p>
    <w:p w14:paraId="776E0A00" w14:textId="77777777" w:rsidR="00AD4B7C" w:rsidRPr="00927184" w:rsidRDefault="00AD4B7C" w:rsidP="00C628B0">
      <w:pPr>
        <w:suppressAutoHyphens/>
        <w:rPr>
          <w:szCs w:val="22"/>
          <w:lang w:val="nl-NL"/>
        </w:rPr>
      </w:pPr>
    </w:p>
    <w:p w14:paraId="538292FE" w14:textId="77777777" w:rsidR="00020519" w:rsidRPr="00927184" w:rsidRDefault="00020519" w:rsidP="00C628B0">
      <w:pPr>
        <w:suppressAutoHyphens/>
        <w:rPr>
          <w:szCs w:val="22"/>
          <w:lang w:val="nl-NL"/>
        </w:rPr>
      </w:pPr>
      <w:r w:rsidRPr="00927184">
        <w:rPr>
          <w:szCs w:val="22"/>
          <w:lang w:val="nl-NL"/>
        </w:rPr>
        <w:t>De meest frequent gemelde niet-oculaire bijwerkingen zijn hoofdpijn, nasofaryngitis en artralgie.</w:t>
      </w:r>
    </w:p>
    <w:p w14:paraId="534DF0D1" w14:textId="77777777" w:rsidR="00020519" w:rsidRPr="00927184" w:rsidRDefault="00020519" w:rsidP="00C628B0">
      <w:pPr>
        <w:suppressAutoHyphens/>
        <w:rPr>
          <w:szCs w:val="22"/>
          <w:lang w:val="nl-NL"/>
        </w:rPr>
      </w:pPr>
    </w:p>
    <w:p w14:paraId="701C53E5" w14:textId="3F84C511" w:rsidR="00020519" w:rsidRPr="00927184" w:rsidRDefault="00020519" w:rsidP="00C628B0">
      <w:pPr>
        <w:suppressAutoHyphens/>
        <w:rPr>
          <w:lang w:val="nl-NL"/>
        </w:rPr>
      </w:pPr>
      <w:r w:rsidRPr="00927184">
        <w:rPr>
          <w:szCs w:val="22"/>
          <w:lang w:val="nl-NL"/>
        </w:rPr>
        <w:t xml:space="preserve">Minder frequent gemelde, maar ernstigere, bijwerkingen omvatten </w:t>
      </w:r>
      <w:r w:rsidRPr="00927184">
        <w:rPr>
          <w:lang w:val="nl-NL"/>
        </w:rPr>
        <w:t>endoftalmitis, blindheid, retinale loslating, retinale scheur en iatrogene traumatische cataract (zie rubriek</w:t>
      </w:r>
      <w:r w:rsidR="007277A4">
        <w:rPr>
          <w:lang w:val="nl-NL"/>
        </w:rPr>
        <w:t> </w:t>
      </w:r>
      <w:r w:rsidRPr="00927184">
        <w:rPr>
          <w:lang w:val="nl-NL"/>
        </w:rPr>
        <w:t>4.4).</w:t>
      </w:r>
    </w:p>
    <w:p w14:paraId="09CB6D75" w14:textId="77777777" w:rsidR="00020519" w:rsidRPr="00927184" w:rsidRDefault="00020519" w:rsidP="00C628B0">
      <w:pPr>
        <w:suppressAutoHyphens/>
        <w:rPr>
          <w:lang w:val="nl-NL"/>
        </w:rPr>
      </w:pPr>
    </w:p>
    <w:p w14:paraId="5C32DF51" w14:textId="77777777" w:rsidR="00020519" w:rsidRPr="00927184" w:rsidRDefault="00020519" w:rsidP="00C628B0">
      <w:pPr>
        <w:suppressAutoHyphens/>
        <w:rPr>
          <w:lang w:val="nl-NL"/>
        </w:rPr>
      </w:pPr>
      <w:r w:rsidRPr="00927184">
        <w:rPr>
          <w:lang w:val="nl-NL"/>
        </w:rPr>
        <w:t>De bijwerkingen die voorkwamen na toediening van Lucentis in klinische studies zijn weergegeven in de onderstaande tabel.</w:t>
      </w:r>
    </w:p>
    <w:p w14:paraId="26AE2103" w14:textId="77777777" w:rsidR="00020519" w:rsidRPr="00927184" w:rsidRDefault="00020519" w:rsidP="00C628B0">
      <w:pPr>
        <w:suppressAutoHyphens/>
        <w:rPr>
          <w:lang w:val="nl-NL"/>
        </w:rPr>
      </w:pPr>
    </w:p>
    <w:p w14:paraId="013529DD" w14:textId="77777777" w:rsidR="00020519" w:rsidRPr="00927184" w:rsidRDefault="00020519" w:rsidP="00C628B0">
      <w:pPr>
        <w:keepNext/>
        <w:suppressAutoHyphens/>
        <w:rPr>
          <w:u w:val="single"/>
          <w:lang w:val="nl-NL"/>
        </w:rPr>
      </w:pPr>
      <w:r w:rsidRPr="00927184">
        <w:rPr>
          <w:u w:val="single"/>
          <w:lang w:val="nl-NL"/>
        </w:rPr>
        <w:t>Tabellijst van bijwerkingen</w:t>
      </w:r>
      <w:r w:rsidRPr="00927184">
        <w:rPr>
          <w:u w:val="single"/>
          <w:vertAlign w:val="superscript"/>
          <w:lang w:val="nl-NL"/>
        </w:rPr>
        <w:t>#</w:t>
      </w:r>
    </w:p>
    <w:p w14:paraId="6F93B87B" w14:textId="77777777" w:rsidR="00B433E9" w:rsidRPr="00927184" w:rsidRDefault="00B433E9" w:rsidP="00C628B0">
      <w:pPr>
        <w:keepNext/>
        <w:suppressAutoHyphens/>
        <w:rPr>
          <w:lang w:val="nl-NL"/>
        </w:rPr>
      </w:pPr>
    </w:p>
    <w:p w14:paraId="1119458B" w14:textId="77777777" w:rsidR="00020519" w:rsidRPr="00927184" w:rsidRDefault="00020519" w:rsidP="00C628B0">
      <w:pPr>
        <w:suppressAutoHyphens/>
        <w:rPr>
          <w:lang w:val="nl-NL"/>
        </w:rPr>
      </w:pPr>
      <w:r w:rsidRPr="00927184">
        <w:rPr>
          <w:lang w:val="nl-NL"/>
        </w:rPr>
        <w:t>De bijwerkingen zijn gerangschikt volgens systeem/orgaanklasse en frequentie waarbij de volgende conventie is gebruikt: zeer vaak (</w:t>
      </w:r>
      <w:r w:rsidRPr="00927184">
        <w:rPr>
          <w:lang w:val="nl-NL"/>
        </w:rPr>
        <w:sym w:font="Symbol" w:char="F0B3"/>
      </w:r>
      <w:r w:rsidRPr="00927184">
        <w:rPr>
          <w:lang w:val="nl-NL"/>
        </w:rPr>
        <w:t>1/10), vaak (</w:t>
      </w:r>
      <w:r w:rsidRPr="00927184">
        <w:rPr>
          <w:lang w:val="nl-NL"/>
        </w:rPr>
        <w:sym w:font="Symbol" w:char="F0B3"/>
      </w:r>
      <w:r w:rsidRPr="00927184">
        <w:rPr>
          <w:lang w:val="nl-NL"/>
        </w:rPr>
        <w:t>1/100, &lt;1/10), soms (</w:t>
      </w:r>
      <w:r w:rsidRPr="00927184">
        <w:rPr>
          <w:lang w:val="nl-NL"/>
        </w:rPr>
        <w:sym w:font="Symbol" w:char="F0B3"/>
      </w:r>
      <w:r w:rsidRPr="00927184">
        <w:rPr>
          <w:lang w:val="nl-NL"/>
        </w:rPr>
        <w:t>1/1.000, &lt;1/100), zelden (</w:t>
      </w:r>
      <w:r w:rsidRPr="00927184">
        <w:rPr>
          <w:lang w:val="nl-NL"/>
        </w:rPr>
        <w:sym w:font="Symbol" w:char="F0B3"/>
      </w:r>
      <w:r w:rsidRPr="00927184">
        <w:rPr>
          <w:lang w:val="nl-NL"/>
        </w:rPr>
        <w:t>1/10.000, &lt;1/1.000), zeer zelden (&lt;1/10.000), niet bekend (kan met de beschikbare gegevens niet worden bepaald). Binnen iedere frequentiegroep worden bijwerkingen gerangschikt naar afnemende ernst.</w:t>
      </w:r>
    </w:p>
    <w:p w14:paraId="118D9215" w14:textId="77777777" w:rsidR="00020519" w:rsidRPr="00927184" w:rsidRDefault="00020519" w:rsidP="00C628B0">
      <w:pPr>
        <w:suppressAutoHyphens/>
        <w:rPr>
          <w:lang w:val="nl-NL"/>
        </w:rPr>
      </w:pPr>
    </w:p>
    <w:tbl>
      <w:tblPr>
        <w:tblW w:w="9073" w:type="dxa"/>
        <w:tblInd w:w="-34" w:type="dxa"/>
        <w:tblLook w:val="01E0" w:firstRow="1" w:lastRow="1" w:firstColumn="1" w:lastColumn="1" w:noHBand="0" w:noVBand="0"/>
      </w:tblPr>
      <w:tblGrid>
        <w:gridCol w:w="3261"/>
        <w:gridCol w:w="5812"/>
      </w:tblGrid>
      <w:tr w:rsidR="00020519" w:rsidRPr="00927184" w14:paraId="056A6F71" w14:textId="77777777" w:rsidTr="00B42374">
        <w:tc>
          <w:tcPr>
            <w:tcW w:w="9073" w:type="dxa"/>
            <w:gridSpan w:val="2"/>
          </w:tcPr>
          <w:p w14:paraId="7F29E606" w14:textId="77777777" w:rsidR="00020519" w:rsidRPr="00927184" w:rsidRDefault="00020519" w:rsidP="00C628B0">
            <w:pPr>
              <w:pStyle w:val="Text"/>
              <w:keepNext/>
              <w:suppressAutoHyphens/>
              <w:spacing w:before="0"/>
              <w:jc w:val="left"/>
              <w:rPr>
                <w:color w:val="000000"/>
                <w:sz w:val="22"/>
                <w:szCs w:val="22"/>
                <w:lang w:val="nl-NL"/>
              </w:rPr>
            </w:pPr>
            <w:r w:rsidRPr="00927184">
              <w:rPr>
                <w:color w:val="000000"/>
                <w:sz w:val="22"/>
                <w:szCs w:val="22"/>
                <w:lang w:val="nl-NL"/>
              </w:rPr>
              <w:t>Infecties en parasitaire aandoeningen</w:t>
            </w:r>
          </w:p>
        </w:tc>
      </w:tr>
      <w:tr w:rsidR="00020519" w:rsidRPr="00927184" w14:paraId="358DCE06" w14:textId="77777777" w:rsidTr="00B42374">
        <w:tc>
          <w:tcPr>
            <w:tcW w:w="3261" w:type="dxa"/>
          </w:tcPr>
          <w:p w14:paraId="5F41EDE2" w14:textId="77777777" w:rsidR="00020519" w:rsidRPr="00927184" w:rsidRDefault="00020519" w:rsidP="00C628B0">
            <w:pPr>
              <w:pStyle w:val="Text"/>
              <w:keepNext/>
              <w:suppressAutoHyphens/>
              <w:spacing w:before="0"/>
              <w:jc w:val="left"/>
              <w:rPr>
                <w:color w:val="000000"/>
                <w:sz w:val="22"/>
                <w:szCs w:val="22"/>
                <w:lang w:val="nl-NL"/>
              </w:rPr>
            </w:pPr>
            <w:r w:rsidRPr="00927184">
              <w:rPr>
                <w:i/>
                <w:color w:val="000000"/>
                <w:sz w:val="22"/>
                <w:szCs w:val="22"/>
                <w:lang w:val="nl-NL"/>
              </w:rPr>
              <w:t>Zeer vaak</w:t>
            </w:r>
          </w:p>
        </w:tc>
        <w:tc>
          <w:tcPr>
            <w:tcW w:w="5812" w:type="dxa"/>
          </w:tcPr>
          <w:p w14:paraId="7F4FDAE7" w14:textId="77777777" w:rsidR="00020519" w:rsidRPr="00927184" w:rsidRDefault="00020519" w:rsidP="00C628B0">
            <w:pPr>
              <w:keepNext/>
              <w:suppressAutoHyphens/>
              <w:rPr>
                <w:szCs w:val="22"/>
                <w:lang w:val="nl-NL"/>
              </w:rPr>
            </w:pPr>
            <w:r w:rsidRPr="00927184">
              <w:rPr>
                <w:szCs w:val="22"/>
                <w:lang w:val="nl-NL"/>
              </w:rPr>
              <w:t>Nasofaryngitis</w:t>
            </w:r>
          </w:p>
        </w:tc>
      </w:tr>
      <w:tr w:rsidR="00020519" w:rsidRPr="00927184" w14:paraId="3C05286B" w14:textId="77777777" w:rsidTr="00B42374">
        <w:tc>
          <w:tcPr>
            <w:tcW w:w="3261" w:type="dxa"/>
          </w:tcPr>
          <w:p w14:paraId="1C258AA2" w14:textId="77777777" w:rsidR="00020519" w:rsidRPr="00927184" w:rsidRDefault="00020519" w:rsidP="00C628B0">
            <w:pPr>
              <w:pStyle w:val="Text"/>
              <w:widowControl w:val="0"/>
              <w:spacing w:before="0"/>
              <w:jc w:val="left"/>
              <w:rPr>
                <w:color w:val="000000"/>
                <w:sz w:val="22"/>
                <w:szCs w:val="22"/>
                <w:lang w:val="nl-NL"/>
              </w:rPr>
            </w:pPr>
            <w:r w:rsidRPr="00927184">
              <w:rPr>
                <w:i/>
                <w:color w:val="000000"/>
                <w:sz w:val="22"/>
                <w:szCs w:val="22"/>
                <w:lang w:val="nl-NL"/>
              </w:rPr>
              <w:t>Vaak</w:t>
            </w:r>
          </w:p>
        </w:tc>
        <w:tc>
          <w:tcPr>
            <w:tcW w:w="5812" w:type="dxa"/>
          </w:tcPr>
          <w:p w14:paraId="67442325" w14:textId="77777777" w:rsidR="00020519" w:rsidRPr="00927184" w:rsidRDefault="00020519" w:rsidP="00C628B0">
            <w:pPr>
              <w:widowControl w:val="0"/>
              <w:rPr>
                <w:szCs w:val="22"/>
                <w:lang w:val="nl-NL"/>
              </w:rPr>
            </w:pPr>
            <w:r w:rsidRPr="00927184">
              <w:rPr>
                <w:szCs w:val="22"/>
                <w:lang w:val="nl-NL"/>
              </w:rPr>
              <w:t>Urineweginfectie*</w:t>
            </w:r>
          </w:p>
        </w:tc>
      </w:tr>
      <w:tr w:rsidR="00020519" w:rsidRPr="00927184" w14:paraId="4601C9DB" w14:textId="77777777" w:rsidTr="00B42374">
        <w:tc>
          <w:tcPr>
            <w:tcW w:w="3261" w:type="dxa"/>
          </w:tcPr>
          <w:p w14:paraId="2CEC72E1" w14:textId="77777777" w:rsidR="00020519" w:rsidRPr="00927184" w:rsidRDefault="00020519" w:rsidP="00C628B0">
            <w:pPr>
              <w:widowControl w:val="0"/>
              <w:rPr>
                <w:szCs w:val="22"/>
                <w:lang w:val="nl-NL"/>
              </w:rPr>
            </w:pPr>
          </w:p>
        </w:tc>
        <w:tc>
          <w:tcPr>
            <w:tcW w:w="5812" w:type="dxa"/>
          </w:tcPr>
          <w:p w14:paraId="05FFEBB2" w14:textId="77777777" w:rsidR="00020519" w:rsidRPr="00927184" w:rsidRDefault="00020519" w:rsidP="00C628B0">
            <w:pPr>
              <w:widowControl w:val="0"/>
              <w:rPr>
                <w:szCs w:val="22"/>
                <w:lang w:val="nl-NL"/>
              </w:rPr>
            </w:pPr>
          </w:p>
        </w:tc>
      </w:tr>
      <w:tr w:rsidR="00020519" w:rsidRPr="00927184" w14:paraId="00825A82" w14:textId="77777777" w:rsidTr="00B42374">
        <w:tc>
          <w:tcPr>
            <w:tcW w:w="9073" w:type="dxa"/>
            <w:gridSpan w:val="2"/>
          </w:tcPr>
          <w:p w14:paraId="4DA9A741" w14:textId="77777777" w:rsidR="00020519" w:rsidRPr="00927184" w:rsidRDefault="00020519" w:rsidP="00C628B0">
            <w:pPr>
              <w:pStyle w:val="Text"/>
              <w:keepNext/>
              <w:suppressAutoHyphens/>
              <w:spacing w:before="0"/>
              <w:jc w:val="left"/>
              <w:rPr>
                <w:color w:val="000000"/>
                <w:sz w:val="22"/>
                <w:szCs w:val="22"/>
                <w:lang w:val="nl-NL"/>
              </w:rPr>
            </w:pPr>
            <w:r w:rsidRPr="00927184">
              <w:rPr>
                <w:color w:val="000000"/>
                <w:sz w:val="22"/>
                <w:szCs w:val="22"/>
                <w:lang w:val="nl-NL"/>
              </w:rPr>
              <w:t>Bloed- en lymfestelselaandoeningen</w:t>
            </w:r>
          </w:p>
        </w:tc>
      </w:tr>
      <w:tr w:rsidR="00020519" w:rsidRPr="00927184" w14:paraId="74EFC474" w14:textId="77777777" w:rsidTr="00B42374">
        <w:tc>
          <w:tcPr>
            <w:tcW w:w="3261" w:type="dxa"/>
          </w:tcPr>
          <w:p w14:paraId="23D6E44D" w14:textId="77777777" w:rsidR="00020519" w:rsidRPr="00927184" w:rsidRDefault="00020519" w:rsidP="00C628B0">
            <w:pPr>
              <w:widowControl w:val="0"/>
              <w:rPr>
                <w:szCs w:val="22"/>
                <w:lang w:val="nl-NL"/>
              </w:rPr>
            </w:pPr>
            <w:r w:rsidRPr="00927184">
              <w:rPr>
                <w:i/>
                <w:szCs w:val="22"/>
                <w:lang w:val="nl-NL"/>
              </w:rPr>
              <w:t>Vaak</w:t>
            </w:r>
          </w:p>
        </w:tc>
        <w:tc>
          <w:tcPr>
            <w:tcW w:w="5812" w:type="dxa"/>
          </w:tcPr>
          <w:p w14:paraId="060124DC" w14:textId="77777777" w:rsidR="00020519" w:rsidRPr="00927184" w:rsidRDefault="00020519" w:rsidP="00C628B0">
            <w:pPr>
              <w:widowControl w:val="0"/>
              <w:rPr>
                <w:szCs w:val="22"/>
                <w:lang w:val="nl-NL"/>
              </w:rPr>
            </w:pPr>
            <w:r w:rsidRPr="00927184">
              <w:rPr>
                <w:szCs w:val="22"/>
                <w:lang w:val="nl-NL"/>
              </w:rPr>
              <w:t>Anemie</w:t>
            </w:r>
          </w:p>
        </w:tc>
      </w:tr>
      <w:tr w:rsidR="00020519" w:rsidRPr="00927184" w14:paraId="14163E38" w14:textId="77777777" w:rsidTr="00B42374">
        <w:tc>
          <w:tcPr>
            <w:tcW w:w="3261" w:type="dxa"/>
          </w:tcPr>
          <w:p w14:paraId="2D508500" w14:textId="77777777" w:rsidR="00020519" w:rsidRPr="00927184" w:rsidRDefault="00020519" w:rsidP="00C628B0">
            <w:pPr>
              <w:widowControl w:val="0"/>
              <w:rPr>
                <w:szCs w:val="22"/>
                <w:lang w:val="nl-NL"/>
              </w:rPr>
            </w:pPr>
          </w:p>
        </w:tc>
        <w:tc>
          <w:tcPr>
            <w:tcW w:w="5812" w:type="dxa"/>
          </w:tcPr>
          <w:p w14:paraId="050B0D9F" w14:textId="77777777" w:rsidR="00020519" w:rsidRPr="00927184" w:rsidRDefault="00020519" w:rsidP="00C628B0">
            <w:pPr>
              <w:widowControl w:val="0"/>
              <w:rPr>
                <w:szCs w:val="22"/>
                <w:lang w:val="nl-NL"/>
              </w:rPr>
            </w:pPr>
          </w:p>
        </w:tc>
      </w:tr>
      <w:tr w:rsidR="00020519" w:rsidRPr="00927184" w14:paraId="1206AF52" w14:textId="77777777" w:rsidTr="00B42374">
        <w:tc>
          <w:tcPr>
            <w:tcW w:w="3261" w:type="dxa"/>
          </w:tcPr>
          <w:p w14:paraId="345D9953" w14:textId="77777777" w:rsidR="00020519" w:rsidRPr="00927184" w:rsidRDefault="00020519" w:rsidP="00C628B0">
            <w:pPr>
              <w:keepNext/>
              <w:suppressAutoHyphens/>
              <w:rPr>
                <w:szCs w:val="22"/>
                <w:lang w:val="nl-NL"/>
              </w:rPr>
            </w:pPr>
            <w:r w:rsidRPr="00927184">
              <w:rPr>
                <w:szCs w:val="22"/>
                <w:lang w:val="nl-NL"/>
              </w:rPr>
              <w:t>Immuunsysteemaandoeningen</w:t>
            </w:r>
          </w:p>
        </w:tc>
        <w:tc>
          <w:tcPr>
            <w:tcW w:w="5812" w:type="dxa"/>
          </w:tcPr>
          <w:p w14:paraId="05CFDAB9" w14:textId="77777777" w:rsidR="00020519" w:rsidRPr="00927184" w:rsidRDefault="00020519" w:rsidP="00C628B0">
            <w:pPr>
              <w:keepNext/>
              <w:suppressAutoHyphens/>
              <w:rPr>
                <w:b/>
                <w:szCs w:val="22"/>
                <w:lang w:val="nl-NL"/>
              </w:rPr>
            </w:pPr>
          </w:p>
        </w:tc>
      </w:tr>
      <w:tr w:rsidR="00020519" w:rsidRPr="00927184" w14:paraId="36B19A08" w14:textId="77777777" w:rsidTr="00B42374">
        <w:tc>
          <w:tcPr>
            <w:tcW w:w="3261" w:type="dxa"/>
          </w:tcPr>
          <w:p w14:paraId="2580948A" w14:textId="77777777" w:rsidR="00020519" w:rsidRPr="00927184" w:rsidRDefault="00020519" w:rsidP="00C628B0">
            <w:pPr>
              <w:widowControl w:val="0"/>
              <w:rPr>
                <w:i/>
                <w:szCs w:val="22"/>
                <w:lang w:val="nl-NL"/>
              </w:rPr>
            </w:pPr>
            <w:r w:rsidRPr="00927184">
              <w:rPr>
                <w:i/>
                <w:szCs w:val="22"/>
                <w:lang w:val="nl-NL"/>
              </w:rPr>
              <w:t>Vaak</w:t>
            </w:r>
          </w:p>
        </w:tc>
        <w:tc>
          <w:tcPr>
            <w:tcW w:w="5812" w:type="dxa"/>
          </w:tcPr>
          <w:p w14:paraId="50CF2B01" w14:textId="77777777" w:rsidR="00020519" w:rsidRPr="00927184" w:rsidRDefault="00020519" w:rsidP="00C628B0">
            <w:pPr>
              <w:widowControl w:val="0"/>
              <w:rPr>
                <w:szCs w:val="22"/>
                <w:lang w:val="nl-NL"/>
              </w:rPr>
            </w:pPr>
            <w:r w:rsidRPr="00927184">
              <w:rPr>
                <w:szCs w:val="22"/>
                <w:lang w:val="nl-NL"/>
              </w:rPr>
              <w:t>Overgevoeligheid</w:t>
            </w:r>
          </w:p>
        </w:tc>
      </w:tr>
      <w:tr w:rsidR="00020519" w:rsidRPr="00927184" w14:paraId="7050599F" w14:textId="77777777" w:rsidTr="00B42374">
        <w:tc>
          <w:tcPr>
            <w:tcW w:w="3261" w:type="dxa"/>
          </w:tcPr>
          <w:p w14:paraId="566F087C" w14:textId="77777777" w:rsidR="00020519" w:rsidRPr="00927184" w:rsidRDefault="00020519" w:rsidP="00C628B0">
            <w:pPr>
              <w:widowControl w:val="0"/>
              <w:rPr>
                <w:b/>
                <w:szCs w:val="22"/>
                <w:lang w:val="nl-NL"/>
              </w:rPr>
            </w:pPr>
          </w:p>
        </w:tc>
        <w:tc>
          <w:tcPr>
            <w:tcW w:w="5812" w:type="dxa"/>
          </w:tcPr>
          <w:p w14:paraId="7CA5663E" w14:textId="77777777" w:rsidR="00020519" w:rsidRPr="00927184" w:rsidRDefault="00020519" w:rsidP="00C628B0">
            <w:pPr>
              <w:widowControl w:val="0"/>
              <w:rPr>
                <w:b/>
                <w:szCs w:val="22"/>
                <w:lang w:val="nl-NL"/>
              </w:rPr>
            </w:pPr>
          </w:p>
        </w:tc>
      </w:tr>
      <w:tr w:rsidR="00020519" w:rsidRPr="00927184" w14:paraId="3C3B536E" w14:textId="77777777" w:rsidTr="00B42374">
        <w:tc>
          <w:tcPr>
            <w:tcW w:w="3261" w:type="dxa"/>
          </w:tcPr>
          <w:p w14:paraId="558B27C4" w14:textId="77777777" w:rsidR="00020519" w:rsidRPr="00927184" w:rsidRDefault="00020519" w:rsidP="00C628B0">
            <w:pPr>
              <w:keepNext/>
              <w:suppressAutoHyphens/>
              <w:rPr>
                <w:szCs w:val="22"/>
                <w:lang w:val="nl-NL"/>
              </w:rPr>
            </w:pPr>
            <w:r w:rsidRPr="00927184">
              <w:rPr>
                <w:szCs w:val="22"/>
                <w:lang w:val="nl-NL"/>
              </w:rPr>
              <w:t>Psychische stoornissen</w:t>
            </w:r>
          </w:p>
        </w:tc>
        <w:tc>
          <w:tcPr>
            <w:tcW w:w="5812" w:type="dxa"/>
          </w:tcPr>
          <w:p w14:paraId="56815F8C" w14:textId="77777777" w:rsidR="00020519" w:rsidRPr="00927184" w:rsidRDefault="00020519" w:rsidP="00C628B0">
            <w:pPr>
              <w:pStyle w:val="Text"/>
              <w:keepNext/>
              <w:suppressAutoHyphens/>
              <w:spacing w:before="0"/>
              <w:jc w:val="left"/>
              <w:rPr>
                <w:color w:val="000000"/>
                <w:sz w:val="22"/>
                <w:szCs w:val="22"/>
                <w:lang w:val="nl-NL"/>
              </w:rPr>
            </w:pPr>
          </w:p>
        </w:tc>
      </w:tr>
      <w:tr w:rsidR="00020519" w:rsidRPr="00927184" w14:paraId="5064EE8A" w14:textId="77777777" w:rsidTr="00B42374">
        <w:tc>
          <w:tcPr>
            <w:tcW w:w="3261" w:type="dxa"/>
          </w:tcPr>
          <w:p w14:paraId="4AFC6712" w14:textId="77777777" w:rsidR="00020519" w:rsidRPr="00927184" w:rsidRDefault="00020519" w:rsidP="00C628B0">
            <w:pPr>
              <w:pStyle w:val="Text"/>
              <w:widowControl w:val="0"/>
              <w:spacing w:before="0"/>
              <w:jc w:val="left"/>
              <w:rPr>
                <w:color w:val="000000"/>
                <w:sz w:val="22"/>
                <w:szCs w:val="22"/>
                <w:lang w:val="nl-NL"/>
              </w:rPr>
            </w:pPr>
            <w:r w:rsidRPr="00927184">
              <w:rPr>
                <w:i/>
                <w:color w:val="000000"/>
                <w:sz w:val="22"/>
                <w:szCs w:val="22"/>
                <w:lang w:val="nl-NL"/>
              </w:rPr>
              <w:t>Vaak</w:t>
            </w:r>
          </w:p>
        </w:tc>
        <w:tc>
          <w:tcPr>
            <w:tcW w:w="5812" w:type="dxa"/>
          </w:tcPr>
          <w:p w14:paraId="500AFBA6" w14:textId="77777777" w:rsidR="00020519" w:rsidRPr="00927184" w:rsidRDefault="00020519" w:rsidP="00C628B0">
            <w:pPr>
              <w:pStyle w:val="Text"/>
              <w:widowControl w:val="0"/>
              <w:spacing w:before="0"/>
              <w:jc w:val="left"/>
              <w:rPr>
                <w:color w:val="000000"/>
                <w:sz w:val="22"/>
                <w:szCs w:val="22"/>
                <w:lang w:val="nl-NL"/>
              </w:rPr>
            </w:pPr>
            <w:r w:rsidRPr="00927184">
              <w:rPr>
                <w:color w:val="000000"/>
                <w:sz w:val="22"/>
                <w:szCs w:val="22"/>
                <w:lang w:val="nl-NL"/>
              </w:rPr>
              <w:t>Angst</w:t>
            </w:r>
          </w:p>
        </w:tc>
      </w:tr>
      <w:tr w:rsidR="00020519" w:rsidRPr="00927184" w14:paraId="11403FED" w14:textId="77777777" w:rsidTr="00B42374">
        <w:tc>
          <w:tcPr>
            <w:tcW w:w="3261" w:type="dxa"/>
          </w:tcPr>
          <w:p w14:paraId="4B1FF8CD" w14:textId="77777777" w:rsidR="00020519" w:rsidRPr="00927184" w:rsidRDefault="00020519" w:rsidP="00C628B0">
            <w:pPr>
              <w:pStyle w:val="Text"/>
              <w:widowControl w:val="0"/>
              <w:spacing w:before="0"/>
              <w:jc w:val="left"/>
              <w:rPr>
                <w:b/>
                <w:color w:val="000000"/>
                <w:sz w:val="22"/>
                <w:szCs w:val="22"/>
                <w:lang w:val="nl-NL"/>
              </w:rPr>
            </w:pPr>
          </w:p>
        </w:tc>
        <w:tc>
          <w:tcPr>
            <w:tcW w:w="5812" w:type="dxa"/>
          </w:tcPr>
          <w:p w14:paraId="2498B40E" w14:textId="77777777" w:rsidR="00020519" w:rsidRPr="00927184" w:rsidRDefault="00020519" w:rsidP="00C628B0">
            <w:pPr>
              <w:pStyle w:val="Text"/>
              <w:widowControl w:val="0"/>
              <w:spacing w:before="0"/>
              <w:jc w:val="left"/>
              <w:rPr>
                <w:color w:val="000000"/>
                <w:sz w:val="22"/>
                <w:szCs w:val="22"/>
                <w:lang w:val="nl-NL"/>
              </w:rPr>
            </w:pPr>
          </w:p>
        </w:tc>
      </w:tr>
      <w:tr w:rsidR="00020519" w:rsidRPr="00927184" w14:paraId="3D2AE7FB" w14:textId="77777777" w:rsidTr="00B42374">
        <w:tc>
          <w:tcPr>
            <w:tcW w:w="3261" w:type="dxa"/>
          </w:tcPr>
          <w:p w14:paraId="68E11B78" w14:textId="77777777" w:rsidR="00020519" w:rsidRPr="00927184" w:rsidRDefault="00020519" w:rsidP="00C628B0">
            <w:pPr>
              <w:keepNext/>
              <w:suppressAutoHyphens/>
              <w:rPr>
                <w:szCs w:val="22"/>
                <w:lang w:val="nl-NL"/>
              </w:rPr>
            </w:pPr>
            <w:r w:rsidRPr="00927184">
              <w:rPr>
                <w:szCs w:val="22"/>
                <w:lang w:val="nl-NL"/>
              </w:rPr>
              <w:t>Zenuwstelselaandoeningen</w:t>
            </w:r>
          </w:p>
        </w:tc>
        <w:tc>
          <w:tcPr>
            <w:tcW w:w="5812" w:type="dxa"/>
          </w:tcPr>
          <w:p w14:paraId="1EE7C986" w14:textId="77777777" w:rsidR="00020519" w:rsidRPr="00927184" w:rsidRDefault="00020519" w:rsidP="00C628B0">
            <w:pPr>
              <w:keepNext/>
              <w:suppressAutoHyphens/>
              <w:rPr>
                <w:szCs w:val="22"/>
                <w:lang w:val="nl-NL"/>
              </w:rPr>
            </w:pPr>
          </w:p>
        </w:tc>
      </w:tr>
      <w:tr w:rsidR="00020519" w:rsidRPr="00927184" w14:paraId="0CFAA5FA" w14:textId="77777777" w:rsidTr="00B42374">
        <w:tc>
          <w:tcPr>
            <w:tcW w:w="3261" w:type="dxa"/>
          </w:tcPr>
          <w:p w14:paraId="32125AE8" w14:textId="77777777" w:rsidR="00020519" w:rsidRPr="00927184" w:rsidRDefault="00020519" w:rsidP="00C628B0">
            <w:pPr>
              <w:pStyle w:val="Text"/>
              <w:widowControl w:val="0"/>
              <w:spacing w:before="0"/>
              <w:jc w:val="left"/>
              <w:rPr>
                <w:color w:val="000000"/>
                <w:sz w:val="22"/>
                <w:szCs w:val="22"/>
                <w:lang w:val="nl-NL"/>
              </w:rPr>
            </w:pPr>
            <w:r w:rsidRPr="00927184">
              <w:rPr>
                <w:i/>
                <w:color w:val="000000"/>
                <w:sz w:val="22"/>
                <w:szCs w:val="22"/>
                <w:lang w:val="nl-NL"/>
              </w:rPr>
              <w:t>Zeer vaak</w:t>
            </w:r>
          </w:p>
        </w:tc>
        <w:tc>
          <w:tcPr>
            <w:tcW w:w="5812" w:type="dxa"/>
          </w:tcPr>
          <w:p w14:paraId="05363E24" w14:textId="77777777" w:rsidR="00020519" w:rsidRPr="00927184" w:rsidRDefault="00020519" w:rsidP="00C628B0">
            <w:pPr>
              <w:widowControl w:val="0"/>
              <w:rPr>
                <w:szCs w:val="22"/>
                <w:lang w:val="nl-NL"/>
              </w:rPr>
            </w:pPr>
            <w:r w:rsidRPr="00927184">
              <w:rPr>
                <w:szCs w:val="22"/>
                <w:lang w:val="nl-NL"/>
              </w:rPr>
              <w:t>Hoofdpijn</w:t>
            </w:r>
          </w:p>
        </w:tc>
      </w:tr>
      <w:tr w:rsidR="00020519" w:rsidRPr="00927184" w14:paraId="007E4874" w14:textId="77777777" w:rsidTr="00B42374">
        <w:tc>
          <w:tcPr>
            <w:tcW w:w="3261" w:type="dxa"/>
          </w:tcPr>
          <w:p w14:paraId="06BE1275" w14:textId="77777777" w:rsidR="00020519" w:rsidRPr="00927184" w:rsidRDefault="00020519" w:rsidP="00C628B0">
            <w:pPr>
              <w:widowControl w:val="0"/>
              <w:rPr>
                <w:szCs w:val="22"/>
                <w:lang w:val="nl-NL"/>
              </w:rPr>
            </w:pPr>
          </w:p>
        </w:tc>
        <w:tc>
          <w:tcPr>
            <w:tcW w:w="5812" w:type="dxa"/>
          </w:tcPr>
          <w:p w14:paraId="44D6D38B" w14:textId="77777777" w:rsidR="00020519" w:rsidRPr="00927184" w:rsidRDefault="00020519" w:rsidP="00C628B0">
            <w:pPr>
              <w:widowControl w:val="0"/>
              <w:rPr>
                <w:szCs w:val="22"/>
                <w:lang w:val="nl-NL"/>
              </w:rPr>
            </w:pPr>
          </w:p>
        </w:tc>
      </w:tr>
      <w:tr w:rsidR="00020519" w:rsidRPr="00927184" w14:paraId="31EC3EE8" w14:textId="77777777" w:rsidTr="00B42374">
        <w:tc>
          <w:tcPr>
            <w:tcW w:w="3261" w:type="dxa"/>
          </w:tcPr>
          <w:p w14:paraId="07AE2C29" w14:textId="77777777" w:rsidR="00020519" w:rsidRPr="00927184" w:rsidRDefault="00020519" w:rsidP="00C628B0">
            <w:pPr>
              <w:keepNext/>
              <w:suppressAutoHyphens/>
              <w:rPr>
                <w:szCs w:val="22"/>
                <w:lang w:val="nl-NL"/>
              </w:rPr>
            </w:pPr>
            <w:r w:rsidRPr="00927184">
              <w:rPr>
                <w:szCs w:val="22"/>
                <w:lang w:val="nl-NL"/>
              </w:rPr>
              <w:t>Oogaandoeningen</w:t>
            </w:r>
          </w:p>
        </w:tc>
        <w:tc>
          <w:tcPr>
            <w:tcW w:w="5812" w:type="dxa"/>
          </w:tcPr>
          <w:p w14:paraId="3FE0E634" w14:textId="77777777" w:rsidR="00020519" w:rsidRPr="00927184" w:rsidRDefault="00020519" w:rsidP="00C628B0">
            <w:pPr>
              <w:pStyle w:val="Text"/>
              <w:keepNext/>
              <w:suppressAutoHyphens/>
              <w:spacing w:before="0"/>
              <w:jc w:val="left"/>
              <w:rPr>
                <w:color w:val="000000"/>
                <w:sz w:val="22"/>
                <w:szCs w:val="22"/>
                <w:lang w:val="nl-NL"/>
              </w:rPr>
            </w:pPr>
          </w:p>
        </w:tc>
      </w:tr>
      <w:tr w:rsidR="00020519" w:rsidRPr="007B7D0B" w14:paraId="0C5B0543" w14:textId="77777777" w:rsidTr="00B42374">
        <w:tc>
          <w:tcPr>
            <w:tcW w:w="3261" w:type="dxa"/>
          </w:tcPr>
          <w:p w14:paraId="4F361C8D" w14:textId="77777777" w:rsidR="00020519" w:rsidRPr="00927184" w:rsidRDefault="00020519" w:rsidP="00C628B0">
            <w:pPr>
              <w:pStyle w:val="Text"/>
              <w:keepNext/>
              <w:suppressAutoHyphens/>
              <w:spacing w:before="0"/>
              <w:jc w:val="left"/>
              <w:rPr>
                <w:color w:val="000000"/>
                <w:sz w:val="22"/>
                <w:szCs w:val="22"/>
                <w:lang w:val="nl-NL"/>
              </w:rPr>
            </w:pPr>
            <w:r w:rsidRPr="00927184">
              <w:rPr>
                <w:i/>
                <w:color w:val="000000"/>
                <w:sz w:val="22"/>
                <w:szCs w:val="22"/>
                <w:lang w:val="nl-NL"/>
              </w:rPr>
              <w:t>Zeer vaak</w:t>
            </w:r>
          </w:p>
        </w:tc>
        <w:tc>
          <w:tcPr>
            <w:tcW w:w="5812" w:type="dxa"/>
          </w:tcPr>
          <w:p w14:paraId="69F237FE" w14:textId="77777777" w:rsidR="00020519" w:rsidRPr="00927184" w:rsidRDefault="00020519" w:rsidP="00C628B0">
            <w:pPr>
              <w:pStyle w:val="Text"/>
              <w:keepNext/>
              <w:suppressAutoHyphens/>
              <w:spacing w:before="0"/>
              <w:jc w:val="left"/>
              <w:rPr>
                <w:color w:val="000000"/>
                <w:sz w:val="22"/>
                <w:szCs w:val="22"/>
                <w:lang w:val="nl-NL"/>
              </w:rPr>
            </w:pPr>
            <w:r w:rsidRPr="00927184">
              <w:rPr>
                <w:color w:val="000000"/>
                <w:sz w:val="22"/>
                <w:szCs w:val="22"/>
                <w:lang w:val="nl-NL"/>
              </w:rPr>
              <w:t>Vitritis, loslating van het glasvocht, retinale bloeding, visuele stoornissen, oogpijn, mouches volantes, conjunctivale bloeding, oogirritatie, gevoel van vreemde deeltjes in de ogen, toegenomen tranenvloed, blefaritis, droog oog, oculaire hyperaemia, pruritus van het oog.</w:t>
            </w:r>
          </w:p>
        </w:tc>
      </w:tr>
      <w:tr w:rsidR="00020519" w:rsidRPr="007B7D0B" w14:paraId="50BBC427" w14:textId="77777777" w:rsidTr="00B42374">
        <w:tc>
          <w:tcPr>
            <w:tcW w:w="3261" w:type="dxa"/>
          </w:tcPr>
          <w:p w14:paraId="1AE583BB" w14:textId="77777777" w:rsidR="00020519" w:rsidRPr="00927184" w:rsidRDefault="00020519" w:rsidP="00C628B0">
            <w:pPr>
              <w:pStyle w:val="Text"/>
              <w:keepNext/>
              <w:suppressAutoHyphens/>
              <w:spacing w:before="0"/>
              <w:jc w:val="left"/>
              <w:rPr>
                <w:i/>
                <w:color w:val="000000"/>
                <w:sz w:val="22"/>
                <w:szCs w:val="22"/>
                <w:lang w:val="nl-NL"/>
              </w:rPr>
            </w:pPr>
            <w:r w:rsidRPr="00927184">
              <w:rPr>
                <w:i/>
                <w:color w:val="000000"/>
                <w:sz w:val="22"/>
                <w:szCs w:val="22"/>
                <w:lang w:val="nl-NL"/>
              </w:rPr>
              <w:t xml:space="preserve">Vaak </w:t>
            </w:r>
          </w:p>
        </w:tc>
        <w:tc>
          <w:tcPr>
            <w:tcW w:w="5812" w:type="dxa"/>
          </w:tcPr>
          <w:p w14:paraId="71FB4CBC" w14:textId="77777777" w:rsidR="00020519" w:rsidRPr="00927184" w:rsidRDefault="00020519" w:rsidP="00C628B0">
            <w:pPr>
              <w:pStyle w:val="Text"/>
              <w:keepNext/>
              <w:suppressAutoHyphens/>
              <w:spacing w:before="0"/>
              <w:jc w:val="left"/>
              <w:rPr>
                <w:color w:val="000000"/>
                <w:sz w:val="22"/>
                <w:szCs w:val="22"/>
                <w:lang w:val="nl-NL"/>
              </w:rPr>
            </w:pPr>
            <w:r w:rsidRPr="00927184">
              <w:rPr>
                <w:color w:val="000000"/>
                <w:sz w:val="22"/>
                <w:szCs w:val="22"/>
                <w:lang w:val="nl-NL"/>
              </w:rPr>
              <w:t>Retinale degeneratie, retinale stoornissen, retinale loslating, retinale scheur, loslating van het retinale pigmentepitheel, retinale pigmentepitheel scheur, verminderde gezichtsscherpte, glasvochtbloeding, afwijkingen van het glasvocht, uveitis, iritis, iridocyclitis, cataract, cataract subcapsulair, posterieure capsulaire opacificatie, keratitis punctata, abrasie van de cornea, verschijnselen van ontsteking in de voorste kamer, wazig zien, bloedingen op de injectieplaats, oogbloeding, conjunctivitis, allergische conjunctivitis, oogafscheiding, fotopsie, fotofobie, oculair ongemak, ooglidoedeem, ooglidpijn, conjunctivale hyperaemia.</w:t>
            </w:r>
          </w:p>
        </w:tc>
      </w:tr>
      <w:tr w:rsidR="00020519" w:rsidRPr="007B7D0B" w14:paraId="0EF8643C" w14:textId="77777777" w:rsidTr="00B42374">
        <w:tc>
          <w:tcPr>
            <w:tcW w:w="3261" w:type="dxa"/>
          </w:tcPr>
          <w:p w14:paraId="4E60EFBF" w14:textId="77777777" w:rsidR="00020519" w:rsidRPr="00927184" w:rsidRDefault="00020519" w:rsidP="00C628B0">
            <w:pPr>
              <w:pStyle w:val="Text"/>
              <w:widowControl w:val="0"/>
              <w:spacing w:before="0"/>
              <w:jc w:val="left"/>
              <w:rPr>
                <w:color w:val="000000"/>
                <w:sz w:val="22"/>
                <w:szCs w:val="22"/>
                <w:lang w:val="nl-NL"/>
              </w:rPr>
            </w:pPr>
            <w:r w:rsidRPr="00927184">
              <w:rPr>
                <w:i/>
                <w:color w:val="000000"/>
                <w:sz w:val="22"/>
                <w:szCs w:val="22"/>
                <w:lang w:val="nl-NL"/>
              </w:rPr>
              <w:t>Soms</w:t>
            </w:r>
          </w:p>
        </w:tc>
        <w:tc>
          <w:tcPr>
            <w:tcW w:w="5812" w:type="dxa"/>
          </w:tcPr>
          <w:p w14:paraId="77DA5B95" w14:textId="77777777" w:rsidR="00020519" w:rsidRPr="00927184" w:rsidRDefault="00020519" w:rsidP="00C628B0">
            <w:pPr>
              <w:pStyle w:val="Text"/>
              <w:widowControl w:val="0"/>
              <w:spacing w:before="0"/>
              <w:jc w:val="left"/>
              <w:rPr>
                <w:i/>
                <w:color w:val="000000"/>
                <w:sz w:val="22"/>
                <w:szCs w:val="22"/>
                <w:lang w:val="nl-NL"/>
              </w:rPr>
            </w:pPr>
            <w:r w:rsidRPr="00927184">
              <w:rPr>
                <w:color w:val="000000"/>
                <w:sz w:val="22"/>
                <w:szCs w:val="22"/>
                <w:lang w:val="nl-NL"/>
              </w:rPr>
              <w:t>Blindheid, endoftalmitis, hypopyon, hyphaema, keratopathie, adhesie van de iris, cornea-neerslag</w:t>
            </w:r>
            <w:r w:rsidRPr="00927184">
              <w:rPr>
                <w:b/>
                <w:color w:val="000000"/>
                <w:sz w:val="22"/>
                <w:szCs w:val="22"/>
                <w:lang w:val="nl-NL"/>
              </w:rPr>
              <w:t xml:space="preserve">, </w:t>
            </w:r>
            <w:r w:rsidRPr="00927184">
              <w:rPr>
                <w:color w:val="000000"/>
                <w:sz w:val="22"/>
                <w:szCs w:val="22"/>
                <w:lang w:val="nl-NL"/>
              </w:rPr>
              <w:t>cornea-oedeem, cornea striae, pijn op de injectieplaats, irritatie op de injectieplaats, abnormaal gevoel in het oog, ooglidirritatie.</w:t>
            </w:r>
          </w:p>
        </w:tc>
      </w:tr>
      <w:tr w:rsidR="00020519" w:rsidRPr="007B7D0B" w14:paraId="1F8AC096" w14:textId="77777777" w:rsidTr="00B42374">
        <w:tc>
          <w:tcPr>
            <w:tcW w:w="3261" w:type="dxa"/>
          </w:tcPr>
          <w:p w14:paraId="6A2A0412" w14:textId="77777777" w:rsidR="00020519" w:rsidRPr="00927184" w:rsidRDefault="00020519" w:rsidP="00C628B0">
            <w:pPr>
              <w:pStyle w:val="Text"/>
              <w:widowControl w:val="0"/>
              <w:spacing w:before="0"/>
              <w:jc w:val="left"/>
              <w:rPr>
                <w:color w:val="000000"/>
                <w:sz w:val="22"/>
                <w:szCs w:val="22"/>
                <w:lang w:val="nl-NL"/>
              </w:rPr>
            </w:pPr>
          </w:p>
        </w:tc>
        <w:tc>
          <w:tcPr>
            <w:tcW w:w="5812" w:type="dxa"/>
          </w:tcPr>
          <w:p w14:paraId="68EB222B" w14:textId="77777777" w:rsidR="00020519" w:rsidRPr="00927184" w:rsidRDefault="00020519" w:rsidP="00C628B0">
            <w:pPr>
              <w:pStyle w:val="Text"/>
              <w:widowControl w:val="0"/>
              <w:spacing w:before="0"/>
              <w:jc w:val="left"/>
              <w:rPr>
                <w:color w:val="000000"/>
                <w:sz w:val="22"/>
                <w:szCs w:val="22"/>
                <w:lang w:val="nl-NL"/>
              </w:rPr>
            </w:pPr>
          </w:p>
        </w:tc>
      </w:tr>
      <w:tr w:rsidR="00020519" w:rsidRPr="00927184" w14:paraId="267450F2" w14:textId="77777777" w:rsidTr="00B42374">
        <w:tc>
          <w:tcPr>
            <w:tcW w:w="9073" w:type="dxa"/>
            <w:gridSpan w:val="2"/>
          </w:tcPr>
          <w:p w14:paraId="290B02BA" w14:textId="77777777" w:rsidR="00020519" w:rsidRPr="00927184" w:rsidRDefault="00020519" w:rsidP="00C628B0">
            <w:pPr>
              <w:keepNext/>
              <w:suppressAutoHyphens/>
              <w:rPr>
                <w:szCs w:val="22"/>
                <w:lang w:val="nl-NL"/>
              </w:rPr>
            </w:pPr>
            <w:r w:rsidRPr="00927184">
              <w:rPr>
                <w:szCs w:val="22"/>
                <w:lang w:val="nl-NL"/>
              </w:rPr>
              <w:t>Ademhalingsstelsel-, borstkas- en mediastinumaandoeningen</w:t>
            </w:r>
          </w:p>
        </w:tc>
      </w:tr>
      <w:tr w:rsidR="00020519" w:rsidRPr="00927184" w14:paraId="2F086761" w14:textId="77777777" w:rsidTr="00B42374">
        <w:tc>
          <w:tcPr>
            <w:tcW w:w="3261" w:type="dxa"/>
          </w:tcPr>
          <w:p w14:paraId="5752104E" w14:textId="77777777" w:rsidR="00020519" w:rsidRPr="00927184" w:rsidRDefault="00020519" w:rsidP="00C628B0">
            <w:pPr>
              <w:widowControl w:val="0"/>
              <w:rPr>
                <w:i/>
                <w:szCs w:val="22"/>
                <w:lang w:val="nl-NL"/>
              </w:rPr>
            </w:pPr>
            <w:r w:rsidRPr="00927184">
              <w:rPr>
                <w:i/>
                <w:szCs w:val="22"/>
                <w:lang w:val="nl-NL"/>
              </w:rPr>
              <w:t>Vaak</w:t>
            </w:r>
          </w:p>
        </w:tc>
        <w:tc>
          <w:tcPr>
            <w:tcW w:w="5812" w:type="dxa"/>
          </w:tcPr>
          <w:p w14:paraId="0248699D" w14:textId="77777777" w:rsidR="00020519" w:rsidRPr="00927184" w:rsidRDefault="00020519" w:rsidP="00C628B0">
            <w:pPr>
              <w:widowControl w:val="0"/>
              <w:rPr>
                <w:szCs w:val="22"/>
                <w:lang w:val="nl-NL"/>
              </w:rPr>
            </w:pPr>
            <w:r w:rsidRPr="00927184">
              <w:rPr>
                <w:szCs w:val="22"/>
                <w:lang w:val="nl-NL"/>
              </w:rPr>
              <w:t>Hoesten</w:t>
            </w:r>
          </w:p>
        </w:tc>
      </w:tr>
      <w:tr w:rsidR="00020519" w:rsidRPr="00927184" w14:paraId="06ADCED3" w14:textId="77777777" w:rsidTr="00B42374">
        <w:tc>
          <w:tcPr>
            <w:tcW w:w="3261" w:type="dxa"/>
          </w:tcPr>
          <w:p w14:paraId="7072C8AF" w14:textId="77777777" w:rsidR="00020519" w:rsidRPr="00927184" w:rsidRDefault="00020519" w:rsidP="00C628B0">
            <w:pPr>
              <w:widowControl w:val="0"/>
              <w:rPr>
                <w:szCs w:val="22"/>
                <w:lang w:val="nl-NL"/>
              </w:rPr>
            </w:pPr>
          </w:p>
        </w:tc>
        <w:tc>
          <w:tcPr>
            <w:tcW w:w="5812" w:type="dxa"/>
          </w:tcPr>
          <w:p w14:paraId="7E89C740" w14:textId="77777777" w:rsidR="00020519" w:rsidRPr="00927184" w:rsidRDefault="00020519" w:rsidP="00C628B0">
            <w:pPr>
              <w:widowControl w:val="0"/>
              <w:rPr>
                <w:szCs w:val="22"/>
                <w:lang w:val="nl-NL"/>
              </w:rPr>
            </w:pPr>
          </w:p>
        </w:tc>
      </w:tr>
      <w:tr w:rsidR="00020519" w:rsidRPr="00927184" w14:paraId="74459CA1" w14:textId="77777777" w:rsidTr="00B42374">
        <w:tc>
          <w:tcPr>
            <w:tcW w:w="3261" w:type="dxa"/>
          </w:tcPr>
          <w:p w14:paraId="54E42FC5" w14:textId="77777777" w:rsidR="00020519" w:rsidRPr="00927184" w:rsidRDefault="00020519" w:rsidP="00C628B0">
            <w:pPr>
              <w:keepNext/>
              <w:suppressAutoHyphens/>
              <w:rPr>
                <w:szCs w:val="22"/>
                <w:lang w:val="nl-NL"/>
              </w:rPr>
            </w:pPr>
            <w:r w:rsidRPr="00927184">
              <w:rPr>
                <w:szCs w:val="22"/>
                <w:lang w:val="nl-NL"/>
              </w:rPr>
              <w:t>Maagdarmstelselaandoeningen</w:t>
            </w:r>
          </w:p>
        </w:tc>
        <w:tc>
          <w:tcPr>
            <w:tcW w:w="5812" w:type="dxa"/>
          </w:tcPr>
          <w:p w14:paraId="51097E78" w14:textId="77777777" w:rsidR="00020519" w:rsidRPr="00927184" w:rsidRDefault="00020519" w:rsidP="00C628B0">
            <w:pPr>
              <w:pStyle w:val="Text"/>
              <w:keepNext/>
              <w:suppressAutoHyphens/>
              <w:spacing w:before="0"/>
              <w:jc w:val="left"/>
              <w:rPr>
                <w:color w:val="000000"/>
                <w:sz w:val="22"/>
                <w:szCs w:val="22"/>
                <w:lang w:val="nl-NL"/>
              </w:rPr>
            </w:pPr>
          </w:p>
        </w:tc>
      </w:tr>
      <w:tr w:rsidR="00020519" w:rsidRPr="00927184" w14:paraId="023FBFC2" w14:textId="77777777" w:rsidTr="00B42374">
        <w:tc>
          <w:tcPr>
            <w:tcW w:w="3261" w:type="dxa"/>
          </w:tcPr>
          <w:p w14:paraId="2D96C0EE" w14:textId="77777777" w:rsidR="00020519" w:rsidRPr="00927184" w:rsidRDefault="00020519" w:rsidP="00C628B0">
            <w:pPr>
              <w:widowControl w:val="0"/>
              <w:rPr>
                <w:szCs w:val="22"/>
                <w:lang w:val="nl-NL"/>
              </w:rPr>
            </w:pPr>
            <w:r w:rsidRPr="00927184">
              <w:rPr>
                <w:i/>
                <w:szCs w:val="22"/>
                <w:lang w:val="nl-NL"/>
              </w:rPr>
              <w:t>Vaak</w:t>
            </w:r>
          </w:p>
        </w:tc>
        <w:tc>
          <w:tcPr>
            <w:tcW w:w="5812" w:type="dxa"/>
          </w:tcPr>
          <w:p w14:paraId="0B74286E" w14:textId="77777777" w:rsidR="00020519" w:rsidRPr="00927184" w:rsidRDefault="00020519" w:rsidP="00C628B0">
            <w:pPr>
              <w:widowControl w:val="0"/>
              <w:rPr>
                <w:szCs w:val="22"/>
                <w:lang w:val="nl-NL"/>
              </w:rPr>
            </w:pPr>
            <w:r w:rsidRPr="00927184">
              <w:rPr>
                <w:szCs w:val="22"/>
                <w:lang w:val="nl-NL"/>
              </w:rPr>
              <w:t>Misselijkheid</w:t>
            </w:r>
          </w:p>
        </w:tc>
      </w:tr>
      <w:tr w:rsidR="00020519" w:rsidRPr="00927184" w14:paraId="08222E4D" w14:textId="77777777" w:rsidTr="00B42374">
        <w:tc>
          <w:tcPr>
            <w:tcW w:w="3261" w:type="dxa"/>
          </w:tcPr>
          <w:p w14:paraId="62AC2701" w14:textId="77777777" w:rsidR="00020519" w:rsidRPr="00927184" w:rsidRDefault="00020519" w:rsidP="00C628B0">
            <w:pPr>
              <w:widowControl w:val="0"/>
              <w:rPr>
                <w:szCs w:val="22"/>
                <w:lang w:val="nl-NL"/>
              </w:rPr>
            </w:pPr>
          </w:p>
        </w:tc>
        <w:tc>
          <w:tcPr>
            <w:tcW w:w="5812" w:type="dxa"/>
          </w:tcPr>
          <w:p w14:paraId="01612DAE" w14:textId="77777777" w:rsidR="00020519" w:rsidRPr="00927184" w:rsidRDefault="00020519" w:rsidP="00C628B0">
            <w:pPr>
              <w:widowControl w:val="0"/>
              <w:rPr>
                <w:b/>
                <w:szCs w:val="22"/>
                <w:lang w:val="nl-NL"/>
              </w:rPr>
            </w:pPr>
          </w:p>
        </w:tc>
      </w:tr>
      <w:tr w:rsidR="00020519" w:rsidRPr="00927184" w14:paraId="7DF7123D" w14:textId="77777777" w:rsidTr="00B42374">
        <w:tc>
          <w:tcPr>
            <w:tcW w:w="9073" w:type="dxa"/>
            <w:gridSpan w:val="2"/>
          </w:tcPr>
          <w:p w14:paraId="2256FB65" w14:textId="77777777" w:rsidR="00020519" w:rsidRPr="00927184" w:rsidRDefault="00020519" w:rsidP="00C628B0">
            <w:pPr>
              <w:keepNext/>
              <w:suppressAutoHyphens/>
              <w:rPr>
                <w:szCs w:val="22"/>
                <w:lang w:val="nl-NL"/>
              </w:rPr>
            </w:pPr>
            <w:r w:rsidRPr="00927184">
              <w:rPr>
                <w:szCs w:val="22"/>
                <w:lang w:val="nl-NL"/>
              </w:rPr>
              <w:t>Huid- en onderhuidaandoeningen</w:t>
            </w:r>
          </w:p>
        </w:tc>
      </w:tr>
      <w:tr w:rsidR="00020519" w:rsidRPr="00927184" w14:paraId="0E03E8A2" w14:textId="77777777" w:rsidTr="00B42374">
        <w:tc>
          <w:tcPr>
            <w:tcW w:w="3261" w:type="dxa"/>
          </w:tcPr>
          <w:p w14:paraId="0A83ADBB" w14:textId="77777777" w:rsidR="00020519" w:rsidRPr="00927184" w:rsidRDefault="00020519" w:rsidP="00C628B0">
            <w:pPr>
              <w:widowControl w:val="0"/>
              <w:rPr>
                <w:i/>
                <w:szCs w:val="22"/>
                <w:lang w:val="nl-NL"/>
              </w:rPr>
            </w:pPr>
            <w:r w:rsidRPr="00927184">
              <w:rPr>
                <w:i/>
                <w:szCs w:val="22"/>
                <w:lang w:val="nl-NL"/>
              </w:rPr>
              <w:t>Vaak</w:t>
            </w:r>
          </w:p>
        </w:tc>
        <w:tc>
          <w:tcPr>
            <w:tcW w:w="5812" w:type="dxa"/>
          </w:tcPr>
          <w:p w14:paraId="78AC88AA" w14:textId="77777777" w:rsidR="00020519" w:rsidRPr="00927184" w:rsidRDefault="00020519" w:rsidP="00C628B0">
            <w:pPr>
              <w:widowControl w:val="0"/>
              <w:rPr>
                <w:szCs w:val="22"/>
                <w:lang w:val="nl-NL"/>
              </w:rPr>
            </w:pPr>
            <w:r w:rsidRPr="00927184">
              <w:rPr>
                <w:szCs w:val="22"/>
                <w:lang w:val="nl-NL"/>
              </w:rPr>
              <w:t>Allergische reacties (rash, urticaria, pruritus, erytheem)</w:t>
            </w:r>
          </w:p>
        </w:tc>
      </w:tr>
      <w:tr w:rsidR="00020519" w:rsidRPr="00927184" w14:paraId="1012B774" w14:textId="77777777" w:rsidTr="00B42374">
        <w:tc>
          <w:tcPr>
            <w:tcW w:w="3261" w:type="dxa"/>
          </w:tcPr>
          <w:p w14:paraId="47004087" w14:textId="77777777" w:rsidR="00020519" w:rsidRPr="00927184" w:rsidRDefault="00020519" w:rsidP="00C628B0">
            <w:pPr>
              <w:pStyle w:val="Text"/>
              <w:widowControl w:val="0"/>
              <w:spacing w:before="0"/>
              <w:jc w:val="left"/>
              <w:rPr>
                <w:b/>
                <w:color w:val="000000"/>
                <w:sz w:val="22"/>
                <w:szCs w:val="22"/>
                <w:lang w:val="nl-NL"/>
              </w:rPr>
            </w:pPr>
          </w:p>
        </w:tc>
        <w:tc>
          <w:tcPr>
            <w:tcW w:w="5812" w:type="dxa"/>
          </w:tcPr>
          <w:p w14:paraId="6FB8654A" w14:textId="77777777" w:rsidR="00020519" w:rsidRPr="00927184" w:rsidRDefault="00020519" w:rsidP="00C628B0">
            <w:pPr>
              <w:widowControl w:val="0"/>
              <w:rPr>
                <w:b/>
                <w:szCs w:val="22"/>
                <w:lang w:val="nl-NL"/>
              </w:rPr>
            </w:pPr>
          </w:p>
        </w:tc>
      </w:tr>
      <w:tr w:rsidR="00020519" w:rsidRPr="00927184" w14:paraId="67A8F04A" w14:textId="77777777" w:rsidTr="00B42374">
        <w:tc>
          <w:tcPr>
            <w:tcW w:w="9073" w:type="dxa"/>
            <w:gridSpan w:val="2"/>
          </w:tcPr>
          <w:p w14:paraId="3914A273" w14:textId="77777777" w:rsidR="00020519" w:rsidRPr="00927184" w:rsidRDefault="00020519" w:rsidP="00C628B0">
            <w:pPr>
              <w:keepNext/>
              <w:suppressAutoHyphens/>
              <w:rPr>
                <w:szCs w:val="22"/>
                <w:lang w:val="nl-NL"/>
              </w:rPr>
            </w:pPr>
            <w:r w:rsidRPr="00927184">
              <w:rPr>
                <w:szCs w:val="22"/>
                <w:lang w:val="nl-NL"/>
              </w:rPr>
              <w:t>Skeletspierstelsel- en bindweefselaandoeningen</w:t>
            </w:r>
          </w:p>
        </w:tc>
      </w:tr>
      <w:tr w:rsidR="00020519" w:rsidRPr="00927184" w14:paraId="5C962B82" w14:textId="77777777" w:rsidTr="00B42374">
        <w:tc>
          <w:tcPr>
            <w:tcW w:w="3261" w:type="dxa"/>
          </w:tcPr>
          <w:p w14:paraId="571730E8" w14:textId="77777777" w:rsidR="00020519" w:rsidRPr="00927184" w:rsidRDefault="00020519" w:rsidP="00C628B0">
            <w:pPr>
              <w:pStyle w:val="Text"/>
              <w:widowControl w:val="0"/>
              <w:spacing w:before="0"/>
              <w:jc w:val="left"/>
              <w:rPr>
                <w:color w:val="000000"/>
                <w:sz w:val="22"/>
                <w:szCs w:val="22"/>
                <w:lang w:val="nl-NL"/>
              </w:rPr>
            </w:pPr>
            <w:r w:rsidRPr="00927184">
              <w:rPr>
                <w:i/>
                <w:color w:val="000000"/>
                <w:sz w:val="22"/>
                <w:szCs w:val="22"/>
                <w:lang w:val="nl-NL"/>
              </w:rPr>
              <w:t>Zeer vaak</w:t>
            </w:r>
          </w:p>
        </w:tc>
        <w:tc>
          <w:tcPr>
            <w:tcW w:w="5812" w:type="dxa"/>
          </w:tcPr>
          <w:p w14:paraId="2FBC0EF2" w14:textId="77777777" w:rsidR="00020519" w:rsidRPr="00927184" w:rsidRDefault="00020519" w:rsidP="00C628B0">
            <w:pPr>
              <w:pStyle w:val="Text"/>
              <w:widowControl w:val="0"/>
              <w:spacing w:before="0"/>
              <w:jc w:val="left"/>
              <w:rPr>
                <w:color w:val="000000"/>
                <w:sz w:val="22"/>
                <w:szCs w:val="22"/>
                <w:lang w:val="nl-NL"/>
              </w:rPr>
            </w:pPr>
            <w:r w:rsidRPr="00927184">
              <w:rPr>
                <w:color w:val="000000"/>
                <w:sz w:val="22"/>
                <w:szCs w:val="22"/>
                <w:lang w:val="nl-NL"/>
              </w:rPr>
              <w:t>Artralgie</w:t>
            </w:r>
          </w:p>
        </w:tc>
      </w:tr>
      <w:tr w:rsidR="00020519" w:rsidRPr="00927184" w14:paraId="46D39011" w14:textId="77777777" w:rsidTr="00B42374">
        <w:tc>
          <w:tcPr>
            <w:tcW w:w="3261" w:type="dxa"/>
          </w:tcPr>
          <w:p w14:paraId="08101304" w14:textId="77777777" w:rsidR="00020519" w:rsidRPr="00927184" w:rsidRDefault="00020519" w:rsidP="00C628B0">
            <w:pPr>
              <w:widowControl w:val="0"/>
              <w:rPr>
                <w:szCs w:val="22"/>
                <w:lang w:val="nl-NL"/>
              </w:rPr>
            </w:pPr>
          </w:p>
        </w:tc>
        <w:tc>
          <w:tcPr>
            <w:tcW w:w="5812" w:type="dxa"/>
          </w:tcPr>
          <w:p w14:paraId="6BB62C6F" w14:textId="77777777" w:rsidR="00020519" w:rsidRPr="00927184" w:rsidRDefault="00020519" w:rsidP="00C628B0">
            <w:pPr>
              <w:widowControl w:val="0"/>
              <w:rPr>
                <w:szCs w:val="22"/>
                <w:lang w:val="nl-NL"/>
              </w:rPr>
            </w:pPr>
          </w:p>
        </w:tc>
      </w:tr>
      <w:tr w:rsidR="00020519" w:rsidRPr="00927184" w14:paraId="697228E2" w14:textId="77777777" w:rsidTr="00B42374">
        <w:tc>
          <w:tcPr>
            <w:tcW w:w="3261" w:type="dxa"/>
          </w:tcPr>
          <w:p w14:paraId="3D4AABD3" w14:textId="77777777" w:rsidR="00020519" w:rsidRPr="00927184" w:rsidRDefault="00020519" w:rsidP="00C628B0">
            <w:pPr>
              <w:pStyle w:val="Text"/>
              <w:keepNext/>
              <w:suppressAutoHyphens/>
              <w:spacing w:before="0"/>
              <w:jc w:val="left"/>
              <w:rPr>
                <w:color w:val="000000"/>
                <w:sz w:val="22"/>
                <w:szCs w:val="22"/>
                <w:lang w:val="nl-NL"/>
              </w:rPr>
            </w:pPr>
            <w:r w:rsidRPr="00927184">
              <w:rPr>
                <w:color w:val="000000"/>
                <w:sz w:val="22"/>
                <w:szCs w:val="22"/>
                <w:lang w:val="nl-NL"/>
              </w:rPr>
              <w:t>Onderzoeken</w:t>
            </w:r>
          </w:p>
        </w:tc>
        <w:tc>
          <w:tcPr>
            <w:tcW w:w="5812" w:type="dxa"/>
          </w:tcPr>
          <w:p w14:paraId="74AE9AB6" w14:textId="77777777" w:rsidR="00020519" w:rsidRPr="00927184" w:rsidRDefault="00020519" w:rsidP="00C628B0">
            <w:pPr>
              <w:pStyle w:val="Text"/>
              <w:keepNext/>
              <w:suppressAutoHyphens/>
              <w:spacing w:before="0"/>
              <w:jc w:val="left"/>
              <w:rPr>
                <w:color w:val="000000"/>
                <w:sz w:val="22"/>
                <w:szCs w:val="22"/>
                <w:lang w:val="nl-NL"/>
              </w:rPr>
            </w:pPr>
          </w:p>
        </w:tc>
      </w:tr>
      <w:tr w:rsidR="00020519" w:rsidRPr="00927184" w14:paraId="2BDC4553" w14:textId="77777777" w:rsidTr="00B42374">
        <w:tc>
          <w:tcPr>
            <w:tcW w:w="3261" w:type="dxa"/>
          </w:tcPr>
          <w:p w14:paraId="5B974E2D" w14:textId="77777777" w:rsidR="00020519" w:rsidRPr="00927184" w:rsidRDefault="00020519" w:rsidP="00C628B0">
            <w:pPr>
              <w:pStyle w:val="Text"/>
              <w:keepNext/>
              <w:suppressAutoHyphens/>
              <w:spacing w:before="0"/>
              <w:jc w:val="left"/>
              <w:rPr>
                <w:i/>
                <w:color w:val="000000"/>
                <w:sz w:val="22"/>
                <w:szCs w:val="22"/>
                <w:lang w:val="nl-NL"/>
              </w:rPr>
            </w:pPr>
            <w:r w:rsidRPr="00927184">
              <w:rPr>
                <w:i/>
                <w:color w:val="000000"/>
                <w:sz w:val="22"/>
                <w:szCs w:val="22"/>
                <w:lang w:val="nl-NL"/>
              </w:rPr>
              <w:t>Zeer vaak</w:t>
            </w:r>
          </w:p>
        </w:tc>
        <w:tc>
          <w:tcPr>
            <w:tcW w:w="5812" w:type="dxa"/>
          </w:tcPr>
          <w:p w14:paraId="569EF9A6" w14:textId="77777777" w:rsidR="00020519" w:rsidRPr="00927184" w:rsidRDefault="00020519" w:rsidP="00C628B0">
            <w:pPr>
              <w:pStyle w:val="Text"/>
              <w:keepNext/>
              <w:suppressAutoHyphens/>
              <w:spacing w:before="0"/>
              <w:jc w:val="left"/>
              <w:rPr>
                <w:color w:val="000000"/>
                <w:sz w:val="22"/>
                <w:szCs w:val="22"/>
                <w:lang w:val="nl-NL"/>
              </w:rPr>
            </w:pPr>
            <w:r w:rsidRPr="00927184">
              <w:rPr>
                <w:color w:val="000000"/>
                <w:sz w:val="22"/>
                <w:szCs w:val="22"/>
                <w:lang w:val="nl-NL"/>
              </w:rPr>
              <w:t>Verhoogde intraoculaire druk</w:t>
            </w:r>
          </w:p>
        </w:tc>
      </w:tr>
      <w:tr w:rsidR="00020519" w:rsidRPr="007B7D0B" w14:paraId="1E0ACB58" w14:textId="77777777" w:rsidTr="00B42374">
        <w:tc>
          <w:tcPr>
            <w:tcW w:w="9073" w:type="dxa"/>
            <w:gridSpan w:val="2"/>
          </w:tcPr>
          <w:p w14:paraId="3C5C49D5" w14:textId="77777777" w:rsidR="00020519" w:rsidRPr="00927184" w:rsidRDefault="00020519" w:rsidP="00C628B0">
            <w:pPr>
              <w:pStyle w:val="Text"/>
              <w:widowControl w:val="0"/>
              <w:spacing w:before="0"/>
              <w:jc w:val="left"/>
              <w:rPr>
                <w:color w:val="000000"/>
                <w:sz w:val="22"/>
                <w:szCs w:val="22"/>
                <w:lang w:val="nl-NL"/>
              </w:rPr>
            </w:pPr>
            <w:r w:rsidRPr="00927184">
              <w:rPr>
                <w:color w:val="000000"/>
                <w:sz w:val="22"/>
                <w:szCs w:val="22"/>
                <w:vertAlign w:val="superscript"/>
                <w:lang w:val="nl-NL"/>
              </w:rPr>
              <w:t>#</w:t>
            </w:r>
            <w:r w:rsidRPr="00927184">
              <w:rPr>
                <w:color w:val="000000"/>
                <w:sz w:val="22"/>
                <w:szCs w:val="22"/>
                <w:lang w:val="nl-NL"/>
              </w:rPr>
              <w:t>Bijwerkingen zijn gedefinieerd als bijwerkingen (bij ten minste 0,5 procentpunten van de patiënten) die met een hoger percentage (minstens 2 procentpunten) voorkwamen bij patiënten die met 0,5 mg Lucentis behandeld werden dan bij diegene die een controlebehandeling ondergingen (</w:t>
            </w:r>
            <w:r w:rsidR="00BB4985" w:rsidRPr="00927184">
              <w:rPr>
                <w:color w:val="000000"/>
                <w:sz w:val="22"/>
                <w:szCs w:val="22"/>
                <w:lang w:val="nl-NL"/>
              </w:rPr>
              <w:t>sham-</w:t>
            </w:r>
            <w:r w:rsidRPr="00927184">
              <w:rPr>
                <w:color w:val="000000"/>
                <w:sz w:val="22"/>
                <w:szCs w:val="22"/>
                <w:lang w:val="nl-NL"/>
              </w:rPr>
              <w:t>behandeling</w:t>
            </w:r>
            <w:r w:rsidR="006B30DB" w:rsidRPr="00927184">
              <w:rPr>
                <w:color w:val="000000"/>
                <w:sz w:val="22"/>
                <w:szCs w:val="22"/>
                <w:lang w:val="nl-NL"/>
              </w:rPr>
              <w:t xml:space="preserve"> (schijnbehandeling)</w:t>
            </w:r>
            <w:r w:rsidRPr="00927184">
              <w:rPr>
                <w:color w:val="000000"/>
                <w:sz w:val="22"/>
                <w:szCs w:val="22"/>
                <w:lang w:val="nl-NL"/>
              </w:rPr>
              <w:t xml:space="preserve"> of </w:t>
            </w:r>
            <w:r w:rsidR="00313EE7" w:rsidRPr="00927184">
              <w:rPr>
                <w:color w:val="000000"/>
                <w:sz w:val="22"/>
                <w:szCs w:val="22"/>
                <w:lang w:val="nl-NL"/>
              </w:rPr>
              <w:t>verteporfine</w:t>
            </w:r>
            <w:r w:rsidRPr="00927184">
              <w:rPr>
                <w:color w:val="000000"/>
                <w:sz w:val="22"/>
                <w:szCs w:val="22"/>
                <w:lang w:val="nl-NL"/>
              </w:rPr>
              <w:t xml:space="preserve"> PDT).</w:t>
            </w:r>
          </w:p>
          <w:p w14:paraId="3B895190" w14:textId="77777777" w:rsidR="00020519" w:rsidRPr="00927184" w:rsidRDefault="00020519" w:rsidP="00C628B0">
            <w:pPr>
              <w:pStyle w:val="Text"/>
              <w:widowControl w:val="0"/>
              <w:spacing w:before="0"/>
              <w:jc w:val="left"/>
              <w:rPr>
                <w:color w:val="000000"/>
                <w:sz w:val="22"/>
                <w:szCs w:val="22"/>
                <w:lang w:val="nl-NL"/>
              </w:rPr>
            </w:pPr>
            <w:r w:rsidRPr="00927184">
              <w:rPr>
                <w:sz w:val="22"/>
                <w:szCs w:val="22"/>
                <w:lang w:val="nl-NL"/>
              </w:rPr>
              <w:t>* alleen waargenomen in de DME-populatie</w:t>
            </w:r>
          </w:p>
        </w:tc>
      </w:tr>
    </w:tbl>
    <w:p w14:paraId="1F27B421" w14:textId="77777777" w:rsidR="00020519" w:rsidRPr="00927184" w:rsidRDefault="00020519" w:rsidP="00C628B0">
      <w:pPr>
        <w:suppressAutoHyphens/>
        <w:rPr>
          <w:lang w:val="nl-NL"/>
        </w:rPr>
      </w:pPr>
    </w:p>
    <w:p w14:paraId="51362290" w14:textId="77777777" w:rsidR="00020519" w:rsidRPr="00927184" w:rsidRDefault="00020519" w:rsidP="00C628B0">
      <w:pPr>
        <w:keepNext/>
        <w:suppressAutoHyphens/>
        <w:rPr>
          <w:u w:val="single"/>
          <w:lang w:val="nl-NL"/>
        </w:rPr>
      </w:pPr>
      <w:r w:rsidRPr="00927184">
        <w:rPr>
          <w:u w:val="single"/>
          <w:lang w:val="nl-NL"/>
        </w:rPr>
        <w:t>Productklasse-gerelateerde bijwerkingen</w:t>
      </w:r>
    </w:p>
    <w:p w14:paraId="24D8E095" w14:textId="77777777" w:rsidR="00B433E9" w:rsidRPr="00927184" w:rsidRDefault="00B433E9" w:rsidP="00C628B0">
      <w:pPr>
        <w:keepNext/>
        <w:suppressAutoHyphens/>
        <w:rPr>
          <w:lang w:val="nl-NL"/>
        </w:rPr>
      </w:pPr>
    </w:p>
    <w:p w14:paraId="2F2C67AE" w14:textId="6388F0CB" w:rsidR="00020519" w:rsidRPr="00927184" w:rsidRDefault="00020519" w:rsidP="00C628B0">
      <w:pPr>
        <w:suppressAutoHyphens/>
        <w:rPr>
          <w:lang w:val="nl-NL"/>
        </w:rPr>
      </w:pPr>
      <w:r w:rsidRPr="00927184">
        <w:rPr>
          <w:lang w:val="nl-NL"/>
        </w:rPr>
        <w:t xml:space="preserve">In de fase-III-onderzoeken in natte LMD was de totale frequentie van niet-oculaire bloedingen, een bijwerking die mogelijk gerelateerd is aan systemische VEGF (vasculaire endotheliale groeifactor) inhibitie, licht verhoogd bij patiënten behandeld met ranibizumab. Er was echter geen overeenkomend patroon bij de verschillende bloedingen. Er is een theoretisch risico van arteriële trombo-embolische reacties, waaronder beroerte en myocardinfarct, na het intravitreaal gebruik van VEGF-remmers. Er was een lage incidentie van arteriële trombo-embolische reacties tijdens de klinische </w:t>
      </w:r>
      <w:r w:rsidR="000622A0">
        <w:rPr>
          <w:lang w:val="nl-NL"/>
        </w:rPr>
        <w:t>studies</w:t>
      </w:r>
      <w:r w:rsidR="000622A0" w:rsidRPr="00927184">
        <w:rPr>
          <w:lang w:val="nl-NL"/>
        </w:rPr>
        <w:t xml:space="preserve"> </w:t>
      </w:r>
      <w:r w:rsidRPr="00927184">
        <w:rPr>
          <w:lang w:val="nl-NL"/>
        </w:rPr>
        <w:t xml:space="preserve">met Lucentis bij patiënten met LMD, </w:t>
      </w:r>
      <w:r w:rsidR="00701748" w:rsidRPr="00927184">
        <w:rPr>
          <w:lang w:val="nl-NL"/>
        </w:rPr>
        <w:t xml:space="preserve">DME, PDR, RVO en </w:t>
      </w:r>
      <w:r w:rsidR="00165E72" w:rsidRPr="00927184">
        <w:rPr>
          <w:lang w:val="nl-NL"/>
        </w:rPr>
        <w:t>CNV</w:t>
      </w:r>
      <w:r w:rsidRPr="00927184">
        <w:rPr>
          <w:lang w:val="nl-NL"/>
        </w:rPr>
        <w:t xml:space="preserve"> en er waren geen belangrijke verschillen tussen de groepen behandeld met ranibizumab in vergelijking met de controlegroep.</w:t>
      </w:r>
    </w:p>
    <w:p w14:paraId="559256DA" w14:textId="77777777" w:rsidR="00020519" w:rsidRPr="00927184" w:rsidRDefault="00020519" w:rsidP="00C628B0">
      <w:pPr>
        <w:suppressAutoHyphens/>
        <w:rPr>
          <w:lang w:val="nl-NL"/>
        </w:rPr>
      </w:pPr>
    </w:p>
    <w:p w14:paraId="6A1ABE76" w14:textId="77777777" w:rsidR="00CC0993" w:rsidRPr="00927184" w:rsidRDefault="00CC0993" w:rsidP="00C628B0">
      <w:pPr>
        <w:keepNext/>
        <w:suppressAutoHyphens/>
        <w:rPr>
          <w:szCs w:val="22"/>
          <w:u w:val="single"/>
          <w:lang w:val="nl-NL"/>
        </w:rPr>
      </w:pPr>
      <w:r w:rsidRPr="00927184">
        <w:rPr>
          <w:szCs w:val="22"/>
          <w:u w:val="single"/>
          <w:lang w:val="nl-NL"/>
        </w:rPr>
        <w:t>Pediatrische patiënten</w:t>
      </w:r>
    </w:p>
    <w:p w14:paraId="1F09A9D5" w14:textId="77777777" w:rsidR="0028361E" w:rsidRPr="00927184" w:rsidRDefault="0028361E" w:rsidP="00C628B0">
      <w:pPr>
        <w:keepNext/>
        <w:suppressAutoHyphens/>
        <w:rPr>
          <w:color w:val="222222"/>
          <w:lang w:val="nl-NL"/>
        </w:rPr>
      </w:pPr>
    </w:p>
    <w:p w14:paraId="2D31E5CF" w14:textId="39E41E17" w:rsidR="000622A0" w:rsidRDefault="00CC0993" w:rsidP="00C628B0">
      <w:pPr>
        <w:suppressAutoHyphens/>
        <w:rPr>
          <w:color w:val="auto"/>
          <w:lang w:val="nl-NL"/>
        </w:rPr>
      </w:pPr>
      <w:r w:rsidRPr="00927184">
        <w:rPr>
          <w:color w:val="auto"/>
          <w:lang w:val="nl-NL"/>
        </w:rPr>
        <w:t>De veiligheid van Lucentis 0,2</w:t>
      </w:r>
      <w:r w:rsidR="006514A3" w:rsidRPr="00927184">
        <w:rPr>
          <w:color w:val="auto"/>
          <w:lang w:val="nl-NL"/>
        </w:rPr>
        <w:t> </w:t>
      </w:r>
      <w:r w:rsidRPr="00927184">
        <w:rPr>
          <w:color w:val="auto"/>
          <w:lang w:val="nl-NL"/>
        </w:rPr>
        <w:t xml:space="preserve">mg </w:t>
      </w:r>
      <w:r w:rsidR="00F83E73" w:rsidRPr="00927184">
        <w:rPr>
          <w:color w:val="auto"/>
          <w:lang w:val="nl-NL"/>
        </w:rPr>
        <w:t>werd</w:t>
      </w:r>
      <w:r w:rsidR="006514A3" w:rsidRPr="00927184">
        <w:rPr>
          <w:color w:val="auto"/>
          <w:lang w:val="nl-NL"/>
        </w:rPr>
        <w:t xml:space="preserve"> onderzocht</w:t>
      </w:r>
      <w:r w:rsidRPr="00927184">
        <w:rPr>
          <w:color w:val="auto"/>
          <w:lang w:val="nl-NL"/>
        </w:rPr>
        <w:t xml:space="preserve"> in een klinisch</w:t>
      </w:r>
      <w:r w:rsidR="000622A0">
        <w:rPr>
          <w:color w:val="auto"/>
          <w:lang w:val="nl-NL"/>
        </w:rPr>
        <w:t>e</w:t>
      </w:r>
      <w:r w:rsidRPr="00927184">
        <w:rPr>
          <w:color w:val="auto"/>
          <w:lang w:val="nl-NL"/>
        </w:rPr>
        <w:t xml:space="preserve"> </w:t>
      </w:r>
      <w:r w:rsidR="000622A0">
        <w:rPr>
          <w:color w:val="auto"/>
          <w:lang w:val="nl-NL"/>
        </w:rPr>
        <w:t>studie</w:t>
      </w:r>
      <w:r w:rsidR="000622A0" w:rsidRPr="00927184">
        <w:rPr>
          <w:color w:val="auto"/>
          <w:lang w:val="nl-NL"/>
        </w:rPr>
        <w:t xml:space="preserve"> </w:t>
      </w:r>
      <w:r w:rsidRPr="00927184">
        <w:rPr>
          <w:color w:val="auto"/>
          <w:lang w:val="nl-NL"/>
        </w:rPr>
        <w:t>van 6</w:t>
      </w:r>
      <w:r w:rsidR="006514A3" w:rsidRPr="00927184">
        <w:rPr>
          <w:color w:val="auto"/>
          <w:lang w:val="nl-NL"/>
        </w:rPr>
        <w:t> </w:t>
      </w:r>
      <w:r w:rsidRPr="00927184">
        <w:rPr>
          <w:color w:val="auto"/>
          <w:lang w:val="nl-NL"/>
        </w:rPr>
        <w:t>maanden (RAINBOW), waarbij 73</w:t>
      </w:r>
      <w:r w:rsidR="006514A3" w:rsidRPr="00927184">
        <w:rPr>
          <w:color w:val="auto"/>
          <w:lang w:val="nl-NL"/>
        </w:rPr>
        <w:t> </w:t>
      </w:r>
      <w:r w:rsidR="00F1028F" w:rsidRPr="00927184">
        <w:rPr>
          <w:color w:val="auto"/>
          <w:lang w:val="nl-NL"/>
        </w:rPr>
        <w:t>premature baby’s</w:t>
      </w:r>
      <w:r w:rsidRPr="00927184">
        <w:rPr>
          <w:color w:val="auto"/>
          <w:lang w:val="nl-NL"/>
        </w:rPr>
        <w:t xml:space="preserve"> met ROP behandeld werden met 0,2</w:t>
      </w:r>
      <w:r w:rsidR="006514A3" w:rsidRPr="00927184">
        <w:rPr>
          <w:color w:val="auto"/>
          <w:lang w:val="nl-NL"/>
        </w:rPr>
        <w:t> </w:t>
      </w:r>
      <w:r w:rsidRPr="00927184">
        <w:rPr>
          <w:color w:val="auto"/>
          <w:lang w:val="nl-NL"/>
        </w:rPr>
        <w:t>mg ranibizumab (zie rubriek</w:t>
      </w:r>
      <w:r w:rsidR="006514A3" w:rsidRPr="00927184">
        <w:rPr>
          <w:color w:val="auto"/>
          <w:lang w:val="nl-NL"/>
        </w:rPr>
        <w:t> </w:t>
      </w:r>
      <w:r w:rsidRPr="00927184">
        <w:rPr>
          <w:color w:val="auto"/>
          <w:lang w:val="nl-NL"/>
        </w:rPr>
        <w:t xml:space="preserve">5.1). Oculaire bijwerkingen die gemeld </w:t>
      </w:r>
      <w:r w:rsidR="00AE6CC9" w:rsidRPr="00927184">
        <w:rPr>
          <w:color w:val="auto"/>
          <w:lang w:val="nl-NL"/>
        </w:rPr>
        <w:t>werden</w:t>
      </w:r>
      <w:r w:rsidRPr="00927184">
        <w:rPr>
          <w:color w:val="auto"/>
          <w:lang w:val="nl-NL"/>
        </w:rPr>
        <w:t xml:space="preserve"> bij meer dan één patiënt die werd behandeld met 0,2</w:t>
      </w:r>
      <w:r w:rsidR="006514A3" w:rsidRPr="00927184">
        <w:rPr>
          <w:color w:val="auto"/>
          <w:lang w:val="nl-NL"/>
        </w:rPr>
        <w:t> </w:t>
      </w:r>
      <w:r w:rsidRPr="00927184">
        <w:rPr>
          <w:color w:val="auto"/>
          <w:lang w:val="nl-NL"/>
        </w:rPr>
        <w:t xml:space="preserve">mg ranibizumab waren retinale bloeding en conjunctivale bloeding. Niet-oculaire bijwerkingen </w:t>
      </w:r>
      <w:r w:rsidR="00586B7B" w:rsidRPr="00927184">
        <w:rPr>
          <w:color w:val="auto"/>
          <w:lang w:val="nl-NL"/>
        </w:rPr>
        <w:t xml:space="preserve">die </w:t>
      </w:r>
      <w:r w:rsidRPr="00927184">
        <w:rPr>
          <w:color w:val="auto"/>
          <w:lang w:val="nl-NL"/>
        </w:rPr>
        <w:t>gemeld</w:t>
      </w:r>
      <w:r w:rsidR="00586B7B" w:rsidRPr="00927184">
        <w:rPr>
          <w:color w:val="auto"/>
          <w:lang w:val="nl-NL"/>
        </w:rPr>
        <w:t xml:space="preserve"> </w:t>
      </w:r>
      <w:r w:rsidR="00AE6CC9" w:rsidRPr="00927184">
        <w:rPr>
          <w:color w:val="auto"/>
          <w:lang w:val="nl-NL"/>
        </w:rPr>
        <w:t>werden</w:t>
      </w:r>
      <w:r w:rsidRPr="00927184">
        <w:rPr>
          <w:color w:val="auto"/>
          <w:lang w:val="nl-NL"/>
        </w:rPr>
        <w:t xml:space="preserve"> bij meer dan één patiënt behandeld met ranibizumab 0,2</w:t>
      </w:r>
      <w:r w:rsidR="006514A3" w:rsidRPr="00927184">
        <w:rPr>
          <w:color w:val="auto"/>
          <w:lang w:val="nl-NL"/>
        </w:rPr>
        <w:t> </w:t>
      </w:r>
      <w:r w:rsidRPr="00927184">
        <w:rPr>
          <w:color w:val="auto"/>
          <w:lang w:val="nl-NL"/>
        </w:rPr>
        <w:t xml:space="preserve">mg waren nasofaryngitis, anemie, hoest, urineweginfectie en allergische reacties. </w:t>
      </w:r>
      <w:r w:rsidR="00F1028F" w:rsidRPr="00927184">
        <w:rPr>
          <w:color w:val="auto"/>
          <w:lang w:val="nl-NL"/>
        </w:rPr>
        <w:t xml:space="preserve">Bijwerkingen </w:t>
      </w:r>
      <w:r w:rsidR="00586B7B" w:rsidRPr="00927184">
        <w:rPr>
          <w:color w:val="auto"/>
          <w:lang w:val="nl-NL"/>
        </w:rPr>
        <w:t xml:space="preserve">vastgesteld voor volwassen indicaties worden van toepassing geacht op </w:t>
      </w:r>
      <w:r w:rsidR="00F1028F" w:rsidRPr="00927184">
        <w:rPr>
          <w:color w:val="auto"/>
          <w:lang w:val="nl-NL"/>
        </w:rPr>
        <w:t>premature baby’s</w:t>
      </w:r>
      <w:r w:rsidRPr="00927184">
        <w:rPr>
          <w:color w:val="auto"/>
          <w:lang w:val="nl-NL"/>
        </w:rPr>
        <w:t xml:space="preserve"> met ROP, hoewel niet al deze bewerkingen werden waargenomen in de RAINBOW-studie.</w:t>
      </w:r>
      <w:bookmarkStart w:id="3" w:name="_Hlk46840184"/>
    </w:p>
    <w:p w14:paraId="16584AE0" w14:textId="77777777" w:rsidR="000622A0" w:rsidRDefault="000622A0" w:rsidP="00C628B0">
      <w:pPr>
        <w:suppressAutoHyphens/>
        <w:rPr>
          <w:color w:val="auto"/>
          <w:lang w:val="nl-NL"/>
        </w:rPr>
      </w:pPr>
    </w:p>
    <w:p w14:paraId="50C5189C" w14:textId="17353385" w:rsidR="00CC0993" w:rsidRPr="00927184" w:rsidRDefault="00BC40FC" w:rsidP="00C628B0">
      <w:pPr>
        <w:suppressAutoHyphens/>
        <w:rPr>
          <w:color w:val="auto"/>
          <w:lang w:val="nl-NL"/>
        </w:rPr>
      </w:pPr>
      <w:r w:rsidRPr="00927184">
        <w:rPr>
          <w:color w:val="auto"/>
          <w:lang w:val="nl-NL"/>
        </w:rPr>
        <w:t xml:space="preserve">De langetermijnveiligheid bij premature baby’s met ROP werd </w:t>
      </w:r>
      <w:r w:rsidR="00361B6A">
        <w:rPr>
          <w:color w:val="auto"/>
          <w:lang w:val="nl-NL"/>
        </w:rPr>
        <w:t>tot de leeftijd van</w:t>
      </w:r>
      <w:r w:rsidR="00361B6A" w:rsidRPr="00927184">
        <w:rPr>
          <w:color w:val="auto"/>
          <w:lang w:val="nl-NL"/>
        </w:rPr>
        <w:t xml:space="preserve"> </w:t>
      </w:r>
      <w:r w:rsidR="00361B6A">
        <w:rPr>
          <w:color w:val="auto"/>
          <w:lang w:val="nl-NL"/>
        </w:rPr>
        <w:t>5</w:t>
      </w:r>
      <w:r w:rsidRPr="00927184">
        <w:rPr>
          <w:color w:val="auto"/>
          <w:lang w:val="nl-NL"/>
        </w:rPr>
        <w:t xml:space="preserve"> jaar onderzocht in de RAINBOW-extensiestudie </w:t>
      </w:r>
      <w:r w:rsidR="00734CB2" w:rsidRPr="00927184">
        <w:rPr>
          <w:color w:val="auto"/>
          <w:lang w:val="nl-NL"/>
        </w:rPr>
        <w:t>waarin</w:t>
      </w:r>
      <w:r w:rsidRPr="00927184">
        <w:rPr>
          <w:color w:val="auto"/>
          <w:lang w:val="nl-NL"/>
        </w:rPr>
        <w:t xml:space="preserve"> geen nieuwe veiligheidssignalen</w:t>
      </w:r>
      <w:r w:rsidR="00734CB2" w:rsidRPr="00927184">
        <w:rPr>
          <w:color w:val="auto"/>
          <w:lang w:val="nl-NL"/>
        </w:rPr>
        <w:t xml:space="preserve"> werden aangetoond</w:t>
      </w:r>
      <w:r w:rsidRPr="00927184">
        <w:rPr>
          <w:color w:val="auto"/>
          <w:lang w:val="nl-NL"/>
        </w:rPr>
        <w:t>.</w:t>
      </w:r>
      <w:r w:rsidR="00361B6A" w:rsidRPr="00361B6A">
        <w:rPr>
          <w:lang w:val="nl-NL"/>
        </w:rPr>
        <w:t xml:space="preserve"> </w:t>
      </w:r>
      <w:r w:rsidR="00361B6A" w:rsidRPr="008660E0">
        <w:rPr>
          <w:lang w:val="nl-NL"/>
        </w:rPr>
        <w:t>Het veiligheidsprofiel van ranibizumab 0,2</w:t>
      </w:r>
      <w:r w:rsidR="00361B6A" w:rsidRPr="00927184">
        <w:rPr>
          <w:bCs/>
          <w:iCs/>
          <w:lang w:val="nl-NL"/>
        </w:rPr>
        <w:t> </w:t>
      </w:r>
      <w:r w:rsidR="003F0031">
        <w:rPr>
          <w:lang w:val="nl-NL"/>
        </w:rPr>
        <w:t>mg tijdens de extensiestudie</w:t>
      </w:r>
      <w:r w:rsidR="00361B6A" w:rsidRPr="008660E0">
        <w:rPr>
          <w:lang w:val="nl-NL"/>
        </w:rPr>
        <w:t xml:space="preserve"> was consistent met het veiligheidsprofiel dat werd waargenomen in het </w:t>
      </w:r>
      <w:r w:rsidR="00361B6A">
        <w:rPr>
          <w:lang w:val="nl-NL"/>
        </w:rPr>
        <w:t>belangrijkste onderzoek</w:t>
      </w:r>
      <w:r w:rsidR="00361B6A" w:rsidRPr="008660E0">
        <w:rPr>
          <w:lang w:val="nl-NL"/>
        </w:rPr>
        <w:t xml:space="preserve"> na 24</w:t>
      </w:r>
      <w:r w:rsidR="00361B6A" w:rsidRPr="00927184">
        <w:rPr>
          <w:bCs/>
          <w:iCs/>
          <w:lang w:val="nl-NL"/>
        </w:rPr>
        <w:t> </w:t>
      </w:r>
      <w:r w:rsidR="00361B6A" w:rsidRPr="008660E0">
        <w:rPr>
          <w:lang w:val="nl-NL"/>
        </w:rPr>
        <w:t>weken</w:t>
      </w:r>
      <w:r w:rsidR="00361B6A">
        <w:rPr>
          <w:lang w:val="nl-NL"/>
        </w:rPr>
        <w:t>.</w:t>
      </w:r>
    </w:p>
    <w:bookmarkEnd w:id="3"/>
    <w:p w14:paraId="344DF669" w14:textId="77777777" w:rsidR="00CC0993" w:rsidRPr="00927184" w:rsidRDefault="00CC0993" w:rsidP="00C628B0">
      <w:pPr>
        <w:suppressAutoHyphens/>
        <w:rPr>
          <w:lang w:val="nl-NL"/>
        </w:rPr>
      </w:pPr>
    </w:p>
    <w:p w14:paraId="2DF2D68A" w14:textId="77777777" w:rsidR="00020519" w:rsidRPr="00927184" w:rsidRDefault="00020519" w:rsidP="00C628B0">
      <w:pPr>
        <w:keepNext/>
        <w:suppressAutoHyphens/>
        <w:rPr>
          <w:szCs w:val="22"/>
          <w:u w:val="single"/>
          <w:lang w:val="nl-NL"/>
        </w:rPr>
      </w:pPr>
      <w:r w:rsidRPr="00927184">
        <w:rPr>
          <w:szCs w:val="22"/>
          <w:u w:val="single"/>
          <w:lang w:val="nl-NL"/>
        </w:rPr>
        <w:t>Melding van vermoedelijke bijwerkingen</w:t>
      </w:r>
    </w:p>
    <w:p w14:paraId="581D2F0B" w14:textId="77777777" w:rsidR="00B433E9" w:rsidRPr="00927184" w:rsidRDefault="00B433E9" w:rsidP="00C628B0">
      <w:pPr>
        <w:keepNext/>
        <w:suppressAutoHyphens/>
        <w:rPr>
          <w:szCs w:val="22"/>
          <w:lang w:val="nl-NL"/>
        </w:rPr>
      </w:pPr>
    </w:p>
    <w:p w14:paraId="72A29AB3" w14:textId="77777777" w:rsidR="00020519" w:rsidRPr="00927184" w:rsidRDefault="00020519" w:rsidP="00C628B0">
      <w:pPr>
        <w:suppressAutoHyphens/>
        <w:rPr>
          <w:lang w:val="nl-NL"/>
        </w:rPr>
      </w:pPr>
      <w:r w:rsidRPr="00927184">
        <w:rPr>
          <w:szCs w:val="22"/>
          <w:lang w:val="nl-NL"/>
        </w:rPr>
        <w:t xml:space="preserve">Het is belangrijk om na toelating van het geneesmiddel vermoedelijke bijwerkingen te melden. Op deze wijze kan de verhouding tussen voordelen en risico’s van het geneesmiddel voortdurend worden gevolgd. Beroepsbeoefenaren in de gezondheidszorg wordt verzocht alle vermoedelijke bijwerkingen te melden via </w:t>
      </w:r>
      <w:r w:rsidRPr="00927184">
        <w:rPr>
          <w:szCs w:val="22"/>
          <w:shd w:val="pct15" w:color="auto" w:fill="auto"/>
          <w:lang w:val="nl-NL"/>
        </w:rPr>
        <w:t xml:space="preserve">het nationale meldsysteem zoals vermeld in </w:t>
      </w:r>
      <w:hyperlink r:id="rId9" w:history="1">
        <w:r w:rsidRPr="00927184">
          <w:rPr>
            <w:rStyle w:val="Hyperlink"/>
            <w:shd w:val="pct15" w:color="auto" w:fill="auto"/>
            <w:lang w:val="nl-NL"/>
          </w:rPr>
          <w:t>aanhangsel V</w:t>
        </w:r>
      </w:hyperlink>
      <w:r w:rsidRPr="00927184">
        <w:rPr>
          <w:szCs w:val="22"/>
          <w:lang w:val="nl-NL"/>
        </w:rPr>
        <w:t>.</w:t>
      </w:r>
    </w:p>
    <w:p w14:paraId="6315BFD5" w14:textId="77777777" w:rsidR="00020519" w:rsidRPr="00927184" w:rsidRDefault="00020519" w:rsidP="00C628B0">
      <w:pPr>
        <w:suppressAutoHyphens/>
        <w:rPr>
          <w:lang w:val="nl-NL"/>
        </w:rPr>
      </w:pPr>
    </w:p>
    <w:p w14:paraId="546D437E" w14:textId="77777777" w:rsidR="00020519" w:rsidRPr="00927184" w:rsidRDefault="00020519" w:rsidP="00C628B0">
      <w:pPr>
        <w:keepNext/>
        <w:suppressAutoHyphens/>
        <w:ind w:left="567" w:hanging="567"/>
        <w:rPr>
          <w:lang w:val="nl-NL"/>
        </w:rPr>
      </w:pPr>
      <w:r w:rsidRPr="00927184">
        <w:rPr>
          <w:b/>
          <w:lang w:val="nl-NL"/>
        </w:rPr>
        <w:t>4.9</w:t>
      </w:r>
      <w:r w:rsidRPr="00927184">
        <w:rPr>
          <w:b/>
          <w:lang w:val="nl-NL"/>
        </w:rPr>
        <w:tab/>
        <w:t>Overdosering</w:t>
      </w:r>
    </w:p>
    <w:p w14:paraId="7EC30EF0" w14:textId="77777777" w:rsidR="00020519" w:rsidRPr="00927184" w:rsidRDefault="00020519" w:rsidP="00C628B0">
      <w:pPr>
        <w:keepNext/>
        <w:suppressAutoHyphens/>
        <w:rPr>
          <w:lang w:val="nl-NL"/>
        </w:rPr>
      </w:pPr>
    </w:p>
    <w:p w14:paraId="1C21090C" w14:textId="77777777" w:rsidR="00020519" w:rsidRPr="00927184" w:rsidRDefault="00020519" w:rsidP="00C628B0">
      <w:pPr>
        <w:suppressAutoHyphens/>
        <w:rPr>
          <w:lang w:val="nl-NL"/>
        </w:rPr>
      </w:pPr>
      <w:r w:rsidRPr="00927184">
        <w:rPr>
          <w:lang w:val="nl-NL"/>
        </w:rPr>
        <w:t>Gevallen van onopzettelijke overdosering zijn gemeld in de klinische onderzoeken in natte LMD en na het op de markt brengen. Bijwerkingen geassocieerd met deze gevallen waren toename van de intraoculaire druk, voorbijgaande blindheid, verminderde gezichtsscherpte, cornea-oedeem, corneapijn</w:t>
      </w:r>
      <w:r w:rsidRPr="00927184" w:rsidDel="00203F74">
        <w:rPr>
          <w:lang w:val="nl-NL"/>
        </w:rPr>
        <w:t xml:space="preserve"> </w:t>
      </w:r>
      <w:r w:rsidRPr="00927184">
        <w:rPr>
          <w:lang w:val="nl-NL"/>
        </w:rPr>
        <w:t>en oogpijn. Als een overdosering optreedt, moet de intraoculaire druk worden gecontroleerd en behandeld, indien de aanwezige oogarts dit noodzakelijk acht.</w:t>
      </w:r>
    </w:p>
    <w:p w14:paraId="3A64CE94" w14:textId="77777777" w:rsidR="00020519" w:rsidRPr="00927184" w:rsidRDefault="00020519" w:rsidP="00C628B0">
      <w:pPr>
        <w:suppressAutoHyphens/>
        <w:rPr>
          <w:lang w:val="nl-NL"/>
        </w:rPr>
      </w:pPr>
    </w:p>
    <w:p w14:paraId="4855C69A" w14:textId="77777777" w:rsidR="00020519" w:rsidRPr="00927184" w:rsidRDefault="00020519" w:rsidP="00C628B0">
      <w:pPr>
        <w:suppressAutoHyphens/>
        <w:rPr>
          <w:lang w:val="nl-NL"/>
        </w:rPr>
      </w:pPr>
    </w:p>
    <w:p w14:paraId="1DB0DCB0" w14:textId="77777777" w:rsidR="00020519" w:rsidRPr="00927184" w:rsidRDefault="00020519" w:rsidP="00C628B0">
      <w:pPr>
        <w:keepNext/>
        <w:suppressAutoHyphens/>
        <w:ind w:left="567" w:hanging="567"/>
        <w:rPr>
          <w:lang w:val="nl-NL"/>
        </w:rPr>
      </w:pPr>
      <w:r w:rsidRPr="00927184">
        <w:rPr>
          <w:b/>
          <w:lang w:val="nl-NL"/>
        </w:rPr>
        <w:t>5.</w:t>
      </w:r>
      <w:r w:rsidRPr="00927184">
        <w:rPr>
          <w:b/>
          <w:lang w:val="nl-NL"/>
        </w:rPr>
        <w:tab/>
        <w:t>FARMACOLOGISCHE EIGENSCHAPPEN</w:t>
      </w:r>
    </w:p>
    <w:p w14:paraId="250EFE24" w14:textId="77777777" w:rsidR="00020519" w:rsidRPr="00927184" w:rsidRDefault="00020519" w:rsidP="00C628B0">
      <w:pPr>
        <w:keepNext/>
        <w:suppressAutoHyphens/>
        <w:rPr>
          <w:lang w:val="nl-NL"/>
        </w:rPr>
      </w:pPr>
    </w:p>
    <w:p w14:paraId="4B387961" w14:textId="77777777" w:rsidR="00020519" w:rsidRPr="00927184" w:rsidRDefault="00020519" w:rsidP="00C628B0">
      <w:pPr>
        <w:keepNext/>
        <w:suppressAutoHyphens/>
        <w:ind w:left="567" w:hanging="567"/>
        <w:rPr>
          <w:lang w:val="nl-NL"/>
        </w:rPr>
      </w:pPr>
      <w:r w:rsidRPr="00927184">
        <w:rPr>
          <w:b/>
          <w:lang w:val="nl-NL"/>
        </w:rPr>
        <w:t>5.1</w:t>
      </w:r>
      <w:r w:rsidRPr="00927184">
        <w:rPr>
          <w:b/>
          <w:lang w:val="nl-NL"/>
        </w:rPr>
        <w:tab/>
        <w:t>Farmacodynamische eigenschappen</w:t>
      </w:r>
    </w:p>
    <w:p w14:paraId="509550F5" w14:textId="77777777" w:rsidR="00020519" w:rsidRPr="00927184" w:rsidRDefault="00020519" w:rsidP="00C628B0">
      <w:pPr>
        <w:keepNext/>
        <w:suppressAutoHyphens/>
        <w:rPr>
          <w:lang w:val="nl-NL"/>
        </w:rPr>
      </w:pPr>
    </w:p>
    <w:p w14:paraId="0B4FB53A" w14:textId="77777777" w:rsidR="00020519" w:rsidRPr="00927184" w:rsidRDefault="00020519" w:rsidP="00C628B0">
      <w:pPr>
        <w:suppressAutoHyphens/>
        <w:rPr>
          <w:lang w:val="nl-NL"/>
        </w:rPr>
      </w:pPr>
      <w:r w:rsidRPr="00927184">
        <w:rPr>
          <w:lang w:val="nl-NL"/>
        </w:rPr>
        <w:t xml:space="preserve">Farmacotherapeutische categorie: Ophthalmologica, </w:t>
      </w:r>
      <w:r w:rsidRPr="00927184">
        <w:rPr>
          <w:bCs/>
          <w:szCs w:val="22"/>
          <w:lang w:val="nl-NL"/>
        </w:rPr>
        <w:t>antineovascularisatie middelen</w:t>
      </w:r>
      <w:r w:rsidRPr="00927184">
        <w:rPr>
          <w:lang w:val="nl-NL"/>
        </w:rPr>
        <w:t>, ATC-code: S01LA04</w:t>
      </w:r>
    </w:p>
    <w:p w14:paraId="0BE82CF8" w14:textId="77777777" w:rsidR="00020519" w:rsidRPr="00927184" w:rsidRDefault="00020519" w:rsidP="00C628B0">
      <w:pPr>
        <w:suppressAutoHyphens/>
        <w:rPr>
          <w:lang w:val="nl-NL"/>
        </w:rPr>
      </w:pPr>
    </w:p>
    <w:p w14:paraId="6511D0BA" w14:textId="77777777" w:rsidR="00B30488" w:rsidRPr="00927184" w:rsidRDefault="00B30488" w:rsidP="00C628B0">
      <w:pPr>
        <w:keepNext/>
        <w:suppressAutoHyphens/>
        <w:rPr>
          <w:u w:val="single"/>
          <w:lang w:val="nl-NL"/>
        </w:rPr>
      </w:pPr>
      <w:r w:rsidRPr="00927184">
        <w:rPr>
          <w:u w:val="single"/>
          <w:lang w:val="nl-NL"/>
        </w:rPr>
        <w:t>Werkingsmechanisme</w:t>
      </w:r>
    </w:p>
    <w:p w14:paraId="778156F8" w14:textId="77777777" w:rsidR="00B30488" w:rsidRPr="00927184" w:rsidRDefault="00B30488" w:rsidP="00C628B0">
      <w:pPr>
        <w:keepNext/>
        <w:suppressAutoHyphens/>
        <w:rPr>
          <w:lang w:val="nl-NL"/>
        </w:rPr>
      </w:pPr>
    </w:p>
    <w:p w14:paraId="37F25B69" w14:textId="77777777" w:rsidR="00020519" w:rsidRPr="00927184" w:rsidRDefault="00020519" w:rsidP="00C628B0">
      <w:pPr>
        <w:pStyle w:val="Text"/>
        <w:widowControl w:val="0"/>
        <w:spacing w:before="0"/>
        <w:jc w:val="left"/>
        <w:rPr>
          <w:color w:val="000000"/>
          <w:sz w:val="22"/>
          <w:szCs w:val="22"/>
          <w:lang w:val="nl-NL"/>
        </w:rPr>
      </w:pPr>
      <w:r w:rsidRPr="00927184">
        <w:rPr>
          <w:color w:val="000000"/>
          <w:sz w:val="22"/>
          <w:szCs w:val="22"/>
          <w:lang w:val="nl-NL"/>
        </w:rPr>
        <w:t>Ranibizumab is een gehumaniseerd recombinant monoklonaal antilichaamfragment dat zich richt op de menselijke vasculaire endotheliale groeifactor A (VEGF-A). Het bindt met een hoge affiniteit aan de VEGF-A isovormen (bijvoorbeeld VEGF</w:t>
      </w:r>
      <w:r w:rsidRPr="00927184">
        <w:rPr>
          <w:color w:val="000000"/>
          <w:sz w:val="22"/>
          <w:szCs w:val="22"/>
          <w:vertAlign w:val="subscript"/>
          <w:lang w:val="nl-NL"/>
        </w:rPr>
        <w:t>110</w:t>
      </w:r>
      <w:r w:rsidRPr="00927184">
        <w:rPr>
          <w:color w:val="000000"/>
          <w:sz w:val="22"/>
          <w:szCs w:val="22"/>
          <w:lang w:val="nl-NL"/>
        </w:rPr>
        <w:t>, VEGF</w:t>
      </w:r>
      <w:r w:rsidRPr="00927184">
        <w:rPr>
          <w:color w:val="000000"/>
          <w:sz w:val="22"/>
          <w:szCs w:val="22"/>
          <w:vertAlign w:val="subscript"/>
          <w:lang w:val="nl-NL"/>
        </w:rPr>
        <w:t>121</w:t>
      </w:r>
      <w:r w:rsidRPr="00927184">
        <w:rPr>
          <w:color w:val="000000"/>
          <w:sz w:val="22"/>
          <w:szCs w:val="22"/>
          <w:lang w:val="nl-NL"/>
        </w:rPr>
        <w:t xml:space="preserve"> en VEGF</w:t>
      </w:r>
      <w:r w:rsidRPr="00927184">
        <w:rPr>
          <w:color w:val="000000"/>
          <w:sz w:val="22"/>
          <w:szCs w:val="22"/>
          <w:vertAlign w:val="subscript"/>
          <w:lang w:val="nl-NL"/>
        </w:rPr>
        <w:t>165</w:t>
      </w:r>
      <w:r w:rsidRPr="00927184">
        <w:rPr>
          <w:color w:val="000000"/>
          <w:sz w:val="22"/>
          <w:szCs w:val="22"/>
          <w:lang w:val="nl-NL"/>
        </w:rPr>
        <w:t>), en voorkomt daardoor dat VEGF-A zich bindt aan de receptoren VEGFR-1 en VEGFR-2. De binding van VEGF-A aan zijn receptoren leidt zowel tot endotheliale celproliferatie en neovascularisatie als tot vasculaire lekkage, waarvan wordt gedacht dat ze allemaal bijdragen aan de progressie van de neovasculaire vorm van leeftijdsgebonden maculadegeneratie</w:t>
      </w:r>
      <w:r w:rsidR="00074C1C" w:rsidRPr="00927184">
        <w:rPr>
          <w:color w:val="000000"/>
          <w:sz w:val="22"/>
          <w:szCs w:val="22"/>
          <w:lang w:val="nl-NL"/>
        </w:rPr>
        <w:t>, pathologische myopie</w:t>
      </w:r>
      <w:r w:rsidR="00165E72" w:rsidRPr="00927184">
        <w:rPr>
          <w:color w:val="000000"/>
          <w:sz w:val="22"/>
          <w:szCs w:val="22"/>
          <w:lang w:val="nl-NL"/>
        </w:rPr>
        <w:t xml:space="preserve"> en CNV</w:t>
      </w:r>
      <w:r w:rsidRPr="00927184">
        <w:rPr>
          <w:color w:val="000000"/>
          <w:sz w:val="22"/>
          <w:szCs w:val="22"/>
          <w:lang w:val="nl-NL"/>
        </w:rPr>
        <w:t xml:space="preserve"> of aan visusverslechtering, veroorzaakt door diabetisch macula-oedeem of macula-oedeem secundair aan RVO</w:t>
      </w:r>
      <w:r w:rsidR="00F860BF" w:rsidRPr="00927184">
        <w:rPr>
          <w:color w:val="000000"/>
          <w:sz w:val="22"/>
          <w:szCs w:val="22"/>
          <w:lang w:val="nl-NL"/>
        </w:rPr>
        <w:t xml:space="preserve"> bij volwassenen en </w:t>
      </w:r>
      <w:r w:rsidR="00B50010" w:rsidRPr="00927184">
        <w:rPr>
          <w:color w:val="000000"/>
          <w:sz w:val="22"/>
          <w:szCs w:val="22"/>
          <w:lang w:val="nl-NL"/>
        </w:rPr>
        <w:t>prematuren</w:t>
      </w:r>
      <w:r w:rsidR="000A3A87" w:rsidRPr="00927184">
        <w:rPr>
          <w:color w:val="000000"/>
          <w:sz w:val="22"/>
          <w:szCs w:val="22"/>
          <w:lang w:val="nl-NL"/>
        </w:rPr>
        <w:t>-</w:t>
      </w:r>
      <w:r w:rsidR="00F860BF" w:rsidRPr="00927184">
        <w:rPr>
          <w:color w:val="000000"/>
          <w:sz w:val="22"/>
          <w:szCs w:val="22"/>
          <w:lang w:val="nl-NL"/>
        </w:rPr>
        <w:t xml:space="preserve">retinopathie bij </w:t>
      </w:r>
      <w:r w:rsidR="00F1028F" w:rsidRPr="00927184">
        <w:rPr>
          <w:color w:val="000000"/>
          <w:sz w:val="22"/>
          <w:szCs w:val="22"/>
          <w:lang w:val="nl-NL"/>
        </w:rPr>
        <w:t>premature baby’s.</w:t>
      </w:r>
    </w:p>
    <w:p w14:paraId="67A99399" w14:textId="77777777" w:rsidR="00020519" w:rsidRPr="00927184" w:rsidRDefault="00020519" w:rsidP="00C628B0">
      <w:pPr>
        <w:pStyle w:val="Text"/>
        <w:widowControl w:val="0"/>
        <w:spacing w:before="0"/>
        <w:jc w:val="left"/>
        <w:rPr>
          <w:color w:val="000000"/>
          <w:sz w:val="22"/>
          <w:szCs w:val="22"/>
          <w:lang w:val="nl-NL"/>
        </w:rPr>
      </w:pPr>
    </w:p>
    <w:p w14:paraId="6F904738" w14:textId="77777777" w:rsidR="00B30488" w:rsidRPr="00927184" w:rsidRDefault="00B30488" w:rsidP="00C628B0">
      <w:pPr>
        <w:pStyle w:val="Text"/>
        <w:keepNext/>
        <w:widowControl w:val="0"/>
        <w:spacing w:before="0"/>
        <w:jc w:val="left"/>
        <w:rPr>
          <w:color w:val="000000"/>
          <w:sz w:val="22"/>
          <w:szCs w:val="22"/>
          <w:u w:val="single"/>
          <w:lang w:val="nl-NL"/>
        </w:rPr>
      </w:pPr>
      <w:r w:rsidRPr="00927184">
        <w:rPr>
          <w:color w:val="000000"/>
          <w:sz w:val="22"/>
          <w:szCs w:val="22"/>
          <w:u w:val="single"/>
          <w:lang w:val="nl-NL"/>
        </w:rPr>
        <w:t xml:space="preserve">Klinische </w:t>
      </w:r>
      <w:r w:rsidR="00A323BD" w:rsidRPr="00927184">
        <w:rPr>
          <w:color w:val="000000"/>
          <w:sz w:val="22"/>
          <w:szCs w:val="22"/>
          <w:u w:val="single"/>
          <w:lang w:val="nl-NL"/>
        </w:rPr>
        <w:t>werkzaamheid en veiligheid</w:t>
      </w:r>
    </w:p>
    <w:p w14:paraId="0D092C1A" w14:textId="77777777" w:rsidR="00B30488" w:rsidRPr="00927184" w:rsidRDefault="00B30488" w:rsidP="00C628B0">
      <w:pPr>
        <w:pStyle w:val="Text"/>
        <w:keepNext/>
        <w:widowControl w:val="0"/>
        <w:spacing w:before="0"/>
        <w:jc w:val="left"/>
        <w:rPr>
          <w:color w:val="000000"/>
          <w:sz w:val="22"/>
          <w:szCs w:val="22"/>
          <w:lang w:val="nl-NL"/>
        </w:rPr>
      </w:pPr>
    </w:p>
    <w:p w14:paraId="33EDA58E" w14:textId="77777777" w:rsidR="00020519" w:rsidRPr="00927184" w:rsidRDefault="00020519" w:rsidP="00C628B0">
      <w:pPr>
        <w:pStyle w:val="Text"/>
        <w:keepNext/>
        <w:suppressAutoHyphens/>
        <w:spacing w:before="0"/>
        <w:jc w:val="left"/>
        <w:rPr>
          <w:i/>
          <w:color w:val="000000"/>
          <w:sz w:val="22"/>
          <w:szCs w:val="22"/>
          <w:u w:val="single"/>
          <w:lang w:val="nl-NL"/>
        </w:rPr>
      </w:pPr>
      <w:r w:rsidRPr="00927184">
        <w:rPr>
          <w:i/>
          <w:color w:val="000000"/>
          <w:sz w:val="22"/>
          <w:szCs w:val="22"/>
          <w:u w:val="single"/>
          <w:lang w:val="nl-NL"/>
        </w:rPr>
        <w:t>Behandeling van natte LMD</w:t>
      </w:r>
    </w:p>
    <w:p w14:paraId="3EF516B2" w14:textId="77777777" w:rsidR="00020519" w:rsidRPr="00927184" w:rsidRDefault="00020519" w:rsidP="00C628B0">
      <w:pPr>
        <w:pStyle w:val="Text"/>
        <w:widowControl w:val="0"/>
        <w:spacing w:before="0"/>
        <w:jc w:val="left"/>
        <w:rPr>
          <w:color w:val="000000"/>
          <w:sz w:val="22"/>
          <w:szCs w:val="22"/>
          <w:lang w:val="nl-NL"/>
        </w:rPr>
      </w:pPr>
      <w:r w:rsidRPr="00927184">
        <w:rPr>
          <w:color w:val="000000"/>
          <w:sz w:val="22"/>
          <w:szCs w:val="22"/>
          <w:lang w:val="nl-NL"/>
        </w:rPr>
        <w:t>Bij natte LMD zijn de klinische veiligheid en werkzaamheid van Lucentis bestudeerd in drie gerandomiseerde, dubbelblinde, 24 maanden durende sham of actief gecontroleerde onderzoeken bij patiënten met neovasculaire LMD. In totaal hebben 1.323 patiënten (879 actieve en 444 controle) deelgenomen aan deze onderzoeken.</w:t>
      </w:r>
    </w:p>
    <w:p w14:paraId="5B7489E6" w14:textId="77777777" w:rsidR="00020519" w:rsidRPr="00927184" w:rsidRDefault="00020519" w:rsidP="00C628B0">
      <w:pPr>
        <w:pStyle w:val="Text"/>
        <w:widowControl w:val="0"/>
        <w:spacing w:before="0"/>
        <w:jc w:val="left"/>
        <w:rPr>
          <w:color w:val="000000"/>
          <w:sz w:val="22"/>
          <w:szCs w:val="22"/>
          <w:lang w:val="nl-NL"/>
        </w:rPr>
      </w:pPr>
    </w:p>
    <w:p w14:paraId="20DB113A" w14:textId="77777777" w:rsidR="00020519" w:rsidRPr="00927184" w:rsidRDefault="00020519" w:rsidP="00C628B0">
      <w:pPr>
        <w:pStyle w:val="Text"/>
        <w:widowControl w:val="0"/>
        <w:spacing w:before="0"/>
        <w:jc w:val="left"/>
        <w:rPr>
          <w:color w:val="000000"/>
          <w:sz w:val="22"/>
          <w:szCs w:val="22"/>
          <w:lang w:val="nl-NL"/>
        </w:rPr>
      </w:pPr>
      <w:r w:rsidRPr="00927184">
        <w:rPr>
          <w:color w:val="000000"/>
          <w:sz w:val="22"/>
          <w:szCs w:val="22"/>
          <w:lang w:val="nl-NL"/>
        </w:rPr>
        <w:t xml:space="preserve">In onderzoek FVF2598g (MARINA) </w:t>
      </w:r>
      <w:r w:rsidR="00FE6263" w:rsidRPr="00927184">
        <w:rPr>
          <w:color w:val="000000"/>
          <w:sz w:val="22"/>
          <w:szCs w:val="22"/>
          <w:lang w:val="nl-NL"/>
        </w:rPr>
        <w:t xml:space="preserve">werden </w:t>
      </w:r>
      <w:r w:rsidRPr="00927184">
        <w:rPr>
          <w:color w:val="000000"/>
          <w:sz w:val="22"/>
          <w:szCs w:val="22"/>
          <w:lang w:val="nl-NL"/>
        </w:rPr>
        <w:t>716 patiënten met minimaal klassieke of occulte zonder klassieke</w:t>
      </w:r>
      <w:r w:rsidR="00FE6263" w:rsidRPr="00927184">
        <w:rPr>
          <w:color w:val="000000"/>
          <w:sz w:val="22"/>
          <w:szCs w:val="22"/>
          <w:lang w:val="nl-NL"/>
        </w:rPr>
        <w:t xml:space="preserve"> laesies gerandomiseerd in een 1:1:1</w:t>
      </w:r>
      <w:r w:rsidR="00E737B6" w:rsidRPr="00927184">
        <w:rPr>
          <w:color w:val="000000"/>
          <w:sz w:val="22"/>
          <w:szCs w:val="22"/>
          <w:lang w:val="nl-NL"/>
        </w:rPr>
        <w:t> </w:t>
      </w:r>
      <w:r w:rsidR="00FE6263" w:rsidRPr="00927184">
        <w:rPr>
          <w:color w:val="000000"/>
          <w:sz w:val="22"/>
          <w:szCs w:val="22"/>
          <w:lang w:val="nl-NL"/>
        </w:rPr>
        <w:t xml:space="preserve">verhouding </w:t>
      </w:r>
      <w:r w:rsidR="0045666C" w:rsidRPr="00927184">
        <w:rPr>
          <w:color w:val="000000"/>
          <w:sz w:val="22"/>
          <w:szCs w:val="22"/>
          <w:lang w:val="nl-NL"/>
        </w:rPr>
        <w:t>om</w:t>
      </w:r>
      <w:r w:rsidRPr="00927184">
        <w:rPr>
          <w:color w:val="000000"/>
          <w:sz w:val="22"/>
          <w:szCs w:val="22"/>
          <w:lang w:val="nl-NL"/>
        </w:rPr>
        <w:t xml:space="preserve"> maandelijks injecties van 0,3 mg </w:t>
      </w:r>
      <w:r w:rsidR="00FE6263" w:rsidRPr="00927184">
        <w:rPr>
          <w:color w:val="000000"/>
          <w:sz w:val="22"/>
          <w:szCs w:val="22"/>
          <w:lang w:val="nl-NL"/>
        </w:rPr>
        <w:t xml:space="preserve">Lucentis, </w:t>
      </w:r>
      <w:r w:rsidRPr="00927184">
        <w:rPr>
          <w:color w:val="000000"/>
          <w:sz w:val="22"/>
          <w:szCs w:val="22"/>
          <w:lang w:val="nl-NL"/>
        </w:rPr>
        <w:t>0,5 mg Lucentis of sham</w:t>
      </w:r>
      <w:r w:rsidR="0045666C" w:rsidRPr="00927184">
        <w:rPr>
          <w:color w:val="000000"/>
          <w:sz w:val="22"/>
          <w:szCs w:val="22"/>
          <w:lang w:val="nl-NL"/>
        </w:rPr>
        <w:t xml:space="preserve"> te ontvangen</w:t>
      </w:r>
      <w:r w:rsidRPr="00927184">
        <w:rPr>
          <w:color w:val="000000"/>
          <w:sz w:val="22"/>
          <w:szCs w:val="22"/>
          <w:lang w:val="nl-NL"/>
        </w:rPr>
        <w:t>.</w:t>
      </w:r>
    </w:p>
    <w:p w14:paraId="0F309B4A" w14:textId="77777777" w:rsidR="00020519" w:rsidRPr="00927184" w:rsidRDefault="00020519" w:rsidP="00C628B0">
      <w:pPr>
        <w:suppressAutoHyphens/>
        <w:rPr>
          <w:lang w:val="nl-NL"/>
        </w:rPr>
      </w:pPr>
    </w:p>
    <w:p w14:paraId="56C228B8" w14:textId="77777777" w:rsidR="00020519" w:rsidRPr="00927184" w:rsidRDefault="00020519" w:rsidP="00C628B0">
      <w:pPr>
        <w:pStyle w:val="Text"/>
        <w:widowControl w:val="0"/>
        <w:spacing w:before="0"/>
        <w:jc w:val="left"/>
        <w:rPr>
          <w:color w:val="000000"/>
          <w:sz w:val="22"/>
          <w:szCs w:val="22"/>
          <w:lang w:val="nl-NL"/>
        </w:rPr>
      </w:pPr>
      <w:r w:rsidRPr="00927184">
        <w:rPr>
          <w:color w:val="000000"/>
          <w:sz w:val="22"/>
          <w:szCs w:val="22"/>
          <w:lang w:val="nl-NL"/>
        </w:rPr>
        <w:t xml:space="preserve">In onderzoek FVF2587g (ANCHOR) </w:t>
      </w:r>
      <w:r w:rsidR="00A95063" w:rsidRPr="00927184">
        <w:rPr>
          <w:color w:val="000000"/>
          <w:sz w:val="22"/>
          <w:szCs w:val="22"/>
          <w:lang w:val="nl-NL"/>
        </w:rPr>
        <w:t xml:space="preserve">werden </w:t>
      </w:r>
      <w:r w:rsidRPr="00927184">
        <w:rPr>
          <w:color w:val="000000"/>
          <w:sz w:val="22"/>
          <w:szCs w:val="22"/>
          <w:lang w:val="nl-NL"/>
        </w:rPr>
        <w:t xml:space="preserve">423 patiënten met hoofdzakelijk klassieke CNV laesies </w:t>
      </w:r>
      <w:r w:rsidR="00A95063" w:rsidRPr="00927184">
        <w:rPr>
          <w:color w:val="000000"/>
          <w:sz w:val="22"/>
          <w:szCs w:val="22"/>
          <w:lang w:val="nl-NL"/>
        </w:rPr>
        <w:t>gerandomiseerd in een 1:1:1</w:t>
      </w:r>
      <w:r w:rsidR="00E737B6" w:rsidRPr="00927184">
        <w:rPr>
          <w:color w:val="000000"/>
          <w:sz w:val="22"/>
          <w:szCs w:val="22"/>
          <w:lang w:val="nl-NL"/>
        </w:rPr>
        <w:t> </w:t>
      </w:r>
      <w:r w:rsidR="00A95063" w:rsidRPr="00927184">
        <w:rPr>
          <w:color w:val="000000"/>
          <w:sz w:val="22"/>
          <w:szCs w:val="22"/>
          <w:lang w:val="nl-NL"/>
        </w:rPr>
        <w:t xml:space="preserve">verhouding </w:t>
      </w:r>
      <w:r w:rsidR="008638DD" w:rsidRPr="00927184">
        <w:rPr>
          <w:color w:val="000000"/>
          <w:sz w:val="22"/>
          <w:szCs w:val="22"/>
          <w:lang w:val="nl-NL"/>
        </w:rPr>
        <w:t>om</w:t>
      </w:r>
      <w:r w:rsidR="00A95063" w:rsidRPr="00927184">
        <w:rPr>
          <w:color w:val="000000"/>
          <w:sz w:val="22"/>
          <w:szCs w:val="22"/>
          <w:lang w:val="nl-NL"/>
        </w:rPr>
        <w:t xml:space="preserve"> </w:t>
      </w:r>
      <w:r w:rsidR="009A20E8" w:rsidRPr="00927184">
        <w:rPr>
          <w:color w:val="000000"/>
          <w:sz w:val="22"/>
          <w:szCs w:val="22"/>
          <w:lang w:val="nl-NL"/>
        </w:rPr>
        <w:t xml:space="preserve">maandelijks </w:t>
      </w:r>
      <w:r w:rsidRPr="00927184">
        <w:rPr>
          <w:color w:val="000000"/>
          <w:sz w:val="22"/>
          <w:szCs w:val="22"/>
          <w:lang w:val="nl-NL"/>
        </w:rPr>
        <w:t>0,3 mg Lucentis</w:t>
      </w:r>
      <w:r w:rsidR="00A95063" w:rsidRPr="00927184">
        <w:rPr>
          <w:color w:val="000000"/>
          <w:sz w:val="22"/>
          <w:szCs w:val="22"/>
          <w:lang w:val="nl-NL"/>
        </w:rPr>
        <w:t>,</w:t>
      </w:r>
      <w:r w:rsidRPr="00927184">
        <w:rPr>
          <w:color w:val="000000"/>
          <w:sz w:val="22"/>
          <w:szCs w:val="22"/>
          <w:lang w:val="nl-NL"/>
        </w:rPr>
        <w:t xml:space="preserve"> </w:t>
      </w:r>
      <w:r w:rsidR="009A20E8" w:rsidRPr="00927184">
        <w:rPr>
          <w:color w:val="000000"/>
          <w:sz w:val="22"/>
          <w:szCs w:val="22"/>
          <w:lang w:val="nl-NL"/>
        </w:rPr>
        <w:t xml:space="preserve">maandelijks </w:t>
      </w:r>
      <w:r w:rsidRPr="00927184">
        <w:rPr>
          <w:color w:val="000000"/>
          <w:sz w:val="22"/>
          <w:szCs w:val="22"/>
          <w:lang w:val="nl-NL"/>
        </w:rPr>
        <w:t>0,5 mg Lucentis</w:t>
      </w:r>
      <w:r w:rsidR="00787774" w:rsidRPr="00927184">
        <w:rPr>
          <w:color w:val="000000"/>
          <w:sz w:val="22"/>
          <w:szCs w:val="22"/>
          <w:lang w:val="nl-NL"/>
        </w:rPr>
        <w:t xml:space="preserve"> </w:t>
      </w:r>
      <w:r w:rsidRPr="00927184">
        <w:rPr>
          <w:color w:val="000000"/>
          <w:sz w:val="22"/>
          <w:szCs w:val="22"/>
          <w:lang w:val="nl-NL"/>
        </w:rPr>
        <w:t xml:space="preserve">of </w:t>
      </w:r>
      <w:r w:rsidR="00313EE7" w:rsidRPr="00927184">
        <w:rPr>
          <w:color w:val="000000"/>
          <w:sz w:val="22"/>
          <w:szCs w:val="22"/>
          <w:lang w:val="nl-NL"/>
        </w:rPr>
        <w:t>verteporfine</w:t>
      </w:r>
      <w:r w:rsidRPr="00927184">
        <w:rPr>
          <w:color w:val="000000"/>
          <w:sz w:val="22"/>
          <w:szCs w:val="22"/>
          <w:lang w:val="nl-NL"/>
        </w:rPr>
        <w:t xml:space="preserve"> PDT (</w:t>
      </w:r>
      <w:r w:rsidR="00751335" w:rsidRPr="00927184">
        <w:rPr>
          <w:color w:val="000000"/>
          <w:sz w:val="22"/>
          <w:szCs w:val="22"/>
          <w:lang w:val="nl-NL"/>
        </w:rPr>
        <w:t xml:space="preserve">op baseline </w:t>
      </w:r>
      <w:r w:rsidRPr="00927184">
        <w:rPr>
          <w:color w:val="000000"/>
          <w:sz w:val="22"/>
          <w:szCs w:val="22"/>
          <w:lang w:val="nl-NL"/>
        </w:rPr>
        <w:t>en iedere 3 maanden daarna indien de fluoresceïne angiografie een persistentie of heroptreden van vasculaire lekkage liet zien</w:t>
      </w:r>
      <w:r w:rsidR="00787774" w:rsidRPr="00927184">
        <w:rPr>
          <w:color w:val="000000"/>
          <w:sz w:val="22"/>
          <w:szCs w:val="22"/>
          <w:lang w:val="nl-NL"/>
        </w:rPr>
        <w:t>)</w:t>
      </w:r>
      <w:r w:rsidR="008638DD" w:rsidRPr="00927184">
        <w:rPr>
          <w:color w:val="000000"/>
          <w:sz w:val="22"/>
          <w:szCs w:val="22"/>
          <w:lang w:val="nl-NL"/>
        </w:rPr>
        <w:t xml:space="preserve"> te ontvangen</w:t>
      </w:r>
      <w:r w:rsidRPr="00927184">
        <w:rPr>
          <w:color w:val="000000"/>
          <w:sz w:val="22"/>
          <w:szCs w:val="22"/>
          <w:lang w:val="nl-NL"/>
        </w:rPr>
        <w:t>.</w:t>
      </w:r>
    </w:p>
    <w:p w14:paraId="71A0F594" w14:textId="77777777" w:rsidR="00020519" w:rsidRPr="00927184" w:rsidRDefault="00020519" w:rsidP="00C628B0">
      <w:pPr>
        <w:pStyle w:val="Text"/>
        <w:widowControl w:val="0"/>
        <w:spacing w:before="0"/>
        <w:jc w:val="left"/>
        <w:rPr>
          <w:color w:val="000000"/>
          <w:sz w:val="22"/>
          <w:szCs w:val="22"/>
          <w:lang w:val="nl-NL"/>
        </w:rPr>
      </w:pPr>
    </w:p>
    <w:p w14:paraId="46FA2DB2" w14:textId="77777777" w:rsidR="00020519" w:rsidRPr="00927184" w:rsidRDefault="00020519" w:rsidP="00C628B0">
      <w:pPr>
        <w:pStyle w:val="Text"/>
        <w:widowControl w:val="0"/>
        <w:spacing w:before="0"/>
        <w:jc w:val="left"/>
        <w:rPr>
          <w:color w:val="000000"/>
          <w:sz w:val="22"/>
          <w:szCs w:val="22"/>
          <w:lang w:val="nl-NL"/>
        </w:rPr>
      </w:pPr>
      <w:r w:rsidRPr="00927184">
        <w:rPr>
          <w:color w:val="000000"/>
          <w:sz w:val="22"/>
          <w:szCs w:val="22"/>
          <w:lang w:val="nl-NL"/>
        </w:rPr>
        <w:t>De belangrijkste resultaten zijn samengevat in Tabel 1 en Figuur 1.</w:t>
      </w:r>
    </w:p>
    <w:p w14:paraId="06B7D41E" w14:textId="77777777" w:rsidR="00020519" w:rsidRPr="00927184" w:rsidRDefault="00020519" w:rsidP="00C628B0">
      <w:pPr>
        <w:pStyle w:val="Text"/>
        <w:widowControl w:val="0"/>
        <w:spacing w:before="0"/>
        <w:jc w:val="left"/>
        <w:rPr>
          <w:color w:val="000000"/>
          <w:sz w:val="22"/>
          <w:szCs w:val="22"/>
          <w:lang w:val="nl-NL"/>
        </w:rPr>
      </w:pPr>
    </w:p>
    <w:p w14:paraId="55513D31" w14:textId="77777777" w:rsidR="00020519" w:rsidRPr="00927184" w:rsidRDefault="00020519" w:rsidP="00463FAD">
      <w:pPr>
        <w:keepNext/>
        <w:keepLines/>
        <w:widowControl w:val="0"/>
        <w:ind w:left="1134" w:hanging="1134"/>
        <w:rPr>
          <w:b/>
          <w:szCs w:val="22"/>
          <w:lang w:val="nl-NL"/>
        </w:rPr>
      </w:pPr>
      <w:r w:rsidRPr="00927184">
        <w:rPr>
          <w:b/>
          <w:szCs w:val="22"/>
          <w:lang w:val="nl-NL"/>
        </w:rPr>
        <w:t>Tabel </w:t>
      </w:r>
      <w:r w:rsidR="00843A8A" w:rsidRPr="00927184">
        <w:rPr>
          <w:b/>
          <w:szCs w:val="22"/>
          <w:lang w:val="nl-NL"/>
        </w:rPr>
        <w:t>1</w:t>
      </w:r>
      <w:r w:rsidRPr="00927184">
        <w:rPr>
          <w:b/>
          <w:szCs w:val="22"/>
          <w:lang w:val="nl-NL"/>
        </w:rPr>
        <w:tab/>
        <w:t>Resultaten op maand 12 en maand 24 in onderzoek</w:t>
      </w:r>
      <w:r w:rsidR="00843A8A" w:rsidRPr="00927184">
        <w:rPr>
          <w:b/>
          <w:szCs w:val="22"/>
          <w:lang w:val="nl-NL"/>
        </w:rPr>
        <w:t xml:space="preserve"> FVF2598g (MARINA) en</w:t>
      </w:r>
      <w:r w:rsidRPr="00927184">
        <w:rPr>
          <w:b/>
          <w:szCs w:val="22"/>
          <w:lang w:val="nl-NL"/>
        </w:rPr>
        <w:t xml:space="preserve"> FVF2587g (ANCHOR)</w:t>
      </w:r>
    </w:p>
    <w:p w14:paraId="28A566C8" w14:textId="77777777" w:rsidR="00020519" w:rsidRPr="00927184" w:rsidRDefault="00020519" w:rsidP="00C628B0">
      <w:pPr>
        <w:keepNext/>
        <w:widowControl w:val="0"/>
        <w:rPr>
          <w:szCs w:val="22"/>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547"/>
        <w:gridCol w:w="1102"/>
        <w:gridCol w:w="1339"/>
        <w:gridCol w:w="1339"/>
        <w:gridCol w:w="1440"/>
        <w:gridCol w:w="1240"/>
      </w:tblGrid>
      <w:tr w:rsidR="00843A8A" w:rsidRPr="00927184" w14:paraId="6B78EF6F" w14:textId="77777777" w:rsidTr="009B73C9">
        <w:tc>
          <w:tcPr>
            <w:tcW w:w="2547" w:type="dxa"/>
          </w:tcPr>
          <w:p w14:paraId="6C64C24C" w14:textId="77777777" w:rsidR="00843A8A" w:rsidRPr="00927184" w:rsidRDefault="00843A8A" w:rsidP="00C628B0">
            <w:pPr>
              <w:keepNext/>
              <w:widowControl w:val="0"/>
              <w:rPr>
                <w:szCs w:val="22"/>
                <w:lang w:val="nl-NL"/>
              </w:rPr>
            </w:pPr>
          </w:p>
        </w:tc>
        <w:tc>
          <w:tcPr>
            <w:tcW w:w="1098" w:type="dxa"/>
          </w:tcPr>
          <w:p w14:paraId="707ECDED" w14:textId="77777777" w:rsidR="00843A8A" w:rsidRPr="00927184" w:rsidRDefault="00843A8A" w:rsidP="00C628B0">
            <w:pPr>
              <w:keepNext/>
              <w:widowControl w:val="0"/>
              <w:jc w:val="center"/>
              <w:rPr>
                <w:szCs w:val="22"/>
                <w:lang w:val="nl-NL"/>
              </w:rPr>
            </w:pPr>
          </w:p>
        </w:tc>
        <w:tc>
          <w:tcPr>
            <w:tcW w:w="2678" w:type="dxa"/>
            <w:gridSpan w:val="2"/>
          </w:tcPr>
          <w:p w14:paraId="4BAEE1BA" w14:textId="77777777" w:rsidR="00843A8A" w:rsidRPr="00927184" w:rsidRDefault="00843A8A" w:rsidP="00C628B0">
            <w:pPr>
              <w:keepNext/>
              <w:widowControl w:val="0"/>
              <w:jc w:val="center"/>
              <w:rPr>
                <w:szCs w:val="22"/>
                <w:lang w:val="nl-NL"/>
              </w:rPr>
            </w:pPr>
            <w:r w:rsidRPr="00927184">
              <w:rPr>
                <w:szCs w:val="22"/>
                <w:lang w:val="nl-NL"/>
              </w:rPr>
              <w:t>FVF2598g (MARINA)</w:t>
            </w:r>
          </w:p>
        </w:tc>
        <w:tc>
          <w:tcPr>
            <w:tcW w:w="2680" w:type="dxa"/>
            <w:gridSpan w:val="2"/>
          </w:tcPr>
          <w:p w14:paraId="0F167451" w14:textId="77777777" w:rsidR="00843A8A" w:rsidRPr="00927184" w:rsidRDefault="00843A8A" w:rsidP="00C628B0">
            <w:pPr>
              <w:keepNext/>
              <w:widowControl w:val="0"/>
              <w:jc w:val="center"/>
              <w:rPr>
                <w:szCs w:val="22"/>
                <w:lang w:val="nl-NL"/>
              </w:rPr>
            </w:pPr>
            <w:r w:rsidRPr="00927184">
              <w:rPr>
                <w:szCs w:val="22"/>
                <w:lang w:val="nl-NL"/>
              </w:rPr>
              <w:t>FVF2587g (ANCHOR)</w:t>
            </w:r>
          </w:p>
        </w:tc>
      </w:tr>
      <w:tr w:rsidR="00843A8A" w:rsidRPr="00927184" w14:paraId="143EB493" w14:textId="77777777" w:rsidTr="009B73C9">
        <w:tc>
          <w:tcPr>
            <w:tcW w:w="2547" w:type="dxa"/>
          </w:tcPr>
          <w:p w14:paraId="19867561" w14:textId="77777777" w:rsidR="00843A8A" w:rsidRPr="00927184" w:rsidRDefault="00843A8A" w:rsidP="00C628B0">
            <w:pPr>
              <w:keepNext/>
              <w:widowControl w:val="0"/>
              <w:rPr>
                <w:szCs w:val="22"/>
                <w:lang w:val="nl-NL"/>
              </w:rPr>
            </w:pPr>
            <w:r w:rsidRPr="00927184">
              <w:rPr>
                <w:szCs w:val="22"/>
                <w:lang w:val="nl-NL"/>
              </w:rPr>
              <w:t>Eindpunt</w:t>
            </w:r>
          </w:p>
        </w:tc>
        <w:tc>
          <w:tcPr>
            <w:tcW w:w="1098" w:type="dxa"/>
          </w:tcPr>
          <w:p w14:paraId="5651CE0C" w14:textId="77777777" w:rsidR="00843A8A" w:rsidRPr="00927184" w:rsidRDefault="00843A8A" w:rsidP="00C628B0">
            <w:pPr>
              <w:keepNext/>
              <w:widowControl w:val="0"/>
              <w:jc w:val="center"/>
              <w:rPr>
                <w:szCs w:val="22"/>
                <w:lang w:val="nl-NL"/>
              </w:rPr>
            </w:pPr>
            <w:r w:rsidRPr="00927184">
              <w:rPr>
                <w:szCs w:val="22"/>
                <w:lang w:val="nl-NL"/>
              </w:rPr>
              <w:t>Maand</w:t>
            </w:r>
          </w:p>
        </w:tc>
        <w:tc>
          <w:tcPr>
            <w:tcW w:w="1339" w:type="dxa"/>
          </w:tcPr>
          <w:p w14:paraId="1B5A8AF6" w14:textId="77777777" w:rsidR="00843A8A" w:rsidRPr="00927184" w:rsidRDefault="00D42DC2" w:rsidP="00C628B0">
            <w:pPr>
              <w:keepNext/>
              <w:widowControl w:val="0"/>
              <w:jc w:val="center"/>
              <w:rPr>
                <w:szCs w:val="22"/>
                <w:lang w:val="nl-NL"/>
              </w:rPr>
            </w:pPr>
            <w:r w:rsidRPr="00927184">
              <w:rPr>
                <w:szCs w:val="22"/>
                <w:lang w:val="nl-NL"/>
              </w:rPr>
              <w:t>Sham</w:t>
            </w:r>
          </w:p>
          <w:p w14:paraId="7B91C8B8" w14:textId="77777777" w:rsidR="00D42DC2" w:rsidRPr="00927184" w:rsidRDefault="00D42DC2" w:rsidP="00C628B0">
            <w:pPr>
              <w:keepNext/>
              <w:widowControl w:val="0"/>
              <w:jc w:val="center"/>
              <w:rPr>
                <w:szCs w:val="22"/>
                <w:lang w:val="nl-NL"/>
              </w:rPr>
            </w:pPr>
            <w:r w:rsidRPr="00927184">
              <w:rPr>
                <w:szCs w:val="22"/>
                <w:lang w:val="nl-NL"/>
              </w:rPr>
              <w:t>(n=238)</w:t>
            </w:r>
          </w:p>
        </w:tc>
        <w:tc>
          <w:tcPr>
            <w:tcW w:w="1339" w:type="dxa"/>
          </w:tcPr>
          <w:p w14:paraId="22CE3461" w14:textId="77777777" w:rsidR="00843A8A" w:rsidRPr="00927184" w:rsidRDefault="00D42DC2" w:rsidP="00C628B0">
            <w:pPr>
              <w:keepNext/>
              <w:widowControl w:val="0"/>
              <w:jc w:val="center"/>
              <w:rPr>
                <w:szCs w:val="22"/>
                <w:lang w:val="nl-NL"/>
              </w:rPr>
            </w:pPr>
            <w:r w:rsidRPr="00927184">
              <w:rPr>
                <w:szCs w:val="22"/>
                <w:lang w:val="nl-NL"/>
              </w:rPr>
              <w:t>Lucentis 0,5 mg (n=240)</w:t>
            </w:r>
          </w:p>
        </w:tc>
        <w:tc>
          <w:tcPr>
            <w:tcW w:w="1440" w:type="dxa"/>
          </w:tcPr>
          <w:p w14:paraId="5BBC38B1" w14:textId="77777777" w:rsidR="00843A8A" w:rsidRPr="00927184" w:rsidRDefault="00313EE7" w:rsidP="00C628B0">
            <w:pPr>
              <w:keepNext/>
              <w:widowControl w:val="0"/>
              <w:jc w:val="center"/>
              <w:rPr>
                <w:szCs w:val="22"/>
                <w:lang w:val="nl-NL"/>
              </w:rPr>
            </w:pPr>
            <w:r w:rsidRPr="00927184">
              <w:rPr>
                <w:szCs w:val="22"/>
                <w:lang w:val="nl-NL"/>
              </w:rPr>
              <w:t>Verteporfine</w:t>
            </w:r>
            <w:r w:rsidR="00843A8A" w:rsidRPr="00927184">
              <w:rPr>
                <w:szCs w:val="22"/>
                <w:lang w:val="nl-NL"/>
              </w:rPr>
              <w:t xml:space="preserve"> PDT (n=143)</w:t>
            </w:r>
          </w:p>
        </w:tc>
        <w:tc>
          <w:tcPr>
            <w:tcW w:w="1240" w:type="dxa"/>
          </w:tcPr>
          <w:p w14:paraId="5ED7B4C4" w14:textId="77777777" w:rsidR="00843A8A" w:rsidRPr="00927184" w:rsidRDefault="00843A8A" w:rsidP="00C628B0">
            <w:pPr>
              <w:keepNext/>
              <w:widowControl w:val="0"/>
              <w:jc w:val="center"/>
              <w:rPr>
                <w:szCs w:val="22"/>
                <w:lang w:val="nl-NL"/>
              </w:rPr>
            </w:pPr>
            <w:r w:rsidRPr="00927184">
              <w:rPr>
                <w:szCs w:val="22"/>
                <w:lang w:val="nl-NL"/>
              </w:rPr>
              <w:t>Lucentis 0,5 mg (n=140)</w:t>
            </w:r>
          </w:p>
        </w:tc>
      </w:tr>
      <w:tr w:rsidR="00843A8A" w:rsidRPr="00927184" w14:paraId="4DB48CBB" w14:textId="77777777" w:rsidTr="009B73C9">
        <w:tc>
          <w:tcPr>
            <w:tcW w:w="2547" w:type="dxa"/>
            <w:vMerge w:val="restart"/>
          </w:tcPr>
          <w:p w14:paraId="44A2180F" w14:textId="77777777" w:rsidR="00843A8A" w:rsidRPr="00927184" w:rsidRDefault="00843A8A" w:rsidP="00C628B0">
            <w:pPr>
              <w:keepNext/>
              <w:widowControl w:val="0"/>
              <w:rPr>
                <w:szCs w:val="22"/>
                <w:lang w:val="nl-NL"/>
              </w:rPr>
            </w:pPr>
            <w:r w:rsidRPr="00927184">
              <w:rPr>
                <w:szCs w:val="22"/>
                <w:lang w:val="nl-NL"/>
              </w:rPr>
              <w:t>Verlies van &lt;15 letters in</w:t>
            </w:r>
          </w:p>
          <w:p w14:paraId="1981DB2E" w14:textId="77777777" w:rsidR="00843A8A" w:rsidRPr="00927184" w:rsidRDefault="00843A8A" w:rsidP="00C628B0">
            <w:pPr>
              <w:keepNext/>
              <w:widowControl w:val="0"/>
              <w:rPr>
                <w:szCs w:val="22"/>
                <w:lang w:val="nl-NL"/>
              </w:rPr>
            </w:pPr>
            <w:r w:rsidRPr="00927184">
              <w:rPr>
                <w:szCs w:val="22"/>
                <w:lang w:val="nl-NL"/>
              </w:rPr>
              <w:t>gezichtsscherpte (%)</w:t>
            </w:r>
            <w:r w:rsidRPr="00927184">
              <w:rPr>
                <w:szCs w:val="22"/>
                <w:vertAlign w:val="superscript"/>
                <w:lang w:val="nl-NL"/>
              </w:rPr>
              <w:t>a</w:t>
            </w:r>
            <w:r w:rsidRPr="00927184">
              <w:rPr>
                <w:szCs w:val="22"/>
                <w:lang w:val="nl-NL"/>
              </w:rPr>
              <w:br/>
              <w:t>(behoud van gezichtsvermogen, primair eindpunt)</w:t>
            </w:r>
          </w:p>
        </w:tc>
        <w:tc>
          <w:tcPr>
            <w:tcW w:w="1098" w:type="dxa"/>
          </w:tcPr>
          <w:p w14:paraId="25C2447C" w14:textId="77777777" w:rsidR="00843A8A" w:rsidRPr="00927184" w:rsidRDefault="00843A8A" w:rsidP="00C628B0">
            <w:pPr>
              <w:keepNext/>
              <w:widowControl w:val="0"/>
              <w:jc w:val="center"/>
              <w:rPr>
                <w:szCs w:val="22"/>
                <w:lang w:val="nl-NL"/>
              </w:rPr>
            </w:pPr>
            <w:r w:rsidRPr="00927184">
              <w:rPr>
                <w:szCs w:val="22"/>
                <w:lang w:val="nl-NL"/>
              </w:rPr>
              <w:t>Maand 12</w:t>
            </w:r>
          </w:p>
        </w:tc>
        <w:tc>
          <w:tcPr>
            <w:tcW w:w="1339" w:type="dxa"/>
          </w:tcPr>
          <w:p w14:paraId="28CA1B8B" w14:textId="77777777" w:rsidR="00843A8A" w:rsidRPr="00927184" w:rsidRDefault="00D42DC2" w:rsidP="00C628B0">
            <w:pPr>
              <w:keepNext/>
              <w:widowControl w:val="0"/>
              <w:jc w:val="center"/>
              <w:rPr>
                <w:szCs w:val="22"/>
                <w:lang w:val="nl-NL"/>
              </w:rPr>
            </w:pPr>
            <w:r w:rsidRPr="00927184">
              <w:rPr>
                <w:szCs w:val="22"/>
                <w:lang w:val="nl-NL"/>
              </w:rPr>
              <w:t>62%</w:t>
            </w:r>
          </w:p>
        </w:tc>
        <w:tc>
          <w:tcPr>
            <w:tcW w:w="1339" w:type="dxa"/>
          </w:tcPr>
          <w:p w14:paraId="6C8F7CCF" w14:textId="77777777" w:rsidR="00843A8A" w:rsidRPr="00927184" w:rsidRDefault="00D42DC2" w:rsidP="00C628B0">
            <w:pPr>
              <w:keepNext/>
              <w:widowControl w:val="0"/>
              <w:jc w:val="center"/>
              <w:rPr>
                <w:szCs w:val="22"/>
                <w:lang w:val="nl-NL"/>
              </w:rPr>
            </w:pPr>
            <w:r w:rsidRPr="00927184">
              <w:rPr>
                <w:szCs w:val="22"/>
                <w:lang w:val="nl-NL"/>
              </w:rPr>
              <w:t>95%</w:t>
            </w:r>
          </w:p>
        </w:tc>
        <w:tc>
          <w:tcPr>
            <w:tcW w:w="1440" w:type="dxa"/>
          </w:tcPr>
          <w:p w14:paraId="57B3FED1" w14:textId="77777777" w:rsidR="00843A8A" w:rsidRPr="00927184" w:rsidRDefault="00843A8A" w:rsidP="00C628B0">
            <w:pPr>
              <w:keepNext/>
              <w:widowControl w:val="0"/>
              <w:jc w:val="center"/>
              <w:rPr>
                <w:szCs w:val="22"/>
                <w:lang w:val="nl-NL"/>
              </w:rPr>
            </w:pPr>
            <w:r w:rsidRPr="00927184">
              <w:rPr>
                <w:szCs w:val="22"/>
                <w:lang w:val="nl-NL"/>
              </w:rPr>
              <w:t>64%</w:t>
            </w:r>
          </w:p>
        </w:tc>
        <w:tc>
          <w:tcPr>
            <w:tcW w:w="1240" w:type="dxa"/>
          </w:tcPr>
          <w:p w14:paraId="2F438E3D" w14:textId="77777777" w:rsidR="00843A8A" w:rsidRPr="00927184" w:rsidRDefault="00843A8A" w:rsidP="00C628B0">
            <w:pPr>
              <w:keepNext/>
              <w:widowControl w:val="0"/>
              <w:jc w:val="center"/>
              <w:rPr>
                <w:szCs w:val="22"/>
                <w:lang w:val="nl-NL"/>
              </w:rPr>
            </w:pPr>
            <w:r w:rsidRPr="00927184">
              <w:rPr>
                <w:szCs w:val="22"/>
                <w:lang w:val="nl-NL"/>
              </w:rPr>
              <w:t>96%</w:t>
            </w:r>
          </w:p>
        </w:tc>
      </w:tr>
      <w:tr w:rsidR="00843A8A" w:rsidRPr="00927184" w14:paraId="027BCBDE" w14:textId="77777777" w:rsidTr="009B73C9">
        <w:tc>
          <w:tcPr>
            <w:tcW w:w="2547" w:type="dxa"/>
            <w:vMerge/>
          </w:tcPr>
          <w:p w14:paraId="2287C238" w14:textId="77777777" w:rsidR="00843A8A" w:rsidRPr="00927184" w:rsidRDefault="00843A8A" w:rsidP="00C628B0">
            <w:pPr>
              <w:keepNext/>
              <w:widowControl w:val="0"/>
              <w:rPr>
                <w:szCs w:val="22"/>
                <w:lang w:val="nl-NL"/>
              </w:rPr>
            </w:pPr>
          </w:p>
        </w:tc>
        <w:tc>
          <w:tcPr>
            <w:tcW w:w="1098" w:type="dxa"/>
          </w:tcPr>
          <w:p w14:paraId="4D32A17B" w14:textId="77777777" w:rsidR="00843A8A" w:rsidRPr="00927184" w:rsidRDefault="00843A8A" w:rsidP="00C628B0">
            <w:pPr>
              <w:keepNext/>
              <w:widowControl w:val="0"/>
              <w:jc w:val="center"/>
              <w:rPr>
                <w:szCs w:val="22"/>
                <w:lang w:val="nl-NL"/>
              </w:rPr>
            </w:pPr>
            <w:r w:rsidRPr="00927184">
              <w:rPr>
                <w:szCs w:val="22"/>
                <w:lang w:val="nl-NL"/>
              </w:rPr>
              <w:t>Maand 24</w:t>
            </w:r>
          </w:p>
        </w:tc>
        <w:tc>
          <w:tcPr>
            <w:tcW w:w="1339" w:type="dxa"/>
          </w:tcPr>
          <w:p w14:paraId="2A69BBEF" w14:textId="77777777" w:rsidR="00843A8A" w:rsidRPr="00927184" w:rsidRDefault="00D42DC2" w:rsidP="00C628B0">
            <w:pPr>
              <w:keepNext/>
              <w:widowControl w:val="0"/>
              <w:jc w:val="center"/>
              <w:rPr>
                <w:szCs w:val="22"/>
                <w:lang w:val="nl-NL"/>
              </w:rPr>
            </w:pPr>
            <w:r w:rsidRPr="00927184">
              <w:rPr>
                <w:szCs w:val="22"/>
                <w:lang w:val="nl-NL"/>
              </w:rPr>
              <w:t>53%</w:t>
            </w:r>
          </w:p>
        </w:tc>
        <w:tc>
          <w:tcPr>
            <w:tcW w:w="1339" w:type="dxa"/>
          </w:tcPr>
          <w:p w14:paraId="355B87E8" w14:textId="77777777" w:rsidR="00843A8A" w:rsidRPr="00927184" w:rsidRDefault="00D42DC2" w:rsidP="00C628B0">
            <w:pPr>
              <w:keepNext/>
              <w:widowControl w:val="0"/>
              <w:jc w:val="center"/>
              <w:rPr>
                <w:szCs w:val="22"/>
                <w:lang w:val="nl-NL"/>
              </w:rPr>
            </w:pPr>
            <w:r w:rsidRPr="00927184">
              <w:rPr>
                <w:szCs w:val="22"/>
                <w:lang w:val="nl-NL"/>
              </w:rPr>
              <w:t>90%</w:t>
            </w:r>
          </w:p>
        </w:tc>
        <w:tc>
          <w:tcPr>
            <w:tcW w:w="1440" w:type="dxa"/>
          </w:tcPr>
          <w:p w14:paraId="13799F15" w14:textId="77777777" w:rsidR="00843A8A" w:rsidRPr="00927184" w:rsidRDefault="00843A8A" w:rsidP="00C628B0">
            <w:pPr>
              <w:keepNext/>
              <w:widowControl w:val="0"/>
              <w:jc w:val="center"/>
              <w:rPr>
                <w:szCs w:val="22"/>
                <w:lang w:val="nl-NL"/>
              </w:rPr>
            </w:pPr>
            <w:r w:rsidRPr="00927184">
              <w:rPr>
                <w:szCs w:val="22"/>
                <w:lang w:val="nl-NL"/>
              </w:rPr>
              <w:t>66%</w:t>
            </w:r>
          </w:p>
        </w:tc>
        <w:tc>
          <w:tcPr>
            <w:tcW w:w="1240" w:type="dxa"/>
          </w:tcPr>
          <w:p w14:paraId="3BD8AD44" w14:textId="77777777" w:rsidR="00843A8A" w:rsidRPr="00927184" w:rsidRDefault="00843A8A" w:rsidP="00C628B0">
            <w:pPr>
              <w:keepNext/>
              <w:widowControl w:val="0"/>
              <w:jc w:val="center"/>
              <w:rPr>
                <w:szCs w:val="22"/>
                <w:lang w:val="nl-NL"/>
              </w:rPr>
            </w:pPr>
            <w:r w:rsidRPr="00927184">
              <w:rPr>
                <w:szCs w:val="22"/>
                <w:lang w:val="nl-NL"/>
              </w:rPr>
              <w:t>90%</w:t>
            </w:r>
          </w:p>
        </w:tc>
      </w:tr>
      <w:tr w:rsidR="00843A8A" w:rsidRPr="00927184" w14:paraId="1D5A8F64" w14:textId="77777777" w:rsidTr="009B73C9">
        <w:tc>
          <w:tcPr>
            <w:tcW w:w="2547" w:type="dxa"/>
            <w:vMerge w:val="restart"/>
          </w:tcPr>
          <w:p w14:paraId="6248C608" w14:textId="77777777" w:rsidR="00843A8A" w:rsidRPr="00927184" w:rsidRDefault="00843A8A" w:rsidP="00C628B0">
            <w:pPr>
              <w:keepNext/>
              <w:widowControl w:val="0"/>
              <w:rPr>
                <w:szCs w:val="22"/>
                <w:lang w:val="nl-NL"/>
              </w:rPr>
            </w:pPr>
            <w:r w:rsidRPr="00927184">
              <w:rPr>
                <w:szCs w:val="22"/>
                <w:lang w:val="nl-NL"/>
              </w:rPr>
              <w:t>Winst van ≥15 letters in gezichtsscherpte (%)</w:t>
            </w:r>
            <w:r w:rsidRPr="00927184">
              <w:rPr>
                <w:szCs w:val="22"/>
                <w:vertAlign w:val="superscript"/>
                <w:lang w:val="nl-NL"/>
              </w:rPr>
              <w:t>a</w:t>
            </w:r>
          </w:p>
        </w:tc>
        <w:tc>
          <w:tcPr>
            <w:tcW w:w="1098" w:type="dxa"/>
          </w:tcPr>
          <w:p w14:paraId="1CE21E91" w14:textId="77777777" w:rsidR="00843A8A" w:rsidRPr="00927184" w:rsidRDefault="00843A8A" w:rsidP="00C628B0">
            <w:pPr>
              <w:keepNext/>
              <w:widowControl w:val="0"/>
              <w:jc w:val="center"/>
              <w:rPr>
                <w:szCs w:val="22"/>
                <w:lang w:val="nl-NL"/>
              </w:rPr>
            </w:pPr>
            <w:r w:rsidRPr="00927184">
              <w:rPr>
                <w:szCs w:val="22"/>
                <w:lang w:val="nl-NL"/>
              </w:rPr>
              <w:t>Maand 12</w:t>
            </w:r>
          </w:p>
        </w:tc>
        <w:tc>
          <w:tcPr>
            <w:tcW w:w="1339" w:type="dxa"/>
          </w:tcPr>
          <w:p w14:paraId="29BB5C3F" w14:textId="77777777" w:rsidR="00843A8A" w:rsidRPr="00927184" w:rsidRDefault="00D42DC2" w:rsidP="00C628B0">
            <w:pPr>
              <w:keepNext/>
              <w:widowControl w:val="0"/>
              <w:jc w:val="center"/>
              <w:rPr>
                <w:szCs w:val="22"/>
                <w:lang w:val="nl-NL"/>
              </w:rPr>
            </w:pPr>
            <w:r w:rsidRPr="00927184">
              <w:rPr>
                <w:szCs w:val="22"/>
                <w:lang w:val="nl-NL"/>
              </w:rPr>
              <w:t>5%</w:t>
            </w:r>
          </w:p>
        </w:tc>
        <w:tc>
          <w:tcPr>
            <w:tcW w:w="1339" w:type="dxa"/>
          </w:tcPr>
          <w:p w14:paraId="13CE9FE0" w14:textId="77777777" w:rsidR="00843A8A" w:rsidRPr="00927184" w:rsidRDefault="00D42DC2" w:rsidP="00C628B0">
            <w:pPr>
              <w:keepNext/>
              <w:widowControl w:val="0"/>
              <w:jc w:val="center"/>
              <w:rPr>
                <w:szCs w:val="22"/>
                <w:lang w:val="nl-NL"/>
              </w:rPr>
            </w:pPr>
            <w:r w:rsidRPr="00927184">
              <w:rPr>
                <w:szCs w:val="22"/>
                <w:lang w:val="nl-NL"/>
              </w:rPr>
              <w:t>34%</w:t>
            </w:r>
          </w:p>
        </w:tc>
        <w:tc>
          <w:tcPr>
            <w:tcW w:w="1440" w:type="dxa"/>
          </w:tcPr>
          <w:p w14:paraId="78D816AF" w14:textId="77777777" w:rsidR="00843A8A" w:rsidRPr="00927184" w:rsidRDefault="00843A8A" w:rsidP="00C628B0">
            <w:pPr>
              <w:keepNext/>
              <w:widowControl w:val="0"/>
              <w:jc w:val="center"/>
              <w:rPr>
                <w:szCs w:val="22"/>
                <w:lang w:val="nl-NL"/>
              </w:rPr>
            </w:pPr>
            <w:r w:rsidRPr="00927184">
              <w:rPr>
                <w:szCs w:val="22"/>
                <w:lang w:val="nl-NL"/>
              </w:rPr>
              <w:t>6%</w:t>
            </w:r>
          </w:p>
        </w:tc>
        <w:tc>
          <w:tcPr>
            <w:tcW w:w="1240" w:type="dxa"/>
          </w:tcPr>
          <w:p w14:paraId="14EB2E43" w14:textId="77777777" w:rsidR="00843A8A" w:rsidRPr="00927184" w:rsidRDefault="00843A8A" w:rsidP="00C628B0">
            <w:pPr>
              <w:keepNext/>
              <w:widowControl w:val="0"/>
              <w:jc w:val="center"/>
              <w:rPr>
                <w:szCs w:val="22"/>
                <w:lang w:val="nl-NL"/>
              </w:rPr>
            </w:pPr>
            <w:r w:rsidRPr="00927184">
              <w:rPr>
                <w:szCs w:val="22"/>
                <w:lang w:val="nl-NL"/>
              </w:rPr>
              <w:t>40%</w:t>
            </w:r>
          </w:p>
        </w:tc>
      </w:tr>
      <w:tr w:rsidR="00843A8A" w:rsidRPr="00927184" w14:paraId="74277FFE" w14:textId="77777777" w:rsidTr="009B73C9">
        <w:tc>
          <w:tcPr>
            <w:tcW w:w="2547" w:type="dxa"/>
            <w:vMerge/>
          </w:tcPr>
          <w:p w14:paraId="363BBB02" w14:textId="77777777" w:rsidR="00843A8A" w:rsidRPr="00927184" w:rsidRDefault="00843A8A" w:rsidP="00C628B0">
            <w:pPr>
              <w:keepNext/>
              <w:widowControl w:val="0"/>
              <w:rPr>
                <w:szCs w:val="22"/>
                <w:lang w:val="nl-NL"/>
              </w:rPr>
            </w:pPr>
          </w:p>
        </w:tc>
        <w:tc>
          <w:tcPr>
            <w:tcW w:w="1098" w:type="dxa"/>
          </w:tcPr>
          <w:p w14:paraId="2C8200BD" w14:textId="77777777" w:rsidR="00843A8A" w:rsidRPr="00927184" w:rsidRDefault="00843A8A" w:rsidP="00C628B0">
            <w:pPr>
              <w:keepNext/>
              <w:widowControl w:val="0"/>
              <w:jc w:val="center"/>
              <w:rPr>
                <w:szCs w:val="22"/>
                <w:lang w:val="nl-NL"/>
              </w:rPr>
            </w:pPr>
            <w:r w:rsidRPr="00927184">
              <w:rPr>
                <w:szCs w:val="22"/>
                <w:lang w:val="nl-NL"/>
              </w:rPr>
              <w:t>Maand 24</w:t>
            </w:r>
          </w:p>
        </w:tc>
        <w:tc>
          <w:tcPr>
            <w:tcW w:w="1339" w:type="dxa"/>
          </w:tcPr>
          <w:p w14:paraId="1263114E" w14:textId="77777777" w:rsidR="00843A8A" w:rsidRPr="00927184" w:rsidRDefault="00D42DC2" w:rsidP="00C628B0">
            <w:pPr>
              <w:keepNext/>
              <w:widowControl w:val="0"/>
              <w:jc w:val="center"/>
              <w:rPr>
                <w:szCs w:val="22"/>
                <w:lang w:val="nl-NL"/>
              </w:rPr>
            </w:pPr>
            <w:r w:rsidRPr="00927184">
              <w:rPr>
                <w:szCs w:val="22"/>
                <w:lang w:val="nl-NL"/>
              </w:rPr>
              <w:t>4%</w:t>
            </w:r>
          </w:p>
        </w:tc>
        <w:tc>
          <w:tcPr>
            <w:tcW w:w="1339" w:type="dxa"/>
          </w:tcPr>
          <w:p w14:paraId="7D9B8B1D" w14:textId="77777777" w:rsidR="00843A8A" w:rsidRPr="00927184" w:rsidRDefault="00D42DC2" w:rsidP="00C628B0">
            <w:pPr>
              <w:keepNext/>
              <w:widowControl w:val="0"/>
              <w:jc w:val="center"/>
              <w:rPr>
                <w:szCs w:val="22"/>
                <w:lang w:val="nl-NL"/>
              </w:rPr>
            </w:pPr>
            <w:r w:rsidRPr="00927184">
              <w:rPr>
                <w:szCs w:val="22"/>
                <w:lang w:val="nl-NL"/>
              </w:rPr>
              <w:t>33%</w:t>
            </w:r>
          </w:p>
        </w:tc>
        <w:tc>
          <w:tcPr>
            <w:tcW w:w="1440" w:type="dxa"/>
          </w:tcPr>
          <w:p w14:paraId="5334D710" w14:textId="77777777" w:rsidR="00843A8A" w:rsidRPr="00927184" w:rsidRDefault="00843A8A" w:rsidP="00C628B0">
            <w:pPr>
              <w:keepNext/>
              <w:widowControl w:val="0"/>
              <w:jc w:val="center"/>
              <w:rPr>
                <w:szCs w:val="22"/>
                <w:lang w:val="nl-NL"/>
              </w:rPr>
            </w:pPr>
            <w:r w:rsidRPr="00927184">
              <w:rPr>
                <w:szCs w:val="22"/>
                <w:lang w:val="nl-NL"/>
              </w:rPr>
              <w:t>6%</w:t>
            </w:r>
          </w:p>
        </w:tc>
        <w:tc>
          <w:tcPr>
            <w:tcW w:w="1240" w:type="dxa"/>
          </w:tcPr>
          <w:p w14:paraId="2D2B60A6" w14:textId="77777777" w:rsidR="00843A8A" w:rsidRPr="00927184" w:rsidRDefault="00843A8A" w:rsidP="00C628B0">
            <w:pPr>
              <w:keepNext/>
              <w:widowControl w:val="0"/>
              <w:jc w:val="center"/>
              <w:rPr>
                <w:szCs w:val="22"/>
                <w:lang w:val="nl-NL"/>
              </w:rPr>
            </w:pPr>
            <w:r w:rsidRPr="00927184">
              <w:rPr>
                <w:szCs w:val="22"/>
                <w:lang w:val="nl-NL"/>
              </w:rPr>
              <w:t>41%</w:t>
            </w:r>
          </w:p>
        </w:tc>
      </w:tr>
      <w:tr w:rsidR="00843A8A" w:rsidRPr="00927184" w14:paraId="0D48C243" w14:textId="77777777" w:rsidTr="009B73C9">
        <w:tc>
          <w:tcPr>
            <w:tcW w:w="2547" w:type="dxa"/>
            <w:vMerge w:val="restart"/>
          </w:tcPr>
          <w:p w14:paraId="2A661C40" w14:textId="77777777" w:rsidR="00843A8A" w:rsidRPr="00927184" w:rsidRDefault="00843A8A" w:rsidP="00C628B0">
            <w:pPr>
              <w:keepNext/>
              <w:widowControl w:val="0"/>
              <w:rPr>
                <w:szCs w:val="22"/>
                <w:lang w:val="nl-NL"/>
              </w:rPr>
            </w:pPr>
            <w:r w:rsidRPr="00927184">
              <w:rPr>
                <w:szCs w:val="22"/>
                <w:lang w:val="nl-NL"/>
              </w:rPr>
              <w:t>Gemiddelde verandering in gezichtsscherpte (letters) (SE)</w:t>
            </w:r>
            <w:r w:rsidRPr="00927184">
              <w:rPr>
                <w:szCs w:val="22"/>
                <w:vertAlign w:val="superscript"/>
                <w:lang w:val="nl-NL"/>
              </w:rPr>
              <w:t>a</w:t>
            </w:r>
          </w:p>
        </w:tc>
        <w:tc>
          <w:tcPr>
            <w:tcW w:w="1098" w:type="dxa"/>
            <w:tcBorders>
              <w:bottom w:val="single" w:sz="4" w:space="0" w:color="auto"/>
            </w:tcBorders>
          </w:tcPr>
          <w:p w14:paraId="2A568929" w14:textId="77777777" w:rsidR="00843A8A" w:rsidRPr="00927184" w:rsidRDefault="00843A8A" w:rsidP="00C628B0">
            <w:pPr>
              <w:keepNext/>
              <w:widowControl w:val="0"/>
              <w:jc w:val="center"/>
              <w:rPr>
                <w:szCs w:val="22"/>
                <w:lang w:val="nl-NL"/>
              </w:rPr>
            </w:pPr>
            <w:r w:rsidRPr="00927184">
              <w:rPr>
                <w:szCs w:val="22"/>
                <w:lang w:val="nl-NL"/>
              </w:rPr>
              <w:t>Maand 12</w:t>
            </w:r>
          </w:p>
        </w:tc>
        <w:tc>
          <w:tcPr>
            <w:tcW w:w="1339" w:type="dxa"/>
            <w:tcBorders>
              <w:bottom w:val="single" w:sz="4" w:space="0" w:color="auto"/>
            </w:tcBorders>
          </w:tcPr>
          <w:p w14:paraId="54D8AF6D" w14:textId="77777777" w:rsidR="00843A8A" w:rsidRPr="00927184" w:rsidRDefault="00D42DC2" w:rsidP="00C628B0">
            <w:pPr>
              <w:keepNext/>
              <w:widowControl w:val="0"/>
              <w:jc w:val="center"/>
              <w:rPr>
                <w:szCs w:val="22"/>
                <w:lang w:val="nl-NL"/>
              </w:rPr>
            </w:pPr>
            <w:r w:rsidRPr="00927184">
              <w:rPr>
                <w:szCs w:val="22"/>
                <w:lang w:val="nl-NL"/>
              </w:rPr>
              <w:noBreakHyphen/>
              <w:t>10,5 (16,6)</w:t>
            </w:r>
          </w:p>
        </w:tc>
        <w:tc>
          <w:tcPr>
            <w:tcW w:w="1339" w:type="dxa"/>
            <w:tcBorders>
              <w:bottom w:val="single" w:sz="4" w:space="0" w:color="auto"/>
            </w:tcBorders>
          </w:tcPr>
          <w:p w14:paraId="17CED805" w14:textId="77777777" w:rsidR="00843A8A" w:rsidRPr="00927184" w:rsidRDefault="00D42DC2" w:rsidP="00C628B0">
            <w:pPr>
              <w:keepNext/>
              <w:widowControl w:val="0"/>
              <w:jc w:val="center"/>
              <w:rPr>
                <w:szCs w:val="22"/>
                <w:lang w:val="nl-NL"/>
              </w:rPr>
            </w:pPr>
            <w:r w:rsidRPr="00927184">
              <w:rPr>
                <w:szCs w:val="22"/>
                <w:lang w:val="nl-NL"/>
              </w:rPr>
              <w:t>+7,2 (14,4)</w:t>
            </w:r>
          </w:p>
        </w:tc>
        <w:tc>
          <w:tcPr>
            <w:tcW w:w="1440" w:type="dxa"/>
            <w:tcBorders>
              <w:bottom w:val="single" w:sz="4" w:space="0" w:color="auto"/>
            </w:tcBorders>
          </w:tcPr>
          <w:p w14:paraId="7541EF1C" w14:textId="77777777" w:rsidR="00843A8A" w:rsidRPr="00927184" w:rsidRDefault="00843A8A" w:rsidP="00C628B0">
            <w:pPr>
              <w:keepNext/>
              <w:widowControl w:val="0"/>
              <w:jc w:val="center"/>
              <w:rPr>
                <w:szCs w:val="22"/>
                <w:lang w:val="nl-NL"/>
              </w:rPr>
            </w:pPr>
            <w:r w:rsidRPr="00927184">
              <w:rPr>
                <w:szCs w:val="22"/>
                <w:lang w:val="nl-NL"/>
              </w:rPr>
              <w:noBreakHyphen/>
              <w:t>9,5 (16,4)</w:t>
            </w:r>
          </w:p>
        </w:tc>
        <w:tc>
          <w:tcPr>
            <w:tcW w:w="1240" w:type="dxa"/>
            <w:tcBorders>
              <w:bottom w:val="single" w:sz="4" w:space="0" w:color="auto"/>
            </w:tcBorders>
          </w:tcPr>
          <w:p w14:paraId="7D7F0752" w14:textId="77777777" w:rsidR="00843A8A" w:rsidRPr="00927184" w:rsidRDefault="00843A8A" w:rsidP="00C628B0">
            <w:pPr>
              <w:keepNext/>
              <w:widowControl w:val="0"/>
              <w:jc w:val="center"/>
              <w:rPr>
                <w:szCs w:val="22"/>
                <w:lang w:val="nl-NL"/>
              </w:rPr>
            </w:pPr>
            <w:r w:rsidRPr="00927184">
              <w:rPr>
                <w:szCs w:val="22"/>
                <w:lang w:val="nl-NL"/>
              </w:rPr>
              <w:t>+11,3 (14,6)</w:t>
            </w:r>
          </w:p>
        </w:tc>
      </w:tr>
      <w:tr w:rsidR="00843A8A" w:rsidRPr="00927184" w14:paraId="4569E99F" w14:textId="77777777" w:rsidTr="009B73C9">
        <w:tc>
          <w:tcPr>
            <w:tcW w:w="2547" w:type="dxa"/>
            <w:vMerge/>
            <w:tcBorders>
              <w:bottom w:val="single" w:sz="4" w:space="0" w:color="auto"/>
            </w:tcBorders>
          </w:tcPr>
          <w:p w14:paraId="3B51465A" w14:textId="77777777" w:rsidR="00843A8A" w:rsidRPr="00927184" w:rsidRDefault="00843A8A" w:rsidP="00C628B0">
            <w:pPr>
              <w:widowControl w:val="0"/>
              <w:rPr>
                <w:szCs w:val="22"/>
                <w:lang w:val="nl-NL"/>
              </w:rPr>
            </w:pPr>
          </w:p>
        </w:tc>
        <w:tc>
          <w:tcPr>
            <w:tcW w:w="1098" w:type="dxa"/>
            <w:tcBorders>
              <w:bottom w:val="single" w:sz="4" w:space="0" w:color="auto"/>
            </w:tcBorders>
          </w:tcPr>
          <w:p w14:paraId="3804C582" w14:textId="77777777" w:rsidR="00843A8A" w:rsidRPr="00927184" w:rsidRDefault="00843A8A" w:rsidP="00C628B0">
            <w:pPr>
              <w:widowControl w:val="0"/>
              <w:jc w:val="center"/>
              <w:rPr>
                <w:szCs w:val="22"/>
                <w:lang w:val="nl-NL"/>
              </w:rPr>
            </w:pPr>
            <w:r w:rsidRPr="00927184">
              <w:rPr>
                <w:szCs w:val="22"/>
                <w:lang w:val="nl-NL"/>
              </w:rPr>
              <w:t>Maand 24</w:t>
            </w:r>
          </w:p>
        </w:tc>
        <w:tc>
          <w:tcPr>
            <w:tcW w:w="1339" w:type="dxa"/>
            <w:tcBorders>
              <w:bottom w:val="single" w:sz="4" w:space="0" w:color="auto"/>
            </w:tcBorders>
          </w:tcPr>
          <w:p w14:paraId="2A19EBC3" w14:textId="77777777" w:rsidR="00843A8A" w:rsidRPr="00927184" w:rsidRDefault="00D42DC2" w:rsidP="00C628B0">
            <w:pPr>
              <w:widowControl w:val="0"/>
              <w:jc w:val="center"/>
              <w:rPr>
                <w:szCs w:val="22"/>
                <w:lang w:val="nl-NL"/>
              </w:rPr>
            </w:pPr>
            <w:r w:rsidRPr="00927184">
              <w:rPr>
                <w:szCs w:val="22"/>
                <w:lang w:val="nl-NL"/>
              </w:rPr>
              <w:noBreakHyphen/>
              <w:t>14,9 (18,7)</w:t>
            </w:r>
          </w:p>
        </w:tc>
        <w:tc>
          <w:tcPr>
            <w:tcW w:w="1339" w:type="dxa"/>
            <w:tcBorders>
              <w:bottom w:val="single" w:sz="4" w:space="0" w:color="auto"/>
            </w:tcBorders>
          </w:tcPr>
          <w:p w14:paraId="3F766205" w14:textId="77777777" w:rsidR="00843A8A" w:rsidRPr="00927184" w:rsidRDefault="00D42DC2" w:rsidP="00C628B0">
            <w:pPr>
              <w:widowControl w:val="0"/>
              <w:jc w:val="center"/>
              <w:rPr>
                <w:szCs w:val="22"/>
                <w:lang w:val="nl-NL"/>
              </w:rPr>
            </w:pPr>
            <w:r w:rsidRPr="00927184">
              <w:rPr>
                <w:szCs w:val="22"/>
                <w:lang w:val="nl-NL"/>
              </w:rPr>
              <w:t>+6,6 (16,5)</w:t>
            </w:r>
          </w:p>
        </w:tc>
        <w:tc>
          <w:tcPr>
            <w:tcW w:w="1440" w:type="dxa"/>
            <w:tcBorders>
              <w:bottom w:val="single" w:sz="4" w:space="0" w:color="auto"/>
            </w:tcBorders>
          </w:tcPr>
          <w:p w14:paraId="3B9B2CEA" w14:textId="77777777" w:rsidR="00843A8A" w:rsidRPr="00927184" w:rsidRDefault="00843A8A" w:rsidP="00C628B0">
            <w:pPr>
              <w:widowControl w:val="0"/>
              <w:jc w:val="center"/>
              <w:rPr>
                <w:szCs w:val="22"/>
                <w:lang w:val="nl-NL"/>
              </w:rPr>
            </w:pPr>
            <w:r w:rsidRPr="00927184">
              <w:rPr>
                <w:szCs w:val="22"/>
                <w:lang w:val="nl-NL"/>
              </w:rPr>
              <w:noBreakHyphen/>
              <w:t>9,8 (17,6)</w:t>
            </w:r>
          </w:p>
        </w:tc>
        <w:tc>
          <w:tcPr>
            <w:tcW w:w="1240" w:type="dxa"/>
            <w:tcBorders>
              <w:bottom w:val="single" w:sz="4" w:space="0" w:color="auto"/>
            </w:tcBorders>
          </w:tcPr>
          <w:p w14:paraId="4B16D158" w14:textId="77777777" w:rsidR="00843A8A" w:rsidRPr="00927184" w:rsidRDefault="00843A8A" w:rsidP="00C628B0">
            <w:pPr>
              <w:widowControl w:val="0"/>
              <w:jc w:val="center"/>
              <w:rPr>
                <w:szCs w:val="22"/>
                <w:lang w:val="nl-NL"/>
              </w:rPr>
            </w:pPr>
            <w:r w:rsidRPr="00927184">
              <w:rPr>
                <w:szCs w:val="22"/>
                <w:lang w:val="nl-NL"/>
              </w:rPr>
              <w:t>+10,7 (16,5)</w:t>
            </w:r>
          </w:p>
        </w:tc>
      </w:tr>
      <w:tr w:rsidR="00843A8A" w:rsidRPr="00927184" w14:paraId="32846AFF" w14:textId="77777777" w:rsidTr="009B73C9">
        <w:tc>
          <w:tcPr>
            <w:tcW w:w="2547" w:type="dxa"/>
            <w:tcBorders>
              <w:top w:val="single" w:sz="4" w:space="0" w:color="auto"/>
              <w:left w:val="nil"/>
              <w:bottom w:val="nil"/>
              <w:right w:val="nil"/>
            </w:tcBorders>
          </w:tcPr>
          <w:p w14:paraId="0B344BA3" w14:textId="77777777" w:rsidR="00843A8A" w:rsidRPr="00927184" w:rsidRDefault="00843A8A" w:rsidP="00C628B0">
            <w:pPr>
              <w:widowControl w:val="0"/>
              <w:rPr>
                <w:szCs w:val="22"/>
                <w:lang w:val="nl-NL"/>
              </w:rPr>
            </w:pPr>
            <w:r w:rsidRPr="00927184">
              <w:rPr>
                <w:szCs w:val="22"/>
                <w:vertAlign w:val="superscript"/>
                <w:lang w:val="nl-NL"/>
              </w:rPr>
              <w:t xml:space="preserve">a </w:t>
            </w:r>
            <w:r w:rsidRPr="00927184">
              <w:rPr>
                <w:szCs w:val="22"/>
                <w:lang w:val="nl-NL"/>
              </w:rPr>
              <w:t>p&lt;0,01</w:t>
            </w:r>
          </w:p>
        </w:tc>
        <w:tc>
          <w:tcPr>
            <w:tcW w:w="1098" w:type="dxa"/>
            <w:tcBorders>
              <w:top w:val="single" w:sz="4" w:space="0" w:color="auto"/>
              <w:left w:val="nil"/>
              <w:bottom w:val="nil"/>
              <w:right w:val="nil"/>
            </w:tcBorders>
          </w:tcPr>
          <w:p w14:paraId="70465BA4" w14:textId="77777777" w:rsidR="00843A8A" w:rsidRPr="00927184" w:rsidRDefault="00843A8A" w:rsidP="00C628B0">
            <w:pPr>
              <w:widowControl w:val="0"/>
              <w:rPr>
                <w:szCs w:val="22"/>
                <w:lang w:val="nl-NL"/>
              </w:rPr>
            </w:pPr>
          </w:p>
        </w:tc>
        <w:tc>
          <w:tcPr>
            <w:tcW w:w="1339" w:type="dxa"/>
            <w:tcBorders>
              <w:top w:val="single" w:sz="4" w:space="0" w:color="auto"/>
              <w:left w:val="nil"/>
              <w:bottom w:val="nil"/>
              <w:right w:val="nil"/>
            </w:tcBorders>
          </w:tcPr>
          <w:p w14:paraId="5636A1F5" w14:textId="77777777" w:rsidR="00843A8A" w:rsidRPr="00927184" w:rsidRDefault="00843A8A" w:rsidP="00C628B0">
            <w:pPr>
              <w:widowControl w:val="0"/>
              <w:rPr>
                <w:szCs w:val="22"/>
                <w:lang w:val="nl-NL"/>
              </w:rPr>
            </w:pPr>
          </w:p>
        </w:tc>
        <w:tc>
          <w:tcPr>
            <w:tcW w:w="1339" w:type="dxa"/>
            <w:tcBorders>
              <w:top w:val="single" w:sz="4" w:space="0" w:color="auto"/>
              <w:left w:val="nil"/>
              <w:bottom w:val="nil"/>
              <w:right w:val="nil"/>
            </w:tcBorders>
          </w:tcPr>
          <w:p w14:paraId="08F005C1" w14:textId="77777777" w:rsidR="00843A8A" w:rsidRPr="00927184" w:rsidRDefault="00843A8A" w:rsidP="00C628B0">
            <w:pPr>
              <w:widowControl w:val="0"/>
              <w:rPr>
                <w:szCs w:val="22"/>
                <w:lang w:val="nl-NL"/>
              </w:rPr>
            </w:pPr>
          </w:p>
        </w:tc>
        <w:tc>
          <w:tcPr>
            <w:tcW w:w="1440" w:type="dxa"/>
            <w:tcBorders>
              <w:top w:val="single" w:sz="4" w:space="0" w:color="auto"/>
              <w:left w:val="nil"/>
              <w:bottom w:val="nil"/>
              <w:right w:val="nil"/>
            </w:tcBorders>
          </w:tcPr>
          <w:p w14:paraId="7B19771B" w14:textId="77777777" w:rsidR="00843A8A" w:rsidRPr="00927184" w:rsidRDefault="00843A8A" w:rsidP="00C628B0">
            <w:pPr>
              <w:widowControl w:val="0"/>
              <w:rPr>
                <w:szCs w:val="22"/>
                <w:lang w:val="nl-NL"/>
              </w:rPr>
            </w:pPr>
          </w:p>
        </w:tc>
        <w:tc>
          <w:tcPr>
            <w:tcW w:w="1240" w:type="dxa"/>
            <w:tcBorders>
              <w:top w:val="single" w:sz="4" w:space="0" w:color="auto"/>
              <w:left w:val="nil"/>
              <w:bottom w:val="nil"/>
              <w:right w:val="nil"/>
            </w:tcBorders>
          </w:tcPr>
          <w:p w14:paraId="1AFB3747" w14:textId="77777777" w:rsidR="00843A8A" w:rsidRPr="00927184" w:rsidRDefault="00843A8A" w:rsidP="00C628B0">
            <w:pPr>
              <w:widowControl w:val="0"/>
              <w:rPr>
                <w:szCs w:val="22"/>
                <w:lang w:val="nl-NL"/>
              </w:rPr>
            </w:pPr>
          </w:p>
        </w:tc>
      </w:tr>
    </w:tbl>
    <w:p w14:paraId="1D098810" w14:textId="77777777" w:rsidR="00020519" w:rsidRPr="00927184" w:rsidRDefault="00020519" w:rsidP="00C628B0">
      <w:pPr>
        <w:widowControl w:val="0"/>
        <w:rPr>
          <w:szCs w:val="22"/>
          <w:lang w:val="nl-NL"/>
        </w:rPr>
      </w:pPr>
    </w:p>
    <w:p w14:paraId="11B595F9" w14:textId="77777777" w:rsidR="00020519" w:rsidRPr="00927184" w:rsidRDefault="00020519" w:rsidP="00C628B0">
      <w:pPr>
        <w:keepNext/>
        <w:keepLines/>
        <w:widowControl w:val="0"/>
        <w:ind w:left="1701" w:hanging="1701"/>
        <w:rPr>
          <w:szCs w:val="22"/>
          <w:lang w:val="nl-NL"/>
        </w:rPr>
      </w:pPr>
      <w:r w:rsidRPr="00927184">
        <w:rPr>
          <w:b/>
          <w:szCs w:val="22"/>
          <w:lang w:val="nl-NL"/>
        </w:rPr>
        <w:t>Afbeelding 1</w:t>
      </w:r>
      <w:r w:rsidRPr="00927184">
        <w:rPr>
          <w:b/>
          <w:szCs w:val="22"/>
          <w:lang w:val="nl-NL"/>
        </w:rPr>
        <w:tab/>
        <w:t>Gemiddelde verandering in gezichtsscherpte ten opzichte van de uitgangswaarde tot maand 24 in onderzoek FVF2598g (MARINA) en onderzoek FVF2587g (ANCHOR)</w:t>
      </w:r>
    </w:p>
    <w:p w14:paraId="7E4721DB" w14:textId="77777777" w:rsidR="00020519" w:rsidRPr="00927184" w:rsidRDefault="00020519" w:rsidP="00C628B0">
      <w:pPr>
        <w:pStyle w:val="Text"/>
        <w:keepNext/>
        <w:keepLines/>
        <w:widowControl w:val="0"/>
        <w:spacing w:before="0"/>
        <w:jc w:val="left"/>
        <w:rPr>
          <w:color w:val="000000"/>
          <w:sz w:val="22"/>
          <w:szCs w:val="22"/>
          <w:lang w:val="nl-NL"/>
        </w:rPr>
      </w:pPr>
    </w:p>
    <w:p w14:paraId="09EADBCD" w14:textId="77777777" w:rsidR="00E26024" w:rsidRPr="00927184" w:rsidRDefault="00381848" w:rsidP="00C628B0">
      <w:pPr>
        <w:pStyle w:val="Text"/>
        <w:widowControl w:val="0"/>
        <w:spacing w:before="0"/>
        <w:jc w:val="left"/>
        <w:rPr>
          <w:color w:val="000000"/>
          <w:sz w:val="22"/>
          <w:szCs w:val="22"/>
          <w:lang w:val="nl-NL"/>
        </w:rPr>
      </w:pPr>
      <w:r w:rsidRPr="00927184">
        <w:rPr>
          <w:noProof/>
        </w:rPr>
        <w:drawing>
          <wp:inline distT="0" distB="0" distL="0" distR="0" wp14:anchorId="0C230C4F" wp14:editId="379BE128">
            <wp:extent cx="5762625" cy="6019800"/>
            <wp:effectExtent l="0" t="0" r="0" b="0"/>
            <wp:docPr id="21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0">
                      <a:extLst>
                        <a:ext uri="{28A0092B-C50C-407E-A947-70E740481C1C}">
                          <a14:useLocalDpi xmlns:a14="http://schemas.microsoft.com/office/drawing/2010/main" val="0"/>
                        </a:ext>
                      </a:extLst>
                    </a:blip>
                    <a:srcRect/>
                    <a:stretch>
                      <a:fillRect/>
                    </a:stretch>
                  </pic:blipFill>
                  <pic:spPr bwMode="auto">
                    <a:xfrm>
                      <a:off x="0" y="0"/>
                      <a:ext cx="5762625" cy="6019800"/>
                    </a:xfrm>
                    <a:prstGeom prst="rect">
                      <a:avLst/>
                    </a:prstGeom>
                    <a:noFill/>
                    <a:ln>
                      <a:noFill/>
                    </a:ln>
                  </pic:spPr>
                </pic:pic>
              </a:graphicData>
            </a:graphic>
          </wp:inline>
        </w:drawing>
      </w:r>
    </w:p>
    <w:p w14:paraId="11FF0A16" w14:textId="77777777" w:rsidR="00E26024" w:rsidRPr="00927184" w:rsidRDefault="00E26024" w:rsidP="00C628B0">
      <w:pPr>
        <w:pStyle w:val="Text"/>
        <w:widowControl w:val="0"/>
        <w:spacing w:before="0"/>
        <w:jc w:val="left"/>
        <w:rPr>
          <w:color w:val="000000"/>
          <w:sz w:val="22"/>
          <w:szCs w:val="22"/>
          <w:lang w:val="nl-NL"/>
        </w:rPr>
      </w:pPr>
    </w:p>
    <w:p w14:paraId="0032B3D4" w14:textId="521599A5" w:rsidR="00020519" w:rsidRPr="00927184" w:rsidRDefault="00020519" w:rsidP="00C628B0">
      <w:pPr>
        <w:widowControl w:val="0"/>
        <w:rPr>
          <w:lang w:val="nl-NL"/>
        </w:rPr>
      </w:pPr>
      <w:r w:rsidRPr="00927184">
        <w:rPr>
          <w:szCs w:val="22"/>
          <w:lang w:val="nl-NL"/>
        </w:rPr>
        <w:t xml:space="preserve">De resultaten van beide </w:t>
      </w:r>
      <w:r w:rsidR="00790564">
        <w:rPr>
          <w:szCs w:val="22"/>
          <w:lang w:val="nl-NL"/>
        </w:rPr>
        <w:t>studies</w:t>
      </w:r>
      <w:r w:rsidRPr="00927184">
        <w:rPr>
          <w:szCs w:val="22"/>
          <w:lang w:val="nl-NL"/>
        </w:rPr>
        <w:t xml:space="preserve"> lieten zien dat voortzetting van de ranibizumab-behandeling ook gunstig zou kunnen zijn bij patiënten die ≥15 letters van de </w:t>
      </w:r>
      <w:r w:rsidRPr="00927184">
        <w:rPr>
          <w:lang w:val="nl-NL"/>
        </w:rPr>
        <w:t>best gecorrigeerde gezichtsscherpte (BCVA) verloren tijdens het eerste jaar van de behandeling.</w:t>
      </w:r>
    </w:p>
    <w:p w14:paraId="34298A95" w14:textId="77777777" w:rsidR="00751335" w:rsidRPr="00927184" w:rsidRDefault="00751335" w:rsidP="00C628B0">
      <w:pPr>
        <w:widowControl w:val="0"/>
        <w:rPr>
          <w:lang w:val="nl-NL"/>
        </w:rPr>
      </w:pPr>
    </w:p>
    <w:p w14:paraId="38B6434F" w14:textId="77777777" w:rsidR="00751335" w:rsidRPr="00927184" w:rsidRDefault="007458F2" w:rsidP="00C628B0">
      <w:pPr>
        <w:widowControl w:val="0"/>
        <w:rPr>
          <w:szCs w:val="22"/>
          <w:lang w:val="nl-NL"/>
        </w:rPr>
      </w:pPr>
      <w:r w:rsidRPr="00927184">
        <w:rPr>
          <w:lang w:val="nl-NL"/>
        </w:rPr>
        <w:t>Statistisch significant</w:t>
      </w:r>
      <w:r w:rsidR="00EA368E" w:rsidRPr="00927184">
        <w:rPr>
          <w:lang w:val="nl-NL"/>
        </w:rPr>
        <w:t>e</w:t>
      </w:r>
      <w:r w:rsidR="004C79B5" w:rsidRPr="00927184">
        <w:rPr>
          <w:lang w:val="nl-NL"/>
        </w:rPr>
        <w:t xml:space="preserve">, door de patiënt gemelde </w:t>
      </w:r>
      <w:r w:rsidRPr="00927184">
        <w:rPr>
          <w:lang w:val="nl-NL"/>
        </w:rPr>
        <w:t>verbeteringen in</w:t>
      </w:r>
      <w:r w:rsidR="00EA368E" w:rsidRPr="00927184">
        <w:rPr>
          <w:lang w:val="nl-NL"/>
        </w:rPr>
        <w:t xml:space="preserve"> </w:t>
      </w:r>
      <w:r w:rsidR="0010690D" w:rsidRPr="00927184">
        <w:rPr>
          <w:lang w:val="nl-NL"/>
        </w:rPr>
        <w:t>de visusfunctie</w:t>
      </w:r>
      <w:r w:rsidRPr="00927184">
        <w:rPr>
          <w:lang w:val="nl-NL"/>
        </w:rPr>
        <w:t xml:space="preserve"> </w:t>
      </w:r>
      <w:r w:rsidR="00EA368E" w:rsidRPr="00927184">
        <w:rPr>
          <w:lang w:val="nl-NL"/>
        </w:rPr>
        <w:t>werden</w:t>
      </w:r>
      <w:r w:rsidRPr="00927184">
        <w:rPr>
          <w:lang w:val="nl-NL"/>
        </w:rPr>
        <w:t xml:space="preserve"> waargenomen i</w:t>
      </w:r>
      <w:r w:rsidR="00751335" w:rsidRPr="00927184">
        <w:rPr>
          <w:lang w:val="nl-NL"/>
        </w:rPr>
        <w:t xml:space="preserve">n zowel </w:t>
      </w:r>
      <w:r w:rsidRPr="00927184">
        <w:rPr>
          <w:lang w:val="nl-NL"/>
        </w:rPr>
        <w:t xml:space="preserve">het </w:t>
      </w:r>
      <w:r w:rsidR="00751335" w:rsidRPr="00927184">
        <w:rPr>
          <w:lang w:val="nl-NL"/>
        </w:rPr>
        <w:t>MARINA</w:t>
      </w:r>
      <w:r w:rsidRPr="00927184">
        <w:rPr>
          <w:lang w:val="nl-NL"/>
        </w:rPr>
        <w:t>-</w:t>
      </w:r>
      <w:r w:rsidR="00751335" w:rsidRPr="00927184">
        <w:rPr>
          <w:lang w:val="nl-NL"/>
        </w:rPr>
        <w:t xml:space="preserve"> als </w:t>
      </w:r>
      <w:r w:rsidRPr="00927184">
        <w:rPr>
          <w:lang w:val="nl-NL"/>
        </w:rPr>
        <w:t xml:space="preserve">het </w:t>
      </w:r>
      <w:r w:rsidR="00751335" w:rsidRPr="00927184">
        <w:rPr>
          <w:lang w:val="nl-NL"/>
        </w:rPr>
        <w:t>ANCHOR</w:t>
      </w:r>
      <w:r w:rsidRPr="00927184">
        <w:rPr>
          <w:lang w:val="nl-NL"/>
        </w:rPr>
        <w:t>-onderzoek</w:t>
      </w:r>
      <w:r w:rsidR="00751335" w:rsidRPr="00927184">
        <w:rPr>
          <w:lang w:val="nl-NL"/>
        </w:rPr>
        <w:t xml:space="preserve"> met </w:t>
      </w:r>
      <w:r w:rsidR="00EA368E" w:rsidRPr="00927184">
        <w:rPr>
          <w:lang w:val="nl-NL"/>
        </w:rPr>
        <w:t>de ranibizumab-</w:t>
      </w:r>
      <w:r w:rsidR="00751335" w:rsidRPr="00927184">
        <w:rPr>
          <w:lang w:val="nl-NL"/>
        </w:rPr>
        <w:t xml:space="preserve">behandeling </w:t>
      </w:r>
      <w:r w:rsidR="00BA3417" w:rsidRPr="00927184">
        <w:rPr>
          <w:lang w:val="nl-NL"/>
        </w:rPr>
        <w:t>ten opzichte van</w:t>
      </w:r>
      <w:r w:rsidR="00BC33F6" w:rsidRPr="00927184">
        <w:rPr>
          <w:lang w:val="nl-NL"/>
        </w:rPr>
        <w:t xml:space="preserve"> de controle</w:t>
      </w:r>
      <w:r w:rsidR="00751335" w:rsidRPr="00927184">
        <w:rPr>
          <w:lang w:val="nl-NL"/>
        </w:rPr>
        <w:t>groep</w:t>
      </w:r>
      <w:r w:rsidRPr="00927184">
        <w:rPr>
          <w:lang w:val="nl-NL"/>
        </w:rPr>
        <w:t>, zoals gemeten met behulp van de NEI VFQ-25.</w:t>
      </w:r>
    </w:p>
    <w:p w14:paraId="4340F302" w14:textId="77777777" w:rsidR="00020519" w:rsidRPr="00927184" w:rsidRDefault="00020519" w:rsidP="00C628B0">
      <w:pPr>
        <w:suppressAutoHyphens/>
        <w:rPr>
          <w:szCs w:val="22"/>
          <w:lang w:val="nl-NL"/>
        </w:rPr>
      </w:pPr>
    </w:p>
    <w:p w14:paraId="2DB76E3E" w14:textId="77777777" w:rsidR="00020519" w:rsidRPr="00927184" w:rsidRDefault="00EA368E" w:rsidP="00C628B0">
      <w:pPr>
        <w:pStyle w:val="Text"/>
        <w:widowControl w:val="0"/>
        <w:spacing w:before="0"/>
        <w:jc w:val="left"/>
        <w:rPr>
          <w:color w:val="000000"/>
          <w:sz w:val="22"/>
          <w:szCs w:val="22"/>
          <w:lang w:val="nl-NL"/>
        </w:rPr>
      </w:pPr>
      <w:r w:rsidRPr="00927184">
        <w:rPr>
          <w:color w:val="000000"/>
          <w:sz w:val="22"/>
          <w:szCs w:val="22"/>
          <w:lang w:val="nl-NL"/>
        </w:rPr>
        <w:t>In o</w:t>
      </w:r>
      <w:r w:rsidR="00020519" w:rsidRPr="00927184">
        <w:rPr>
          <w:color w:val="000000"/>
          <w:sz w:val="22"/>
          <w:szCs w:val="22"/>
          <w:lang w:val="nl-NL"/>
        </w:rPr>
        <w:t xml:space="preserve">nderzoek FVF3192g (PIER) </w:t>
      </w:r>
      <w:r w:rsidRPr="00927184">
        <w:rPr>
          <w:color w:val="000000"/>
          <w:sz w:val="22"/>
          <w:szCs w:val="22"/>
          <w:lang w:val="nl-NL"/>
        </w:rPr>
        <w:t>werden 184</w:t>
      </w:r>
      <w:r w:rsidR="00E737B6" w:rsidRPr="00927184">
        <w:rPr>
          <w:color w:val="000000"/>
          <w:sz w:val="22"/>
          <w:szCs w:val="22"/>
          <w:lang w:val="nl-NL"/>
        </w:rPr>
        <w:t> </w:t>
      </w:r>
      <w:r w:rsidRPr="00927184">
        <w:rPr>
          <w:color w:val="000000"/>
          <w:sz w:val="22"/>
          <w:szCs w:val="22"/>
          <w:lang w:val="nl-NL"/>
        </w:rPr>
        <w:t xml:space="preserve">patiënten met alle vormen van neovasculaire LMD </w:t>
      </w:r>
      <w:r w:rsidR="00020519" w:rsidRPr="00927184">
        <w:rPr>
          <w:color w:val="000000"/>
          <w:sz w:val="22"/>
          <w:szCs w:val="22"/>
          <w:lang w:val="nl-NL"/>
        </w:rPr>
        <w:t>gerandomiseerd</w:t>
      </w:r>
      <w:r w:rsidR="00504011" w:rsidRPr="00927184">
        <w:rPr>
          <w:color w:val="000000"/>
          <w:sz w:val="22"/>
          <w:szCs w:val="22"/>
          <w:lang w:val="nl-NL"/>
        </w:rPr>
        <w:t xml:space="preserve"> in een 1:1:1</w:t>
      </w:r>
      <w:r w:rsidR="00E737B6" w:rsidRPr="00927184">
        <w:rPr>
          <w:color w:val="000000"/>
          <w:sz w:val="22"/>
          <w:szCs w:val="22"/>
          <w:lang w:val="nl-NL"/>
        </w:rPr>
        <w:t> </w:t>
      </w:r>
      <w:r w:rsidR="00504011" w:rsidRPr="00927184">
        <w:rPr>
          <w:color w:val="000000"/>
          <w:sz w:val="22"/>
          <w:szCs w:val="22"/>
          <w:lang w:val="nl-NL"/>
        </w:rPr>
        <w:t xml:space="preserve">verhouding </w:t>
      </w:r>
      <w:r w:rsidR="00040C13" w:rsidRPr="00927184">
        <w:rPr>
          <w:color w:val="000000"/>
          <w:sz w:val="22"/>
          <w:szCs w:val="22"/>
          <w:lang w:val="nl-NL"/>
        </w:rPr>
        <w:t>om</w:t>
      </w:r>
      <w:r w:rsidR="00E737B6" w:rsidRPr="00927184">
        <w:rPr>
          <w:color w:val="000000"/>
          <w:sz w:val="22"/>
          <w:szCs w:val="22"/>
          <w:lang w:val="nl-NL"/>
        </w:rPr>
        <w:t xml:space="preserve"> </w:t>
      </w:r>
      <w:r w:rsidR="00020519" w:rsidRPr="00927184">
        <w:rPr>
          <w:color w:val="000000"/>
          <w:sz w:val="22"/>
          <w:szCs w:val="22"/>
          <w:lang w:val="nl-NL"/>
        </w:rPr>
        <w:t xml:space="preserve">0,3 mg </w:t>
      </w:r>
      <w:r w:rsidR="00504011" w:rsidRPr="00927184">
        <w:rPr>
          <w:color w:val="000000"/>
          <w:sz w:val="22"/>
          <w:szCs w:val="22"/>
          <w:lang w:val="nl-NL"/>
        </w:rPr>
        <w:t xml:space="preserve">Lucentis, </w:t>
      </w:r>
      <w:r w:rsidR="00020519" w:rsidRPr="00927184">
        <w:rPr>
          <w:color w:val="000000"/>
          <w:sz w:val="22"/>
          <w:szCs w:val="22"/>
          <w:lang w:val="nl-NL"/>
        </w:rPr>
        <w:t xml:space="preserve">0,5 mg </w:t>
      </w:r>
      <w:r w:rsidR="00504011" w:rsidRPr="00927184">
        <w:rPr>
          <w:color w:val="000000"/>
          <w:sz w:val="22"/>
          <w:szCs w:val="22"/>
          <w:lang w:val="nl-NL"/>
        </w:rPr>
        <w:t xml:space="preserve">Lucentis </w:t>
      </w:r>
      <w:r w:rsidR="00020519" w:rsidRPr="00927184">
        <w:rPr>
          <w:color w:val="000000"/>
          <w:sz w:val="22"/>
          <w:szCs w:val="22"/>
          <w:lang w:val="nl-NL"/>
        </w:rPr>
        <w:t xml:space="preserve">of sham-injecties </w:t>
      </w:r>
      <w:r w:rsidR="00040C13" w:rsidRPr="00927184">
        <w:rPr>
          <w:color w:val="000000"/>
          <w:sz w:val="22"/>
          <w:szCs w:val="22"/>
          <w:lang w:val="nl-NL"/>
        </w:rPr>
        <w:t xml:space="preserve">één keer per maand </w:t>
      </w:r>
      <w:r w:rsidR="00020519" w:rsidRPr="00927184">
        <w:rPr>
          <w:color w:val="000000"/>
          <w:sz w:val="22"/>
          <w:szCs w:val="22"/>
          <w:lang w:val="nl-NL"/>
        </w:rPr>
        <w:t>voor drie opeenvolgende doseringen</w:t>
      </w:r>
      <w:r w:rsidR="00040C13" w:rsidRPr="00927184">
        <w:rPr>
          <w:color w:val="000000"/>
          <w:sz w:val="22"/>
          <w:szCs w:val="22"/>
          <w:lang w:val="nl-NL"/>
        </w:rPr>
        <w:t xml:space="preserve"> te ontvangen</w:t>
      </w:r>
      <w:r w:rsidR="00020519" w:rsidRPr="00927184">
        <w:rPr>
          <w:color w:val="000000"/>
          <w:sz w:val="22"/>
          <w:szCs w:val="22"/>
          <w:lang w:val="nl-NL"/>
        </w:rPr>
        <w:t xml:space="preserve">, gevolgd door één dosering per drie maanden. Vanaf maand 14 van het onderzoek mochten sham-behandelde patiënten ranibizumab </w:t>
      </w:r>
      <w:r w:rsidR="00AC2575" w:rsidRPr="00927184">
        <w:rPr>
          <w:color w:val="000000"/>
          <w:sz w:val="22"/>
          <w:szCs w:val="22"/>
          <w:lang w:val="nl-NL"/>
        </w:rPr>
        <w:t xml:space="preserve">krijgen </w:t>
      </w:r>
      <w:r w:rsidR="00020519" w:rsidRPr="00927184">
        <w:rPr>
          <w:color w:val="000000"/>
          <w:sz w:val="22"/>
          <w:szCs w:val="22"/>
          <w:lang w:val="nl-NL"/>
        </w:rPr>
        <w:t>en vanaf maand 19 was er de mogelijkheid om de behandelingen frequenter te ondergaan. Patiënten behandeld met Lucentis in PIER ontvingen gemiddeld 10 volledige behandelingen.</w:t>
      </w:r>
    </w:p>
    <w:p w14:paraId="710D042E" w14:textId="77777777" w:rsidR="00020519" w:rsidRPr="00927184" w:rsidRDefault="00020519" w:rsidP="00C628B0">
      <w:pPr>
        <w:pStyle w:val="Text"/>
        <w:widowControl w:val="0"/>
        <w:spacing w:before="0"/>
        <w:jc w:val="left"/>
        <w:rPr>
          <w:color w:val="000000"/>
          <w:sz w:val="22"/>
          <w:szCs w:val="22"/>
          <w:lang w:val="nl-NL"/>
        </w:rPr>
      </w:pPr>
    </w:p>
    <w:p w14:paraId="1B6659BD" w14:textId="77777777" w:rsidR="00020519" w:rsidRPr="00927184" w:rsidRDefault="00020519" w:rsidP="00C628B0">
      <w:pPr>
        <w:pStyle w:val="Text"/>
        <w:widowControl w:val="0"/>
        <w:spacing w:before="0"/>
        <w:jc w:val="left"/>
        <w:rPr>
          <w:color w:val="000000"/>
          <w:sz w:val="22"/>
          <w:szCs w:val="22"/>
          <w:lang w:val="nl-NL"/>
        </w:rPr>
      </w:pPr>
      <w:r w:rsidRPr="00927184">
        <w:rPr>
          <w:color w:val="000000"/>
          <w:sz w:val="22"/>
          <w:szCs w:val="22"/>
          <w:lang w:val="nl-NL"/>
        </w:rPr>
        <w:t xml:space="preserve">Na een eerste toename in gezichtsscherpte (volgend op de maandelijkse dosering), nam de gezichtsscherpte van de patiënten gemiddeld af bij toediening eens per kwartaal, terugkerend naar de uitgangswaarde op maand 12; dit effect bleef bij de meeste met ranibizumab behandelde patiënten (82%) </w:t>
      </w:r>
      <w:r w:rsidRPr="00927184">
        <w:rPr>
          <w:bCs/>
          <w:color w:val="000000"/>
          <w:sz w:val="22"/>
          <w:szCs w:val="22"/>
          <w:lang w:val="nl-NL"/>
        </w:rPr>
        <w:t>gehandhaafd</w:t>
      </w:r>
      <w:r w:rsidRPr="00927184">
        <w:rPr>
          <w:b/>
          <w:color w:val="000000"/>
          <w:sz w:val="22"/>
          <w:szCs w:val="22"/>
          <w:lang w:val="nl-NL"/>
        </w:rPr>
        <w:t xml:space="preserve"> </w:t>
      </w:r>
      <w:r w:rsidRPr="00927184">
        <w:rPr>
          <w:color w:val="000000"/>
          <w:sz w:val="22"/>
          <w:szCs w:val="22"/>
          <w:lang w:val="nl-NL"/>
        </w:rPr>
        <w:t xml:space="preserve">na 24 maanden. </w:t>
      </w:r>
      <w:r w:rsidR="00AC2575" w:rsidRPr="00927184">
        <w:rPr>
          <w:color w:val="000000"/>
          <w:sz w:val="22"/>
          <w:szCs w:val="22"/>
          <w:lang w:val="nl-NL"/>
        </w:rPr>
        <w:t>Beperkte g</w:t>
      </w:r>
      <w:r w:rsidRPr="00927184">
        <w:rPr>
          <w:color w:val="000000"/>
          <w:sz w:val="22"/>
          <w:szCs w:val="22"/>
          <w:lang w:val="nl-NL"/>
        </w:rPr>
        <w:t xml:space="preserve">egevens van </w:t>
      </w:r>
      <w:r w:rsidR="00040C13" w:rsidRPr="00927184">
        <w:rPr>
          <w:color w:val="000000"/>
          <w:sz w:val="22"/>
          <w:szCs w:val="22"/>
          <w:lang w:val="nl-NL"/>
        </w:rPr>
        <w:t xml:space="preserve">sham-behandelde </w:t>
      </w:r>
      <w:r w:rsidRPr="00927184">
        <w:rPr>
          <w:color w:val="000000"/>
          <w:sz w:val="22"/>
          <w:szCs w:val="22"/>
          <w:lang w:val="nl-NL"/>
        </w:rPr>
        <w:t xml:space="preserve">patiënten die </w:t>
      </w:r>
      <w:r w:rsidR="00AC2575" w:rsidRPr="00927184">
        <w:rPr>
          <w:color w:val="000000"/>
          <w:sz w:val="22"/>
          <w:szCs w:val="22"/>
          <w:lang w:val="nl-NL"/>
        </w:rPr>
        <w:t>later</w:t>
      </w:r>
      <w:r w:rsidRPr="00927184">
        <w:rPr>
          <w:color w:val="000000"/>
          <w:sz w:val="22"/>
          <w:szCs w:val="22"/>
          <w:lang w:val="nl-NL"/>
        </w:rPr>
        <w:t xml:space="preserve"> ranibizumab </w:t>
      </w:r>
      <w:r w:rsidR="00AC2575" w:rsidRPr="00927184">
        <w:rPr>
          <w:color w:val="000000"/>
          <w:sz w:val="22"/>
          <w:szCs w:val="22"/>
          <w:lang w:val="nl-NL"/>
        </w:rPr>
        <w:t>kregen</w:t>
      </w:r>
      <w:r w:rsidRPr="00927184">
        <w:rPr>
          <w:color w:val="000000"/>
          <w:sz w:val="22"/>
          <w:szCs w:val="22"/>
          <w:lang w:val="nl-NL"/>
        </w:rPr>
        <w:t>, suggereerden dat een vroegtijdige start van de behandeling geassocieerd zou kunnen zijn met betere handhaving van de gezichtsscherpte.</w:t>
      </w:r>
    </w:p>
    <w:p w14:paraId="408D7968" w14:textId="77777777" w:rsidR="00020519" w:rsidRPr="00927184" w:rsidRDefault="00020519" w:rsidP="00C628B0">
      <w:pPr>
        <w:suppressAutoHyphens/>
        <w:rPr>
          <w:szCs w:val="22"/>
          <w:lang w:val="nl-NL"/>
        </w:rPr>
      </w:pPr>
    </w:p>
    <w:p w14:paraId="0E776B24" w14:textId="77777777" w:rsidR="00020519" w:rsidRPr="00927184" w:rsidRDefault="00020519" w:rsidP="00C628B0">
      <w:pPr>
        <w:suppressAutoHyphens/>
        <w:rPr>
          <w:szCs w:val="22"/>
          <w:lang w:val="nl-NL"/>
        </w:rPr>
      </w:pPr>
      <w:r w:rsidRPr="00927184">
        <w:rPr>
          <w:szCs w:val="22"/>
          <w:lang w:val="nl-NL"/>
        </w:rPr>
        <w:t>Gegevens van twee onderzoeken (MONT BLANC, BPD952A2308 en DENALI, BPD952A2309)</w:t>
      </w:r>
      <w:r w:rsidR="00526685" w:rsidRPr="00927184">
        <w:rPr>
          <w:szCs w:val="22"/>
          <w:lang w:val="nl-NL"/>
        </w:rPr>
        <w:t xml:space="preserve"> die uitgevoerd werden na de goedkeuring</w:t>
      </w:r>
      <w:r w:rsidR="00A42C52" w:rsidRPr="00927184">
        <w:rPr>
          <w:szCs w:val="22"/>
          <w:lang w:val="nl-NL"/>
        </w:rPr>
        <w:t>,</w:t>
      </w:r>
      <w:r w:rsidRPr="00927184">
        <w:rPr>
          <w:szCs w:val="22"/>
          <w:lang w:val="nl-NL"/>
        </w:rPr>
        <w:t xml:space="preserve"> </w:t>
      </w:r>
      <w:r w:rsidR="00440730" w:rsidRPr="00927184">
        <w:rPr>
          <w:szCs w:val="22"/>
          <w:lang w:val="nl-NL"/>
        </w:rPr>
        <w:t>bevestigden</w:t>
      </w:r>
      <w:r w:rsidR="00526685" w:rsidRPr="00927184">
        <w:rPr>
          <w:szCs w:val="22"/>
          <w:lang w:val="nl-NL"/>
        </w:rPr>
        <w:t xml:space="preserve"> de werkzaamheid van Lucentis, maar </w:t>
      </w:r>
      <w:r w:rsidR="00440730" w:rsidRPr="00927184">
        <w:rPr>
          <w:szCs w:val="22"/>
          <w:lang w:val="nl-NL"/>
        </w:rPr>
        <w:t xml:space="preserve">lieten </w:t>
      </w:r>
      <w:r w:rsidRPr="00927184">
        <w:rPr>
          <w:szCs w:val="22"/>
          <w:lang w:val="nl-NL"/>
        </w:rPr>
        <w:t xml:space="preserve">geen bijkomend effect </w:t>
      </w:r>
      <w:r w:rsidR="00440730" w:rsidRPr="00927184">
        <w:rPr>
          <w:szCs w:val="22"/>
          <w:lang w:val="nl-NL"/>
        </w:rPr>
        <w:t xml:space="preserve">zien </w:t>
      </w:r>
      <w:r w:rsidRPr="00927184">
        <w:rPr>
          <w:szCs w:val="22"/>
          <w:lang w:val="nl-NL"/>
        </w:rPr>
        <w:t xml:space="preserve">van de gecombineerde toediening van </w:t>
      </w:r>
      <w:r w:rsidR="00313EE7" w:rsidRPr="00927184">
        <w:rPr>
          <w:szCs w:val="22"/>
          <w:lang w:val="nl-NL"/>
        </w:rPr>
        <w:t>verteporfine</w:t>
      </w:r>
      <w:r w:rsidRPr="00927184">
        <w:rPr>
          <w:szCs w:val="22"/>
          <w:lang w:val="nl-NL"/>
        </w:rPr>
        <w:t xml:space="preserve"> (Visudyne PDT) en Lucentis in vergelijking met Lucentis monotherapie.</w:t>
      </w:r>
    </w:p>
    <w:p w14:paraId="16560E2F" w14:textId="77777777" w:rsidR="00020519" w:rsidRPr="00927184" w:rsidRDefault="00020519" w:rsidP="00C628B0">
      <w:pPr>
        <w:suppressAutoHyphens/>
        <w:rPr>
          <w:szCs w:val="22"/>
          <w:lang w:val="nl-NL"/>
        </w:rPr>
      </w:pPr>
    </w:p>
    <w:p w14:paraId="7E6AED33" w14:textId="77777777" w:rsidR="00165E72" w:rsidRPr="00927184" w:rsidRDefault="00165E72" w:rsidP="00C628B0">
      <w:pPr>
        <w:keepNext/>
        <w:widowControl w:val="0"/>
        <w:rPr>
          <w:i/>
          <w:u w:val="single"/>
          <w:lang w:val="nl-NL"/>
        </w:rPr>
      </w:pPr>
      <w:r w:rsidRPr="00927184">
        <w:rPr>
          <w:i/>
          <w:u w:val="single"/>
          <w:lang w:val="nl-NL"/>
        </w:rPr>
        <w:t>Behandeling van visusverslechtering als gevolg van CNV secundair aan PM</w:t>
      </w:r>
    </w:p>
    <w:p w14:paraId="671AAC58" w14:textId="77777777" w:rsidR="00165E72" w:rsidRPr="00927184" w:rsidRDefault="00165E72" w:rsidP="00C628B0">
      <w:pPr>
        <w:keepNext/>
        <w:widowControl w:val="0"/>
        <w:rPr>
          <w:szCs w:val="22"/>
          <w:lang w:val="nl-NL"/>
        </w:rPr>
      </w:pPr>
      <w:r w:rsidRPr="00927184">
        <w:rPr>
          <w:lang w:val="nl-NL"/>
        </w:rPr>
        <w:t xml:space="preserve">De klinische veiligheid en werkzaamheid van Lucentis bij patiënten met visusverslechtering als gevolg van CNV bij PM zijn onderzocht op basis van de gegevens over 12 maanden van de dubbelblinde, gecontroleerde registratiestudie F2301 (RADIANCE). In dit onderzoek werden 277 patiënten gerandomiseerd in een 2:2:1 verhouding </w:t>
      </w:r>
      <w:r w:rsidRPr="00927184">
        <w:rPr>
          <w:szCs w:val="22"/>
          <w:lang w:val="nl-NL"/>
        </w:rPr>
        <w:t>naar één van de volgende armen:</w:t>
      </w:r>
    </w:p>
    <w:p w14:paraId="05529EB0" w14:textId="77777777" w:rsidR="00165E72" w:rsidRPr="00927184" w:rsidRDefault="00165E72" w:rsidP="00C628B0">
      <w:pPr>
        <w:pStyle w:val="Text"/>
        <w:numPr>
          <w:ilvl w:val="0"/>
          <w:numId w:val="15"/>
        </w:numPr>
        <w:spacing w:before="0"/>
        <w:ind w:left="567" w:hanging="567"/>
        <w:jc w:val="left"/>
        <w:rPr>
          <w:sz w:val="22"/>
          <w:szCs w:val="22"/>
          <w:lang w:val="nl-NL"/>
        </w:rPr>
      </w:pPr>
      <w:r w:rsidRPr="00927184">
        <w:rPr>
          <w:sz w:val="22"/>
          <w:szCs w:val="22"/>
          <w:lang w:val="nl-NL"/>
        </w:rPr>
        <w:t>Groep I (</w:t>
      </w:r>
      <w:r w:rsidRPr="00927184">
        <w:rPr>
          <w:color w:val="000000"/>
          <w:sz w:val="22"/>
          <w:szCs w:val="22"/>
          <w:lang w:val="nl-NL"/>
        </w:rPr>
        <w:t>ranibizumab 0</w:t>
      </w:r>
      <w:r w:rsidRPr="00927184">
        <w:rPr>
          <w:sz w:val="22"/>
          <w:szCs w:val="22"/>
          <w:lang w:val="nl-NL"/>
        </w:rPr>
        <w:t>,</w:t>
      </w:r>
      <w:r w:rsidRPr="00927184">
        <w:rPr>
          <w:color w:val="000000"/>
          <w:sz w:val="22"/>
          <w:szCs w:val="22"/>
          <w:lang w:val="nl-NL"/>
        </w:rPr>
        <w:t>5 mg, dos</w:t>
      </w:r>
      <w:r w:rsidRPr="00927184">
        <w:rPr>
          <w:sz w:val="22"/>
          <w:szCs w:val="22"/>
          <w:lang w:val="nl-NL"/>
        </w:rPr>
        <w:t xml:space="preserve">eerschema op basis van stabiliteitscriteria gedefinieerd </w:t>
      </w:r>
      <w:r w:rsidRPr="00927184">
        <w:rPr>
          <w:color w:val="000000"/>
          <w:sz w:val="22"/>
          <w:szCs w:val="22"/>
          <w:lang w:val="nl-NL" w:eastAsia="x-none"/>
        </w:rPr>
        <w:t>als</w:t>
      </w:r>
      <w:r w:rsidRPr="00927184">
        <w:rPr>
          <w:sz w:val="22"/>
          <w:szCs w:val="22"/>
          <w:lang w:val="nl-NL"/>
        </w:rPr>
        <w:t xml:space="preserve"> geen verandering van BCVA ten opzichte van de twee voorgaande maandelijkse beoordelingen).</w:t>
      </w:r>
    </w:p>
    <w:p w14:paraId="4D9E7CEF" w14:textId="77777777" w:rsidR="00165E72" w:rsidRPr="00927184" w:rsidRDefault="00165E72" w:rsidP="00C628B0">
      <w:pPr>
        <w:pStyle w:val="Text"/>
        <w:numPr>
          <w:ilvl w:val="0"/>
          <w:numId w:val="15"/>
        </w:numPr>
        <w:spacing w:before="0"/>
        <w:ind w:left="567" w:hanging="567"/>
        <w:jc w:val="left"/>
        <w:rPr>
          <w:sz w:val="22"/>
          <w:szCs w:val="22"/>
          <w:lang w:val="nl-NL"/>
        </w:rPr>
      </w:pPr>
      <w:r w:rsidRPr="00927184">
        <w:rPr>
          <w:sz w:val="22"/>
          <w:szCs w:val="22"/>
          <w:lang w:val="nl-NL"/>
        </w:rPr>
        <w:t>Groep II (</w:t>
      </w:r>
      <w:r w:rsidRPr="00927184">
        <w:rPr>
          <w:color w:val="000000"/>
          <w:sz w:val="22"/>
          <w:szCs w:val="22"/>
          <w:lang w:val="nl-NL"/>
        </w:rPr>
        <w:t>ranibizumab 0</w:t>
      </w:r>
      <w:r w:rsidRPr="00927184">
        <w:rPr>
          <w:sz w:val="22"/>
          <w:szCs w:val="22"/>
          <w:lang w:val="nl-NL"/>
        </w:rPr>
        <w:t>,</w:t>
      </w:r>
      <w:r w:rsidRPr="00927184">
        <w:rPr>
          <w:color w:val="000000"/>
          <w:sz w:val="22"/>
          <w:szCs w:val="22"/>
          <w:lang w:val="nl-NL"/>
        </w:rPr>
        <w:t>5 mg, doseer</w:t>
      </w:r>
      <w:r w:rsidRPr="00927184">
        <w:rPr>
          <w:sz w:val="22"/>
          <w:szCs w:val="22"/>
          <w:lang w:val="nl-NL"/>
        </w:rPr>
        <w:t>schema op basis van ziekteactiviteitscriteria gedefinieerd als visusverslechtering die toe te schrijven is aan intra- of subretinaal vocht of actieve lekkage als gevolg van de CNV-laesie, zoals beoordeeld met OCT en/of FAG).</w:t>
      </w:r>
    </w:p>
    <w:p w14:paraId="542BC31A" w14:textId="77777777" w:rsidR="00165E72" w:rsidRPr="00927184" w:rsidRDefault="00165E72" w:rsidP="00C628B0">
      <w:pPr>
        <w:pStyle w:val="Text"/>
        <w:keepNext/>
        <w:widowControl w:val="0"/>
        <w:numPr>
          <w:ilvl w:val="0"/>
          <w:numId w:val="15"/>
        </w:numPr>
        <w:spacing w:before="0"/>
        <w:ind w:left="0" w:firstLine="0"/>
        <w:jc w:val="left"/>
        <w:rPr>
          <w:sz w:val="22"/>
          <w:szCs w:val="22"/>
          <w:lang w:val="nl-NL"/>
        </w:rPr>
      </w:pPr>
      <w:r w:rsidRPr="00927184">
        <w:rPr>
          <w:sz w:val="22"/>
          <w:szCs w:val="22"/>
          <w:lang w:val="nl-NL"/>
        </w:rPr>
        <w:t xml:space="preserve">Groep III (vPDT - patiënten mochten behandeling met </w:t>
      </w:r>
      <w:r w:rsidRPr="00927184">
        <w:rPr>
          <w:color w:val="000000"/>
          <w:sz w:val="22"/>
          <w:szCs w:val="22"/>
          <w:lang w:val="nl-NL"/>
        </w:rPr>
        <w:t>ranibizumab ontvangen vanaf maand 3).</w:t>
      </w:r>
    </w:p>
    <w:p w14:paraId="2DE893F7" w14:textId="77777777" w:rsidR="00165E72" w:rsidRPr="00927184" w:rsidRDefault="00165E72" w:rsidP="00C628B0">
      <w:pPr>
        <w:pStyle w:val="Text"/>
        <w:spacing w:before="0"/>
        <w:jc w:val="left"/>
        <w:rPr>
          <w:sz w:val="22"/>
          <w:szCs w:val="22"/>
          <w:lang w:val="nl-NL"/>
        </w:rPr>
      </w:pPr>
      <w:r w:rsidRPr="00927184">
        <w:rPr>
          <w:sz w:val="22"/>
          <w:szCs w:val="22"/>
          <w:lang w:val="nl-NL"/>
        </w:rPr>
        <w:t>Tijdens de onderzoeksperiode van 12 maanden had in Groep II, dat is de groep met de aanbevolen dosering (zie rubriek 4.2), 50,9% van de patiënten 1 of 2 injecties nodig, 34,5% had 3 tot 5 injecties nodig en 14,7% had 6 tot 12 injecties nodig. 62,9% van de patiënten in Groep II had geen injecties nodig tijdens de laatste 6 maanden van het onderzoek.</w:t>
      </w:r>
    </w:p>
    <w:p w14:paraId="4E812433" w14:textId="77777777" w:rsidR="00165E72" w:rsidRPr="00927184" w:rsidRDefault="00165E72" w:rsidP="00C628B0">
      <w:pPr>
        <w:pStyle w:val="Text"/>
        <w:spacing w:before="0"/>
        <w:jc w:val="left"/>
        <w:rPr>
          <w:sz w:val="22"/>
          <w:szCs w:val="22"/>
          <w:lang w:val="nl-NL"/>
        </w:rPr>
      </w:pPr>
    </w:p>
    <w:p w14:paraId="4B569E94" w14:textId="77777777" w:rsidR="00165E72" w:rsidRPr="00927184" w:rsidRDefault="00165E72" w:rsidP="00C628B0">
      <w:pPr>
        <w:pStyle w:val="Text"/>
        <w:spacing w:before="0"/>
        <w:jc w:val="left"/>
        <w:rPr>
          <w:sz w:val="22"/>
          <w:szCs w:val="22"/>
          <w:lang w:val="nl-NL"/>
        </w:rPr>
      </w:pPr>
      <w:r w:rsidRPr="00927184">
        <w:rPr>
          <w:sz w:val="22"/>
          <w:szCs w:val="22"/>
          <w:lang w:val="nl-NL"/>
        </w:rPr>
        <w:t>De belangrijkste resultaten uit RADIANCE zijn samengevat in Tabel 2 en Figuur 2.</w:t>
      </w:r>
    </w:p>
    <w:p w14:paraId="550E7CBD" w14:textId="77777777" w:rsidR="00165E72" w:rsidRPr="00927184" w:rsidRDefault="00165E72" w:rsidP="00C628B0">
      <w:pPr>
        <w:pStyle w:val="Text"/>
        <w:spacing w:before="0"/>
        <w:jc w:val="left"/>
        <w:rPr>
          <w:sz w:val="22"/>
          <w:szCs w:val="22"/>
          <w:lang w:val="nl-NL"/>
        </w:rPr>
      </w:pPr>
    </w:p>
    <w:p w14:paraId="27D44ADC" w14:textId="77777777" w:rsidR="00165E72" w:rsidRPr="00927184" w:rsidRDefault="00165E72" w:rsidP="00C628B0">
      <w:pPr>
        <w:pStyle w:val="Text"/>
        <w:keepNext/>
        <w:spacing w:before="0"/>
        <w:ind w:left="1134" w:hanging="1134"/>
        <w:jc w:val="left"/>
        <w:rPr>
          <w:b/>
          <w:sz w:val="22"/>
          <w:szCs w:val="22"/>
          <w:lang w:val="nl-NL"/>
        </w:rPr>
      </w:pPr>
      <w:r w:rsidRPr="00927184">
        <w:rPr>
          <w:b/>
          <w:sz w:val="22"/>
          <w:szCs w:val="22"/>
          <w:lang w:val="nl-NL"/>
        </w:rPr>
        <w:t>Tabel 2</w:t>
      </w:r>
      <w:r w:rsidRPr="00927184">
        <w:rPr>
          <w:b/>
          <w:sz w:val="22"/>
          <w:szCs w:val="22"/>
          <w:lang w:val="nl-NL"/>
        </w:rPr>
        <w:tab/>
        <w:t>Resultaten op maand 3 en 12 (RADIANCE)</w:t>
      </w:r>
    </w:p>
    <w:p w14:paraId="1648987D" w14:textId="77777777" w:rsidR="00165E72" w:rsidRPr="00927184" w:rsidRDefault="00165E72" w:rsidP="00C628B0">
      <w:pPr>
        <w:pStyle w:val="Text"/>
        <w:keepNext/>
        <w:spacing w:before="0"/>
        <w:jc w:val="left"/>
        <w:rPr>
          <w:sz w:val="22"/>
          <w:szCs w:val="22"/>
          <w:lang w:val="nl-NL"/>
        </w:rPr>
      </w:pPr>
    </w:p>
    <w:tbl>
      <w:tblPr>
        <w:tblW w:w="9293" w:type="dxa"/>
        <w:tblBorders>
          <w:top w:val="single" w:sz="4" w:space="0" w:color="auto"/>
          <w:bottom w:val="single" w:sz="4" w:space="0" w:color="auto"/>
        </w:tblBorders>
        <w:tblLayout w:type="fixed"/>
        <w:tblLook w:val="0000" w:firstRow="0" w:lastRow="0" w:firstColumn="0" w:lastColumn="0" w:noHBand="0" w:noVBand="0"/>
      </w:tblPr>
      <w:tblGrid>
        <w:gridCol w:w="4219"/>
        <w:gridCol w:w="1843"/>
        <w:gridCol w:w="1984"/>
        <w:gridCol w:w="1247"/>
      </w:tblGrid>
      <w:tr w:rsidR="00165E72" w:rsidRPr="00927184" w14:paraId="174A455D" w14:textId="77777777" w:rsidTr="00DF5CF0">
        <w:trPr>
          <w:tblHeader/>
        </w:trPr>
        <w:tc>
          <w:tcPr>
            <w:tcW w:w="4219" w:type="dxa"/>
            <w:tcBorders>
              <w:top w:val="single" w:sz="4" w:space="0" w:color="auto"/>
              <w:bottom w:val="single" w:sz="4" w:space="0" w:color="auto"/>
            </w:tcBorders>
          </w:tcPr>
          <w:p w14:paraId="7A0EC095" w14:textId="77777777" w:rsidR="00165E72" w:rsidRPr="00927184" w:rsidRDefault="00165E72" w:rsidP="00C628B0">
            <w:pPr>
              <w:pStyle w:val="Table"/>
              <w:keepNext/>
              <w:spacing w:before="0" w:after="0"/>
              <w:rPr>
                <w:rFonts w:ascii="Times New Roman" w:hAnsi="Times New Roman"/>
                <w:sz w:val="22"/>
                <w:szCs w:val="22"/>
                <w:lang w:val="nl-NL"/>
              </w:rPr>
            </w:pPr>
          </w:p>
        </w:tc>
        <w:tc>
          <w:tcPr>
            <w:tcW w:w="1843" w:type="dxa"/>
            <w:tcBorders>
              <w:top w:val="single" w:sz="4" w:space="0" w:color="auto"/>
              <w:bottom w:val="single" w:sz="4" w:space="0" w:color="auto"/>
            </w:tcBorders>
          </w:tcPr>
          <w:p w14:paraId="22FF17C8" w14:textId="77777777" w:rsidR="00165E72" w:rsidRPr="00927184" w:rsidRDefault="00165E72" w:rsidP="00C628B0">
            <w:pPr>
              <w:pStyle w:val="Text"/>
              <w:keepNext/>
              <w:spacing w:before="0"/>
              <w:jc w:val="center"/>
              <w:rPr>
                <w:rFonts w:eastAsia="MS Mincho"/>
                <w:b/>
                <w:bCs/>
                <w:sz w:val="22"/>
                <w:szCs w:val="22"/>
                <w:lang w:val="nl-NL"/>
              </w:rPr>
            </w:pPr>
            <w:r w:rsidRPr="00927184">
              <w:rPr>
                <w:rFonts w:eastAsia="MS Mincho"/>
                <w:b/>
                <w:bCs/>
                <w:sz w:val="22"/>
                <w:szCs w:val="22"/>
                <w:lang w:val="nl-NL"/>
              </w:rPr>
              <w:t>Groep I</w:t>
            </w:r>
          </w:p>
          <w:p w14:paraId="2F400CAE" w14:textId="77777777" w:rsidR="00165E72" w:rsidRPr="00927184" w:rsidRDefault="00165E72" w:rsidP="00C628B0">
            <w:pPr>
              <w:pStyle w:val="Text"/>
              <w:keepNext/>
              <w:spacing w:before="0"/>
              <w:jc w:val="center"/>
              <w:rPr>
                <w:rFonts w:eastAsia="MS Mincho"/>
                <w:b/>
                <w:bCs/>
                <w:sz w:val="22"/>
                <w:szCs w:val="22"/>
                <w:lang w:val="nl-NL"/>
              </w:rPr>
            </w:pPr>
            <w:r w:rsidRPr="00927184">
              <w:rPr>
                <w:rFonts w:eastAsia="MS Mincho"/>
                <w:b/>
                <w:bCs/>
                <w:sz w:val="22"/>
                <w:szCs w:val="22"/>
                <w:lang w:val="nl-NL"/>
              </w:rPr>
              <w:t>Ranibizumab</w:t>
            </w:r>
          </w:p>
          <w:p w14:paraId="47332B74" w14:textId="77777777" w:rsidR="00165E72" w:rsidRPr="00927184" w:rsidRDefault="00165E72" w:rsidP="00C628B0">
            <w:pPr>
              <w:pStyle w:val="Text"/>
              <w:keepNext/>
              <w:spacing w:before="0"/>
              <w:jc w:val="center"/>
              <w:rPr>
                <w:rFonts w:eastAsia="MS Mincho"/>
                <w:b/>
                <w:bCs/>
                <w:sz w:val="22"/>
                <w:szCs w:val="22"/>
                <w:lang w:val="nl-NL"/>
              </w:rPr>
            </w:pPr>
            <w:r w:rsidRPr="00927184">
              <w:rPr>
                <w:rFonts w:eastAsia="MS Mincho"/>
                <w:b/>
                <w:bCs/>
                <w:sz w:val="22"/>
                <w:szCs w:val="22"/>
                <w:lang w:val="nl-NL"/>
              </w:rPr>
              <w:t>0,5 mg</w:t>
            </w:r>
          </w:p>
          <w:p w14:paraId="1116DC7B" w14:textId="77777777" w:rsidR="00165E72" w:rsidRPr="00927184" w:rsidRDefault="00165E72" w:rsidP="00C628B0">
            <w:pPr>
              <w:pStyle w:val="Text"/>
              <w:keepNext/>
              <w:spacing w:before="0"/>
              <w:jc w:val="center"/>
              <w:rPr>
                <w:rFonts w:eastAsia="MS Mincho"/>
                <w:b/>
                <w:bCs/>
                <w:sz w:val="22"/>
                <w:szCs w:val="22"/>
                <w:lang w:val="nl-NL"/>
              </w:rPr>
            </w:pPr>
            <w:r w:rsidRPr="00927184">
              <w:rPr>
                <w:rFonts w:eastAsia="MS Mincho"/>
                <w:b/>
                <w:bCs/>
                <w:sz w:val="22"/>
                <w:szCs w:val="22"/>
                <w:lang w:val="nl-NL"/>
              </w:rPr>
              <w:t>“visusstabiliteit”</w:t>
            </w:r>
          </w:p>
          <w:p w14:paraId="35151E45" w14:textId="77777777" w:rsidR="00165E72" w:rsidRPr="00927184" w:rsidRDefault="00165E72" w:rsidP="00C628B0">
            <w:pPr>
              <w:pStyle w:val="Table"/>
              <w:keepNext/>
              <w:spacing w:before="0" w:after="0"/>
              <w:jc w:val="center"/>
              <w:rPr>
                <w:rFonts w:ascii="Times New Roman" w:hAnsi="Times New Roman"/>
                <w:sz w:val="22"/>
                <w:szCs w:val="22"/>
                <w:lang w:val="nl-NL"/>
              </w:rPr>
            </w:pPr>
            <w:r w:rsidRPr="00927184">
              <w:rPr>
                <w:rFonts w:ascii="Times New Roman" w:hAnsi="Times New Roman"/>
                <w:b/>
                <w:bCs/>
                <w:sz w:val="22"/>
                <w:szCs w:val="22"/>
                <w:lang w:val="nl-NL"/>
              </w:rPr>
              <w:t>(n=105)</w:t>
            </w:r>
          </w:p>
        </w:tc>
        <w:tc>
          <w:tcPr>
            <w:tcW w:w="1984" w:type="dxa"/>
            <w:tcBorders>
              <w:top w:val="single" w:sz="4" w:space="0" w:color="auto"/>
              <w:bottom w:val="single" w:sz="4" w:space="0" w:color="auto"/>
            </w:tcBorders>
          </w:tcPr>
          <w:p w14:paraId="063710C4" w14:textId="77777777" w:rsidR="00165E72" w:rsidRPr="00927184" w:rsidRDefault="00165E72" w:rsidP="00C628B0">
            <w:pPr>
              <w:pStyle w:val="Text"/>
              <w:keepNext/>
              <w:spacing w:before="0"/>
              <w:jc w:val="center"/>
              <w:rPr>
                <w:rFonts w:eastAsia="MS Mincho"/>
                <w:b/>
                <w:bCs/>
                <w:sz w:val="22"/>
                <w:szCs w:val="22"/>
                <w:lang w:val="nl-NL"/>
              </w:rPr>
            </w:pPr>
            <w:r w:rsidRPr="00927184">
              <w:rPr>
                <w:rFonts w:eastAsia="MS Mincho"/>
                <w:b/>
                <w:bCs/>
                <w:sz w:val="22"/>
                <w:szCs w:val="22"/>
                <w:lang w:val="nl-NL"/>
              </w:rPr>
              <w:t>Groep II</w:t>
            </w:r>
          </w:p>
          <w:p w14:paraId="098ADE90" w14:textId="77777777" w:rsidR="00165E72" w:rsidRPr="00927184" w:rsidRDefault="00165E72" w:rsidP="00C628B0">
            <w:pPr>
              <w:pStyle w:val="Text"/>
              <w:keepNext/>
              <w:spacing w:before="0"/>
              <w:jc w:val="center"/>
              <w:rPr>
                <w:rFonts w:eastAsia="MS Mincho"/>
                <w:b/>
                <w:bCs/>
                <w:sz w:val="22"/>
                <w:szCs w:val="22"/>
                <w:lang w:val="nl-NL"/>
              </w:rPr>
            </w:pPr>
            <w:r w:rsidRPr="00927184">
              <w:rPr>
                <w:rFonts w:eastAsia="MS Mincho"/>
                <w:b/>
                <w:bCs/>
                <w:sz w:val="22"/>
                <w:szCs w:val="22"/>
                <w:lang w:val="nl-NL"/>
              </w:rPr>
              <w:t>Ranibizumab</w:t>
            </w:r>
          </w:p>
          <w:p w14:paraId="2F88E5FF" w14:textId="77777777" w:rsidR="00165E72" w:rsidRPr="00927184" w:rsidRDefault="00165E72" w:rsidP="00C628B0">
            <w:pPr>
              <w:pStyle w:val="Text"/>
              <w:keepNext/>
              <w:spacing w:before="0"/>
              <w:jc w:val="center"/>
              <w:rPr>
                <w:rFonts w:eastAsia="MS Mincho"/>
                <w:b/>
                <w:bCs/>
                <w:sz w:val="22"/>
                <w:szCs w:val="22"/>
                <w:lang w:val="nl-NL"/>
              </w:rPr>
            </w:pPr>
            <w:r w:rsidRPr="00927184">
              <w:rPr>
                <w:rFonts w:eastAsia="MS Mincho"/>
                <w:b/>
                <w:bCs/>
                <w:sz w:val="22"/>
                <w:szCs w:val="22"/>
                <w:lang w:val="nl-NL"/>
              </w:rPr>
              <w:t>0,5 mg</w:t>
            </w:r>
          </w:p>
          <w:p w14:paraId="31EC3D81" w14:textId="77777777" w:rsidR="00165E72" w:rsidRPr="00927184" w:rsidRDefault="00165E72" w:rsidP="00C628B0">
            <w:pPr>
              <w:pStyle w:val="Text"/>
              <w:keepNext/>
              <w:spacing w:before="0"/>
              <w:jc w:val="center"/>
              <w:rPr>
                <w:rFonts w:eastAsia="MS Mincho"/>
                <w:b/>
                <w:bCs/>
                <w:sz w:val="22"/>
                <w:szCs w:val="22"/>
                <w:lang w:val="nl-NL"/>
              </w:rPr>
            </w:pPr>
            <w:r w:rsidRPr="00927184">
              <w:rPr>
                <w:rFonts w:eastAsia="MS Mincho"/>
                <w:b/>
                <w:bCs/>
                <w:sz w:val="22"/>
                <w:szCs w:val="22"/>
                <w:lang w:val="nl-NL"/>
              </w:rPr>
              <w:t>“ziekteactiviteit”</w:t>
            </w:r>
          </w:p>
          <w:p w14:paraId="4F005DD9" w14:textId="77777777" w:rsidR="00165E72" w:rsidRPr="00927184" w:rsidRDefault="00165E72" w:rsidP="00C628B0">
            <w:pPr>
              <w:pStyle w:val="Table"/>
              <w:keepNext/>
              <w:spacing w:before="0" w:after="0"/>
              <w:jc w:val="center"/>
              <w:rPr>
                <w:rFonts w:ascii="Times New Roman" w:hAnsi="Times New Roman"/>
                <w:sz w:val="22"/>
                <w:szCs w:val="22"/>
                <w:lang w:val="nl-NL"/>
              </w:rPr>
            </w:pPr>
            <w:r w:rsidRPr="00927184">
              <w:rPr>
                <w:rFonts w:ascii="Times New Roman" w:hAnsi="Times New Roman"/>
                <w:b/>
                <w:bCs/>
                <w:sz w:val="22"/>
                <w:szCs w:val="22"/>
                <w:lang w:val="nl-NL"/>
              </w:rPr>
              <w:t>(n=116)</w:t>
            </w:r>
          </w:p>
        </w:tc>
        <w:tc>
          <w:tcPr>
            <w:tcW w:w="1247" w:type="dxa"/>
            <w:tcBorders>
              <w:top w:val="single" w:sz="4" w:space="0" w:color="auto"/>
              <w:bottom w:val="single" w:sz="4" w:space="0" w:color="auto"/>
            </w:tcBorders>
          </w:tcPr>
          <w:p w14:paraId="5C1D1B75" w14:textId="77777777" w:rsidR="00165E72" w:rsidRPr="00927184" w:rsidRDefault="00165E72" w:rsidP="00C628B0">
            <w:pPr>
              <w:pStyle w:val="Text"/>
              <w:keepNext/>
              <w:spacing w:before="0"/>
              <w:jc w:val="center"/>
              <w:rPr>
                <w:rFonts w:eastAsia="MS Mincho"/>
                <w:b/>
                <w:bCs/>
                <w:sz w:val="22"/>
                <w:szCs w:val="22"/>
                <w:lang w:val="nl-NL"/>
              </w:rPr>
            </w:pPr>
            <w:r w:rsidRPr="00927184">
              <w:rPr>
                <w:rFonts w:eastAsia="MS Mincho"/>
                <w:b/>
                <w:bCs/>
                <w:sz w:val="22"/>
                <w:szCs w:val="22"/>
                <w:lang w:val="nl-NL"/>
              </w:rPr>
              <w:t>Groep III</w:t>
            </w:r>
          </w:p>
          <w:p w14:paraId="63B3383C" w14:textId="77777777" w:rsidR="00165E72" w:rsidRPr="00927184" w:rsidRDefault="00165E72" w:rsidP="00C628B0">
            <w:pPr>
              <w:pStyle w:val="Text"/>
              <w:keepNext/>
              <w:spacing w:before="0"/>
              <w:jc w:val="center"/>
              <w:rPr>
                <w:rFonts w:eastAsia="MS Mincho"/>
                <w:b/>
                <w:bCs/>
                <w:sz w:val="22"/>
                <w:szCs w:val="22"/>
                <w:lang w:val="nl-NL"/>
              </w:rPr>
            </w:pPr>
            <w:r w:rsidRPr="00927184">
              <w:rPr>
                <w:rFonts w:eastAsia="MS Mincho"/>
                <w:b/>
                <w:bCs/>
                <w:sz w:val="22"/>
                <w:szCs w:val="22"/>
                <w:lang w:val="nl-NL"/>
              </w:rPr>
              <w:t>vPDT</w:t>
            </w:r>
            <w:r w:rsidRPr="00927184">
              <w:rPr>
                <w:rFonts w:eastAsia="MS Mincho"/>
                <w:b/>
                <w:bCs/>
                <w:sz w:val="22"/>
                <w:szCs w:val="22"/>
                <w:vertAlign w:val="superscript"/>
                <w:lang w:val="nl-NL"/>
              </w:rPr>
              <w:t>b</w:t>
            </w:r>
          </w:p>
          <w:p w14:paraId="6D8142BD" w14:textId="77777777" w:rsidR="00165E72" w:rsidRPr="00927184" w:rsidRDefault="00165E72" w:rsidP="00C628B0">
            <w:pPr>
              <w:pStyle w:val="Text"/>
              <w:keepNext/>
              <w:spacing w:before="0"/>
              <w:jc w:val="center"/>
              <w:rPr>
                <w:rFonts w:eastAsia="MS Mincho"/>
                <w:b/>
                <w:bCs/>
                <w:sz w:val="22"/>
                <w:szCs w:val="22"/>
                <w:lang w:val="nl-NL"/>
              </w:rPr>
            </w:pPr>
          </w:p>
          <w:p w14:paraId="12EA50E9" w14:textId="77777777" w:rsidR="00165E72" w:rsidRPr="00927184" w:rsidRDefault="00165E72" w:rsidP="00C628B0">
            <w:pPr>
              <w:pStyle w:val="Text"/>
              <w:keepNext/>
              <w:spacing w:before="0"/>
              <w:jc w:val="center"/>
              <w:rPr>
                <w:rFonts w:eastAsia="MS Mincho"/>
                <w:b/>
                <w:bCs/>
                <w:sz w:val="22"/>
                <w:szCs w:val="22"/>
                <w:lang w:val="nl-NL"/>
              </w:rPr>
            </w:pPr>
          </w:p>
          <w:p w14:paraId="422EC50C" w14:textId="77777777" w:rsidR="00165E72" w:rsidRPr="00927184" w:rsidRDefault="00165E72" w:rsidP="00C628B0">
            <w:pPr>
              <w:pStyle w:val="Table"/>
              <w:keepNext/>
              <w:spacing w:before="0" w:after="0"/>
              <w:jc w:val="center"/>
              <w:rPr>
                <w:rFonts w:ascii="Times New Roman" w:hAnsi="Times New Roman"/>
                <w:sz w:val="22"/>
                <w:szCs w:val="22"/>
                <w:lang w:val="nl-NL"/>
              </w:rPr>
            </w:pPr>
            <w:r w:rsidRPr="00927184">
              <w:rPr>
                <w:rFonts w:ascii="Times New Roman" w:hAnsi="Times New Roman"/>
                <w:b/>
                <w:bCs/>
                <w:sz w:val="22"/>
                <w:szCs w:val="22"/>
                <w:lang w:val="nl-NL"/>
              </w:rPr>
              <w:t>(n=55)</w:t>
            </w:r>
          </w:p>
        </w:tc>
      </w:tr>
      <w:tr w:rsidR="00165E72" w:rsidRPr="00927184" w14:paraId="58C3FF8A" w14:textId="77777777" w:rsidTr="00DF5CF0">
        <w:tc>
          <w:tcPr>
            <w:tcW w:w="4219" w:type="dxa"/>
            <w:tcBorders>
              <w:top w:val="single" w:sz="4" w:space="0" w:color="auto"/>
            </w:tcBorders>
          </w:tcPr>
          <w:p w14:paraId="1753B8C2" w14:textId="77777777" w:rsidR="00165E72" w:rsidRPr="00927184" w:rsidRDefault="00165E72" w:rsidP="00C628B0">
            <w:pPr>
              <w:pStyle w:val="Table"/>
              <w:keepNext/>
              <w:spacing w:before="0" w:after="0"/>
              <w:rPr>
                <w:rFonts w:ascii="Times New Roman" w:hAnsi="Times New Roman"/>
                <w:b/>
                <w:sz w:val="22"/>
                <w:szCs w:val="22"/>
                <w:lang w:val="nl-NL"/>
              </w:rPr>
            </w:pPr>
            <w:r w:rsidRPr="00927184">
              <w:rPr>
                <w:rFonts w:ascii="Times New Roman" w:hAnsi="Times New Roman"/>
                <w:b/>
                <w:sz w:val="22"/>
                <w:szCs w:val="22"/>
                <w:lang w:val="nl-NL"/>
              </w:rPr>
              <w:t>Maand 3</w:t>
            </w:r>
          </w:p>
        </w:tc>
        <w:tc>
          <w:tcPr>
            <w:tcW w:w="1843" w:type="dxa"/>
            <w:tcBorders>
              <w:top w:val="single" w:sz="4" w:space="0" w:color="auto"/>
            </w:tcBorders>
          </w:tcPr>
          <w:p w14:paraId="01E3B842" w14:textId="77777777" w:rsidR="00165E72" w:rsidRPr="00927184" w:rsidRDefault="00165E72" w:rsidP="00C628B0">
            <w:pPr>
              <w:pStyle w:val="Table"/>
              <w:keepNext/>
              <w:spacing w:before="0" w:after="0"/>
              <w:rPr>
                <w:rFonts w:ascii="Times New Roman" w:hAnsi="Times New Roman"/>
                <w:sz w:val="22"/>
                <w:szCs w:val="22"/>
                <w:lang w:val="nl-NL"/>
              </w:rPr>
            </w:pPr>
          </w:p>
        </w:tc>
        <w:tc>
          <w:tcPr>
            <w:tcW w:w="1984" w:type="dxa"/>
            <w:tcBorders>
              <w:top w:val="single" w:sz="4" w:space="0" w:color="auto"/>
            </w:tcBorders>
          </w:tcPr>
          <w:p w14:paraId="18205DEC" w14:textId="77777777" w:rsidR="00165E72" w:rsidRPr="00927184" w:rsidRDefault="00165E72" w:rsidP="00C628B0">
            <w:pPr>
              <w:pStyle w:val="Table"/>
              <w:keepNext/>
              <w:spacing w:before="0" w:after="0"/>
              <w:rPr>
                <w:rFonts w:ascii="Times New Roman" w:hAnsi="Times New Roman"/>
                <w:sz w:val="22"/>
                <w:szCs w:val="22"/>
                <w:lang w:val="nl-NL"/>
              </w:rPr>
            </w:pPr>
          </w:p>
        </w:tc>
        <w:tc>
          <w:tcPr>
            <w:tcW w:w="1247" w:type="dxa"/>
            <w:tcBorders>
              <w:top w:val="single" w:sz="4" w:space="0" w:color="auto"/>
            </w:tcBorders>
          </w:tcPr>
          <w:p w14:paraId="2CBFE514" w14:textId="77777777" w:rsidR="00165E72" w:rsidRPr="00927184" w:rsidRDefault="00165E72" w:rsidP="00C628B0">
            <w:pPr>
              <w:pStyle w:val="Table"/>
              <w:keepNext/>
              <w:spacing w:before="0" w:after="0"/>
              <w:rPr>
                <w:rFonts w:ascii="Times New Roman" w:hAnsi="Times New Roman"/>
                <w:sz w:val="22"/>
                <w:szCs w:val="22"/>
                <w:lang w:val="nl-NL"/>
              </w:rPr>
            </w:pPr>
          </w:p>
        </w:tc>
      </w:tr>
      <w:tr w:rsidR="00165E72" w:rsidRPr="00927184" w14:paraId="5B4C4A31" w14:textId="77777777" w:rsidTr="00DF5CF0">
        <w:tc>
          <w:tcPr>
            <w:tcW w:w="4219" w:type="dxa"/>
          </w:tcPr>
          <w:p w14:paraId="722F31B6" w14:textId="77777777" w:rsidR="00165E72" w:rsidRPr="00927184" w:rsidRDefault="00165E72" w:rsidP="00C628B0">
            <w:pPr>
              <w:pStyle w:val="Table"/>
              <w:keepNext/>
              <w:spacing w:before="0" w:after="0"/>
              <w:rPr>
                <w:rFonts w:ascii="Times New Roman" w:hAnsi="Times New Roman"/>
                <w:sz w:val="22"/>
                <w:szCs w:val="22"/>
                <w:lang w:val="nl-NL"/>
              </w:rPr>
            </w:pPr>
            <w:r w:rsidRPr="00927184">
              <w:rPr>
                <w:rFonts w:ascii="Times New Roman" w:hAnsi="Times New Roman"/>
                <w:sz w:val="22"/>
                <w:szCs w:val="22"/>
                <w:lang w:val="nl-NL"/>
              </w:rPr>
              <w:t>Gemiddelde verandering in BCVA van maand 1 tot maand 3 in vergelijking met uitgangswaarde</w:t>
            </w:r>
            <w:r w:rsidRPr="00927184">
              <w:rPr>
                <w:rFonts w:ascii="Times New Roman" w:hAnsi="Times New Roman"/>
                <w:sz w:val="22"/>
                <w:szCs w:val="22"/>
                <w:vertAlign w:val="superscript"/>
                <w:lang w:val="nl-NL"/>
              </w:rPr>
              <w:t>a</w:t>
            </w:r>
            <w:r w:rsidRPr="00927184">
              <w:rPr>
                <w:rFonts w:ascii="Times New Roman" w:hAnsi="Times New Roman"/>
                <w:sz w:val="22"/>
                <w:szCs w:val="22"/>
                <w:lang w:val="nl-NL"/>
              </w:rPr>
              <w:t xml:space="preserve"> (letters)</w:t>
            </w:r>
          </w:p>
        </w:tc>
        <w:tc>
          <w:tcPr>
            <w:tcW w:w="1843" w:type="dxa"/>
          </w:tcPr>
          <w:p w14:paraId="1793187E" w14:textId="77777777" w:rsidR="00165E72" w:rsidRPr="00927184" w:rsidRDefault="00165E72"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+10,5</w:t>
            </w:r>
          </w:p>
        </w:tc>
        <w:tc>
          <w:tcPr>
            <w:tcW w:w="1984" w:type="dxa"/>
          </w:tcPr>
          <w:p w14:paraId="011F598B" w14:textId="77777777" w:rsidR="00165E72" w:rsidRPr="00927184" w:rsidRDefault="00165E72"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+10,6</w:t>
            </w:r>
          </w:p>
        </w:tc>
        <w:tc>
          <w:tcPr>
            <w:tcW w:w="1247" w:type="dxa"/>
          </w:tcPr>
          <w:p w14:paraId="2ABACCB7" w14:textId="77777777" w:rsidR="00165E72" w:rsidRPr="00927184" w:rsidRDefault="00165E72"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+2,2</w:t>
            </w:r>
          </w:p>
        </w:tc>
      </w:tr>
      <w:tr w:rsidR="00165E72" w:rsidRPr="00927184" w14:paraId="7185C923" w14:textId="77777777" w:rsidTr="00DF5CF0">
        <w:tc>
          <w:tcPr>
            <w:tcW w:w="4219" w:type="dxa"/>
          </w:tcPr>
          <w:p w14:paraId="18C72A9C" w14:textId="77777777" w:rsidR="00165E72" w:rsidRPr="00927184" w:rsidRDefault="00165E72" w:rsidP="00C628B0">
            <w:pPr>
              <w:pStyle w:val="Text"/>
              <w:keepNext/>
              <w:spacing w:before="0"/>
              <w:jc w:val="left"/>
              <w:rPr>
                <w:rFonts w:eastAsia="MS Mincho"/>
                <w:sz w:val="22"/>
                <w:szCs w:val="22"/>
                <w:lang w:val="nl-NL"/>
              </w:rPr>
            </w:pPr>
            <w:r w:rsidRPr="00927184">
              <w:rPr>
                <w:rFonts w:eastAsia="MS Mincho"/>
                <w:sz w:val="22"/>
                <w:szCs w:val="22"/>
                <w:lang w:val="nl-NL"/>
              </w:rPr>
              <w:t>Aandeel patiënten met winst van:</w:t>
            </w:r>
          </w:p>
          <w:p w14:paraId="2BBA5493" w14:textId="77777777" w:rsidR="00165E72" w:rsidRPr="00927184" w:rsidRDefault="00165E72" w:rsidP="00C628B0">
            <w:pPr>
              <w:pStyle w:val="Text"/>
              <w:keepNext/>
              <w:spacing w:before="0"/>
              <w:jc w:val="left"/>
              <w:rPr>
                <w:rFonts w:eastAsia="MS Mincho"/>
                <w:sz w:val="22"/>
                <w:szCs w:val="22"/>
                <w:lang w:val="nl-NL"/>
              </w:rPr>
            </w:pPr>
            <w:r w:rsidRPr="00927184">
              <w:rPr>
                <w:rFonts w:eastAsia="MS Mincho"/>
                <w:sz w:val="22"/>
                <w:szCs w:val="22"/>
                <w:lang w:val="nl-NL"/>
              </w:rPr>
              <w:t>≥15 letters, of BCVA van ≥84 letters bereikt</w:t>
            </w:r>
          </w:p>
        </w:tc>
        <w:tc>
          <w:tcPr>
            <w:tcW w:w="1843" w:type="dxa"/>
          </w:tcPr>
          <w:p w14:paraId="264B6432" w14:textId="77777777" w:rsidR="00165E72" w:rsidRPr="00927184" w:rsidRDefault="00165E72" w:rsidP="00C628B0">
            <w:pPr>
              <w:pStyle w:val="Text"/>
              <w:keepNext/>
              <w:spacing w:before="0"/>
              <w:jc w:val="center"/>
              <w:rPr>
                <w:rFonts w:eastAsia="MS Mincho"/>
                <w:sz w:val="22"/>
                <w:szCs w:val="22"/>
                <w:lang w:val="nl-NL"/>
              </w:rPr>
            </w:pPr>
          </w:p>
          <w:p w14:paraId="354F8F02" w14:textId="77777777" w:rsidR="00165E72" w:rsidRPr="00927184" w:rsidRDefault="00165E72" w:rsidP="00C628B0">
            <w:pPr>
              <w:pStyle w:val="Text"/>
              <w:keepNext/>
              <w:tabs>
                <w:tab w:val="center" w:pos="1053"/>
                <w:tab w:val="right" w:pos="2107"/>
              </w:tabs>
              <w:spacing w:before="0"/>
              <w:jc w:val="center"/>
              <w:rPr>
                <w:rFonts w:eastAsia="MS Mincho"/>
                <w:sz w:val="22"/>
                <w:szCs w:val="22"/>
                <w:lang w:val="nl-NL"/>
              </w:rPr>
            </w:pPr>
            <w:r w:rsidRPr="00927184">
              <w:rPr>
                <w:rFonts w:eastAsia="MS Mincho"/>
                <w:sz w:val="22"/>
                <w:szCs w:val="22"/>
                <w:lang w:val="nl-NL"/>
              </w:rPr>
              <w:t>38,1%</w:t>
            </w:r>
          </w:p>
        </w:tc>
        <w:tc>
          <w:tcPr>
            <w:tcW w:w="1984" w:type="dxa"/>
          </w:tcPr>
          <w:p w14:paraId="482E0616" w14:textId="77777777" w:rsidR="00165E72" w:rsidRPr="00927184" w:rsidRDefault="00165E72" w:rsidP="00C628B0">
            <w:pPr>
              <w:pStyle w:val="Text"/>
              <w:keepNext/>
              <w:spacing w:before="0"/>
              <w:jc w:val="center"/>
              <w:rPr>
                <w:rFonts w:eastAsia="MS Mincho"/>
                <w:sz w:val="22"/>
                <w:szCs w:val="22"/>
                <w:lang w:val="nl-NL"/>
              </w:rPr>
            </w:pPr>
          </w:p>
          <w:p w14:paraId="28AC42F9" w14:textId="77777777" w:rsidR="00165E72" w:rsidRPr="00927184" w:rsidRDefault="00165E72" w:rsidP="00C628B0">
            <w:pPr>
              <w:pStyle w:val="Text"/>
              <w:keepNext/>
              <w:spacing w:before="0"/>
              <w:jc w:val="center"/>
              <w:rPr>
                <w:rFonts w:eastAsia="MS Mincho"/>
                <w:sz w:val="22"/>
                <w:szCs w:val="22"/>
                <w:lang w:val="nl-NL"/>
              </w:rPr>
            </w:pPr>
            <w:r w:rsidRPr="00927184">
              <w:rPr>
                <w:rFonts w:eastAsia="MS Mincho"/>
                <w:sz w:val="22"/>
                <w:szCs w:val="22"/>
                <w:lang w:val="nl-NL"/>
              </w:rPr>
              <w:t>43,1%</w:t>
            </w:r>
          </w:p>
        </w:tc>
        <w:tc>
          <w:tcPr>
            <w:tcW w:w="1247" w:type="dxa"/>
          </w:tcPr>
          <w:p w14:paraId="73922125" w14:textId="77777777" w:rsidR="00165E72" w:rsidRPr="00927184" w:rsidRDefault="00165E72" w:rsidP="00C628B0">
            <w:pPr>
              <w:pStyle w:val="Text"/>
              <w:keepNext/>
              <w:spacing w:before="0"/>
              <w:jc w:val="center"/>
              <w:rPr>
                <w:rFonts w:eastAsia="MS Mincho"/>
                <w:sz w:val="22"/>
                <w:szCs w:val="22"/>
                <w:lang w:val="nl-NL"/>
              </w:rPr>
            </w:pPr>
          </w:p>
          <w:p w14:paraId="480E8EB6" w14:textId="77777777" w:rsidR="00165E72" w:rsidRPr="00927184" w:rsidRDefault="00165E72" w:rsidP="00C628B0">
            <w:pPr>
              <w:pStyle w:val="Text"/>
              <w:keepNext/>
              <w:spacing w:before="0"/>
              <w:jc w:val="center"/>
              <w:rPr>
                <w:rFonts w:eastAsia="MS Mincho"/>
                <w:sz w:val="22"/>
                <w:szCs w:val="22"/>
                <w:lang w:val="nl-NL"/>
              </w:rPr>
            </w:pPr>
            <w:r w:rsidRPr="00927184">
              <w:rPr>
                <w:rFonts w:eastAsia="MS Mincho"/>
                <w:sz w:val="22"/>
                <w:szCs w:val="22"/>
                <w:lang w:val="nl-NL"/>
              </w:rPr>
              <w:t>14,5%</w:t>
            </w:r>
          </w:p>
        </w:tc>
      </w:tr>
      <w:tr w:rsidR="00165E72" w:rsidRPr="00927184" w14:paraId="7626EBA9" w14:textId="77777777" w:rsidTr="00DF5CF0">
        <w:tc>
          <w:tcPr>
            <w:tcW w:w="4219" w:type="dxa"/>
          </w:tcPr>
          <w:p w14:paraId="34822892" w14:textId="77777777" w:rsidR="00165E72" w:rsidRPr="00927184" w:rsidRDefault="00165E72" w:rsidP="00C628B0">
            <w:pPr>
              <w:pStyle w:val="Table"/>
              <w:keepNext/>
              <w:spacing w:before="0" w:after="0"/>
              <w:rPr>
                <w:rFonts w:ascii="Times New Roman" w:hAnsi="Times New Roman"/>
                <w:b/>
                <w:sz w:val="22"/>
                <w:szCs w:val="22"/>
                <w:lang w:val="nl-NL"/>
              </w:rPr>
            </w:pPr>
            <w:r w:rsidRPr="00927184">
              <w:rPr>
                <w:rFonts w:ascii="Times New Roman" w:hAnsi="Times New Roman"/>
                <w:b/>
                <w:sz w:val="22"/>
                <w:szCs w:val="22"/>
                <w:lang w:val="nl-NL"/>
              </w:rPr>
              <w:t>Maand 12</w:t>
            </w:r>
          </w:p>
        </w:tc>
        <w:tc>
          <w:tcPr>
            <w:tcW w:w="1843" w:type="dxa"/>
          </w:tcPr>
          <w:p w14:paraId="005B2F67" w14:textId="77777777" w:rsidR="00165E72" w:rsidRPr="00927184" w:rsidRDefault="00165E72" w:rsidP="00C628B0">
            <w:pPr>
              <w:pStyle w:val="Table"/>
              <w:keepNext/>
              <w:spacing w:before="0" w:after="0"/>
              <w:jc w:val="center"/>
              <w:rPr>
                <w:rFonts w:ascii="Times New Roman" w:hAnsi="Times New Roman"/>
                <w:sz w:val="22"/>
                <w:szCs w:val="22"/>
                <w:lang w:val="nl-NL"/>
              </w:rPr>
            </w:pPr>
          </w:p>
        </w:tc>
        <w:tc>
          <w:tcPr>
            <w:tcW w:w="1984" w:type="dxa"/>
          </w:tcPr>
          <w:p w14:paraId="45362509" w14:textId="77777777" w:rsidR="00165E72" w:rsidRPr="00927184" w:rsidRDefault="00165E72" w:rsidP="00C628B0">
            <w:pPr>
              <w:pStyle w:val="Table"/>
              <w:keepNext/>
              <w:spacing w:before="0" w:after="0"/>
              <w:jc w:val="center"/>
              <w:rPr>
                <w:rFonts w:ascii="Times New Roman" w:hAnsi="Times New Roman"/>
                <w:sz w:val="22"/>
                <w:szCs w:val="22"/>
                <w:lang w:val="nl-NL"/>
              </w:rPr>
            </w:pPr>
          </w:p>
        </w:tc>
        <w:tc>
          <w:tcPr>
            <w:tcW w:w="1247" w:type="dxa"/>
          </w:tcPr>
          <w:p w14:paraId="4937A0F6" w14:textId="77777777" w:rsidR="00165E72" w:rsidRPr="00927184" w:rsidRDefault="00165E72" w:rsidP="00C628B0">
            <w:pPr>
              <w:pStyle w:val="Table"/>
              <w:keepNext/>
              <w:spacing w:before="0" w:after="0"/>
              <w:jc w:val="center"/>
              <w:rPr>
                <w:rFonts w:ascii="Times New Roman" w:hAnsi="Times New Roman"/>
                <w:sz w:val="22"/>
                <w:szCs w:val="22"/>
                <w:lang w:val="nl-NL"/>
              </w:rPr>
            </w:pPr>
          </w:p>
        </w:tc>
      </w:tr>
      <w:tr w:rsidR="00165E72" w:rsidRPr="00927184" w14:paraId="3D9F544A" w14:textId="77777777" w:rsidTr="00DF5CF0">
        <w:tc>
          <w:tcPr>
            <w:tcW w:w="4219" w:type="dxa"/>
          </w:tcPr>
          <w:p w14:paraId="4E2B9A9F" w14:textId="77777777" w:rsidR="00165E72" w:rsidRPr="00927184" w:rsidRDefault="00165E72" w:rsidP="00C628B0">
            <w:pPr>
              <w:pStyle w:val="Table"/>
              <w:keepNext/>
              <w:spacing w:before="0" w:after="0"/>
              <w:rPr>
                <w:rFonts w:ascii="Times New Roman" w:hAnsi="Times New Roman"/>
                <w:sz w:val="22"/>
                <w:szCs w:val="22"/>
                <w:lang w:val="nl-NL"/>
              </w:rPr>
            </w:pPr>
            <w:r w:rsidRPr="00927184">
              <w:rPr>
                <w:rFonts w:ascii="Times New Roman" w:hAnsi="Times New Roman"/>
                <w:sz w:val="22"/>
                <w:szCs w:val="22"/>
                <w:lang w:val="nl-NL"/>
              </w:rPr>
              <w:t>Aantal injecties tot maand 12:</w:t>
            </w:r>
          </w:p>
          <w:p w14:paraId="79D792B6" w14:textId="77777777" w:rsidR="00165E72" w:rsidRPr="00927184" w:rsidRDefault="00165E72" w:rsidP="00C628B0">
            <w:pPr>
              <w:pStyle w:val="Table"/>
              <w:keepNext/>
              <w:spacing w:before="0" w:after="0"/>
              <w:rPr>
                <w:rFonts w:ascii="Times New Roman" w:hAnsi="Times New Roman"/>
                <w:sz w:val="22"/>
                <w:szCs w:val="22"/>
                <w:lang w:val="nl-NL"/>
              </w:rPr>
            </w:pPr>
            <w:r w:rsidRPr="00927184">
              <w:rPr>
                <w:rFonts w:ascii="Times New Roman" w:hAnsi="Times New Roman"/>
                <w:sz w:val="22"/>
                <w:szCs w:val="22"/>
                <w:lang w:val="nl-NL"/>
              </w:rPr>
              <w:t>Gemiddeld</w:t>
            </w:r>
          </w:p>
          <w:p w14:paraId="5E243EDC" w14:textId="77777777" w:rsidR="00165E72" w:rsidRPr="00927184" w:rsidRDefault="00165E72" w:rsidP="00C628B0">
            <w:pPr>
              <w:pStyle w:val="Table"/>
              <w:keepNext/>
              <w:spacing w:before="0" w:after="0"/>
              <w:rPr>
                <w:rFonts w:ascii="Times New Roman" w:hAnsi="Times New Roman"/>
                <w:sz w:val="22"/>
                <w:szCs w:val="22"/>
                <w:lang w:val="nl-NL"/>
              </w:rPr>
            </w:pPr>
            <w:r w:rsidRPr="00927184">
              <w:rPr>
                <w:rFonts w:ascii="Times New Roman" w:hAnsi="Times New Roman"/>
                <w:sz w:val="22"/>
                <w:szCs w:val="22"/>
                <w:lang w:val="nl-NL"/>
              </w:rPr>
              <w:t>Mediaan</w:t>
            </w:r>
          </w:p>
        </w:tc>
        <w:tc>
          <w:tcPr>
            <w:tcW w:w="1843" w:type="dxa"/>
          </w:tcPr>
          <w:p w14:paraId="2F8C69BF" w14:textId="77777777" w:rsidR="00165E72" w:rsidRPr="00927184" w:rsidRDefault="00165E72" w:rsidP="00C628B0">
            <w:pPr>
              <w:pStyle w:val="Table"/>
              <w:keepNext/>
              <w:spacing w:before="0" w:after="0"/>
              <w:jc w:val="center"/>
              <w:rPr>
                <w:rFonts w:ascii="Times New Roman" w:hAnsi="Times New Roman"/>
                <w:sz w:val="22"/>
                <w:szCs w:val="22"/>
                <w:lang w:val="nl-NL"/>
              </w:rPr>
            </w:pPr>
          </w:p>
          <w:p w14:paraId="38C18679" w14:textId="77777777" w:rsidR="00165E72" w:rsidRPr="00927184" w:rsidRDefault="00165E72"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4,6</w:t>
            </w:r>
          </w:p>
          <w:p w14:paraId="7350B1BC" w14:textId="77777777" w:rsidR="00165E72" w:rsidRPr="00927184" w:rsidRDefault="00165E72"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4,0</w:t>
            </w:r>
          </w:p>
        </w:tc>
        <w:tc>
          <w:tcPr>
            <w:tcW w:w="1984" w:type="dxa"/>
          </w:tcPr>
          <w:p w14:paraId="79BF7B12" w14:textId="77777777" w:rsidR="00165E72" w:rsidRPr="00927184" w:rsidRDefault="00165E72" w:rsidP="00C628B0">
            <w:pPr>
              <w:pStyle w:val="Table"/>
              <w:keepNext/>
              <w:spacing w:before="0" w:after="0"/>
              <w:jc w:val="center"/>
              <w:rPr>
                <w:rFonts w:ascii="Times New Roman" w:hAnsi="Times New Roman"/>
                <w:sz w:val="22"/>
                <w:szCs w:val="22"/>
                <w:lang w:val="nl-NL"/>
              </w:rPr>
            </w:pPr>
          </w:p>
          <w:p w14:paraId="41E15275" w14:textId="77777777" w:rsidR="00165E72" w:rsidRPr="00927184" w:rsidRDefault="00165E72"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3,5</w:t>
            </w:r>
          </w:p>
          <w:p w14:paraId="7C252226" w14:textId="77777777" w:rsidR="00165E72" w:rsidRPr="00927184" w:rsidRDefault="00165E72"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2,5</w:t>
            </w:r>
          </w:p>
        </w:tc>
        <w:tc>
          <w:tcPr>
            <w:tcW w:w="1247" w:type="dxa"/>
          </w:tcPr>
          <w:p w14:paraId="379C0F3B" w14:textId="77777777" w:rsidR="00165E72" w:rsidRPr="00927184" w:rsidRDefault="00165E72" w:rsidP="00C628B0">
            <w:pPr>
              <w:pStyle w:val="Table"/>
              <w:keepNext/>
              <w:spacing w:before="0" w:after="0"/>
              <w:jc w:val="center"/>
              <w:rPr>
                <w:rFonts w:ascii="Times New Roman" w:hAnsi="Times New Roman"/>
                <w:sz w:val="22"/>
                <w:szCs w:val="22"/>
                <w:lang w:val="nl-NL"/>
              </w:rPr>
            </w:pPr>
          </w:p>
          <w:p w14:paraId="790114FC" w14:textId="77777777" w:rsidR="00165E72" w:rsidRPr="00927184" w:rsidRDefault="00165E72"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n.v.t.</w:t>
            </w:r>
          </w:p>
          <w:p w14:paraId="398EFD7C" w14:textId="77777777" w:rsidR="00165E72" w:rsidRPr="00927184" w:rsidRDefault="00165E72"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n.v.t</w:t>
            </w:r>
          </w:p>
        </w:tc>
      </w:tr>
      <w:tr w:rsidR="00165E72" w:rsidRPr="00927184" w14:paraId="3A887AB9" w14:textId="77777777" w:rsidTr="00DF5CF0">
        <w:tc>
          <w:tcPr>
            <w:tcW w:w="4219" w:type="dxa"/>
          </w:tcPr>
          <w:p w14:paraId="24717759" w14:textId="77777777" w:rsidR="00165E72" w:rsidRPr="00927184" w:rsidRDefault="00165E72" w:rsidP="00C628B0">
            <w:pPr>
              <w:pStyle w:val="Table"/>
              <w:keepNext/>
              <w:spacing w:before="0" w:after="0"/>
              <w:rPr>
                <w:rFonts w:ascii="Times New Roman" w:hAnsi="Times New Roman"/>
                <w:sz w:val="22"/>
                <w:szCs w:val="22"/>
                <w:lang w:val="nl-NL"/>
              </w:rPr>
            </w:pPr>
            <w:r w:rsidRPr="00927184">
              <w:rPr>
                <w:rFonts w:ascii="Times New Roman" w:hAnsi="Times New Roman"/>
                <w:sz w:val="22"/>
                <w:szCs w:val="22"/>
                <w:lang w:val="nl-NL"/>
              </w:rPr>
              <w:t>Gemiddelde verandering in BCVA van maand 1 tot maand 12 in vergelijking met uitgangswaarde (letters)</w:t>
            </w:r>
          </w:p>
        </w:tc>
        <w:tc>
          <w:tcPr>
            <w:tcW w:w="1843" w:type="dxa"/>
          </w:tcPr>
          <w:p w14:paraId="2FFC4A5B" w14:textId="77777777" w:rsidR="00165E72" w:rsidRPr="00927184" w:rsidRDefault="00165E72"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+12,8</w:t>
            </w:r>
          </w:p>
        </w:tc>
        <w:tc>
          <w:tcPr>
            <w:tcW w:w="1984" w:type="dxa"/>
          </w:tcPr>
          <w:p w14:paraId="7CBD414C" w14:textId="77777777" w:rsidR="00165E72" w:rsidRPr="00927184" w:rsidRDefault="00165E72"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+12,5</w:t>
            </w:r>
          </w:p>
        </w:tc>
        <w:tc>
          <w:tcPr>
            <w:tcW w:w="1247" w:type="dxa"/>
          </w:tcPr>
          <w:p w14:paraId="037F0250" w14:textId="77777777" w:rsidR="00165E72" w:rsidRPr="00927184" w:rsidRDefault="00165E72"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n.v.t</w:t>
            </w:r>
          </w:p>
        </w:tc>
      </w:tr>
      <w:tr w:rsidR="00165E72" w:rsidRPr="00927184" w14:paraId="38DED0D3" w14:textId="77777777" w:rsidTr="00DF5CF0">
        <w:tc>
          <w:tcPr>
            <w:tcW w:w="4219" w:type="dxa"/>
          </w:tcPr>
          <w:p w14:paraId="20D8E5DF" w14:textId="77777777" w:rsidR="00165E72" w:rsidRPr="00927184" w:rsidRDefault="00165E72" w:rsidP="00C628B0">
            <w:pPr>
              <w:pStyle w:val="Text"/>
              <w:keepNext/>
              <w:spacing w:before="0"/>
              <w:jc w:val="left"/>
              <w:rPr>
                <w:rFonts w:eastAsia="MS Mincho"/>
                <w:sz w:val="22"/>
                <w:szCs w:val="22"/>
                <w:lang w:val="nl-NL"/>
              </w:rPr>
            </w:pPr>
            <w:r w:rsidRPr="00927184">
              <w:rPr>
                <w:rFonts w:eastAsia="MS Mincho"/>
                <w:sz w:val="22"/>
                <w:szCs w:val="22"/>
                <w:lang w:val="nl-NL"/>
              </w:rPr>
              <w:t>Aandeel patiënten met winst van:</w:t>
            </w:r>
          </w:p>
          <w:p w14:paraId="3BF76D9C" w14:textId="77777777" w:rsidR="00165E72" w:rsidRPr="00927184" w:rsidRDefault="00165E72" w:rsidP="00C628B0">
            <w:pPr>
              <w:pStyle w:val="Text"/>
              <w:keepNext/>
              <w:spacing w:before="0"/>
              <w:jc w:val="left"/>
              <w:rPr>
                <w:rFonts w:eastAsia="MS Mincho"/>
                <w:sz w:val="22"/>
                <w:szCs w:val="22"/>
                <w:lang w:val="nl-NL"/>
              </w:rPr>
            </w:pPr>
            <w:r w:rsidRPr="00927184">
              <w:rPr>
                <w:rFonts w:eastAsia="MS Mincho"/>
                <w:sz w:val="22"/>
                <w:szCs w:val="22"/>
                <w:lang w:val="nl-NL"/>
              </w:rPr>
              <w:t>≥15 letters, of BCVA van ≥84 letters bereikt</w:t>
            </w:r>
          </w:p>
        </w:tc>
        <w:tc>
          <w:tcPr>
            <w:tcW w:w="1843" w:type="dxa"/>
          </w:tcPr>
          <w:p w14:paraId="1E34CC18" w14:textId="77777777" w:rsidR="00165E72" w:rsidRPr="00927184" w:rsidRDefault="00165E72" w:rsidP="00C628B0">
            <w:pPr>
              <w:pStyle w:val="Table"/>
              <w:keepNext/>
              <w:spacing w:before="0" w:after="0"/>
              <w:jc w:val="center"/>
              <w:rPr>
                <w:rFonts w:ascii="Times New Roman" w:hAnsi="Times New Roman"/>
                <w:sz w:val="22"/>
                <w:szCs w:val="22"/>
                <w:lang w:val="nl-NL"/>
              </w:rPr>
            </w:pPr>
          </w:p>
          <w:p w14:paraId="6A868710" w14:textId="77777777" w:rsidR="00165E72" w:rsidRPr="00927184" w:rsidRDefault="00165E72"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53,3%</w:t>
            </w:r>
          </w:p>
        </w:tc>
        <w:tc>
          <w:tcPr>
            <w:tcW w:w="1984" w:type="dxa"/>
          </w:tcPr>
          <w:p w14:paraId="45F8628E" w14:textId="77777777" w:rsidR="00165E72" w:rsidRPr="00927184" w:rsidRDefault="00165E72" w:rsidP="00C628B0">
            <w:pPr>
              <w:pStyle w:val="Table"/>
              <w:keepNext/>
              <w:spacing w:before="0" w:after="0"/>
              <w:jc w:val="center"/>
              <w:rPr>
                <w:rFonts w:ascii="Times New Roman" w:hAnsi="Times New Roman"/>
                <w:sz w:val="22"/>
                <w:szCs w:val="22"/>
                <w:lang w:val="nl-NL"/>
              </w:rPr>
            </w:pPr>
          </w:p>
          <w:p w14:paraId="64E9B115" w14:textId="77777777" w:rsidR="00165E72" w:rsidRPr="00927184" w:rsidRDefault="00165E72"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51,7%</w:t>
            </w:r>
          </w:p>
        </w:tc>
        <w:tc>
          <w:tcPr>
            <w:tcW w:w="1247" w:type="dxa"/>
          </w:tcPr>
          <w:p w14:paraId="743B681D" w14:textId="77777777" w:rsidR="00165E72" w:rsidRPr="00927184" w:rsidRDefault="00165E72" w:rsidP="00C628B0">
            <w:pPr>
              <w:pStyle w:val="Table"/>
              <w:keepNext/>
              <w:spacing w:before="0" w:after="0"/>
              <w:jc w:val="center"/>
              <w:rPr>
                <w:rFonts w:ascii="Times New Roman" w:hAnsi="Times New Roman"/>
                <w:sz w:val="22"/>
                <w:szCs w:val="22"/>
                <w:lang w:val="nl-NL"/>
              </w:rPr>
            </w:pPr>
          </w:p>
          <w:p w14:paraId="2616198C" w14:textId="77777777" w:rsidR="00165E72" w:rsidRPr="00927184" w:rsidRDefault="00165E72"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n.v.t</w:t>
            </w:r>
          </w:p>
        </w:tc>
      </w:tr>
    </w:tbl>
    <w:p w14:paraId="56FDF4A2" w14:textId="77777777" w:rsidR="00165E72" w:rsidRPr="00927184" w:rsidRDefault="00165E72" w:rsidP="00C628B0">
      <w:pPr>
        <w:pStyle w:val="Text"/>
        <w:keepNext/>
        <w:spacing w:before="0"/>
        <w:jc w:val="left"/>
        <w:rPr>
          <w:sz w:val="22"/>
          <w:szCs w:val="22"/>
          <w:lang w:val="nl-NL"/>
        </w:rPr>
      </w:pPr>
      <w:r w:rsidRPr="00927184">
        <w:rPr>
          <w:sz w:val="22"/>
          <w:szCs w:val="22"/>
          <w:vertAlign w:val="superscript"/>
          <w:lang w:val="nl-NL"/>
        </w:rPr>
        <w:t>a</w:t>
      </w:r>
      <w:r w:rsidRPr="00927184">
        <w:rPr>
          <w:sz w:val="22"/>
          <w:szCs w:val="22"/>
          <w:lang w:val="nl-NL"/>
        </w:rPr>
        <w:t>p&lt;0,00001 vergelijking met vPDT-controle</w:t>
      </w:r>
    </w:p>
    <w:p w14:paraId="679EDDB7" w14:textId="77777777" w:rsidR="00165E72" w:rsidRPr="00927184" w:rsidRDefault="00165E72" w:rsidP="00C628B0">
      <w:pPr>
        <w:pStyle w:val="Text"/>
        <w:spacing w:before="0"/>
        <w:jc w:val="left"/>
        <w:rPr>
          <w:sz w:val="22"/>
          <w:szCs w:val="22"/>
          <w:lang w:val="nl-NL"/>
        </w:rPr>
      </w:pPr>
      <w:r w:rsidRPr="00927184">
        <w:rPr>
          <w:sz w:val="22"/>
          <w:szCs w:val="22"/>
          <w:vertAlign w:val="superscript"/>
          <w:lang w:val="nl-NL"/>
        </w:rPr>
        <w:t>b</w:t>
      </w:r>
      <w:r w:rsidRPr="00927184">
        <w:rPr>
          <w:sz w:val="22"/>
          <w:szCs w:val="22"/>
          <w:lang w:val="nl-NL"/>
        </w:rPr>
        <w:t xml:space="preserve"> Vergelijkende controle tot maand 3. Patiënten die gerandomiseerd waren naar vPDT mochten behandeling met ranibizumab krijgen vanaf maand 3 (in Groep III kregen 38 patiënten ranibizumab vanaf maand 3)</w:t>
      </w:r>
    </w:p>
    <w:p w14:paraId="54ACA0C7" w14:textId="77777777" w:rsidR="00165E72" w:rsidRPr="00927184" w:rsidRDefault="00165E72" w:rsidP="00C628B0">
      <w:pPr>
        <w:pStyle w:val="Text"/>
        <w:spacing w:before="0"/>
        <w:jc w:val="left"/>
        <w:rPr>
          <w:sz w:val="22"/>
          <w:szCs w:val="22"/>
          <w:lang w:val="nl-NL"/>
        </w:rPr>
      </w:pPr>
    </w:p>
    <w:p w14:paraId="7DA0D053" w14:textId="77777777" w:rsidR="00615052" w:rsidRPr="00927184" w:rsidRDefault="00714B62" w:rsidP="00C628B0">
      <w:pPr>
        <w:pStyle w:val="Text"/>
        <w:keepNext/>
        <w:widowControl w:val="0"/>
        <w:spacing w:before="0"/>
        <w:ind w:left="1134" w:hanging="1134"/>
        <w:jc w:val="left"/>
        <w:rPr>
          <w:b/>
          <w:sz w:val="22"/>
          <w:szCs w:val="22"/>
          <w:lang w:val="nl-NL"/>
        </w:rPr>
      </w:pPr>
      <w:r w:rsidRPr="00927184">
        <w:rPr>
          <w:b/>
          <w:sz w:val="22"/>
          <w:szCs w:val="22"/>
          <w:lang w:val="nl-NL"/>
        </w:rPr>
        <w:t>Figuur 2</w:t>
      </w:r>
      <w:r w:rsidR="00165E72" w:rsidRPr="00927184">
        <w:rPr>
          <w:b/>
          <w:sz w:val="22"/>
          <w:szCs w:val="22"/>
          <w:lang w:val="nl-NL"/>
        </w:rPr>
        <w:tab/>
        <w:t xml:space="preserve">Gemiddelde verandering in BCVA in de loop van de tijd, ten opzichte van de BCVA </w:t>
      </w:r>
    </w:p>
    <w:p w14:paraId="1D64FEC9" w14:textId="77777777" w:rsidR="00165E72" w:rsidRPr="00927184" w:rsidRDefault="00165E72" w:rsidP="00C628B0">
      <w:pPr>
        <w:pStyle w:val="Text"/>
        <w:keepNext/>
        <w:widowControl w:val="0"/>
        <w:spacing w:before="0"/>
        <w:ind w:left="1134" w:hanging="1134"/>
        <w:jc w:val="left"/>
        <w:rPr>
          <w:b/>
          <w:sz w:val="22"/>
          <w:szCs w:val="22"/>
          <w:lang w:val="nl-NL"/>
        </w:rPr>
      </w:pPr>
      <w:r w:rsidRPr="00927184">
        <w:rPr>
          <w:b/>
          <w:sz w:val="22"/>
          <w:szCs w:val="22"/>
          <w:lang w:val="nl-NL"/>
        </w:rPr>
        <w:t>uitgangswaarde</w:t>
      </w:r>
      <w:r w:rsidR="001F4AEF" w:rsidRPr="00927184">
        <w:rPr>
          <w:b/>
          <w:sz w:val="22"/>
          <w:szCs w:val="22"/>
          <w:lang w:val="nl-NL"/>
        </w:rPr>
        <w:t>,</w:t>
      </w:r>
      <w:r w:rsidRPr="00927184">
        <w:rPr>
          <w:b/>
          <w:sz w:val="22"/>
          <w:szCs w:val="22"/>
          <w:lang w:val="nl-NL"/>
        </w:rPr>
        <w:t xml:space="preserve"> tot maand 12 (RADIANCE)</w:t>
      </w:r>
    </w:p>
    <w:p w14:paraId="468F1799" w14:textId="77777777" w:rsidR="00E26024" w:rsidRPr="00927184" w:rsidRDefault="00E26024" w:rsidP="00C628B0">
      <w:pPr>
        <w:keepNext/>
        <w:keepLines/>
        <w:rPr>
          <w:lang w:val="nl-NL"/>
        </w:rPr>
      </w:pPr>
    </w:p>
    <w:p w14:paraId="7A89135B" w14:textId="77777777" w:rsidR="00E26024" w:rsidRPr="00927184" w:rsidRDefault="00381848" w:rsidP="00C628B0">
      <w:pPr>
        <w:rPr>
          <w:lang w:val="nl-NL"/>
        </w:rPr>
      </w:pPr>
      <w:r w:rsidRPr="00927184">
        <w:rPr>
          <w:noProof/>
          <w:lang w:val="en-US"/>
        </w:rPr>
        <w:drawing>
          <wp:inline distT="0" distB="0" distL="0" distR="0" wp14:anchorId="721986AE" wp14:editId="5850C888">
            <wp:extent cx="5762625" cy="4533900"/>
            <wp:effectExtent l="0" t="0" r="0" b="0"/>
            <wp:docPr id="21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5762625" cy="4533900"/>
                    </a:xfrm>
                    <a:prstGeom prst="rect">
                      <a:avLst/>
                    </a:prstGeom>
                    <a:noFill/>
                    <a:ln>
                      <a:noFill/>
                    </a:ln>
                  </pic:spPr>
                </pic:pic>
              </a:graphicData>
            </a:graphic>
          </wp:inline>
        </w:drawing>
      </w:r>
    </w:p>
    <w:p w14:paraId="77B894E6" w14:textId="77777777" w:rsidR="00E26024" w:rsidRPr="00927184" w:rsidRDefault="00E26024" w:rsidP="00C628B0">
      <w:pPr>
        <w:rPr>
          <w:lang w:val="nl-NL"/>
        </w:rPr>
      </w:pPr>
    </w:p>
    <w:p w14:paraId="7F352BB8" w14:textId="77777777" w:rsidR="00165E72" w:rsidRPr="00927184" w:rsidRDefault="00165E72" w:rsidP="00C628B0">
      <w:pPr>
        <w:rPr>
          <w:bCs/>
          <w:lang w:val="nl-NL"/>
        </w:rPr>
      </w:pPr>
      <w:r w:rsidRPr="00927184">
        <w:rPr>
          <w:lang w:val="nl-NL"/>
        </w:rPr>
        <w:t xml:space="preserve">De visusverbetering ging gepaard met een afname van de </w:t>
      </w:r>
      <w:r w:rsidRPr="00927184">
        <w:rPr>
          <w:bCs/>
          <w:iCs/>
          <w:szCs w:val="22"/>
          <w:lang w:val="nl-NL"/>
        </w:rPr>
        <w:t>centrale retinadikte.</w:t>
      </w:r>
    </w:p>
    <w:p w14:paraId="35DB2EE6" w14:textId="77777777" w:rsidR="00165E72" w:rsidRPr="00927184" w:rsidRDefault="00165E72" w:rsidP="00C628B0">
      <w:pPr>
        <w:widowControl w:val="0"/>
        <w:rPr>
          <w:lang w:val="nl-NL"/>
        </w:rPr>
      </w:pPr>
    </w:p>
    <w:p w14:paraId="34A30D8A" w14:textId="77777777" w:rsidR="00165E72" w:rsidRPr="00927184" w:rsidRDefault="00165E72" w:rsidP="00C628B0">
      <w:pPr>
        <w:widowControl w:val="0"/>
        <w:rPr>
          <w:lang w:val="nl-NL"/>
        </w:rPr>
      </w:pPr>
      <w:r w:rsidRPr="00927184">
        <w:rPr>
          <w:lang w:val="nl-NL"/>
        </w:rPr>
        <w:t xml:space="preserve">In de behandelingsarmen met ranibizumab werden door de patiënt gemelde voordelen waargenomen ten opzichte van vPDT (p-waarde &lt;0,05) met betrekking tot verbetering van de samengestelde score en van verschillende </w:t>
      </w:r>
      <w:r w:rsidRPr="00927184">
        <w:rPr>
          <w:bCs/>
          <w:iCs/>
          <w:szCs w:val="22"/>
          <w:lang w:val="nl-NL"/>
        </w:rPr>
        <w:t>NEI VFQ-25-</w:t>
      </w:r>
      <w:r w:rsidRPr="00927184">
        <w:rPr>
          <w:lang w:val="nl-NL"/>
        </w:rPr>
        <w:t>subschalen (algemene visus, activiteiten dichtbij, geestelijke gezondheid en afhankelijkheid).</w:t>
      </w:r>
    </w:p>
    <w:p w14:paraId="6E4B34C2" w14:textId="77777777" w:rsidR="00165E72" w:rsidRPr="00927184" w:rsidRDefault="00165E72" w:rsidP="00C628B0">
      <w:pPr>
        <w:widowControl w:val="0"/>
        <w:rPr>
          <w:lang w:val="nl-NL"/>
        </w:rPr>
      </w:pPr>
    </w:p>
    <w:p w14:paraId="5633D735" w14:textId="77777777" w:rsidR="00714B62" w:rsidRPr="00927184" w:rsidRDefault="00714B62" w:rsidP="00C628B0">
      <w:pPr>
        <w:keepNext/>
        <w:widowControl w:val="0"/>
        <w:rPr>
          <w:i/>
          <w:u w:val="single"/>
          <w:lang w:val="nl-NL"/>
        </w:rPr>
      </w:pPr>
      <w:r w:rsidRPr="00927184">
        <w:rPr>
          <w:i/>
          <w:u w:val="single"/>
          <w:lang w:val="nl-NL"/>
        </w:rPr>
        <w:t>Behandeling van visusverslechtering als gevolg van CNV (anders dan secundair aan PM en natte LMD)</w:t>
      </w:r>
    </w:p>
    <w:p w14:paraId="1DD3F947" w14:textId="77777777" w:rsidR="00714B62" w:rsidRPr="00927184" w:rsidRDefault="00714B62" w:rsidP="00C628B0">
      <w:pPr>
        <w:keepNext/>
        <w:widowControl w:val="0"/>
        <w:rPr>
          <w:lang w:val="nl-NL"/>
        </w:rPr>
      </w:pPr>
      <w:r w:rsidRPr="00927184">
        <w:rPr>
          <w:lang w:val="nl-NL"/>
        </w:rPr>
        <w:t>De klinische veiligheid en werkzaamheid van Lucentis bij patiënten met visusverslechtering als gevolg van CNV zijn onderzocht op basis van de gegevens over 12 maanden van de dubbelblinde, sham-gecontroleerde registratiestudie G2301 (MINERVA). In dit onderzoek werden 178 volwassen patiënten gerandomiseerd in een 2:1 verhouding en ontvingen:</w:t>
      </w:r>
    </w:p>
    <w:p w14:paraId="680ED748" w14:textId="77777777" w:rsidR="00714B62" w:rsidRPr="00927184" w:rsidRDefault="00714B62" w:rsidP="00C628B0">
      <w:pPr>
        <w:widowControl w:val="0"/>
        <w:numPr>
          <w:ilvl w:val="0"/>
          <w:numId w:val="23"/>
        </w:numPr>
        <w:tabs>
          <w:tab w:val="clear" w:pos="357"/>
        </w:tabs>
        <w:ind w:left="567" w:hanging="567"/>
        <w:rPr>
          <w:rFonts w:eastAsia="MS Mincho"/>
          <w:lang w:val="nl-NL" w:eastAsia="zh-CN"/>
        </w:rPr>
      </w:pPr>
      <w:r w:rsidRPr="00927184">
        <w:rPr>
          <w:rFonts w:eastAsia="MS Mincho"/>
          <w:lang w:val="nl-NL" w:eastAsia="zh-CN"/>
        </w:rPr>
        <w:t xml:space="preserve">ranibizumab 0,5 mg bij uitgangswaarde, gevolgd door een geïndividualiseerd doseringsschema gebaseerd op ziekteactiviteit </w:t>
      </w:r>
      <w:r w:rsidRPr="00927184">
        <w:rPr>
          <w:iCs/>
          <w:szCs w:val="24"/>
          <w:lang w:val="nl-NL"/>
        </w:rPr>
        <w:t xml:space="preserve">zoals beoordeeld </w:t>
      </w:r>
      <w:r w:rsidR="009828CC" w:rsidRPr="00927184">
        <w:rPr>
          <w:iCs/>
          <w:szCs w:val="24"/>
          <w:lang w:val="nl-NL"/>
        </w:rPr>
        <w:t>op basis van</w:t>
      </w:r>
      <w:r w:rsidRPr="00927184">
        <w:rPr>
          <w:iCs/>
          <w:szCs w:val="24"/>
          <w:lang w:val="nl-NL"/>
        </w:rPr>
        <w:t xml:space="preserve"> gezichtsscherpte en/of anatomische parameters (e.g. </w:t>
      </w:r>
      <w:r w:rsidR="008F3377" w:rsidRPr="00927184">
        <w:rPr>
          <w:lang w:val="nl-NL"/>
        </w:rPr>
        <w:t>vermindering van gezichtsscherpte, intra-/subretinaal vocht, bloeding of lekkage)</w:t>
      </w:r>
      <w:r w:rsidR="00452307" w:rsidRPr="00927184">
        <w:rPr>
          <w:lang w:val="nl-NL"/>
        </w:rPr>
        <w:t>;</w:t>
      </w:r>
    </w:p>
    <w:p w14:paraId="1C65D1BB" w14:textId="77777777" w:rsidR="00714B62" w:rsidRPr="00927184" w:rsidRDefault="00714B62" w:rsidP="00C628B0">
      <w:pPr>
        <w:widowControl w:val="0"/>
        <w:numPr>
          <w:ilvl w:val="0"/>
          <w:numId w:val="23"/>
        </w:numPr>
        <w:tabs>
          <w:tab w:val="clear" w:pos="357"/>
        </w:tabs>
        <w:ind w:left="567" w:hanging="567"/>
        <w:rPr>
          <w:rFonts w:eastAsia="MS Mincho"/>
          <w:lang w:val="nl-NL" w:eastAsia="zh-CN"/>
        </w:rPr>
      </w:pPr>
      <w:r w:rsidRPr="00927184">
        <w:rPr>
          <w:rFonts w:eastAsia="MS Mincho"/>
          <w:lang w:val="nl-NL" w:eastAsia="zh-CN"/>
        </w:rPr>
        <w:t>sham injectie bij uitgangswaarde, gevolgd door een geïndividualiseerd behandelingsschema gebaseerd op ziekteactiviteit</w:t>
      </w:r>
      <w:r w:rsidR="00452307" w:rsidRPr="00927184">
        <w:rPr>
          <w:rFonts w:eastAsia="MS Mincho"/>
          <w:lang w:val="nl-NL" w:eastAsia="zh-CN"/>
        </w:rPr>
        <w:t>.</w:t>
      </w:r>
    </w:p>
    <w:p w14:paraId="092BADFB" w14:textId="77777777" w:rsidR="00714B62" w:rsidRPr="00927184" w:rsidRDefault="00714B62" w:rsidP="00C628B0">
      <w:pPr>
        <w:widowControl w:val="0"/>
        <w:rPr>
          <w:rFonts w:eastAsia="MS Mincho"/>
          <w:lang w:val="nl-NL" w:eastAsia="zh-CN"/>
        </w:rPr>
      </w:pPr>
      <w:r w:rsidRPr="00927184">
        <w:rPr>
          <w:rFonts w:eastAsia="MS Mincho"/>
          <w:lang w:val="nl-NL" w:eastAsia="zh-CN"/>
        </w:rPr>
        <w:t>Op maand 2 ontvingen alle patiënten open-label behandeling</w:t>
      </w:r>
      <w:r w:rsidR="00452307" w:rsidRPr="00927184">
        <w:rPr>
          <w:rFonts w:eastAsia="MS Mincho"/>
          <w:lang w:val="nl-NL" w:eastAsia="zh-CN"/>
        </w:rPr>
        <w:t xml:space="preserve"> met ranibizumab</w:t>
      </w:r>
      <w:r w:rsidRPr="00927184">
        <w:rPr>
          <w:rFonts w:eastAsia="MS Mincho"/>
          <w:lang w:val="nl-NL" w:eastAsia="zh-CN"/>
        </w:rPr>
        <w:t xml:space="preserve"> zoals noodzakelijk.</w:t>
      </w:r>
    </w:p>
    <w:p w14:paraId="6BBE2EC1" w14:textId="77777777" w:rsidR="00714B62" w:rsidRPr="00927184" w:rsidRDefault="00714B62" w:rsidP="00C628B0">
      <w:pPr>
        <w:widowControl w:val="0"/>
        <w:rPr>
          <w:lang w:val="nl-NL"/>
        </w:rPr>
      </w:pPr>
    </w:p>
    <w:p w14:paraId="7A148145" w14:textId="77777777" w:rsidR="00714B62" w:rsidRPr="00927184" w:rsidRDefault="00714B62" w:rsidP="00C628B0">
      <w:pPr>
        <w:pStyle w:val="Text"/>
        <w:spacing w:before="0"/>
        <w:jc w:val="left"/>
        <w:rPr>
          <w:sz w:val="22"/>
          <w:szCs w:val="22"/>
          <w:lang w:val="nl-NL"/>
        </w:rPr>
      </w:pPr>
      <w:r w:rsidRPr="00927184">
        <w:rPr>
          <w:sz w:val="22"/>
          <w:szCs w:val="22"/>
          <w:lang w:val="nl-NL"/>
        </w:rPr>
        <w:t>De belangrijkste resultaten uit MINERVA zijn samengevat in Tabel 3 en Figuur 3.</w:t>
      </w:r>
      <w:r w:rsidR="008F3377" w:rsidRPr="00927184">
        <w:rPr>
          <w:sz w:val="22"/>
          <w:szCs w:val="22"/>
          <w:lang w:val="nl-NL"/>
        </w:rPr>
        <w:t xml:space="preserve"> Een verbetering in zicht werd waargenomen en ging gepaard met een afname van de centrale subvelddikte </w:t>
      </w:r>
      <w:r w:rsidR="00C833E0" w:rsidRPr="00927184">
        <w:rPr>
          <w:sz w:val="22"/>
          <w:szCs w:val="22"/>
          <w:lang w:val="nl-NL"/>
        </w:rPr>
        <w:t>in de loop van</w:t>
      </w:r>
      <w:r w:rsidR="008F3377" w:rsidRPr="00927184">
        <w:rPr>
          <w:sz w:val="22"/>
          <w:szCs w:val="22"/>
          <w:lang w:val="nl-NL"/>
        </w:rPr>
        <w:t xml:space="preserve"> de 12-maanden periode.</w:t>
      </w:r>
    </w:p>
    <w:p w14:paraId="7FB02847" w14:textId="77777777" w:rsidR="008F3377" w:rsidRPr="00927184" w:rsidRDefault="008F3377" w:rsidP="00C628B0">
      <w:pPr>
        <w:pStyle w:val="Text"/>
        <w:spacing w:before="0"/>
        <w:jc w:val="left"/>
        <w:rPr>
          <w:sz w:val="22"/>
          <w:szCs w:val="22"/>
          <w:lang w:val="nl-NL"/>
        </w:rPr>
      </w:pPr>
    </w:p>
    <w:p w14:paraId="24062182" w14:textId="77777777" w:rsidR="008F3377" w:rsidRPr="00927184" w:rsidRDefault="008F3377" w:rsidP="00C628B0">
      <w:pPr>
        <w:widowControl w:val="0"/>
        <w:rPr>
          <w:bCs/>
          <w:iCs/>
          <w:lang w:val="nl-NL" w:eastAsia="x-none"/>
        </w:rPr>
      </w:pPr>
      <w:r w:rsidRPr="00927184">
        <w:rPr>
          <w:szCs w:val="22"/>
          <w:lang w:val="nl-NL"/>
        </w:rPr>
        <w:t>Het gemiddeld</w:t>
      </w:r>
      <w:r w:rsidR="00FF5357" w:rsidRPr="00927184">
        <w:rPr>
          <w:szCs w:val="22"/>
          <w:lang w:val="nl-NL"/>
        </w:rPr>
        <w:t>e</w:t>
      </w:r>
      <w:r w:rsidRPr="00927184">
        <w:rPr>
          <w:szCs w:val="22"/>
          <w:lang w:val="nl-NL"/>
        </w:rPr>
        <w:t xml:space="preserve"> aantal injecties toegediend </w:t>
      </w:r>
      <w:r w:rsidR="00FF5357" w:rsidRPr="00927184">
        <w:rPr>
          <w:szCs w:val="22"/>
          <w:lang w:val="nl-NL"/>
        </w:rPr>
        <w:t>gedurende</w:t>
      </w:r>
      <w:r w:rsidRPr="00927184">
        <w:rPr>
          <w:szCs w:val="22"/>
          <w:lang w:val="nl-NL"/>
        </w:rPr>
        <w:t xml:space="preserve"> 12 maanden was 5,8 in de ranibizumab arm </w:t>
      </w:r>
      <w:r w:rsidR="00AE3C8B" w:rsidRPr="00927184">
        <w:rPr>
          <w:szCs w:val="22"/>
          <w:lang w:val="nl-NL"/>
        </w:rPr>
        <w:t>versus 5,4 bij de</w:t>
      </w:r>
      <w:r w:rsidRPr="00927184">
        <w:rPr>
          <w:szCs w:val="22"/>
          <w:lang w:val="nl-NL"/>
        </w:rPr>
        <w:t xml:space="preserve"> patiënten in de sham arm die in aanmerking kwamen </w:t>
      </w:r>
      <w:r w:rsidRPr="00927184">
        <w:rPr>
          <w:color w:val="auto"/>
          <w:szCs w:val="22"/>
          <w:lang w:val="nl-NL"/>
        </w:rPr>
        <w:t>om ranibizumab te ontvangen vanaf maand 2</w:t>
      </w:r>
      <w:r w:rsidRPr="00927184">
        <w:rPr>
          <w:szCs w:val="22"/>
          <w:lang w:val="nl-NL"/>
        </w:rPr>
        <w:t>.</w:t>
      </w:r>
      <w:r w:rsidRPr="00927184">
        <w:rPr>
          <w:bCs/>
          <w:iCs/>
          <w:lang w:val="nl-NL" w:eastAsia="x-none"/>
        </w:rPr>
        <w:t xml:space="preserve"> In de sham arm ontvingen 7 van de 59 patiënten geen enkele behandeling met ranibizumab aan het onderzoeksoog tijdens de 12-maanden periode.</w:t>
      </w:r>
    </w:p>
    <w:p w14:paraId="1A40397E" w14:textId="77777777" w:rsidR="008F3377" w:rsidRPr="00927184" w:rsidRDefault="008F3377" w:rsidP="00C628B0">
      <w:pPr>
        <w:widowControl w:val="0"/>
        <w:rPr>
          <w:bCs/>
          <w:iCs/>
          <w:lang w:val="nl-NL" w:eastAsia="x-none"/>
        </w:rPr>
      </w:pPr>
    </w:p>
    <w:p w14:paraId="2CEA5245" w14:textId="77777777" w:rsidR="00AF59B5" w:rsidRPr="00927184" w:rsidRDefault="00AF59B5" w:rsidP="00C628B0">
      <w:pPr>
        <w:keepNext/>
        <w:keepLines/>
        <w:widowControl w:val="0"/>
        <w:rPr>
          <w:b/>
          <w:lang w:val="nl-NL"/>
        </w:rPr>
      </w:pPr>
      <w:r w:rsidRPr="00927184">
        <w:rPr>
          <w:b/>
          <w:lang w:val="nl-NL"/>
        </w:rPr>
        <w:t>Tabel 3</w:t>
      </w:r>
      <w:r w:rsidRPr="00927184">
        <w:rPr>
          <w:b/>
          <w:lang w:val="nl-NL"/>
        </w:rPr>
        <w:tab/>
        <w:t>Resultaten op maand 2 (MINERVA)</w:t>
      </w:r>
    </w:p>
    <w:p w14:paraId="3462DD16" w14:textId="77777777" w:rsidR="00AF59B5" w:rsidRPr="00927184" w:rsidRDefault="00AF59B5" w:rsidP="00C628B0">
      <w:pPr>
        <w:keepNext/>
        <w:keepLines/>
        <w:widowControl w:val="0"/>
        <w:rPr>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49"/>
        <w:gridCol w:w="2098"/>
        <w:gridCol w:w="1914"/>
      </w:tblGrid>
      <w:tr w:rsidR="00AF59B5" w:rsidRPr="00927184" w14:paraId="7B07A93E" w14:textId="77777777" w:rsidTr="00DF5CF0">
        <w:tc>
          <w:tcPr>
            <w:tcW w:w="5211" w:type="dxa"/>
          </w:tcPr>
          <w:p w14:paraId="4FC85B6D" w14:textId="77777777" w:rsidR="00AF59B5" w:rsidRPr="00927184" w:rsidRDefault="00AF59B5" w:rsidP="00C628B0">
            <w:pPr>
              <w:keepNext/>
              <w:keepLines/>
              <w:widowControl w:val="0"/>
              <w:rPr>
                <w:b/>
                <w:lang w:val="nl-NL"/>
              </w:rPr>
            </w:pPr>
          </w:p>
        </w:tc>
        <w:tc>
          <w:tcPr>
            <w:tcW w:w="2127" w:type="dxa"/>
          </w:tcPr>
          <w:p w14:paraId="5468348C" w14:textId="77777777" w:rsidR="00AF59B5" w:rsidRPr="00927184" w:rsidRDefault="00AF59B5" w:rsidP="00C628B0">
            <w:pPr>
              <w:keepNext/>
              <w:keepLines/>
              <w:widowControl w:val="0"/>
              <w:rPr>
                <w:b/>
                <w:lang w:val="nl-NL"/>
              </w:rPr>
            </w:pPr>
            <w:r w:rsidRPr="00927184">
              <w:rPr>
                <w:b/>
                <w:lang w:val="nl-NL"/>
              </w:rPr>
              <w:t>Ranibizumab 0,5 mg (n=119)</w:t>
            </w:r>
          </w:p>
        </w:tc>
        <w:tc>
          <w:tcPr>
            <w:tcW w:w="1949" w:type="dxa"/>
          </w:tcPr>
          <w:p w14:paraId="3CB4B16E" w14:textId="77777777" w:rsidR="00AF59B5" w:rsidRPr="00927184" w:rsidRDefault="00AF59B5" w:rsidP="00C628B0">
            <w:pPr>
              <w:keepNext/>
              <w:keepLines/>
              <w:widowControl w:val="0"/>
              <w:rPr>
                <w:b/>
                <w:lang w:val="nl-NL"/>
              </w:rPr>
            </w:pPr>
            <w:r w:rsidRPr="00927184">
              <w:rPr>
                <w:b/>
                <w:lang w:val="nl-NL"/>
              </w:rPr>
              <w:t>Sham (n=59)</w:t>
            </w:r>
          </w:p>
        </w:tc>
      </w:tr>
      <w:tr w:rsidR="00AF59B5" w:rsidRPr="00927184" w14:paraId="563BECAA" w14:textId="77777777" w:rsidTr="00DF5CF0">
        <w:tc>
          <w:tcPr>
            <w:tcW w:w="5211" w:type="dxa"/>
          </w:tcPr>
          <w:p w14:paraId="6FF49905" w14:textId="77777777" w:rsidR="00AF59B5" w:rsidRPr="00927184" w:rsidRDefault="00AF59B5" w:rsidP="00C628B0">
            <w:pPr>
              <w:keepNext/>
              <w:keepLines/>
              <w:widowControl w:val="0"/>
              <w:rPr>
                <w:lang w:val="nl-NL"/>
              </w:rPr>
            </w:pPr>
            <w:r w:rsidRPr="00927184">
              <w:rPr>
                <w:lang w:val="nl-NL"/>
              </w:rPr>
              <w:t>Gemiddelde verandering in BCVA van uitgangswaarde tot maand 2</w:t>
            </w:r>
            <w:r w:rsidR="008A701A" w:rsidRPr="00927184">
              <w:rPr>
                <w:vertAlign w:val="superscript"/>
                <w:lang w:val="nl-NL"/>
              </w:rPr>
              <w:t xml:space="preserve"> a</w:t>
            </w:r>
          </w:p>
        </w:tc>
        <w:tc>
          <w:tcPr>
            <w:tcW w:w="2127" w:type="dxa"/>
          </w:tcPr>
          <w:p w14:paraId="159F4B6E" w14:textId="77777777" w:rsidR="00AF59B5" w:rsidRPr="00927184" w:rsidRDefault="00AF59B5" w:rsidP="00C628B0">
            <w:pPr>
              <w:keepNext/>
              <w:keepLines/>
              <w:widowControl w:val="0"/>
              <w:rPr>
                <w:lang w:val="nl-NL"/>
              </w:rPr>
            </w:pPr>
            <w:r w:rsidRPr="00927184">
              <w:rPr>
                <w:lang w:val="nl-NL"/>
              </w:rPr>
              <w:t>9,5 letters</w:t>
            </w:r>
          </w:p>
        </w:tc>
        <w:tc>
          <w:tcPr>
            <w:tcW w:w="1949" w:type="dxa"/>
          </w:tcPr>
          <w:p w14:paraId="1B1D831F" w14:textId="77777777" w:rsidR="00AF59B5" w:rsidRPr="00927184" w:rsidRDefault="00AF59B5" w:rsidP="00C628B0">
            <w:pPr>
              <w:keepNext/>
              <w:keepLines/>
              <w:widowControl w:val="0"/>
              <w:rPr>
                <w:lang w:val="nl-NL"/>
              </w:rPr>
            </w:pPr>
            <w:r w:rsidRPr="00927184">
              <w:rPr>
                <w:lang w:val="nl-NL"/>
              </w:rPr>
              <w:noBreakHyphen/>
              <w:t>0,4 letters</w:t>
            </w:r>
          </w:p>
        </w:tc>
      </w:tr>
      <w:tr w:rsidR="00AF59B5" w:rsidRPr="00927184" w14:paraId="231594DF" w14:textId="77777777" w:rsidTr="00DF5CF0">
        <w:tc>
          <w:tcPr>
            <w:tcW w:w="5211" w:type="dxa"/>
          </w:tcPr>
          <w:p w14:paraId="53F31CA2" w14:textId="77777777" w:rsidR="00AF59B5" w:rsidRPr="00927184" w:rsidRDefault="00AF59B5" w:rsidP="00C628B0">
            <w:pPr>
              <w:keepNext/>
              <w:keepLines/>
              <w:widowControl w:val="0"/>
              <w:rPr>
                <w:lang w:val="nl-NL"/>
              </w:rPr>
            </w:pPr>
            <w:r w:rsidRPr="00927184">
              <w:rPr>
                <w:lang w:val="nl-NL"/>
              </w:rPr>
              <w:t xml:space="preserve">Patiënten met een winst van </w:t>
            </w:r>
            <w:r w:rsidRPr="00927184">
              <w:rPr>
                <w:rFonts w:eastAsia="MS Mincho"/>
                <w:lang w:val="nl-NL"/>
              </w:rPr>
              <w:t>≥</w:t>
            </w:r>
            <w:r w:rsidRPr="00927184">
              <w:rPr>
                <w:lang w:val="nl-NL"/>
              </w:rPr>
              <w:t xml:space="preserve">15 letters </w:t>
            </w:r>
            <w:r w:rsidR="00D33037" w:rsidRPr="00927184">
              <w:rPr>
                <w:lang w:val="nl-NL"/>
              </w:rPr>
              <w:t xml:space="preserve">ten opzichte </w:t>
            </w:r>
            <w:r w:rsidRPr="00927184">
              <w:rPr>
                <w:lang w:val="nl-NL"/>
              </w:rPr>
              <w:t>van uitgangswaarde of die 84 letters bereiken op maand 2</w:t>
            </w:r>
          </w:p>
        </w:tc>
        <w:tc>
          <w:tcPr>
            <w:tcW w:w="2127" w:type="dxa"/>
          </w:tcPr>
          <w:p w14:paraId="309E5BC1" w14:textId="77777777" w:rsidR="00AF59B5" w:rsidRPr="00927184" w:rsidRDefault="00AF59B5" w:rsidP="00C628B0">
            <w:pPr>
              <w:keepNext/>
              <w:keepLines/>
              <w:widowControl w:val="0"/>
              <w:rPr>
                <w:lang w:val="nl-NL"/>
              </w:rPr>
            </w:pPr>
            <w:r w:rsidRPr="00927184">
              <w:rPr>
                <w:lang w:val="nl-NL"/>
              </w:rPr>
              <w:t>31,4%</w:t>
            </w:r>
          </w:p>
        </w:tc>
        <w:tc>
          <w:tcPr>
            <w:tcW w:w="1949" w:type="dxa"/>
          </w:tcPr>
          <w:p w14:paraId="4632B9FA" w14:textId="77777777" w:rsidR="00AF59B5" w:rsidRPr="00927184" w:rsidRDefault="00AF59B5" w:rsidP="00C628B0">
            <w:pPr>
              <w:keepNext/>
              <w:keepLines/>
              <w:widowControl w:val="0"/>
              <w:rPr>
                <w:lang w:val="nl-NL"/>
              </w:rPr>
            </w:pPr>
            <w:r w:rsidRPr="00927184">
              <w:rPr>
                <w:lang w:val="nl-NL"/>
              </w:rPr>
              <w:t>12,3%</w:t>
            </w:r>
          </w:p>
        </w:tc>
      </w:tr>
      <w:tr w:rsidR="00AF59B5" w:rsidRPr="00927184" w14:paraId="10D83494" w14:textId="77777777" w:rsidTr="00DF5CF0">
        <w:tc>
          <w:tcPr>
            <w:tcW w:w="5211" w:type="dxa"/>
          </w:tcPr>
          <w:p w14:paraId="0DFCFBD1" w14:textId="77777777" w:rsidR="00AF59B5" w:rsidRPr="00927184" w:rsidRDefault="00AF59B5" w:rsidP="00C628B0">
            <w:pPr>
              <w:keepNext/>
              <w:keepLines/>
              <w:widowControl w:val="0"/>
              <w:rPr>
                <w:lang w:val="nl-NL"/>
              </w:rPr>
            </w:pPr>
            <w:r w:rsidRPr="00927184">
              <w:rPr>
                <w:lang w:val="nl-NL"/>
              </w:rPr>
              <w:t xml:space="preserve">Patiënten die </w:t>
            </w:r>
            <w:r w:rsidR="00D33037" w:rsidRPr="00927184">
              <w:rPr>
                <w:lang w:val="nl-NL"/>
              </w:rPr>
              <w:t>op maand</w:t>
            </w:r>
            <w:r w:rsidR="00284205" w:rsidRPr="00927184">
              <w:rPr>
                <w:lang w:val="nl-NL"/>
              </w:rPr>
              <w:t> </w:t>
            </w:r>
            <w:r w:rsidR="00D33037" w:rsidRPr="00927184">
              <w:rPr>
                <w:lang w:val="nl-NL"/>
              </w:rPr>
              <w:t xml:space="preserve">2 </w:t>
            </w:r>
            <w:r w:rsidRPr="00927184">
              <w:rPr>
                <w:lang w:val="nl-NL"/>
              </w:rPr>
              <w:t>niet</w:t>
            </w:r>
            <w:r w:rsidRPr="00927184" w:rsidDel="007163BE">
              <w:rPr>
                <w:lang w:val="nl-NL"/>
              </w:rPr>
              <w:t xml:space="preserve"> </w:t>
            </w:r>
            <w:r w:rsidRPr="00927184">
              <w:rPr>
                <w:lang w:val="nl-NL"/>
              </w:rPr>
              <w:t xml:space="preserve">&gt;15 letters verliezen </w:t>
            </w:r>
            <w:r w:rsidR="00D33037" w:rsidRPr="00927184">
              <w:rPr>
                <w:lang w:val="nl-NL"/>
              </w:rPr>
              <w:t xml:space="preserve">ten opzichte </w:t>
            </w:r>
            <w:r w:rsidRPr="00927184">
              <w:rPr>
                <w:lang w:val="nl-NL"/>
              </w:rPr>
              <w:t>van uitgangswaarde</w:t>
            </w:r>
          </w:p>
        </w:tc>
        <w:tc>
          <w:tcPr>
            <w:tcW w:w="2127" w:type="dxa"/>
          </w:tcPr>
          <w:p w14:paraId="3D553B5F" w14:textId="77777777" w:rsidR="00AF59B5" w:rsidRPr="00927184" w:rsidRDefault="00AF59B5" w:rsidP="00C628B0">
            <w:pPr>
              <w:keepNext/>
              <w:keepLines/>
              <w:widowControl w:val="0"/>
              <w:rPr>
                <w:lang w:val="nl-NL"/>
              </w:rPr>
            </w:pPr>
            <w:r w:rsidRPr="00927184">
              <w:rPr>
                <w:lang w:val="nl-NL"/>
              </w:rPr>
              <w:t>99,2%</w:t>
            </w:r>
          </w:p>
        </w:tc>
        <w:tc>
          <w:tcPr>
            <w:tcW w:w="1949" w:type="dxa"/>
          </w:tcPr>
          <w:p w14:paraId="09D37911" w14:textId="77777777" w:rsidR="00AF59B5" w:rsidRPr="00927184" w:rsidRDefault="00AF59B5" w:rsidP="00C628B0">
            <w:pPr>
              <w:keepNext/>
              <w:keepLines/>
              <w:widowControl w:val="0"/>
              <w:rPr>
                <w:lang w:val="nl-NL"/>
              </w:rPr>
            </w:pPr>
            <w:r w:rsidRPr="00927184">
              <w:rPr>
                <w:lang w:val="nl-NL"/>
              </w:rPr>
              <w:t>94,7%</w:t>
            </w:r>
          </w:p>
        </w:tc>
      </w:tr>
      <w:tr w:rsidR="00AF59B5" w:rsidRPr="00927184" w14:paraId="67C5A4AB" w14:textId="77777777" w:rsidTr="00DF5CF0">
        <w:tc>
          <w:tcPr>
            <w:tcW w:w="5211" w:type="dxa"/>
          </w:tcPr>
          <w:p w14:paraId="5165DC78" w14:textId="77777777" w:rsidR="00AF59B5" w:rsidRPr="00927184" w:rsidRDefault="00AF59B5" w:rsidP="00C628B0">
            <w:pPr>
              <w:keepNext/>
              <w:keepLines/>
              <w:widowControl w:val="0"/>
              <w:rPr>
                <w:lang w:val="nl-NL"/>
              </w:rPr>
            </w:pPr>
            <w:r w:rsidRPr="00927184">
              <w:rPr>
                <w:lang w:val="nl-NL"/>
              </w:rPr>
              <w:t>Afname in CSVD</w:t>
            </w:r>
            <w:r w:rsidRPr="00927184">
              <w:rPr>
                <w:vertAlign w:val="superscript"/>
                <w:lang w:val="nl-NL"/>
              </w:rPr>
              <w:t>b</w:t>
            </w:r>
            <w:r w:rsidRPr="00927184">
              <w:rPr>
                <w:lang w:val="nl-NL"/>
              </w:rPr>
              <w:t xml:space="preserve"> van uitgangswaarde to</w:t>
            </w:r>
            <w:r w:rsidR="0056703C" w:rsidRPr="00927184">
              <w:rPr>
                <w:lang w:val="nl-NL"/>
              </w:rPr>
              <w:t>t</w:t>
            </w:r>
            <w:r w:rsidRPr="00927184">
              <w:rPr>
                <w:lang w:val="nl-NL"/>
              </w:rPr>
              <w:t xml:space="preserve"> maand 2</w:t>
            </w:r>
            <w:r w:rsidRPr="00927184">
              <w:rPr>
                <w:vertAlign w:val="superscript"/>
                <w:lang w:val="nl-NL"/>
              </w:rPr>
              <w:t xml:space="preserve"> a</w:t>
            </w:r>
          </w:p>
        </w:tc>
        <w:tc>
          <w:tcPr>
            <w:tcW w:w="2127" w:type="dxa"/>
          </w:tcPr>
          <w:p w14:paraId="4BC7C51B" w14:textId="77777777" w:rsidR="00AF59B5" w:rsidRPr="00927184" w:rsidRDefault="00AF59B5" w:rsidP="00C628B0">
            <w:pPr>
              <w:keepNext/>
              <w:keepLines/>
              <w:widowControl w:val="0"/>
              <w:rPr>
                <w:lang w:val="nl-NL"/>
              </w:rPr>
            </w:pPr>
            <w:r w:rsidRPr="00927184">
              <w:rPr>
                <w:lang w:val="nl-NL"/>
              </w:rPr>
              <w:t>77 µm</w:t>
            </w:r>
          </w:p>
        </w:tc>
        <w:tc>
          <w:tcPr>
            <w:tcW w:w="1949" w:type="dxa"/>
          </w:tcPr>
          <w:p w14:paraId="49E16AA9" w14:textId="77777777" w:rsidR="00AF59B5" w:rsidRPr="00927184" w:rsidRDefault="00AF59B5" w:rsidP="00C628B0">
            <w:pPr>
              <w:keepNext/>
              <w:keepLines/>
              <w:widowControl w:val="0"/>
              <w:rPr>
                <w:lang w:val="nl-NL"/>
              </w:rPr>
            </w:pPr>
            <w:r w:rsidRPr="00927184">
              <w:rPr>
                <w:lang w:val="nl-NL"/>
              </w:rPr>
              <w:noBreakHyphen/>
              <w:t>9,8 µm</w:t>
            </w:r>
          </w:p>
        </w:tc>
      </w:tr>
    </w:tbl>
    <w:p w14:paraId="244B14B5" w14:textId="77777777" w:rsidR="00AF59B5" w:rsidRPr="00927184" w:rsidRDefault="00AF59B5" w:rsidP="00C628B0">
      <w:pPr>
        <w:keepNext/>
        <w:keepLines/>
        <w:widowControl w:val="0"/>
        <w:rPr>
          <w:lang w:val="nl-NL"/>
        </w:rPr>
      </w:pPr>
      <w:r w:rsidRPr="00927184">
        <w:rPr>
          <w:vertAlign w:val="superscript"/>
          <w:lang w:val="nl-NL"/>
        </w:rPr>
        <w:t>a</w:t>
      </w:r>
      <w:r w:rsidRPr="00927184">
        <w:rPr>
          <w:lang w:val="nl-NL"/>
        </w:rPr>
        <w:t xml:space="preserve"> Eenzijdige p&lt;0,001 vergelijking met sham controle</w:t>
      </w:r>
    </w:p>
    <w:p w14:paraId="6F661C66" w14:textId="77777777" w:rsidR="00AF59B5" w:rsidRPr="00927184" w:rsidRDefault="00AF59B5" w:rsidP="00C628B0">
      <w:pPr>
        <w:keepNext/>
        <w:keepLines/>
        <w:widowControl w:val="0"/>
        <w:rPr>
          <w:lang w:val="nl-NL"/>
        </w:rPr>
      </w:pPr>
      <w:r w:rsidRPr="00927184">
        <w:rPr>
          <w:vertAlign w:val="superscript"/>
          <w:lang w:val="nl-NL"/>
        </w:rPr>
        <w:t>b</w:t>
      </w:r>
      <w:r w:rsidRPr="00927184">
        <w:rPr>
          <w:lang w:val="nl-NL"/>
        </w:rPr>
        <w:t xml:space="preserve"> CSVD - centrale retinale subvelddikte</w:t>
      </w:r>
    </w:p>
    <w:p w14:paraId="3B5C5B2F" w14:textId="77777777" w:rsidR="00AF59B5" w:rsidRPr="00927184" w:rsidRDefault="00AF59B5" w:rsidP="00C628B0">
      <w:pPr>
        <w:widowControl w:val="0"/>
        <w:rPr>
          <w:lang w:val="nl-NL"/>
        </w:rPr>
      </w:pPr>
    </w:p>
    <w:p w14:paraId="6122E3BA" w14:textId="77777777" w:rsidR="00AF59B5" w:rsidRPr="00927184" w:rsidRDefault="00E00D07" w:rsidP="00C628B0">
      <w:pPr>
        <w:keepNext/>
        <w:keepLines/>
        <w:widowControl w:val="0"/>
        <w:ind w:left="1134" w:hanging="1134"/>
        <w:rPr>
          <w:lang w:val="nl-NL"/>
        </w:rPr>
      </w:pPr>
      <w:r w:rsidRPr="00927184">
        <w:rPr>
          <w:b/>
          <w:lang w:val="nl-NL"/>
        </w:rPr>
        <w:t>Figuur</w:t>
      </w:r>
      <w:r w:rsidR="00AF59B5" w:rsidRPr="00927184">
        <w:rPr>
          <w:b/>
          <w:lang w:val="nl-NL"/>
        </w:rPr>
        <w:t> 3</w:t>
      </w:r>
      <w:r w:rsidR="00AF59B5" w:rsidRPr="00927184">
        <w:rPr>
          <w:b/>
          <w:lang w:val="nl-NL"/>
        </w:rPr>
        <w:tab/>
      </w:r>
      <w:r w:rsidRPr="00927184">
        <w:rPr>
          <w:b/>
          <w:lang w:val="nl-NL"/>
        </w:rPr>
        <w:t>Gemiddelde verandering in BCVA in de loop van de tijd, ten opzichte van de BCVA uitgangswaarde</w:t>
      </w:r>
      <w:r w:rsidR="00592A59" w:rsidRPr="00927184">
        <w:rPr>
          <w:b/>
          <w:lang w:val="nl-NL"/>
        </w:rPr>
        <w:t>,</w:t>
      </w:r>
      <w:r w:rsidRPr="00927184">
        <w:rPr>
          <w:b/>
          <w:lang w:val="nl-NL"/>
        </w:rPr>
        <w:t xml:space="preserve"> tot maand 12 (MINERVA)</w:t>
      </w:r>
    </w:p>
    <w:p w14:paraId="1287459E" w14:textId="77777777" w:rsidR="009E41EE" w:rsidRPr="00927184" w:rsidRDefault="009E41EE" w:rsidP="00C628B0">
      <w:pPr>
        <w:keepNext/>
        <w:keepLines/>
        <w:widowControl w:val="0"/>
        <w:autoSpaceDE w:val="0"/>
        <w:autoSpaceDN w:val="0"/>
        <w:adjustRightInd w:val="0"/>
        <w:rPr>
          <w:bCs/>
          <w:iCs/>
          <w:szCs w:val="22"/>
          <w:lang w:val="nl-NL"/>
        </w:rPr>
      </w:pPr>
    </w:p>
    <w:p w14:paraId="6A867937" w14:textId="77777777" w:rsidR="009E41EE" w:rsidRPr="00927184" w:rsidRDefault="00381848" w:rsidP="00C628B0">
      <w:pPr>
        <w:widowControl w:val="0"/>
        <w:autoSpaceDE w:val="0"/>
        <w:autoSpaceDN w:val="0"/>
        <w:adjustRightInd w:val="0"/>
        <w:rPr>
          <w:bCs/>
          <w:iCs/>
          <w:szCs w:val="22"/>
          <w:lang w:val="nl-NL"/>
        </w:rPr>
      </w:pPr>
      <w:r w:rsidRPr="00927184">
        <w:rPr>
          <w:noProof/>
          <w:lang w:val="en-US"/>
        </w:rPr>
        <w:drawing>
          <wp:inline distT="0" distB="0" distL="0" distR="0" wp14:anchorId="2E29E50C" wp14:editId="1844B675">
            <wp:extent cx="5762625" cy="3724275"/>
            <wp:effectExtent l="0" t="0" r="0" b="0"/>
            <wp:docPr id="22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5762625" cy="3724275"/>
                    </a:xfrm>
                    <a:prstGeom prst="rect">
                      <a:avLst/>
                    </a:prstGeom>
                    <a:noFill/>
                    <a:ln>
                      <a:noFill/>
                    </a:ln>
                  </pic:spPr>
                </pic:pic>
              </a:graphicData>
            </a:graphic>
          </wp:inline>
        </w:drawing>
      </w:r>
    </w:p>
    <w:p w14:paraId="43E5235F" w14:textId="77777777" w:rsidR="009E41EE" w:rsidRPr="00927184" w:rsidRDefault="009E41EE" w:rsidP="00C628B0">
      <w:pPr>
        <w:widowControl w:val="0"/>
        <w:autoSpaceDE w:val="0"/>
        <w:autoSpaceDN w:val="0"/>
        <w:adjustRightInd w:val="0"/>
        <w:rPr>
          <w:bCs/>
          <w:iCs/>
          <w:lang w:val="nl-NL"/>
        </w:rPr>
      </w:pPr>
    </w:p>
    <w:p w14:paraId="488ADF09" w14:textId="77777777" w:rsidR="007F3F43" w:rsidRPr="00927184" w:rsidRDefault="007F3F43" w:rsidP="00306933">
      <w:pPr>
        <w:keepNext/>
        <w:autoSpaceDE w:val="0"/>
        <w:autoSpaceDN w:val="0"/>
        <w:adjustRightInd w:val="0"/>
        <w:rPr>
          <w:bCs/>
          <w:iCs/>
          <w:lang w:val="nl-NL"/>
        </w:rPr>
      </w:pPr>
      <w:r w:rsidRPr="00927184">
        <w:rPr>
          <w:bCs/>
          <w:iCs/>
          <w:lang w:val="nl-NL"/>
        </w:rPr>
        <w:t>Bij het vergelijken van ranibizumab versus sham controle op maand 2 werd een consistent behandelingseffect waargenomen, zowel algemeen als over baseline etiologische subgroepen</w:t>
      </w:r>
      <w:r w:rsidR="00DC211E" w:rsidRPr="00927184">
        <w:rPr>
          <w:bCs/>
          <w:iCs/>
          <w:lang w:val="nl-NL"/>
        </w:rPr>
        <w:t>:</w:t>
      </w:r>
    </w:p>
    <w:p w14:paraId="129B28D9" w14:textId="77777777" w:rsidR="007F3F43" w:rsidRPr="00927184" w:rsidRDefault="007F3F43" w:rsidP="00306933">
      <w:pPr>
        <w:keepNext/>
        <w:autoSpaceDE w:val="0"/>
        <w:autoSpaceDN w:val="0"/>
        <w:adjustRightInd w:val="0"/>
        <w:rPr>
          <w:bCs/>
          <w:iCs/>
          <w:szCs w:val="22"/>
          <w:lang w:val="nl-NL"/>
        </w:rPr>
      </w:pPr>
    </w:p>
    <w:p w14:paraId="657AD8BC" w14:textId="77777777" w:rsidR="007F3F43" w:rsidRPr="00927184" w:rsidRDefault="007F3F43" w:rsidP="00C628B0">
      <w:pPr>
        <w:keepNext/>
        <w:keepLines/>
        <w:widowControl w:val="0"/>
        <w:autoSpaceDE w:val="0"/>
        <w:autoSpaceDN w:val="0"/>
        <w:adjustRightInd w:val="0"/>
        <w:rPr>
          <w:bCs/>
          <w:iCs/>
          <w:szCs w:val="22"/>
          <w:lang w:val="nl-NL"/>
        </w:rPr>
      </w:pPr>
      <w:r w:rsidRPr="00927184">
        <w:rPr>
          <w:b/>
          <w:bCs/>
          <w:iCs/>
          <w:szCs w:val="22"/>
          <w:lang w:val="nl-NL"/>
        </w:rPr>
        <w:t>Tabel 4</w:t>
      </w:r>
      <w:r w:rsidRPr="00927184">
        <w:rPr>
          <w:b/>
          <w:bCs/>
          <w:iCs/>
          <w:szCs w:val="22"/>
          <w:lang w:val="nl-NL"/>
        </w:rPr>
        <w:tab/>
      </w:r>
      <w:r w:rsidRPr="00927184">
        <w:rPr>
          <w:b/>
          <w:bCs/>
          <w:iCs/>
          <w:lang w:val="nl-NL"/>
        </w:rPr>
        <w:t xml:space="preserve">Behandelingseffect algemeen en </w:t>
      </w:r>
      <w:r w:rsidR="00DC211E" w:rsidRPr="00927184">
        <w:rPr>
          <w:b/>
          <w:bCs/>
          <w:iCs/>
          <w:lang w:val="nl-NL"/>
        </w:rPr>
        <w:t>bij</w:t>
      </w:r>
      <w:r w:rsidRPr="00927184">
        <w:rPr>
          <w:b/>
          <w:bCs/>
          <w:iCs/>
          <w:lang w:val="nl-NL"/>
        </w:rPr>
        <w:t xml:space="preserve"> baseline etiologische subgroepen</w:t>
      </w:r>
    </w:p>
    <w:p w14:paraId="34D97E36" w14:textId="77777777" w:rsidR="007F3F43" w:rsidRPr="00927184" w:rsidRDefault="007F3F43" w:rsidP="00C628B0">
      <w:pPr>
        <w:keepNext/>
        <w:keepLines/>
        <w:widowControl w:val="0"/>
        <w:autoSpaceDE w:val="0"/>
        <w:autoSpaceDN w:val="0"/>
        <w:adjustRightInd w:val="0"/>
        <w:rPr>
          <w:bCs/>
          <w:iCs/>
          <w:szCs w:val="22"/>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091"/>
        <w:gridCol w:w="2651"/>
        <w:gridCol w:w="2319"/>
      </w:tblGrid>
      <w:tr w:rsidR="007F3F43" w:rsidRPr="00C3050E" w14:paraId="6C2535A3" w14:textId="77777777" w:rsidTr="00DF5CF0">
        <w:tc>
          <w:tcPr>
            <w:tcW w:w="4219" w:type="dxa"/>
          </w:tcPr>
          <w:p w14:paraId="16CBB643" w14:textId="77777777" w:rsidR="007F3F43" w:rsidRPr="00927184" w:rsidRDefault="007F3F43" w:rsidP="00C628B0">
            <w:pPr>
              <w:keepNext/>
              <w:keepLines/>
              <w:widowControl w:val="0"/>
              <w:rPr>
                <w:b/>
                <w:bCs/>
                <w:iCs/>
                <w:szCs w:val="22"/>
                <w:lang w:val="nl-NL" w:eastAsia="x-none"/>
              </w:rPr>
            </w:pPr>
            <w:r w:rsidRPr="00927184">
              <w:rPr>
                <w:b/>
                <w:bCs/>
                <w:iCs/>
                <w:lang w:val="nl-NL" w:eastAsia="x-none"/>
              </w:rPr>
              <w:t>Algemeen en per baseline etiologie</w:t>
            </w:r>
          </w:p>
        </w:tc>
        <w:tc>
          <w:tcPr>
            <w:tcW w:w="2693" w:type="dxa"/>
          </w:tcPr>
          <w:p w14:paraId="201BD73F" w14:textId="77777777" w:rsidR="007F3F43" w:rsidRPr="00927184" w:rsidRDefault="007F3F43" w:rsidP="00C628B0">
            <w:pPr>
              <w:keepNext/>
              <w:keepLines/>
              <w:widowControl w:val="0"/>
              <w:rPr>
                <w:b/>
                <w:bCs/>
                <w:iCs/>
                <w:szCs w:val="22"/>
                <w:lang w:val="nl-NL" w:eastAsia="x-none"/>
              </w:rPr>
            </w:pPr>
            <w:r w:rsidRPr="00927184">
              <w:rPr>
                <w:b/>
                <w:bCs/>
                <w:iCs/>
                <w:lang w:val="nl-NL" w:eastAsia="x-none"/>
              </w:rPr>
              <w:t xml:space="preserve">Behandelingseffect </w:t>
            </w:r>
            <w:r w:rsidR="00DC211E" w:rsidRPr="00927184">
              <w:rPr>
                <w:b/>
                <w:bCs/>
                <w:iCs/>
                <w:lang w:val="nl-NL" w:eastAsia="x-none"/>
              </w:rPr>
              <w:t>bij</w:t>
            </w:r>
            <w:r w:rsidRPr="00927184">
              <w:rPr>
                <w:b/>
                <w:bCs/>
                <w:iCs/>
                <w:lang w:val="nl-NL" w:eastAsia="x-none"/>
              </w:rPr>
              <w:t xml:space="preserve"> sham [letters]</w:t>
            </w:r>
          </w:p>
        </w:tc>
        <w:tc>
          <w:tcPr>
            <w:tcW w:w="2375" w:type="dxa"/>
          </w:tcPr>
          <w:p w14:paraId="671D5A7C" w14:textId="77777777" w:rsidR="007F3F43" w:rsidRPr="00927184" w:rsidRDefault="007F3F43" w:rsidP="00C628B0">
            <w:pPr>
              <w:keepNext/>
              <w:keepLines/>
              <w:widowControl w:val="0"/>
              <w:rPr>
                <w:b/>
                <w:bCs/>
                <w:iCs/>
                <w:szCs w:val="22"/>
                <w:lang w:val="nl-NL" w:eastAsia="x-none"/>
              </w:rPr>
            </w:pPr>
            <w:r w:rsidRPr="00927184">
              <w:rPr>
                <w:b/>
                <w:bCs/>
                <w:iCs/>
                <w:lang w:val="nl-NL" w:eastAsia="x-none"/>
              </w:rPr>
              <w:t>Aantal patiënten [n] (behandeling +sham)</w:t>
            </w:r>
          </w:p>
        </w:tc>
      </w:tr>
      <w:tr w:rsidR="007F3F43" w:rsidRPr="00927184" w14:paraId="4B0EF046" w14:textId="77777777" w:rsidTr="00DF5CF0">
        <w:trPr>
          <w:trHeight w:val="271"/>
        </w:trPr>
        <w:tc>
          <w:tcPr>
            <w:tcW w:w="4219" w:type="dxa"/>
          </w:tcPr>
          <w:p w14:paraId="6A87B250" w14:textId="77777777" w:rsidR="007F3F43" w:rsidRPr="00927184" w:rsidRDefault="007F3F43" w:rsidP="00C628B0">
            <w:pPr>
              <w:keepNext/>
              <w:keepLines/>
              <w:widowControl w:val="0"/>
              <w:rPr>
                <w:bCs/>
                <w:iCs/>
                <w:szCs w:val="22"/>
                <w:lang w:val="nl-NL" w:eastAsia="x-none"/>
              </w:rPr>
            </w:pPr>
            <w:r w:rsidRPr="00927184">
              <w:rPr>
                <w:bCs/>
                <w:iCs/>
                <w:lang w:val="nl-NL" w:eastAsia="x-none"/>
              </w:rPr>
              <w:t>Algemeen</w:t>
            </w:r>
          </w:p>
        </w:tc>
        <w:tc>
          <w:tcPr>
            <w:tcW w:w="2693" w:type="dxa"/>
          </w:tcPr>
          <w:p w14:paraId="72D089E4" w14:textId="77777777" w:rsidR="007F3F43" w:rsidRPr="00927184" w:rsidRDefault="007F3F43" w:rsidP="00C628B0">
            <w:pPr>
              <w:keepNext/>
              <w:keepLines/>
              <w:widowControl w:val="0"/>
              <w:jc w:val="both"/>
              <w:rPr>
                <w:bCs/>
                <w:iCs/>
                <w:szCs w:val="22"/>
                <w:lang w:val="nl-NL" w:eastAsia="x-none"/>
              </w:rPr>
            </w:pPr>
            <w:r w:rsidRPr="00927184">
              <w:rPr>
                <w:bCs/>
                <w:iCs/>
                <w:szCs w:val="22"/>
                <w:lang w:val="nl-NL" w:eastAsia="x-none"/>
              </w:rPr>
              <w:t>9,9</w:t>
            </w:r>
          </w:p>
        </w:tc>
        <w:tc>
          <w:tcPr>
            <w:tcW w:w="2375" w:type="dxa"/>
          </w:tcPr>
          <w:p w14:paraId="4546E012" w14:textId="77777777" w:rsidR="007F3F43" w:rsidRPr="00927184" w:rsidRDefault="007F3F43" w:rsidP="00C628B0">
            <w:pPr>
              <w:keepNext/>
              <w:keepLines/>
              <w:widowControl w:val="0"/>
              <w:jc w:val="both"/>
              <w:rPr>
                <w:bCs/>
                <w:iCs/>
                <w:szCs w:val="22"/>
                <w:lang w:val="nl-NL" w:eastAsia="x-none"/>
              </w:rPr>
            </w:pPr>
            <w:r w:rsidRPr="00927184">
              <w:rPr>
                <w:bCs/>
                <w:iCs/>
                <w:szCs w:val="22"/>
                <w:lang w:val="nl-NL" w:eastAsia="x-none"/>
              </w:rPr>
              <w:t>178</w:t>
            </w:r>
          </w:p>
        </w:tc>
      </w:tr>
      <w:tr w:rsidR="007F3F43" w:rsidRPr="00927184" w14:paraId="15EA1014" w14:textId="77777777" w:rsidTr="00DF5CF0">
        <w:trPr>
          <w:trHeight w:val="263"/>
        </w:trPr>
        <w:tc>
          <w:tcPr>
            <w:tcW w:w="4219" w:type="dxa"/>
          </w:tcPr>
          <w:p w14:paraId="17249030" w14:textId="77777777" w:rsidR="007F3F43" w:rsidRPr="00927184" w:rsidRDefault="007F3F43" w:rsidP="00C628B0">
            <w:pPr>
              <w:keepNext/>
              <w:keepLines/>
              <w:widowControl w:val="0"/>
              <w:rPr>
                <w:bCs/>
                <w:iCs/>
                <w:szCs w:val="22"/>
                <w:lang w:val="nl-NL" w:eastAsia="x-none"/>
              </w:rPr>
            </w:pPr>
            <w:r w:rsidRPr="00927184">
              <w:rPr>
                <w:bCs/>
                <w:iCs/>
                <w:lang w:val="nl-NL" w:eastAsia="x-none"/>
              </w:rPr>
              <w:t>Angioïde strepen</w:t>
            </w:r>
          </w:p>
        </w:tc>
        <w:tc>
          <w:tcPr>
            <w:tcW w:w="2693" w:type="dxa"/>
          </w:tcPr>
          <w:p w14:paraId="70BC4459" w14:textId="77777777" w:rsidR="007F3F43" w:rsidRPr="00927184" w:rsidRDefault="008C49B4" w:rsidP="00C628B0">
            <w:pPr>
              <w:keepNext/>
              <w:keepLines/>
              <w:widowControl w:val="0"/>
              <w:jc w:val="both"/>
              <w:rPr>
                <w:bCs/>
                <w:iCs/>
                <w:szCs w:val="22"/>
                <w:lang w:val="nl-NL" w:eastAsia="x-none"/>
              </w:rPr>
            </w:pPr>
            <w:r w:rsidRPr="00927184">
              <w:rPr>
                <w:bCs/>
                <w:iCs/>
                <w:szCs w:val="22"/>
                <w:lang w:val="nl-NL" w:eastAsia="x-none"/>
              </w:rPr>
              <w:t>14,</w:t>
            </w:r>
            <w:r w:rsidR="007F3F43" w:rsidRPr="00927184">
              <w:rPr>
                <w:bCs/>
                <w:iCs/>
                <w:szCs w:val="22"/>
                <w:lang w:val="nl-NL" w:eastAsia="x-none"/>
              </w:rPr>
              <w:t>6</w:t>
            </w:r>
          </w:p>
        </w:tc>
        <w:tc>
          <w:tcPr>
            <w:tcW w:w="2375" w:type="dxa"/>
          </w:tcPr>
          <w:p w14:paraId="0196EC0B" w14:textId="77777777" w:rsidR="007F3F43" w:rsidRPr="00927184" w:rsidRDefault="007F3F43" w:rsidP="00C628B0">
            <w:pPr>
              <w:keepNext/>
              <w:keepLines/>
              <w:widowControl w:val="0"/>
              <w:jc w:val="both"/>
              <w:rPr>
                <w:bCs/>
                <w:iCs/>
                <w:szCs w:val="22"/>
                <w:lang w:val="nl-NL" w:eastAsia="x-none"/>
              </w:rPr>
            </w:pPr>
            <w:r w:rsidRPr="00927184">
              <w:rPr>
                <w:bCs/>
                <w:iCs/>
                <w:szCs w:val="22"/>
                <w:lang w:val="nl-NL" w:eastAsia="x-none"/>
              </w:rPr>
              <w:t>27</w:t>
            </w:r>
          </w:p>
        </w:tc>
      </w:tr>
      <w:tr w:rsidR="007F3F43" w:rsidRPr="00927184" w14:paraId="38B0E111" w14:textId="77777777" w:rsidTr="00DF5CF0">
        <w:trPr>
          <w:trHeight w:val="286"/>
        </w:trPr>
        <w:tc>
          <w:tcPr>
            <w:tcW w:w="4219" w:type="dxa"/>
          </w:tcPr>
          <w:p w14:paraId="4F779DF1" w14:textId="77777777" w:rsidR="007F3F43" w:rsidRPr="00927184" w:rsidRDefault="007F3F43" w:rsidP="00C628B0">
            <w:pPr>
              <w:keepNext/>
              <w:keepLines/>
              <w:widowControl w:val="0"/>
              <w:rPr>
                <w:bCs/>
                <w:iCs/>
                <w:szCs w:val="22"/>
                <w:lang w:val="nl-NL" w:eastAsia="x-none"/>
              </w:rPr>
            </w:pPr>
            <w:r w:rsidRPr="00927184">
              <w:rPr>
                <w:bCs/>
                <w:iCs/>
                <w:lang w:val="nl-NL" w:eastAsia="x-none"/>
              </w:rPr>
              <w:t>Postinflammatoire retinochoroïdopathie</w:t>
            </w:r>
          </w:p>
        </w:tc>
        <w:tc>
          <w:tcPr>
            <w:tcW w:w="2693" w:type="dxa"/>
          </w:tcPr>
          <w:p w14:paraId="3AF30141" w14:textId="77777777" w:rsidR="007F3F43" w:rsidRPr="00927184" w:rsidRDefault="008C49B4" w:rsidP="00C628B0">
            <w:pPr>
              <w:keepNext/>
              <w:keepLines/>
              <w:widowControl w:val="0"/>
              <w:jc w:val="both"/>
              <w:rPr>
                <w:bCs/>
                <w:iCs/>
                <w:szCs w:val="22"/>
                <w:lang w:val="nl-NL" w:eastAsia="x-none"/>
              </w:rPr>
            </w:pPr>
            <w:r w:rsidRPr="00927184">
              <w:rPr>
                <w:bCs/>
                <w:iCs/>
                <w:szCs w:val="22"/>
                <w:lang w:val="nl-NL" w:eastAsia="x-none"/>
              </w:rPr>
              <w:t>6,</w:t>
            </w:r>
            <w:r w:rsidR="007F3F43" w:rsidRPr="00927184">
              <w:rPr>
                <w:bCs/>
                <w:iCs/>
                <w:szCs w:val="22"/>
                <w:lang w:val="nl-NL" w:eastAsia="x-none"/>
              </w:rPr>
              <w:t>5</w:t>
            </w:r>
          </w:p>
        </w:tc>
        <w:tc>
          <w:tcPr>
            <w:tcW w:w="2375" w:type="dxa"/>
          </w:tcPr>
          <w:p w14:paraId="1783DC8E" w14:textId="77777777" w:rsidR="007F3F43" w:rsidRPr="00927184" w:rsidRDefault="007F3F43" w:rsidP="00C628B0">
            <w:pPr>
              <w:keepNext/>
              <w:keepLines/>
              <w:widowControl w:val="0"/>
              <w:jc w:val="both"/>
              <w:rPr>
                <w:bCs/>
                <w:iCs/>
                <w:szCs w:val="22"/>
                <w:lang w:val="nl-NL" w:eastAsia="x-none"/>
              </w:rPr>
            </w:pPr>
            <w:r w:rsidRPr="00927184">
              <w:rPr>
                <w:bCs/>
                <w:iCs/>
                <w:szCs w:val="22"/>
                <w:lang w:val="nl-NL" w:eastAsia="x-none"/>
              </w:rPr>
              <w:t>28</w:t>
            </w:r>
          </w:p>
        </w:tc>
      </w:tr>
      <w:tr w:rsidR="007F3F43" w:rsidRPr="00927184" w14:paraId="6D77F51C" w14:textId="77777777" w:rsidTr="00DF5CF0">
        <w:trPr>
          <w:trHeight w:val="257"/>
        </w:trPr>
        <w:tc>
          <w:tcPr>
            <w:tcW w:w="4219" w:type="dxa"/>
          </w:tcPr>
          <w:p w14:paraId="74B72CD4" w14:textId="77777777" w:rsidR="007F3F43" w:rsidRPr="00927184" w:rsidRDefault="007F3F43" w:rsidP="00C628B0">
            <w:pPr>
              <w:keepNext/>
              <w:keepLines/>
              <w:widowControl w:val="0"/>
              <w:rPr>
                <w:bCs/>
                <w:iCs/>
                <w:szCs w:val="22"/>
                <w:lang w:val="nl-NL" w:eastAsia="x-none"/>
              </w:rPr>
            </w:pPr>
            <w:r w:rsidRPr="00927184">
              <w:rPr>
                <w:bCs/>
                <w:iCs/>
                <w:lang w:val="nl-NL" w:eastAsia="x-none"/>
              </w:rPr>
              <w:t>Centrale sereuze chorioretinopathie</w:t>
            </w:r>
          </w:p>
        </w:tc>
        <w:tc>
          <w:tcPr>
            <w:tcW w:w="2693" w:type="dxa"/>
          </w:tcPr>
          <w:p w14:paraId="323FB12F" w14:textId="77777777" w:rsidR="007F3F43" w:rsidRPr="00927184" w:rsidRDefault="008C49B4" w:rsidP="00C628B0">
            <w:pPr>
              <w:keepNext/>
              <w:keepLines/>
              <w:widowControl w:val="0"/>
              <w:jc w:val="both"/>
              <w:rPr>
                <w:bCs/>
                <w:iCs/>
                <w:szCs w:val="22"/>
                <w:lang w:val="nl-NL" w:eastAsia="x-none"/>
              </w:rPr>
            </w:pPr>
            <w:r w:rsidRPr="00927184">
              <w:rPr>
                <w:bCs/>
                <w:iCs/>
                <w:szCs w:val="22"/>
                <w:lang w:val="nl-NL" w:eastAsia="x-none"/>
              </w:rPr>
              <w:t>5,</w:t>
            </w:r>
            <w:r w:rsidR="007F3F43" w:rsidRPr="00927184">
              <w:rPr>
                <w:bCs/>
                <w:iCs/>
                <w:szCs w:val="22"/>
                <w:lang w:val="nl-NL" w:eastAsia="x-none"/>
              </w:rPr>
              <w:t>0</w:t>
            </w:r>
          </w:p>
        </w:tc>
        <w:tc>
          <w:tcPr>
            <w:tcW w:w="2375" w:type="dxa"/>
          </w:tcPr>
          <w:p w14:paraId="507D2EC4" w14:textId="77777777" w:rsidR="007F3F43" w:rsidRPr="00927184" w:rsidRDefault="007F3F43" w:rsidP="00C628B0">
            <w:pPr>
              <w:keepNext/>
              <w:keepLines/>
              <w:widowControl w:val="0"/>
              <w:jc w:val="both"/>
              <w:rPr>
                <w:bCs/>
                <w:iCs/>
                <w:szCs w:val="22"/>
                <w:lang w:val="nl-NL" w:eastAsia="x-none"/>
              </w:rPr>
            </w:pPr>
            <w:r w:rsidRPr="00927184">
              <w:rPr>
                <w:bCs/>
                <w:iCs/>
                <w:szCs w:val="22"/>
                <w:lang w:val="nl-NL" w:eastAsia="x-none"/>
              </w:rPr>
              <w:t>23</w:t>
            </w:r>
          </w:p>
        </w:tc>
      </w:tr>
      <w:tr w:rsidR="007F3F43" w:rsidRPr="00927184" w14:paraId="36767275" w14:textId="77777777" w:rsidTr="00DF5CF0">
        <w:trPr>
          <w:trHeight w:val="240"/>
        </w:trPr>
        <w:tc>
          <w:tcPr>
            <w:tcW w:w="4219" w:type="dxa"/>
          </w:tcPr>
          <w:p w14:paraId="2E032032" w14:textId="77777777" w:rsidR="007F3F43" w:rsidRPr="00927184" w:rsidRDefault="007F3F43" w:rsidP="00C628B0">
            <w:pPr>
              <w:keepNext/>
              <w:keepLines/>
              <w:widowControl w:val="0"/>
              <w:rPr>
                <w:bCs/>
                <w:iCs/>
                <w:szCs w:val="22"/>
                <w:lang w:val="nl-NL" w:eastAsia="x-none"/>
              </w:rPr>
            </w:pPr>
            <w:r w:rsidRPr="00927184">
              <w:rPr>
                <w:bCs/>
                <w:iCs/>
                <w:lang w:val="nl-NL" w:eastAsia="x-none"/>
              </w:rPr>
              <w:t xml:space="preserve">Idiopathische </w:t>
            </w:r>
            <w:r w:rsidRPr="00927184">
              <w:rPr>
                <w:lang w:val="nl-NL" w:eastAsia="x-none"/>
              </w:rPr>
              <w:t>chorioretinopathie</w:t>
            </w:r>
          </w:p>
        </w:tc>
        <w:tc>
          <w:tcPr>
            <w:tcW w:w="2693" w:type="dxa"/>
          </w:tcPr>
          <w:p w14:paraId="48F6DCBB" w14:textId="77777777" w:rsidR="007F3F43" w:rsidRPr="00927184" w:rsidRDefault="008C49B4" w:rsidP="00C628B0">
            <w:pPr>
              <w:keepNext/>
              <w:keepLines/>
              <w:widowControl w:val="0"/>
              <w:jc w:val="both"/>
              <w:rPr>
                <w:bCs/>
                <w:iCs/>
                <w:szCs w:val="22"/>
                <w:lang w:val="nl-NL" w:eastAsia="x-none"/>
              </w:rPr>
            </w:pPr>
            <w:r w:rsidRPr="00927184">
              <w:rPr>
                <w:bCs/>
                <w:iCs/>
                <w:szCs w:val="22"/>
                <w:lang w:val="nl-NL" w:eastAsia="x-none"/>
              </w:rPr>
              <w:t>11,</w:t>
            </w:r>
            <w:r w:rsidR="007F3F43" w:rsidRPr="00927184">
              <w:rPr>
                <w:bCs/>
                <w:iCs/>
                <w:szCs w:val="22"/>
                <w:lang w:val="nl-NL" w:eastAsia="x-none"/>
              </w:rPr>
              <w:t>4</w:t>
            </w:r>
          </w:p>
        </w:tc>
        <w:tc>
          <w:tcPr>
            <w:tcW w:w="2375" w:type="dxa"/>
          </w:tcPr>
          <w:p w14:paraId="417EBF1C" w14:textId="77777777" w:rsidR="007F3F43" w:rsidRPr="00927184" w:rsidRDefault="007F3F43" w:rsidP="00C628B0">
            <w:pPr>
              <w:keepNext/>
              <w:keepLines/>
              <w:widowControl w:val="0"/>
              <w:jc w:val="both"/>
              <w:rPr>
                <w:bCs/>
                <w:iCs/>
                <w:szCs w:val="22"/>
                <w:lang w:val="nl-NL" w:eastAsia="x-none"/>
              </w:rPr>
            </w:pPr>
            <w:r w:rsidRPr="00927184">
              <w:rPr>
                <w:bCs/>
                <w:iCs/>
                <w:szCs w:val="22"/>
                <w:lang w:val="nl-NL" w:eastAsia="x-none"/>
              </w:rPr>
              <w:t>63</w:t>
            </w:r>
          </w:p>
        </w:tc>
      </w:tr>
      <w:tr w:rsidR="007F3F43" w:rsidRPr="00927184" w14:paraId="1878B7FF" w14:textId="77777777" w:rsidTr="00DF5CF0">
        <w:trPr>
          <w:trHeight w:val="271"/>
        </w:trPr>
        <w:tc>
          <w:tcPr>
            <w:tcW w:w="4219" w:type="dxa"/>
          </w:tcPr>
          <w:p w14:paraId="7911D1CF" w14:textId="77777777" w:rsidR="007F3F43" w:rsidRPr="00927184" w:rsidRDefault="007F3F43" w:rsidP="00C628B0">
            <w:pPr>
              <w:keepNext/>
              <w:keepLines/>
              <w:widowControl w:val="0"/>
              <w:rPr>
                <w:bCs/>
                <w:iCs/>
                <w:szCs w:val="22"/>
                <w:lang w:val="nl-NL" w:eastAsia="x-none"/>
              </w:rPr>
            </w:pPr>
            <w:r w:rsidRPr="00927184">
              <w:rPr>
                <w:bCs/>
                <w:iCs/>
                <w:lang w:val="nl-NL" w:eastAsia="x-none"/>
              </w:rPr>
              <w:t>Overige etiologieën</w:t>
            </w:r>
            <w:r w:rsidRPr="00927184">
              <w:rPr>
                <w:bCs/>
                <w:iCs/>
                <w:vertAlign w:val="superscript"/>
                <w:lang w:val="nl-NL" w:eastAsia="x-none"/>
              </w:rPr>
              <w:t>a</w:t>
            </w:r>
          </w:p>
        </w:tc>
        <w:tc>
          <w:tcPr>
            <w:tcW w:w="2693" w:type="dxa"/>
          </w:tcPr>
          <w:p w14:paraId="3BAAF433" w14:textId="77777777" w:rsidR="007F3F43" w:rsidRPr="00927184" w:rsidRDefault="008C49B4" w:rsidP="00C628B0">
            <w:pPr>
              <w:keepNext/>
              <w:keepLines/>
              <w:widowControl w:val="0"/>
              <w:jc w:val="both"/>
              <w:rPr>
                <w:bCs/>
                <w:iCs/>
                <w:szCs w:val="22"/>
                <w:lang w:val="nl-NL" w:eastAsia="x-none"/>
              </w:rPr>
            </w:pPr>
            <w:r w:rsidRPr="00927184">
              <w:rPr>
                <w:bCs/>
                <w:iCs/>
                <w:szCs w:val="22"/>
                <w:lang w:val="nl-NL" w:eastAsia="x-none"/>
              </w:rPr>
              <w:t>10,</w:t>
            </w:r>
            <w:r w:rsidR="007F3F43" w:rsidRPr="00927184">
              <w:rPr>
                <w:bCs/>
                <w:iCs/>
                <w:szCs w:val="22"/>
                <w:lang w:val="nl-NL" w:eastAsia="x-none"/>
              </w:rPr>
              <w:t>6</w:t>
            </w:r>
          </w:p>
        </w:tc>
        <w:tc>
          <w:tcPr>
            <w:tcW w:w="2375" w:type="dxa"/>
          </w:tcPr>
          <w:p w14:paraId="28672810" w14:textId="77777777" w:rsidR="007F3F43" w:rsidRPr="00927184" w:rsidRDefault="007F3F43" w:rsidP="00C628B0">
            <w:pPr>
              <w:keepNext/>
              <w:keepLines/>
              <w:widowControl w:val="0"/>
              <w:jc w:val="both"/>
              <w:rPr>
                <w:bCs/>
                <w:iCs/>
                <w:szCs w:val="22"/>
                <w:lang w:val="nl-NL" w:eastAsia="x-none"/>
              </w:rPr>
            </w:pPr>
            <w:r w:rsidRPr="00927184">
              <w:rPr>
                <w:bCs/>
                <w:iCs/>
                <w:szCs w:val="22"/>
                <w:lang w:val="nl-NL" w:eastAsia="x-none"/>
              </w:rPr>
              <w:t>37</w:t>
            </w:r>
          </w:p>
        </w:tc>
      </w:tr>
    </w:tbl>
    <w:p w14:paraId="6A375E5E" w14:textId="77777777" w:rsidR="008C49B4" w:rsidRPr="00927184" w:rsidRDefault="008C49B4" w:rsidP="00C628B0">
      <w:pPr>
        <w:keepNext/>
        <w:keepLines/>
        <w:widowControl w:val="0"/>
        <w:spacing w:before="40"/>
        <w:rPr>
          <w:rFonts w:eastAsia="MS Mincho"/>
          <w:lang w:val="nl-NL" w:eastAsia="zh-CN"/>
        </w:rPr>
      </w:pPr>
      <w:r w:rsidRPr="00927184">
        <w:rPr>
          <w:rFonts w:eastAsia="MS Mincho"/>
          <w:vertAlign w:val="superscript"/>
          <w:lang w:val="nl-NL" w:eastAsia="zh-CN"/>
        </w:rPr>
        <w:t>a</w:t>
      </w:r>
      <w:r w:rsidRPr="00927184">
        <w:rPr>
          <w:rFonts w:eastAsia="MS Mincho"/>
          <w:lang w:val="nl-NL" w:eastAsia="zh-CN"/>
        </w:rPr>
        <w:t xml:space="preserve"> omvat verschillende etiologieën die voorkomen met een lage frequentie en die niet opgenomen zijn in de andere subgroepen</w:t>
      </w:r>
    </w:p>
    <w:p w14:paraId="692C26D8" w14:textId="77777777" w:rsidR="00165E72" w:rsidRPr="00927184" w:rsidRDefault="00165E72" w:rsidP="00C628B0">
      <w:pPr>
        <w:suppressAutoHyphens/>
        <w:rPr>
          <w:szCs w:val="22"/>
          <w:lang w:val="nl-NL"/>
        </w:rPr>
      </w:pPr>
    </w:p>
    <w:p w14:paraId="5DDB1F7B" w14:textId="77777777" w:rsidR="007A6F11" w:rsidRPr="00927184" w:rsidRDefault="007A6F11" w:rsidP="00C628B0">
      <w:pPr>
        <w:widowControl w:val="0"/>
        <w:rPr>
          <w:lang w:val="nl-NL"/>
        </w:rPr>
      </w:pPr>
      <w:r w:rsidRPr="00927184">
        <w:rPr>
          <w:lang w:val="nl-NL"/>
        </w:rPr>
        <w:t xml:space="preserve">In de registratiestudie G2301 (MINERVA) ontvingen vijf adolescente patiënten in de leeftijd van 12 tot 17 jaar met visusverslechtering als gevolg van CNV open-label behandeling met ranibizumab 0,5 mg op baseline gevolgd door een geïndividualiseerd behandelingsschema zoals voor de volwassen populatie. BCVA verbeterde van uitgangswaarde tot maand 12 bij alle vijf de patiënten, variërend van 5 tot 38 letters (gemiddeld 16,6 letters). De verbetering in zicht ging gepaard met een stabilisatie of afname van de centrale subvelddikte </w:t>
      </w:r>
      <w:r w:rsidR="00EC3764" w:rsidRPr="00927184">
        <w:rPr>
          <w:lang w:val="nl-NL"/>
        </w:rPr>
        <w:t>in de loop van</w:t>
      </w:r>
      <w:r w:rsidRPr="00927184">
        <w:rPr>
          <w:lang w:val="nl-NL"/>
        </w:rPr>
        <w:t xml:space="preserve"> de 12-maanden periode. Het gemiddeld aantal </w:t>
      </w:r>
      <w:r w:rsidR="00A66977" w:rsidRPr="00927184">
        <w:rPr>
          <w:lang w:val="nl-NL"/>
        </w:rPr>
        <w:t>ranibizumab</w:t>
      </w:r>
      <w:r w:rsidR="006411EC" w:rsidRPr="00927184">
        <w:rPr>
          <w:lang w:val="nl-NL"/>
        </w:rPr>
        <w:t xml:space="preserve"> </w:t>
      </w:r>
      <w:r w:rsidRPr="00927184">
        <w:rPr>
          <w:lang w:val="nl-NL"/>
        </w:rPr>
        <w:t>injecties toegediend in het onderzoeksoog gedurende de 12 maanden was 3 (varieerde van 2 tot 5). Over het algemeen werd de ranibizumab behandeling goed verdragen.</w:t>
      </w:r>
    </w:p>
    <w:p w14:paraId="3A53AAEB" w14:textId="77777777" w:rsidR="00714B62" w:rsidRPr="00927184" w:rsidRDefault="00714B62" w:rsidP="00C628B0">
      <w:pPr>
        <w:suppressAutoHyphens/>
        <w:rPr>
          <w:szCs w:val="22"/>
          <w:lang w:val="nl-NL"/>
        </w:rPr>
      </w:pPr>
    </w:p>
    <w:p w14:paraId="36D0CF2A" w14:textId="77777777" w:rsidR="00020519" w:rsidRPr="00927184" w:rsidRDefault="00020519" w:rsidP="00C628B0">
      <w:pPr>
        <w:keepNext/>
        <w:autoSpaceDE w:val="0"/>
        <w:autoSpaceDN w:val="0"/>
        <w:adjustRightInd w:val="0"/>
        <w:rPr>
          <w:i/>
          <w:iCs/>
          <w:u w:val="single"/>
          <w:lang w:val="nl-NL"/>
        </w:rPr>
      </w:pPr>
      <w:r w:rsidRPr="00927184">
        <w:rPr>
          <w:i/>
          <w:iCs/>
          <w:u w:val="single"/>
          <w:lang w:val="nl-NL"/>
        </w:rPr>
        <w:t>Behandeling van visusverslechtering als gevolg van DME</w:t>
      </w:r>
    </w:p>
    <w:p w14:paraId="03A85747" w14:textId="77777777" w:rsidR="00020519" w:rsidRPr="00927184" w:rsidRDefault="00020519" w:rsidP="00C628B0">
      <w:pPr>
        <w:rPr>
          <w:iCs/>
          <w:lang w:val="nl-NL"/>
        </w:rPr>
      </w:pPr>
      <w:r w:rsidRPr="00927184">
        <w:rPr>
          <w:iCs/>
          <w:lang w:val="nl-NL"/>
        </w:rPr>
        <w:t xml:space="preserve">De werkzaamheid en veiligheid van Lucentis zijn beoordeeld in </w:t>
      </w:r>
      <w:r w:rsidR="006B5179" w:rsidRPr="00927184">
        <w:rPr>
          <w:iCs/>
          <w:lang w:val="nl-NL"/>
        </w:rPr>
        <w:t xml:space="preserve">drie </w:t>
      </w:r>
      <w:r w:rsidRPr="00927184">
        <w:rPr>
          <w:iCs/>
          <w:lang w:val="nl-NL"/>
        </w:rPr>
        <w:t xml:space="preserve">gerandomiseerde, gecontroleerde onderzoeken van </w:t>
      </w:r>
      <w:r w:rsidR="006B5179" w:rsidRPr="00927184">
        <w:rPr>
          <w:iCs/>
          <w:lang w:val="nl-NL"/>
        </w:rPr>
        <w:t xml:space="preserve">ten minste </w:t>
      </w:r>
      <w:r w:rsidRPr="00927184">
        <w:rPr>
          <w:iCs/>
          <w:lang w:val="nl-NL"/>
        </w:rPr>
        <w:t xml:space="preserve">12 maanden. Een totaal van </w:t>
      </w:r>
      <w:r w:rsidR="006B5179" w:rsidRPr="00927184">
        <w:rPr>
          <w:iCs/>
          <w:lang w:val="nl-NL"/>
        </w:rPr>
        <w:t>868 </w:t>
      </w:r>
      <w:r w:rsidRPr="00927184">
        <w:rPr>
          <w:iCs/>
          <w:lang w:val="nl-NL"/>
        </w:rPr>
        <w:t>patiënten (</w:t>
      </w:r>
      <w:r w:rsidR="006B5179" w:rsidRPr="00927184">
        <w:rPr>
          <w:iCs/>
          <w:lang w:val="nl-NL"/>
        </w:rPr>
        <w:t>708</w:t>
      </w:r>
      <w:r w:rsidR="00A42C52" w:rsidRPr="00927184">
        <w:rPr>
          <w:iCs/>
          <w:lang w:val="nl-NL"/>
        </w:rPr>
        <w:t> actief en 160 </w:t>
      </w:r>
      <w:r w:rsidRPr="00927184">
        <w:rPr>
          <w:iCs/>
          <w:lang w:val="nl-NL"/>
        </w:rPr>
        <w:t>controle) waren geïncludeerd in deze onderzoeken.</w:t>
      </w:r>
    </w:p>
    <w:p w14:paraId="6C28EA2D" w14:textId="77777777" w:rsidR="00020519" w:rsidRPr="00927184" w:rsidRDefault="00020519" w:rsidP="00C628B0">
      <w:pPr>
        <w:rPr>
          <w:bCs/>
          <w:lang w:val="nl-NL"/>
        </w:rPr>
      </w:pPr>
    </w:p>
    <w:p w14:paraId="78ACA0B4" w14:textId="77777777" w:rsidR="00020519" w:rsidRPr="00927184" w:rsidRDefault="00020519" w:rsidP="00C628B0">
      <w:pPr>
        <w:rPr>
          <w:bCs/>
          <w:lang w:val="nl-NL"/>
        </w:rPr>
      </w:pPr>
      <w:r w:rsidRPr="00927184">
        <w:rPr>
          <w:bCs/>
          <w:lang w:val="nl-NL"/>
        </w:rPr>
        <w:t>In het fase II onderzoek D2201 (RESOLVE) werden 151 patiënten behandeld met ranibizumab (6 mg/ml, n=51, 10 mg/ml, n=51) of sham (n=49) door middel van maandelijkse intravitreale injecties.</w:t>
      </w:r>
      <w:r w:rsidR="00D42DC2" w:rsidRPr="00927184">
        <w:rPr>
          <w:bCs/>
          <w:lang w:val="nl-NL"/>
        </w:rPr>
        <w:t xml:space="preserve"> De gemiddelde verandering in BCVA van maand 1 tot maand 12 in vergelijking met de uitgangswaarde was +7,8 (±7,72) letters</w:t>
      </w:r>
      <w:r w:rsidR="00F869BB" w:rsidRPr="00927184">
        <w:rPr>
          <w:bCs/>
          <w:lang w:val="nl-NL"/>
        </w:rPr>
        <w:t xml:space="preserve"> bij de gepoolde </w:t>
      </w:r>
      <w:r w:rsidR="00FE5879" w:rsidRPr="00927184">
        <w:rPr>
          <w:bCs/>
          <w:lang w:val="nl-NL"/>
        </w:rPr>
        <w:t xml:space="preserve">met </w:t>
      </w:r>
      <w:r w:rsidR="00F869BB" w:rsidRPr="00927184">
        <w:rPr>
          <w:bCs/>
          <w:lang w:val="nl-NL"/>
        </w:rPr>
        <w:t>ranibizumab</w:t>
      </w:r>
      <w:r w:rsidR="00FE5879" w:rsidRPr="00927184">
        <w:rPr>
          <w:bCs/>
          <w:lang w:val="nl-NL"/>
        </w:rPr>
        <w:t xml:space="preserve"> </w:t>
      </w:r>
      <w:r w:rsidR="00F869BB" w:rsidRPr="00927184">
        <w:rPr>
          <w:bCs/>
          <w:lang w:val="nl-NL"/>
        </w:rPr>
        <w:t xml:space="preserve">behandelde patiënten (n=102) in vergelijking met </w:t>
      </w:r>
      <w:r w:rsidR="00F869BB" w:rsidRPr="00927184">
        <w:rPr>
          <w:bCs/>
          <w:lang w:val="nl-NL"/>
        </w:rPr>
        <w:noBreakHyphen/>
        <w:t>0,1 (±9,77) letters bij sham-</w:t>
      </w:r>
      <w:r w:rsidR="006B5179" w:rsidRPr="00927184">
        <w:rPr>
          <w:bCs/>
          <w:lang w:val="nl-NL"/>
        </w:rPr>
        <w:t>behandelde patiënten</w:t>
      </w:r>
      <w:r w:rsidR="00117058" w:rsidRPr="00927184">
        <w:rPr>
          <w:bCs/>
          <w:lang w:val="nl-NL"/>
        </w:rPr>
        <w:t>;</w:t>
      </w:r>
      <w:r w:rsidR="004D2DE9" w:rsidRPr="00927184">
        <w:rPr>
          <w:bCs/>
          <w:lang w:val="nl-NL"/>
        </w:rPr>
        <w:t xml:space="preserve"> de gemiddelde verandering in BCVA op maand</w:t>
      </w:r>
      <w:r w:rsidR="007A7F64" w:rsidRPr="00927184">
        <w:rPr>
          <w:bCs/>
          <w:lang w:val="nl-NL"/>
        </w:rPr>
        <w:t> </w:t>
      </w:r>
      <w:r w:rsidR="004D2DE9" w:rsidRPr="00927184">
        <w:rPr>
          <w:bCs/>
          <w:lang w:val="nl-NL"/>
        </w:rPr>
        <w:t xml:space="preserve">12 ten opzichte van de uitgangswaarde was respectievelijk 10,3 (±9,1) letters in vergelijking met </w:t>
      </w:r>
      <w:r w:rsidR="007A7F64" w:rsidRPr="00927184">
        <w:rPr>
          <w:bCs/>
          <w:lang w:val="nl-NL"/>
        </w:rPr>
        <w:noBreakHyphen/>
      </w:r>
      <w:r w:rsidR="004D2DE9" w:rsidRPr="00927184">
        <w:rPr>
          <w:bCs/>
          <w:lang w:val="nl-NL"/>
        </w:rPr>
        <w:t>1,4 (±14,2) letters</w:t>
      </w:r>
      <w:r w:rsidR="006B5179" w:rsidRPr="00927184">
        <w:rPr>
          <w:bCs/>
          <w:lang w:val="nl-NL"/>
        </w:rPr>
        <w:t xml:space="preserve"> </w:t>
      </w:r>
      <w:r w:rsidR="00F869BB" w:rsidRPr="00927184">
        <w:rPr>
          <w:bCs/>
          <w:lang w:val="nl-NL"/>
        </w:rPr>
        <w:t>(p&lt;0,0001 voor het verschil in behandeling).</w:t>
      </w:r>
    </w:p>
    <w:p w14:paraId="119E0A03" w14:textId="77777777" w:rsidR="00F869BB" w:rsidRPr="00927184" w:rsidRDefault="00F869BB" w:rsidP="00C628B0">
      <w:pPr>
        <w:rPr>
          <w:bCs/>
          <w:lang w:val="nl-NL"/>
        </w:rPr>
      </w:pPr>
    </w:p>
    <w:p w14:paraId="76F2C8DD" w14:textId="77777777" w:rsidR="008C01A6" w:rsidRPr="00927184" w:rsidRDefault="008C01A6" w:rsidP="00C628B0">
      <w:pPr>
        <w:rPr>
          <w:bCs/>
          <w:lang w:val="nl-NL"/>
        </w:rPr>
      </w:pPr>
      <w:r w:rsidRPr="00927184">
        <w:rPr>
          <w:bCs/>
          <w:lang w:val="nl-NL"/>
        </w:rPr>
        <w:t>In het fase III</w:t>
      </w:r>
      <w:r w:rsidR="00C4002B" w:rsidRPr="00927184">
        <w:rPr>
          <w:bCs/>
          <w:lang w:val="nl-NL"/>
        </w:rPr>
        <w:t>-</w:t>
      </w:r>
      <w:r w:rsidRPr="00927184">
        <w:rPr>
          <w:bCs/>
          <w:lang w:val="nl-NL"/>
        </w:rPr>
        <w:t>onderzoek D2301 (RESTORE) werden 345</w:t>
      </w:r>
      <w:r w:rsidR="00767628" w:rsidRPr="00927184">
        <w:rPr>
          <w:bCs/>
          <w:lang w:val="nl-NL"/>
        </w:rPr>
        <w:t> </w:t>
      </w:r>
      <w:r w:rsidRPr="00927184">
        <w:rPr>
          <w:bCs/>
          <w:lang w:val="nl-NL"/>
        </w:rPr>
        <w:t xml:space="preserve">patiënten gerandomiseerd </w:t>
      </w:r>
      <w:r w:rsidR="00F37D97" w:rsidRPr="00927184">
        <w:rPr>
          <w:bCs/>
          <w:lang w:val="nl-NL"/>
        </w:rPr>
        <w:t>in een 1:1:1</w:t>
      </w:r>
      <w:r w:rsidR="007A7F64" w:rsidRPr="00927184">
        <w:rPr>
          <w:bCs/>
          <w:lang w:val="nl-NL"/>
        </w:rPr>
        <w:t> </w:t>
      </w:r>
      <w:r w:rsidR="003352F6" w:rsidRPr="00927184">
        <w:rPr>
          <w:bCs/>
          <w:lang w:val="nl-NL"/>
        </w:rPr>
        <w:t>verhouding</w:t>
      </w:r>
      <w:r w:rsidR="00F37D97" w:rsidRPr="00927184">
        <w:rPr>
          <w:bCs/>
          <w:lang w:val="nl-NL"/>
        </w:rPr>
        <w:t xml:space="preserve"> </w:t>
      </w:r>
      <w:r w:rsidR="00117058" w:rsidRPr="00927184">
        <w:rPr>
          <w:bCs/>
          <w:lang w:val="nl-NL"/>
        </w:rPr>
        <w:t>om</w:t>
      </w:r>
      <w:r w:rsidR="007A7F64" w:rsidRPr="00927184">
        <w:rPr>
          <w:bCs/>
          <w:lang w:val="nl-NL"/>
        </w:rPr>
        <w:t xml:space="preserve"> </w:t>
      </w:r>
      <w:r w:rsidR="00FE5879" w:rsidRPr="00927184">
        <w:rPr>
          <w:bCs/>
          <w:lang w:val="nl-NL"/>
        </w:rPr>
        <w:t>ranibizumab 0,5 </w:t>
      </w:r>
      <w:r w:rsidRPr="00927184">
        <w:rPr>
          <w:bCs/>
          <w:lang w:val="nl-NL"/>
        </w:rPr>
        <w:t>mg monotherapie en sham</w:t>
      </w:r>
      <w:r w:rsidR="00C4002B" w:rsidRPr="00927184">
        <w:rPr>
          <w:bCs/>
          <w:lang w:val="nl-NL"/>
        </w:rPr>
        <w:t>-</w:t>
      </w:r>
      <w:r w:rsidRPr="00927184">
        <w:rPr>
          <w:bCs/>
          <w:lang w:val="nl-NL"/>
        </w:rPr>
        <w:t>laserfotocoagulatie, de</w:t>
      </w:r>
      <w:r w:rsidR="00FE5879" w:rsidRPr="00927184">
        <w:rPr>
          <w:bCs/>
          <w:lang w:val="nl-NL"/>
        </w:rPr>
        <w:t xml:space="preserve"> combinatie van ranibizumab 0,5 </w:t>
      </w:r>
      <w:r w:rsidRPr="00927184">
        <w:rPr>
          <w:bCs/>
          <w:lang w:val="nl-NL"/>
        </w:rPr>
        <w:t>mg en laserfotocoagulatie of sham-injectie en laserfotocoagulatie</w:t>
      </w:r>
      <w:r w:rsidR="00117058" w:rsidRPr="00927184">
        <w:rPr>
          <w:bCs/>
          <w:lang w:val="nl-NL"/>
        </w:rPr>
        <w:t xml:space="preserve"> te ontvangen</w:t>
      </w:r>
      <w:r w:rsidRPr="00927184">
        <w:rPr>
          <w:bCs/>
          <w:lang w:val="nl-NL"/>
        </w:rPr>
        <w:t xml:space="preserve">. </w:t>
      </w:r>
      <w:r w:rsidR="004F2BBD" w:rsidRPr="00927184">
        <w:rPr>
          <w:bCs/>
          <w:lang w:val="nl-NL"/>
        </w:rPr>
        <w:t>240 patiënten die eerder het RESTORE</w:t>
      </w:r>
      <w:r w:rsidR="00FE5879" w:rsidRPr="00927184">
        <w:rPr>
          <w:bCs/>
          <w:lang w:val="nl-NL"/>
        </w:rPr>
        <w:t>-</w:t>
      </w:r>
      <w:r w:rsidR="004F2BBD" w:rsidRPr="00927184">
        <w:rPr>
          <w:bCs/>
          <w:lang w:val="nl-NL"/>
        </w:rPr>
        <w:t>onderzoek van 12 maanden hadden voltooid, namen deel aan het open</w:t>
      </w:r>
      <w:r w:rsidR="008E05E4" w:rsidRPr="00927184">
        <w:rPr>
          <w:bCs/>
          <w:lang w:val="nl-NL"/>
        </w:rPr>
        <w:t>-label</w:t>
      </w:r>
      <w:r w:rsidR="00C07A42" w:rsidRPr="00927184">
        <w:rPr>
          <w:bCs/>
          <w:lang w:val="nl-NL"/>
        </w:rPr>
        <w:t>, multicenter, 24 </w:t>
      </w:r>
      <w:r w:rsidR="008E05E4" w:rsidRPr="00927184">
        <w:rPr>
          <w:bCs/>
          <w:lang w:val="nl-NL"/>
        </w:rPr>
        <w:t>maanden</w:t>
      </w:r>
      <w:r w:rsidR="00C07A42" w:rsidRPr="00927184">
        <w:rPr>
          <w:bCs/>
          <w:lang w:val="nl-NL"/>
        </w:rPr>
        <w:t xml:space="preserve"> durende</w:t>
      </w:r>
      <w:r w:rsidR="008E05E4" w:rsidRPr="00927184">
        <w:rPr>
          <w:bCs/>
          <w:lang w:val="nl-NL"/>
        </w:rPr>
        <w:t xml:space="preserve"> extensie</w:t>
      </w:r>
      <w:r w:rsidR="00C07A42" w:rsidRPr="00927184">
        <w:rPr>
          <w:bCs/>
          <w:lang w:val="nl-NL"/>
        </w:rPr>
        <w:t xml:space="preserve">-onderzoek (RESTORE Extensie). Patiënten werden </w:t>
      </w:r>
      <w:r w:rsidR="006D6EF1" w:rsidRPr="00927184">
        <w:rPr>
          <w:bCs/>
          <w:i/>
          <w:lang w:val="nl-NL"/>
        </w:rPr>
        <w:t>pro re nata</w:t>
      </w:r>
      <w:r w:rsidR="006D6EF1" w:rsidRPr="00927184">
        <w:rPr>
          <w:bCs/>
          <w:lang w:val="nl-NL"/>
        </w:rPr>
        <w:t xml:space="preserve"> (PRN) </w:t>
      </w:r>
      <w:r w:rsidR="00C07A42" w:rsidRPr="00927184">
        <w:rPr>
          <w:bCs/>
          <w:lang w:val="nl-NL"/>
        </w:rPr>
        <w:t xml:space="preserve">behandeld met ranibizumab 0,5 mg </w:t>
      </w:r>
      <w:r w:rsidR="001D0BFA" w:rsidRPr="00927184">
        <w:rPr>
          <w:bCs/>
          <w:lang w:val="nl-NL"/>
        </w:rPr>
        <w:t xml:space="preserve">in hetzelfde oog </w:t>
      </w:r>
      <w:r w:rsidR="00A31C7A" w:rsidRPr="00927184">
        <w:rPr>
          <w:bCs/>
          <w:lang w:val="nl-NL"/>
        </w:rPr>
        <w:t>als</w:t>
      </w:r>
      <w:r w:rsidR="0057452A" w:rsidRPr="00927184">
        <w:rPr>
          <w:bCs/>
          <w:lang w:val="nl-NL"/>
        </w:rPr>
        <w:t xml:space="preserve"> in</w:t>
      </w:r>
      <w:r w:rsidR="00A31C7A" w:rsidRPr="00927184">
        <w:rPr>
          <w:bCs/>
          <w:lang w:val="nl-NL"/>
        </w:rPr>
        <w:t xml:space="preserve"> </w:t>
      </w:r>
      <w:r w:rsidR="00347C53" w:rsidRPr="00927184">
        <w:rPr>
          <w:bCs/>
          <w:lang w:val="nl-NL"/>
        </w:rPr>
        <w:t xml:space="preserve">het </w:t>
      </w:r>
      <w:r w:rsidR="0057452A" w:rsidRPr="00927184">
        <w:rPr>
          <w:bCs/>
          <w:lang w:val="nl-NL"/>
        </w:rPr>
        <w:t xml:space="preserve">belangrijkste </w:t>
      </w:r>
      <w:r w:rsidR="00347C53" w:rsidRPr="00927184">
        <w:rPr>
          <w:bCs/>
          <w:lang w:val="nl-NL"/>
        </w:rPr>
        <w:t>onderzoek</w:t>
      </w:r>
      <w:r w:rsidR="003352F6" w:rsidRPr="00927184">
        <w:rPr>
          <w:bCs/>
          <w:lang w:val="nl-NL"/>
        </w:rPr>
        <w:t xml:space="preserve"> (</w:t>
      </w:r>
      <w:r w:rsidR="00A31C7A" w:rsidRPr="00927184">
        <w:rPr>
          <w:bCs/>
          <w:lang w:val="nl-NL"/>
        </w:rPr>
        <w:t>D2301 RESTORE).</w:t>
      </w:r>
    </w:p>
    <w:p w14:paraId="5B10B3D4" w14:textId="77777777" w:rsidR="00020519" w:rsidRPr="00927184" w:rsidRDefault="00020519" w:rsidP="00C628B0">
      <w:pPr>
        <w:rPr>
          <w:bCs/>
          <w:lang w:val="nl-NL"/>
        </w:rPr>
      </w:pPr>
    </w:p>
    <w:p w14:paraId="2ACFBB70" w14:textId="77777777" w:rsidR="00020519" w:rsidRPr="00927184" w:rsidRDefault="00020519" w:rsidP="00C628B0">
      <w:pPr>
        <w:rPr>
          <w:bCs/>
          <w:lang w:val="nl-NL"/>
        </w:rPr>
      </w:pPr>
      <w:r w:rsidRPr="00927184">
        <w:rPr>
          <w:szCs w:val="22"/>
          <w:lang w:val="nl-NL"/>
        </w:rPr>
        <w:t>De belangrijkste resultaten zijn samengevat in</w:t>
      </w:r>
      <w:r w:rsidRPr="00927184">
        <w:rPr>
          <w:bCs/>
          <w:lang w:val="nl-NL"/>
        </w:rPr>
        <w:t xml:space="preserve"> Tabel </w:t>
      </w:r>
      <w:r w:rsidR="00942FBA" w:rsidRPr="00927184">
        <w:rPr>
          <w:bCs/>
          <w:lang w:val="nl-NL"/>
        </w:rPr>
        <w:t>5</w:t>
      </w:r>
      <w:r w:rsidR="000B2987" w:rsidRPr="00927184">
        <w:rPr>
          <w:bCs/>
          <w:lang w:val="nl-NL"/>
        </w:rPr>
        <w:t xml:space="preserve"> (RESTORE en Extensie) en Figuur </w:t>
      </w:r>
      <w:r w:rsidR="00942FBA" w:rsidRPr="00927184">
        <w:rPr>
          <w:bCs/>
          <w:lang w:val="nl-NL"/>
        </w:rPr>
        <w:t>4</w:t>
      </w:r>
      <w:r w:rsidR="000B2987" w:rsidRPr="00927184">
        <w:rPr>
          <w:bCs/>
          <w:lang w:val="nl-NL"/>
        </w:rPr>
        <w:t xml:space="preserve"> (RESTORE)</w:t>
      </w:r>
      <w:r w:rsidRPr="00927184">
        <w:rPr>
          <w:bCs/>
          <w:lang w:val="nl-NL"/>
        </w:rPr>
        <w:t>.</w:t>
      </w:r>
    </w:p>
    <w:p w14:paraId="7E566EFB" w14:textId="77777777" w:rsidR="00020519" w:rsidRPr="00927184" w:rsidRDefault="00020519" w:rsidP="00C628B0">
      <w:pPr>
        <w:widowControl w:val="0"/>
        <w:rPr>
          <w:bCs/>
          <w:iCs/>
          <w:szCs w:val="22"/>
          <w:lang w:val="nl-NL"/>
        </w:rPr>
      </w:pPr>
    </w:p>
    <w:p w14:paraId="54EC9555" w14:textId="77777777" w:rsidR="00020519" w:rsidRPr="00927184" w:rsidRDefault="00020519" w:rsidP="00C628B0">
      <w:pPr>
        <w:keepNext/>
        <w:keepLines/>
        <w:widowControl w:val="0"/>
        <w:ind w:left="1134" w:hanging="1134"/>
        <w:rPr>
          <w:b/>
          <w:szCs w:val="22"/>
          <w:lang w:val="nl-NL"/>
        </w:rPr>
      </w:pPr>
      <w:r w:rsidRPr="00927184">
        <w:rPr>
          <w:b/>
          <w:bCs/>
          <w:iCs/>
          <w:szCs w:val="22"/>
          <w:lang w:val="nl-NL"/>
        </w:rPr>
        <w:t>Figuur </w:t>
      </w:r>
      <w:r w:rsidR="00942FBA" w:rsidRPr="00927184">
        <w:rPr>
          <w:b/>
          <w:bCs/>
          <w:iCs/>
          <w:szCs w:val="22"/>
          <w:lang w:val="nl-NL"/>
        </w:rPr>
        <w:t>4</w:t>
      </w:r>
      <w:r w:rsidRPr="00927184">
        <w:rPr>
          <w:b/>
          <w:bCs/>
          <w:iCs/>
          <w:szCs w:val="22"/>
          <w:lang w:val="nl-NL"/>
        </w:rPr>
        <w:tab/>
      </w:r>
      <w:r w:rsidRPr="00927184">
        <w:rPr>
          <w:b/>
          <w:szCs w:val="22"/>
          <w:lang w:val="nl-NL"/>
        </w:rPr>
        <w:t>Gemiddelde verandering in gezichtsscherpte vanaf uitgangswaarde over de tijd in onderzoek D2301 (RESTORE)</w:t>
      </w:r>
    </w:p>
    <w:p w14:paraId="1329CB5A" w14:textId="77777777" w:rsidR="009B4872" w:rsidRPr="00927184" w:rsidRDefault="009B4872" w:rsidP="00C628B0">
      <w:pPr>
        <w:keepNext/>
        <w:keepLines/>
        <w:widowControl w:val="0"/>
        <w:rPr>
          <w:szCs w:val="22"/>
          <w:lang w:val="nl-NL"/>
        </w:rPr>
      </w:pPr>
    </w:p>
    <w:p w14:paraId="456AFDA2" w14:textId="77777777" w:rsidR="009B4872" w:rsidRPr="00927184" w:rsidRDefault="00381848" w:rsidP="00C628B0">
      <w:pPr>
        <w:widowControl w:val="0"/>
        <w:rPr>
          <w:szCs w:val="22"/>
          <w:lang w:val="nl-NL"/>
        </w:rPr>
      </w:pPr>
      <w:r w:rsidRPr="00927184">
        <w:rPr>
          <w:noProof/>
          <w:lang w:val="en-US"/>
        </w:rPr>
        <w:drawing>
          <wp:inline distT="0" distB="0" distL="0" distR="0" wp14:anchorId="1F1869B8" wp14:editId="069C68B3">
            <wp:extent cx="5762625" cy="4371975"/>
            <wp:effectExtent l="0" t="0" r="0" b="0"/>
            <wp:docPr id="22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762625" cy="4371975"/>
                    </a:xfrm>
                    <a:prstGeom prst="rect">
                      <a:avLst/>
                    </a:prstGeom>
                    <a:noFill/>
                    <a:ln>
                      <a:noFill/>
                    </a:ln>
                  </pic:spPr>
                </pic:pic>
              </a:graphicData>
            </a:graphic>
          </wp:inline>
        </w:drawing>
      </w:r>
    </w:p>
    <w:p w14:paraId="349103B3" w14:textId="77777777" w:rsidR="009B4872" w:rsidRPr="00927184" w:rsidRDefault="009B4872" w:rsidP="00C628B0">
      <w:pPr>
        <w:widowControl w:val="0"/>
        <w:rPr>
          <w:szCs w:val="22"/>
          <w:lang w:val="nl-NL"/>
        </w:rPr>
      </w:pPr>
    </w:p>
    <w:p w14:paraId="3A47A752" w14:textId="77777777" w:rsidR="00020519" w:rsidRPr="00927184" w:rsidRDefault="00020519" w:rsidP="00C628B0">
      <w:pPr>
        <w:widowControl w:val="0"/>
        <w:rPr>
          <w:bCs/>
          <w:iCs/>
          <w:szCs w:val="22"/>
          <w:lang w:val="nl-NL"/>
        </w:rPr>
      </w:pPr>
      <w:r w:rsidRPr="00927184">
        <w:rPr>
          <w:bCs/>
          <w:iCs/>
          <w:szCs w:val="22"/>
          <w:lang w:val="nl-NL"/>
        </w:rPr>
        <w:t xml:space="preserve">Het effect </w:t>
      </w:r>
      <w:r w:rsidR="000C5BD0" w:rsidRPr="00927184">
        <w:rPr>
          <w:bCs/>
          <w:iCs/>
          <w:szCs w:val="22"/>
          <w:lang w:val="nl-NL"/>
        </w:rPr>
        <w:t xml:space="preserve">na 12 maanden </w:t>
      </w:r>
      <w:r w:rsidRPr="00927184">
        <w:rPr>
          <w:bCs/>
          <w:iCs/>
          <w:szCs w:val="22"/>
          <w:lang w:val="nl-NL"/>
        </w:rPr>
        <w:t xml:space="preserve">was consistent in de meeste subgroepen. Echter, individuen met een uitgangswaarde van de BCVA &gt;73 letters </w:t>
      </w:r>
      <w:r w:rsidR="006260A6" w:rsidRPr="00927184">
        <w:rPr>
          <w:bCs/>
          <w:iCs/>
          <w:szCs w:val="22"/>
          <w:lang w:val="nl-NL"/>
        </w:rPr>
        <w:t>en</w:t>
      </w:r>
      <w:r w:rsidRPr="00927184">
        <w:rPr>
          <w:bCs/>
          <w:iCs/>
          <w:szCs w:val="22"/>
          <w:lang w:val="nl-NL"/>
        </w:rPr>
        <w:t xml:space="preserve"> macula-oedeem met </w:t>
      </w:r>
      <w:r w:rsidR="00C4002B" w:rsidRPr="00927184">
        <w:rPr>
          <w:bCs/>
          <w:iCs/>
          <w:szCs w:val="22"/>
          <w:lang w:val="nl-NL"/>
        </w:rPr>
        <w:t xml:space="preserve">een </w:t>
      </w:r>
      <w:r w:rsidRPr="00927184">
        <w:rPr>
          <w:bCs/>
          <w:iCs/>
          <w:szCs w:val="22"/>
          <w:lang w:val="nl-NL"/>
        </w:rPr>
        <w:t>centrale retinadikte &lt;300 </w:t>
      </w:r>
      <w:r w:rsidRPr="00927184">
        <w:rPr>
          <w:bCs/>
          <w:iCs/>
          <w:szCs w:val="22"/>
          <w:lang w:val="nl-NL"/>
        </w:rPr>
        <w:sym w:font="Symbol" w:char="F06D"/>
      </w:r>
      <w:r w:rsidRPr="00927184">
        <w:rPr>
          <w:bCs/>
          <w:iCs/>
          <w:szCs w:val="22"/>
          <w:lang w:val="nl-NL"/>
        </w:rPr>
        <w:t>m bleken geen voordeel te hebben van behandeling met ranibizumab vergeleken met laserfotocoagulatie.</w:t>
      </w:r>
    </w:p>
    <w:p w14:paraId="69EABE97" w14:textId="77777777" w:rsidR="00020519" w:rsidRPr="00927184" w:rsidRDefault="00020519" w:rsidP="00C628B0">
      <w:pPr>
        <w:widowControl w:val="0"/>
        <w:rPr>
          <w:bCs/>
          <w:iCs/>
          <w:szCs w:val="22"/>
          <w:lang w:val="nl-NL"/>
        </w:rPr>
      </w:pPr>
    </w:p>
    <w:p w14:paraId="6D9EA3D5" w14:textId="77777777" w:rsidR="000C5BD0" w:rsidRPr="00927184" w:rsidRDefault="000C5BD0" w:rsidP="00C628B0">
      <w:pPr>
        <w:keepNext/>
        <w:keepLines/>
        <w:widowControl w:val="0"/>
        <w:ind w:left="1134" w:hanging="1134"/>
        <w:rPr>
          <w:b/>
          <w:bCs/>
          <w:iCs/>
          <w:szCs w:val="22"/>
          <w:lang w:val="nl-NL"/>
        </w:rPr>
      </w:pPr>
      <w:r w:rsidRPr="00927184">
        <w:rPr>
          <w:b/>
          <w:bCs/>
          <w:iCs/>
          <w:szCs w:val="22"/>
          <w:lang w:val="nl-NL"/>
        </w:rPr>
        <w:t>Tabel </w:t>
      </w:r>
      <w:r w:rsidR="00942FBA" w:rsidRPr="00927184">
        <w:rPr>
          <w:b/>
          <w:bCs/>
          <w:iCs/>
          <w:szCs w:val="22"/>
          <w:lang w:val="nl-NL"/>
        </w:rPr>
        <w:t>5</w:t>
      </w:r>
      <w:r w:rsidRPr="00927184">
        <w:rPr>
          <w:b/>
          <w:bCs/>
          <w:iCs/>
          <w:szCs w:val="22"/>
          <w:lang w:val="nl-NL"/>
        </w:rPr>
        <w:tab/>
        <w:t>Resultaten op maand 12 in onderzoek D2301 (RESTORE) en op maand 36 in onderzoek D2301-E1 (RESTORE Extensie)</w:t>
      </w:r>
    </w:p>
    <w:p w14:paraId="7A0021AE" w14:textId="77777777" w:rsidR="000C5BD0" w:rsidRPr="00927184" w:rsidRDefault="000C5BD0" w:rsidP="00C628B0">
      <w:pPr>
        <w:keepNext/>
        <w:keepLines/>
        <w:widowControl w:val="0"/>
        <w:rPr>
          <w:bCs/>
          <w:iCs/>
          <w:szCs w:val="22"/>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blLook w:val="0000" w:firstRow="0" w:lastRow="0" w:firstColumn="0" w:lastColumn="0" w:noHBand="0" w:noVBand="0"/>
      </w:tblPr>
      <w:tblGrid>
        <w:gridCol w:w="3922"/>
        <w:gridCol w:w="1824"/>
        <w:gridCol w:w="1858"/>
        <w:gridCol w:w="1457"/>
      </w:tblGrid>
      <w:tr w:rsidR="000C5BD0" w:rsidRPr="00927184" w14:paraId="4A7DF371" w14:textId="77777777" w:rsidTr="00B34A0F">
        <w:trPr>
          <w:trHeight w:val="932"/>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7219016D" w14:textId="77777777" w:rsidR="000C5BD0" w:rsidRPr="00927184" w:rsidRDefault="0050321A" w:rsidP="00C628B0">
            <w:pPr>
              <w:keepNext/>
              <w:rPr>
                <w:bCs/>
                <w:iCs/>
                <w:szCs w:val="22"/>
                <w:lang w:val="nl-NL"/>
              </w:rPr>
            </w:pPr>
            <w:r w:rsidRPr="00927184">
              <w:rPr>
                <w:bCs/>
                <w:iCs/>
                <w:szCs w:val="22"/>
                <w:lang w:val="nl-NL"/>
              </w:rPr>
              <w:t>Uitkomstm</w:t>
            </w:r>
            <w:r w:rsidR="000C5BD0" w:rsidRPr="00927184">
              <w:rPr>
                <w:bCs/>
                <w:iCs/>
                <w:szCs w:val="22"/>
                <w:lang w:val="nl-NL"/>
              </w:rPr>
              <w:t>aten op maand 12 in vergelijking met uitgangswaarde</w:t>
            </w:r>
            <w:r w:rsidR="000C5BD0" w:rsidRPr="00927184">
              <w:rPr>
                <w:lang w:val="nl-NL"/>
              </w:rPr>
              <w:t xml:space="preserve"> </w:t>
            </w:r>
            <w:r w:rsidR="000C5BD0" w:rsidRPr="00927184">
              <w:rPr>
                <w:bCs/>
                <w:iCs/>
                <w:szCs w:val="22"/>
                <w:lang w:val="nl-NL"/>
              </w:rPr>
              <w:t>in onderzoek D2301 (RESTORE)</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44589E1F" w14:textId="77777777" w:rsidR="000C5BD0" w:rsidRPr="00927184" w:rsidRDefault="000C5BD0" w:rsidP="00C628B0">
            <w:pPr>
              <w:keepNext/>
              <w:jc w:val="center"/>
              <w:rPr>
                <w:bCs/>
                <w:iCs/>
                <w:szCs w:val="22"/>
                <w:lang w:val="nl-NL"/>
              </w:rPr>
            </w:pPr>
            <w:r w:rsidRPr="00927184">
              <w:rPr>
                <w:bCs/>
                <w:iCs/>
                <w:szCs w:val="22"/>
                <w:lang w:val="nl-NL"/>
              </w:rPr>
              <w:t>Ranibizumab</w:t>
            </w:r>
          </w:p>
          <w:p w14:paraId="16B6D7EB" w14:textId="77777777" w:rsidR="000C5BD0" w:rsidRPr="00927184" w:rsidRDefault="00933955" w:rsidP="00C628B0">
            <w:pPr>
              <w:keepNext/>
              <w:jc w:val="center"/>
              <w:rPr>
                <w:bCs/>
                <w:iCs/>
                <w:szCs w:val="22"/>
                <w:lang w:val="nl-NL"/>
              </w:rPr>
            </w:pPr>
            <w:r w:rsidRPr="00927184">
              <w:rPr>
                <w:bCs/>
                <w:iCs/>
                <w:szCs w:val="22"/>
                <w:lang w:val="nl-NL"/>
              </w:rPr>
              <w:t>0,</w:t>
            </w:r>
            <w:r w:rsidR="000C5BD0" w:rsidRPr="00927184">
              <w:rPr>
                <w:bCs/>
                <w:iCs/>
                <w:szCs w:val="22"/>
                <w:lang w:val="nl-NL"/>
              </w:rPr>
              <w:t>5 mg</w:t>
            </w:r>
          </w:p>
          <w:p w14:paraId="7F85FEE0" w14:textId="77777777" w:rsidR="000C5BD0" w:rsidRPr="00927184" w:rsidRDefault="000C5BD0" w:rsidP="00C628B0">
            <w:pPr>
              <w:keepNext/>
              <w:jc w:val="center"/>
              <w:rPr>
                <w:bCs/>
                <w:iCs/>
                <w:szCs w:val="22"/>
                <w:lang w:val="nl-NL"/>
              </w:rPr>
            </w:pPr>
            <w:r w:rsidRPr="00927184">
              <w:rPr>
                <w:bCs/>
                <w:iCs/>
                <w:szCs w:val="22"/>
                <w:lang w:val="nl-NL"/>
              </w:rPr>
              <w:t>n=115</w:t>
            </w:r>
          </w:p>
        </w:tc>
        <w:tc>
          <w:tcPr>
            <w:tcW w:w="1887" w:type="dxa"/>
            <w:tcBorders>
              <w:top w:val="single" w:sz="4" w:space="0" w:color="auto"/>
              <w:left w:val="single" w:sz="4" w:space="0" w:color="auto"/>
              <w:bottom w:val="single" w:sz="4" w:space="0" w:color="auto"/>
              <w:right w:val="single" w:sz="4" w:space="0" w:color="auto"/>
            </w:tcBorders>
            <w:shd w:val="clear" w:color="auto" w:fill="FFFFFF"/>
          </w:tcPr>
          <w:p w14:paraId="528FD388" w14:textId="77777777" w:rsidR="000C5BD0" w:rsidRPr="00927184" w:rsidRDefault="000C5BD0" w:rsidP="00C628B0">
            <w:pPr>
              <w:keepNext/>
              <w:jc w:val="center"/>
              <w:rPr>
                <w:bCs/>
                <w:iCs/>
                <w:szCs w:val="22"/>
                <w:lang w:val="nl-NL"/>
              </w:rPr>
            </w:pPr>
            <w:r w:rsidRPr="00927184">
              <w:rPr>
                <w:bCs/>
                <w:iCs/>
                <w:szCs w:val="22"/>
                <w:lang w:val="nl-NL"/>
              </w:rPr>
              <w:t>Ranibizumab</w:t>
            </w:r>
          </w:p>
          <w:p w14:paraId="72B2E17E" w14:textId="77777777" w:rsidR="000C5BD0" w:rsidRPr="00927184" w:rsidRDefault="00933955" w:rsidP="00C628B0">
            <w:pPr>
              <w:keepNext/>
              <w:jc w:val="center"/>
              <w:rPr>
                <w:bCs/>
                <w:iCs/>
                <w:szCs w:val="22"/>
                <w:lang w:val="nl-NL"/>
              </w:rPr>
            </w:pPr>
            <w:r w:rsidRPr="00927184">
              <w:rPr>
                <w:bCs/>
                <w:iCs/>
                <w:szCs w:val="22"/>
                <w:lang w:val="nl-NL"/>
              </w:rPr>
              <w:t>0,</w:t>
            </w:r>
            <w:r w:rsidR="000C5BD0" w:rsidRPr="00927184">
              <w:rPr>
                <w:bCs/>
                <w:iCs/>
                <w:szCs w:val="22"/>
                <w:lang w:val="nl-NL"/>
              </w:rPr>
              <w:t>5 mg + Laser n=118</w:t>
            </w:r>
          </w:p>
        </w:tc>
        <w:tc>
          <w:tcPr>
            <w:tcW w:w="1463" w:type="dxa"/>
            <w:tcBorders>
              <w:top w:val="single" w:sz="4" w:space="0" w:color="auto"/>
              <w:left w:val="single" w:sz="4" w:space="0" w:color="auto"/>
              <w:bottom w:val="single" w:sz="4" w:space="0" w:color="auto"/>
              <w:right w:val="single" w:sz="4" w:space="0" w:color="auto"/>
            </w:tcBorders>
            <w:shd w:val="clear" w:color="auto" w:fill="FFFFFF"/>
          </w:tcPr>
          <w:p w14:paraId="53819DDA" w14:textId="77777777" w:rsidR="000C5BD0" w:rsidRPr="00927184" w:rsidRDefault="000C5BD0" w:rsidP="00C628B0">
            <w:pPr>
              <w:keepNext/>
              <w:jc w:val="center"/>
              <w:rPr>
                <w:bCs/>
                <w:iCs/>
                <w:szCs w:val="22"/>
                <w:lang w:val="nl-NL"/>
              </w:rPr>
            </w:pPr>
            <w:r w:rsidRPr="00927184">
              <w:rPr>
                <w:bCs/>
                <w:iCs/>
                <w:szCs w:val="22"/>
                <w:lang w:val="nl-NL"/>
              </w:rPr>
              <w:t>Laser</w:t>
            </w:r>
          </w:p>
          <w:p w14:paraId="2E91906F" w14:textId="77777777" w:rsidR="000C5BD0" w:rsidRPr="00927184" w:rsidRDefault="000C5BD0" w:rsidP="00C628B0">
            <w:pPr>
              <w:keepNext/>
              <w:jc w:val="center"/>
              <w:rPr>
                <w:bCs/>
                <w:iCs/>
                <w:szCs w:val="22"/>
                <w:lang w:val="nl-NL"/>
              </w:rPr>
            </w:pPr>
          </w:p>
          <w:p w14:paraId="215EBCCE" w14:textId="77777777" w:rsidR="000C5BD0" w:rsidRPr="00927184" w:rsidRDefault="000C5BD0" w:rsidP="00C628B0">
            <w:pPr>
              <w:keepNext/>
              <w:jc w:val="center"/>
              <w:rPr>
                <w:bCs/>
                <w:iCs/>
                <w:szCs w:val="22"/>
                <w:lang w:val="nl-NL"/>
              </w:rPr>
            </w:pPr>
            <w:r w:rsidRPr="00927184">
              <w:rPr>
                <w:bCs/>
                <w:iCs/>
                <w:szCs w:val="22"/>
                <w:lang w:val="nl-NL"/>
              </w:rPr>
              <w:t>n=110</w:t>
            </w:r>
          </w:p>
        </w:tc>
      </w:tr>
      <w:tr w:rsidR="000C5BD0" w:rsidRPr="00927184" w14:paraId="6E2B38AE" w14:textId="77777777" w:rsidTr="00B34A0F">
        <w:trPr>
          <w:trHeight w:val="27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5CF11043" w14:textId="77777777" w:rsidR="000C5BD0" w:rsidRPr="00927184" w:rsidRDefault="000C5BD0" w:rsidP="00C628B0">
            <w:pPr>
              <w:keepNext/>
              <w:rPr>
                <w:bCs/>
                <w:iCs/>
                <w:szCs w:val="22"/>
                <w:lang w:val="nl-NL"/>
              </w:rPr>
            </w:pPr>
            <w:r w:rsidRPr="00927184">
              <w:rPr>
                <w:bCs/>
                <w:iCs/>
                <w:szCs w:val="22"/>
                <w:lang w:val="nl-NL"/>
              </w:rPr>
              <w:t>Gemiddelde verandering in BCVA van maand 1 tot maand 12</w:t>
            </w:r>
            <w:r w:rsidRPr="00927184">
              <w:rPr>
                <w:bCs/>
                <w:iCs/>
                <w:szCs w:val="22"/>
                <w:vertAlign w:val="superscript"/>
                <w:lang w:val="nl-NL"/>
              </w:rPr>
              <w:t>a</w:t>
            </w:r>
            <w:r w:rsidRPr="00927184">
              <w:rPr>
                <w:bCs/>
                <w:iCs/>
                <w:szCs w:val="22"/>
                <w:lang w:val="nl-NL"/>
              </w:rPr>
              <w:t xml:space="preserve"> (</w:t>
            </w:r>
            <w:r w:rsidRPr="00927184">
              <w:rPr>
                <w:bCs/>
                <w:iCs/>
                <w:szCs w:val="22"/>
                <w:lang w:val="nl-NL"/>
              </w:rPr>
              <w:sym w:font="Symbol" w:char="F0B1"/>
            </w:r>
            <w:r w:rsidRPr="00927184">
              <w:rPr>
                <w:bCs/>
                <w:iCs/>
                <w:szCs w:val="22"/>
                <w:lang w:val="nl-NL"/>
              </w:rPr>
              <w:t>SD)</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2709CEDB" w14:textId="77777777" w:rsidR="000C5BD0" w:rsidRPr="00927184" w:rsidRDefault="000C5BD0" w:rsidP="00C628B0">
            <w:pPr>
              <w:keepNext/>
              <w:jc w:val="center"/>
              <w:rPr>
                <w:bCs/>
                <w:iCs/>
                <w:szCs w:val="22"/>
                <w:lang w:val="nl-NL"/>
              </w:rPr>
            </w:pPr>
            <w:r w:rsidRPr="00927184">
              <w:rPr>
                <w:bCs/>
                <w:iCs/>
                <w:szCs w:val="22"/>
                <w:lang w:val="nl-NL"/>
              </w:rPr>
              <w:t>6</w:t>
            </w:r>
            <w:r w:rsidR="00933955" w:rsidRPr="00927184">
              <w:rPr>
                <w:bCs/>
                <w:iCs/>
                <w:szCs w:val="22"/>
                <w:lang w:val="nl-NL"/>
              </w:rPr>
              <w:t>,</w:t>
            </w:r>
            <w:r w:rsidRPr="00927184">
              <w:rPr>
                <w:bCs/>
                <w:iCs/>
                <w:szCs w:val="22"/>
                <w:lang w:val="nl-NL"/>
              </w:rPr>
              <w:t>1 (6</w:t>
            </w:r>
            <w:r w:rsidR="00933955" w:rsidRPr="00927184">
              <w:rPr>
                <w:bCs/>
                <w:iCs/>
                <w:szCs w:val="22"/>
                <w:lang w:val="nl-NL"/>
              </w:rPr>
              <w:t>,</w:t>
            </w:r>
            <w:r w:rsidRPr="00927184">
              <w:rPr>
                <w:bCs/>
                <w:iCs/>
                <w:szCs w:val="22"/>
                <w:lang w:val="nl-NL"/>
              </w:rPr>
              <w:t>4)</w:t>
            </w:r>
            <w:r w:rsidRPr="00927184">
              <w:rPr>
                <w:bCs/>
                <w:iCs/>
                <w:szCs w:val="22"/>
                <w:vertAlign w:val="superscript"/>
                <w:lang w:val="nl-NL"/>
              </w:rPr>
              <w:t>a</w:t>
            </w:r>
          </w:p>
        </w:tc>
        <w:tc>
          <w:tcPr>
            <w:tcW w:w="1887" w:type="dxa"/>
            <w:tcBorders>
              <w:top w:val="single" w:sz="4" w:space="0" w:color="auto"/>
              <w:left w:val="single" w:sz="4" w:space="0" w:color="auto"/>
              <w:bottom w:val="single" w:sz="4" w:space="0" w:color="auto"/>
              <w:right w:val="single" w:sz="2" w:space="0" w:color="auto"/>
            </w:tcBorders>
            <w:shd w:val="clear" w:color="auto" w:fill="FFFFFF"/>
          </w:tcPr>
          <w:p w14:paraId="3E516C58" w14:textId="77777777" w:rsidR="000C5BD0" w:rsidRPr="00927184" w:rsidRDefault="000C5BD0" w:rsidP="00C628B0">
            <w:pPr>
              <w:keepNext/>
              <w:jc w:val="center"/>
              <w:rPr>
                <w:bCs/>
                <w:iCs/>
                <w:szCs w:val="22"/>
                <w:lang w:val="nl-NL"/>
              </w:rPr>
            </w:pPr>
            <w:r w:rsidRPr="00927184">
              <w:rPr>
                <w:bCs/>
                <w:iCs/>
                <w:szCs w:val="22"/>
                <w:lang w:val="nl-NL"/>
              </w:rPr>
              <w:t>5</w:t>
            </w:r>
            <w:r w:rsidR="00933955" w:rsidRPr="00927184">
              <w:rPr>
                <w:bCs/>
                <w:iCs/>
                <w:szCs w:val="22"/>
                <w:lang w:val="nl-NL"/>
              </w:rPr>
              <w:t>,</w:t>
            </w:r>
            <w:r w:rsidRPr="00927184">
              <w:rPr>
                <w:bCs/>
                <w:iCs/>
                <w:szCs w:val="22"/>
                <w:lang w:val="nl-NL"/>
              </w:rPr>
              <w:t>9 (7</w:t>
            </w:r>
            <w:r w:rsidR="00933955" w:rsidRPr="00927184">
              <w:rPr>
                <w:bCs/>
                <w:iCs/>
                <w:szCs w:val="22"/>
                <w:lang w:val="nl-NL"/>
              </w:rPr>
              <w:t>,</w:t>
            </w:r>
            <w:r w:rsidRPr="00927184">
              <w:rPr>
                <w:bCs/>
                <w:iCs/>
                <w:szCs w:val="22"/>
                <w:lang w:val="nl-NL"/>
              </w:rPr>
              <w:t>9)</w:t>
            </w:r>
            <w:r w:rsidRPr="00927184">
              <w:rPr>
                <w:bCs/>
                <w:iCs/>
                <w:szCs w:val="22"/>
                <w:vertAlign w:val="superscript"/>
                <w:lang w:val="nl-NL"/>
              </w:rPr>
              <w:t>a</w:t>
            </w:r>
          </w:p>
        </w:tc>
        <w:tc>
          <w:tcPr>
            <w:tcW w:w="1463" w:type="dxa"/>
            <w:tcBorders>
              <w:top w:val="single" w:sz="4" w:space="0" w:color="auto"/>
              <w:left w:val="single" w:sz="2" w:space="0" w:color="auto"/>
              <w:bottom w:val="single" w:sz="4" w:space="0" w:color="auto"/>
              <w:right w:val="single" w:sz="4" w:space="0" w:color="auto"/>
            </w:tcBorders>
            <w:shd w:val="clear" w:color="auto" w:fill="FFFFFF"/>
          </w:tcPr>
          <w:p w14:paraId="54B63C11" w14:textId="77777777" w:rsidR="000C5BD0" w:rsidRPr="00927184" w:rsidRDefault="000C5BD0" w:rsidP="00C628B0">
            <w:pPr>
              <w:keepNext/>
              <w:jc w:val="center"/>
              <w:rPr>
                <w:bCs/>
                <w:iCs/>
                <w:szCs w:val="22"/>
                <w:lang w:val="nl-NL"/>
              </w:rPr>
            </w:pPr>
            <w:r w:rsidRPr="00927184">
              <w:rPr>
                <w:bCs/>
                <w:iCs/>
                <w:szCs w:val="22"/>
                <w:lang w:val="nl-NL"/>
              </w:rPr>
              <w:t>0</w:t>
            </w:r>
            <w:r w:rsidR="00933955" w:rsidRPr="00927184">
              <w:rPr>
                <w:bCs/>
                <w:iCs/>
                <w:szCs w:val="22"/>
                <w:lang w:val="nl-NL"/>
              </w:rPr>
              <w:t>,</w:t>
            </w:r>
            <w:r w:rsidRPr="00927184">
              <w:rPr>
                <w:bCs/>
                <w:iCs/>
                <w:szCs w:val="22"/>
                <w:lang w:val="nl-NL"/>
              </w:rPr>
              <w:t>8 (8</w:t>
            </w:r>
            <w:r w:rsidR="00933955" w:rsidRPr="00927184">
              <w:rPr>
                <w:bCs/>
                <w:iCs/>
                <w:szCs w:val="22"/>
                <w:lang w:val="nl-NL"/>
              </w:rPr>
              <w:t>,</w:t>
            </w:r>
            <w:r w:rsidRPr="00927184">
              <w:rPr>
                <w:bCs/>
                <w:iCs/>
                <w:szCs w:val="22"/>
                <w:lang w:val="nl-NL"/>
              </w:rPr>
              <w:t>6)</w:t>
            </w:r>
          </w:p>
        </w:tc>
      </w:tr>
      <w:tr w:rsidR="000C5BD0" w:rsidRPr="00927184" w14:paraId="45AB8553" w14:textId="77777777" w:rsidTr="00B34A0F">
        <w:trPr>
          <w:trHeight w:val="27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0B2A699E" w14:textId="77777777" w:rsidR="000C5BD0" w:rsidRPr="00927184" w:rsidRDefault="000C5BD0" w:rsidP="00C628B0">
            <w:pPr>
              <w:keepNext/>
              <w:rPr>
                <w:bCs/>
                <w:iCs/>
                <w:szCs w:val="22"/>
                <w:lang w:val="nl-NL"/>
              </w:rPr>
            </w:pPr>
            <w:r w:rsidRPr="00927184">
              <w:rPr>
                <w:bCs/>
                <w:iCs/>
                <w:szCs w:val="22"/>
                <w:lang w:val="nl-NL"/>
              </w:rPr>
              <w:t>Gemiddelde verandering in BCVA op maand 12 (</w:t>
            </w:r>
            <w:r w:rsidRPr="00927184">
              <w:rPr>
                <w:bCs/>
                <w:iCs/>
                <w:szCs w:val="22"/>
                <w:lang w:val="nl-NL"/>
              </w:rPr>
              <w:sym w:font="Symbol" w:char="F0B1"/>
            </w:r>
            <w:r w:rsidRPr="00927184">
              <w:rPr>
                <w:bCs/>
                <w:iCs/>
                <w:szCs w:val="22"/>
                <w:lang w:val="nl-NL"/>
              </w:rPr>
              <w:t>SD)</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7522965B" w14:textId="77777777" w:rsidR="000C5BD0" w:rsidRPr="00927184" w:rsidRDefault="000C5BD0" w:rsidP="00C628B0">
            <w:pPr>
              <w:keepNext/>
              <w:jc w:val="center"/>
              <w:rPr>
                <w:bCs/>
                <w:iCs/>
                <w:szCs w:val="22"/>
                <w:lang w:val="nl-NL"/>
              </w:rPr>
            </w:pPr>
            <w:r w:rsidRPr="00927184">
              <w:rPr>
                <w:bCs/>
                <w:iCs/>
                <w:szCs w:val="22"/>
                <w:lang w:val="nl-NL"/>
              </w:rPr>
              <w:t>6</w:t>
            </w:r>
            <w:r w:rsidR="00933955" w:rsidRPr="00927184">
              <w:rPr>
                <w:bCs/>
                <w:iCs/>
                <w:szCs w:val="22"/>
                <w:lang w:val="nl-NL"/>
              </w:rPr>
              <w:t>,</w:t>
            </w:r>
            <w:r w:rsidRPr="00927184">
              <w:rPr>
                <w:bCs/>
                <w:iCs/>
                <w:szCs w:val="22"/>
                <w:lang w:val="nl-NL"/>
              </w:rPr>
              <w:t>8 (8</w:t>
            </w:r>
            <w:r w:rsidR="00933955" w:rsidRPr="00927184">
              <w:rPr>
                <w:bCs/>
                <w:iCs/>
                <w:szCs w:val="22"/>
                <w:lang w:val="nl-NL"/>
              </w:rPr>
              <w:t>,</w:t>
            </w:r>
            <w:r w:rsidRPr="00927184">
              <w:rPr>
                <w:bCs/>
                <w:iCs/>
                <w:szCs w:val="22"/>
                <w:lang w:val="nl-NL"/>
              </w:rPr>
              <w:t>3)</w:t>
            </w:r>
            <w:r w:rsidRPr="00927184">
              <w:rPr>
                <w:bCs/>
                <w:iCs/>
                <w:szCs w:val="22"/>
                <w:vertAlign w:val="superscript"/>
                <w:lang w:val="nl-NL"/>
              </w:rPr>
              <w:t>a</w:t>
            </w:r>
          </w:p>
        </w:tc>
        <w:tc>
          <w:tcPr>
            <w:tcW w:w="1887" w:type="dxa"/>
            <w:tcBorders>
              <w:top w:val="single" w:sz="4" w:space="0" w:color="auto"/>
              <w:left w:val="single" w:sz="4" w:space="0" w:color="auto"/>
              <w:bottom w:val="single" w:sz="4" w:space="0" w:color="auto"/>
              <w:right w:val="single" w:sz="2" w:space="0" w:color="auto"/>
            </w:tcBorders>
            <w:shd w:val="clear" w:color="auto" w:fill="FFFFFF"/>
          </w:tcPr>
          <w:p w14:paraId="4AEF1798" w14:textId="77777777" w:rsidR="000C5BD0" w:rsidRPr="00927184" w:rsidRDefault="000C5BD0" w:rsidP="00C628B0">
            <w:pPr>
              <w:keepNext/>
              <w:jc w:val="center"/>
              <w:rPr>
                <w:bCs/>
                <w:iCs/>
                <w:szCs w:val="22"/>
                <w:lang w:val="nl-NL"/>
              </w:rPr>
            </w:pPr>
            <w:r w:rsidRPr="00927184">
              <w:rPr>
                <w:bCs/>
                <w:iCs/>
                <w:szCs w:val="22"/>
                <w:lang w:val="nl-NL"/>
              </w:rPr>
              <w:t>6</w:t>
            </w:r>
            <w:r w:rsidR="00933955" w:rsidRPr="00927184">
              <w:rPr>
                <w:bCs/>
                <w:iCs/>
                <w:szCs w:val="22"/>
                <w:lang w:val="nl-NL"/>
              </w:rPr>
              <w:t>,</w:t>
            </w:r>
            <w:r w:rsidRPr="00927184">
              <w:rPr>
                <w:bCs/>
                <w:iCs/>
                <w:szCs w:val="22"/>
                <w:lang w:val="nl-NL"/>
              </w:rPr>
              <w:t>4 (11</w:t>
            </w:r>
            <w:r w:rsidR="00933955" w:rsidRPr="00927184">
              <w:rPr>
                <w:bCs/>
                <w:iCs/>
                <w:szCs w:val="22"/>
                <w:lang w:val="nl-NL"/>
              </w:rPr>
              <w:t>,</w:t>
            </w:r>
            <w:r w:rsidRPr="00927184">
              <w:rPr>
                <w:bCs/>
                <w:iCs/>
                <w:szCs w:val="22"/>
                <w:lang w:val="nl-NL"/>
              </w:rPr>
              <w:t>8)</w:t>
            </w:r>
            <w:r w:rsidRPr="00927184">
              <w:rPr>
                <w:bCs/>
                <w:iCs/>
                <w:szCs w:val="22"/>
                <w:vertAlign w:val="superscript"/>
                <w:lang w:val="nl-NL"/>
              </w:rPr>
              <w:t>a</w:t>
            </w:r>
          </w:p>
        </w:tc>
        <w:tc>
          <w:tcPr>
            <w:tcW w:w="1463" w:type="dxa"/>
            <w:tcBorders>
              <w:top w:val="single" w:sz="4" w:space="0" w:color="auto"/>
              <w:left w:val="single" w:sz="2" w:space="0" w:color="auto"/>
              <w:bottom w:val="single" w:sz="4" w:space="0" w:color="auto"/>
              <w:right w:val="single" w:sz="4" w:space="0" w:color="auto"/>
            </w:tcBorders>
            <w:shd w:val="clear" w:color="auto" w:fill="FFFFFF"/>
          </w:tcPr>
          <w:p w14:paraId="516909D8" w14:textId="77777777" w:rsidR="000C5BD0" w:rsidRPr="00927184" w:rsidRDefault="000C5BD0" w:rsidP="00C628B0">
            <w:pPr>
              <w:keepNext/>
              <w:jc w:val="center"/>
              <w:rPr>
                <w:bCs/>
                <w:iCs/>
                <w:szCs w:val="22"/>
                <w:lang w:val="nl-NL"/>
              </w:rPr>
            </w:pPr>
            <w:r w:rsidRPr="00927184">
              <w:rPr>
                <w:bCs/>
                <w:iCs/>
                <w:szCs w:val="22"/>
                <w:lang w:val="nl-NL"/>
              </w:rPr>
              <w:t>0</w:t>
            </w:r>
            <w:r w:rsidR="00933955" w:rsidRPr="00927184">
              <w:rPr>
                <w:bCs/>
                <w:iCs/>
                <w:szCs w:val="22"/>
                <w:lang w:val="nl-NL"/>
              </w:rPr>
              <w:t>,</w:t>
            </w:r>
            <w:r w:rsidRPr="00927184">
              <w:rPr>
                <w:bCs/>
                <w:iCs/>
                <w:szCs w:val="22"/>
                <w:lang w:val="nl-NL"/>
              </w:rPr>
              <w:t>9 (11</w:t>
            </w:r>
            <w:r w:rsidR="00933955" w:rsidRPr="00927184">
              <w:rPr>
                <w:bCs/>
                <w:iCs/>
                <w:szCs w:val="22"/>
                <w:lang w:val="nl-NL"/>
              </w:rPr>
              <w:t>,</w:t>
            </w:r>
            <w:r w:rsidRPr="00927184">
              <w:rPr>
                <w:bCs/>
                <w:iCs/>
                <w:szCs w:val="22"/>
                <w:lang w:val="nl-NL"/>
              </w:rPr>
              <w:t>4)</w:t>
            </w:r>
          </w:p>
        </w:tc>
      </w:tr>
      <w:tr w:rsidR="000C5BD0" w:rsidRPr="00927184" w14:paraId="4A94F221" w14:textId="77777777" w:rsidTr="00B34A0F">
        <w:trPr>
          <w:trHeight w:val="27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6026A388" w14:textId="77777777" w:rsidR="000C5BD0" w:rsidRPr="00927184" w:rsidRDefault="003651D2" w:rsidP="00C628B0">
            <w:pPr>
              <w:keepNext/>
              <w:rPr>
                <w:bCs/>
                <w:iCs/>
                <w:szCs w:val="22"/>
                <w:lang w:val="nl-NL"/>
              </w:rPr>
            </w:pPr>
            <w:r w:rsidRPr="00927184">
              <w:rPr>
                <w:bCs/>
                <w:iCs/>
                <w:szCs w:val="22"/>
                <w:lang w:val="nl-NL"/>
              </w:rPr>
              <w:t>Winst van ≥15 letters of</w:t>
            </w:r>
            <w:r w:rsidR="000C5BD0" w:rsidRPr="00927184">
              <w:rPr>
                <w:bCs/>
                <w:iCs/>
                <w:szCs w:val="22"/>
                <w:lang w:val="nl-NL"/>
              </w:rPr>
              <w:t xml:space="preserve"> BCVA </w:t>
            </w:r>
            <w:r w:rsidR="000C5BD0" w:rsidRPr="00927184">
              <w:rPr>
                <w:bCs/>
                <w:iCs/>
                <w:szCs w:val="22"/>
                <w:lang w:val="nl-NL"/>
              </w:rPr>
              <w:sym w:font="Symbol" w:char="F0B3"/>
            </w:r>
            <w:r w:rsidR="000C5BD0" w:rsidRPr="00927184">
              <w:rPr>
                <w:bCs/>
                <w:iCs/>
                <w:szCs w:val="22"/>
                <w:lang w:val="nl-NL"/>
              </w:rPr>
              <w:t>84</w:t>
            </w:r>
            <w:r w:rsidR="00AA6613" w:rsidRPr="00927184">
              <w:rPr>
                <w:bCs/>
                <w:iCs/>
                <w:szCs w:val="22"/>
                <w:lang w:val="nl-NL"/>
              </w:rPr>
              <w:t> </w:t>
            </w:r>
            <w:r w:rsidR="000C5BD0" w:rsidRPr="00927184">
              <w:rPr>
                <w:bCs/>
                <w:iCs/>
                <w:szCs w:val="22"/>
                <w:lang w:val="nl-NL"/>
              </w:rPr>
              <w:t xml:space="preserve">letters </w:t>
            </w:r>
            <w:r w:rsidRPr="00927184">
              <w:rPr>
                <w:bCs/>
                <w:iCs/>
                <w:szCs w:val="22"/>
                <w:lang w:val="nl-NL"/>
              </w:rPr>
              <w:t>op maand </w:t>
            </w:r>
            <w:r w:rsidR="000C5BD0" w:rsidRPr="00927184">
              <w:rPr>
                <w:bCs/>
                <w:iCs/>
                <w:szCs w:val="22"/>
                <w:lang w:val="nl-NL"/>
              </w:rPr>
              <w:t>12 (%)</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455C8534" w14:textId="77777777" w:rsidR="000C5BD0" w:rsidRPr="00927184" w:rsidRDefault="000C5BD0" w:rsidP="00C628B0">
            <w:pPr>
              <w:keepNext/>
              <w:jc w:val="center"/>
              <w:rPr>
                <w:bCs/>
                <w:iCs/>
                <w:szCs w:val="22"/>
                <w:lang w:val="nl-NL"/>
              </w:rPr>
            </w:pPr>
            <w:r w:rsidRPr="00927184">
              <w:rPr>
                <w:bCs/>
                <w:iCs/>
                <w:szCs w:val="22"/>
                <w:lang w:val="nl-NL"/>
              </w:rPr>
              <w:t>22</w:t>
            </w:r>
            <w:r w:rsidR="00933955" w:rsidRPr="00927184">
              <w:rPr>
                <w:bCs/>
                <w:iCs/>
                <w:szCs w:val="22"/>
                <w:lang w:val="nl-NL"/>
              </w:rPr>
              <w:t>,</w:t>
            </w:r>
            <w:r w:rsidRPr="00927184">
              <w:rPr>
                <w:bCs/>
                <w:iCs/>
                <w:szCs w:val="22"/>
                <w:lang w:val="nl-NL"/>
              </w:rPr>
              <w:t>6</w:t>
            </w:r>
          </w:p>
        </w:tc>
        <w:tc>
          <w:tcPr>
            <w:tcW w:w="1887" w:type="dxa"/>
            <w:tcBorders>
              <w:top w:val="single" w:sz="4" w:space="0" w:color="auto"/>
              <w:left w:val="single" w:sz="4" w:space="0" w:color="auto"/>
              <w:bottom w:val="single" w:sz="4" w:space="0" w:color="auto"/>
              <w:right w:val="single" w:sz="2" w:space="0" w:color="auto"/>
            </w:tcBorders>
            <w:shd w:val="clear" w:color="auto" w:fill="FFFFFF"/>
          </w:tcPr>
          <w:p w14:paraId="096EEBD8" w14:textId="77777777" w:rsidR="000C5BD0" w:rsidRPr="00927184" w:rsidRDefault="000C5BD0" w:rsidP="00C628B0">
            <w:pPr>
              <w:keepNext/>
              <w:jc w:val="center"/>
              <w:rPr>
                <w:bCs/>
                <w:iCs/>
                <w:szCs w:val="22"/>
                <w:lang w:val="nl-NL"/>
              </w:rPr>
            </w:pPr>
            <w:r w:rsidRPr="00927184">
              <w:rPr>
                <w:bCs/>
                <w:iCs/>
                <w:szCs w:val="22"/>
                <w:lang w:val="nl-NL"/>
              </w:rPr>
              <w:t>22</w:t>
            </w:r>
            <w:r w:rsidR="00933955" w:rsidRPr="00927184">
              <w:rPr>
                <w:bCs/>
                <w:iCs/>
                <w:szCs w:val="22"/>
                <w:lang w:val="nl-NL"/>
              </w:rPr>
              <w:t>,</w:t>
            </w:r>
            <w:r w:rsidRPr="00927184">
              <w:rPr>
                <w:bCs/>
                <w:iCs/>
                <w:szCs w:val="22"/>
                <w:lang w:val="nl-NL"/>
              </w:rPr>
              <w:t>9</w:t>
            </w:r>
          </w:p>
        </w:tc>
        <w:tc>
          <w:tcPr>
            <w:tcW w:w="1463" w:type="dxa"/>
            <w:tcBorders>
              <w:top w:val="single" w:sz="4" w:space="0" w:color="auto"/>
              <w:left w:val="single" w:sz="2" w:space="0" w:color="auto"/>
              <w:bottom w:val="single" w:sz="4" w:space="0" w:color="auto"/>
              <w:right w:val="single" w:sz="4" w:space="0" w:color="auto"/>
            </w:tcBorders>
            <w:shd w:val="clear" w:color="auto" w:fill="FFFFFF"/>
          </w:tcPr>
          <w:p w14:paraId="7F5A69AC" w14:textId="77777777" w:rsidR="000C5BD0" w:rsidRPr="00927184" w:rsidRDefault="000C5BD0" w:rsidP="00C628B0">
            <w:pPr>
              <w:keepNext/>
              <w:jc w:val="center"/>
              <w:rPr>
                <w:bCs/>
                <w:iCs/>
                <w:szCs w:val="22"/>
                <w:lang w:val="nl-NL"/>
              </w:rPr>
            </w:pPr>
            <w:r w:rsidRPr="00927184">
              <w:rPr>
                <w:bCs/>
                <w:iCs/>
                <w:szCs w:val="22"/>
                <w:lang w:val="nl-NL"/>
              </w:rPr>
              <w:t>8</w:t>
            </w:r>
            <w:r w:rsidR="00933955" w:rsidRPr="00927184">
              <w:rPr>
                <w:bCs/>
                <w:iCs/>
                <w:szCs w:val="22"/>
                <w:lang w:val="nl-NL"/>
              </w:rPr>
              <w:t>,</w:t>
            </w:r>
            <w:r w:rsidRPr="00927184">
              <w:rPr>
                <w:bCs/>
                <w:iCs/>
                <w:szCs w:val="22"/>
                <w:lang w:val="nl-NL"/>
              </w:rPr>
              <w:t>2</w:t>
            </w:r>
          </w:p>
        </w:tc>
      </w:tr>
      <w:tr w:rsidR="00274EBD" w:rsidRPr="00927184" w14:paraId="00EAB845" w14:textId="77777777" w:rsidTr="00B34A0F">
        <w:trPr>
          <w:trHeight w:val="27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4F19C590" w14:textId="77777777" w:rsidR="00274EBD" w:rsidRPr="00927184" w:rsidRDefault="00274EBD" w:rsidP="00C628B0">
            <w:pPr>
              <w:keepNext/>
              <w:rPr>
                <w:bCs/>
                <w:iCs/>
                <w:szCs w:val="22"/>
                <w:lang w:val="nl-NL"/>
              </w:rPr>
            </w:pPr>
            <w:r w:rsidRPr="00927184">
              <w:rPr>
                <w:bCs/>
                <w:iCs/>
                <w:szCs w:val="22"/>
                <w:lang w:val="nl-NL"/>
              </w:rPr>
              <w:t>Gemiddeld aantal injecties (maanden 0-11)</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2ABCFC88" w14:textId="77777777" w:rsidR="00274EBD" w:rsidRPr="00927184" w:rsidRDefault="00274EBD" w:rsidP="00C628B0">
            <w:pPr>
              <w:keepNext/>
              <w:jc w:val="center"/>
              <w:rPr>
                <w:bCs/>
                <w:iCs/>
                <w:szCs w:val="22"/>
                <w:lang w:val="nl-NL"/>
              </w:rPr>
            </w:pPr>
            <w:r w:rsidRPr="00927184">
              <w:rPr>
                <w:bCs/>
                <w:iCs/>
                <w:szCs w:val="22"/>
                <w:lang w:val="nl-NL"/>
              </w:rPr>
              <w:t>7,0</w:t>
            </w:r>
          </w:p>
        </w:tc>
        <w:tc>
          <w:tcPr>
            <w:tcW w:w="1887" w:type="dxa"/>
            <w:tcBorders>
              <w:top w:val="single" w:sz="4" w:space="0" w:color="auto"/>
              <w:left w:val="single" w:sz="4" w:space="0" w:color="auto"/>
              <w:bottom w:val="single" w:sz="4" w:space="0" w:color="auto"/>
              <w:right w:val="single" w:sz="2" w:space="0" w:color="auto"/>
            </w:tcBorders>
            <w:shd w:val="clear" w:color="auto" w:fill="FFFFFF"/>
          </w:tcPr>
          <w:p w14:paraId="2F30B15E" w14:textId="77777777" w:rsidR="00274EBD" w:rsidRPr="00927184" w:rsidRDefault="00274EBD" w:rsidP="00C628B0">
            <w:pPr>
              <w:keepNext/>
              <w:jc w:val="center"/>
              <w:rPr>
                <w:bCs/>
                <w:iCs/>
                <w:szCs w:val="22"/>
                <w:lang w:val="nl-NL"/>
              </w:rPr>
            </w:pPr>
            <w:r w:rsidRPr="00927184">
              <w:rPr>
                <w:bCs/>
                <w:iCs/>
                <w:szCs w:val="22"/>
                <w:lang w:val="nl-NL"/>
              </w:rPr>
              <w:t>6,8</w:t>
            </w:r>
          </w:p>
        </w:tc>
        <w:tc>
          <w:tcPr>
            <w:tcW w:w="1463" w:type="dxa"/>
            <w:tcBorders>
              <w:top w:val="single" w:sz="4" w:space="0" w:color="auto"/>
              <w:left w:val="single" w:sz="2" w:space="0" w:color="auto"/>
              <w:bottom w:val="single" w:sz="4" w:space="0" w:color="auto"/>
              <w:right w:val="single" w:sz="4" w:space="0" w:color="auto"/>
            </w:tcBorders>
            <w:shd w:val="clear" w:color="auto" w:fill="FFFFFF"/>
          </w:tcPr>
          <w:p w14:paraId="7A113352" w14:textId="77777777" w:rsidR="00274EBD" w:rsidRPr="00927184" w:rsidRDefault="00274EBD" w:rsidP="00C628B0">
            <w:pPr>
              <w:keepNext/>
              <w:jc w:val="center"/>
              <w:rPr>
                <w:bCs/>
                <w:iCs/>
                <w:szCs w:val="22"/>
                <w:lang w:val="nl-NL"/>
              </w:rPr>
            </w:pPr>
            <w:r w:rsidRPr="00927184">
              <w:rPr>
                <w:bCs/>
                <w:iCs/>
                <w:szCs w:val="22"/>
                <w:lang w:val="nl-NL"/>
              </w:rPr>
              <w:t>7,3 (sham)</w:t>
            </w:r>
          </w:p>
        </w:tc>
      </w:tr>
      <w:tr w:rsidR="000C5BD0" w:rsidRPr="00927184" w14:paraId="273E8A42" w14:textId="77777777" w:rsidTr="00B34A0F">
        <w:trPr>
          <w:trHeight w:val="200"/>
        </w:trPr>
        <w:tc>
          <w:tcPr>
            <w:tcW w:w="9270" w:type="dxa"/>
            <w:gridSpan w:val="4"/>
            <w:tcBorders>
              <w:top w:val="single" w:sz="4" w:space="0" w:color="auto"/>
              <w:left w:val="single" w:sz="4" w:space="0" w:color="auto"/>
              <w:bottom w:val="single" w:sz="4" w:space="0" w:color="auto"/>
              <w:right w:val="single" w:sz="4" w:space="0" w:color="auto"/>
            </w:tcBorders>
            <w:shd w:val="clear" w:color="auto" w:fill="FFFFFF"/>
          </w:tcPr>
          <w:p w14:paraId="47ABDCB3" w14:textId="77777777" w:rsidR="000C5BD0" w:rsidRPr="00927184" w:rsidRDefault="000C5BD0" w:rsidP="00C628B0">
            <w:pPr>
              <w:keepNext/>
              <w:rPr>
                <w:bCs/>
                <w:iCs/>
                <w:szCs w:val="22"/>
                <w:lang w:val="nl-NL"/>
              </w:rPr>
            </w:pPr>
          </w:p>
        </w:tc>
      </w:tr>
      <w:tr w:rsidR="000C5BD0" w:rsidRPr="00927184" w14:paraId="56980682" w14:textId="77777777" w:rsidTr="00B34A0F">
        <w:trPr>
          <w:trHeight w:val="903"/>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254AD301" w14:textId="77777777" w:rsidR="000C5BD0" w:rsidRPr="00927184" w:rsidRDefault="0050321A" w:rsidP="00C628B0">
            <w:pPr>
              <w:keepNext/>
              <w:rPr>
                <w:rFonts w:cs="Calibri"/>
                <w:bCs/>
                <w:lang w:val="nl-NL"/>
              </w:rPr>
            </w:pPr>
            <w:r w:rsidRPr="00927184">
              <w:rPr>
                <w:bCs/>
                <w:iCs/>
                <w:szCs w:val="22"/>
                <w:lang w:val="nl-NL"/>
              </w:rPr>
              <w:t>Uitkomstm</w:t>
            </w:r>
            <w:r w:rsidR="00482FFB" w:rsidRPr="00927184">
              <w:rPr>
                <w:rFonts w:cs="Calibri"/>
                <w:bCs/>
                <w:lang w:val="nl-NL"/>
              </w:rPr>
              <w:t>aten op maand</w:t>
            </w:r>
            <w:r w:rsidR="000C5BD0" w:rsidRPr="00927184">
              <w:rPr>
                <w:rFonts w:cs="Calibri"/>
                <w:bCs/>
                <w:lang w:val="nl-NL"/>
              </w:rPr>
              <w:t xml:space="preserve"> 36 </w:t>
            </w:r>
            <w:r w:rsidR="00482FFB" w:rsidRPr="00927184">
              <w:rPr>
                <w:rFonts w:cs="Calibri"/>
                <w:bCs/>
                <w:lang w:val="nl-NL"/>
              </w:rPr>
              <w:t>in vergelijking met</w:t>
            </w:r>
            <w:r w:rsidR="000C5BD0" w:rsidRPr="00927184">
              <w:rPr>
                <w:rFonts w:cs="Calibri"/>
                <w:bCs/>
                <w:lang w:val="nl-NL"/>
              </w:rPr>
              <w:t xml:space="preserve"> </w:t>
            </w:r>
            <w:r w:rsidR="00797C32" w:rsidRPr="00927184">
              <w:rPr>
                <w:rFonts w:cs="Calibri"/>
                <w:bCs/>
                <w:lang w:val="nl-NL"/>
              </w:rPr>
              <w:t xml:space="preserve">uitgangswaarde van </w:t>
            </w:r>
            <w:r w:rsidR="000C5BD0" w:rsidRPr="00927184">
              <w:rPr>
                <w:rFonts w:cs="Calibri"/>
                <w:bCs/>
                <w:lang w:val="nl-NL"/>
              </w:rPr>
              <w:t xml:space="preserve">D2301 (RESTORE) in </w:t>
            </w:r>
            <w:r w:rsidR="00482FFB" w:rsidRPr="00927184">
              <w:rPr>
                <w:rFonts w:cs="Calibri"/>
                <w:bCs/>
                <w:lang w:val="nl-NL"/>
              </w:rPr>
              <w:t>onderzoek D2301-E1 (RESTORE Extensie</w:t>
            </w:r>
            <w:r w:rsidR="000C5BD0" w:rsidRPr="00927184">
              <w:rPr>
                <w:rFonts w:cs="Calibri"/>
                <w:bCs/>
                <w:lang w:val="nl-NL"/>
              </w:rPr>
              <w:t>)</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428D9CB6" w14:textId="77777777" w:rsidR="000C5BD0" w:rsidRPr="00927184" w:rsidRDefault="00482FFB" w:rsidP="00C628B0">
            <w:pPr>
              <w:keepNext/>
              <w:jc w:val="center"/>
              <w:rPr>
                <w:rFonts w:cs="Calibri"/>
                <w:bCs/>
                <w:iCs/>
                <w:lang w:val="nl-NL"/>
              </w:rPr>
            </w:pPr>
            <w:r w:rsidRPr="00927184">
              <w:rPr>
                <w:rFonts w:cs="Calibri"/>
                <w:bCs/>
                <w:iCs/>
                <w:lang w:val="nl-NL"/>
              </w:rPr>
              <w:t>Voorafgaand</w:t>
            </w:r>
            <w:r w:rsidR="000C5BD0" w:rsidRPr="00927184">
              <w:rPr>
                <w:rFonts w:cs="Calibri"/>
                <w:bCs/>
                <w:iCs/>
                <w:lang w:val="nl-NL"/>
              </w:rPr>
              <w:t xml:space="preserve"> ranibizumab</w:t>
            </w:r>
          </w:p>
          <w:p w14:paraId="4DC1D9AB" w14:textId="77777777" w:rsidR="000C5BD0" w:rsidRPr="00927184" w:rsidRDefault="000C5BD0" w:rsidP="00C628B0">
            <w:pPr>
              <w:keepNext/>
              <w:jc w:val="center"/>
              <w:rPr>
                <w:rFonts w:cs="Calibri"/>
                <w:bCs/>
                <w:iCs/>
                <w:lang w:val="nl-NL"/>
              </w:rPr>
            </w:pPr>
            <w:r w:rsidRPr="00927184">
              <w:rPr>
                <w:rFonts w:cs="Calibri"/>
                <w:bCs/>
                <w:iCs/>
                <w:lang w:val="nl-NL"/>
              </w:rPr>
              <w:t>0</w:t>
            </w:r>
            <w:r w:rsidR="00933955" w:rsidRPr="00927184">
              <w:rPr>
                <w:rFonts w:cs="Calibri"/>
                <w:bCs/>
                <w:iCs/>
                <w:lang w:val="nl-NL"/>
              </w:rPr>
              <w:t>,</w:t>
            </w:r>
            <w:r w:rsidRPr="00927184">
              <w:rPr>
                <w:rFonts w:cs="Calibri"/>
                <w:bCs/>
                <w:iCs/>
                <w:lang w:val="nl-NL"/>
              </w:rPr>
              <w:t>5 mg</w:t>
            </w:r>
          </w:p>
          <w:p w14:paraId="20C85003" w14:textId="77777777" w:rsidR="000C5BD0" w:rsidRPr="00927184" w:rsidRDefault="000C5BD0" w:rsidP="00C628B0">
            <w:pPr>
              <w:keepNext/>
              <w:jc w:val="center"/>
              <w:rPr>
                <w:rFonts w:cs="Calibri"/>
                <w:bCs/>
                <w:iCs/>
                <w:lang w:val="nl-NL"/>
              </w:rPr>
            </w:pPr>
            <w:r w:rsidRPr="00927184">
              <w:rPr>
                <w:rFonts w:cs="Calibri"/>
                <w:bCs/>
                <w:iCs/>
                <w:lang w:val="nl-NL"/>
              </w:rPr>
              <w:t>n=83</w:t>
            </w:r>
          </w:p>
        </w:tc>
        <w:tc>
          <w:tcPr>
            <w:tcW w:w="1887" w:type="dxa"/>
            <w:tcBorders>
              <w:top w:val="single" w:sz="4" w:space="0" w:color="auto"/>
              <w:left w:val="single" w:sz="4" w:space="0" w:color="auto"/>
              <w:bottom w:val="single" w:sz="4" w:space="0" w:color="auto"/>
              <w:right w:val="single" w:sz="4" w:space="0" w:color="auto"/>
            </w:tcBorders>
            <w:shd w:val="clear" w:color="auto" w:fill="FFFFFF"/>
          </w:tcPr>
          <w:p w14:paraId="3FB2433B" w14:textId="77777777" w:rsidR="000C5BD0" w:rsidRPr="00927184" w:rsidRDefault="00933955" w:rsidP="00C628B0">
            <w:pPr>
              <w:keepNext/>
              <w:jc w:val="center"/>
              <w:rPr>
                <w:rFonts w:cs="Calibri"/>
                <w:bCs/>
                <w:iCs/>
                <w:lang w:val="nl-NL"/>
              </w:rPr>
            </w:pPr>
            <w:r w:rsidRPr="00927184">
              <w:rPr>
                <w:rFonts w:cs="Calibri"/>
                <w:bCs/>
                <w:iCs/>
                <w:lang w:val="nl-NL"/>
              </w:rPr>
              <w:t>Voorafgaand</w:t>
            </w:r>
            <w:r w:rsidR="000C5BD0" w:rsidRPr="00927184">
              <w:rPr>
                <w:rFonts w:cs="Calibri"/>
                <w:bCs/>
                <w:iCs/>
                <w:lang w:val="nl-NL"/>
              </w:rPr>
              <w:t xml:space="preserve"> ranibizumab</w:t>
            </w:r>
          </w:p>
          <w:p w14:paraId="34C9F47E" w14:textId="77777777" w:rsidR="000C5BD0" w:rsidRPr="00927184" w:rsidRDefault="000C5BD0" w:rsidP="00C628B0">
            <w:pPr>
              <w:keepNext/>
              <w:jc w:val="center"/>
              <w:rPr>
                <w:rFonts w:cs="Calibri"/>
                <w:bCs/>
                <w:iCs/>
                <w:lang w:val="nl-NL"/>
              </w:rPr>
            </w:pPr>
            <w:r w:rsidRPr="00927184">
              <w:rPr>
                <w:rFonts w:cs="Calibri"/>
                <w:bCs/>
                <w:iCs/>
                <w:lang w:val="nl-NL"/>
              </w:rPr>
              <w:t>0</w:t>
            </w:r>
            <w:r w:rsidR="00933955" w:rsidRPr="00927184">
              <w:rPr>
                <w:rFonts w:cs="Calibri"/>
                <w:bCs/>
                <w:iCs/>
                <w:lang w:val="nl-NL"/>
              </w:rPr>
              <w:t>,</w:t>
            </w:r>
            <w:r w:rsidRPr="00927184">
              <w:rPr>
                <w:rFonts w:cs="Calibri"/>
                <w:bCs/>
                <w:iCs/>
                <w:lang w:val="nl-NL"/>
              </w:rPr>
              <w:t>5 mg + laser</w:t>
            </w:r>
          </w:p>
          <w:p w14:paraId="42B5593E" w14:textId="77777777" w:rsidR="000C5BD0" w:rsidRPr="00927184" w:rsidRDefault="000C5BD0" w:rsidP="00C628B0">
            <w:pPr>
              <w:keepNext/>
              <w:jc w:val="center"/>
              <w:rPr>
                <w:rFonts w:cs="Calibri"/>
                <w:bCs/>
                <w:iCs/>
                <w:lang w:val="nl-NL"/>
              </w:rPr>
            </w:pPr>
            <w:r w:rsidRPr="00927184">
              <w:rPr>
                <w:rFonts w:cs="Calibri"/>
                <w:bCs/>
                <w:iCs/>
                <w:lang w:val="nl-NL"/>
              </w:rPr>
              <w:t>n=83</w:t>
            </w:r>
          </w:p>
        </w:tc>
        <w:tc>
          <w:tcPr>
            <w:tcW w:w="1463" w:type="dxa"/>
            <w:tcBorders>
              <w:top w:val="single" w:sz="4" w:space="0" w:color="auto"/>
              <w:left w:val="single" w:sz="4" w:space="0" w:color="auto"/>
              <w:bottom w:val="single" w:sz="4" w:space="0" w:color="auto"/>
              <w:right w:val="single" w:sz="4" w:space="0" w:color="auto"/>
            </w:tcBorders>
            <w:shd w:val="clear" w:color="auto" w:fill="FFFFFF"/>
          </w:tcPr>
          <w:p w14:paraId="422D86B3" w14:textId="77777777" w:rsidR="000C5BD0" w:rsidRPr="00927184" w:rsidRDefault="00933955" w:rsidP="00C628B0">
            <w:pPr>
              <w:keepNext/>
              <w:jc w:val="center"/>
              <w:rPr>
                <w:rFonts w:cs="Calibri"/>
                <w:bCs/>
                <w:iCs/>
                <w:lang w:val="nl-NL"/>
              </w:rPr>
            </w:pPr>
            <w:r w:rsidRPr="00927184">
              <w:rPr>
                <w:rFonts w:cs="Calibri"/>
                <w:bCs/>
                <w:iCs/>
                <w:lang w:val="nl-NL"/>
              </w:rPr>
              <w:t>Voorafgaand</w:t>
            </w:r>
            <w:r w:rsidR="000C5BD0" w:rsidRPr="00927184">
              <w:rPr>
                <w:rFonts w:cs="Calibri"/>
                <w:bCs/>
                <w:iCs/>
                <w:lang w:val="nl-NL"/>
              </w:rPr>
              <w:t xml:space="preserve"> laser</w:t>
            </w:r>
          </w:p>
          <w:p w14:paraId="67955F6F" w14:textId="77777777" w:rsidR="000C5BD0" w:rsidRPr="00927184" w:rsidRDefault="000C5BD0" w:rsidP="00C628B0">
            <w:pPr>
              <w:keepNext/>
              <w:jc w:val="center"/>
              <w:rPr>
                <w:rFonts w:cs="Calibri"/>
                <w:bCs/>
                <w:iCs/>
                <w:lang w:val="nl-NL"/>
              </w:rPr>
            </w:pPr>
          </w:p>
          <w:p w14:paraId="687B206E" w14:textId="77777777" w:rsidR="000C5BD0" w:rsidRPr="00927184" w:rsidRDefault="000C5BD0" w:rsidP="00C628B0">
            <w:pPr>
              <w:keepNext/>
              <w:jc w:val="center"/>
              <w:rPr>
                <w:rFonts w:cs="Calibri"/>
                <w:bCs/>
                <w:iCs/>
                <w:lang w:val="nl-NL"/>
              </w:rPr>
            </w:pPr>
            <w:r w:rsidRPr="00927184">
              <w:rPr>
                <w:rFonts w:cs="Calibri"/>
                <w:bCs/>
                <w:iCs/>
                <w:lang w:val="nl-NL"/>
              </w:rPr>
              <w:t>n=74</w:t>
            </w:r>
          </w:p>
        </w:tc>
      </w:tr>
      <w:tr w:rsidR="000C5BD0" w:rsidRPr="00927184" w14:paraId="4FFA37CC" w14:textId="77777777" w:rsidTr="00B34A0F">
        <w:trPr>
          <w:trHeight w:val="20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213E8E4F" w14:textId="77777777" w:rsidR="000C5BD0" w:rsidRPr="00927184" w:rsidRDefault="00482FFB" w:rsidP="00C628B0">
            <w:pPr>
              <w:keepNext/>
              <w:rPr>
                <w:rFonts w:cs="Calibri"/>
                <w:bCs/>
                <w:iCs/>
                <w:lang w:val="nl-NL"/>
              </w:rPr>
            </w:pPr>
            <w:r w:rsidRPr="00927184">
              <w:rPr>
                <w:rFonts w:cs="Calibri"/>
                <w:bCs/>
                <w:iCs/>
                <w:lang w:val="nl-NL"/>
              </w:rPr>
              <w:t>Gemiddelde verandering</w:t>
            </w:r>
            <w:r w:rsidR="000C5BD0" w:rsidRPr="00927184">
              <w:rPr>
                <w:rFonts w:cs="Calibri"/>
                <w:bCs/>
                <w:iCs/>
                <w:lang w:val="nl-NL"/>
              </w:rPr>
              <w:t xml:space="preserve"> in BCVA </w:t>
            </w:r>
            <w:r w:rsidRPr="00927184">
              <w:rPr>
                <w:rFonts w:cs="Calibri"/>
                <w:bCs/>
                <w:iCs/>
                <w:lang w:val="nl-NL"/>
              </w:rPr>
              <w:t>op</w:t>
            </w:r>
            <w:r w:rsidR="000C5BD0" w:rsidRPr="00927184">
              <w:rPr>
                <w:rFonts w:cs="Calibri"/>
                <w:bCs/>
                <w:iCs/>
                <w:lang w:val="nl-NL"/>
              </w:rPr>
              <w:t xml:space="preserve"> </w:t>
            </w:r>
            <w:r w:rsidRPr="00927184">
              <w:rPr>
                <w:rFonts w:cs="Calibri"/>
                <w:bCs/>
                <w:iCs/>
                <w:lang w:val="nl-NL"/>
              </w:rPr>
              <w:t>maand </w:t>
            </w:r>
            <w:r w:rsidR="000C5BD0" w:rsidRPr="00927184">
              <w:rPr>
                <w:rFonts w:cs="Calibri"/>
                <w:bCs/>
                <w:iCs/>
                <w:lang w:val="nl-NL"/>
              </w:rPr>
              <w:t>24 (SD)</w:t>
            </w:r>
          </w:p>
        </w:tc>
        <w:tc>
          <w:tcPr>
            <w:tcW w:w="1851" w:type="dxa"/>
            <w:tcBorders>
              <w:top w:val="single" w:sz="4" w:space="0" w:color="auto"/>
              <w:left w:val="single" w:sz="4" w:space="0" w:color="auto"/>
              <w:bottom w:val="single" w:sz="4" w:space="0" w:color="auto"/>
              <w:right w:val="single" w:sz="4" w:space="0" w:color="auto"/>
            </w:tcBorders>
            <w:shd w:val="clear" w:color="auto" w:fill="FFFFFF"/>
            <w:vAlign w:val="center"/>
          </w:tcPr>
          <w:p w14:paraId="77E62172" w14:textId="77777777" w:rsidR="000C5BD0" w:rsidRPr="00927184" w:rsidRDefault="000C5BD0" w:rsidP="00C628B0">
            <w:pPr>
              <w:keepNext/>
              <w:adjustRightInd w:val="0"/>
              <w:spacing w:before="60" w:after="60"/>
              <w:jc w:val="center"/>
              <w:rPr>
                <w:rFonts w:cs="Calibri"/>
                <w:lang w:val="nl-NL"/>
              </w:rPr>
            </w:pPr>
            <w:r w:rsidRPr="00927184">
              <w:rPr>
                <w:rFonts w:cs="Calibri"/>
                <w:lang w:val="nl-NL"/>
              </w:rPr>
              <w:t>7</w:t>
            </w:r>
            <w:r w:rsidR="00933955" w:rsidRPr="00927184">
              <w:rPr>
                <w:rFonts w:cs="Calibri"/>
                <w:lang w:val="nl-NL"/>
              </w:rPr>
              <w:t>,</w:t>
            </w:r>
            <w:r w:rsidRPr="00927184">
              <w:rPr>
                <w:rFonts w:cs="Calibri"/>
                <w:lang w:val="nl-NL"/>
              </w:rPr>
              <w:t>9 (9</w:t>
            </w:r>
            <w:r w:rsidR="00933955" w:rsidRPr="00927184">
              <w:rPr>
                <w:rFonts w:cs="Calibri"/>
                <w:lang w:val="nl-NL"/>
              </w:rPr>
              <w:t>,</w:t>
            </w:r>
            <w:r w:rsidRPr="00927184">
              <w:rPr>
                <w:rFonts w:cs="Calibri"/>
                <w:lang w:val="nl-NL"/>
              </w:rPr>
              <w:t>0)</w:t>
            </w:r>
          </w:p>
        </w:tc>
        <w:tc>
          <w:tcPr>
            <w:tcW w:w="1887" w:type="dxa"/>
            <w:tcBorders>
              <w:top w:val="single" w:sz="4" w:space="0" w:color="auto"/>
              <w:left w:val="single" w:sz="4" w:space="0" w:color="auto"/>
              <w:bottom w:val="single" w:sz="4" w:space="0" w:color="auto"/>
              <w:right w:val="single" w:sz="4" w:space="0" w:color="auto"/>
            </w:tcBorders>
            <w:shd w:val="clear" w:color="auto" w:fill="FFFFFF"/>
            <w:vAlign w:val="center"/>
          </w:tcPr>
          <w:p w14:paraId="529E0DD2" w14:textId="77777777" w:rsidR="000C5BD0" w:rsidRPr="00927184" w:rsidRDefault="000C5BD0" w:rsidP="00C628B0">
            <w:pPr>
              <w:keepNext/>
              <w:adjustRightInd w:val="0"/>
              <w:spacing w:before="60" w:after="60"/>
              <w:jc w:val="center"/>
              <w:rPr>
                <w:rFonts w:cs="Calibri"/>
                <w:lang w:val="nl-NL"/>
              </w:rPr>
            </w:pPr>
            <w:r w:rsidRPr="00927184">
              <w:rPr>
                <w:rFonts w:cs="Calibri"/>
                <w:lang w:val="nl-NL"/>
              </w:rPr>
              <w:t>6</w:t>
            </w:r>
            <w:r w:rsidR="00933955" w:rsidRPr="00927184">
              <w:rPr>
                <w:rFonts w:cs="Calibri"/>
                <w:lang w:val="nl-NL"/>
              </w:rPr>
              <w:t>,</w:t>
            </w:r>
            <w:r w:rsidRPr="00927184">
              <w:rPr>
                <w:rFonts w:cs="Calibri"/>
                <w:lang w:val="nl-NL"/>
              </w:rPr>
              <w:t>7 (7</w:t>
            </w:r>
            <w:r w:rsidR="00933955" w:rsidRPr="00927184">
              <w:rPr>
                <w:rFonts w:cs="Calibri"/>
                <w:lang w:val="nl-NL"/>
              </w:rPr>
              <w:t>,</w:t>
            </w:r>
            <w:r w:rsidRPr="00927184">
              <w:rPr>
                <w:rFonts w:cs="Calibri"/>
                <w:lang w:val="nl-NL"/>
              </w:rPr>
              <w:t>9)</w:t>
            </w:r>
          </w:p>
        </w:tc>
        <w:tc>
          <w:tcPr>
            <w:tcW w:w="1463" w:type="dxa"/>
            <w:tcBorders>
              <w:top w:val="single" w:sz="4" w:space="0" w:color="auto"/>
              <w:left w:val="single" w:sz="4" w:space="0" w:color="auto"/>
              <w:bottom w:val="single" w:sz="4" w:space="0" w:color="auto"/>
              <w:right w:val="single" w:sz="4" w:space="0" w:color="auto"/>
            </w:tcBorders>
            <w:shd w:val="clear" w:color="auto" w:fill="FFFFFF"/>
            <w:vAlign w:val="center"/>
          </w:tcPr>
          <w:p w14:paraId="1485116D" w14:textId="77777777" w:rsidR="000C5BD0" w:rsidRPr="00927184" w:rsidRDefault="000C5BD0" w:rsidP="00C628B0">
            <w:pPr>
              <w:keepNext/>
              <w:jc w:val="center"/>
              <w:rPr>
                <w:rFonts w:cs="Calibri"/>
                <w:lang w:val="nl-NL"/>
              </w:rPr>
            </w:pPr>
            <w:r w:rsidRPr="00927184">
              <w:rPr>
                <w:rFonts w:cs="Calibri"/>
                <w:lang w:val="nl-NL"/>
              </w:rPr>
              <w:t>5</w:t>
            </w:r>
            <w:r w:rsidR="00933955" w:rsidRPr="00927184">
              <w:rPr>
                <w:rFonts w:cs="Calibri"/>
                <w:lang w:val="nl-NL"/>
              </w:rPr>
              <w:t>,</w:t>
            </w:r>
            <w:r w:rsidRPr="00927184">
              <w:rPr>
                <w:rFonts w:cs="Calibri"/>
                <w:lang w:val="nl-NL"/>
              </w:rPr>
              <w:t>4 (9</w:t>
            </w:r>
            <w:r w:rsidR="00933955" w:rsidRPr="00927184">
              <w:rPr>
                <w:rFonts w:cs="Calibri"/>
                <w:lang w:val="nl-NL"/>
              </w:rPr>
              <w:t>,</w:t>
            </w:r>
            <w:r w:rsidRPr="00927184">
              <w:rPr>
                <w:rFonts w:cs="Calibri"/>
                <w:lang w:val="nl-NL"/>
              </w:rPr>
              <w:t>0)</w:t>
            </w:r>
          </w:p>
        </w:tc>
      </w:tr>
      <w:tr w:rsidR="000C5BD0" w:rsidRPr="00927184" w14:paraId="3CD2DB50" w14:textId="77777777" w:rsidTr="00B34A0F">
        <w:trPr>
          <w:trHeight w:val="20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4D3B6599" w14:textId="77777777" w:rsidR="000C5BD0" w:rsidRPr="00927184" w:rsidRDefault="00482FFB" w:rsidP="00C628B0">
            <w:pPr>
              <w:keepNext/>
              <w:rPr>
                <w:rFonts w:cs="Calibri"/>
                <w:bCs/>
                <w:iCs/>
                <w:lang w:val="nl-NL"/>
              </w:rPr>
            </w:pPr>
            <w:r w:rsidRPr="00927184">
              <w:rPr>
                <w:rFonts w:cs="Calibri"/>
                <w:bCs/>
                <w:iCs/>
                <w:lang w:val="nl-NL"/>
              </w:rPr>
              <w:t>Gemiddelde verandering</w:t>
            </w:r>
            <w:r w:rsidR="000C5BD0" w:rsidRPr="00927184">
              <w:rPr>
                <w:rFonts w:cs="Calibri"/>
                <w:bCs/>
                <w:iCs/>
                <w:lang w:val="nl-NL"/>
              </w:rPr>
              <w:t xml:space="preserve"> in BCVA </w:t>
            </w:r>
            <w:r w:rsidRPr="00927184">
              <w:rPr>
                <w:rFonts w:cs="Calibri"/>
                <w:bCs/>
                <w:iCs/>
                <w:lang w:val="nl-NL"/>
              </w:rPr>
              <w:t>op</w:t>
            </w:r>
            <w:r w:rsidR="000C5BD0" w:rsidRPr="00927184">
              <w:rPr>
                <w:rFonts w:cs="Calibri"/>
                <w:bCs/>
                <w:iCs/>
                <w:lang w:val="nl-NL"/>
              </w:rPr>
              <w:t xml:space="preserve"> </w:t>
            </w:r>
            <w:r w:rsidRPr="00927184">
              <w:rPr>
                <w:rFonts w:cs="Calibri"/>
                <w:bCs/>
                <w:iCs/>
                <w:lang w:val="nl-NL"/>
              </w:rPr>
              <w:t>maand</w:t>
            </w:r>
            <w:r w:rsidR="000C5BD0" w:rsidRPr="00927184">
              <w:rPr>
                <w:rFonts w:cs="Calibri"/>
                <w:bCs/>
                <w:iCs/>
                <w:lang w:val="nl-NL"/>
              </w:rPr>
              <w:t> 36 (SD)</w:t>
            </w:r>
          </w:p>
        </w:tc>
        <w:tc>
          <w:tcPr>
            <w:tcW w:w="1851" w:type="dxa"/>
            <w:tcBorders>
              <w:top w:val="single" w:sz="4" w:space="0" w:color="auto"/>
              <w:left w:val="single" w:sz="4" w:space="0" w:color="auto"/>
              <w:bottom w:val="single" w:sz="4" w:space="0" w:color="auto"/>
              <w:right w:val="single" w:sz="4" w:space="0" w:color="auto"/>
            </w:tcBorders>
            <w:shd w:val="clear" w:color="auto" w:fill="FFFFFF"/>
            <w:vAlign w:val="center"/>
          </w:tcPr>
          <w:p w14:paraId="7AB58C46" w14:textId="77777777" w:rsidR="000C5BD0" w:rsidRPr="00927184" w:rsidRDefault="000C5BD0" w:rsidP="00C628B0">
            <w:pPr>
              <w:keepNext/>
              <w:adjustRightInd w:val="0"/>
              <w:spacing w:before="60" w:after="60"/>
              <w:jc w:val="center"/>
              <w:rPr>
                <w:rFonts w:cs="Calibri"/>
                <w:lang w:val="nl-NL"/>
              </w:rPr>
            </w:pPr>
            <w:r w:rsidRPr="00927184">
              <w:rPr>
                <w:rFonts w:cs="Calibri"/>
                <w:lang w:val="nl-NL"/>
              </w:rPr>
              <w:t>8</w:t>
            </w:r>
            <w:r w:rsidR="00933955" w:rsidRPr="00927184">
              <w:rPr>
                <w:rFonts w:cs="Calibri"/>
                <w:lang w:val="nl-NL"/>
              </w:rPr>
              <w:t>,</w:t>
            </w:r>
            <w:r w:rsidRPr="00927184">
              <w:rPr>
                <w:rFonts w:cs="Calibri"/>
                <w:lang w:val="nl-NL"/>
              </w:rPr>
              <w:t>0 (10</w:t>
            </w:r>
            <w:r w:rsidR="00933955" w:rsidRPr="00927184">
              <w:rPr>
                <w:rFonts w:cs="Calibri"/>
                <w:lang w:val="nl-NL"/>
              </w:rPr>
              <w:t>,</w:t>
            </w:r>
            <w:r w:rsidRPr="00927184">
              <w:rPr>
                <w:rFonts w:cs="Calibri"/>
                <w:lang w:val="nl-NL"/>
              </w:rPr>
              <w:t>1)</w:t>
            </w:r>
          </w:p>
        </w:tc>
        <w:tc>
          <w:tcPr>
            <w:tcW w:w="1887" w:type="dxa"/>
            <w:tcBorders>
              <w:top w:val="single" w:sz="4" w:space="0" w:color="auto"/>
              <w:left w:val="single" w:sz="4" w:space="0" w:color="auto"/>
              <w:bottom w:val="single" w:sz="4" w:space="0" w:color="auto"/>
              <w:right w:val="single" w:sz="4" w:space="0" w:color="auto"/>
            </w:tcBorders>
            <w:shd w:val="clear" w:color="auto" w:fill="FFFFFF"/>
            <w:vAlign w:val="center"/>
          </w:tcPr>
          <w:p w14:paraId="21D356A3" w14:textId="77777777" w:rsidR="000C5BD0" w:rsidRPr="00927184" w:rsidRDefault="000C5BD0" w:rsidP="00C628B0">
            <w:pPr>
              <w:keepNext/>
              <w:adjustRightInd w:val="0"/>
              <w:spacing w:before="60" w:after="60"/>
              <w:jc w:val="center"/>
              <w:rPr>
                <w:rFonts w:cs="Calibri"/>
                <w:lang w:val="nl-NL"/>
              </w:rPr>
            </w:pPr>
            <w:r w:rsidRPr="00927184">
              <w:rPr>
                <w:rFonts w:cs="Calibri"/>
                <w:lang w:val="nl-NL"/>
              </w:rPr>
              <w:t>6</w:t>
            </w:r>
            <w:r w:rsidR="00933955" w:rsidRPr="00927184">
              <w:rPr>
                <w:rFonts w:cs="Calibri"/>
                <w:lang w:val="nl-NL"/>
              </w:rPr>
              <w:t>,</w:t>
            </w:r>
            <w:r w:rsidRPr="00927184">
              <w:rPr>
                <w:rFonts w:cs="Calibri"/>
                <w:lang w:val="nl-NL"/>
              </w:rPr>
              <w:t>7 (9</w:t>
            </w:r>
            <w:r w:rsidR="00933955" w:rsidRPr="00927184">
              <w:rPr>
                <w:rFonts w:cs="Calibri"/>
                <w:lang w:val="nl-NL"/>
              </w:rPr>
              <w:t>,</w:t>
            </w:r>
            <w:r w:rsidRPr="00927184">
              <w:rPr>
                <w:rFonts w:cs="Calibri"/>
                <w:lang w:val="nl-NL"/>
              </w:rPr>
              <w:t>6)</w:t>
            </w:r>
          </w:p>
        </w:tc>
        <w:tc>
          <w:tcPr>
            <w:tcW w:w="1463" w:type="dxa"/>
            <w:tcBorders>
              <w:top w:val="single" w:sz="4" w:space="0" w:color="auto"/>
              <w:left w:val="single" w:sz="4" w:space="0" w:color="auto"/>
              <w:bottom w:val="single" w:sz="4" w:space="0" w:color="auto"/>
              <w:right w:val="single" w:sz="4" w:space="0" w:color="auto"/>
            </w:tcBorders>
            <w:shd w:val="clear" w:color="auto" w:fill="FFFFFF"/>
            <w:vAlign w:val="center"/>
          </w:tcPr>
          <w:p w14:paraId="43AF72C5" w14:textId="77777777" w:rsidR="000C5BD0" w:rsidRPr="00927184" w:rsidRDefault="000C5BD0" w:rsidP="00C628B0">
            <w:pPr>
              <w:keepNext/>
              <w:jc w:val="center"/>
              <w:rPr>
                <w:rFonts w:cs="Calibri"/>
                <w:lang w:val="nl-NL"/>
              </w:rPr>
            </w:pPr>
            <w:r w:rsidRPr="00927184">
              <w:rPr>
                <w:rFonts w:cs="Calibri"/>
                <w:lang w:val="nl-NL"/>
              </w:rPr>
              <w:t>6</w:t>
            </w:r>
            <w:r w:rsidR="00933955" w:rsidRPr="00927184">
              <w:rPr>
                <w:rFonts w:cs="Calibri"/>
                <w:lang w:val="nl-NL"/>
              </w:rPr>
              <w:t>,</w:t>
            </w:r>
            <w:r w:rsidRPr="00927184">
              <w:rPr>
                <w:rFonts w:cs="Calibri"/>
                <w:lang w:val="nl-NL"/>
              </w:rPr>
              <w:t>0 (9</w:t>
            </w:r>
            <w:r w:rsidR="00933955" w:rsidRPr="00927184">
              <w:rPr>
                <w:rFonts w:cs="Calibri"/>
                <w:lang w:val="nl-NL"/>
              </w:rPr>
              <w:t>,</w:t>
            </w:r>
            <w:r w:rsidRPr="00927184">
              <w:rPr>
                <w:rFonts w:cs="Calibri"/>
                <w:lang w:val="nl-NL"/>
              </w:rPr>
              <w:t>4)</w:t>
            </w:r>
          </w:p>
        </w:tc>
      </w:tr>
      <w:tr w:rsidR="000C5BD0" w:rsidRPr="00927184" w14:paraId="5EBC07F7" w14:textId="77777777" w:rsidTr="00B34A0F">
        <w:trPr>
          <w:trHeight w:val="20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00346D8C" w14:textId="77777777" w:rsidR="000C5BD0" w:rsidRPr="00927184" w:rsidRDefault="00482FFB" w:rsidP="00C628B0">
            <w:pPr>
              <w:keepNext/>
              <w:rPr>
                <w:rFonts w:cs="Calibri"/>
                <w:bCs/>
                <w:iCs/>
                <w:lang w:val="nl-NL"/>
              </w:rPr>
            </w:pPr>
            <w:r w:rsidRPr="00927184">
              <w:rPr>
                <w:rFonts w:cs="Calibri"/>
                <w:bCs/>
                <w:iCs/>
                <w:lang w:val="nl-NL"/>
              </w:rPr>
              <w:t>Winst van ≥15 letters of</w:t>
            </w:r>
            <w:r w:rsidR="000C5BD0" w:rsidRPr="00927184">
              <w:rPr>
                <w:rFonts w:cs="Calibri"/>
                <w:bCs/>
                <w:iCs/>
                <w:lang w:val="nl-NL"/>
              </w:rPr>
              <w:t xml:space="preserve"> BCVA ≥84</w:t>
            </w:r>
            <w:r w:rsidR="00AA6613" w:rsidRPr="00927184">
              <w:rPr>
                <w:rFonts w:cs="Calibri"/>
                <w:bCs/>
                <w:iCs/>
                <w:lang w:val="nl-NL"/>
              </w:rPr>
              <w:t> </w:t>
            </w:r>
            <w:r w:rsidR="000C5BD0" w:rsidRPr="00927184">
              <w:rPr>
                <w:rFonts w:cs="Calibri"/>
                <w:bCs/>
                <w:iCs/>
                <w:lang w:val="nl-NL"/>
              </w:rPr>
              <w:t xml:space="preserve">letters </w:t>
            </w:r>
            <w:r w:rsidRPr="00927184">
              <w:rPr>
                <w:rFonts w:cs="Calibri"/>
                <w:bCs/>
                <w:iCs/>
                <w:lang w:val="nl-NL"/>
              </w:rPr>
              <w:t>op</w:t>
            </w:r>
            <w:r w:rsidR="000C5BD0" w:rsidRPr="00927184">
              <w:rPr>
                <w:rFonts w:cs="Calibri"/>
                <w:bCs/>
                <w:iCs/>
                <w:lang w:val="nl-NL"/>
              </w:rPr>
              <w:t xml:space="preserve"> </w:t>
            </w:r>
            <w:r w:rsidRPr="00927184">
              <w:rPr>
                <w:rFonts w:cs="Calibri"/>
                <w:bCs/>
                <w:iCs/>
                <w:lang w:val="nl-NL"/>
              </w:rPr>
              <w:t>maand</w:t>
            </w:r>
            <w:r w:rsidR="000C5BD0" w:rsidRPr="00927184">
              <w:rPr>
                <w:rFonts w:cs="Calibri"/>
                <w:bCs/>
                <w:iCs/>
                <w:lang w:val="nl-NL"/>
              </w:rPr>
              <w:t> 36 (%)</w:t>
            </w:r>
          </w:p>
        </w:tc>
        <w:tc>
          <w:tcPr>
            <w:tcW w:w="1851" w:type="dxa"/>
            <w:tcBorders>
              <w:top w:val="single" w:sz="4" w:space="0" w:color="auto"/>
              <w:left w:val="single" w:sz="4" w:space="0" w:color="auto"/>
              <w:bottom w:val="single" w:sz="4" w:space="0" w:color="auto"/>
              <w:right w:val="single" w:sz="4" w:space="0" w:color="auto"/>
            </w:tcBorders>
            <w:shd w:val="clear" w:color="auto" w:fill="FFFFFF"/>
            <w:vAlign w:val="center"/>
          </w:tcPr>
          <w:p w14:paraId="765B5365" w14:textId="77777777" w:rsidR="000C5BD0" w:rsidRPr="00927184" w:rsidRDefault="000C5BD0" w:rsidP="00C628B0">
            <w:pPr>
              <w:keepNext/>
              <w:adjustRightInd w:val="0"/>
              <w:spacing w:before="60" w:after="60"/>
              <w:jc w:val="center"/>
              <w:rPr>
                <w:rFonts w:cs="Calibri"/>
                <w:lang w:val="nl-NL"/>
              </w:rPr>
            </w:pPr>
            <w:r w:rsidRPr="00927184">
              <w:rPr>
                <w:rFonts w:cs="Calibri"/>
                <w:lang w:val="nl-NL"/>
              </w:rPr>
              <w:t>27</w:t>
            </w:r>
            <w:r w:rsidR="00933955" w:rsidRPr="00927184">
              <w:rPr>
                <w:rFonts w:cs="Calibri"/>
                <w:lang w:val="nl-NL"/>
              </w:rPr>
              <w:t>,</w:t>
            </w:r>
            <w:r w:rsidRPr="00927184">
              <w:rPr>
                <w:rFonts w:cs="Calibri"/>
                <w:lang w:val="nl-NL"/>
              </w:rPr>
              <w:t>7</w:t>
            </w:r>
          </w:p>
        </w:tc>
        <w:tc>
          <w:tcPr>
            <w:tcW w:w="1887" w:type="dxa"/>
            <w:tcBorders>
              <w:top w:val="single" w:sz="4" w:space="0" w:color="auto"/>
              <w:left w:val="single" w:sz="4" w:space="0" w:color="auto"/>
              <w:bottom w:val="single" w:sz="4" w:space="0" w:color="auto"/>
              <w:right w:val="single" w:sz="4" w:space="0" w:color="auto"/>
            </w:tcBorders>
            <w:shd w:val="clear" w:color="auto" w:fill="FFFFFF"/>
            <w:vAlign w:val="center"/>
          </w:tcPr>
          <w:p w14:paraId="289B4B19" w14:textId="77777777" w:rsidR="000C5BD0" w:rsidRPr="00927184" w:rsidRDefault="000C5BD0" w:rsidP="00C628B0">
            <w:pPr>
              <w:keepNext/>
              <w:adjustRightInd w:val="0"/>
              <w:spacing w:before="60" w:after="60"/>
              <w:jc w:val="center"/>
              <w:rPr>
                <w:rFonts w:cs="Calibri"/>
                <w:lang w:val="nl-NL"/>
              </w:rPr>
            </w:pPr>
            <w:r w:rsidRPr="00927184">
              <w:rPr>
                <w:rFonts w:cs="Calibri"/>
                <w:lang w:val="nl-NL"/>
              </w:rPr>
              <w:t>30</w:t>
            </w:r>
            <w:r w:rsidR="00933955" w:rsidRPr="00927184">
              <w:rPr>
                <w:rFonts w:cs="Calibri"/>
                <w:lang w:val="nl-NL"/>
              </w:rPr>
              <w:t>,</w:t>
            </w:r>
            <w:r w:rsidRPr="00927184">
              <w:rPr>
                <w:rFonts w:cs="Calibri"/>
                <w:lang w:val="nl-NL"/>
              </w:rPr>
              <w:t>1</w:t>
            </w:r>
          </w:p>
        </w:tc>
        <w:tc>
          <w:tcPr>
            <w:tcW w:w="1463" w:type="dxa"/>
            <w:tcBorders>
              <w:top w:val="single" w:sz="4" w:space="0" w:color="auto"/>
              <w:left w:val="single" w:sz="4" w:space="0" w:color="auto"/>
              <w:bottom w:val="single" w:sz="4" w:space="0" w:color="auto"/>
              <w:right w:val="single" w:sz="4" w:space="0" w:color="auto"/>
            </w:tcBorders>
            <w:shd w:val="clear" w:color="auto" w:fill="FFFFFF"/>
            <w:vAlign w:val="center"/>
          </w:tcPr>
          <w:p w14:paraId="689CB441" w14:textId="77777777" w:rsidR="000C5BD0" w:rsidRPr="00927184" w:rsidRDefault="000C5BD0" w:rsidP="00C628B0">
            <w:pPr>
              <w:keepNext/>
              <w:jc w:val="center"/>
              <w:rPr>
                <w:rFonts w:cs="Calibri"/>
                <w:lang w:val="nl-NL"/>
              </w:rPr>
            </w:pPr>
            <w:r w:rsidRPr="00927184">
              <w:rPr>
                <w:rFonts w:cs="Calibri"/>
                <w:lang w:val="nl-NL"/>
              </w:rPr>
              <w:t>21</w:t>
            </w:r>
            <w:r w:rsidR="00933955" w:rsidRPr="00927184">
              <w:rPr>
                <w:rFonts w:cs="Calibri"/>
                <w:lang w:val="nl-NL"/>
              </w:rPr>
              <w:t>,</w:t>
            </w:r>
            <w:r w:rsidRPr="00927184">
              <w:rPr>
                <w:rFonts w:cs="Calibri"/>
                <w:lang w:val="nl-NL"/>
              </w:rPr>
              <w:t>6</w:t>
            </w:r>
          </w:p>
        </w:tc>
      </w:tr>
      <w:tr w:rsidR="00274EBD" w:rsidRPr="00927184" w14:paraId="359A94C6" w14:textId="77777777" w:rsidTr="00B34A0F">
        <w:trPr>
          <w:trHeight w:val="20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6E8A6D36" w14:textId="77777777" w:rsidR="00274EBD" w:rsidRPr="00927184" w:rsidRDefault="00274EBD" w:rsidP="00C628B0">
            <w:pPr>
              <w:keepNext/>
              <w:rPr>
                <w:rFonts w:cs="Calibri"/>
                <w:bCs/>
                <w:iCs/>
                <w:lang w:val="nl-NL"/>
              </w:rPr>
            </w:pPr>
            <w:r w:rsidRPr="00927184">
              <w:rPr>
                <w:rFonts w:cs="Calibri"/>
                <w:bCs/>
                <w:iCs/>
                <w:lang w:val="nl-NL"/>
              </w:rPr>
              <w:t>Gemiddeld aantal injecties (maanden 12-35)</w:t>
            </w:r>
            <w:r w:rsidR="00D71D99" w:rsidRPr="00927184">
              <w:rPr>
                <w:rFonts w:cs="Calibri"/>
                <w:bCs/>
                <w:iCs/>
                <w:lang w:val="nl-NL"/>
              </w:rPr>
              <w:t>*</w:t>
            </w:r>
          </w:p>
        </w:tc>
        <w:tc>
          <w:tcPr>
            <w:tcW w:w="1851" w:type="dxa"/>
            <w:tcBorders>
              <w:top w:val="single" w:sz="4" w:space="0" w:color="auto"/>
              <w:left w:val="single" w:sz="4" w:space="0" w:color="auto"/>
              <w:bottom w:val="single" w:sz="4" w:space="0" w:color="auto"/>
              <w:right w:val="single" w:sz="4" w:space="0" w:color="auto"/>
            </w:tcBorders>
            <w:shd w:val="clear" w:color="auto" w:fill="FFFFFF"/>
            <w:vAlign w:val="center"/>
          </w:tcPr>
          <w:p w14:paraId="4F8CB2B1" w14:textId="77777777" w:rsidR="00274EBD" w:rsidRPr="00927184" w:rsidRDefault="00274EBD" w:rsidP="00C628B0">
            <w:pPr>
              <w:keepNext/>
              <w:adjustRightInd w:val="0"/>
              <w:spacing w:before="60" w:after="60"/>
              <w:jc w:val="center"/>
              <w:rPr>
                <w:rFonts w:cs="Calibri"/>
                <w:lang w:val="nl-NL"/>
              </w:rPr>
            </w:pPr>
            <w:r w:rsidRPr="00927184">
              <w:rPr>
                <w:rFonts w:cs="Calibri"/>
                <w:lang w:val="nl-NL"/>
              </w:rPr>
              <w:t>6,8</w:t>
            </w:r>
          </w:p>
        </w:tc>
        <w:tc>
          <w:tcPr>
            <w:tcW w:w="1887" w:type="dxa"/>
            <w:tcBorders>
              <w:top w:val="single" w:sz="4" w:space="0" w:color="auto"/>
              <w:left w:val="single" w:sz="4" w:space="0" w:color="auto"/>
              <w:bottom w:val="single" w:sz="4" w:space="0" w:color="auto"/>
              <w:right w:val="single" w:sz="4" w:space="0" w:color="auto"/>
            </w:tcBorders>
            <w:shd w:val="clear" w:color="auto" w:fill="FFFFFF"/>
            <w:vAlign w:val="center"/>
          </w:tcPr>
          <w:p w14:paraId="63B016BA" w14:textId="77777777" w:rsidR="00274EBD" w:rsidRPr="00927184" w:rsidRDefault="00274EBD" w:rsidP="00C628B0">
            <w:pPr>
              <w:keepNext/>
              <w:adjustRightInd w:val="0"/>
              <w:spacing w:before="60" w:after="60"/>
              <w:jc w:val="center"/>
              <w:rPr>
                <w:rFonts w:cs="Calibri"/>
                <w:lang w:val="nl-NL"/>
              </w:rPr>
            </w:pPr>
            <w:r w:rsidRPr="00927184">
              <w:rPr>
                <w:rFonts w:cs="Calibri"/>
                <w:lang w:val="nl-NL"/>
              </w:rPr>
              <w:t>6,0</w:t>
            </w:r>
          </w:p>
        </w:tc>
        <w:tc>
          <w:tcPr>
            <w:tcW w:w="1463" w:type="dxa"/>
            <w:tcBorders>
              <w:top w:val="single" w:sz="4" w:space="0" w:color="auto"/>
              <w:left w:val="single" w:sz="4" w:space="0" w:color="auto"/>
              <w:bottom w:val="single" w:sz="4" w:space="0" w:color="auto"/>
              <w:right w:val="single" w:sz="4" w:space="0" w:color="auto"/>
            </w:tcBorders>
            <w:shd w:val="clear" w:color="auto" w:fill="FFFFFF"/>
            <w:vAlign w:val="center"/>
          </w:tcPr>
          <w:p w14:paraId="7564C305" w14:textId="77777777" w:rsidR="00274EBD" w:rsidRPr="00927184" w:rsidRDefault="00274EBD" w:rsidP="00C628B0">
            <w:pPr>
              <w:keepNext/>
              <w:jc w:val="center"/>
              <w:rPr>
                <w:rFonts w:cs="Calibri"/>
                <w:lang w:val="nl-NL"/>
              </w:rPr>
            </w:pPr>
            <w:r w:rsidRPr="00927184">
              <w:rPr>
                <w:rFonts w:cs="Calibri"/>
                <w:lang w:val="nl-NL"/>
              </w:rPr>
              <w:t>6,5</w:t>
            </w:r>
          </w:p>
        </w:tc>
      </w:tr>
    </w:tbl>
    <w:p w14:paraId="064A3072" w14:textId="77777777" w:rsidR="000C5BD0" w:rsidRPr="00927184" w:rsidRDefault="000C5BD0" w:rsidP="00C628B0">
      <w:pPr>
        <w:keepNext/>
        <w:widowControl w:val="0"/>
        <w:rPr>
          <w:bCs/>
          <w:iCs/>
          <w:szCs w:val="22"/>
          <w:lang w:val="nl-NL"/>
        </w:rPr>
      </w:pPr>
      <w:r w:rsidRPr="00927184">
        <w:rPr>
          <w:bCs/>
          <w:iCs/>
          <w:szCs w:val="22"/>
          <w:vertAlign w:val="superscript"/>
          <w:lang w:val="nl-NL"/>
        </w:rPr>
        <w:t>a</w:t>
      </w:r>
      <w:r w:rsidRPr="00927184">
        <w:rPr>
          <w:bCs/>
          <w:szCs w:val="22"/>
          <w:lang w:val="nl-NL"/>
        </w:rPr>
        <w:t>p&lt;</w:t>
      </w:r>
      <w:r w:rsidRPr="00927184">
        <w:rPr>
          <w:bCs/>
          <w:iCs/>
          <w:szCs w:val="22"/>
          <w:lang w:val="nl-NL"/>
        </w:rPr>
        <w:t>0</w:t>
      </w:r>
      <w:r w:rsidR="00933955" w:rsidRPr="00927184">
        <w:rPr>
          <w:bCs/>
          <w:iCs/>
          <w:szCs w:val="22"/>
          <w:lang w:val="nl-NL"/>
        </w:rPr>
        <w:t>,</w:t>
      </w:r>
      <w:r w:rsidRPr="00927184">
        <w:rPr>
          <w:bCs/>
          <w:iCs/>
          <w:szCs w:val="22"/>
          <w:lang w:val="nl-NL"/>
        </w:rPr>
        <w:t xml:space="preserve">0001 </w:t>
      </w:r>
      <w:r w:rsidR="00933955" w:rsidRPr="00927184">
        <w:rPr>
          <w:bCs/>
          <w:iCs/>
          <w:szCs w:val="22"/>
          <w:lang w:val="nl-NL"/>
        </w:rPr>
        <w:t>voor vergelijkingen van ranibizumab-armen</w:t>
      </w:r>
      <w:r w:rsidRPr="00927184">
        <w:rPr>
          <w:bCs/>
          <w:iCs/>
          <w:szCs w:val="22"/>
          <w:lang w:val="nl-NL"/>
        </w:rPr>
        <w:t xml:space="preserve"> vs. laser</w:t>
      </w:r>
      <w:r w:rsidR="00933955" w:rsidRPr="00927184">
        <w:rPr>
          <w:bCs/>
          <w:iCs/>
          <w:szCs w:val="22"/>
          <w:lang w:val="nl-NL"/>
        </w:rPr>
        <w:t>-</w:t>
      </w:r>
      <w:r w:rsidRPr="00927184">
        <w:rPr>
          <w:bCs/>
          <w:iCs/>
          <w:szCs w:val="22"/>
          <w:lang w:val="nl-NL"/>
        </w:rPr>
        <w:t>arm.</w:t>
      </w:r>
    </w:p>
    <w:p w14:paraId="673147F3" w14:textId="77777777" w:rsidR="000C5BD0" w:rsidRPr="00927184" w:rsidRDefault="00933955" w:rsidP="00C628B0">
      <w:pPr>
        <w:keepNext/>
        <w:widowControl w:val="0"/>
        <w:rPr>
          <w:bCs/>
          <w:iCs/>
          <w:szCs w:val="22"/>
          <w:lang w:val="nl-NL"/>
        </w:rPr>
      </w:pPr>
      <w:r w:rsidRPr="00927184">
        <w:rPr>
          <w:bCs/>
          <w:iCs/>
          <w:szCs w:val="22"/>
          <w:lang w:val="nl-NL"/>
        </w:rPr>
        <w:t xml:space="preserve">n </w:t>
      </w:r>
      <w:r w:rsidR="006E6771" w:rsidRPr="00927184">
        <w:rPr>
          <w:bCs/>
          <w:iCs/>
          <w:szCs w:val="22"/>
          <w:lang w:val="nl-NL"/>
        </w:rPr>
        <w:t xml:space="preserve">is </w:t>
      </w:r>
      <w:r w:rsidRPr="00927184">
        <w:rPr>
          <w:bCs/>
          <w:iCs/>
          <w:szCs w:val="22"/>
          <w:lang w:val="nl-NL"/>
        </w:rPr>
        <w:t>in D2301-E1 (RESTORE Extensie</w:t>
      </w:r>
      <w:r w:rsidR="000C5BD0" w:rsidRPr="00927184">
        <w:rPr>
          <w:bCs/>
          <w:iCs/>
          <w:szCs w:val="22"/>
          <w:lang w:val="nl-NL"/>
        </w:rPr>
        <w:t xml:space="preserve">) </w:t>
      </w:r>
      <w:r w:rsidRPr="00927184">
        <w:rPr>
          <w:bCs/>
          <w:iCs/>
          <w:szCs w:val="22"/>
          <w:lang w:val="nl-NL"/>
        </w:rPr>
        <w:t xml:space="preserve">het aantal patiënten met een waarde bij zowel </w:t>
      </w:r>
      <w:r w:rsidR="0066634C" w:rsidRPr="00927184">
        <w:rPr>
          <w:bCs/>
          <w:iCs/>
          <w:szCs w:val="22"/>
          <w:lang w:val="nl-NL"/>
        </w:rPr>
        <w:t xml:space="preserve">de uitgangswaarde (maand 0) in </w:t>
      </w:r>
      <w:r w:rsidR="000C5BD0" w:rsidRPr="00927184">
        <w:rPr>
          <w:bCs/>
          <w:iCs/>
          <w:szCs w:val="22"/>
          <w:lang w:val="nl-NL"/>
        </w:rPr>
        <w:t xml:space="preserve">D2301 (RESTORE) </w:t>
      </w:r>
      <w:r w:rsidRPr="00927184">
        <w:rPr>
          <w:bCs/>
          <w:iCs/>
          <w:szCs w:val="22"/>
          <w:lang w:val="nl-NL"/>
        </w:rPr>
        <w:t xml:space="preserve">als bij de </w:t>
      </w:r>
      <w:r w:rsidR="006E6771" w:rsidRPr="00927184">
        <w:rPr>
          <w:bCs/>
          <w:iCs/>
          <w:szCs w:val="22"/>
          <w:lang w:val="nl-NL"/>
        </w:rPr>
        <w:t xml:space="preserve">controle op </w:t>
      </w:r>
      <w:r w:rsidRPr="00927184">
        <w:rPr>
          <w:bCs/>
          <w:iCs/>
          <w:szCs w:val="22"/>
          <w:lang w:val="nl-NL"/>
        </w:rPr>
        <w:t>maand</w:t>
      </w:r>
      <w:r w:rsidR="000C5BD0" w:rsidRPr="00927184">
        <w:rPr>
          <w:bCs/>
          <w:iCs/>
          <w:szCs w:val="22"/>
          <w:lang w:val="nl-NL"/>
        </w:rPr>
        <w:t> 36.</w:t>
      </w:r>
    </w:p>
    <w:p w14:paraId="68A21A81" w14:textId="77777777" w:rsidR="000C5BD0" w:rsidRPr="00927184" w:rsidRDefault="00274EBD" w:rsidP="00C628B0">
      <w:pPr>
        <w:widowControl w:val="0"/>
        <w:rPr>
          <w:lang w:val="nl-NL"/>
        </w:rPr>
      </w:pPr>
      <w:r w:rsidRPr="00927184">
        <w:rPr>
          <w:bCs/>
          <w:iCs/>
          <w:szCs w:val="22"/>
          <w:lang w:val="nl-NL"/>
        </w:rPr>
        <w:t xml:space="preserve">* </w:t>
      </w:r>
      <w:r w:rsidR="000D3566" w:rsidRPr="00927184">
        <w:rPr>
          <w:lang w:val="nl-NL"/>
        </w:rPr>
        <w:t>Het percentage patiënten dat geen ranibizumab-behandeling nodig had tijdens de extensiefase was respectievelijk 19%, 25% en 20% in de groepen voorafgaand behandeld met ranibizumab, voorafgaand behandeld met ranibizumab + laser en voorafgaand behandeld met laser.</w:t>
      </w:r>
    </w:p>
    <w:p w14:paraId="2DDFAFEA" w14:textId="77777777" w:rsidR="000C5BD0" w:rsidRPr="00927184" w:rsidRDefault="000C5BD0" w:rsidP="00C628B0">
      <w:pPr>
        <w:widowControl w:val="0"/>
        <w:rPr>
          <w:bCs/>
          <w:iCs/>
          <w:szCs w:val="22"/>
          <w:lang w:val="nl-NL"/>
        </w:rPr>
      </w:pPr>
    </w:p>
    <w:p w14:paraId="796C70CE" w14:textId="77777777" w:rsidR="00C052FF" w:rsidRPr="00927184" w:rsidRDefault="00C052FF" w:rsidP="00C628B0">
      <w:pPr>
        <w:widowControl w:val="0"/>
        <w:rPr>
          <w:szCs w:val="22"/>
          <w:lang w:val="nl-NL"/>
        </w:rPr>
      </w:pPr>
      <w:r w:rsidRPr="00927184">
        <w:rPr>
          <w:lang w:val="nl-NL"/>
        </w:rPr>
        <w:t>Statistisch significante</w:t>
      </w:r>
      <w:r w:rsidR="00A96080" w:rsidRPr="00927184">
        <w:rPr>
          <w:lang w:val="nl-NL"/>
        </w:rPr>
        <w:t>,</w:t>
      </w:r>
      <w:r w:rsidRPr="00927184">
        <w:rPr>
          <w:lang w:val="nl-NL"/>
        </w:rPr>
        <w:t xml:space="preserve"> </w:t>
      </w:r>
      <w:r w:rsidR="00374E58" w:rsidRPr="00927184">
        <w:rPr>
          <w:lang w:val="nl-NL"/>
        </w:rPr>
        <w:t xml:space="preserve">door de patiënt gemelde </w:t>
      </w:r>
      <w:r w:rsidRPr="00927184">
        <w:rPr>
          <w:lang w:val="nl-NL"/>
        </w:rPr>
        <w:t xml:space="preserve">verbeteringen in de </w:t>
      </w:r>
      <w:r w:rsidR="00AE00AE" w:rsidRPr="00927184">
        <w:rPr>
          <w:lang w:val="nl-NL"/>
        </w:rPr>
        <w:t xml:space="preserve">meeste </w:t>
      </w:r>
      <w:r w:rsidRPr="00927184">
        <w:rPr>
          <w:lang w:val="nl-NL"/>
        </w:rPr>
        <w:t>visusgerelateerde activiteiten</w:t>
      </w:r>
      <w:r w:rsidR="00374E58" w:rsidRPr="00927184">
        <w:rPr>
          <w:lang w:val="nl-NL"/>
        </w:rPr>
        <w:t xml:space="preserve"> </w:t>
      </w:r>
      <w:r w:rsidRPr="00927184">
        <w:rPr>
          <w:lang w:val="nl-NL"/>
        </w:rPr>
        <w:t xml:space="preserve">werden waargenomen bij de ranibizumab-behandeling (met of zonder laser) </w:t>
      </w:r>
      <w:r w:rsidR="00BA3417" w:rsidRPr="00927184">
        <w:rPr>
          <w:lang w:val="nl-NL"/>
        </w:rPr>
        <w:t>ten opzichte van</w:t>
      </w:r>
      <w:r w:rsidR="00BC33F6" w:rsidRPr="00927184">
        <w:rPr>
          <w:lang w:val="nl-NL"/>
        </w:rPr>
        <w:t xml:space="preserve"> de controle</w:t>
      </w:r>
      <w:r w:rsidRPr="00927184">
        <w:rPr>
          <w:lang w:val="nl-NL"/>
        </w:rPr>
        <w:t xml:space="preserve">groep, zoals gemeten met behulp van de NEI VFQ-25. </w:t>
      </w:r>
      <w:r w:rsidR="00E02E99" w:rsidRPr="00927184">
        <w:rPr>
          <w:lang w:val="nl-NL"/>
        </w:rPr>
        <w:t xml:space="preserve">Voor andere sub-schalen van </w:t>
      </w:r>
      <w:r w:rsidR="00812D29" w:rsidRPr="00927184">
        <w:rPr>
          <w:lang w:val="nl-NL"/>
        </w:rPr>
        <w:t>d</w:t>
      </w:r>
      <w:r w:rsidR="009D28E0" w:rsidRPr="00927184">
        <w:rPr>
          <w:lang w:val="nl-NL"/>
        </w:rPr>
        <w:t>eze</w:t>
      </w:r>
      <w:r w:rsidR="00812D29" w:rsidRPr="00927184">
        <w:rPr>
          <w:lang w:val="nl-NL"/>
        </w:rPr>
        <w:t xml:space="preserve"> vragenlijst konden geen behandelingsverschillen worden vastgesteld.</w:t>
      </w:r>
    </w:p>
    <w:p w14:paraId="50309602" w14:textId="77777777" w:rsidR="00C052FF" w:rsidRPr="00927184" w:rsidRDefault="00C052FF" w:rsidP="00C628B0">
      <w:pPr>
        <w:widowControl w:val="0"/>
        <w:rPr>
          <w:bCs/>
          <w:iCs/>
          <w:szCs w:val="22"/>
          <w:lang w:val="nl-NL"/>
        </w:rPr>
      </w:pPr>
    </w:p>
    <w:p w14:paraId="72F79846" w14:textId="77777777" w:rsidR="00D7602B" w:rsidRPr="00927184" w:rsidRDefault="0066521F" w:rsidP="00C628B0">
      <w:pPr>
        <w:widowControl w:val="0"/>
        <w:rPr>
          <w:bCs/>
          <w:iCs/>
          <w:lang w:val="nl-NL"/>
        </w:rPr>
      </w:pPr>
      <w:r w:rsidRPr="00927184">
        <w:rPr>
          <w:bCs/>
          <w:iCs/>
          <w:lang w:val="nl-NL"/>
        </w:rPr>
        <w:t>Het langetermijnveiligheidsprofiel van ranibizumab waargenomen in het 24 maanden durende extensie-onderzoek komt overeen met het bekende veiligheidsprofiel van Lucentis.</w:t>
      </w:r>
    </w:p>
    <w:p w14:paraId="1F99B58F" w14:textId="77777777" w:rsidR="0066521F" w:rsidRPr="00927184" w:rsidRDefault="0066521F" w:rsidP="00C628B0">
      <w:pPr>
        <w:widowControl w:val="0"/>
        <w:rPr>
          <w:bCs/>
          <w:iCs/>
          <w:lang w:val="nl-NL"/>
        </w:rPr>
      </w:pPr>
    </w:p>
    <w:p w14:paraId="66D6F9CD" w14:textId="77777777" w:rsidR="0066521F" w:rsidRPr="00927184" w:rsidRDefault="0066521F" w:rsidP="00C628B0">
      <w:pPr>
        <w:keepNext/>
        <w:widowControl w:val="0"/>
        <w:rPr>
          <w:bCs/>
          <w:iCs/>
          <w:lang w:val="nl-NL"/>
        </w:rPr>
      </w:pPr>
      <w:r w:rsidRPr="00927184">
        <w:rPr>
          <w:bCs/>
          <w:iCs/>
          <w:lang w:val="nl-NL"/>
        </w:rPr>
        <w:t>In het fase IIIb</w:t>
      </w:r>
      <w:r w:rsidR="001D5F1A" w:rsidRPr="00927184">
        <w:rPr>
          <w:bCs/>
          <w:iCs/>
          <w:lang w:val="nl-NL"/>
        </w:rPr>
        <w:t>-</w:t>
      </w:r>
      <w:r w:rsidRPr="00927184">
        <w:rPr>
          <w:bCs/>
          <w:iCs/>
          <w:lang w:val="nl-NL"/>
        </w:rPr>
        <w:t>onderzoek D2304 (RETAIN) werden 372 patiënten gerandomiseerd</w:t>
      </w:r>
      <w:r w:rsidR="005E4742" w:rsidRPr="00927184">
        <w:rPr>
          <w:bCs/>
          <w:iCs/>
          <w:lang w:val="nl-NL"/>
        </w:rPr>
        <w:t xml:space="preserve"> in een 1:1:1</w:t>
      </w:r>
      <w:r w:rsidR="00B45D30" w:rsidRPr="00927184">
        <w:rPr>
          <w:bCs/>
          <w:iCs/>
          <w:lang w:val="nl-NL"/>
        </w:rPr>
        <w:t> </w:t>
      </w:r>
      <w:r w:rsidR="005E4742" w:rsidRPr="00927184">
        <w:rPr>
          <w:bCs/>
          <w:iCs/>
          <w:lang w:val="nl-NL"/>
        </w:rPr>
        <w:t>verhouding</w:t>
      </w:r>
      <w:r w:rsidRPr="00927184">
        <w:rPr>
          <w:bCs/>
          <w:iCs/>
          <w:lang w:val="nl-NL"/>
        </w:rPr>
        <w:t xml:space="preserve"> naar:</w:t>
      </w:r>
    </w:p>
    <w:p w14:paraId="603A18EB" w14:textId="77777777" w:rsidR="0066521F" w:rsidRPr="00927184" w:rsidRDefault="0066521F" w:rsidP="00C628B0">
      <w:pPr>
        <w:numPr>
          <w:ilvl w:val="0"/>
          <w:numId w:val="21"/>
        </w:numPr>
        <w:tabs>
          <w:tab w:val="left" w:pos="567"/>
        </w:tabs>
        <w:autoSpaceDE w:val="0"/>
        <w:autoSpaceDN w:val="0"/>
        <w:adjustRightInd w:val="0"/>
        <w:spacing w:line="260" w:lineRule="exact"/>
        <w:ind w:left="567" w:hanging="567"/>
        <w:contextualSpacing/>
        <w:rPr>
          <w:rFonts w:cs="Calibri"/>
          <w:bCs/>
          <w:color w:val="auto"/>
          <w:lang w:val="nl-NL"/>
        </w:rPr>
      </w:pPr>
      <w:r w:rsidRPr="00927184">
        <w:rPr>
          <w:rFonts w:cs="Calibri"/>
          <w:bCs/>
          <w:color w:val="auto"/>
          <w:lang w:val="nl-NL"/>
        </w:rPr>
        <w:t xml:space="preserve">ranibizumab 0,5 mg </w:t>
      </w:r>
      <w:r w:rsidR="00E1227C" w:rsidRPr="00927184">
        <w:rPr>
          <w:rFonts w:cs="Calibri"/>
          <w:bCs/>
          <w:color w:val="auto"/>
          <w:lang w:val="nl-NL"/>
        </w:rPr>
        <w:t>met gelijktijdig</w:t>
      </w:r>
      <w:r w:rsidRPr="00927184">
        <w:rPr>
          <w:rFonts w:cs="Calibri"/>
          <w:bCs/>
          <w:color w:val="auto"/>
          <w:lang w:val="nl-NL"/>
        </w:rPr>
        <w:t xml:space="preserve"> laser</w:t>
      </w:r>
      <w:r w:rsidR="00E1227C" w:rsidRPr="00927184">
        <w:rPr>
          <w:rFonts w:cs="Calibri"/>
          <w:bCs/>
          <w:color w:val="auto"/>
          <w:lang w:val="nl-NL"/>
        </w:rPr>
        <w:t>fotocoagulatie</w:t>
      </w:r>
      <w:r w:rsidRPr="00927184">
        <w:rPr>
          <w:rFonts w:cs="Calibri"/>
          <w:bCs/>
          <w:color w:val="auto"/>
          <w:lang w:val="nl-NL"/>
        </w:rPr>
        <w:t xml:space="preserve"> </w:t>
      </w:r>
      <w:r w:rsidR="00E1227C" w:rsidRPr="00927184">
        <w:rPr>
          <w:rFonts w:cs="Calibri"/>
          <w:bCs/>
          <w:color w:val="auto"/>
          <w:lang w:val="nl-NL"/>
        </w:rPr>
        <w:t>volgens een “treat-and-extend” (TE)</w:t>
      </w:r>
      <w:r w:rsidRPr="00927184">
        <w:rPr>
          <w:rFonts w:cs="Calibri"/>
          <w:bCs/>
          <w:color w:val="auto"/>
          <w:lang w:val="nl-NL"/>
        </w:rPr>
        <w:t xml:space="preserve"> </w:t>
      </w:r>
      <w:r w:rsidR="00E1227C" w:rsidRPr="00927184">
        <w:rPr>
          <w:rFonts w:cs="Calibri"/>
          <w:bCs/>
          <w:color w:val="auto"/>
          <w:lang w:val="nl-NL"/>
        </w:rPr>
        <w:t>regime</w:t>
      </w:r>
      <w:r w:rsidRPr="00927184">
        <w:rPr>
          <w:rFonts w:cs="Calibri"/>
          <w:bCs/>
          <w:color w:val="auto"/>
          <w:lang w:val="nl-NL"/>
        </w:rPr>
        <w:t>,</w:t>
      </w:r>
    </w:p>
    <w:p w14:paraId="2FDADB58" w14:textId="77777777" w:rsidR="0066521F" w:rsidRPr="00927184" w:rsidRDefault="00E1227C" w:rsidP="00C628B0">
      <w:pPr>
        <w:widowControl w:val="0"/>
        <w:numPr>
          <w:ilvl w:val="0"/>
          <w:numId w:val="21"/>
        </w:numPr>
        <w:tabs>
          <w:tab w:val="left" w:pos="567"/>
        </w:tabs>
        <w:autoSpaceDE w:val="0"/>
        <w:autoSpaceDN w:val="0"/>
        <w:adjustRightInd w:val="0"/>
        <w:spacing w:line="260" w:lineRule="exact"/>
        <w:ind w:left="567" w:hanging="567"/>
        <w:contextualSpacing/>
        <w:rPr>
          <w:bCs/>
          <w:iCs/>
          <w:lang w:val="nl-NL"/>
        </w:rPr>
      </w:pPr>
      <w:r w:rsidRPr="00927184">
        <w:rPr>
          <w:rFonts w:cs="Calibri"/>
          <w:bCs/>
          <w:color w:val="auto"/>
          <w:lang w:val="nl-NL"/>
        </w:rPr>
        <w:t>ranibizumab 0,5 mg monotherapie</w:t>
      </w:r>
      <w:r w:rsidR="0066521F" w:rsidRPr="00927184">
        <w:rPr>
          <w:rFonts w:cs="Calibri"/>
          <w:bCs/>
          <w:color w:val="auto"/>
          <w:lang w:val="nl-NL"/>
        </w:rPr>
        <w:t xml:space="preserve"> </w:t>
      </w:r>
      <w:r w:rsidRPr="00927184">
        <w:rPr>
          <w:rFonts w:cs="Calibri"/>
          <w:bCs/>
          <w:color w:val="auto"/>
          <w:lang w:val="nl-NL"/>
        </w:rPr>
        <w:t>volgens een</w:t>
      </w:r>
      <w:r w:rsidR="0066521F" w:rsidRPr="00927184">
        <w:rPr>
          <w:rFonts w:cs="Calibri"/>
          <w:bCs/>
          <w:color w:val="auto"/>
          <w:lang w:val="nl-NL"/>
        </w:rPr>
        <w:t xml:space="preserve"> TE</w:t>
      </w:r>
      <w:r w:rsidR="0050321A" w:rsidRPr="00927184">
        <w:rPr>
          <w:rFonts w:cs="Calibri"/>
          <w:bCs/>
          <w:color w:val="auto"/>
          <w:lang w:val="nl-NL"/>
        </w:rPr>
        <w:t>-</w:t>
      </w:r>
      <w:r w:rsidR="0066521F" w:rsidRPr="00927184">
        <w:rPr>
          <w:rFonts w:cs="Calibri"/>
          <w:bCs/>
          <w:color w:val="auto"/>
          <w:lang w:val="nl-NL"/>
        </w:rPr>
        <w:t>regime,</w:t>
      </w:r>
    </w:p>
    <w:p w14:paraId="7A1D8EFD" w14:textId="77777777" w:rsidR="0066521F" w:rsidRPr="00927184" w:rsidRDefault="00E1227C" w:rsidP="00C628B0">
      <w:pPr>
        <w:widowControl w:val="0"/>
        <w:numPr>
          <w:ilvl w:val="0"/>
          <w:numId w:val="21"/>
        </w:numPr>
        <w:tabs>
          <w:tab w:val="left" w:pos="567"/>
        </w:tabs>
        <w:autoSpaceDE w:val="0"/>
        <w:autoSpaceDN w:val="0"/>
        <w:adjustRightInd w:val="0"/>
        <w:spacing w:line="260" w:lineRule="exact"/>
        <w:ind w:left="567" w:hanging="567"/>
        <w:contextualSpacing/>
        <w:rPr>
          <w:bCs/>
          <w:iCs/>
          <w:lang w:val="nl-NL"/>
        </w:rPr>
      </w:pPr>
      <w:r w:rsidRPr="00927184">
        <w:rPr>
          <w:rFonts w:cs="Calibri"/>
          <w:bCs/>
          <w:color w:val="auto"/>
          <w:lang w:val="nl-NL"/>
        </w:rPr>
        <w:t>ranibizumab 0,5 mg monotherapie</w:t>
      </w:r>
      <w:r w:rsidR="0066521F" w:rsidRPr="00927184">
        <w:rPr>
          <w:rFonts w:cs="Calibri"/>
          <w:bCs/>
          <w:color w:val="auto"/>
          <w:lang w:val="nl-NL"/>
        </w:rPr>
        <w:t xml:space="preserve"> </w:t>
      </w:r>
      <w:r w:rsidRPr="00927184">
        <w:rPr>
          <w:rFonts w:cs="Calibri"/>
          <w:bCs/>
          <w:color w:val="auto"/>
          <w:lang w:val="nl-NL"/>
        </w:rPr>
        <w:t>volgens een PRN</w:t>
      </w:r>
      <w:r w:rsidR="0050321A" w:rsidRPr="00927184">
        <w:rPr>
          <w:rFonts w:cs="Calibri"/>
          <w:bCs/>
          <w:color w:val="auto"/>
          <w:lang w:val="nl-NL"/>
        </w:rPr>
        <w:t>-</w:t>
      </w:r>
      <w:r w:rsidRPr="00927184">
        <w:rPr>
          <w:rFonts w:cs="Calibri"/>
          <w:bCs/>
          <w:color w:val="auto"/>
          <w:lang w:val="nl-NL"/>
        </w:rPr>
        <w:t>regime</w:t>
      </w:r>
      <w:r w:rsidR="0066521F" w:rsidRPr="00927184">
        <w:rPr>
          <w:rFonts w:cs="Calibri"/>
          <w:bCs/>
          <w:color w:val="auto"/>
          <w:lang w:val="nl-NL"/>
        </w:rPr>
        <w:t>.</w:t>
      </w:r>
    </w:p>
    <w:p w14:paraId="5B037FD0" w14:textId="77777777" w:rsidR="00020519" w:rsidRPr="00927184" w:rsidRDefault="00020519" w:rsidP="00C628B0">
      <w:pPr>
        <w:rPr>
          <w:bCs/>
          <w:iCs/>
          <w:szCs w:val="22"/>
          <w:lang w:val="nl-NL"/>
        </w:rPr>
      </w:pPr>
    </w:p>
    <w:p w14:paraId="304B2ACD" w14:textId="77777777" w:rsidR="00E1227C" w:rsidRPr="00927184" w:rsidRDefault="00F521D9" w:rsidP="00C628B0">
      <w:pPr>
        <w:rPr>
          <w:szCs w:val="22"/>
          <w:lang w:val="nl-NL"/>
        </w:rPr>
      </w:pPr>
      <w:r w:rsidRPr="00927184">
        <w:rPr>
          <w:bCs/>
          <w:iCs/>
          <w:szCs w:val="22"/>
          <w:lang w:val="nl-NL"/>
        </w:rPr>
        <w:t xml:space="preserve">In alle groepen werd ranibizumab </w:t>
      </w:r>
      <w:r w:rsidR="007404C3" w:rsidRPr="00927184">
        <w:rPr>
          <w:bCs/>
          <w:iCs/>
          <w:szCs w:val="22"/>
          <w:lang w:val="nl-NL"/>
        </w:rPr>
        <w:t>maandelijks</w:t>
      </w:r>
      <w:r w:rsidR="00C67F62" w:rsidRPr="00927184">
        <w:rPr>
          <w:bCs/>
          <w:iCs/>
          <w:szCs w:val="22"/>
          <w:lang w:val="nl-NL"/>
        </w:rPr>
        <w:t xml:space="preserve"> toegediend</w:t>
      </w:r>
      <w:r w:rsidRPr="00927184">
        <w:rPr>
          <w:bCs/>
          <w:iCs/>
          <w:szCs w:val="22"/>
          <w:lang w:val="nl-NL"/>
        </w:rPr>
        <w:t xml:space="preserve"> </w:t>
      </w:r>
      <w:r w:rsidR="007404C3" w:rsidRPr="00927184">
        <w:rPr>
          <w:bCs/>
          <w:iCs/>
          <w:szCs w:val="22"/>
          <w:lang w:val="nl-NL"/>
        </w:rPr>
        <w:t xml:space="preserve">totdat de BCVA stabiel was bij ten minste drie achtereenvolgende maandelijkse controles. </w:t>
      </w:r>
      <w:r w:rsidR="007404C3" w:rsidRPr="00927184">
        <w:rPr>
          <w:szCs w:val="22"/>
          <w:lang w:val="nl-NL"/>
        </w:rPr>
        <w:t xml:space="preserve">Bij TE werd ranibizumab toegediend </w:t>
      </w:r>
      <w:r w:rsidR="00C67F62" w:rsidRPr="00927184">
        <w:rPr>
          <w:szCs w:val="22"/>
          <w:lang w:val="nl-NL"/>
        </w:rPr>
        <w:t xml:space="preserve">met </w:t>
      </w:r>
      <w:r w:rsidR="007404C3" w:rsidRPr="00927184">
        <w:rPr>
          <w:szCs w:val="22"/>
          <w:lang w:val="nl-NL"/>
        </w:rPr>
        <w:t>behandeling</w:t>
      </w:r>
      <w:r w:rsidR="00C567B1" w:rsidRPr="00927184">
        <w:rPr>
          <w:szCs w:val="22"/>
          <w:lang w:val="nl-NL"/>
        </w:rPr>
        <w:t>s</w:t>
      </w:r>
      <w:r w:rsidR="007404C3" w:rsidRPr="00927184">
        <w:rPr>
          <w:szCs w:val="22"/>
          <w:lang w:val="nl-NL"/>
        </w:rPr>
        <w:t>intervallen van 2</w:t>
      </w:r>
      <w:r w:rsidR="00AA6613" w:rsidRPr="00927184">
        <w:rPr>
          <w:szCs w:val="22"/>
          <w:lang w:val="nl-NL"/>
        </w:rPr>
        <w:noBreakHyphen/>
      </w:r>
      <w:r w:rsidR="007404C3" w:rsidRPr="00927184">
        <w:rPr>
          <w:szCs w:val="22"/>
          <w:lang w:val="nl-NL"/>
        </w:rPr>
        <w:t xml:space="preserve">3 maanden. </w:t>
      </w:r>
      <w:r w:rsidR="003F7B74" w:rsidRPr="00927184">
        <w:rPr>
          <w:szCs w:val="22"/>
          <w:lang w:val="nl-NL"/>
        </w:rPr>
        <w:t>In alle groepen werd de maandelijkse behandeling weer gestart bij een afname in BCVA als gevolg van DME</w:t>
      </w:r>
      <w:r w:rsidR="001D5F1A" w:rsidRPr="00927184">
        <w:rPr>
          <w:szCs w:val="22"/>
          <w:lang w:val="nl-NL"/>
        </w:rPr>
        <w:t>-</w:t>
      </w:r>
      <w:r w:rsidR="003F7B74" w:rsidRPr="00927184">
        <w:rPr>
          <w:szCs w:val="22"/>
          <w:lang w:val="nl-NL"/>
        </w:rPr>
        <w:t>progressie en voortgezet tot weer een stabiele BCVA werd bereikt.</w:t>
      </w:r>
    </w:p>
    <w:p w14:paraId="4EB5C4F3" w14:textId="77777777" w:rsidR="00E313F7" w:rsidRPr="00927184" w:rsidRDefault="00E313F7" w:rsidP="00C628B0">
      <w:pPr>
        <w:rPr>
          <w:szCs w:val="22"/>
          <w:lang w:val="nl-NL"/>
        </w:rPr>
      </w:pPr>
    </w:p>
    <w:p w14:paraId="2E518D3F" w14:textId="77777777" w:rsidR="00E313F7" w:rsidRPr="00927184" w:rsidRDefault="00C67F62" w:rsidP="00C628B0">
      <w:pPr>
        <w:rPr>
          <w:szCs w:val="22"/>
          <w:lang w:val="nl-NL"/>
        </w:rPr>
      </w:pPr>
      <w:r w:rsidRPr="00927184">
        <w:rPr>
          <w:szCs w:val="22"/>
          <w:lang w:val="nl-NL"/>
        </w:rPr>
        <w:t>H</w:t>
      </w:r>
      <w:r w:rsidR="009250FF" w:rsidRPr="00927184">
        <w:rPr>
          <w:szCs w:val="22"/>
          <w:lang w:val="nl-NL"/>
        </w:rPr>
        <w:t xml:space="preserve">et aantal geplande </w:t>
      </w:r>
      <w:r w:rsidR="0050321A" w:rsidRPr="00927184">
        <w:rPr>
          <w:szCs w:val="22"/>
          <w:lang w:val="nl-NL"/>
        </w:rPr>
        <w:t>behandel</w:t>
      </w:r>
      <w:r w:rsidR="008A48E6" w:rsidRPr="00927184">
        <w:rPr>
          <w:szCs w:val="22"/>
          <w:lang w:val="nl-NL"/>
        </w:rPr>
        <w:t xml:space="preserve">afspraken </w:t>
      </w:r>
      <w:r w:rsidR="00373429" w:rsidRPr="00927184">
        <w:rPr>
          <w:szCs w:val="22"/>
          <w:lang w:val="nl-NL"/>
        </w:rPr>
        <w:t>na de eerste 3 injecties was respectievel</w:t>
      </w:r>
      <w:r w:rsidR="00BC33F6" w:rsidRPr="00927184">
        <w:rPr>
          <w:szCs w:val="22"/>
          <w:lang w:val="nl-NL"/>
        </w:rPr>
        <w:t>ijk 13 en 20 bij</w:t>
      </w:r>
      <w:r w:rsidR="00A96080" w:rsidRPr="00927184">
        <w:rPr>
          <w:szCs w:val="22"/>
          <w:lang w:val="nl-NL"/>
        </w:rPr>
        <w:t xml:space="preserve"> </w:t>
      </w:r>
      <w:r w:rsidR="00602685" w:rsidRPr="00927184">
        <w:rPr>
          <w:szCs w:val="22"/>
          <w:lang w:val="nl-NL"/>
        </w:rPr>
        <w:t>de</w:t>
      </w:r>
      <w:r w:rsidR="00A96080" w:rsidRPr="00927184">
        <w:rPr>
          <w:szCs w:val="22"/>
          <w:lang w:val="nl-NL"/>
        </w:rPr>
        <w:t xml:space="preserve"> TE- en PRN-</w:t>
      </w:r>
      <w:r w:rsidR="00BC33F6" w:rsidRPr="00927184">
        <w:rPr>
          <w:szCs w:val="22"/>
          <w:lang w:val="nl-NL"/>
        </w:rPr>
        <w:t>regime</w:t>
      </w:r>
      <w:r w:rsidR="00602685" w:rsidRPr="00927184">
        <w:rPr>
          <w:szCs w:val="22"/>
          <w:lang w:val="nl-NL"/>
        </w:rPr>
        <w:t>s</w:t>
      </w:r>
      <w:r w:rsidR="009250FF" w:rsidRPr="00927184">
        <w:rPr>
          <w:szCs w:val="22"/>
          <w:lang w:val="nl-NL"/>
        </w:rPr>
        <w:t xml:space="preserve">. Bij beide </w:t>
      </w:r>
      <w:r w:rsidR="00BC33F6" w:rsidRPr="00927184">
        <w:rPr>
          <w:szCs w:val="22"/>
          <w:lang w:val="nl-NL"/>
        </w:rPr>
        <w:t>TE</w:t>
      </w:r>
      <w:r w:rsidR="00B61821" w:rsidRPr="00927184">
        <w:rPr>
          <w:szCs w:val="22"/>
          <w:lang w:val="nl-NL"/>
        </w:rPr>
        <w:t>-</w:t>
      </w:r>
      <w:r w:rsidR="009250FF" w:rsidRPr="00927184">
        <w:rPr>
          <w:szCs w:val="22"/>
          <w:lang w:val="nl-NL"/>
        </w:rPr>
        <w:t xml:space="preserve">regimes behield </w:t>
      </w:r>
      <w:r w:rsidR="0050321A" w:rsidRPr="00927184">
        <w:rPr>
          <w:szCs w:val="22"/>
          <w:lang w:val="nl-NL"/>
        </w:rPr>
        <w:t xml:space="preserve">meer dan </w:t>
      </w:r>
      <w:r w:rsidR="009250FF" w:rsidRPr="00927184">
        <w:rPr>
          <w:szCs w:val="22"/>
          <w:lang w:val="nl-NL"/>
        </w:rPr>
        <w:t xml:space="preserve">70% van de patiënten hun BCVA met een </w:t>
      </w:r>
      <w:r w:rsidR="00BC33F6" w:rsidRPr="00927184">
        <w:rPr>
          <w:szCs w:val="22"/>
          <w:lang w:val="nl-NL"/>
        </w:rPr>
        <w:t xml:space="preserve">gemiddelde </w:t>
      </w:r>
      <w:r w:rsidR="009250FF" w:rsidRPr="00927184">
        <w:rPr>
          <w:szCs w:val="22"/>
          <w:lang w:val="nl-NL"/>
        </w:rPr>
        <w:t xml:space="preserve">controlefrequentie </w:t>
      </w:r>
      <w:r w:rsidR="009250FF" w:rsidRPr="00927184">
        <w:rPr>
          <w:bCs/>
          <w:lang w:val="nl-NL"/>
        </w:rPr>
        <w:t>≥</w:t>
      </w:r>
      <w:r w:rsidR="009250FF" w:rsidRPr="00927184">
        <w:rPr>
          <w:rFonts w:cs="Calibri"/>
          <w:bCs/>
          <w:lang w:val="nl-NL"/>
        </w:rPr>
        <w:t>2 maanden.</w:t>
      </w:r>
    </w:p>
    <w:p w14:paraId="09A4841B" w14:textId="77777777" w:rsidR="003F7B74" w:rsidRPr="00927184" w:rsidRDefault="003F7B74" w:rsidP="00C628B0">
      <w:pPr>
        <w:rPr>
          <w:szCs w:val="22"/>
          <w:lang w:val="nl-NL"/>
        </w:rPr>
      </w:pPr>
    </w:p>
    <w:p w14:paraId="076CA799" w14:textId="77777777" w:rsidR="003F7B74" w:rsidRPr="00927184" w:rsidRDefault="003F7B74" w:rsidP="00C628B0">
      <w:pPr>
        <w:rPr>
          <w:bCs/>
          <w:iCs/>
          <w:szCs w:val="22"/>
          <w:lang w:val="nl-NL"/>
        </w:rPr>
      </w:pPr>
      <w:r w:rsidRPr="00927184">
        <w:rPr>
          <w:szCs w:val="22"/>
          <w:lang w:val="nl-NL"/>
        </w:rPr>
        <w:t>De belangrijkste resultaten zijn samengevat in Tabel </w:t>
      </w:r>
      <w:r w:rsidR="00942FBA" w:rsidRPr="00927184">
        <w:rPr>
          <w:szCs w:val="22"/>
          <w:lang w:val="nl-NL"/>
        </w:rPr>
        <w:t>6</w:t>
      </w:r>
      <w:r w:rsidRPr="00927184">
        <w:rPr>
          <w:szCs w:val="22"/>
          <w:lang w:val="nl-NL"/>
        </w:rPr>
        <w:t>.</w:t>
      </w:r>
    </w:p>
    <w:p w14:paraId="6E665D5D" w14:textId="77777777" w:rsidR="00E1227C" w:rsidRPr="00927184" w:rsidRDefault="00E1227C" w:rsidP="00C628B0">
      <w:pPr>
        <w:rPr>
          <w:bCs/>
          <w:iCs/>
          <w:szCs w:val="22"/>
          <w:lang w:val="nl-NL"/>
        </w:rPr>
      </w:pPr>
    </w:p>
    <w:p w14:paraId="6818AF3F" w14:textId="77777777" w:rsidR="000241FF" w:rsidRPr="00927184" w:rsidRDefault="000241FF" w:rsidP="00C628B0">
      <w:pPr>
        <w:keepNext/>
        <w:autoSpaceDE w:val="0"/>
        <w:autoSpaceDN w:val="0"/>
        <w:adjustRightInd w:val="0"/>
        <w:rPr>
          <w:rFonts w:cs="Calibri"/>
          <w:b/>
          <w:lang w:val="nl-NL"/>
        </w:rPr>
      </w:pPr>
      <w:r w:rsidRPr="00927184">
        <w:rPr>
          <w:rFonts w:cs="Calibri"/>
          <w:b/>
          <w:bCs/>
          <w:lang w:val="nl-NL"/>
        </w:rPr>
        <w:t>Tabel </w:t>
      </w:r>
      <w:r w:rsidR="00942FBA" w:rsidRPr="00927184">
        <w:rPr>
          <w:rFonts w:cs="Calibri"/>
          <w:b/>
          <w:bCs/>
          <w:lang w:val="nl-NL"/>
        </w:rPr>
        <w:t>6</w:t>
      </w:r>
      <w:r w:rsidRPr="00927184">
        <w:rPr>
          <w:rFonts w:cs="Calibri"/>
          <w:b/>
          <w:bCs/>
          <w:lang w:val="nl-NL"/>
        </w:rPr>
        <w:tab/>
      </w:r>
      <w:r w:rsidRPr="00927184">
        <w:rPr>
          <w:rFonts w:cs="Calibri"/>
          <w:b/>
          <w:lang w:val="nl-NL"/>
        </w:rPr>
        <w:t>Resultaten in onderzoek D2304 (RETAIN)</w:t>
      </w:r>
    </w:p>
    <w:p w14:paraId="1607E479" w14:textId="77777777" w:rsidR="000241FF" w:rsidRPr="00927184" w:rsidRDefault="000241FF" w:rsidP="00C628B0">
      <w:pPr>
        <w:keepNext/>
        <w:autoSpaceDE w:val="0"/>
        <w:autoSpaceDN w:val="0"/>
        <w:adjustRightInd w:val="0"/>
        <w:rPr>
          <w:rFonts w:cs="Calibri"/>
          <w:lang w:val="nl-NL"/>
        </w:rPr>
      </w:pPr>
    </w:p>
    <w:tbl>
      <w:tblPr>
        <w:tblW w:w="921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blLook w:val="04A0" w:firstRow="1" w:lastRow="0" w:firstColumn="1" w:lastColumn="0" w:noHBand="0" w:noVBand="1"/>
      </w:tblPr>
      <w:tblGrid>
        <w:gridCol w:w="2304"/>
        <w:gridCol w:w="2304"/>
        <w:gridCol w:w="2304"/>
        <w:gridCol w:w="2304"/>
      </w:tblGrid>
      <w:tr w:rsidR="000241FF" w:rsidRPr="00927184" w14:paraId="3A10FB28" w14:textId="77777777" w:rsidTr="00432457">
        <w:trPr>
          <w:trHeight w:val="259"/>
        </w:trPr>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47D4AE9A" w14:textId="77777777" w:rsidR="000241FF" w:rsidRPr="00927184" w:rsidRDefault="000241FF" w:rsidP="00C628B0">
            <w:pPr>
              <w:keepNext/>
              <w:rPr>
                <w:rFonts w:cs="Calibri"/>
                <w:bCs/>
                <w:iCs/>
                <w:lang w:val="nl-NL"/>
              </w:rPr>
            </w:pPr>
            <w:r w:rsidRPr="00927184">
              <w:rPr>
                <w:rFonts w:cs="Calibri"/>
                <w:bCs/>
                <w:iCs/>
                <w:lang w:val="nl-NL"/>
              </w:rPr>
              <w:t>Uitkomstmaat in vergelijking met uitgangswaarde</w:t>
            </w:r>
          </w:p>
        </w:tc>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453B3013" w14:textId="77777777" w:rsidR="000241FF" w:rsidRPr="00927184" w:rsidRDefault="000241FF" w:rsidP="00C628B0">
            <w:pPr>
              <w:keepNext/>
              <w:jc w:val="center"/>
              <w:rPr>
                <w:rFonts w:cs="Calibri"/>
                <w:bCs/>
                <w:iCs/>
                <w:lang w:val="de-DE"/>
              </w:rPr>
            </w:pPr>
            <w:r w:rsidRPr="00927184">
              <w:rPr>
                <w:rFonts w:cs="Calibri"/>
                <w:bCs/>
                <w:iCs/>
                <w:lang w:val="de-DE"/>
              </w:rPr>
              <w:t>TE ranibizumab</w:t>
            </w:r>
          </w:p>
          <w:p w14:paraId="0AB0127C" w14:textId="77777777" w:rsidR="000241FF" w:rsidRPr="00927184" w:rsidRDefault="000241FF" w:rsidP="00C628B0">
            <w:pPr>
              <w:keepNext/>
              <w:jc w:val="center"/>
              <w:rPr>
                <w:rFonts w:cs="Calibri"/>
                <w:bCs/>
                <w:iCs/>
                <w:lang w:val="de-DE"/>
              </w:rPr>
            </w:pPr>
            <w:r w:rsidRPr="00927184">
              <w:rPr>
                <w:rFonts w:cs="Calibri"/>
                <w:bCs/>
                <w:iCs/>
                <w:lang w:val="de-DE"/>
              </w:rPr>
              <w:t>0,5 mg + laser</w:t>
            </w:r>
          </w:p>
          <w:p w14:paraId="1FC1E0C3" w14:textId="77777777" w:rsidR="000241FF" w:rsidRPr="00927184" w:rsidRDefault="000241FF" w:rsidP="00C628B0">
            <w:pPr>
              <w:keepNext/>
              <w:jc w:val="center"/>
              <w:rPr>
                <w:rFonts w:cs="Calibri"/>
                <w:bCs/>
                <w:iCs/>
                <w:lang w:val="de-DE"/>
              </w:rPr>
            </w:pPr>
            <w:r w:rsidRPr="00927184">
              <w:rPr>
                <w:rFonts w:cs="Calibri"/>
                <w:bCs/>
                <w:iCs/>
                <w:lang w:val="de-DE"/>
              </w:rPr>
              <w:t>n=117</w:t>
            </w:r>
          </w:p>
        </w:tc>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6BD857C7" w14:textId="77777777" w:rsidR="000241FF" w:rsidRPr="00927184" w:rsidRDefault="000241FF" w:rsidP="00C628B0">
            <w:pPr>
              <w:keepNext/>
              <w:jc w:val="center"/>
              <w:rPr>
                <w:rFonts w:cs="Calibri"/>
                <w:bCs/>
                <w:iCs/>
                <w:lang w:val="nl-NL"/>
              </w:rPr>
            </w:pPr>
            <w:r w:rsidRPr="00927184">
              <w:rPr>
                <w:rFonts w:cs="Calibri"/>
                <w:bCs/>
                <w:iCs/>
                <w:lang w:val="nl-NL"/>
              </w:rPr>
              <w:t>TE ranibizumab</w:t>
            </w:r>
          </w:p>
          <w:p w14:paraId="65AC5D4F" w14:textId="77777777" w:rsidR="000241FF" w:rsidRPr="00927184" w:rsidRDefault="000241FF" w:rsidP="00C628B0">
            <w:pPr>
              <w:keepNext/>
              <w:jc w:val="center"/>
              <w:rPr>
                <w:rFonts w:cs="Calibri"/>
                <w:bCs/>
                <w:iCs/>
                <w:lang w:val="nl-NL"/>
              </w:rPr>
            </w:pPr>
            <w:r w:rsidRPr="00927184">
              <w:rPr>
                <w:rFonts w:cs="Calibri"/>
                <w:bCs/>
                <w:iCs/>
                <w:lang w:val="nl-NL"/>
              </w:rPr>
              <w:t>0,5 mg alleen</w:t>
            </w:r>
          </w:p>
          <w:p w14:paraId="20848ED2" w14:textId="77777777" w:rsidR="000241FF" w:rsidRPr="00927184" w:rsidRDefault="000241FF" w:rsidP="00C628B0">
            <w:pPr>
              <w:keepNext/>
              <w:jc w:val="center"/>
              <w:rPr>
                <w:rFonts w:cs="Calibri"/>
                <w:bCs/>
                <w:iCs/>
                <w:lang w:val="nl-NL"/>
              </w:rPr>
            </w:pPr>
            <w:r w:rsidRPr="00927184">
              <w:rPr>
                <w:rFonts w:cs="Calibri"/>
                <w:bCs/>
                <w:iCs/>
                <w:lang w:val="nl-NL"/>
              </w:rPr>
              <w:t>n=125</w:t>
            </w:r>
          </w:p>
        </w:tc>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1867D014" w14:textId="77777777" w:rsidR="000241FF" w:rsidRPr="00927184" w:rsidRDefault="000241FF" w:rsidP="00C628B0">
            <w:pPr>
              <w:keepNext/>
              <w:jc w:val="center"/>
              <w:rPr>
                <w:rFonts w:cs="Calibri"/>
                <w:bCs/>
                <w:iCs/>
                <w:lang w:val="nl-NL"/>
              </w:rPr>
            </w:pPr>
            <w:r w:rsidRPr="00927184">
              <w:rPr>
                <w:rFonts w:cs="Calibri"/>
                <w:bCs/>
                <w:iCs/>
                <w:lang w:val="nl-NL"/>
              </w:rPr>
              <w:t>PRN ranibizumab</w:t>
            </w:r>
          </w:p>
          <w:p w14:paraId="61A6552C" w14:textId="77777777" w:rsidR="000241FF" w:rsidRPr="00927184" w:rsidRDefault="000241FF" w:rsidP="00C628B0">
            <w:pPr>
              <w:keepNext/>
              <w:jc w:val="center"/>
              <w:rPr>
                <w:rFonts w:cs="Calibri"/>
                <w:bCs/>
                <w:iCs/>
                <w:lang w:val="nl-NL"/>
              </w:rPr>
            </w:pPr>
            <w:r w:rsidRPr="00927184">
              <w:rPr>
                <w:rFonts w:cs="Calibri"/>
                <w:bCs/>
                <w:iCs/>
                <w:lang w:val="nl-NL"/>
              </w:rPr>
              <w:t>0,5 mg</w:t>
            </w:r>
          </w:p>
          <w:p w14:paraId="451E64E2" w14:textId="77777777" w:rsidR="000241FF" w:rsidRPr="00927184" w:rsidRDefault="000241FF" w:rsidP="00C628B0">
            <w:pPr>
              <w:keepNext/>
              <w:jc w:val="center"/>
              <w:rPr>
                <w:rFonts w:cs="Calibri"/>
                <w:bCs/>
                <w:iCs/>
                <w:lang w:val="nl-NL"/>
              </w:rPr>
            </w:pPr>
            <w:r w:rsidRPr="00927184">
              <w:rPr>
                <w:rFonts w:cs="Calibri"/>
                <w:bCs/>
                <w:iCs/>
                <w:lang w:val="nl-NL"/>
              </w:rPr>
              <w:t>n=117</w:t>
            </w:r>
          </w:p>
        </w:tc>
      </w:tr>
      <w:tr w:rsidR="000241FF" w:rsidRPr="00927184" w14:paraId="193C7414" w14:textId="77777777" w:rsidTr="00432457">
        <w:trPr>
          <w:trHeight w:val="270"/>
        </w:trPr>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38800B31" w14:textId="77777777" w:rsidR="000241FF" w:rsidRPr="00927184" w:rsidRDefault="000241FF" w:rsidP="00C628B0">
            <w:pPr>
              <w:keepNext/>
              <w:rPr>
                <w:rFonts w:cs="Calibri"/>
                <w:bCs/>
                <w:iCs/>
                <w:lang w:val="nl-NL"/>
              </w:rPr>
            </w:pPr>
            <w:r w:rsidRPr="00927184">
              <w:rPr>
                <w:rFonts w:cs="Calibri"/>
                <w:bCs/>
                <w:iCs/>
                <w:lang w:val="nl-NL"/>
              </w:rPr>
              <w:t>Gemiddelde verandering in BCVA van maand 1 tot maand 12 (SD)</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233A3297" w14:textId="77777777" w:rsidR="000241FF" w:rsidRPr="00927184" w:rsidRDefault="000241FF" w:rsidP="00C628B0">
            <w:pPr>
              <w:keepNext/>
              <w:jc w:val="center"/>
              <w:rPr>
                <w:rFonts w:cs="Calibri"/>
                <w:bCs/>
                <w:iCs/>
                <w:lang w:val="nl-NL"/>
              </w:rPr>
            </w:pPr>
            <w:r w:rsidRPr="00927184">
              <w:rPr>
                <w:rFonts w:cs="Calibri"/>
                <w:bCs/>
                <w:iCs/>
                <w:lang w:val="nl-NL"/>
              </w:rPr>
              <w:t>5,9 (5,5)</w:t>
            </w:r>
            <w:r w:rsidRPr="00927184">
              <w:rPr>
                <w:rFonts w:cs="Calibri"/>
                <w:bCs/>
                <w:iCs/>
                <w:vertAlign w:val="superscript"/>
                <w:lang w:val="nl-NL"/>
              </w:rPr>
              <w:t xml:space="preserve"> a</w:t>
            </w:r>
          </w:p>
        </w:tc>
        <w:tc>
          <w:tcPr>
            <w:tcW w:w="2304" w:type="dxa"/>
            <w:tcBorders>
              <w:top w:val="single" w:sz="4" w:space="0" w:color="auto"/>
              <w:left w:val="single" w:sz="4" w:space="0" w:color="auto"/>
              <w:bottom w:val="single" w:sz="4" w:space="0" w:color="auto"/>
              <w:right w:val="single" w:sz="2" w:space="0" w:color="auto"/>
            </w:tcBorders>
            <w:shd w:val="clear" w:color="auto" w:fill="FFFFFF"/>
            <w:vAlign w:val="center"/>
            <w:hideMark/>
          </w:tcPr>
          <w:p w14:paraId="0AB391E4" w14:textId="77777777" w:rsidR="000241FF" w:rsidRPr="00927184" w:rsidRDefault="000241FF" w:rsidP="00C628B0">
            <w:pPr>
              <w:keepNext/>
              <w:jc w:val="center"/>
              <w:rPr>
                <w:rFonts w:cs="Calibri"/>
                <w:bCs/>
                <w:iCs/>
                <w:lang w:val="nl-NL"/>
              </w:rPr>
            </w:pPr>
            <w:r w:rsidRPr="00927184">
              <w:rPr>
                <w:rFonts w:cs="Calibri"/>
                <w:bCs/>
                <w:iCs/>
                <w:lang w:val="nl-NL"/>
              </w:rPr>
              <w:t>6,1 (5,7)</w:t>
            </w:r>
            <w:r w:rsidRPr="00927184">
              <w:rPr>
                <w:rFonts w:cs="Calibri"/>
                <w:bCs/>
                <w:iCs/>
                <w:vertAlign w:val="superscript"/>
                <w:lang w:val="nl-NL"/>
              </w:rPr>
              <w:t xml:space="preserve"> a</w:t>
            </w:r>
          </w:p>
        </w:tc>
        <w:tc>
          <w:tcPr>
            <w:tcW w:w="2304" w:type="dxa"/>
            <w:tcBorders>
              <w:top w:val="single" w:sz="4" w:space="0" w:color="auto"/>
              <w:left w:val="single" w:sz="2" w:space="0" w:color="auto"/>
              <w:bottom w:val="single" w:sz="4" w:space="0" w:color="auto"/>
              <w:right w:val="single" w:sz="4" w:space="0" w:color="auto"/>
            </w:tcBorders>
            <w:shd w:val="clear" w:color="auto" w:fill="FFFFFF"/>
            <w:vAlign w:val="center"/>
            <w:hideMark/>
          </w:tcPr>
          <w:p w14:paraId="25F092CC" w14:textId="77777777" w:rsidR="000241FF" w:rsidRPr="00927184" w:rsidRDefault="000241FF" w:rsidP="00C628B0">
            <w:pPr>
              <w:keepNext/>
              <w:jc w:val="center"/>
              <w:rPr>
                <w:rFonts w:cs="Calibri"/>
                <w:bCs/>
                <w:iCs/>
                <w:lang w:val="nl-NL"/>
              </w:rPr>
            </w:pPr>
            <w:r w:rsidRPr="00927184">
              <w:rPr>
                <w:rFonts w:cs="Calibri"/>
                <w:bCs/>
                <w:iCs/>
                <w:lang w:val="nl-NL"/>
              </w:rPr>
              <w:t>6,2 (6,0)</w:t>
            </w:r>
          </w:p>
        </w:tc>
      </w:tr>
      <w:tr w:rsidR="000241FF" w:rsidRPr="00927184" w14:paraId="6D21124E" w14:textId="77777777" w:rsidTr="00432457">
        <w:trPr>
          <w:trHeight w:val="270"/>
        </w:trPr>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3F3DE02F" w14:textId="77777777" w:rsidR="000241FF" w:rsidRPr="00927184" w:rsidRDefault="000241FF" w:rsidP="00C628B0">
            <w:pPr>
              <w:keepNext/>
              <w:rPr>
                <w:rFonts w:cs="Calibri"/>
                <w:bCs/>
                <w:iCs/>
                <w:lang w:val="nl-NL"/>
              </w:rPr>
            </w:pPr>
            <w:r w:rsidRPr="00927184">
              <w:rPr>
                <w:rFonts w:cs="Calibri"/>
                <w:bCs/>
                <w:iCs/>
                <w:lang w:val="nl-NL"/>
              </w:rPr>
              <w:t>Gemiddelde verandering in BCVA van maand 1 tot maand 24 (SD)</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43CE3866" w14:textId="77777777" w:rsidR="000241FF" w:rsidRPr="00927184" w:rsidRDefault="000241FF" w:rsidP="00C628B0">
            <w:pPr>
              <w:keepNext/>
              <w:jc w:val="center"/>
              <w:rPr>
                <w:rFonts w:cs="Calibri"/>
                <w:bCs/>
                <w:iCs/>
                <w:lang w:val="nl-NL"/>
              </w:rPr>
            </w:pPr>
            <w:r w:rsidRPr="00927184">
              <w:rPr>
                <w:rFonts w:cs="Calibri"/>
                <w:bCs/>
                <w:iCs/>
                <w:lang w:val="nl-NL"/>
              </w:rPr>
              <w:t>6,8 (6,0)</w:t>
            </w:r>
          </w:p>
        </w:tc>
        <w:tc>
          <w:tcPr>
            <w:tcW w:w="2304" w:type="dxa"/>
            <w:tcBorders>
              <w:top w:val="single" w:sz="4" w:space="0" w:color="auto"/>
              <w:left w:val="single" w:sz="4" w:space="0" w:color="auto"/>
              <w:bottom w:val="single" w:sz="4" w:space="0" w:color="auto"/>
              <w:right w:val="single" w:sz="2" w:space="0" w:color="auto"/>
            </w:tcBorders>
            <w:shd w:val="clear" w:color="auto" w:fill="FFFFFF"/>
            <w:vAlign w:val="center"/>
            <w:hideMark/>
          </w:tcPr>
          <w:p w14:paraId="59568C47" w14:textId="77777777" w:rsidR="000241FF" w:rsidRPr="00927184" w:rsidRDefault="000241FF" w:rsidP="00C628B0">
            <w:pPr>
              <w:keepNext/>
              <w:jc w:val="center"/>
              <w:rPr>
                <w:rFonts w:cs="Calibri"/>
                <w:bCs/>
                <w:iCs/>
                <w:lang w:val="nl-NL"/>
              </w:rPr>
            </w:pPr>
            <w:r w:rsidRPr="00927184">
              <w:rPr>
                <w:rFonts w:cs="Calibri"/>
                <w:bCs/>
                <w:iCs/>
                <w:lang w:val="nl-NL"/>
              </w:rPr>
              <w:t>6,6 (7,1)</w:t>
            </w:r>
          </w:p>
        </w:tc>
        <w:tc>
          <w:tcPr>
            <w:tcW w:w="2304" w:type="dxa"/>
            <w:tcBorders>
              <w:top w:val="single" w:sz="4" w:space="0" w:color="auto"/>
              <w:left w:val="single" w:sz="2" w:space="0" w:color="auto"/>
              <w:bottom w:val="single" w:sz="4" w:space="0" w:color="auto"/>
              <w:right w:val="single" w:sz="4" w:space="0" w:color="auto"/>
            </w:tcBorders>
            <w:shd w:val="clear" w:color="auto" w:fill="FFFFFF"/>
            <w:vAlign w:val="center"/>
            <w:hideMark/>
          </w:tcPr>
          <w:p w14:paraId="685056DC" w14:textId="77777777" w:rsidR="000241FF" w:rsidRPr="00927184" w:rsidRDefault="000241FF" w:rsidP="00C628B0">
            <w:pPr>
              <w:keepNext/>
              <w:jc w:val="center"/>
              <w:rPr>
                <w:rFonts w:cs="Calibri"/>
                <w:bCs/>
                <w:iCs/>
                <w:lang w:val="nl-NL"/>
              </w:rPr>
            </w:pPr>
            <w:r w:rsidRPr="00927184">
              <w:rPr>
                <w:rFonts w:cs="Calibri"/>
                <w:bCs/>
                <w:iCs/>
                <w:lang w:val="nl-NL"/>
              </w:rPr>
              <w:t>7,0 (6,4)</w:t>
            </w:r>
          </w:p>
        </w:tc>
      </w:tr>
      <w:tr w:rsidR="000241FF" w:rsidRPr="00927184" w14:paraId="03A9A35B" w14:textId="77777777" w:rsidTr="00432457">
        <w:trPr>
          <w:trHeight w:val="270"/>
        </w:trPr>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28C8391E" w14:textId="77777777" w:rsidR="000241FF" w:rsidRPr="00927184" w:rsidRDefault="000241FF" w:rsidP="00C628B0">
            <w:pPr>
              <w:keepNext/>
              <w:rPr>
                <w:rFonts w:cs="Calibri"/>
                <w:bCs/>
                <w:iCs/>
                <w:lang w:val="nl-NL"/>
              </w:rPr>
            </w:pPr>
            <w:r w:rsidRPr="00927184">
              <w:rPr>
                <w:rFonts w:cs="Calibri"/>
                <w:bCs/>
                <w:iCs/>
                <w:lang w:val="nl-NL"/>
              </w:rPr>
              <w:t>Gemiddelde verandering in BCVA op maand 24 (SD)</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2443F444" w14:textId="77777777" w:rsidR="000241FF" w:rsidRPr="00927184" w:rsidRDefault="000241FF" w:rsidP="00C628B0">
            <w:pPr>
              <w:keepNext/>
              <w:jc w:val="center"/>
              <w:rPr>
                <w:rFonts w:cs="Calibri"/>
                <w:bCs/>
                <w:iCs/>
                <w:lang w:val="nl-NL"/>
              </w:rPr>
            </w:pPr>
            <w:r w:rsidRPr="00927184">
              <w:rPr>
                <w:rFonts w:cs="Calibri"/>
                <w:bCs/>
                <w:iCs/>
                <w:lang w:val="nl-NL"/>
              </w:rPr>
              <w:t>8,3 (8,1)</w:t>
            </w:r>
          </w:p>
        </w:tc>
        <w:tc>
          <w:tcPr>
            <w:tcW w:w="2304" w:type="dxa"/>
            <w:tcBorders>
              <w:top w:val="single" w:sz="4" w:space="0" w:color="auto"/>
              <w:left w:val="single" w:sz="4" w:space="0" w:color="auto"/>
              <w:bottom w:val="single" w:sz="4" w:space="0" w:color="auto"/>
              <w:right w:val="single" w:sz="2" w:space="0" w:color="auto"/>
            </w:tcBorders>
            <w:shd w:val="clear" w:color="auto" w:fill="FFFFFF"/>
            <w:vAlign w:val="center"/>
            <w:hideMark/>
          </w:tcPr>
          <w:p w14:paraId="5DFE894D" w14:textId="77777777" w:rsidR="000241FF" w:rsidRPr="00927184" w:rsidRDefault="000241FF" w:rsidP="00C628B0">
            <w:pPr>
              <w:keepNext/>
              <w:jc w:val="center"/>
              <w:rPr>
                <w:rFonts w:cs="Calibri"/>
                <w:bCs/>
                <w:iCs/>
                <w:lang w:val="nl-NL"/>
              </w:rPr>
            </w:pPr>
            <w:r w:rsidRPr="00927184">
              <w:rPr>
                <w:rFonts w:cs="Calibri"/>
                <w:bCs/>
                <w:iCs/>
                <w:lang w:val="nl-NL"/>
              </w:rPr>
              <w:t>6,5 (10,9)</w:t>
            </w:r>
          </w:p>
        </w:tc>
        <w:tc>
          <w:tcPr>
            <w:tcW w:w="2304" w:type="dxa"/>
            <w:tcBorders>
              <w:top w:val="single" w:sz="4" w:space="0" w:color="auto"/>
              <w:left w:val="single" w:sz="2" w:space="0" w:color="auto"/>
              <w:bottom w:val="single" w:sz="4" w:space="0" w:color="auto"/>
              <w:right w:val="single" w:sz="4" w:space="0" w:color="auto"/>
            </w:tcBorders>
            <w:shd w:val="clear" w:color="auto" w:fill="FFFFFF"/>
            <w:vAlign w:val="center"/>
            <w:hideMark/>
          </w:tcPr>
          <w:p w14:paraId="08E63C72" w14:textId="77777777" w:rsidR="000241FF" w:rsidRPr="00927184" w:rsidRDefault="000241FF" w:rsidP="00C628B0">
            <w:pPr>
              <w:keepNext/>
              <w:jc w:val="center"/>
              <w:rPr>
                <w:rFonts w:cs="Calibri"/>
                <w:bCs/>
                <w:iCs/>
                <w:lang w:val="nl-NL"/>
              </w:rPr>
            </w:pPr>
            <w:r w:rsidRPr="00927184">
              <w:rPr>
                <w:rFonts w:cs="Calibri"/>
                <w:bCs/>
                <w:iCs/>
                <w:lang w:val="nl-NL"/>
              </w:rPr>
              <w:t>8,1 (8,5)</w:t>
            </w:r>
          </w:p>
        </w:tc>
      </w:tr>
      <w:tr w:rsidR="000241FF" w:rsidRPr="00927184" w14:paraId="76C2AD06" w14:textId="77777777" w:rsidTr="00432457">
        <w:trPr>
          <w:trHeight w:val="200"/>
        </w:trPr>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1DEC878B" w14:textId="77777777" w:rsidR="000241FF" w:rsidRPr="00927184" w:rsidRDefault="000241FF" w:rsidP="00C628B0">
            <w:pPr>
              <w:keepNext/>
              <w:rPr>
                <w:rFonts w:cs="Calibri"/>
                <w:bCs/>
                <w:iCs/>
                <w:lang w:val="nl-NL"/>
              </w:rPr>
            </w:pPr>
            <w:r w:rsidRPr="00927184">
              <w:rPr>
                <w:rFonts w:cs="Calibri"/>
                <w:bCs/>
                <w:iCs/>
                <w:lang w:val="nl-NL"/>
              </w:rPr>
              <w:t xml:space="preserve">Winst van ≥15 letters of BCVA </w:t>
            </w:r>
            <w:r w:rsidRPr="00927184">
              <w:rPr>
                <w:rFonts w:cs="Calibri"/>
                <w:bCs/>
                <w:iCs/>
                <w:lang w:val="nl-NL"/>
              </w:rPr>
              <w:sym w:font="Symbol" w:char="F0B3"/>
            </w:r>
            <w:r w:rsidRPr="00927184">
              <w:rPr>
                <w:rFonts w:cs="Calibri"/>
                <w:bCs/>
                <w:iCs/>
                <w:lang w:val="nl-NL"/>
              </w:rPr>
              <w:t>84</w:t>
            </w:r>
            <w:r w:rsidR="00AA6613" w:rsidRPr="00927184">
              <w:rPr>
                <w:rFonts w:cs="Calibri"/>
                <w:bCs/>
                <w:iCs/>
                <w:lang w:val="nl-NL"/>
              </w:rPr>
              <w:t> </w:t>
            </w:r>
            <w:r w:rsidRPr="00927184">
              <w:rPr>
                <w:rFonts w:cs="Calibri"/>
                <w:bCs/>
                <w:iCs/>
                <w:lang w:val="nl-NL"/>
              </w:rPr>
              <w:t>letters op maand 24(%)</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16189CCA" w14:textId="77777777" w:rsidR="000241FF" w:rsidRPr="00927184" w:rsidRDefault="000241FF" w:rsidP="00C628B0">
            <w:pPr>
              <w:keepNext/>
              <w:jc w:val="center"/>
              <w:rPr>
                <w:rFonts w:cs="Calibri"/>
                <w:bCs/>
                <w:iCs/>
                <w:lang w:val="nl-NL"/>
              </w:rPr>
            </w:pPr>
            <w:r w:rsidRPr="00927184">
              <w:rPr>
                <w:rFonts w:cs="Calibri"/>
                <w:bCs/>
                <w:iCs/>
                <w:lang w:val="nl-NL"/>
              </w:rPr>
              <w:t>25,6</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4943BB30" w14:textId="77777777" w:rsidR="000241FF" w:rsidRPr="00927184" w:rsidRDefault="000241FF" w:rsidP="00C628B0">
            <w:pPr>
              <w:keepNext/>
              <w:jc w:val="center"/>
              <w:rPr>
                <w:rFonts w:cs="Calibri"/>
                <w:bCs/>
                <w:iCs/>
                <w:lang w:val="nl-NL"/>
              </w:rPr>
            </w:pPr>
            <w:r w:rsidRPr="00927184">
              <w:rPr>
                <w:rFonts w:cs="Calibri"/>
                <w:bCs/>
                <w:iCs/>
                <w:lang w:val="nl-NL"/>
              </w:rPr>
              <w:t>28,0</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4670F70E" w14:textId="77777777" w:rsidR="000241FF" w:rsidRPr="00927184" w:rsidRDefault="000241FF" w:rsidP="00C628B0">
            <w:pPr>
              <w:keepNext/>
              <w:jc w:val="center"/>
              <w:rPr>
                <w:rFonts w:cs="Calibri"/>
                <w:bCs/>
                <w:iCs/>
                <w:lang w:val="nl-NL"/>
              </w:rPr>
            </w:pPr>
            <w:r w:rsidRPr="00927184">
              <w:rPr>
                <w:rFonts w:cs="Calibri"/>
                <w:bCs/>
                <w:iCs/>
                <w:lang w:val="nl-NL"/>
              </w:rPr>
              <w:t>30,8</w:t>
            </w:r>
          </w:p>
        </w:tc>
      </w:tr>
      <w:tr w:rsidR="00BC33F6" w:rsidRPr="00927184" w14:paraId="4D3482F1" w14:textId="77777777" w:rsidTr="00432457">
        <w:trPr>
          <w:trHeight w:val="200"/>
        </w:trPr>
        <w:tc>
          <w:tcPr>
            <w:tcW w:w="2304" w:type="dxa"/>
            <w:tcBorders>
              <w:top w:val="single" w:sz="4" w:space="0" w:color="auto"/>
              <w:left w:val="single" w:sz="4" w:space="0" w:color="auto"/>
              <w:bottom w:val="single" w:sz="4" w:space="0" w:color="auto"/>
              <w:right w:val="single" w:sz="4" w:space="0" w:color="auto"/>
            </w:tcBorders>
            <w:shd w:val="clear" w:color="auto" w:fill="FFFFFF"/>
          </w:tcPr>
          <w:p w14:paraId="2574B053" w14:textId="77777777" w:rsidR="00BC33F6" w:rsidRPr="00927184" w:rsidRDefault="00BC33F6" w:rsidP="00C628B0">
            <w:pPr>
              <w:keepNext/>
              <w:rPr>
                <w:rFonts w:cs="Calibri"/>
                <w:bCs/>
                <w:iCs/>
                <w:lang w:val="nl-NL"/>
              </w:rPr>
            </w:pPr>
            <w:r w:rsidRPr="00927184">
              <w:rPr>
                <w:rFonts w:cs="Calibri"/>
                <w:bCs/>
                <w:iCs/>
                <w:lang w:val="nl-NL"/>
              </w:rPr>
              <w:t>Gemiddeld aantal injecties (maanden</w:t>
            </w:r>
            <w:r w:rsidR="00602685" w:rsidRPr="00927184">
              <w:rPr>
                <w:rFonts w:cs="Calibri"/>
                <w:bCs/>
                <w:iCs/>
                <w:lang w:val="nl-NL"/>
              </w:rPr>
              <w:t> </w:t>
            </w:r>
            <w:r w:rsidRPr="00927184">
              <w:rPr>
                <w:rFonts w:cs="Calibri"/>
                <w:bCs/>
                <w:iCs/>
                <w:lang w:val="nl-NL"/>
              </w:rPr>
              <w:t>0</w:t>
            </w:r>
            <w:r w:rsidR="00602685" w:rsidRPr="00927184">
              <w:rPr>
                <w:rFonts w:cs="Calibri"/>
                <w:bCs/>
                <w:iCs/>
                <w:lang w:val="nl-NL"/>
              </w:rPr>
              <w:noBreakHyphen/>
            </w:r>
            <w:r w:rsidRPr="00927184">
              <w:rPr>
                <w:rFonts w:cs="Calibri"/>
                <w:bCs/>
                <w:iCs/>
                <w:lang w:val="nl-NL"/>
              </w:rPr>
              <w:t>23)</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tcPr>
          <w:p w14:paraId="089D1E6C" w14:textId="77777777" w:rsidR="00BC33F6" w:rsidRPr="00927184" w:rsidRDefault="00BC33F6" w:rsidP="00C628B0">
            <w:pPr>
              <w:keepNext/>
              <w:jc w:val="center"/>
              <w:rPr>
                <w:rFonts w:cs="Calibri"/>
                <w:bCs/>
                <w:iCs/>
                <w:lang w:val="nl-NL"/>
              </w:rPr>
            </w:pPr>
            <w:r w:rsidRPr="00927184">
              <w:rPr>
                <w:rFonts w:cs="Calibri"/>
                <w:bCs/>
                <w:iCs/>
                <w:lang w:val="nl-NL"/>
              </w:rPr>
              <w:t>12,4</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tcPr>
          <w:p w14:paraId="0EA4C68A" w14:textId="77777777" w:rsidR="00BC33F6" w:rsidRPr="00927184" w:rsidRDefault="00BC33F6" w:rsidP="00C628B0">
            <w:pPr>
              <w:keepNext/>
              <w:jc w:val="center"/>
              <w:rPr>
                <w:rFonts w:cs="Calibri"/>
                <w:bCs/>
                <w:iCs/>
                <w:lang w:val="nl-NL"/>
              </w:rPr>
            </w:pPr>
            <w:r w:rsidRPr="00927184">
              <w:rPr>
                <w:rFonts w:cs="Calibri"/>
                <w:bCs/>
                <w:iCs/>
                <w:lang w:val="nl-NL"/>
              </w:rPr>
              <w:t>12,8</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tcPr>
          <w:p w14:paraId="6261638A" w14:textId="77777777" w:rsidR="00BC33F6" w:rsidRPr="00927184" w:rsidRDefault="00BC33F6" w:rsidP="00C628B0">
            <w:pPr>
              <w:keepNext/>
              <w:jc w:val="center"/>
              <w:rPr>
                <w:rFonts w:cs="Calibri"/>
                <w:bCs/>
                <w:iCs/>
                <w:lang w:val="nl-NL"/>
              </w:rPr>
            </w:pPr>
            <w:r w:rsidRPr="00927184">
              <w:rPr>
                <w:rFonts w:cs="Calibri"/>
                <w:bCs/>
                <w:iCs/>
                <w:lang w:val="nl-NL"/>
              </w:rPr>
              <w:t>10,7</w:t>
            </w:r>
          </w:p>
        </w:tc>
      </w:tr>
    </w:tbl>
    <w:p w14:paraId="72904146" w14:textId="77777777" w:rsidR="000241FF" w:rsidRPr="00927184" w:rsidRDefault="000241FF" w:rsidP="00C628B0">
      <w:pPr>
        <w:widowControl w:val="0"/>
        <w:rPr>
          <w:rFonts w:cs="Calibri"/>
          <w:bCs/>
          <w:iCs/>
          <w:lang w:val="nl-NL"/>
        </w:rPr>
      </w:pPr>
      <w:r w:rsidRPr="00927184">
        <w:rPr>
          <w:rFonts w:cs="Calibri"/>
          <w:bCs/>
          <w:iCs/>
          <w:vertAlign w:val="superscript"/>
          <w:lang w:val="nl-NL"/>
        </w:rPr>
        <w:t>a</w:t>
      </w:r>
      <w:r w:rsidRPr="00927184">
        <w:rPr>
          <w:rFonts w:cs="Calibri"/>
          <w:bCs/>
          <w:lang w:val="nl-NL"/>
        </w:rPr>
        <w:t>p&lt;</w:t>
      </w:r>
      <w:r w:rsidRPr="00927184">
        <w:rPr>
          <w:rFonts w:cs="Calibri"/>
          <w:bCs/>
          <w:iCs/>
          <w:lang w:val="nl-NL"/>
        </w:rPr>
        <w:t xml:space="preserve">0,0001 </w:t>
      </w:r>
      <w:r w:rsidR="00DB299A" w:rsidRPr="00927184">
        <w:rPr>
          <w:rFonts w:cs="Calibri"/>
          <w:bCs/>
          <w:iCs/>
          <w:lang w:val="nl-NL"/>
        </w:rPr>
        <w:t>voor beoordeling van non-inferioriteit</w:t>
      </w:r>
      <w:r w:rsidRPr="00927184">
        <w:rPr>
          <w:rFonts w:cs="Calibri"/>
          <w:bCs/>
          <w:iCs/>
          <w:lang w:val="nl-NL"/>
        </w:rPr>
        <w:t xml:space="preserve"> </w:t>
      </w:r>
      <w:r w:rsidR="00DB299A" w:rsidRPr="00927184">
        <w:rPr>
          <w:rFonts w:cs="Calibri"/>
          <w:bCs/>
          <w:iCs/>
          <w:lang w:val="nl-NL"/>
        </w:rPr>
        <w:t>vergeleken met</w:t>
      </w:r>
      <w:r w:rsidRPr="00927184">
        <w:rPr>
          <w:rFonts w:cs="Calibri"/>
          <w:bCs/>
          <w:iCs/>
          <w:lang w:val="nl-NL"/>
        </w:rPr>
        <w:t xml:space="preserve"> PRN</w:t>
      </w:r>
    </w:p>
    <w:p w14:paraId="2324FF96" w14:textId="77777777" w:rsidR="00DB299A" w:rsidRPr="00927184" w:rsidRDefault="00DB299A" w:rsidP="00C628B0">
      <w:pPr>
        <w:widowControl w:val="0"/>
        <w:rPr>
          <w:rFonts w:cs="Calibri"/>
          <w:bCs/>
          <w:iCs/>
          <w:lang w:val="nl-NL"/>
        </w:rPr>
      </w:pPr>
    </w:p>
    <w:p w14:paraId="5D6DD95C" w14:textId="77777777" w:rsidR="00DB299A" w:rsidRPr="00927184" w:rsidRDefault="00DB299A" w:rsidP="00C628B0">
      <w:pPr>
        <w:widowControl w:val="0"/>
        <w:rPr>
          <w:rFonts w:cs="Calibri"/>
          <w:bCs/>
          <w:iCs/>
          <w:lang w:val="nl-NL"/>
        </w:rPr>
      </w:pPr>
      <w:r w:rsidRPr="00927184">
        <w:rPr>
          <w:rFonts w:cs="Calibri"/>
          <w:bCs/>
          <w:iCs/>
          <w:lang w:val="nl-NL"/>
        </w:rPr>
        <w:t xml:space="preserve">In DME onderzoeken ging de verbetering van BCVA </w:t>
      </w:r>
      <w:r w:rsidR="005766CB" w:rsidRPr="00927184">
        <w:rPr>
          <w:rFonts w:cs="Calibri"/>
          <w:bCs/>
          <w:iCs/>
          <w:lang w:val="nl-NL"/>
        </w:rPr>
        <w:t xml:space="preserve">bij alle behandelingsgroepen </w:t>
      </w:r>
      <w:r w:rsidRPr="00927184">
        <w:rPr>
          <w:rFonts w:cs="Calibri"/>
          <w:bCs/>
          <w:iCs/>
          <w:lang w:val="nl-NL"/>
        </w:rPr>
        <w:t xml:space="preserve">gepaard met een afname van de </w:t>
      </w:r>
      <w:r w:rsidR="00074DEC" w:rsidRPr="00927184">
        <w:rPr>
          <w:bCs/>
          <w:iCs/>
          <w:szCs w:val="22"/>
          <w:lang w:val="nl-NL"/>
        </w:rPr>
        <w:t>centrale retina</w:t>
      </w:r>
      <w:r w:rsidR="0050321A" w:rsidRPr="00927184">
        <w:rPr>
          <w:bCs/>
          <w:iCs/>
          <w:szCs w:val="22"/>
          <w:lang w:val="nl-NL"/>
        </w:rPr>
        <w:t xml:space="preserve"> </w:t>
      </w:r>
      <w:r w:rsidR="00074DEC" w:rsidRPr="00927184">
        <w:rPr>
          <w:bCs/>
          <w:iCs/>
          <w:szCs w:val="22"/>
          <w:lang w:val="nl-NL"/>
        </w:rPr>
        <w:t xml:space="preserve">dikte </w:t>
      </w:r>
      <w:r w:rsidRPr="00927184">
        <w:rPr>
          <w:rFonts w:cs="Calibri"/>
          <w:bCs/>
          <w:iCs/>
          <w:lang w:val="nl-NL"/>
        </w:rPr>
        <w:t>in de tijd</w:t>
      </w:r>
      <w:r w:rsidR="005766CB" w:rsidRPr="00927184">
        <w:rPr>
          <w:rFonts w:cs="Calibri"/>
          <w:bCs/>
          <w:iCs/>
          <w:lang w:val="nl-NL"/>
        </w:rPr>
        <w:t>.</w:t>
      </w:r>
    </w:p>
    <w:p w14:paraId="425F2727" w14:textId="77777777" w:rsidR="00F47013" w:rsidRPr="00927184" w:rsidRDefault="00F47013" w:rsidP="00C628B0">
      <w:pPr>
        <w:rPr>
          <w:bCs/>
          <w:lang w:val="nl-NL"/>
        </w:rPr>
      </w:pPr>
    </w:p>
    <w:p w14:paraId="576DEA7E" w14:textId="77777777" w:rsidR="00701748" w:rsidRPr="00927184" w:rsidRDefault="00701748" w:rsidP="00C628B0">
      <w:pPr>
        <w:keepNext/>
        <w:widowControl w:val="0"/>
        <w:autoSpaceDE w:val="0"/>
        <w:autoSpaceDN w:val="0"/>
        <w:adjustRightInd w:val="0"/>
        <w:rPr>
          <w:i/>
          <w:u w:val="single"/>
          <w:lang w:val="nl-NL"/>
        </w:rPr>
      </w:pPr>
      <w:bookmarkStart w:id="4" w:name="_Hlk20920015"/>
      <w:r w:rsidRPr="00927184">
        <w:rPr>
          <w:i/>
          <w:u w:val="single"/>
          <w:lang w:val="nl-NL"/>
        </w:rPr>
        <w:t>Behandeling van PDR</w:t>
      </w:r>
    </w:p>
    <w:p w14:paraId="2EC9D01F" w14:textId="59D81BBD" w:rsidR="00701748" w:rsidRPr="00927184" w:rsidRDefault="00701748" w:rsidP="00C628B0">
      <w:pPr>
        <w:pStyle w:val="Text"/>
        <w:spacing w:before="0"/>
        <w:jc w:val="left"/>
        <w:rPr>
          <w:color w:val="000000"/>
          <w:sz w:val="22"/>
          <w:lang w:val="nl-NL"/>
        </w:rPr>
      </w:pPr>
      <w:r w:rsidRPr="00927184">
        <w:rPr>
          <w:bCs/>
          <w:color w:val="000000"/>
          <w:sz w:val="22"/>
          <w:szCs w:val="22"/>
          <w:lang w:val="nl-NL"/>
        </w:rPr>
        <w:t xml:space="preserve">De klinische veiligheid en werkzaamheid van Lucentis bij patiënten met PDR werden beoordeeld in Protocol S dat de behandeling met </w:t>
      </w:r>
      <w:r w:rsidR="009E4CC5" w:rsidRPr="00927184">
        <w:rPr>
          <w:bCs/>
          <w:color w:val="000000"/>
          <w:sz w:val="22"/>
          <w:szCs w:val="22"/>
          <w:lang w:val="nl-NL"/>
        </w:rPr>
        <w:t>intravitreale injecties met</w:t>
      </w:r>
      <w:r w:rsidR="009E4CC5" w:rsidRPr="00927184">
        <w:rPr>
          <w:color w:val="000000"/>
          <w:sz w:val="22"/>
          <w:lang w:val="nl-NL"/>
        </w:rPr>
        <w:t xml:space="preserve"> </w:t>
      </w:r>
      <w:r w:rsidRPr="00927184">
        <w:rPr>
          <w:bCs/>
          <w:color w:val="000000"/>
          <w:sz w:val="22"/>
          <w:szCs w:val="22"/>
          <w:lang w:val="nl-NL"/>
        </w:rPr>
        <w:t xml:space="preserve">0,5 mg ranibizumab vergeleek met panretinale fotocoagulatie (PRP). </w:t>
      </w:r>
      <w:r w:rsidR="009F3107" w:rsidRPr="00927184">
        <w:rPr>
          <w:bCs/>
          <w:color w:val="000000"/>
          <w:sz w:val="22"/>
          <w:szCs w:val="22"/>
          <w:lang w:val="nl-NL"/>
        </w:rPr>
        <w:t>Het primaire eindpunt was de gemiddelde ve</w:t>
      </w:r>
      <w:r w:rsidR="00B5215F" w:rsidRPr="00927184">
        <w:rPr>
          <w:bCs/>
          <w:color w:val="000000"/>
          <w:sz w:val="22"/>
          <w:szCs w:val="22"/>
          <w:lang w:val="nl-NL"/>
        </w:rPr>
        <w:t>randering in gezichtsscherpte bij</w:t>
      </w:r>
      <w:r w:rsidR="009F3107" w:rsidRPr="00927184">
        <w:rPr>
          <w:bCs/>
          <w:color w:val="000000"/>
          <w:sz w:val="22"/>
          <w:szCs w:val="22"/>
          <w:lang w:val="nl-NL"/>
        </w:rPr>
        <w:t xml:space="preserve"> jaar</w:t>
      </w:r>
      <w:r w:rsidR="006849F6" w:rsidRPr="00927184">
        <w:rPr>
          <w:bCs/>
          <w:color w:val="000000"/>
          <w:sz w:val="22"/>
          <w:szCs w:val="22"/>
          <w:lang w:val="nl-BE"/>
        </w:rPr>
        <w:t> </w:t>
      </w:r>
      <w:r w:rsidR="006849F6" w:rsidRPr="00927184">
        <w:rPr>
          <w:bCs/>
          <w:color w:val="000000"/>
          <w:sz w:val="22"/>
          <w:szCs w:val="22"/>
          <w:lang w:val="nl-NL"/>
        </w:rPr>
        <w:t xml:space="preserve">2. </w:t>
      </w:r>
      <w:r w:rsidR="0069561F" w:rsidRPr="00927184">
        <w:rPr>
          <w:bCs/>
          <w:color w:val="000000"/>
          <w:sz w:val="22"/>
          <w:szCs w:val="22"/>
          <w:lang w:val="nl-NL"/>
        </w:rPr>
        <w:t>Bijkomend werd</w:t>
      </w:r>
      <w:r w:rsidR="00B5215F" w:rsidRPr="00927184">
        <w:rPr>
          <w:bCs/>
          <w:color w:val="000000"/>
          <w:sz w:val="22"/>
          <w:szCs w:val="22"/>
          <w:lang w:val="nl-NL"/>
        </w:rPr>
        <w:t xml:space="preserve"> </w:t>
      </w:r>
      <w:r w:rsidR="0069561F" w:rsidRPr="00927184">
        <w:rPr>
          <w:bCs/>
          <w:color w:val="000000"/>
          <w:sz w:val="22"/>
          <w:szCs w:val="22"/>
          <w:lang w:val="nl-NL"/>
        </w:rPr>
        <w:t xml:space="preserve">de </w:t>
      </w:r>
      <w:r w:rsidR="006849F6" w:rsidRPr="00927184">
        <w:rPr>
          <w:bCs/>
          <w:color w:val="000000"/>
          <w:sz w:val="22"/>
          <w:szCs w:val="22"/>
          <w:lang w:val="nl-NL"/>
        </w:rPr>
        <w:t>v</w:t>
      </w:r>
      <w:r w:rsidRPr="00927184">
        <w:rPr>
          <w:bCs/>
          <w:color w:val="000000"/>
          <w:sz w:val="22"/>
          <w:szCs w:val="22"/>
          <w:lang w:val="nl-NL"/>
        </w:rPr>
        <w:t>er</w:t>
      </w:r>
      <w:r w:rsidR="006849F6" w:rsidRPr="00927184">
        <w:rPr>
          <w:bCs/>
          <w:color w:val="000000"/>
          <w:sz w:val="22"/>
          <w:szCs w:val="22"/>
          <w:lang w:val="nl-NL"/>
        </w:rPr>
        <w:t>andering in de ernst van de diabetische retinopathie</w:t>
      </w:r>
      <w:r w:rsidRPr="00927184">
        <w:rPr>
          <w:bCs/>
          <w:color w:val="000000"/>
          <w:sz w:val="22"/>
          <w:szCs w:val="22"/>
          <w:lang w:val="nl-NL"/>
        </w:rPr>
        <w:t xml:space="preserve"> </w:t>
      </w:r>
      <w:r w:rsidR="006849F6" w:rsidRPr="00927184">
        <w:rPr>
          <w:bCs/>
          <w:color w:val="000000"/>
          <w:sz w:val="22"/>
          <w:szCs w:val="22"/>
          <w:lang w:val="nl-NL"/>
        </w:rPr>
        <w:t>(</w:t>
      </w:r>
      <w:r w:rsidRPr="00927184">
        <w:rPr>
          <w:bCs/>
          <w:color w:val="000000"/>
          <w:sz w:val="22"/>
          <w:szCs w:val="22"/>
          <w:lang w:val="nl-NL"/>
        </w:rPr>
        <w:t>DR</w:t>
      </w:r>
      <w:r w:rsidR="006849F6" w:rsidRPr="00927184">
        <w:rPr>
          <w:bCs/>
          <w:color w:val="000000"/>
          <w:sz w:val="22"/>
          <w:szCs w:val="22"/>
          <w:lang w:val="nl-NL"/>
        </w:rPr>
        <w:t>)</w:t>
      </w:r>
      <w:r w:rsidRPr="00927184">
        <w:rPr>
          <w:bCs/>
          <w:color w:val="000000"/>
          <w:sz w:val="22"/>
          <w:szCs w:val="22"/>
          <w:lang w:val="nl-NL"/>
        </w:rPr>
        <w:t xml:space="preserve"> beoordeeld op basis van fundusfoto’s met behulp van </w:t>
      </w:r>
      <w:r w:rsidR="006849F6" w:rsidRPr="00927184">
        <w:rPr>
          <w:bCs/>
          <w:color w:val="000000"/>
          <w:sz w:val="22"/>
          <w:szCs w:val="22"/>
          <w:lang w:val="nl-NL"/>
        </w:rPr>
        <w:t>de DR severity score</w:t>
      </w:r>
      <w:r w:rsidR="006849F6" w:rsidRPr="00927184">
        <w:rPr>
          <w:bCs/>
          <w:i/>
          <w:color w:val="000000"/>
          <w:sz w:val="22"/>
          <w:szCs w:val="22"/>
          <w:lang w:val="nl-NL"/>
        </w:rPr>
        <w:t xml:space="preserve"> </w:t>
      </w:r>
      <w:r w:rsidR="006849F6" w:rsidRPr="00927184">
        <w:rPr>
          <w:bCs/>
          <w:color w:val="000000"/>
          <w:sz w:val="22"/>
          <w:szCs w:val="22"/>
          <w:lang w:val="nl-NL"/>
        </w:rPr>
        <w:t>(</w:t>
      </w:r>
      <w:r w:rsidRPr="00927184">
        <w:rPr>
          <w:bCs/>
          <w:color w:val="000000"/>
          <w:sz w:val="22"/>
          <w:szCs w:val="22"/>
          <w:lang w:val="nl-NL"/>
        </w:rPr>
        <w:t>DRSS</w:t>
      </w:r>
      <w:r w:rsidR="006849F6" w:rsidRPr="00927184">
        <w:rPr>
          <w:bCs/>
          <w:color w:val="000000"/>
          <w:sz w:val="22"/>
          <w:szCs w:val="22"/>
          <w:lang w:val="nl-NL"/>
        </w:rPr>
        <w:t>)</w:t>
      </w:r>
      <w:r w:rsidRPr="00927184">
        <w:rPr>
          <w:bCs/>
          <w:color w:val="000000"/>
          <w:sz w:val="22"/>
          <w:szCs w:val="22"/>
          <w:lang w:val="nl-NL"/>
        </w:rPr>
        <w:t>.</w:t>
      </w:r>
    </w:p>
    <w:p w14:paraId="0F4201C4" w14:textId="77777777" w:rsidR="00701748" w:rsidRPr="00927184" w:rsidRDefault="00701748" w:rsidP="00C628B0">
      <w:pPr>
        <w:pStyle w:val="Text"/>
        <w:spacing w:before="0"/>
        <w:jc w:val="left"/>
        <w:rPr>
          <w:color w:val="000000"/>
          <w:sz w:val="22"/>
          <w:lang w:val="nl-NL"/>
        </w:rPr>
      </w:pPr>
    </w:p>
    <w:p w14:paraId="724A8122" w14:textId="5A88BC31" w:rsidR="00B5215F" w:rsidRPr="00927184" w:rsidRDefault="00701748" w:rsidP="00C628B0">
      <w:pPr>
        <w:pStyle w:val="Text"/>
        <w:spacing w:before="0"/>
        <w:jc w:val="left"/>
        <w:rPr>
          <w:color w:val="000000"/>
          <w:sz w:val="22"/>
          <w:lang w:val="nl-NL"/>
        </w:rPr>
      </w:pPr>
      <w:r w:rsidRPr="00927184">
        <w:rPr>
          <w:color w:val="000000"/>
          <w:sz w:val="22"/>
          <w:lang w:val="nl-NL"/>
        </w:rPr>
        <w:t>Protocol S was een multicenter, gerandomiseerd, actief-gecontroleerd, parallelle-toewijzing, non-inferioriteits-fase III</w:t>
      </w:r>
      <w:r w:rsidR="00AA4022" w:rsidRPr="00927184">
        <w:rPr>
          <w:color w:val="000000"/>
          <w:sz w:val="22"/>
          <w:lang w:val="nl-NL"/>
        </w:rPr>
        <w:t>-</w:t>
      </w:r>
      <w:r w:rsidRPr="00927184">
        <w:rPr>
          <w:color w:val="000000"/>
          <w:sz w:val="22"/>
          <w:lang w:val="nl-NL"/>
        </w:rPr>
        <w:t xml:space="preserve">onderzoek waarin 305 patiënten (394 onderzoeksogen) met PDR met of zonder DME bij baseline werden opgenomen. Het onderzoek vergeleek </w:t>
      </w:r>
      <w:r w:rsidRPr="00927184">
        <w:rPr>
          <w:bCs/>
          <w:color w:val="000000"/>
          <w:sz w:val="22"/>
          <w:szCs w:val="22"/>
          <w:lang w:val="nl-NL"/>
        </w:rPr>
        <w:t>intravitreale injecties met</w:t>
      </w:r>
      <w:r w:rsidRPr="00927184">
        <w:rPr>
          <w:color w:val="000000"/>
          <w:sz w:val="22"/>
          <w:lang w:val="nl-NL"/>
        </w:rPr>
        <w:t xml:space="preserve"> 0,5 mg ranibizumab met standaardbehandeling met PRP. Een totaal van 191 ogen (48,5%) werd gerandomiseerd naar 0,5 mg ranibizumab en 203</w:t>
      </w:r>
      <w:r w:rsidR="00AA4022" w:rsidRPr="00927184">
        <w:rPr>
          <w:color w:val="000000"/>
          <w:sz w:val="22"/>
          <w:lang w:val="nl-NL"/>
        </w:rPr>
        <w:t> </w:t>
      </w:r>
      <w:r w:rsidRPr="00927184">
        <w:rPr>
          <w:color w:val="000000"/>
          <w:sz w:val="22"/>
          <w:lang w:val="nl-NL"/>
        </w:rPr>
        <w:t xml:space="preserve">ogen </w:t>
      </w:r>
      <w:r w:rsidR="00AA4022" w:rsidRPr="00927184">
        <w:rPr>
          <w:color w:val="000000"/>
          <w:sz w:val="22"/>
          <w:lang w:val="nl-NL"/>
        </w:rPr>
        <w:t xml:space="preserve">(51,5%) </w:t>
      </w:r>
      <w:r w:rsidRPr="00927184">
        <w:rPr>
          <w:color w:val="000000"/>
          <w:sz w:val="22"/>
          <w:lang w:val="nl-NL"/>
        </w:rPr>
        <w:t>werden gerandomiseerd naar PRP. Een totaal van 88 ogen (22,3%) had bij baseline DME: respectievelijk 42 (22</w:t>
      </w:r>
      <w:r w:rsidR="00B011E0" w:rsidRPr="00927184">
        <w:rPr>
          <w:color w:val="000000"/>
          <w:sz w:val="22"/>
          <w:lang w:val="nl-NL"/>
        </w:rPr>
        <w:t>,</w:t>
      </w:r>
      <w:r w:rsidRPr="00927184">
        <w:rPr>
          <w:color w:val="000000"/>
          <w:sz w:val="22"/>
          <w:lang w:val="nl-NL"/>
        </w:rPr>
        <w:t>0%) en 46 (22,7%) ogen in de ranibizumab</w:t>
      </w:r>
      <w:r w:rsidR="00AA4022" w:rsidRPr="00927184">
        <w:rPr>
          <w:color w:val="000000"/>
          <w:sz w:val="22"/>
          <w:lang w:val="nl-NL"/>
        </w:rPr>
        <w:noBreakHyphen/>
      </w:r>
      <w:r w:rsidRPr="00927184">
        <w:rPr>
          <w:color w:val="000000"/>
          <w:sz w:val="22"/>
          <w:lang w:val="nl-NL"/>
        </w:rPr>
        <w:t xml:space="preserve"> en PRP</w:t>
      </w:r>
      <w:r w:rsidR="00AA4022" w:rsidRPr="00927184">
        <w:rPr>
          <w:color w:val="000000"/>
          <w:sz w:val="22"/>
          <w:lang w:val="nl-NL"/>
        </w:rPr>
        <w:t>-groepen</w:t>
      </w:r>
      <w:r w:rsidRPr="00927184">
        <w:rPr>
          <w:color w:val="000000"/>
          <w:sz w:val="22"/>
          <w:lang w:val="nl-NL"/>
        </w:rPr>
        <w:t>.</w:t>
      </w:r>
    </w:p>
    <w:p w14:paraId="2F48F9C0" w14:textId="77777777" w:rsidR="00B5215F" w:rsidRPr="00927184" w:rsidRDefault="00B5215F" w:rsidP="00C628B0">
      <w:pPr>
        <w:pStyle w:val="Text"/>
        <w:spacing w:before="0"/>
        <w:jc w:val="left"/>
        <w:rPr>
          <w:color w:val="000000"/>
          <w:sz w:val="22"/>
          <w:lang w:val="nl-NL"/>
        </w:rPr>
      </w:pPr>
    </w:p>
    <w:p w14:paraId="1DA21318" w14:textId="21B4390B" w:rsidR="006849F6" w:rsidRPr="00927184" w:rsidRDefault="00701748" w:rsidP="00C628B0">
      <w:pPr>
        <w:pStyle w:val="Text"/>
        <w:spacing w:before="0"/>
        <w:jc w:val="left"/>
        <w:rPr>
          <w:color w:val="000000"/>
          <w:sz w:val="22"/>
          <w:lang w:val="nl-NL"/>
        </w:rPr>
      </w:pPr>
      <w:r w:rsidRPr="00927184">
        <w:rPr>
          <w:color w:val="000000"/>
          <w:sz w:val="22"/>
          <w:lang w:val="nl-NL"/>
        </w:rPr>
        <w:t xml:space="preserve">In dit onderzoek </w:t>
      </w:r>
      <w:r w:rsidR="00684A9A" w:rsidRPr="00927184">
        <w:rPr>
          <w:color w:val="000000"/>
          <w:sz w:val="22"/>
          <w:lang w:val="nl-NL"/>
        </w:rPr>
        <w:t>was de gemiddelde verandering in gezichtsscherpte bij jaar 2</w:t>
      </w:r>
      <w:r w:rsidR="00D720A6" w:rsidRPr="00927184">
        <w:rPr>
          <w:color w:val="000000"/>
          <w:sz w:val="22"/>
          <w:lang w:val="nl-NL"/>
        </w:rPr>
        <w:t xml:space="preserve"> +2,7 letters in de ranibizumab</w:t>
      </w:r>
      <w:r w:rsidR="00684A9A" w:rsidRPr="00927184">
        <w:rPr>
          <w:color w:val="000000"/>
          <w:sz w:val="22"/>
          <w:lang w:val="nl-NL"/>
        </w:rPr>
        <w:t>groep, in vergelij</w:t>
      </w:r>
      <w:r w:rsidR="00D720A6" w:rsidRPr="00927184">
        <w:rPr>
          <w:color w:val="000000"/>
          <w:sz w:val="22"/>
          <w:lang w:val="nl-NL"/>
        </w:rPr>
        <w:t>king met -0,7 letters in de PRP</w:t>
      </w:r>
      <w:r w:rsidR="00AA4022" w:rsidRPr="00927184">
        <w:rPr>
          <w:color w:val="000000"/>
          <w:sz w:val="22"/>
          <w:lang w:val="nl-NL"/>
        </w:rPr>
        <w:t>-</w:t>
      </w:r>
      <w:r w:rsidR="00684A9A" w:rsidRPr="00927184">
        <w:rPr>
          <w:color w:val="000000"/>
          <w:sz w:val="22"/>
          <w:lang w:val="nl-NL"/>
        </w:rPr>
        <w:t xml:space="preserve">groep. Het verschil in </w:t>
      </w:r>
      <w:r w:rsidR="00C3050E">
        <w:rPr>
          <w:color w:val="000000"/>
          <w:sz w:val="22"/>
          <w:lang w:val="nl-NL"/>
        </w:rPr>
        <w:t>kleinste-kwadratengemiddelde</w:t>
      </w:r>
      <w:r w:rsidR="00B5215F" w:rsidRPr="00927184">
        <w:rPr>
          <w:color w:val="000000"/>
          <w:sz w:val="22"/>
          <w:lang w:val="nl-NL"/>
        </w:rPr>
        <w:t xml:space="preserve"> was 3,5 letters (95% BI: [0,2 tot 6,7])</w:t>
      </w:r>
      <w:r w:rsidR="00D720A6" w:rsidRPr="00927184">
        <w:rPr>
          <w:color w:val="000000"/>
          <w:sz w:val="22"/>
          <w:lang w:val="nl-NL"/>
        </w:rPr>
        <w:t>.</w:t>
      </w:r>
    </w:p>
    <w:p w14:paraId="6DC3391D" w14:textId="77777777" w:rsidR="006849F6" w:rsidRPr="00927184" w:rsidRDefault="006849F6" w:rsidP="00C628B0">
      <w:pPr>
        <w:pStyle w:val="Text"/>
        <w:spacing w:before="0"/>
        <w:jc w:val="left"/>
        <w:rPr>
          <w:color w:val="000000"/>
          <w:sz w:val="22"/>
          <w:lang w:val="nl-NL"/>
        </w:rPr>
      </w:pPr>
    </w:p>
    <w:p w14:paraId="7572EC9E" w14:textId="2EB3910A" w:rsidR="00701748" w:rsidRPr="00927184" w:rsidRDefault="00B5215F" w:rsidP="00C628B0">
      <w:pPr>
        <w:pStyle w:val="Text"/>
        <w:spacing w:before="0"/>
        <w:jc w:val="left"/>
        <w:rPr>
          <w:color w:val="000000"/>
          <w:sz w:val="22"/>
          <w:lang w:val="nl-NL"/>
        </w:rPr>
      </w:pPr>
      <w:r w:rsidRPr="00927184">
        <w:rPr>
          <w:color w:val="000000"/>
          <w:sz w:val="22"/>
          <w:lang w:val="nl-NL"/>
        </w:rPr>
        <w:t>Bij</w:t>
      </w:r>
      <w:r w:rsidR="006849F6" w:rsidRPr="00927184">
        <w:rPr>
          <w:color w:val="000000"/>
          <w:sz w:val="22"/>
          <w:lang w:val="nl-NL"/>
        </w:rPr>
        <w:t xml:space="preserve"> jaar 1 </w:t>
      </w:r>
      <w:r w:rsidR="00701748" w:rsidRPr="00927184">
        <w:rPr>
          <w:color w:val="000000"/>
          <w:sz w:val="22"/>
          <w:lang w:val="nl-NL"/>
        </w:rPr>
        <w:t>ondervond 41,8% van de ogen een ≥2-staps verbetering in de DRSS onder behandeling met ranibizumab (n=189) vergeleken met 14,6% van de ogen onder behandeling met PRP (n=199). Het geschatte verschil tussen ranibizumab en laser was 27,4% (95% BI: [18,9, 35,9]).</w:t>
      </w:r>
    </w:p>
    <w:p w14:paraId="54EC5691" w14:textId="77777777" w:rsidR="00701748" w:rsidRPr="00927184" w:rsidRDefault="00701748" w:rsidP="00C628B0">
      <w:pPr>
        <w:pStyle w:val="Table"/>
        <w:keepLines w:val="0"/>
        <w:widowControl w:val="0"/>
        <w:spacing w:before="0" w:after="0"/>
        <w:rPr>
          <w:rFonts w:ascii="Times New Roman" w:eastAsia="Times New Roman" w:hAnsi="Times New Roman"/>
          <w:sz w:val="22"/>
          <w:szCs w:val="20"/>
          <w:lang w:val="nl-NL"/>
        </w:rPr>
      </w:pPr>
    </w:p>
    <w:p w14:paraId="09C1EB8B" w14:textId="3C5178A9" w:rsidR="00701748" w:rsidRPr="00927184" w:rsidRDefault="00701748" w:rsidP="00C628B0">
      <w:pPr>
        <w:keepNext/>
        <w:keepLines/>
        <w:widowControl w:val="0"/>
        <w:ind w:left="1134" w:hanging="1134"/>
        <w:rPr>
          <w:b/>
          <w:lang w:val="nl-NL"/>
        </w:rPr>
      </w:pPr>
      <w:r w:rsidRPr="00927184">
        <w:rPr>
          <w:b/>
          <w:lang w:val="nl-NL"/>
        </w:rPr>
        <w:t>Tabel</w:t>
      </w:r>
      <w:r w:rsidR="00B011E0" w:rsidRPr="00927184">
        <w:rPr>
          <w:b/>
          <w:lang w:val="nl-NL"/>
        </w:rPr>
        <w:t> </w:t>
      </w:r>
      <w:r w:rsidRPr="00927184">
        <w:rPr>
          <w:b/>
          <w:lang w:val="nl-NL"/>
        </w:rPr>
        <w:t>7</w:t>
      </w:r>
      <w:r w:rsidRPr="00927184">
        <w:rPr>
          <w:b/>
          <w:lang w:val="nl-NL"/>
        </w:rPr>
        <w:tab/>
        <w:t xml:space="preserve">DRSS verbetering of verslechtering van </w:t>
      </w:r>
      <w:r w:rsidRPr="00927184">
        <w:rPr>
          <w:b/>
          <w:szCs w:val="22"/>
          <w:lang w:val="nl-NL"/>
        </w:rPr>
        <w:t>≥</w:t>
      </w:r>
      <w:r w:rsidRPr="00927184">
        <w:rPr>
          <w:b/>
          <w:lang w:val="nl-NL"/>
        </w:rPr>
        <w:t>2 of</w:t>
      </w:r>
      <w:r w:rsidRPr="00927184">
        <w:rPr>
          <w:b/>
          <w:szCs w:val="22"/>
          <w:lang w:val="nl-NL"/>
        </w:rPr>
        <w:t>≥</w:t>
      </w:r>
      <w:r w:rsidRPr="00927184">
        <w:rPr>
          <w:b/>
          <w:lang w:val="nl-NL"/>
        </w:rPr>
        <w:t>3 stappen bij jaar 1 in Protocol S (LOCF</w:t>
      </w:r>
      <w:r w:rsidR="00F9321D" w:rsidRPr="00927184">
        <w:rPr>
          <w:b/>
          <w:lang w:val="nl-NL"/>
        </w:rPr>
        <w:t>-m</w:t>
      </w:r>
      <w:r w:rsidRPr="00927184">
        <w:rPr>
          <w:b/>
          <w:lang w:val="nl-NL"/>
        </w:rPr>
        <w:t>ethode)</w:t>
      </w:r>
    </w:p>
    <w:p w14:paraId="6F75F86D" w14:textId="77777777" w:rsidR="00701748" w:rsidRPr="00927184" w:rsidRDefault="00701748" w:rsidP="00C628B0">
      <w:pPr>
        <w:keepNext/>
        <w:keepLines/>
        <w:rPr>
          <w:lang w:val="nl-NL"/>
        </w:rPr>
      </w:pPr>
    </w:p>
    <w:tbl>
      <w:tblPr>
        <w:tblW w:w="9350" w:type="dxa"/>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37"/>
        <w:gridCol w:w="2337"/>
        <w:gridCol w:w="2338"/>
        <w:gridCol w:w="2338"/>
      </w:tblGrid>
      <w:tr w:rsidR="00701748" w:rsidRPr="00927184" w14:paraId="2BA02595" w14:textId="77777777" w:rsidTr="00615052">
        <w:tc>
          <w:tcPr>
            <w:tcW w:w="2337" w:type="dxa"/>
            <w:vMerge w:val="restart"/>
          </w:tcPr>
          <w:p w14:paraId="1BC87200" w14:textId="1C8EAE9C" w:rsidR="00701748" w:rsidRPr="00927184" w:rsidRDefault="00701748" w:rsidP="00C628B0">
            <w:pPr>
              <w:keepNext/>
              <w:keepLines/>
              <w:rPr>
                <w:lang w:val="nl-NL"/>
              </w:rPr>
            </w:pPr>
            <w:r w:rsidRPr="00927184">
              <w:rPr>
                <w:b/>
                <w:bCs/>
                <w:szCs w:val="22"/>
                <w:lang w:val="nl-NL"/>
              </w:rPr>
              <w:t>Gecategoriseerde verandering ten opzichte van baseline</w:t>
            </w:r>
          </w:p>
        </w:tc>
        <w:tc>
          <w:tcPr>
            <w:tcW w:w="7013" w:type="dxa"/>
            <w:gridSpan w:val="3"/>
          </w:tcPr>
          <w:p w14:paraId="73CA1BF9" w14:textId="77777777" w:rsidR="00701748" w:rsidRPr="00927184" w:rsidRDefault="00701748" w:rsidP="00C628B0">
            <w:pPr>
              <w:keepNext/>
              <w:keepLines/>
              <w:jc w:val="center"/>
            </w:pPr>
            <w:r w:rsidRPr="00927184">
              <w:rPr>
                <w:b/>
                <w:bCs/>
                <w:szCs w:val="22"/>
                <w:lang w:val="de-CH"/>
              </w:rPr>
              <w:t>Protocol S</w:t>
            </w:r>
          </w:p>
        </w:tc>
      </w:tr>
      <w:tr w:rsidR="00701748" w:rsidRPr="00927184" w14:paraId="0C008996" w14:textId="77777777" w:rsidTr="00615052">
        <w:tc>
          <w:tcPr>
            <w:tcW w:w="2337" w:type="dxa"/>
            <w:vMerge/>
          </w:tcPr>
          <w:p w14:paraId="39CE7E00" w14:textId="77777777" w:rsidR="00701748" w:rsidRPr="00927184" w:rsidRDefault="00701748" w:rsidP="00C628B0">
            <w:pPr>
              <w:keepNext/>
              <w:keepLines/>
            </w:pPr>
          </w:p>
        </w:tc>
        <w:tc>
          <w:tcPr>
            <w:tcW w:w="2337" w:type="dxa"/>
          </w:tcPr>
          <w:p w14:paraId="41C49AAB" w14:textId="77777777" w:rsidR="00701748" w:rsidRPr="00927184" w:rsidRDefault="00701748" w:rsidP="00C628B0">
            <w:pPr>
              <w:pStyle w:val="Table"/>
              <w:keepNext/>
              <w:spacing w:before="0" w:after="0"/>
              <w:jc w:val="center"/>
              <w:rPr>
                <w:rFonts w:ascii="Times New Roman" w:hAnsi="Times New Roman"/>
                <w:b/>
                <w:bCs/>
                <w:sz w:val="22"/>
                <w:szCs w:val="22"/>
                <w:lang w:val="de-CH"/>
              </w:rPr>
            </w:pPr>
            <w:r w:rsidRPr="00927184">
              <w:rPr>
                <w:rFonts w:ascii="Times New Roman" w:hAnsi="Times New Roman"/>
                <w:b/>
                <w:bCs/>
                <w:sz w:val="22"/>
                <w:szCs w:val="22"/>
                <w:lang w:val="de-CH"/>
              </w:rPr>
              <w:t>Ranibizumab</w:t>
            </w:r>
          </w:p>
          <w:p w14:paraId="2E6E75B4" w14:textId="77777777" w:rsidR="00701748" w:rsidRPr="00927184" w:rsidRDefault="00701748" w:rsidP="00C628B0">
            <w:pPr>
              <w:pStyle w:val="Table"/>
              <w:keepNext/>
              <w:spacing w:before="0" w:after="0"/>
              <w:jc w:val="center"/>
              <w:rPr>
                <w:rFonts w:ascii="Times New Roman" w:hAnsi="Times New Roman"/>
                <w:b/>
                <w:bCs/>
                <w:sz w:val="22"/>
                <w:szCs w:val="22"/>
                <w:lang w:val="de-CH"/>
              </w:rPr>
            </w:pPr>
            <w:r w:rsidRPr="00927184">
              <w:rPr>
                <w:rFonts w:ascii="Times New Roman" w:hAnsi="Times New Roman"/>
                <w:b/>
                <w:bCs/>
                <w:sz w:val="22"/>
                <w:szCs w:val="22"/>
                <w:lang w:val="de-CH"/>
              </w:rPr>
              <w:t>0,5 mg</w:t>
            </w:r>
          </w:p>
          <w:p w14:paraId="5EA63D3A" w14:textId="77777777" w:rsidR="00701748" w:rsidRPr="00927184" w:rsidRDefault="00701748" w:rsidP="00C628B0">
            <w:pPr>
              <w:pStyle w:val="Table"/>
              <w:keepNext/>
              <w:spacing w:before="0" w:after="0"/>
              <w:jc w:val="center"/>
              <w:rPr>
                <w:rFonts w:ascii="Times New Roman" w:hAnsi="Times New Roman"/>
                <w:b/>
                <w:bCs/>
                <w:sz w:val="22"/>
                <w:szCs w:val="22"/>
                <w:lang w:val="de-CH"/>
              </w:rPr>
            </w:pPr>
            <w:r w:rsidRPr="00927184">
              <w:rPr>
                <w:rFonts w:ascii="Times New Roman" w:hAnsi="Times New Roman"/>
                <w:b/>
                <w:bCs/>
                <w:sz w:val="22"/>
                <w:szCs w:val="22"/>
                <w:lang w:val="de-CH"/>
              </w:rPr>
              <w:t>(N=189)</w:t>
            </w:r>
          </w:p>
        </w:tc>
        <w:tc>
          <w:tcPr>
            <w:tcW w:w="2338" w:type="dxa"/>
          </w:tcPr>
          <w:p w14:paraId="2A87B4CF" w14:textId="77777777" w:rsidR="00701748" w:rsidRPr="00927184" w:rsidRDefault="00701748" w:rsidP="00C628B0">
            <w:pPr>
              <w:pStyle w:val="Table"/>
              <w:keepNext/>
              <w:spacing w:before="0" w:after="0"/>
              <w:jc w:val="center"/>
              <w:rPr>
                <w:rFonts w:ascii="Times New Roman" w:hAnsi="Times New Roman"/>
                <w:b/>
                <w:bCs/>
                <w:sz w:val="22"/>
                <w:szCs w:val="22"/>
                <w:lang w:val="de-CH"/>
              </w:rPr>
            </w:pPr>
            <w:r w:rsidRPr="00927184">
              <w:rPr>
                <w:rFonts w:ascii="Times New Roman" w:hAnsi="Times New Roman"/>
                <w:b/>
                <w:bCs/>
                <w:sz w:val="22"/>
                <w:szCs w:val="22"/>
                <w:lang w:val="de-CH"/>
              </w:rPr>
              <w:t>PRP</w:t>
            </w:r>
          </w:p>
          <w:p w14:paraId="333041C4" w14:textId="77777777" w:rsidR="00701748" w:rsidRPr="00927184" w:rsidRDefault="00701748" w:rsidP="00C628B0">
            <w:pPr>
              <w:pStyle w:val="Table"/>
              <w:keepNext/>
              <w:spacing w:before="0" w:after="0"/>
              <w:jc w:val="center"/>
              <w:rPr>
                <w:rFonts w:ascii="Times New Roman" w:hAnsi="Times New Roman"/>
                <w:b/>
                <w:bCs/>
                <w:sz w:val="22"/>
                <w:szCs w:val="22"/>
                <w:lang w:val="de-CH"/>
              </w:rPr>
            </w:pPr>
            <w:r w:rsidRPr="00927184">
              <w:rPr>
                <w:rFonts w:ascii="Times New Roman" w:hAnsi="Times New Roman"/>
                <w:b/>
                <w:bCs/>
                <w:sz w:val="22"/>
                <w:szCs w:val="22"/>
                <w:lang w:val="de-CH"/>
              </w:rPr>
              <w:t>(N=199)</w:t>
            </w:r>
          </w:p>
        </w:tc>
        <w:tc>
          <w:tcPr>
            <w:tcW w:w="2338" w:type="dxa"/>
          </w:tcPr>
          <w:p w14:paraId="5D57CA80" w14:textId="77777777" w:rsidR="00701748" w:rsidRPr="00927184" w:rsidRDefault="00701748" w:rsidP="00C628B0">
            <w:pPr>
              <w:pStyle w:val="Table"/>
              <w:keepNext/>
              <w:spacing w:before="0" w:after="0"/>
              <w:jc w:val="center"/>
              <w:rPr>
                <w:rFonts w:ascii="Times New Roman" w:hAnsi="Times New Roman"/>
                <w:b/>
                <w:bCs/>
                <w:sz w:val="22"/>
                <w:szCs w:val="22"/>
                <w:lang w:val="de-CH"/>
              </w:rPr>
            </w:pPr>
            <w:proofErr w:type="spellStart"/>
            <w:r w:rsidRPr="00927184">
              <w:rPr>
                <w:rFonts w:ascii="Times New Roman" w:hAnsi="Times New Roman"/>
                <w:b/>
                <w:bCs/>
                <w:sz w:val="22"/>
                <w:szCs w:val="22"/>
              </w:rPr>
              <w:t>Verschil</w:t>
            </w:r>
            <w:proofErr w:type="spellEnd"/>
            <w:r w:rsidRPr="00927184">
              <w:rPr>
                <w:rFonts w:ascii="Times New Roman" w:hAnsi="Times New Roman"/>
                <w:b/>
                <w:bCs/>
                <w:sz w:val="22"/>
                <w:szCs w:val="22"/>
              </w:rPr>
              <w:t xml:space="preserve"> in </w:t>
            </w:r>
            <w:proofErr w:type="spellStart"/>
            <w:r w:rsidRPr="00927184">
              <w:rPr>
                <w:rFonts w:ascii="Times New Roman" w:hAnsi="Times New Roman"/>
                <w:b/>
                <w:bCs/>
                <w:sz w:val="22"/>
                <w:szCs w:val="22"/>
              </w:rPr>
              <w:t>proportie</w:t>
            </w:r>
            <w:proofErr w:type="spellEnd"/>
            <w:r w:rsidRPr="00927184">
              <w:rPr>
                <w:rFonts w:ascii="Times New Roman" w:hAnsi="Times New Roman"/>
                <w:b/>
                <w:bCs/>
                <w:sz w:val="22"/>
                <w:szCs w:val="22"/>
              </w:rPr>
              <w:t xml:space="preserve"> (%), BI</w:t>
            </w:r>
          </w:p>
        </w:tc>
      </w:tr>
      <w:tr w:rsidR="00701748" w:rsidRPr="00927184" w14:paraId="3B45C297" w14:textId="77777777" w:rsidTr="00615052">
        <w:tc>
          <w:tcPr>
            <w:tcW w:w="9350" w:type="dxa"/>
            <w:gridSpan w:val="4"/>
          </w:tcPr>
          <w:p w14:paraId="0BAB075A" w14:textId="77777777" w:rsidR="00701748" w:rsidRPr="00927184" w:rsidRDefault="00701748" w:rsidP="00C628B0">
            <w:pPr>
              <w:keepNext/>
              <w:keepLines/>
            </w:pPr>
            <w:r w:rsidRPr="00927184">
              <w:rPr>
                <w:szCs w:val="22"/>
              </w:rPr>
              <w:t xml:space="preserve">≥2-staps </w:t>
            </w:r>
            <w:proofErr w:type="spellStart"/>
            <w:r w:rsidRPr="00927184">
              <w:rPr>
                <w:szCs w:val="22"/>
              </w:rPr>
              <w:t>verbetering</w:t>
            </w:r>
            <w:proofErr w:type="spellEnd"/>
          </w:p>
        </w:tc>
      </w:tr>
      <w:tr w:rsidR="00701748" w:rsidRPr="00927184" w14:paraId="518FA754" w14:textId="77777777" w:rsidTr="00615052">
        <w:tc>
          <w:tcPr>
            <w:tcW w:w="2337" w:type="dxa"/>
          </w:tcPr>
          <w:p w14:paraId="7E46EBD9" w14:textId="77777777" w:rsidR="00701748" w:rsidRPr="00927184" w:rsidRDefault="00701748" w:rsidP="00C628B0">
            <w:pPr>
              <w:pStyle w:val="Table"/>
              <w:keepNext/>
              <w:spacing w:before="0" w:after="0"/>
              <w:ind w:left="284"/>
              <w:rPr>
                <w:rFonts w:ascii="Times New Roman" w:hAnsi="Times New Roman"/>
                <w:sz w:val="22"/>
                <w:szCs w:val="22"/>
              </w:rPr>
            </w:pPr>
            <w:r w:rsidRPr="00927184">
              <w:rPr>
                <w:rFonts w:ascii="Times New Roman" w:hAnsi="Times New Roman"/>
                <w:sz w:val="22"/>
                <w:szCs w:val="22"/>
              </w:rPr>
              <w:t>n (%)</w:t>
            </w:r>
          </w:p>
        </w:tc>
        <w:tc>
          <w:tcPr>
            <w:tcW w:w="2337" w:type="dxa"/>
          </w:tcPr>
          <w:p w14:paraId="01D2F19A" w14:textId="77777777" w:rsidR="00701748" w:rsidRPr="00927184" w:rsidRDefault="00701748"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79</w:t>
            </w:r>
          </w:p>
          <w:p w14:paraId="148B4789" w14:textId="77777777" w:rsidR="00701748" w:rsidRPr="00927184" w:rsidRDefault="00701748"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(41,8%)</w:t>
            </w:r>
          </w:p>
        </w:tc>
        <w:tc>
          <w:tcPr>
            <w:tcW w:w="2338" w:type="dxa"/>
          </w:tcPr>
          <w:p w14:paraId="3E441B27" w14:textId="77777777" w:rsidR="00701748" w:rsidRPr="00927184" w:rsidRDefault="00701748"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29</w:t>
            </w:r>
          </w:p>
          <w:p w14:paraId="55D2837B" w14:textId="77777777" w:rsidR="00701748" w:rsidRPr="00927184" w:rsidRDefault="00701748"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(14,6%)</w:t>
            </w:r>
          </w:p>
        </w:tc>
        <w:tc>
          <w:tcPr>
            <w:tcW w:w="2338" w:type="dxa"/>
          </w:tcPr>
          <w:p w14:paraId="080AD722" w14:textId="77777777" w:rsidR="00701748" w:rsidRPr="00927184" w:rsidRDefault="00CA3DA6"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27,</w:t>
            </w:r>
            <w:r w:rsidR="00701748" w:rsidRPr="00927184">
              <w:rPr>
                <w:rFonts w:ascii="Times New Roman" w:hAnsi="Times New Roman"/>
                <w:sz w:val="22"/>
                <w:szCs w:val="22"/>
              </w:rPr>
              <w:t>4</w:t>
            </w:r>
          </w:p>
          <w:p w14:paraId="22EBF7D7" w14:textId="77777777" w:rsidR="00701748" w:rsidRPr="00927184" w:rsidRDefault="00701748"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(18,9, 35,9)</w:t>
            </w:r>
          </w:p>
        </w:tc>
      </w:tr>
      <w:tr w:rsidR="00701748" w:rsidRPr="00927184" w14:paraId="6E857BC4" w14:textId="77777777" w:rsidTr="00615052">
        <w:tc>
          <w:tcPr>
            <w:tcW w:w="9350" w:type="dxa"/>
            <w:gridSpan w:val="4"/>
          </w:tcPr>
          <w:p w14:paraId="0F133283" w14:textId="77777777" w:rsidR="00701748" w:rsidRPr="00927184" w:rsidRDefault="00701748" w:rsidP="00C628B0">
            <w:pPr>
              <w:keepNext/>
              <w:keepLines/>
            </w:pPr>
            <w:r w:rsidRPr="00927184">
              <w:rPr>
                <w:szCs w:val="22"/>
              </w:rPr>
              <w:t xml:space="preserve">≥3-staps </w:t>
            </w:r>
            <w:proofErr w:type="spellStart"/>
            <w:r w:rsidRPr="00927184">
              <w:rPr>
                <w:szCs w:val="22"/>
              </w:rPr>
              <w:t>verbetering</w:t>
            </w:r>
            <w:proofErr w:type="spellEnd"/>
          </w:p>
        </w:tc>
      </w:tr>
      <w:tr w:rsidR="00701748" w:rsidRPr="00927184" w14:paraId="1553E732" w14:textId="77777777" w:rsidTr="00615052">
        <w:tc>
          <w:tcPr>
            <w:tcW w:w="2337" w:type="dxa"/>
          </w:tcPr>
          <w:p w14:paraId="11EA068B" w14:textId="77777777" w:rsidR="00701748" w:rsidRPr="00927184" w:rsidRDefault="00701748" w:rsidP="00C628B0">
            <w:pPr>
              <w:pStyle w:val="Table"/>
              <w:keepNext/>
              <w:spacing w:before="0" w:after="0"/>
              <w:ind w:left="284"/>
              <w:rPr>
                <w:rFonts w:ascii="Times New Roman" w:hAnsi="Times New Roman"/>
                <w:sz w:val="22"/>
                <w:szCs w:val="22"/>
              </w:rPr>
            </w:pPr>
            <w:r w:rsidRPr="00927184">
              <w:rPr>
                <w:rFonts w:ascii="Times New Roman" w:hAnsi="Times New Roman"/>
                <w:sz w:val="22"/>
                <w:szCs w:val="22"/>
              </w:rPr>
              <w:t>n (%)</w:t>
            </w:r>
          </w:p>
        </w:tc>
        <w:tc>
          <w:tcPr>
            <w:tcW w:w="2337" w:type="dxa"/>
          </w:tcPr>
          <w:p w14:paraId="5A09AB2E" w14:textId="77777777" w:rsidR="00701748" w:rsidRPr="00927184" w:rsidRDefault="00701748"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54</w:t>
            </w:r>
          </w:p>
          <w:p w14:paraId="3FF8F5C1" w14:textId="77777777" w:rsidR="00701748" w:rsidRPr="00927184" w:rsidRDefault="00701748"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(28,6%)</w:t>
            </w:r>
          </w:p>
        </w:tc>
        <w:tc>
          <w:tcPr>
            <w:tcW w:w="2338" w:type="dxa"/>
          </w:tcPr>
          <w:p w14:paraId="4CF8B21F" w14:textId="77777777" w:rsidR="00701748" w:rsidRPr="00927184" w:rsidRDefault="00701748"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6</w:t>
            </w:r>
          </w:p>
          <w:p w14:paraId="7BD63443" w14:textId="77777777" w:rsidR="00701748" w:rsidRPr="00927184" w:rsidRDefault="00701748"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(3,0%)</w:t>
            </w:r>
          </w:p>
        </w:tc>
        <w:tc>
          <w:tcPr>
            <w:tcW w:w="2338" w:type="dxa"/>
          </w:tcPr>
          <w:p w14:paraId="639FE8D9" w14:textId="77777777" w:rsidR="00701748" w:rsidRPr="00927184" w:rsidRDefault="00701748"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25,7</w:t>
            </w:r>
          </w:p>
          <w:p w14:paraId="08B4A613" w14:textId="77777777" w:rsidR="00701748" w:rsidRPr="00927184" w:rsidRDefault="00701748"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(18,9, 32,6)</w:t>
            </w:r>
          </w:p>
        </w:tc>
      </w:tr>
      <w:tr w:rsidR="00701748" w:rsidRPr="00927184" w14:paraId="794C5B56" w14:textId="77777777" w:rsidTr="00615052">
        <w:tc>
          <w:tcPr>
            <w:tcW w:w="9350" w:type="dxa"/>
            <w:gridSpan w:val="4"/>
          </w:tcPr>
          <w:p w14:paraId="4ED916CB" w14:textId="77777777" w:rsidR="00701748" w:rsidRPr="00927184" w:rsidRDefault="00701748" w:rsidP="00C628B0">
            <w:pPr>
              <w:pStyle w:val="Table"/>
              <w:keepNext/>
              <w:spacing w:before="0" w:after="0"/>
              <w:rPr>
                <w:rFonts w:ascii="Times New Roman" w:hAnsi="Times New Roman"/>
                <w:sz w:val="22"/>
                <w:szCs w:val="22"/>
              </w:rPr>
            </w:pPr>
            <w:r w:rsidRPr="00927184">
              <w:rPr>
                <w:rFonts w:ascii="Times New Roman" w:hAnsi="Times New Roman"/>
                <w:sz w:val="22"/>
                <w:szCs w:val="22"/>
              </w:rPr>
              <w:t xml:space="preserve">≥2-staps </w:t>
            </w:r>
            <w:proofErr w:type="spellStart"/>
            <w:r w:rsidRPr="00927184">
              <w:rPr>
                <w:rFonts w:ascii="Times New Roman" w:hAnsi="Times New Roman"/>
                <w:sz w:val="22"/>
                <w:szCs w:val="22"/>
              </w:rPr>
              <w:t>verslechtering</w:t>
            </w:r>
            <w:proofErr w:type="spellEnd"/>
          </w:p>
        </w:tc>
      </w:tr>
      <w:tr w:rsidR="00701748" w:rsidRPr="00927184" w14:paraId="556BDB5B" w14:textId="77777777" w:rsidTr="00615052">
        <w:tc>
          <w:tcPr>
            <w:tcW w:w="2337" w:type="dxa"/>
          </w:tcPr>
          <w:p w14:paraId="0158DA2C" w14:textId="77777777" w:rsidR="00701748" w:rsidRPr="00927184" w:rsidRDefault="00701748" w:rsidP="00C628B0">
            <w:pPr>
              <w:pStyle w:val="Table"/>
              <w:keepNext/>
              <w:spacing w:before="0" w:after="0"/>
              <w:ind w:left="284"/>
              <w:rPr>
                <w:rFonts w:ascii="Times New Roman" w:hAnsi="Times New Roman"/>
                <w:sz w:val="22"/>
                <w:szCs w:val="22"/>
              </w:rPr>
            </w:pPr>
            <w:r w:rsidRPr="00927184">
              <w:rPr>
                <w:rFonts w:ascii="Times New Roman" w:hAnsi="Times New Roman"/>
                <w:sz w:val="22"/>
                <w:szCs w:val="22"/>
              </w:rPr>
              <w:t>n (%)</w:t>
            </w:r>
          </w:p>
        </w:tc>
        <w:tc>
          <w:tcPr>
            <w:tcW w:w="2337" w:type="dxa"/>
          </w:tcPr>
          <w:p w14:paraId="48B67B10" w14:textId="77777777" w:rsidR="00701748" w:rsidRPr="00927184" w:rsidRDefault="00701748"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3</w:t>
            </w:r>
          </w:p>
          <w:p w14:paraId="1B9BEDAE" w14:textId="77777777" w:rsidR="00701748" w:rsidRPr="00927184" w:rsidRDefault="00701748"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(1,6%)</w:t>
            </w:r>
          </w:p>
        </w:tc>
        <w:tc>
          <w:tcPr>
            <w:tcW w:w="2338" w:type="dxa"/>
          </w:tcPr>
          <w:p w14:paraId="47F9FB7C" w14:textId="77777777" w:rsidR="00701748" w:rsidRPr="00927184" w:rsidRDefault="00701748"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23</w:t>
            </w:r>
          </w:p>
          <w:p w14:paraId="5C31A4A1" w14:textId="77777777" w:rsidR="00701748" w:rsidRPr="00927184" w:rsidRDefault="00701748"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(11,6%)</w:t>
            </w:r>
          </w:p>
        </w:tc>
        <w:tc>
          <w:tcPr>
            <w:tcW w:w="2338" w:type="dxa"/>
          </w:tcPr>
          <w:p w14:paraId="7785937F" w14:textId="77777777" w:rsidR="00701748" w:rsidRPr="00927184" w:rsidRDefault="00701748" w:rsidP="00C628B0">
            <w:pPr>
              <w:pStyle w:val="Table"/>
              <w:keepNext/>
              <w:spacing w:before="0" w:after="0"/>
              <w:jc w:val="center"/>
              <w:rPr>
                <w:rFonts w:ascii="Times New Roman" w:hAnsi="Times New Roman"/>
                <w:bCs/>
                <w:sz w:val="22"/>
                <w:szCs w:val="22"/>
              </w:rPr>
            </w:pPr>
            <w:r w:rsidRPr="00927184">
              <w:rPr>
                <w:rFonts w:ascii="Times New Roman" w:hAnsi="Times New Roman"/>
                <w:bCs/>
                <w:sz w:val="22"/>
                <w:szCs w:val="22"/>
              </w:rPr>
              <w:noBreakHyphen/>
              <w:t>9,9</w:t>
            </w:r>
          </w:p>
          <w:p w14:paraId="5A785543" w14:textId="77777777" w:rsidR="00701748" w:rsidRPr="00927184" w:rsidRDefault="00701748" w:rsidP="00C628B0">
            <w:pPr>
              <w:pStyle w:val="Table"/>
              <w:keepNext/>
              <w:spacing w:before="0" w:after="0"/>
              <w:jc w:val="center"/>
              <w:rPr>
                <w:rFonts w:ascii="Times New Roman" w:hAnsi="Times New Roman"/>
                <w:sz w:val="22"/>
                <w:szCs w:val="22"/>
              </w:rPr>
            </w:pPr>
            <w:r w:rsidRPr="00927184">
              <w:rPr>
                <w:rFonts w:ascii="Times New Roman" w:hAnsi="Times New Roman"/>
                <w:bCs/>
                <w:sz w:val="22"/>
                <w:szCs w:val="22"/>
              </w:rPr>
              <w:t>(</w:t>
            </w:r>
            <w:r w:rsidRPr="00927184">
              <w:rPr>
                <w:rFonts w:ascii="Times New Roman" w:hAnsi="Times New Roman"/>
                <w:bCs/>
                <w:sz w:val="22"/>
                <w:szCs w:val="22"/>
              </w:rPr>
              <w:noBreakHyphen/>
              <w:t xml:space="preserve">14,7, </w:t>
            </w:r>
            <w:r w:rsidRPr="00927184">
              <w:rPr>
                <w:rFonts w:ascii="Times New Roman" w:hAnsi="Times New Roman"/>
                <w:bCs/>
                <w:sz w:val="22"/>
                <w:szCs w:val="22"/>
              </w:rPr>
              <w:noBreakHyphen/>
              <w:t>5,2)</w:t>
            </w:r>
          </w:p>
        </w:tc>
      </w:tr>
      <w:tr w:rsidR="00701748" w:rsidRPr="00927184" w14:paraId="7CC1C3A0" w14:textId="77777777" w:rsidTr="00615052">
        <w:tc>
          <w:tcPr>
            <w:tcW w:w="9350" w:type="dxa"/>
            <w:gridSpan w:val="4"/>
          </w:tcPr>
          <w:p w14:paraId="25CB211B" w14:textId="77777777" w:rsidR="00701748" w:rsidRPr="00927184" w:rsidRDefault="00701748" w:rsidP="00C628B0">
            <w:pPr>
              <w:keepNext/>
              <w:keepLines/>
            </w:pPr>
            <w:r w:rsidRPr="00927184">
              <w:rPr>
                <w:szCs w:val="22"/>
              </w:rPr>
              <w:t xml:space="preserve">≥3-staps </w:t>
            </w:r>
            <w:proofErr w:type="spellStart"/>
            <w:r w:rsidRPr="00927184">
              <w:rPr>
                <w:szCs w:val="22"/>
              </w:rPr>
              <w:t>verslechtering</w:t>
            </w:r>
            <w:proofErr w:type="spellEnd"/>
          </w:p>
        </w:tc>
      </w:tr>
      <w:tr w:rsidR="00701748" w:rsidRPr="00927184" w14:paraId="5E4E206C" w14:textId="77777777" w:rsidTr="00615052">
        <w:tc>
          <w:tcPr>
            <w:tcW w:w="2337" w:type="dxa"/>
          </w:tcPr>
          <w:p w14:paraId="307AC185" w14:textId="77777777" w:rsidR="00701748" w:rsidRPr="00927184" w:rsidRDefault="00701748" w:rsidP="00C628B0">
            <w:pPr>
              <w:pStyle w:val="Table"/>
              <w:keepNext/>
              <w:spacing w:before="0" w:after="0"/>
              <w:ind w:left="284"/>
              <w:rPr>
                <w:rFonts w:ascii="Times New Roman" w:hAnsi="Times New Roman"/>
                <w:sz w:val="22"/>
                <w:szCs w:val="22"/>
              </w:rPr>
            </w:pPr>
            <w:r w:rsidRPr="00927184">
              <w:rPr>
                <w:rFonts w:ascii="Times New Roman" w:hAnsi="Times New Roman"/>
                <w:sz w:val="22"/>
                <w:szCs w:val="22"/>
              </w:rPr>
              <w:t>n (%)</w:t>
            </w:r>
          </w:p>
        </w:tc>
        <w:tc>
          <w:tcPr>
            <w:tcW w:w="2337" w:type="dxa"/>
          </w:tcPr>
          <w:p w14:paraId="705ED079" w14:textId="77777777" w:rsidR="00701748" w:rsidRPr="00927184" w:rsidRDefault="00701748"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1</w:t>
            </w:r>
          </w:p>
          <w:p w14:paraId="0070A4E7" w14:textId="77777777" w:rsidR="00701748" w:rsidRPr="00927184" w:rsidRDefault="00701748"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(0,5%)</w:t>
            </w:r>
          </w:p>
        </w:tc>
        <w:tc>
          <w:tcPr>
            <w:tcW w:w="2338" w:type="dxa"/>
          </w:tcPr>
          <w:p w14:paraId="7C72D79B" w14:textId="77777777" w:rsidR="00701748" w:rsidRPr="00927184" w:rsidRDefault="00701748"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8</w:t>
            </w:r>
          </w:p>
          <w:p w14:paraId="5CC63D29" w14:textId="77777777" w:rsidR="00701748" w:rsidRPr="00927184" w:rsidRDefault="00701748"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(4,0%)</w:t>
            </w:r>
          </w:p>
        </w:tc>
        <w:tc>
          <w:tcPr>
            <w:tcW w:w="2338" w:type="dxa"/>
          </w:tcPr>
          <w:p w14:paraId="3C2529D5" w14:textId="77777777" w:rsidR="00701748" w:rsidRPr="00927184" w:rsidRDefault="00701748" w:rsidP="00C628B0">
            <w:pPr>
              <w:pStyle w:val="Table"/>
              <w:keepNext/>
              <w:spacing w:before="0" w:after="0"/>
              <w:jc w:val="center"/>
              <w:rPr>
                <w:rFonts w:ascii="Times New Roman" w:hAnsi="Times New Roman"/>
                <w:bCs/>
                <w:sz w:val="22"/>
                <w:szCs w:val="22"/>
              </w:rPr>
            </w:pPr>
            <w:r w:rsidRPr="00927184">
              <w:rPr>
                <w:rFonts w:ascii="Times New Roman" w:hAnsi="Times New Roman"/>
                <w:bCs/>
                <w:sz w:val="22"/>
                <w:szCs w:val="22"/>
              </w:rPr>
              <w:noBreakHyphen/>
              <w:t>3,4</w:t>
            </w:r>
          </w:p>
          <w:p w14:paraId="78C2A558" w14:textId="77777777" w:rsidR="00701748" w:rsidRPr="00927184" w:rsidRDefault="00701748" w:rsidP="00C628B0">
            <w:pPr>
              <w:pStyle w:val="Table"/>
              <w:keepNext/>
              <w:spacing w:before="0" w:after="0"/>
              <w:jc w:val="center"/>
              <w:rPr>
                <w:rFonts w:ascii="Times New Roman" w:hAnsi="Times New Roman"/>
                <w:sz w:val="22"/>
                <w:szCs w:val="22"/>
              </w:rPr>
            </w:pPr>
            <w:r w:rsidRPr="00927184">
              <w:rPr>
                <w:rFonts w:ascii="Times New Roman" w:hAnsi="Times New Roman"/>
                <w:bCs/>
                <w:sz w:val="22"/>
                <w:szCs w:val="22"/>
              </w:rPr>
              <w:t>(</w:t>
            </w:r>
            <w:r w:rsidRPr="00927184">
              <w:rPr>
                <w:rFonts w:ascii="Times New Roman" w:hAnsi="Times New Roman"/>
                <w:bCs/>
                <w:sz w:val="22"/>
                <w:szCs w:val="22"/>
              </w:rPr>
              <w:noBreakHyphen/>
              <w:t xml:space="preserve">6,3, </w:t>
            </w:r>
            <w:r w:rsidRPr="00927184">
              <w:rPr>
                <w:rFonts w:ascii="Times New Roman" w:hAnsi="Times New Roman"/>
                <w:bCs/>
                <w:sz w:val="22"/>
                <w:szCs w:val="22"/>
              </w:rPr>
              <w:noBreakHyphen/>
              <w:t>0,5)</w:t>
            </w:r>
          </w:p>
        </w:tc>
      </w:tr>
      <w:tr w:rsidR="00701748" w:rsidRPr="00C3050E" w14:paraId="5CC0D162" w14:textId="77777777" w:rsidTr="00615052">
        <w:tc>
          <w:tcPr>
            <w:tcW w:w="9350" w:type="dxa"/>
            <w:gridSpan w:val="4"/>
          </w:tcPr>
          <w:p w14:paraId="763EA805" w14:textId="663DCA00" w:rsidR="00701748" w:rsidRPr="00927184" w:rsidRDefault="00701748" w:rsidP="00C628B0">
            <w:pPr>
              <w:rPr>
                <w:lang w:val="nl-NL"/>
              </w:rPr>
            </w:pPr>
            <w:r w:rsidRPr="00927184">
              <w:rPr>
                <w:lang w:val="nl-NL"/>
              </w:rPr>
              <w:t xml:space="preserve">DRSS = </w:t>
            </w:r>
            <w:r w:rsidRPr="00927184">
              <w:rPr>
                <w:i/>
                <w:lang w:val="nl-NL"/>
              </w:rPr>
              <w:t>diabeti</w:t>
            </w:r>
            <w:r w:rsidR="008A5C16" w:rsidRPr="00927184">
              <w:rPr>
                <w:i/>
                <w:lang w:val="nl-NL"/>
              </w:rPr>
              <w:t>c</w:t>
            </w:r>
            <w:r w:rsidRPr="00927184">
              <w:rPr>
                <w:i/>
                <w:lang w:val="nl-NL"/>
              </w:rPr>
              <w:t xml:space="preserve"> retinopath</w:t>
            </w:r>
            <w:r w:rsidR="008A5C16" w:rsidRPr="00927184">
              <w:rPr>
                <w:i/>
                <w:lang w:val="nl-NL"/>
              </w:rPr>
              <w:t>y</w:t>
            </w:r>
            <w:r w:rsidRPr="00927184">
              <w:rPr>
                <w:i/>
                <w:lang w:val="nl-NL"/>
              </w:rPr>
              <w:t xml:space="preserve"> severity score</w:t>
            </w:r>
            <w:r w:rsidRPr="00927184">
              <w:rPr>
                <w:lang w:val="nl-NL"/>
              </w:rPr>
              <w:t>, n = aantal patiënten dat voldeed aan de aandoening bij het bezoek, N = totaal aantal studieogen.</w:t>
            </w:r>
          </w:p>
        </w:tc>
      </w:tr>
    </w:tbl>
    <w:p w14:paraId="6C2D8952" w14:textId="77777777" w:rsidR="00701748" w:rsidRPr="00927184" w:rsidRDefault="00701748" w:rsidP="00C628B0">
      <w:pPr>
        <w:widowControl w:val="0"/>
        <w:rPr>
          <w:lang w:val="nl-NL"/>
        </w:rPr>
      </w:pPr>
    </w:p>
    <w:p w14:paraId="29F9FE22" w14:textId="6B7B5889" w:rsidR="00701748" w:rsidRPr="00927184" w:rsidRDefault="00701748" w:rsidP="00C628B0">
      <w:pPr>
        <w:widowControl w:val="0"/>
        <w:rPr>
          <w:lang w:val="nl-NL"/>
        </w:rPr>
      </w:pPr>
      <w:r w:rsidRPr="00927184">
        <w:rPr>
          <w:lang w:val="nl-NL"/>
        </w:rPr>
        <w:t xml:space="preserve">Bij jaar 1 was de ≥2-staps verbetering in DRSS in de </w:t>
      </w:r>
      <w:r w:rsidR="008A5C16" w:rsidRPr="00927184">
        <w:rPr>
          <w:lang w:val="nl-NL"/>
        </w:rPr>
        <w:t xml:space="preserve">groep </w:t>
      </w:r>
      <w:r w:rsidRPr="00927184">
        <w:rPr>
          <w:lang w:val="nl-NL"/>
        </w:rPr>
        <w:t>met ranibizumab in Protocol S consistent bij ogen zonder DME (39,9%) en met DME bij baseline (48,8%).</w:t>
      </w:r>
    </w:p>
    <w:p w14:paraId="76973531" w14:textId="77777777" w:rsidR="00701748" w:rsidRPr="00927184" w:rsidRDefault="00701748" w:rsidP="00C628B0">
      <w:pPr>
        <w:widowControl w:val="0"/>
        <w:rPr>
          <w:lang w:val="nl-NL"/>
        </w:rPr>
      </w:pPr>
    </w:p>
    <w:p w14:paraId="21E086A6" w14:textId="642632F8" w:rsidR="00701748" w:rsidRPr="00927184" w:rsidRDefault="00701748" w:rsidP="00C628B0">
      <w:pPr>
        <w:widowControl w:val="0"/>
        <w:rPr>
          <w:lang w:val="nl-NL"/>
        </w:rPr>
      </w:pPr>
      <w:r w:rsidRPr="00927184">
        <w:rPr>
          <w:lang w:val="nl-NL"/>
        </w:rPr>
        <w:t xml:space="preserve">Een analyse van de gegevens </w:t>
      </w:r>
      <w:r w:rsidR="00B5215F" w:rsidRPr="00927184">
        <w:rPr>
          <w:lang w:val="nl-NL"/>
        </w:rPr>
        <w:t xml:space="preserve">bij jaar 2 </w:t>
      </w:r>
      <w:r w:rsidRPr="00927184">
        <w:rPr>
          <w:lang w:val="nl-NL"/>
        </w:rPr>
        <w:t xml:space="preserve">van Protocol S toonde aan dat 42,3% (n=80) van de ogen in de </w:t>
      </w:r>
      <w:r w:rsidR="008A5C16" w:rsidRPr="00927184">
        <w:rPr>
          <w:lang w:val="nl-NL"/>
        </w:rPr>
        <w:t xml:space="preserve">groep </w:t>
      </w:r>
      <w:r w:rsidRPr="00927184">
        <w:rPr>
          <w:lang w:val="nl-NL"/>
        </w:rPr>
        <w:t xml:space="preserve">met ranibizumab een ≥2-staps verbetering in DRSS </w:t>
      </w:r>
      <w:r w:rsidR="008A5C16" w:rsidRPr="00927184">
        <w:rPr>
          <w:lang w:val="nl-NL"/>
        </w:rPr>
        <w:t>ten opzichte van</w:t>
      </w:r>
      <w:r w:rsidRPr="00927184">
        <w:rPr>
          <w:lang w:val="nl-NL"/>
        </w:rPr>
        <w:t xml:space="preserve"> baseline had, vergeleken met 23,1% (n=46) van de ogen in de </w:t>
      </w:r>
      <w:r w:rsidR="008A5C16" w:rsidRPr="00927184">
        <w:rPr>
          <w:lang w:val="nl-NL"/>
        </w:rPr>
        <w:t xml:space="preserve">groep </w:t>
      </w:r>
      <w:r w:rsidRPr="00927184">
        <w:rPr>
          <w:lang w:val="nl-NL"/>
        </w:rPr>
        <w:t xml:space="preserve">met PRP. In de </w:t>
      </w:r>
      <w:r w:rsidR="008A5C16" w:rsidRPr="00927184">
        <w:rPr>
          <w:lang w:val="nl-NL"/>
        </w:rPr>
        <w:t xml:space="preserve">groep </w:t>
      </w:r>
      <w:r w:rsidRPr="00927184">
        <w:rPr>
          <w:lang w:val="nl-NL"/>
        </w:rPr>
        <w:t xml:space="preserve">met ranibizumab werd een ≥2-staps verbetering in DRSS </w:t>
      </w:r>
      <w:r w:rsidR="008A5C16" w:rsidRPr="00927184">
        <w:rPr>
          <w:lang w:val="nl-NL"/>
        </w:rPr>
        <w:t xml:space="preserve">ten opzichte van </w:t>
      </w:r>
      <w:r w:rsidRPr="00927184">
        <w:rPr>
          <w:lang w:val="nl-NL"/>
        </w:rPr>
        <w:t xml:space="preserve">baseline waargenomen bij 58,5% (n=24) van de ogen met </w:t>
      </w:r>
      <w:r w:rsidR="008A5C16" w:rsidRPr="00927184">
        <w:rPr>
          <w:lang w:val="nl-NL"/>
        </w:rPr>
        <w:t xml:space="preserve">DME bij </w:t>
      </w:r>
      <w:r w:rsidRPr="00927184">
        <w:rPr>
          <w:lang w:val="nl-NL"/>
        </w:rPr>
        <w:t>baseline en 37,8% (n=56) van de ogen zonder DME.</w:t>
      </w:r>
    </w:p>
    <w:p w14:paraId="3D9A4CDF" w14:textId="77777777" w:rsidR="009F3107" w:rsidRPr="00927184" w:rsidRDefault="009F3107" w:rsidP="00C628B0">
      <w:pPr>
        <w:rPr>
          <w:color w:val="222222"/>
          <w:lang w:val="nl-NL"/>
        </w:rPr>
      </w:pPr>
    </w:p>
    <w:p w14:paraId="6383D430" w14:textId="6B311936" w:rsidR="009F3107" w:rsidRPr="00927184" w:rsidRDefault="009F3107" w:rsidP="00C628B0">
      <w:pPr>
        <w:rPr>
          <w:color w:val="222222"/>
          <w:lang w:val="nl-NL"/>
        </w:rPr>
      </w:pPr>
      <w:r w:rsidRPr="00927184">
        <w:rPr>
          <w:color w:val="222222"/>
          <w:lang w:val="nl-NL"/>
        </w:rPr>
        <w:t xml:space="preserve">DRSS werd </w:t>
      </w:r>
      <w:r w:rsidR="00D720A6" w:rsidRPr="00927184">
        <w:rPr>
          <w:color w:val="222222"/>
          <w:lang w:val="nl-NL"/>
        </w:rPr>
        <w:t xml:space="preserve">ook </w:t>
      </w:r>
      <w:r w:rsidRPr="00927184">
        <w:rPr>
          <w:color w:val="222222"/>
          <w:lang w:val="nl-NL"/>
        </w:rPr>
        <w:t>beoordeeld in drie afzonderlijke actief-gecontroleerde fase III</w:t>
      </w:r>
      <w:r w:rsidR="000A2678" w:rsidRPr="00927184">
        <w:rPr>
          <w:color w:val="222222"/>
          <w:lang w:val="nl-NL"/>
        </w:rPr>
        <w:t>-</w:t>
      </w:r>
      <w:r w:rsidRPr="00927184">
        <w:rPr>
          <w:color w:val="222222"/>
          <w:lang w:val="nl-NL"/>
        </w:rPr>
        <w:t>DME</w:t>
      </w:r>
      <w:r w:rsidR="000A2678" w:rsidRPr="00927184">
        <w:rPr>
          <w:color w:val="222222"/>
          <w:lang w:val="nl-NL"/>
        </w:rPr>
        <w:t>-</w:t>
      </w:r>
      <w:r w:rsidRPr="00927184">
        <w:rPr>
          <w:color w:val="222222"/>
          <w:lang w:val="nl-NL"/>
        </w:rPr>
        <w:t>studies (ranibizumab 0,5 mg PRN versus laser) die een totaal van 875 patiënten omvatten, waarvan ongeveer 75% van Aziatische oorsprong was. In een meta-analyse van deze onderzoeken vertoonde 48,4% van de 315 patiënten met vast te stellen DRSS-scores in de subgroep van patiënten met matig ernstige niet-proliferatieve DR (NPDR) of slechter op baseline een ≥2-staps verbetering in de DRSS op maand 12 bij behandeling met ranibizumab (n=192) versus 14,6% van de patiënten behandeld met laser (n=123). Het geschatte verschil tussen ranibizumab en laser was 29,9% (95% BI: [20,0, 39,7]). Bij de 405 patiënten bij wie de DRSS-score was vast te stellen, met matige NPDR of beter, werd een ≥2-staps verbetering van de DRSS waargenomen bij respectievelijk 1,4% en 0,9% van de ranibizumab- en lasergroepen.</w:t>
      </w:r>
    </w:p>
    <w:bookmarkEnd w:id="4"/>
    <w:p w14:paraId="537012B9" w14:textId="77777777" w:rsidR="00701748" w:rsidRPr="00927184" w:rsidRDefault="00701748" w:rsidP="00C628B0">
      <w:pPr>
        <w:rPr>
          <w:bCs/>
          <w:lang w:val="nl-NL"/>
        </w:rPr>
      </w:pPr>
    </w:p>
    <w:p w14:paraId="0D8B2285" w14:textId="77777777" w:rsidR="00020519" w:rsidRPr="00927184" w:rsidRDefault="00020519" w:rsidP="00C628B0">
      <w:pPr>
        <w:keepNext/>
        <w:rPr>
          <w:i/>
          <w:u w:val="single"/>
          <w:lang w:val="nl-NL"/>
        </w:rPr>
      </w:pPr>
      <w:r w:rsidRPr="00927184">
        <w:rPr>
          <w:i/>
          <w:u w:val="single"/>
          <w:lang w:val="nl-NL"/>
        </w:rPr>
        <w:t>Behandeling van visusverslechtering als gevolg van macula-oedeem secundair aan RVO</w:t>
      </w:r>
    </w:p>
    <w:p w14:paraId="2DB7FD98" w14:textId="77777777" w:rsidR="00020519" w:rsidRPr="00927184" w:rsidRDefault="00020519" w:rsidP="00C628B0">
      <w:pPr>
        <w:widowControl w:val="0"/>
        <w:rPr>
          <w:lang w:val="nl-NL"/>
        </w:rPr>
      </w:pPr>
      <w:r w:rsidRPr="00927184">
        <w:rPr>
          <w:lang w:val="nl-NL"/>
        </w:rPr>
        <w:t xml:space="preserve">De klinische veiligheid en werkzaamheid van Lucentis bij patiënten met visusverslechtering als gevolg van macula-oedeem secundair aan RVO is onderzocht in de gerandomiseerde, dubbelblinde, gecontroleerde onderzoeken BRAVO en CRUISE, waarin respectievelijk patiënten met BRVO (n=397) en CRVO (n=392) werden gerekruteerd. In beide onderzoeken kregen de patiënten of 0,3 mg of 0,5 mg ranibizumab of </w:t>
      </w:r>
      <w:r w:rsidR="00BB4985" w:rsidRPr="00927184">
        <w:rPr>
          <w:lang w:val="nl-NL"/>
        </w:rPr>
        <w:t>sham-</w:t>
      </w:r>
      <w:r w:rsidRPr="00927184">
        <w:rPr>
          <w:lang w:val="nl-NL"/>
        </w:rPr>
        <w:t xml:space="preserve">injecties. Na 6 maanden </w:t>
      </w:r>
      <w:r w:rsidR="00BC33F6" w:rsidRPr="00927184">
        <w:rPr>
          <w:lang w:val="nl-NL"/>
        </w:rPr>
        <w:t xml:space="preserve">werden </w:t>
      </w:r>
      <w:r w:rsidRPr="00927184">
        <w:rPr>
          <w:lang w:val="nl-NL"/>
        </w:rPr>
        <w:t xml:space="preserve">patiënten in de </w:t>
      </w:r>
      <w:r w:rsidR="00BB4985" w:rsidRPr="00927184">
        <w:rPr>
          <w:lang w:val="nl-NL"/>
        </w:rPr>
        <w:t>sham</w:t>
      </w:r>
      <w:r w:rsidRPr="00927184">
        <w:rPr>
          <w:lang w:val="nl-NL"/>
        </w:rPr>
        <w:t>-controlegroep over</w:t>
      </w:r>
      <w:r w:rsidR="00BC33F6" w:rsidRPr="00927184">
        <w:rPr>
          <w:lang w:val="nl-NL"/>
        </w:rPr>
        <w:t>gezet op</w:t>
      </w:r>
      <w:r w:rsidRPr="00927184">
        <w:rPr>
          <w:lang w:val="nl-NL"/>
        </w:rPr>
        <w:t xml:space="preserve"> 0,5 mg ranibizumab.</w:t>
      </w:r>
    </w:p>
    <w:p w14:paraId="06886951" w14:textId="77777777" w:rsidR="00020519" w:rsidRPr="00927184" w:rsidRDefault="00020519" w:rsidP="00C628B0">
      <w:pPr>
        <w:widowControl w:val="0"/>
        <w:rPr>
          <w:lang w:val="nl-NL"/>
        </w:rPr>
      </w:pPr>
    </w:p>
    <w:p w14:paraId="3A3D0BA3" w14:textId="1ECD5BA3" w:rsidR="00020519" w:rsidRPr="00927184" w:rsidRDefault="00020519" w:rsidP="00C628B0">
      <w:pPr>
        <w:pStyle w:val="Text"/>
        <w:spacing w:before="0"/>
        <w:jc w:val="left"/>
        <w:rPr>
          <w:sz w:val="22"/>
          <w:szCs w:val="22"/>
          <w:lang w:val="nl-NL"/>
        </w:rPr>
      </w:pPr>
      <w:r w:rsidRPr="00927184">
        <w:rPr>
          <w:color w:val="000000"/>
          <w:sz w:val="22"/>
          <w:szCs w:val="22"/>
          <w:lang w:val="nl-NL"/>
        </w:rPr>
        <w:t>De belangrijkste resultaten uit BRAVO en CRUISE zijn samengevat in</w:t>
      </w:r>
      <w:r w:rsidRPr="00927184">
        <w:rPr>
          <w:bCs/>
          <w:color w:val="000000"/>
          <w:lang w:val="nl-NL"/>
        </w:rPr>
        <w:t xml:space="preserve"> </w:t>
      </w:r>
      <w:r w:rsidRPr="00927184">
        <w:rPr>
          <w:bCs/>
          <w:color w:val="000000"/>
          <w:sz w:val="22"/>
          <w:szCs w:val="22"/>
          <w:lang w:val="nl-NL"/>
        </w:rPr>
        <w:t>Tabel </w:t>
      </w:r>
      <w:r w:rsidR="00701748" w:rsidRPr="00927184">
        <w:rPr>
          <w:bCs/>
          <w:color w:val="000000"/>
          <w:sz w:val="22"/>
          <w:szCs w:val="22"/>
          <w:lang w:val="nl-NL"/>
        </w:rPr>
        <w:t>8</w:t>
      </w:r>
      <w:r w:rsidRPr="00927184">
        <w:rPr>
          <w:bCs/>
          <w:color w:val="000000"/>
          <w:sz w:val="22"/>
          <w:szCs w:val="22"/>
          <w:lang w:val="nl-NL"/>
        </w:rPr>
        <w:t xml:space="preserve"> </w:t>
      </w:r>
      <w:r w:rsidR="002244E5" w:rsidRPr="00927184">
        <w:rPr>
          <w:bCs/>
          <w:color w:val="000000"/>
          <w:sz w:val="22"/>
          <w:szCs w:val="22"/>
          <w:lang w:val="nl-NL"/>
        </w:rPr>
        <w:t xml:space="preserve">en </w:t>
      </w:r>
      <w:r w:rsidRPr="00927184">
        <w:rPr>
          <w:bCs/>
          <w:color w:val="000000"/>
          <w:sz w:val="22"/>
          <w:szCs w:val="22"/>
          <w:lang w:val="nl-NL"/>
        </w:rPr>
        <w:t>Figu</w:t>
      </w:r>
      <w:r w:rsidR="002244E5" w:rsidRPr="00927184">
        <w:rPr>
          <w:bCs/>
          <w:color w:val="000000"/>
          <w:sz w:val="22"/>
          <w:szCs w:val="22"/>
          <w:lang w:val="nl-NL"/>
        </w:rPr>
        <w:t>u</w:t>
      </w:r>
      <w:r w:rsidRPr="00927184">
        <w:rPr>
          <w:bCs/>
          <w:color w:val="000000"/>
          <w:sz w:val="22"/>
          <w:szCs w:val="22"/>
          <w:lang w:val="nl-NL"/>
        </w:rPr>
        <w:t>r </w:t>
      </w:r>
      <w:r w:rsidR="00942FBA" w:rsidRPr="00927184">
        <w:rPr>
          <w:bCs/>
          <w:color w:val="000000"/>
          <w:sz w:val="22"/>
          <w:szCs w:val="22"/>
          <w:lang w:val="nl-NL"/>
        </w:rPr>
        <w:t>5</w:t>
      </w:r>
      <w:r w:rsidRPr="00927184">
        <w:rPr>
          <w:bCs/>
          <w:color w:val="000000"/>
          <w:sz w:val="22"/>
          <w:szCs w:val="22"/>
          <w:lang w:val="nl-NL"/>
        </w:rPr>
        <w:t xml:space="preserve"> en </w:t>
      </w:r>
      <w:r w:rsidR="00942FBA" w:rsidRPr="00927184">
        <w:rPr>
          <w:bCs/>
          <w:color w:val="000000"/>
          <w:sz w:val="22"/>
          <w:szCs w:val="22"/>
          <w:lang w:val="nl-NL"/>
        </w:rPr>
        <w:t>6</w:t>
      </w:r>
      <w:r w:rsidRPr="00927184">
        <w:rPr>
          <w:bCs/>
          <w:color w:val="000000"/>
          <w:sz w:val="22"/>
          <w:szCs w:val="22"/>
          <w:lang w:val="nl-NL"/>
        </w:rPr>
        <w:t>.</w:t>
      </w:r>
    </w:p>
    <w:p w14:paraId="52F4436E" w14:textId="77777777" w:rsidR="00020519" w:rsidRPr="00927184" w:rsidRDefault="00020519" w:rsidP="00C628B0">
      <w:pPr>
        <w:widowControl w:val="0"/>
        <w:rPr>
          <w:lang w:val="nl-NL"/>
        </w:rPr>
      </w:pPr>
    </w:p>
    <w:p w14:paraId="7FCBBD48" w14:textId="47412E0B" w:rsidR="00020519" w:rsidRPr="00927184" w:rsidRDefault="00020519" w:rsidP="00C628B0">
      <w:pPr>
        <w:keepNext/>
        <w:widowControl w:val="0"/>
        <w:ind w:left="1134" w:hanging="1134"/>
        <w:rPr>
          <w:b/>
          <w:lang w:val="nl-NL"/>
        </w:rPr>
      </w:pPr>
      <w:r w:rsidRPr="00927184">
        <w:rPr>
          <w:b/>
          <w:lang w:val="nl-NL"/>
        </w:rPr>
        <w:t>Tabel </w:t>
      </w:r>
      <w:r w:rsidR="00701748" w:rsidRPr="00927184">
        <w:rPr>
          <w:b/>
          <w:lang w:val="nl-NL"/>
        </w:rPr>
        <w:t>8</w:t>
      </w:r>
      <w:r w:rsidRPr="00927184">
        <w:rPr>
          <w:b/>
          <w:lang w:val="nl-NL"/>
        </w:rPr>
        <w:tab/>
        <w:t>Resultaten op maand 6 en 12 (BRAVO</w:t>
      </w:r>
      <w:r w:rsidR="0030693F" w:rsidRPr="00927184">
        <w:rPr>
          <w:b/>
          <w:lang w:val="nl-NL"/>
        </w:rPr>
        <w:t xml:space="preserve"> en CRUISE</w:t>
      </w:r>
      <w:r w:rsidRPr="00927184">
        <w:rPr>
          <w:b/>
          <w:lang w:val="nl-NL"/>
        </w:rPr>
        <w:t>)</w:t>
      </w:r>
    </w:p>
    <w:p w14:paraId="462969B1" w14:textId="77777777" w:rsidR="00020519" w:rsidRPr="00927184" w:rsidRDefault="00020519" w:rsidP="00C628B0">
      <w:pPr>
        <w:keepNext/>
        <w:widowControl w:val="0"/>
        <w:rPr>
          <w:lang w:val="nl-NL"/>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798"/>
        <w:gridCol w:w="1635"/>
        <w:gridCol w:w="1343"/>
        <w:gridCol w:w="1761"/>
        <w:gridCol w:w="1524"/>
      </w:tblGrid>
      <w:tr w:rsidR="00DA5865" w:rsidRPr="00927184" w14:paraId="7EA19A9C" w14:textId="77777777" w:rsidTr="00FF4BB2">
        <w:tc>
          <w:tcPr>
            <w:tcW w:w="1544" w:type="pct"/>
          </w:tcPr>
          <w:p w14:paraId="3DC892ED" w14:textId="77777777" w:rsidR="00DA5865" w:rsidRPr="00927184" w:rsidRDefault="00DA5865" w:rsidP="00C628B0">
            <w:pPr>
              <w:keepNext/>
              <w:widowControl w:val="0"/>
              <w:rPr>
                <w:lang w:val="nl-NL"/>
              </w:rPr>
            </w:pPr>
          </w:p>
        </w:tc>
        <w:tc>
          <w:tcPr>
            <w:tcW w:w="1643" w:type="pct"/>
            <w:gridSpan w:val="2"/>
          </w:tcPr>
          <w:p w14:paraId="52B96FF4" w14:textId="77777777" w:rsidR="00DA5865" w:rsidRPr="00927184" w:rsidRDefault="0030693F" w:rsidP="00C628B0">
            <w:pPr>
              <w:keepNext/>
              <w:widowControl w:val="0"/>
              <w:jc w:val="center"/>
              <w:rPr>
                <w:b/>
                <w:bCs/>
                <w:lang w:val="nl-NL"/>
              </w:rPr>
            </w:pPr>
            <w:r w:rsidRPr="00927184">
              <w:rPr>
                <w:b/>
                <w:bCs/>
                <w:lang w:val="nl-NL"/>
              </w:rPr>
              <w:t>BRAVO</w:t>
            </w:r>
          </w:p>
        </w:tc>
        <w:tc>
          <w:tcPr>
            <w:tcW w:w="1813" w:type="pct"/>
            <w:gridSpan w:val="2"/>
          </w:tcPr>
          <w:p w14:paraId="2F08C606" w14:textId="77777777" w:rsidR="00DA5865" w:rsidRPr="00927184" w:rsidRDefault="0030693F" w:rsidP="00C628B0">
            <w:pPr>
              <w:keepNext/>
              <w:widowControl w:val="0"/>
              <w:jc w:val="center"/>
              <w:rPr>
                <w:b/>
                <w:bCs/>
                <w:lang w:val="nl-NL"/>
              </w:rPr>
            </w:pPr>
            <w:r w:rsidRPr="00927184">
              <w:rPr>
                <w:b/>
                <w:bCs/>
                <w:lang w:val="nl-NL"/>
              </w:rPr>
              <w:t>CRUISE</w:t>
            </w:r>
          </w:p>
        </w:tc>
      </w:tr>
      <w:tr w:rsidR="0030693F" w:rsidRPr="00927184" w14:paraId="59140662" w14:textId="77777777" w:rsidTr="00FF4BB2">
        <w:tc>
          <w:tcPr>
            <w:tcW w:w="1544" w:type="pct"/>
          </w:tcPr>
          <w:p w14:paraId="18B548FD" w14:textId="77777777" w:rsidR="0030693F" w:rsidRPr="00927184" w:rsidRDefault="0030693F" w:rsidP="00C628B0">
            <w:pPr>
              <w:keepNext/>
              <w:widowControl w:val="0"/>
              <w:rPr>
                <w:lang w:val="nl-NL"/>
              </w:rPr>
            </w:pPr>
          </w:p>
        </w:tc>
        <w:tc>
          <w:tcPr>
            <w:tcW w:w="902" w:type="pct"/>
          </w:tcPr>
          <w:p w14:paraId="7DBDBE30" w14:textId="77777777" w:rsidR="0030693F" w:rsidRPr="00927184" w:rsidRDefault="0030693F" w:rsidP="00C628B0">
            <w:pPr>
              <w:keepNext/>
              <w:widowControl w:val="0"/>
              <w:jc w:val="center"/>
              <w:rPr>
                <w:b/>
                <w:bCs/>
                <w:lang w:val="nl-NL"/>
              </w:rPr>
            </w:pPr>
            <w:r w:rsidRPr="00927184">
              <w:rPr>
                <w:b/>
                <w:bCs/>
                <w:lang w:val="nl-NL"/>
              </w:rPr>
              <w:t>Sham/Lucentis 0,5 mg</w:t>
            </w:r>
          </w:p>
          <w:p w14:paraId="7336450D" w14:textId="77777777" w:rsidR="0030693F" w:rsidRPr="00927184" w:rsidRDefault="0030693F" w:rsidP="00C628B0">
            <w:pPr>
              <w:keepNext/>
              <w:widowControl w:val="0"/>
              <w:jc w:val="center"/>
              <w:rPr>
                <w:b/>
                <w:bCs/>
                <w:lang w:val="nl-NL"/>
              </w:rPr>
            </w:pPr>
            <w:r w:rsidRPr="00927184">
              <w:rPr>
                <w:b/>
                <w:bCs/>
                <w:lang w:val="nl-NL"/>
              </w:rPr>
              <w:t>(n=132)</w:t>
            </w:r>
          </w:p>
        </w:tc>
        <w:tc>
          <w:tcPr>
            <w:tcW w:w="741" w:type="pct"/>
          </w:tcPr>
          <w:p w14:paraId="0403E941" w14:textId="77777777" w:rsidR="0030693F" w:rsidRPr="00927184" w:rsidRDefault="0030693F" w:rsidP="00C628B0">
            <w:pPr>
              <w:keepNext/>
              <w:widowControl w:val="0"/>
              <w:jc w:val="center"/>
              <w:rPr>
                <w:b/>
                <w:bCs/>
                <w:lang w:val="nl-NL"/>
              </w:rPr>
            </w:pPr>
            <w:r w:rsidRPr="00927184">
              <w:rPr>
                <w:b/>
                <w:bCs/>
                <w:lang w:val="nl-NL"/>
              </w:rPr>
              <w:t>Lucentis 0,5 mg</w:t>
            </w:r>
          </w:p>
          <w:p w14:paraId="25181AE3" w14:textId="77777777" w:rsidR="0030693F" w:rsidRPr="00927184" w:rsidRDefault="0030693F" w:rsidP="00C628B0">
            <w:pPr>
              <w:keepNext/>
              <w:widowControl w:val="0"/>
              <w:jc w:val="center"/>
              <w:rPr>
                <w:b/>
                <w:bCs/>
                <w:lang w:val="nl-NL"/>
              </w:rPr>
            </w:pPr>
            <w:r w:rsidRPr="00927184">
              <w:rPr>
                <w:b/>
                <w:bCs/>
                <w:lang w:val="nl-NL"/>
              </w:rPr>
              <w:t>(n=131)</w:t>
            </w:r>
          </w:p>
        </w:tc>
        <w:tc>
          <w:tcPr>
            <w:tcW w:w="972" w:type="pct"/>
          </w:tcPr>
          <w:p w14:paraId="28CC39C1" w14:textId="77777777" w:rsidR="0030693F" w:rsidRPr="00927184" w:rsidRDefault="0030693F" w:rsidP="00C628B0">
            <w:pPr>
              <w:keepNext/>
              <w:widowControl w:val="0"/>
              <w:jc w:val="center"/>
              <w:rPr>
                <w:b/>
                <w:bCs/>
                <w:lang w:val="nl-NL"/>
              </w:rPr>
            </w:pPr>
            <w:r w:rsidRPr="00927184">
              <w:rPr>
                <w:b/>
                <w:bCs/>
                <w:lang w:val="nl-NL"/>
              </w:rPr>
              <w:t>Sham/Lucentis 0</w:t>
            </w:r>
            <w:r w:rsidR="00BA57BF" w:rsidRPr="00927184">
              <w:rPr>
                <w:b/>
                <w:bCs/>
                <w:lang w:val="nl-NL"/>
              </w:rPr>
              <w:t>,</w:t>
            </w:r>
            <w:r w:rsidRPr="00927184">
              <w:rPr>
                <w:b/>
                <w:bCs/>
                <w:lang w:val="nl-NL"/>
              </w:rPr>
              <w:t>5 mg</w:t>
            </w:r>
          </w:p>
          <w:p w14:paraId="3DD058EF" w14:textId="77777777" w:rsidR="0030693F" w:rsidRPr="00927184" w:rsidRDefault="0030693F" w:rsidP="00C628B0">
            <w:pPr>
              <w:keepNext/>
              <w:widowControl w:val="0"/>
              <w:jc w:val="center"/>
              <w:rPr>
                <w:b/>
                <w:bCs/>
                <w:lang w:val="nl-NL"/>
              </w:rPr>
            </w:pPr>
            <w:r w:rsidRPr="00927184">
              <w:rPr>
                <w:b/>
                <w:bCs/>
                <w:lang w:val="nl-NL"/>
              </w:rPr>
              <w:t>(n=130)</w:t>
            </w:r>
          </w:p>
        </w:tc>
        <w:tc>
          <w:tcPr>
            <w:tcW w:w="841" w:type="pct"/>
          </w:tcPr>
          <w:p w14:paraId="7CF0AF06" w14:textId="77777777" w:rsidR="0030693F" w:rsidRPr="00927184" w:rsidRDefault="0030693F" w:rsidP="00C628B0">
            <w:pPr>
              <w:keepNext/>
              <w:widowControl w:val="0"/>
              <w:jc w:val="center"/>
              <w:rPr>
                <w:b/>
                <w:bCs/>
                <w:lang w:val="nl-NL"/>
              </w:rPr>
            </w:pPr>
            <w:r w:rsidRPr="00927184">
              <w:rPr>
                <w:b/>
                <w:bCs/>
                <w:lang w:val="nl-NL"/>
              </w:rPr>
              <w:t>Lucentis 0</w:t>
            </w:r>
            <w:r w:rsidR="00BA57BF" w:rsidRPr="00927184">
              <w:rPr>
                <w:b/>
                <w:bCs/>
                <w:lang w:val="nl-NL"/>
              </w:rPr>
              <w:t>,</w:t>
            </w:r>
            <w:r w:rsidRPr="00927184">
              <w:rPr>
                <w:b/>
                <w:bCs/>
                <w:lang w:val="nl-NL"/>
              </w:rPr>
              <w:t>5 mg</w:t>
            </w:r>
          </w:p>
          <w:p w14:paraId="38777017" w14:textId="77777777" w:rsidR="0030693F" w:rsidRPr="00927184" w:rsidRDefault="0030693F" w:rsidP="00C628B0">
            <w:pPr>
              <w:keepNext/>
              <w:widowControl w:val="0"/>
              <w:jc w:val="center"/>
              <w:rPr>
                <w:b/>
                <w:bCs/>
                <w:lang w:val="nl-NL"/>
              </w:rPr>
            </w:pPr>
            <w:r w:rsidRPr="00927184">
              <w:rPr>
                <w:b/>
                <w:bCs/>
                <w:lang w:val="nl-NL"/>
              </w:rPr>
              <w:t>(n=130)</w:t>
            </w:r>
          </w:p>
        </w:tc>
      </w:tr>
      <w:tr w:rsidR="0030693F" w:rsidRPr="00927184" w14:paraId="5FFBAE56" w14:textId="77777777" w:rsidTr="00FF4BB2">
        <w:tc>
          <w:tcPr>
            <w:tcW w:w="1544" w:type="pct"/>
          </w:tcPr>
          <w:p w14:paraId="7045CA3F" w14:textId="77777777" w:rsidR="0030693F" w:rsidRPr="00927184" w:rsidRDefault="0030693F" w:rsidP="00C628B0">
            <w:pPr>
              <w:keepNext/>
              <w:widowControl w:val="0"/>
              <w:rPr>
                <w:lang w:val="nl-NL"/>
              </w:rPr>
            </w:pPr>
            <w:r w:rsidRPr="00927184">
              <w:rPr>
                <w:szCs w:val="22"/>
                <w:lang w:val="nl-NL"/>
              </w:rPr>
              <w:t>Gemiddelde verandering in gezichtsscherpte (letters) (SD) op maand 6</w:t>
            </w:r>
            <w:r w:rsidRPr="00927184">
              <w:rPr>
                <w:szCs w:val="22"/>
                <w:vertAlign w:val="superscript"/>
                <w:lang w:val="nl-NL"/>
              </w:rPr>
              <w:t>a</w:t>
            </w:r>
            <w:r w:rsidRPr="00927184">
              <w:rPr>
                <w:szCs w:val="22"/>
                <w:lang w:val="nl-NL"/>
              </w:rPr>
              <w:t xml:space="preserve"> (primair eindpunt)</w:t>
            </w:r>
          </w:p>
        </w:tc>
        <w:tc>
          <w:tcPr>
            <w:tcW w:w="902" w:type="pct"/>
          </w:tcPr>
          <w:p w14:paraId="406CBB43" w14:textId="77777777" w:rsidR="0030693F" w:rsidRPr="00927184" w:rsidRDefault="0030693F" w:rsidP="00C628B0">
            <w:pPr>
              <w:keepNext/>
              <w:widowControl w:val="0"/>
              <w:jc w:val="center"/>
              <w:rPr>
                <w:lang w:val="nl-NL"/>
              </w:rPr>
            </w:pPr>
            <w:r w:rsidRPr="00927184">
              <w:rPr>
                <w:lang w:val="nl-NL"/>
              </w:rPr>
              <w:t>7,3 (13,0)</w:t>
            </w:r>
          </w:p>
        </w:tc>
        <w:tc>
          <w:tcPr>
            <w:tcW w:w="741" w:type="pct"/>
          </w:tcPr>
          <w:p w14:paraId="2658D43B" w14:textId="77777777" w:rsidR="0030693F" w:rsidRPr="00927184" w:rsidRDefault="0030693F" w:rsidP="00C628B0">
            <w:pPr>
              <w:keepNext/>
              <w:widowControl w:val="0"/>
              <w:jc w:val="center"/>
              <w:rPr>
                <w:lang w:val="nl-NL"/>
              </w:rPr>
            </w:pPr>
            <w:r w:rsidRPr="00927184">
              <w:rPr>
                <w:lang w:val="nl-NL"/>
              </w:rPr>
              <w:t>18,3 (13,2)</w:t>
            </w:r>
          </w:p>
        </w:tc>
        <w:tc>
          <w:tcPr>
            <w:tcW w:w="972" w:type="pct"/>
          </w:tcPr>
          <w:p w14:paraId="38D29B93" w14:textId="77777777" w:rsidR="0030693F" w:rsidRPr="00927184" w:rsidRDefault="0030693F" w:rsidP="00C628B0">
            <w:pPr>
              <w:keepNext/>
              <w:widowControl w:val="0"/>
              <w:jc w:val="center"/>
              <w:rPr>
                <w:lang w:val="nl-NL"/>
              </w:rPr>
            </w:pPr>
            <w:r w:rsidRPr="00927184">
              <w:rPr>
                <w:lang w:val="nl-NL"/>
              </w:rPr>
              <w:t>0</w:t>
            </w:r>
            <w:r w:rsidR="001E53BE" w:rsidRPr="00927184">
              <w:rPr>
                <w:lang w:val="nl-NL"/>
              </w:rPr>
              <w:t>,</w:t>
            </w:r>
            <w:r w:rsidRPr="00927184">
              <w:rPr>
                <w:lang w:val="nl-NL"/>
              </w:rPr>
              <w:t>8 (16,2)</w:t>
            </w:r>
          </w:p>
        </w:tc>
        <w:tc>
          <w:tcPr>
            <w:tcW w:w="841" w:type="pct"/>
          </w:tcPr>
          <w:p w14:paraId="02A71C77" w14:textId="77777777" w:rsidR="0030693F" w:rsidRPr="00927184" w:rsidRDefault="0030693F" w:rsidP="00C628B0">
            <w:pPr>
              <w:keepNext/>
              <w:widowControl w:val="0"/>
              <w:jc w:val="center"/>
              <w:rPr>
                <w:lang w:val="nl-NL"/>
              </w:rPr>
            </w:pPr>
            <w:r w:rsidRPr="00927184">
              <w:rPr>
                <w:lang w:val="nl-NL"/>
              </w:rPr>
              <w:t>14,9 (13,2)</w:t>
            </w:r>
          </w:p>
        </w:tc>
      </w:tr>
      <w:tr w:rsidR="0030693F" w:rsidRPr="00927184" w14:paraId="41423713" w14:textId="77777777" w:rsidTr="00FF4BB2">
        <w:tc>
          <w:tcPr>
            <w:tcW w:w="1544" w:type="pct"/>
          </w:tcPr>
          <w:p w14:paraId="555C006B" w14:textId="77777777" w:rsidR="0030693F" w:rsidRPr="00927184" w:rsidRDefault="0030693F" w:rsidP="00C628B0">
            <w:pPr>
              <w:keepNext/>
              <w:widowControl w:val="0"/>
              <w:rPr>
                <w:lang w:val="nl-NL"/>
              </w:rPr>
            </w:pPr>
            <w:r w:rsidRPr="00927184">
              <w:rPr>
                <w:szCs w:val="22"/>
                <w:lang w:val="nl-NL"/>
              </w:rPr>
              <w:t>Gemiddelde verandering in BCVA op maand 12 (letters) (SD)</w:t>
            </w:r>
          </w:p>
        </w:tc>
        <w:tc>
          <w:tcPr>
            <w:tcW w:w="902" w:type="pct"/>
          </w:tcPr>
          <w:p w14:paraId="4588FE49" w14:textId="77777777" w:rsidR="0030693F" w:rsidRPr="00927184" w:rsidRDefault="0030693F" w:rsidP="00C628B0">
            <w:pPr>
              <w:keepNext/>
              <w:widowControl w:val="0"/>
              <w:jc w:val="center"/>
              <w:rPr>
                <w:lang w:val="nl-NL"/>
              </w:rPr>
            </w:pPr>
            <w:r w:rsidRPr="00927184">
              <w:rPr>
                <w:lang w:val="nl-NL"/>
              </w:rPr>
              <w:t>12,1 (14,4)</w:t>
            </w:r>
          </w:p>
        </w:tc>
        <w:tc>
          <w:tcPr>
            <w:tcW w:w="741" w:type="pct"/>
          </w:tcPr>
          <w:p w14:paraId="33900233" w14:textId="77777777" w:rsidR="0030693F" w:rsidRPr="00927184" w:rsidRDefault="0030693F" w:rsidP="00C628B0">
            <w:pPr>
              <w:keepNext/>
              <w:widowControl w:val="0"/>
              <w:jc w:val="center"/>
              <w:rPr>
                <w:lang w:val="nl-NL"/>
              </w:rPr>
            </w:pPr>
            <w:r w:rsidRPr="00927184">
              <w:rPr>
                <w:lang w:val="nl-NL"/>
              </w:rPr>
              <w:t>18,3 (14,6)</w:t>
            </w:r>
          </w:p>
        </w:tc>
        <w:tc>
          <w:tcPr>
            <w:tcW w:w="972" w:type="pct"/>
          </w:tcPr>
          <w:p w14:paraId="36B1238A" w14:textId="77777777" w:rsidR="0030693F" w:rsidRPr="00927184" w:rsidRDefault="0030693F" w:rsidP="00C628B0">
            <w:pPr>
              <w:keepNext/>
              <w:widowControl w:val="0"/>
              <w:jc w:val="center"/>
              <w:rPr>
                <w:lang w:val="nl-NL"/>
              </w:rPr>
            </w:pPr>
            <w:r w:rsidRPr="00927184">
              <w:rPr>
                <w:lang w:val="nl-NL"/>
              </w:rPr>
              <w:t>7</w:t>
            </w:r>
            <w:r w:rsidR="001E53BE" w:rsidRPr="00927184">
              <w:rPr>
                <w:lang w:val="nl-NL"/>
              </w:rPr>
              <w:t>,</w:t>
            </w:r>
            <w:r w:rsidRPr="00927184">
              <w:rPr>
                <w:lang w:val="nl-NL"/>
              </w:rPr>
              <w:t>3 (15,9)</w:t>
            </w:r>
          </w:p>
        </w:tc>
        <w:tc>
          <w:tcPr>
            <w:tcW w:w="841" w:type="pct"/>
          </w:tcPr>
          <w:p w14:paraId="44AD23C6" w14:textId="77777777" w:rsidR="0030693F" w:rsidRPr="00927184" w:rsidRDefault="0030693F" w:rsidP="00C628B0">
            <w:pPr>
              <w:keepNext/>
              <w:widowControl w:val="0"/>
              <w:jc w:val="center"/>
              <w:rPr>
                <w:lang w:val="nl-NL"/>
              </w:rPr>
            </w:pPr>
            <w:r w:rsidRPr="00927184">
              <w:rPr>
                <w:lang w:val="nl-NL"/>
              </w:rPr>
              <w:t>13,9 (14,2)</w:t>
            </w:r>
          </w:p>
        </w:tc>
      </w:tr>
      <w:tr w:rsidR="0030693F" w:rsidRPr="00927184" w14:paraId="60DAFBBE" w14:textId="77777777" w:rsidTr="00FF4BB2">
        <w:tc>
          <w:tcPr>
            <w:tcW w:w="1544" w:type="pct"/>
          </w:tcPr>
          <w:p w14:paraId="2447AD12" w14:textId="77777777" w:rsidR="0030693F" w:rsidRPr="00927184" w:rsidRDefault="0030693F" w:rsidP="00C628B0">
            <w:pPr>
              <w:keepNext/>
              <w:widowControl w:val="0"/>
              <w:rPr>
                <w:lang w:val="nl-NL"/>
              </w:rPr>
            </w:pPr>
            <w:r w:rsidRPr="00927184">
              <w:rPr>
                <w:lang w:val="nl-NL"/>
              </w:rPr>
              <w:t>Winst van ≥15 letters in gezichtsscherpte op maand 6</w:t>
            </w:r>
            <w:r w:rsidRPr="00927184">
              <w:rPr>
                <w:vertAlign w:val="superscript"/>
                <w:lang w:val="nl-NL"/>
              </w:rPr>
              <w:t>a</w:t>
            </w:r>
            <w:r w:rsidRPr="00927184">
              <w:rPr>
                <w:lang w:val="nl-NL"/>
              </w:rPr>
              <w:t> (%)</w:t>
            </w:r>
          </w:p>
        </w:tc>
        <w:tc>
          <w:tcPr>
            <w:tcW w:w="902" w:type="pct"/>
          </w:tcPr>
          <w:p w14:paraId="6CC744DB" w14:textId="77777777" w:rsidR="0030693F" w:rsidRPr="00927184" w:rsidRDefault="0030693F" w:rsidP="00C628B0">
            <w:pPr>
              <w:keepNext/>
              <w:widowControl w:val="0"/>
              <w:jc w:val="center"/>
              <w:rPr>
                <w:lang w:val="nl-NL"/>
              </w:rPr>
            </w:pPr>
            <w:r w:rsidRPr="00927184">
              <w:rPr>
                <w:lang w:val="nl-NL"/>
              </w:rPr>
              <w:t>28,8</w:t>
            </w:r>
          </w:p>
        </w:tc>
        <w:tc>
          <w:tcPr>
            <w:tcW w:w="741" w:type="pct"/>
          </w:tcPr>
          <w:p w14:paraId="33A9840A" w14:textId="77777777" w:rsidR="0030693F" w:rsidRPr="00927184" w:rsidRDefault="0030693F" w:rsidP="00C628B0">
            <w:pPr>
              <w:keepNext/>
              <w:widowControl w:val="0"/>
              <w:jc w:val="center"/>
              <w:rPr>
                <w:lang w:val="nl-NL"/>
              </w:rPr>
            </w:pPr>
            <w:r w:rsidRPr="00927184">
              <w:rPr>
                <w:lang w:val="nl-NL"/>
              </w:rPr>
              <w:t>61,1</w:t>
            </w:r>
          </w:p>
        </w:tc>
        <w:tc>
          <w:tcPr>
            <w:tcW w:w="972" w:type="pct"/>
          </w:tcPr>
          <w:p w14:paraId="093B3E7D" w14:textId="77777777" w:rsidR="0030693F" w:rsidRPr="00927184" w:rsidRDefault="0030693F" w:rsidP="00C628B0">
            <w:pPr>
              <w:keepNext/>
              <w:widowControl w:val="0"/>
              <w:jc w:val="center"/>
              <w:rPr>
                <w:lang w:val="nl-NL"/>
              </w:rPr>
            </w:pPr>
            <w:r w:rsidRPr="00927184">
              <w:rPr>
                <w:lang w:val="nl-NL"/>
              </w:rPr>
              <w:t>16,9</w:t>
            </w:r>
          </w:p>
        </w:tc>
        <w:tc>
          <w:tcPr>
            <w:tcW w:w="841" w:type="pct"/>
          </w:tcPr>
          <w:p w14:paraId="40D9067F" w14:textId="77777777" w:rsidR="0030693F" w:rsidRPr="00927184" w:rsidRDefault="0030693F" w:rsidP="00C628B0">
            <w:pPr>
              <w:keepNext/>
              <w:widowControl w:val="0"/>
              <w:jc w:val="center"/>
              <w:rPr>
                <w:lang w:val="nl-NL"/>
              </w:rPr>
            </w:pPr>
            <w:r w:rsidRPr="00927184">
              <w:rPr>
                <w:lang w:val="nl-NL"/>
              </w:rPr>
              <w:t>47,7</w:t>
            </w:r>
          </w:p>
        </w:tc>
      </w:tr>
      <w:tr w:rsidR="0030693F" w:rsidRPr="00927184" w14:paraId="53320DF5" w14:textId="77777777" w:rsidTr="00FF4BB2">
        <w:tc>
          <w:tcPr>
            <w:tcW w:w="1544" w:type="pct"/>
          </w:tcPr>
          <w:p w14:paraId="4BF89E69" w14:textId="77777777" w:rsidR="0030693F" w:rsidRPr="00927184" w:rsidRDefault="0030693F" w:rsidP="00C628B0">
            <w:pPr>
              <w:keepNext/>
              <w:widowControl w:val="0"/>
              <w:rPr>
                <w:lang w:val="nl-NL"/>
              </w:rPr>
            </w:pPr>
            <w:r w:rsidRPr="00927184">
              <w:rPr>
                <w:lang w:val="nl-NL"/>
              </w:rPr>
              <w:t>Winst van ≥15 letters in gezichtsscherpte op maand 12 (%)</w:t>
            </w:r>
          </w:p>
        </w:tc>
        <w:tc>
          <w:tcPr>
            <w:tcW w:w="902" w:type="pct"/>
          </w:tcPr>
          <w:p w14:paraId="1BE1FBB0" w14:textId="77777777" w:rsidR="0030693F" w:rsidRPr="00927184" w:rsidRDefault="0030693F" w:rsidP="00C628B0">
            <w:pPr>
              <w:keepNext/>
              <w:widowControl w:val="0"/>
              <w:jc w:val="center"/>
              <w:rPr>
                <w:lang w:val="nl-NL"/>
              </w:rPr>
            </w:pPr>
            <w:r w:rsidRPr="00927184">
              <w:rPr>
                <w:lang w:val="nl-NL"/>
              </w:rPr>
              <w:t>43,9</w:t>
            </w:r>
          </w:p>
        </w:tc>
        <w:tc>
          <w:tcPr>
            <w:tcW w:w="741" w:type="pct"/>
          </w:tcPr>
          <w:p w14:paraId="478144BC" w14:textId="77777777" w:rsidR="0030693F" w:rsidRPr="00927184" w:rsidRDefault="0030693F" w:rsidP="00C628B0">
            <w:pPr>
              <w:keepNext/>
              <w:widowControl w:val="0"/>
              <w:jc w:val="center"/>
              <w:rPr>
                <w:lang w:val="nl-NL"/>
              </w:rPr>
            </w:pPr>
            <w:r w:rsidRPr="00927184">
              <w:rPr>
                <w:lang w:val="nl-NL"/>
              </w:rPr>
              <w:t>60,3</w:t>
            </w:r>
          </w:p>
        </w:tc>
        <w:tc>
          <w:tcPr>
            <w:tcW w:w="972" w:type="pct"/>
          </w:tcPr>
          <w:p w14:paraId="4536CA2C" w14:textId="77777777" w:rsidR="0030693F" w:rsidRPr="00927184" w:rsidRDefault="0030693F" w:rsidP="00C628B0">
            <w:pPr>
              <w:keepNext/>
              <w:widowControl w:val="0"/>
              <w:jc w:val="center"/>
              <w:rPr>
                <w:lang w:val="nl-NL"/>
              </w:rPr>
            </w:pPr>
            <w:r w:rsidRPr="00927184">
              <w:rPr>
                <w:lang w:val="nl-NL"/>
              </w:rPr>
              <w:t>33,1</w:t>
            </w:r>
          </w:p>
        </w:tc>
        <w:tc>
          <w:tcPr>
            <w:tcW w:w="841" w:type="pct"/>
          </w:tcPr>
          <w:p w14:paraId="61F6C6B6" w14:textId="77777777" w:rsidR="0030693F" w:rsidRPr="00927184" w:rsidRDefault="0030693F" w:rsidP="00C628B0">
            <w:pPr>
              <w:keepNext/>
              <w:widowControl w:val="0"/>
              <w:jc w:val="center"/>
              <w:rPr>
                <w:lang w:val="nl-NL"/>
              </w:rPr>
            </w:pPr>
            <w:r w:rsidRPr="00927184">
              <w:rPr>
                <w:lang w:val="nl-NL"/>
              </w:rPr>
              <w:t>50,8</w:t>
            </w:r>
          </w:p>
        </w:tc>
      </w:tr>
      <w:tr w:rsidR="0030693F" w:rsidRPr="00927184" w14:paraId="7356752B" w14:textId="77777777" w:rsidTr="00FF4BB2">
        <w:tc>
          <w:tcPr>
            <w:tcW w:w="1544" w:type="pct"/>
            <w:tcBorders>
              <w:top w:val="single" w:sz="4" w:space="0" w:color="auto"/>
              <w:left w:val="single" w:sz="4" w:space="0" w:color="auto"/>
              <w:bottom w:val="single" w:sz="4" w:space="0" w:color="auto"/>
              <w:right w:val="single" w:sz="4" w:space="0" w:color="auto"/>
            </w:tcBorders>
          </w:tcPr>
          <w:p w14:paraId="424E41AD" w14:textId="77777777" w:rsidR="0030693F" w:rsidRPr="00927184" w:rsidRDefault="0030693F" w:rsidP="00C628B0">
            <w:pPr>
              <w:keepNext/>
              <w:widowControl w:val="0"/>
              <w:rPr>
                <w:lang w:val="nl-NL"/>
              </w:rPr>
            </w:pPr>
            <w:r w:rsidRPr="00927184">
              <w:rPr>
                <w:lang w:val="nl-NL"/>
              </w:rPr>
              <w:t>Aandeel (%) dat laser “rescue” heeft gekregen gedurende 12 maanden</w:t>
            </w:r>
          </w:p>
        </w:tc>
        <w:tc>
          <w:tcPr>
            <w:tcW w:w="902" w:type="pct"/>
            <w:tcBorders>
              <w:top w:val="single" w:sz="4" w:space="0" w:color="auto"/>
              <w:left w:val="single" w:sz="4" w:space="0" w:color="auto"/>
              <w:bottom w:val="single" w:sz="4" w:space="0" w:color="auto"/>
              <w:right w:val="single" w:sz="4" w:space="0" w:color="auto"/>
            </w:tcBorders>
          </w:tcPr>
          <w:p w14:paraId="4F3A633D" w14:textId="77777777" w:rsidR="0030693F" w:rsidRPr="00927184" w:rsidRDefault="0030693F" w:rsidP="00C628B0">
            <w:pPr>
              <w:keepNext/>
              <w:widowControl w:val="0"/>
              <w:jc w:val="center"/>
              <w:rPr>
                <w:lang w:val="nl-NL"/>
              </w:rPr>
            </w:pPr>
            <w:r w:rsidRPr="00927184">
              <w:rPr>
                <w:lang w:val="nl-NL"/>
              </w:rPr>
              <w:t>61,4</w:t>
            </w:r>
          </w:p>
        </w:tc>
        <w:tc>
          <w:tcPr>
            <w:tcW w:w="741" w:type="pct"/>
            <w:tcBorders>
              <w:top w:val="single" w:sz="4" w:space="0" w:color="auto"/>
              <w:left w:val="single" w:sz="4" w:space="0" w:color="auto"/>
              <w:bottom w:val="single" w:sz="4" w:space="0" w:color="auto"/>
              <w:right w:val="single" w:sz="4" w:space="0" w:color="auto"/>
            </w:tcBorders>
          </w:tcPr>
          <w:p w14:paraId="0DFDE964" w14:textId="77777777" w:rsidR="0030693F" w:rsidRPr="00927184" w:rsidRDefault="0030693F" w:rsidP="00C628B0">
            <w:pPr>
              <w:keepNext/>
              <w:widowControl w:val="0"/>
              <w:jc w:val="center"/>
              <w:rPr>
                <w:lang w:val="nl-NL"/>
              </w:rPr>
            </w:pPr>
            <w:r w:rsidRPr="00927184">
              <w:rPr>
                <w:lang w:val="nl-NL"/>
              </w:rPr>
              <w:t>34,4</w:t>
            </w:r>
          </w:p>
        </w:tc>
        <w:tc>
          <w:tcPr>
            <w:tcW w:w="972" w:type="pct"/>
            <w:tcBorders>
              <w:top w:val="single" w:sz="4" w:space="0" w:color="auto"/>
              <w:left w:val="single" w:sz="4" w:space="0" w:color="auto"/>
              <w:bottom w:val="single" w:sz="4" w:space="0" w:color="auto"/>
              <w:right w:val="single" w:sz="4" w:space="0" w:color="auto"/>
            </w:tcBorders>
          </w:tcPr>
          <w:p w14:paraId="60EF46B7" w14:textId="77777777" w:rsidR="0030693F" w:rsidRPr="00927184" w:rsidRDefault="001E53BE" w:rsidP="00C628B0">
            <w:pPr>
              <w:keepNext/>
              <w:widowControl w:val="0"/>
              <w:jc w:val="center"/>
              <w:rPr>
                <w:lang w:val="nl-NL"/>
              </w:rPr>
            </w:pPr>
            <w:r w:rsidRPr="00927184">
              <w:rPr>
                <w:lang w:val="nl-NL"/>
              </w:rPr>
              <w:t>n.v.t.</w:t>
            </w:r>
          </w:p>
        </w:tc>
        <w:tc>
          <w:tcPr>
            <w:tcW w:w="841" w:type="pct"/>
            <w:tcBorders>
              <w:top w:val="single" w:sz="4" w:space="0" w:color="auto"/>
              <w:left w:val="single" w:sz="4" w:space="0" w:color="auto"/>
              <w:bottom w:val="single" w:sz="4" w:space="0" w:color="auto"/>
              <w:right w:val="single" w:sz="4" w:space="0" w:color="auto"/>
            </w:tcBorders>
          </w:tcPr>
          <w:p w14:paraId="5678CCD2" w14:textId="77777777" w:rsidR="0030693F" w:rsidRPr="00927184" w:rsidRDefault="001E53BE" w:rsidP="00C628B0">
            <w:pPr>
              <w:keepNext/>
              <w:widowControl w:val="0"/>
              <w:jc w:val="center"/>
              <w:rPr>
                <w:lang w:val="nl-NL"/>
              </w:rPr>
            </w:pPr>
            <w:r w:rsidRPr="00927184">
              <w:rPr>
                <w:lang w:val="nl-NL"/>
              </w:rPr>
              <w:t>n.v.t.</w:t>
            </w:r>
          </w:p>
        </w:tc>
      </w:tr>
    </w:tbl>
    <w:p w14:paraId="56D9ED81" w14:textId="77777777" w:rsidR="00020519" w:rsidRPr="00927184" w:rsidRDefault="00020519" w:rsidP="00C628B0">
      <w:pPr>
        <w:widowControl w:val="0"/>
        <w:tabs>
          <w:tab w:val="left" w:pos="720"/>
        </w:tabs>
        <w:rPr>
          <w:bCs/>
          <w:szCs w:val="22"/>
          <w:lang w:val="nl-NL"/>
        </w:rPr>
      </w:pPr>
      <w:r w:rsidRPr="00927184">
        <w:rPr>
          <w:bCs/>
          <w:szCs w:val="22"/>
          <w:vertAlign w:val="superscript"/>
          <w:lang w:val="nl-NL"/>
        </w:rPr>
        <w:t>a</w:t>
      </w:r>
      <w:r w:rsidRPr="00927184">
        <w:rPr>
          <w:bCs/>
          <w:szCs w:val="22"/>
          <w:lang w:val="nl-NL"/>
        </w:rPr>
        <w:t>p&lt;0,0001</w:t>
      </w:r>
      <w:r w:rsidR="00906522" w:rsidRPr="00927184">
        <w:rPr>
          <w:bCs/>
          <w:szCs w:val="22"/>
          <w:lang w:val="nl-NL"/>
        </w:rPr>
        <w:t xml:space="preserve"> voor beide onderzoeken</w:t>
      </w:r>
    </w:p>
    <w:p w14:paraId="01794383" w14:textId="77777777" w:rsidR="00020519" w:rsidRPr="00927184" w:rsidRDefault="00020519" w:rsidP="00C628B0">
      <w:pPr>
        <w:widowControl w:val="0"/>
        <w:rPr>
          <w:lang w:val="nl-NL"/>
        </w:rPr>
      </w:pPr>
    </w:p>
    <w:p w14:paraId="241F9D4F" w14:textId="77777777" w:rsidR="00020519" w:rsidRPr="00927184" w:rsidRDefault="00020519" w:rsidP="00C628B0">
      <w:pPr>
        <w:keepNext/>
        <w:widowControl w:val="0"/>
        <w:ind w:left="1134" w:hanging="1134"/>
        <w:rPr>
          <w:b/>
          <w:lang w:val="nl-NL"/>
        </w:rPr>
      </w:pPr>
      <w:r w:rsidRPr="00927184">
        <w:rPr>
          <w:b/>
          <w:lang w:val="nl-NL"/>
        </w:rPr>
        <w:t>Figuur </w:t>
      </w:r>
      <w:r w:rsidR="00942FBA" w:rsidRPr="00927184">
        <w:rPr>
          <w:b/>
          <w:lang w:val="nl-NL"/>
        </w:rPr>
        <w:t>5</w:t>
      </w:r>
      <w:r w:rsidRPr="00927184">
        <w:rPr>
          <w:b/>
          <w:lang w:val="nl-NL"/>
        </w:rPr>
        <w:tab/>
        <w:t>Gemiddelde verandering in BCVA in de loop van de tijd, ten opzichte van de BCVA uitgangswaarde tot maand 6 en maand 12 (BRAVO)</w:t>
      </w:r>
    </w:p>
    <w:p w14:paraId="6BE29353" w14:textId="77777777" w:rsidR="001B28BE" w:rsidRPr="00927184" w:rsidRDefault="001B28BE" w:rsidP="00C628B0">
      <w:pPr>
        <w:keepNext/>
        <w:widowControl w:val="0"/>
        <w:rPr>
          <w:lang w:val="nl-NL"/>
        </w:rPr>
      </w:pPr>
    </w:p>
    <w:p w14:paraId="6E3AC243" w14:textId="77777777" w:rsidR="001B28BE" w:rsidRPr="00927184" w:rsidRDefault="00381848" w:rsidP="00C628B0">
      <w:pPr>
        <w:widowControl w:val="0"/>
        <w:rPr>
          <w:lang w:val="nl-NL"/>
        </w:rPr>
      </w:pPr>
      <w:r w:rsidRPr="00927184">
        <w:rPr>
          <w:noProof/>
          <w:lang w:val="en-US"/>
        </w:rPr>
        <w:drawing>
          <wp:inline distT="0" distB="0" distL="0" distR="0" wp14:anchorId="39695EFD" wp14:editId="1A6DE016">
            <wp:extent cx="5753100" cy="4333875"/>
            <wp:effectExtent l="0" t="0" r="0" b="0"/>
            <wp:docPr id="23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5753100" cy="4333875"/>
                    </a:xfrm>
                    <a:prstGeom prst="rect">
                      <a:avLst/>
                    </a:prstGeom>
                    <a:noFill/>
                    <a:ln>
                      <a:noFill/>
                    </a:ln>
                  </pic:spPr>
                </pic:pic>
              </a:graphicData>
            </a:graphic>
          </wp:inline>
        </w:drawing>
      </w:r>
    </w:p>
    <w:p w14:paraId="5F3B642C" w14:textId="77777777" w:rsidR="001B28BE" w:rsidRPr="00927184" w:rsidRDefault="001B28BE" w:rsidP="00C628B0">
      <w:pPr>
        <w:widowControl w:val="0"/>
        <w:rPr>
          <w:lang w:val="nl-NL"/>
        </w:rPr>
      </w:pPr>
    </w:p>
    <w:p w14:paraId="047ED21E" w14:textId="77777777" w:rsidR="00020519" w:rsidRPr="00927184" w:rsidRDefault="00020519" w:rsidP="00C628B0">
      <w:pPr>
        <w:keepNext/>
        <w:keepLines/>
        <w:widowControl w:val="0"/>
        <w:ind w:left="1134" w:hanging="1134"/>
        <w:rPr>
          <w:b/>
          <w:lang w:val="nl-NL"/>
        </w:rPr>
      </w:pPr>
      <w:r w:rsidRPr="00927184">
        <w:rPr>
          <w:b/>
          <w:lang w:val="nl-NL"/>
        </w:rPr>
        <w:t>Figuur </w:t>
      </w:r>
      <w:r w:rsidR="00942FBA" w:rsidRPr="00927184">
        <w:rPr>
          <w:b/>
          <w:lang w:val="nl-NL"/>
        </w:rPr>
        <w:t>6</w:t>
      </w:r>
      <w:r w:rsidRPr="00927184">
        <w:rPr>
          <w:b/>
          <w:lang w:val="nl-NL"/>
        </w:rPr>
        <w:tab/>
        <w:t>Gemiddelde verandering in BCVA in de loop van de tijd, ten opzichte van de BCVA uitgangswaarde tot maand 6 en 12 (CRUISE)</w:t>
      </w:r>
    </w:p>
    <w:p w14:paraId="104F6C1E" w14:textId="77777777" w:rsidR="00020519" w:rsidRPr="00927184" w:rsidRDefault="00020519" w:rsidP="00C628B0">
      <w:pPr>
        <w:keepNext/>
        <w:keepLines/>
        <w:widowControl w:val="0"/>
        <w:rPr>
          <w:lang w:val="nl-NL"/>
        </w:rPr>
      </w:pPr>
    </w:p>
    <w:p w14:paraId="51F37C9C" w14:textId="77777777" w:rsidR="001B28BE" w:rsidRPr="00927184" w:rsidRDefault="00381848" w:rsidP="00C628B0">
      <w:pPr>
        <w:widowControl w:val="0"/>
        <w:rPr>
          <w:lang w:val="nl-NL"/>
        </w:rPr>
      </w:pPr>
      <w:r w:rsidRPr="00927184">
        <w:rPr>
          <w:noProof/>
          <w:lang w:val="en-US"/>
        </w:rPr>
        <w:drawing>
          <wp:inline distT="0" distB="0" distL="0" distR="0" wp14:anchorId="043A6D1C" wp14:editId="507878BA">
            <wp:extent cx="5762625" cy="4152900"/>
            <wp:effectExtent l="0" t="0" r="0" b="0"/>
            <wp:docPr id="23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5762625" cy="4152900"/>
                    </a:xfrm>
                    <a:prstGeom prst="rect">
                      <a:avLst/>
                    </a:prstGeom>
                    <a:noFill/>
                    <a:ln>
                      <a:noFill/>
                    </a:ln>
                  </pic:spPr>
                </pic:pic>
              </a:graphicData>
            </a:graphic>
          </wp:inline>
        </w:drawing>
      </w:r>
    </w:p>
    <w:p w14:paraId="050051FB" w14:textId="77777777" w:rsidR="001B28BE" w:rsidRPr="00927184" w:rsidRDefault="001B28BE" w:rsidP="00C628B0">
      <w:pPr>
        <w:widowControl w:val="0"/>
        <w:rPr>
          <w:lang w:val="nl-NL"/>
        </w:rPr>
      </w:pPr>
    </w:p>
    <w:p w14:paraId="7855AD79" w14:textId="77777777" w:rsidR="00020519" w:rsidRPr="00927184" w:rsidRDefault="00020519" w:rsidP="00C628B0">
      <w:pPr>
        <w:widowControl w:val="0"/>
        <w:rPr>
          <w:lang w:val="nl-NL"/>
        </w:rPr>
      </w:pPr>
      <w:r w:rsidRPr="00927184">
        <w:rPr>
          <w:lang w:val="nl-NL"/>
        </w:rPr>
        <w:t>In beide onderzoeken ging de verbetering in zicht gepaard met een continue en significante vermindering van het macula-oedeem, zoals gemeten met de centrale retinadikte</w:t>
      </w:r>
      <w:r w:rsidRPr="00927184">
        <w:rPr>
          <w:bCs/>
          <w:iCs/>
          <w:lang w:val="nl-NL"/>
        </w:rPr>
        <w:t>.</w:t>
      </w:r>
    </w:p>
    <w:p w14:paraId="09ECEA01" w14:textId="77777777" w:rsidR="00020519" w:rsidRPr="00927184" w:rsidRDefault="00020519" w:rsidP="00C628B0">
      <w:pPr>
        <w:widowControl w:val="0"/>
        <w:rPr>
          <w:lang w:val="nl-NL"/>
        </w:rPr>
      </w:pPr>
    </w:p>
    <w:p w14:paraId="60D9E355" w14:textId="07164383" w:rsidR="00020519" w:rsidRPr="00927184" w:rsidRDefault="00020519" w:rsidP="00C628B0">
      <w:pPr>
        <w:widowControl w:val="0"/>
        <w:rPr>
          <w:lang w:val="nl-NL"/>
        </w:rPr>
      </w:pPr>
      <w:r w:rsidRPr="00927184">
        <w:rPr>
          <w:lang w:val="nl-NL"/>
        </w:rPr>
        <w:t xml:space="preserve">Bij patiënten met CRVO (CRUISE en extensiestudie HORIZON): </w:t>
      </w:r>
      <w:r w:rsidR="001C5B1E" w:rsidRPr="00927184">
        <w:rPr>
          <w:lang w:val="nl-NL"/>
        </w:rPr>
        <w:t>P</w:t>
      </w:r>
      <w:r w:rsidRPr="00927184">
        <w:rPr>
          <w:lang w:val="nl-NL"/>
        </w:rPr>
        <w:t xml:space="preserve">atiënten </w:t>
      </w:r>
      <w:r w:rsidR="001C5B1E" w:rsidRPr="00927184">
        <w:rPr>
          <w:lang w:val="nl-NL"/>
        </w:rPr>
        <w:t>behandeld met</w:t>
      </w:r>
      <w:r w:rsidRPr="00927184">
        <w:rPr>
          <w:lang w:val="nl-NL"/>
        </w:rPr>
        <w:t xml:space="preserve"> </w:t>
      </w:r>
      <w:r w:rsidR="00A2630B" w:rsidRPr="00927184">
        <w:rPr>
          <w:lang w:val="nl-NL"/>
        </w:rPr>
        <w:t>sham</w:t>
      </w:r>
      <w:r w:rsidR="004128B1" w:rsidRPr="00927184">
        <w:rPr>
          <w:lang w:val="nl-NL"/>
        </w:rPr>
        <w:noBreakHyphen/>
      </w:r>
      <w:r w:rsidR="001C5B1E" w:rsidRPr="00927184">
        <w:rPr>
          <w:lang w:val="nl-NL"/>
        </w:rPr>
        <w:t>injecties</w:t>
      </w:r>
      <w:r w:rsidRPr="00927184">
        <w:rPr>
          <w:lang w:val="nl-NL"/>
        </w:rPr>
        <w:t xml:space="preserve"> </w:t>
      </w:r>
      <w:r w:rsidR="001C5B1E" w:rsidRPr="00927184">
        <w:rPr>
          <w:lang w:val="nl-NL"/>
        </w:rPr>
        <w:t>in</w:t>
      </w:r>
      <w:r w:rsidRPr="00927184">
        <w:rPr>
          <w:lang w:val="nl-NL"/>
        </w:rPr>
        <w:t xml:space="preserve"> de eerste 6 maanden </w:t>
      </w:r>
      <w:r w:rsidR="001C5B1E" w:rsidRPr="00927184">
        <w:rPr>
          <w:lang w:val="nl-NL"/>
        </w:rPr>
        <w:t>die</w:t>
      </w:r>
      <w:r w:rsidRPr="00927184">
        <w:rPr>
          <w:lang w:val="nl-NL"/>
        </w:rPr>
        <w:t xml:space="preserve"> vervolgens ranibizum</w:t>
      </w:r>
      <w:r w:rsidR="009371E7" w:rsidRPr="00927184">
        <w:rPr>
          <w:lang w:val="nl-NL"/>
        </w:rPr>
        <w:t>ab</w:t>
      </w:r>
      <w:r w:rsidR="00C1117C" w:rsidRPr="00927184">
        <w:rPr>
          <w:lang w:val="nl-NL"/>
        </w:rPr>
        <w:t xml:space="preserve"> kregen</w:t>
      </w:r>
      <w:r w:rsidR="001C5B1E" w:rsidRPr="00927184">
        <w:rPr>
          <w:lang w:val="nl-NL"/>
        </w:rPr>
        <w:t>,</w:t>
      </w:r>
      <w:r w:rsidRPr="00927184">
        <w:rPr>
          <w:lang w:val="nl-NL"/>
        </w:rPr>
        <w:t xml:space="preserve"> </w:t>
      </w:r>
      <w:r w:rsidR="00C1117C" w:rsidRPr="00927184">
        <w:rPr>
          <w:lang w:val="nl-NL"/>
        </w:rPr>
        <w:t xml:space="preserve">behaalden </w:t>
      </w:r>
      <w:r w:rsidRPr="00927184">
        <w:rPr>
          <w:lang w:val="nl-NL"/>
        </w:rPr>
        <w:t xml:space="preserve">geen vergelijkbare winst in </w:t>
      </w:r>
      <w:r w:rsidR="00790564">
        <w:rPr>
          <w:lang w:val="nl-NL"/>
        </w:rPr>
        <w:t>gezichtsscherpte</w:t>
      </w:r>
      <w:r w:rsidRPr="00927184">
        <w:rPr>
          <w:lang w:val="nl-NL"/>
        </w:rPr>
        <w:t xml:space="preserve"> </w:t>
      </w:r>
      <w:r w:rsidR="001C5B1E" w:rsidRPr="00927184">
        <w:rPr>
          <w:lang w:val="nl-NL"/>
        </w:rPr>
        <w:t xml:space="preserve">in maand 24 </w:t>
      </w:r>
      <w:r w:rsidRPr="00927184">
        <w:rPr>
          <w:lang w:val="nl-NL"/>
        </w:rPr>
        <w:t>(~6 letters), in vergelijking met patiënten die vanaf het begin van de studie werden behandeld met rani</w:t>
      </w:r>
      <w:r w:rsidR="00CB7996" w:rsidRPr="00927184">
        <w:rPr>
          <w:lang w:val="nl-NL"/>
        </w:rPr>
        <w:t>b</w:t>
      </w:r>
      <w:r w:rsidRPr="00927184">
        <w:rPr>
          <w:lang w:val="nl-NL"/>
        </w:rPr>
        <w:t>izumab (~12 letters).</w:t>
      </w:r>
    </w:p>
    <w:p w14:paraId="21F30BD9" w14:textId="77777777" w:rsidR="00020519" w:rsidRPr="00927184" w:rsidRDefault="00020519" w:rsidP="00C628B0">
      <w:pPr>
        <w:widowControl w:val="0"/>
        <w:rPr>
          <w:lang w:val="nl-NL"/>
        </w:rPr>
      </w:pPr>
    </w:p>
    <w:p w14:paraId="041A40C1" w14:textId="77777777" w:rsidR="00C1117C" w:rsidRPr="00927184" w:rsidRDefault="00BA3417" w:rsidP="00C628B0">
      <w:pPr>
        <w:widowControl w:val="0"/>
        <w:rPr>
          <w:lang w:val="nl-NL"/>
        </w:rPr>
      </w:pPr>
      <w:r w:rsidRPr="00927184">
        <w:rPr>
          <w:lang w:val="nl-NL"/>
        </w:rPr>
        <w:t>Statistisch significante</w:t>
      </w:r>
      <w:r w:rsidR="00B6354D" w:rsidRPr="00927184">
        <w:rPr>
          <w:lang w:val="nl-NL"/>
        </w:rPr>
        <w:t>,</w:t>
      </w:r>
      <w:r w:rsidR="008156B6" w:rsidRPr="00927184">
        <w:rPr>
          <w:lang w:val="nl-NL"/>
        </w:rPr>
        <w:t xml:space="preserve"> door de patiënt gemelde </w:t>
      </w:r>
      <w:r w:rsidR="00C1117C" w:rsidRPr="00927184">
        <w:rPr>
          <w:lang w:val="nl-NL"/>
        </w:rPr>
        <w:t xml:space="preserve">verbeteringen in de sub-schalen </w:t>
      </w:r>
      <w:r w:rsidR="008156B6" w:rsidRPr="00927184">
        <w:rPr>
          <w:lang w:val="nl-NL"/>
        </w:rPr>
        <w:t>met betrekking tot activiteit dichtbij en veraf</w:t>
      </w:r>
      <w:r w:rsidR="00241E64" w:rsidRPr="00927184">
        <w:rPr>
          <w:lang w:val="nl-NL"/>
        </w:rPr>
        <w:t>,</w:t>
      </w:r>
      <w:r w:rsidR="008156B6" w:rsidRPr="00927184">
        <w:rPr>
          <w:lang w:val="nl-NL"/>
        </w:rPr>
        <w:t xml:space="preserve"> </w:t>
      </w:r>
      <w:r w:rsidR="00C1117C" w:rsidRPr="00927184">
        <w:rPr>
          <w:lang w:val="nl-NL"/>
        </w:rPr>
        <w:t xml:space="preserve">werden waargenomen bij de ranibizumab-behandeling </w:t>
      </w:r>
      <w:r w:rsidRPr="00927184">
        <w:rPr>
          <w:lang w:val="nl-NL"/>
        </w:rPr>
        <w:t>ten opzichte van</w:t>
      </w:r>
      <w:r w:rsidR="00C1117C" w:rsidRPr="00927184">
        <w:rPr>
          <w:lang w:val="nl-NL"/>
        </w:rPr>
        <w:t xml:space="preserve"> de controlegroep, zoals gemeten met behulp van de</w:t>
      </w:r>
      <w:r w:rsidR="00F66E59" w:rsidRPr="00927184">
        <w:rPr>
          <w:lang w:val="nl-NL"/>
        </w:rPr>
        <w:t xml:space="preserve"> NEI VFQ-25</w:t>
      </w:r>
      <w:r w:rsidR="00C1117C" w:rsidRPr="00927184">
        <w:rPr>
          <w:lang w:val="nl-NL"/>
        </w:rPr>
        <w:t>.</w:t>
      </w:r>
    </w:p>
    <w:p w14:paraId="7E32D313" w14:textId="77777777" w:rsidR="00020519" w:rsidRPr="00927184" w:rsidRDefault="00020519" w:rsidP="00C628B0">
      <w:pPr>
        <w:widowControl w:val="0"/>
        <w:rPr>
          <w:lang w:val="nl-NL"/>
        </w:rPr>
      </w:pPr>
    </w:p>
    <w:p w14:paraId="7ED86B1F" w14:textId="77777777" w:rsidR="0057657D" w:rsidRPr="00927184" w:rsidRDefault="0057657D" w:rsidP="00C628B0">
      <w:pPr>
        <w:widowControl w:val="0"/>
        <w:rPr>
          <w:lang w:val="nl-NL"/>
        </w:rPr>
      </w:pPr>
      <w:r w:rsidRPr="00927184">
        <w:rPr>
          <w:lang w:val="nl-NL"/>
        </w:rPr>
        <w:t>De langetermijn (24</w:t>
      </w:r>
      <w:r w:rsidR="00CC0986" w:rsidRPr="00927184">
        <w:rPr>
          <w:lang w:val="nl-NL"/>
        </w:rPr>
        <w:t> </w:t>
      </w:r>
      <w:r w:rsidRPr="00927184">
        <w:rPr>
          <w:lang w:val="nl-NL"/>
        </w:rPr>
        <w:t>maand</w:t>
      </w:r>
      <w:r w:rsidR="00E46861" w:rsidRPr="00927184">
        <w:rPr>
          <w:lang w:val="nl-NL"/>
        </w:rPr>
        <w:t>en) klinische veiligheid en werkzaamheid van Lucentis bij patiënten met visusverslechtering als gevolg van macula-oedeem secundair aan RVO werden onderzocht in de BRIGHTER (BRVO) en CRYSTAL (CRVO) studies. In beide onderzoeken kregen de patiënten een 0,5</w:t>
      </w:r>
      <w:r w:rsidR="00CC0986" w:rsidRPr="00927184">
        <w:rPr>
          <w:lang w:val="nl-NL"/>
        </w:rPr>
        <w:t> </w:t>
      </w:r>
      <w:r w:rsidR="00E46861" w:rsidRPr="00927184">
        <w:rPr>
          <w:lang w:val="nl-NL"/>
        </w:rPr>
        <w:t>mg ranibizumab PRN doseringsschema</w:t>
      </w:r>
      <w:r w:rsidR="002E4F10" w:rsidRPr="00927184">
        <w:rPr>
          <w:lang w:val="nl-NL"/>
        </w:rPr>
        <w:t>,</w:t>
      </w:r>
      <w:r w:rsidR="00E46861" w:rsidRPr="00927184">
        <w:rPr>
          <w:lang w:val="nl-NL"/>
        </w:rPr>
        <w:t xml:space="preserve"> gestuurd op geïndividualiseerde stabil</w:t>
      </w:r>
      <w:r w:rsidR="00FA7068" w:rsidRPr="00927184">
        <w:rPr>
          <w:lang w:val="nl-NL"/>
        </w:rPr>
        <w:t>isatie</w:t>
      </w:r>
      <w:r w:rsidR="00E46861" w:rsidRPr="00927184">
        <w:rPr>
          <w:lang w:val="nl-NL"/>
        </w:rPr>
        <w:t>criteria.</w:t>
      </w:r>
      <w:r w:rsidR="00FA7068" w:rsidRPr="00927184">
        <w:rPr>
          <w:lang w:val="nl-NL"/>
        </w:rPr>
        <w:t xml:space="preserve"> BRIGHTER was een 3-arm</w:t>
      </w:r>
      <w:r w:rsidR="000B3F4B" w:rsidRPr="00927184">
        <w:rPr>
          <w:lang w:val="nl-NL"/>
        </w:rPr>
        <w:t>ig</w:t>
      </w:r>
      <w:r w:rsidR="00FA7068" w:rsidRPr="00927184">
        <w:rPr>
          <w:lang w:val="nl-NL"/>
        </w:rPr>
        <w:t xml:space="preserve"> gerandomiseerd actief gecontroleerd onderzoek </w:t>
      </w:r>
      <w:r w:rsidR="000B3F4B" w:rsidRPr="00927184">
        <w:rPr>
          <w:lang w:val="nl-NL"/>
        </w:rPr>
        <w:t>waarin</w:t>
      </w:r>
      <w:r w:rsidR="00FA7068" w:rsidRPr="00927184">
        <w:rPr>
          <w:lang w:val="nl-NL"/>
        </w:rPr>
        <w:t xml:space="preserve"> 0,5</w:t>
      </w:r>
      <w:r w:rsidR="00CC0986" w:rsidRPr="00927184">
        <w:rPr>
          <w:lang w:val="nl-NL"/>
        </w:rPr>
        <w:t> </w:t>
      </w:r>
      <w:r w:rsidR="00FA7068" w:rsidRPr="00927184">
        <w:rPr>
          <w:lang w:val="nl-NL"/>
        </w:rPr>
        <w:t xml:space="preserve">mg ranibizumab gegeven als monotherapie of in combinatie met </w:t>
      </w:r>
      <w:r w:rsidR="00BB19FD" w:rsidRPr="00927184">
        <w:rPr>
          <w:lang w:val="nl-NL"/>
        </w:rPr>
        <w:t xml:space="preserve">adjuvante laserfotocoagulatie </w:t>
      </w:r>
      <w:r w:rsidR="000B3F4B" w:rsidRPr="00927184">
        <w:rPr>
          <w:lang w:val="nl-NL"/>
        </w:rPr>
        <w:t xml:space="preserve">werd </w:t>
      </w:r>
      <w:r w:rsidR="00BB19FD" w:rsidRPr="00927184">
        <w:rPr>
          <w:lang w:val="nl-NL"/>
        </w:rPr>
        <w:t>vergelek</w:t>
      </w:r>
      <w:r w:rsidR="000B3F4B" w:rsidRPr="00927184">
        <w:rPr>
          <w:lang w:val="nl-NL"/>
        </w:rPr>
        <w:t>en</w:t>
      </w:r>
      <w:r w:rsidR="00BB19FD" w:rsidRPr="00927184">
        <w:rPr>
          <w:lang w:val="nl-NL"/>
        </w:rPr>
        <w:t xml:space="preserve"> met alleen laserfotocoagulatie. Pati</w:t>
      </w:r>
      <w:r w:rsidR="0020343D" w:rsidRPr="00927184">
        <w:rPr>
          <w:lang w:val="nl-NL"/>
        </w:rPr>
        <w:t xml:space="preserve">ënten in </w:t>
      </w:r>
      <w:r w:rsidR="007D651D" w:rsidRPr="00927184">
        <w:rPr>
          <w:lang w:val="nl-NL"/>
        </w:rPr>
        <w:t xml:space="preserve">de </w:t>
      </w:r>
      <w:r w:rsidR="0020343D" w:rsidRPr="00927184">
        <w:rPr>
          <w:lang w:val="nl-NL"/>
        </w:rPr>
        <w:t>laser-arm k</w:t>
      </w:r>
      <w:r w:rsidR="00BB19FD" w:rsidRPr="00927184">
        <w:rPr>
          <w:lang w:val="nl-NL"/>
        </w:rPr>
        <w:t>onden na 6</w:t>
      </w:r>
      <w:r w:rsidR="007D651D" w:rsidRPr="00927184">
        <w:rPr>
          <w:lang w:val="nl-NL"/>
        </w:rPr>
        <w:t> </w:t>
      </w:r>
      <w:r w:rsidR="00BB19FD" w:rsidRPr="00927184">
        <w:rPr>
          <w:lang w:val="nl-NL"/>
        </w:rPr>
        <w:t>maanden 0,5</w:t>
      </w:r>
      <w:r w:rsidR="007D651D" w:rsidRPr="00927184">
        <w:rPr>
          <w:lang w:val="nl-NL"/>
        </w:rPr>
        <w:t> </w:t>
      </w:r>
      <w:r w:rsidR="00BB19FD" w:rsidRPr="00927184">
        <w:rPr>
          <w:lang w:val="nl-NL"/>
        </w:rPr>
        <w:t>mg ranibizumab krijgen. CRYSTAL was een e</w:t>
      </w:r>
      <w:r w:rsidR="000B3F4B" w:rsidRPr="00927184">
        <w:rPr>
          <w:lang w:val="nl-NL"/>
        </w:rPr>
        <w:t>e</w:t>
      </w:r>
      <w:r w:rsidR="00BB19FD" w:rsidRPr="00927184">
        <w:rPr>
          <w:lang w:val="nl-NL"/>
        </w:rPr>
        <w:t>narm</w:t>
      </w:r>
      <w:r w:rsidR="000B3F4B" w:rsidRPr="00927184">
        <w:rPr>
          <w:lang w:val="nl-NL"/>
        </w:rPr>
        <w:t>ige</w:t>
      </w:r>
      <w:r w:rsidR="00BB19FD" w:rsidRPr="00927184">
        <w:rPr>
          <w:lang w:val="nl-NL"/>
        </w:rPr>
        <w:t xml:space="preserve"> studie met 0,5</w:t>
      </w:r>
      <w:r w:rsidR="00CC0986" w:rsidRPr="00927184">
        <w:rPr>
          <w:lang w:val="nl-NL"/>
        </w:rPr>
        <w:t> </w:t>
      </w:r>
      <w:r w:rsidR="00BB19FD" w:rsidRPr="00927184">
        <w:rPr>
          <w:lang w:val="nl-NL"/>
        </w:rPr>
        <w:t>mg ranibizumab monotherapie.</w:t>
      </w:r>
    </w:p>
    <w:p w14:paraId="4F9281C4" w14:textId="77777777" w:rsidR="00BB19FD" w:rsidRPr="00927184" w:rsidRDefault="00BB19FD" w:rsidP="00C628B0">
      <w:pPr>
        <w:widowControl w:val="0"/>
        <w:rPr>
          <w:lang w:val="nl-NL"/>
        </w:rPr>
      </w:pPr>
    </w:p>
    <w:p w14:paraId="42891FA2" w14:textId="2A902DD2" w:rsidR="00BB19FD" w:rsidRPr="00927184" w:rsidRDefault="00BB19FD" w:rsidP="00C628B0">
      <w:pPr>
        <w:widowControl w:val="0"/>
        <w:rPr>
          <w:szCs w:val="22"/>
          <w:lang w:val="nl-NL"/>
        </w:rPr>
      </w:pPr>
      <w:r w:rsidRPr="00927184">
        <w:rPr>
          <w:szCs w:val="22"/>
          <w:lang w:val="nl-NL"/>
        </w:rPr>
        <w:t>De belangrijkste resultaten van BRIGHTER en CRYSTAL zijn weergegeven in Tabel</w:t>
      </w:r>
      <w:r w:rsidR="005004FD" w:rsidRPr="00927184">
        <w:rPr>
          <w:szCs w:val="22"/>
          <w:lang w:val="nl-NL"/>
        </w:rPr>
        <w:t> </w:t>
      </w:r>
      <w:r w:rsidR="00A5573B" w:rsidRPr="00927184">
        <w:rPr>
          <w:szCs w:val="22"/>
          <w:lang w:val="nl-NL"/>
        </w:rPr>
        <w:t>9</w:t>
      </w:r>
      <w:r w:rsidR="005004FD" w:rsidRPr="00927184">
        <w:rPr>
          <w:szCs w:val="22"/>
          <w:lang w:val="nl-NL"/>
        </w:rPr>
        <w:t>.</w:t>
      </w:r>
    </w:p>
    <w:p w14:paraId="218F651E" w14:textId="77777777" w:rsidR="00BB19FD" w:rsidRPr="00927184" w:rsidRDefault="00BB19FD" w:rsidP="00C628B0">
      <w:pPr>
        <w:widowControl w:val="0"/>
        <w:rPr>
          <w:szCs w:val="22"/>
          <w:lang w:val="nl-NL"/>
        </w:rPr>
      </w:pPr>
    </w:p>
    <w:p w14:paraId="1526EC85" w14:textId="783A9240" w:rsidR="00BB19FD" w:rsidRPr="00927184" w:rsidRDefault="00BB19FD" w:rsidP="00C628B0">
      <w:pPr>
        <w:keepNext/>
        <w:widowControl w:val="0"/>
        <w:rPr>
          <w:b/>
          <w:lang w:val="nl-NL"/>
        </w:rPr>
      </w:pPr>
      <w:r w:rsidRPr="00927184">
        <w:rPr>
          <w:b/>
          <w:lang w:val="nl-NL"/>
        </w:rPr>
        <w:t>Tabel </w:t>
      </w:r>
      <w:r w:rsidR="00A5573B" w:rsidRPr="00927184">
        <w:rPr>
          <w:b/>
          <w:lang w:val="nl-NL"/>
        </w:rPr>
        <w:t>9</w:t>
      </w:r>
      <w:r w:rsidRPr="00927184">
        <w:rPr>
          <w:b/>
          <w:lang w:val="nl-NL"/>
        </w:rPr>
        <w:tab/>
        <w:t>Resultaten op maand 6 en 24 (BRIGHTER en CRYSTAL)</w:t>
      </w:r>
    </w:p>
    <w:p w14:paraId="114C5BC6" w14:textId="77777777" w:rsidR="0020343D" w:rsidRPr="00927184" w:rsidRDefault="0020343D" w:rsidP="00C628B0">
      <w:pPr>
        <w:keepNext/>
        <w:widowControl w:val="0"/>
        <w:rPr>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41"/>
        <w:gridCol w:w="1802"/>
        <w:gridCol w:w="1802"/>
        <w:gridCol w:w="1795"/>
        <w:gridCol w:w="1821"/>
      </w:tblGrid>
      <w:tr w:rsidR="0020343D" w:rsidRPr="00927184" w14:paraId="6D52D777" w14:textId="77777777" w:rsidTr="00C93EE3">
        <w:trPr>
          <w:cantSplit/>
        </w:trPr>
        <w:tc>
          <w:tcPr>
            <w:tcW w:w="1857" w:type="dxa"/>
          </w:tcPr>
          <w:p w14:paraId="396969E9" w14:textId="77777777" w:rsidR="0020343D" w:rsidRPr="00927184" w:rsidRDefault="0020343D" w:rsidP="00C628B0">
            <w:pPr>
              <w:keepNext/>
              <w:keepLines/>
              <w:widowControl w:val="0"/>
              <w:jc w:val="center"/>
              <w:rPr>
                <w:b/>
                <w:bCs/>
                <w:szCs w:val="22"/>
                <w:lang w:val="nl-NL"/>
              </w:rPr>
            </w:pPr>
          </w:p>
        </w:tc>
        <w:tc>
          <w:tcPr>
            <w:tcW w:w="5572" w:type="dxa"/>
            <w:gridSpan w:val="3"/>
          </w:tcPr>
          <w:p w14:paraId="1C10E537" w14:textId="77777777" w:rsidR="0020343D" w:rsidRPr="00927184" w:rsidRDefault="0020343D" w:rsidP="00C628B0">
            <w:pPr>
              <w:keepNext/>
              <w:keepLines/>
              <w:widowControl w:val="0"/>
              <w:jc w:val="center"/>
              <w:rPr>
                <w:b/>
                <w:bCs/>
                <w:szCs w:val="22"/>
                <w:lang w:val="nl-NL"/>
              </w:rPr>
            </w:pPr>
            <w:r w:rsidRPr="00927184">
              <w:rPr>
                <w:b/>
                <w:bCs/>
                <w:szCs w:val="22"/>
                <w:lang w:val="nl-NL"/>
              </w:rPr>
              <w:t>BRIGHTER</w:t>
            </w:r>
          </w:p>
        </w:tc>
        <w:tc>
          <w:tcPr>
            <w:tcW w:w="1858" w:type="dxa"/>
          </w:tcPr>
          <w:p w14:paraId="4F363317" w14:textId="77777777" w:rsidR="0020343D" w:rsidRPr="00927184" w:rsidRDefault="0020343D" w:rsidP="00C628B0">
            <w:pPr>
              <w:keepNext/>
              <w:keepLines/>
              <w:widowControl w:val="0"/>
              <w:jc w:val="center"/>
              <w:rPr>
                <w:b/>
                <w:bCs/>
                <w:szCs w:val="22"/>
                <w:lang w:val="nl-NL"/>
              </w:rPr>
            </w:pPr>
            <w:r w:rsidRPr="00927184">
              <w:rPr>
                <w:b/>
                <w:bCs/>
                <w:szCs w:val="22"/>
                <w:lang w:val="nl-NL"/>
              </w:rPr>
              <w:t>CRYSTAL</w:t>
            </w:r>
          </w:p>
        </w:tc>
      </w:tr>
      <w:tr w:rsidR="0020343D" w:rsidRPr="00927184" w14:paraId="40E1007F" w14:textId="77777777" w:rsidTr="00C93EE3">
        <w:trPr>
          <w:cantSplit/>
        </w:trPr>
        <w:tc>
          <w:tcPr>
            <w:tcW w:w="1857" w:type="dxa"/>
          </w:tcPr>
          <w:p w14:paraId="1E20CF77" w14:textId="77777777" w:rsidR="0020343D" w:rsidRPr="00927184" w:rsidRDefault="0020343D" w:rsidP="00C628B0">
            <w:pPr>
              <w:keepNext/>
              <w:keepLines/>
              <w:widowControl w:val="0"/>
              <w:jc w:val="center"/>
              <w:rPr>
                <w:vertAlign w:val="superscript"/>
                <w:lang w:val="nl-NL"/>
              </w:rPr>
            </w:pPr>
          </w:p>
        </w:tc>
        <w:tc>
          <w:tcPr>
            <w:tcW w:w="1857" w:type="dxa"/>
          </w:tcPr>
          <w:p w14:paraId="6BC3DCF9" w14:textId="77777777" w:rsidR="0020343D" w:rsidRPr="00927184" w:rsidRDefault="0020343D" w:rsidP="00C628B0">
            <w:pPr>
              <w:keepNext/>
              <w:keepLines/>
              <w:widowControl w:val="0"/>
              <w:jc w:val="center"/>
              <w:rPr>
                <w:lang w:val="nl-NL"/>
              </w:rPr>
            </w:pPr>
            <w:r w:rsidRPr="00927184">
              <w:rPr>
                <w:lang w:val="nl-NL"/>
              </w:rPr>
              <w:t>Lucentis 0,5 mg</w:t>
            </w:r>
          </w:p>
          <w:p w14:paraId="54012701" w14:textId="77777777" w:rsidR="0020343D" w:rsidRPr="00927184" w:rsidRDefault="0020343D" w:rsidP="00C628B0">
            <w:pPr>
              <w:keepNext/>
              <w:keepLines/>
              <w:widowControl w:val="0"/>
              <w:jc w:val="center"/>
              <w:rPr>
                <w:vertAlign w:val="superscript"/>
                <w:lang w:val="nl-NL"/>
              </w:rPr>
            </w:pPr>
            <w:r w:rsidRPr="00927184">
              <w:rPr>
                <w:lang w:val="nl-NL"/>
              </w:rPr>
              <w:t>N=180</w:t>
            </w:r>
          </w:p>
        </w:tc>
        <w:tc>
          <w:tcPr>
            <w:tcW w:w="1857" w:type="dxa"/>
          </w:tcPr>
          <w:p w14:paraId="4B423697" w14:textId="77777777" w:rsidR="0020343D" w:rsidRPr="00927184" w:rsidRDefault="0020343D" w:rsidP="00C628B0">
            <w:pPr>
              <w:keepNext/>
              <w:keepLines/>
              <w:widowControl w:val="0"/>
              <w:jc w:val="center"/>
              <w:rPr>
                <w:lang w:val="nl-NL"/>
              </w:rPr>
            </w:pPr>
            <w:r w:rsidRPr="00927184">
              <w:rPr>
                <w:lang w:val="nl-NL"/>
              </w:rPr>
              <w:t xml:space="preserve">Lucentis 0,5 mg + </w:t>
            </w:r>
            <w:r w:rsidR="002E4F10" w:rsidRPr="00927184">
              <w:rPr>
                <w:lang w:val="nl-NL"/>
              </w:rPr>
              <w:t>l</w:t>
            </w:r>
            <w:r w:rsidRPr="00927184">
              <w:rPr>
                <w:lang w:val="nl-NL"/>
              </w:rPr>
              <w:t>aser</w:t>
            </w:r>
          </w:p>
          <w:p w14:paraId="463527E8" w14:textId="77777777" w:rsidR="0020343D" w:rsidRPr="00927184" w:rsidRDefault="0020343D" w:rsidP="00C628B0">
            <w:pPr>
              <w:keepNext/>
              <w:keepLines/>
              <w:widowControl w:val="0"/>
              <w:jc w:val="center"/>
              <w:rPr>
                <w:vertAlign w:val="superscript"/>
                <w:lang w:val="nl-NL"/>
              </w:rPr>
            </w:pPr>
            <w:r w:rsidRPr="00927184">
              <w:rPr>
                <w:lang w:val="nl-NL"/>
              </w:rPr>
              <w:t>N=178</w:t>
            </w:r>
          </w:p>
        </w:tc>
        <w:tc>
          <w:tcPr>
            <w:tcW w:w="1858" w:type="dxa"/>
          </w:tcPr>
          <w:p w14:paraId="0048BC16" w14:textId="77777777" w:rsidR="0020343D" w:rsidRPr="00927184" w:rsidRDefault="002E4F10" w:rsidP="00C628B0">
            <w:pPr>
              <w:keepNext/>
              <w:keepLines/>
              <w:widowControl w:val="0"/>
              <w:jc w:val="center"/>
              <w:rPr>
                <w:lang w:val="nl-NL"/>
              </w:rPr>
            </w:pPr>
            <w:r w:rsidRPr="00927184">
              <w:rPr>
                <w:lang w:val="nl-NL"/>
              </w:rPr>
              <w:t>l</w:t>
            </w:r>
            <w:r w:rsidR="0020343D" w:rsidRPr="00927184">
              <w:rPr>
                <w:lang w:val="nl-NL"/>
              </w:rPr>
              <w:t>aser*</w:t>
            </w:r>
          </w:p>
          <w:p w14:paraId="01645271" w14:textId="77777777" w:rsidR="0020343D" w:rsidRPr="00927184" w:rsidRDefault="0020343D" w:rsidP="00C628B0">
            <w:pPr>
              <w:keepNext/>
              <w:keepLines/>
              <w:widowControl w:val="0"/>
              <w:jc w:val="center"/>
              <w:rPr>
                <w:vertAlign w:val="superscript"/>
                <w:lang w:val="nl-NL"/>
              </w:rPr>
            </w:pPr>
            <w:r w:rsidRPr="00927184">
              <w:rPr>
                <w:lang w:val="nl-NL"/>
              </w:rPr>
              <w:t>N=90</w:t>
            </w:r>
          </w:p>
        </w:tc>
        <w:tc>
          <w:tcPr>
            <w:tcW w:w="1858" w:type="dxa"/>
          </w:tcPr>
          <w:p w14:paraId="00BB603E" w14:textId="77777777" w:rsidR="0020343D" w:rsidRPr="00927184" w:rsidRDefault="0020343D" w:rsidP="00C628B0">
            <w:pPr>
              <w:keepNext/>
              <w:keepLines/>
              <w:widowControl w:val="0"/>
              <w:jc w:val="center"/>
              <w:rPr>
                <w:lang w:val="nl-NL"/>
              </w:rPr>
            </w:pPr>
            <w:r w:rsidRPr="00927184">
              <w:rPr>
                <w:lang w:val="nl-NL"/>
              </w:rPr>
              <w:t>Lucentis 0,5 mg</w:t>
            </w:r>
          </w:p>
          <w:p w14:paraId="2F67EC4D" w14:textId="77777777" w:rsidR="0020343D" w:rsidRPr="00927184" w:rsidRDefault="0020343D" w:rsidP="00C628B0">
            <w:pPr>
              <w:keepNext/>
              <w:keepLines/>
              <w:widowControl w:val="0"/>
              <w:jc w:val="center"/>
              <w:rPr>
                <w:vertAlign w:val="superscript"/>
                <w:lang w:val="nl-NL"/>
              </w:rPr>
            </w:pPr>
            <w:r w:rsidRPr="00927184">
              <w:rPr>
                <w:lang w:val="nl-NL"/>
              </w:rPr>
              <w:t>N=356</w:t>
            </w:r>
          </w:p>
        </w:tc>
      </w:tr>
      <w:tr w:rsidR="0020343D" w:rsidRPr="00927184" w14:paraId="430348F0" w14:textId="77777777" w:rsidTr="00C93EE3">
        <w:trPr>
          <w:cantSplit/>
        </w:trPr>
        <w:tc>
          <w:tcPr>
            <w:tcW w:w="1857" w:type="dxa"/>
          </w:tcPr>
          <w:p w14:paraId="12DCCD4C" w14:textId="77777777" w:rsidR="0020343D" w:rsidRPr="00927184" w:rsidRDefault="0020343D" w:rsidP="00C628B0">
            <w:pPr>
              <w:keepNext/>
              <w:keepLines/>
              <w:widowControl w:val="0"/>
              <w:rPr>
                <w:vertAlign w:val="superscript"/>
                <w:lang w:val="nl-NL"/>
              </w:rPr>
            </w:pPr>
            <w:r w:rsidRPr="00927184">
              <w:rPr>
                <w:lang w:val="nl-NL"/>
              </w:rPr>
              <w:t>Gemiddelde verandering in BCVA op ma</w:t>
            </w:r>
            <w:r w:rsidR="002E4F10" w:rsidRPr="00927184">
              <w:rPr>
                <w:lang w:val="nl-NL"/>
              </w:rPr>
              <w:t>a</w:t>
            </w:r>
            <w:r w:rsidRPr="00927184">
              <w:rPr>
                <w:lang w:val="nl-NL"/>
              </w:rPr>
              <w:t>nd 6</w:t>
            </w:r>
            <w:r w:rsidRPr="00927184">
              <w:rPr>
                <w:vertAlign w:val="superscript"/>
                <w:lang w:val="nl-NL"/>
              </w:rPr>
              <w:t>a</w:t>
            </w:r>
            <w:r w:rsidRPr="00927184">
              <w:rPr>
                <w:lang w:val="nl-NL"/>
              </w:rPr>
              <w:t xml:space="preserve"> (letters) (SD)</w:t>
            </w:r>
          </w:p>
        </w:tc>
        <w:tc>
          <w:tcPr>
            <w:tcW w:w="1857" w:type="dxa"/>
            <w:vAlign w:val="center"/>
          </w:tcPr>
          <w:p w14:paraId="3BBCA930" w14:textId="77777777" w:rsidR="0020343D" w:rsidRPr="00927184" w:rsidRDefault="0020343D" w:rsidP="00C628B0">
            <w:pPr>
              <w:keepNext/>
              <w:keepLines/>
              <w:widowControl w:val="0"/>
              <w:jc w:val="center"/>
              <w:rPr>
                <w:lang w:val="nl-NL"/>
              </w:rPr>
            </w:pPr>
            <w:r w:rsidRPr="00927184">
              <w:rPr>
                <w:lang w:val="nl-NL"/>
              </w:rPr>
              <w:t>+14,8</w:t>
            </w:r>
          </w:p>
          <w:p w14:paraId="4FB36257" w14:textId="77777777" w:rsidR="0020343D" w:rsidRPr="00927184" w:rsidRDefault="0020343D" w:rsidP="00C628B0">
            <w:pPr>
              <w:keepNext/>
              <w:keepLines/>
              <w:widowControl w:val="0"/>
              <w:jc w:val="center"/>
              <w:rPr>
                <w:vertAlign w:val="superscript"/>
                <w:lang w:val="nl-NL"/>
              </w:rPr>
            </w:pPr>
            <w:r w:rsidRPr="00927184">
              <w:rPr>
                <w:lang w:val="nl-NL"/>
              </w:rPr>
              <w:t>(10,7)</w:t>
            </w:r>
          </w:p>
        </w:tc>
        <w:tc>
          <w:tcPr>
            <w:tcW w:w="1857" w:type="dxa"/>
            <w:vAlign w:val="center"/>
          </w:tcPr>
          <w:p w14:paraId="2FD07D85" w14:textId="77777777" w:rsidR="0020343D" w:rsidRPr="00927184" w:rsidRDefault="0020343D" w:rsidP="00C628B0">
            <w:pPr>
              <w:keepNext/>
              <w:keepLines/>
              <w:widowControl w:val="0"/>
              <w:jc w:val="center"/>
              <w:rPr>
                <w:lang w:val="nl-NL"/>
              </w:rPr>
            </w:pPr>
            <w:r w:rsidRPr="00927184">
              <w:rPr>
                <w:lang w:val="nl-NL"/>
              </w:rPr>
              <w:t>+14,8</w:t>
            </w:r>
          </w:p>
          <w:p w14:paraId="6C6C2FF4" w14:textId="77777777" w:rsidR="0020343D" w:rsidRPr="00927184" w:rsidRDefault="0020343D" w:rsidP="00C628B0">
            <w:pPr>
              <w:keepNext/>
              <w:keepLines/>
              <w:widowControl w:val="0"/>
              <w:jc w:val="center"/>
              <w:rPr>
                <w:vertAlign w:val="superscript"/>
                <w:lang w:val="nl-NL"/>
              </w:rPr>
            </w:pPr>
            <w:r w:rsidRPr="00927184">
              <w:rPr>
                <w:lang w:val="nl-NL"/>
              </w:rPr>
              <w:t>(11,13)</w:t>
            </w:r>
          </w:p>
        </w:tc>
        <w:tc>
          <w:tcPr>
            <w:tcW w:w="1858" w:type="dxa"/>
            <w:vAlign w:val="center"/>
          </w:tcPr>
          <w:p w14:paraId="0D789F47" w14:textId="77777777" w:rsidR="0020343D" w:rsidRPr="00927184" w:rsidRDefault="0020343D" w:rsidP="00C628B0">
            <w:pPr>
              <w:keepNext/>
              <w:keepLines/>
              <w:widowControl w:val="0"/>
              <w:jc w:val="center"/>
              <w:rPr>
                <w:lang w:val="nl-NL"/>
              </w:rPr>
            </w:pPr>
            <w:r w:rsidRPr="00927184">
              <w:rPr>
                <w:lang w:val="nl-NL"/>
              </w:rPr>
              <w:t>+6,0</w:t>
            </w:r>
          </w:p>
          <w:p w14:paraId="67830F2D" w14:textId="77777777" w:rsidR="0020343D" w:rsidRPr="00927184" w:rsidRDefault="0020343D" w:rsidP="00C628B0">
            <w:pPr>
              <w:keepNext/>
              <w:keepLines/>
              <w:widowControl w:val="0"/>
              <w:jc w:val="center"/>
              <w:rPr>
                <w:vertAlign w:val="superscript"/>
                <w:lang w:val="nl-NL"/>
              </w:rPr>
            </w:pPr>
            <w:r w:rsidRPr="00927184">
              <w:rPr>
                <w:lang w:val="nl-NL"/>
              </w:rPr>
              <w:t>(14,27)</w:t>
            </w:r>
          </w:p>
        </w:tc>
        <w:tc>
          <w:tcPr>
            <w:tcW w:w="1858" w:type="dxa"/>
            <w:vAlign w:val="center"/>
          </w:tcPr>
          <w:p w14:paraId="29EA2DE1" w14:textId="77777777" w:rsidR="0020343D" w:rsidRPr="00927184" w:rsidRDefault="0020343D" w:rsidP="00C628B0">
            <w:pPr>
              <w:keepNext/>
              <w:keepLines/>
              <w:widowControl w:val="0"/>
              <w:jc w:val="center"/>
              <w:rPr>
                <w:lang w:val="nl-NL"/>
              </w:rPr>
            </w:pPr>
            <w:r w:rsidRPr="00927184">
              <w:rPr>
                <w:lang w:val="nl-NL"/>
              </w:rPr>
              <w:t>+12,0</w:t>
            </w:r>
          </w:p>
          <w:p w14:paraId="17EEE63C" w14:textId="77777777" w:rsidR="0020343D" w:rsidRPr="00927184" w:rsidRDefault="0020343D" w:rsidP="00C628B0">
            <w:pPr>
              <w:keepNext/>
              <w:keepLines/>
              <w:widowControl w:val="0"/>
              <w:jc w:val="center"/>
              <w:rPr>
                <w:vertAlign w:val="superscript"/>
                <w:lang w:val="nl-NL"/>
              </w:rPr>
            </w:pPr>
            <w:r w:rsidRPr="00927184">
              <w:rPr>
                <w:lang w:val="nl-NL"/>
              </w:rPr>
              <w:t>(13,95)</w:t>
            </w:r>
          </w:p>
        </w:tc>
      </w:tr>
      <w:tr w:rsidR="0020343D" w:rsidRPr="00927184" w14:paraId="5BABA457" w14:textId="77777777" w:rsidTr="00C93EE3">
        <w:trPr>
          <w:cantSplit/>
        </w:trPr>
        <w:tc>
          <w:tcPr>
            <w:tcW w:w="1857" w:type="dxa"/>
          </w:tcPr>
          <w:p w14:paraId="7012016A" w14:textId="77777777" w:rsidR="0020343D" w:rsidRPr="00927184" w:rsidRDefault="0020343D" w:rsidP="00C628B0">
            <w:pPr>
              <w:keepNext/>
              <w:keepLines/>
              <w:widowControl w:val="0"/>
              <w:rPr>
                <w:vertAlign w:val="superscript"/>
                <w:lang w:val="nl-NL"/>
              </w:rPr>
            </w:pPr>
            <w:r w:rsidRPr="00927184">
              <w:rPr>
                <w:lang w:val="nl-NL"/>
              </w:rPr>
              <w:t>Gemiddelde verandering in BCVA op maand 24</w:t>
            </w:r>
            <w:r w:rsidRPr="00927184">
              <w:rPr>
                <w:vertAlign w:val="superscript"/>
                <w:lang w:val="nl-NL"/>
              </w:rPr>
              <w:t>b</w:t>
            </w:r>
            <w:r w:rsidRPr="00927184">
              <w:rPr>
                <w:lang w:val="nl-NL"/>
              </w:rPr>
              <w:t xml:space="preserve"> (letters) (SD)</w:t>
            </w:r>
          </w:p>
        </w:tc>
        <w:tc>
          <w:tcPr>
            <w:tcW w:w="1857" w:type="dxa"/>
            <w:vAlign w:val="center"/>
          </w:tcPr>
          <w:p w14:paraId="7DCD44BA" w14:textId="77777777" w:rsidR="0020343D" w:rsidRPr="00927184" w:rsidRDefault="0020343D" w:rsidP="00C628B0">
            <w:pPr>
              <w:keepNext/>
              <w:keepLines/>
              <w:widowControl w:val="0"/>
              <w:jc w:val="center"/>
              <w:rPr>
                <w:lang w:val="nl-NL"/>
              </w:rPr>
            </w:pPr>
            <w:r w:rsidRPr="00927184">
              <w:rPr>
                <w:lang w:val="nl-NL"/>
              </w:rPr>
              <w:t>+15,5</w:t>
            </w:r>
          </w:p>
          <w:p w14:paraId="46D29246" w14:textId="77777777" w:rsidR="0020343D" w:rsidRPr="00927184" w:rsidRDefault="0020343D" w:rsidP="00C628B0">
            <w:pPr>
              <w:keepNext/>
              <w:keepLines/>
              <w:widowControl w:val="0"/>
              <w:jc w:val="center"/>
              <w:rPr>
                <w:vertAlign w:val="superscript"/>
                <w:lang w:val="nl-NL"/>
              </w:rPr>
            </w:pPr>
            <w:r w:rsidRPr="00927184">
              <w:rPr>
                <w:lang w:val="nl-NL"/>
              </w:rPr>
              <w:t>(13,91)</w:t>
            </w:r>
          </w:p>
        </w:tc>
        <w:tc>
          <w:tcPr>
            <w:tcW w:w="1857" w:type="dxa"/>
            <w:vAlign w:val="center"/>
          </w:tcPr>
          <w:p w14:paraId="17426744" w14:textId="77777777" w:rsidR="0020343D" w:rsidRPr="00927184" w:rsidRDefault="0020343D" w:rsidP="00C628B0">
            <w:pPr>
              <w:keepNext/>
              <w:keepLines/>
              <w:widowControl w:val="0"/>
              <w:jc w:val="center"/>
              <w:rPr>
                <w:lang w:val="nl-NL"/>
              </w:rPr>
            </w:pPr>
            <w:r w:rsidRPr="00927184">
              <w:rPr>
                <w:lang w:val="nl-NL"/>
              </w:rPr>
              <w:t>+17,3</w:t>
            </w:r>
          </w:p>
          <w:p w14:paraId="69805B64" w14:textId="77777777" w:rsidR="0020343D" w:rsidRPr="00927184" w:rsidRDefault="0020343D" w:rsidP="00C628B0">
            <w:pPr>
              <w:keepNext/>
              <w:keepLines/>
              <w:widowControl w:val="0"/>
              <w:jc w:val="center"/>
              <w:rPr>
                <w:vertAlign w:val="superscript"/>
                <w:lang w:val="nl-NL"/>
              </w:rPr>
            </w:pPr>
            <w:r w:rsidRPr="00927184">
              <w:rPr>
                <w:lang w:val="nl-NL"/>
              </w:rPr>
              <w:t>(12,61)</w:t>
            </w:r>
          </w:p>
        </w:tc>
        <w:tc>
          <w:tcPr>
            <w:tcW w:w="1858" w:type="dxa"/>
            <w:vAlign w:val="center"/>
          </w:tcPr>
          <w:p w14:paraId="7C3EF44D" w14:textId="77777777" w:rsidR="0020343D" w:rsidRPr="00927184" w:rsidRDefault="0020343D" w:rsidP="00C628B0">
            <w:pPr>
              <w:keepNext/>
              <w:keepLines/>
              <w:widowControl w:val="0"/>
              <w:jc w:val="center"/>
              <w:rPr>
                <w:lang w:val="nl-NL"/>
              </w:rPr>
            </w:pPr>
            <w:r w:rsidRPr="00927184">
              <w:rPr>
                <w:lang w:val="nl-NL"/>
              </w:rPr>
              <w:t>+11,6</w:t>
            </w:r>
          </w:p>
          <w:p w14:paraId="162F1A2C" w14:textId="77777777" w:rsidR="0020343D" w:rsidRPr="00927184" w:rsidRDefault="0020343D" w:rsidP="00C628B0">
            <w:pPr>
              <w:keepNext/>
              <w:keepLines/>
              <w:widowControl w:val="0"/>
              <w:jc w:val="center"/>
              <w:rPr>
                <w:vertAlign w:val="superscript"/>
                <w:lang w:val="nl-NL"/>
              </w:rPr>
            </w:pPr>
            <w:r w:rsidRPr="00927184">
              <w:rPr>
                <w:lang w:val="nl-NL"/>
              </w:rPr>
              <w:t>(16,09)</w:t>
            </w:r>
          </w:p>
        </w:tc>
        <w:tc>
          <w:tcPr>
            <w:tcW w:w="1858" w:type="dxa"/>
            <w:vAlign w:val="center"/>
          </w:tcPr>
          <w:p w14:paraId="280BC88D" w14:textId="77777777" w:rsidR="0020343D" w:rsidRPr="00927184" w:rsidRDefault="0020343D" w:rsidP="00C628B0">
            <w:pPr>
              <w:keepNext/>
              <w:keepLines/>
              <w:widowControl w:val="0"/>
              <w:jc w:val="center"/>
              <w:rPr>
                <w:lang w:val="nl-NL"/>
              </w:rPr>
            </w:pPr>
            <w:r w:rsidRPr="00927184">
              <w:rPr>
                <w:lang w:val="nl-NL"/>
              </w:rPr>
              <w:t>+12,1</w:t>
            </w:r>
          </w:p>
          <w:p w14:paraId="67199666" w14:textId="77777777" w:rsidR="0020343D" w:rsidRPr="00927184" w:rsidRDefault="0020343D" w:rsidP="00C628B0">
            <w:pPr>
              <w:keepNext/>
              <w:keepLines/>
              <w:widowControl w:val="0"/>
              <w:jc w:val="center"/>
              <w:rPr>
                <w:vertAlign w:val="superscript"/>
                <w:lang w:val="nl-NL"/>
              </w:rPr>
            </w:pPr>
            <w:r w:rsidRPr="00927184">
              <w:rPr>
                <w:lang w:val="nl-NL"/>
              </w:rPr>
              <w:t>(18,60)</w:t>
            </w:r>
          </w:p>
        </w:tc>
      </w:tr>
      <w:tr w:rsidR="0020343D" w:rsidRPr="00927184" w14:paraId="430355B7" w14:textId="77777777" w:rsidTr="00C93EE3">
        <w:trPr>
          <w:cantSplit/>
        </w:trPr>
        <w:tc>
          <w:tcPr>
            <w:tcW w:w="1857" w:type="dxa"/>
          </w:tcPr>
          <w:p w14:paraId="62CC7CEA" w14:textId="77777777" w:rsidR="0020343D" w:rsidRPr="00927184" w:rsidRDefault="0020343D" w:rsidP="00C628B0">
            <w:pPr>
              <w:keepNext/>
              <w:keepLines/>
              <w:widowControl w:val="0"/>
              <w:rPr>
                <w:lang w:val="nl-NL"/>
              </w:rPr>
            </w:pPr>
            <w:r w:rsidRPr="00927184">
              <w:rPr>
                <w:lang w:val="nl-NL"/>
              </w:rPr>
              <w:t>Winst van ≥15 letters in BCVA op maand 24 (%)</w:t>
            </w:r>
          </w:p>
        </w:tc>
        <w:tc>
          <w:tcPr>
            <w:tcW w:w="1857" w:type="dxa"/>
            <w:vAlign w:val="center"/>
          </w:tcPr>
          <w:p w14:paraId="59E0F8A5" w14:textId="77777777" w:rsidR="0020343D" w:rsidRPr="00927184" w:rsidRDefault="0020343D" w:rsidP="00C628B0">
            <w:pPr>
              <w:keepNext/>
              <w:keepLines/>
              <w:widowControl w:val="0"/>
              <w:jc w:val="center"/>
              <w:rPr>
                <w:lang w:val="nl-NL"/>
              </w:rPr>
            </w:pPr>
            <w:r w:rsidRPr="00927184">
              <w:rPr>
                <w:lang w:val="nl-NL"/>
              </w:rPr>
              <w:t>52,8</w:t>
            </w:r>
          </w:p>
        </w:tc>
        <w:tc>
          <w:tcPr>
            <w:tcW w:w="1857" w:type="dxa"/>
            <w:vAlign w:val="center"/>
          </w:tcPr>
          <w:p w14:paraId="26AFB167" w14:textId="77777777" w:rsidR="0020343D" w:rsidRPr="00927184" w:rsidRDefault="0020343D" w:rsidP="00C628B0">
            <w:pPr>
              <w:keepNext/>
              <w:keepLines/>
              <w:widowControl w:val="0"/>
              <w:jc w:val="center"/>
              <w:rPr>
                <w:lang w:val="nl-NL"/>
              </w:rPr>
            </w:pPr>
            <w:r w:rsidRPr="00927184">
              <w:rPr>
                <w:lang w:val="nl-NL"/>
              </w:rPr>
              <w:t>59,6</w:t>
            </w:r>
          </w:p>
        </w:tc>
        <w:tc>
          <w:tcPr>
            <w:tcW w:w="1858" w:type="dxa"/>
            <w:vAlign w:val="center"/>
          </w:tcPr>
          <w:p w14:paraId="3D357FA1" w14:textId="77777777" w:rsidR="0020343D" w:rsidRPr="00927184" w:rsidRDefault="0020343D" w:rsidP="00C628B0">
            <w:pPr>
              <w:keepNext/>
              <w:keepLines/>
              <w:widowControl w:val="0"/>
              <w:jc w:val="center"/>
              <w:rPr>
                <w:vertAlign w:val="superscript"/>
                <w:lang w:val="nl-NL"/>
              </w:rPr>
            </w:pPr>
            <w:r w:rsidRPr="00927184">
              <w:rPr>
                <w:lang w:val="nl-NL"/>
              </w:rPr>
              <w:t>43,3</w:t>
            </w:r>
          </w:p>
        </w:tc>
        <w:tc>
          <w:tcPr>
            <w:tcW w:w="1858" w:type="dxa"/>
            <w:vAlign w:val="center"/>
          </w:tcPr>
          <w:p w14:paraId="486E1AB4" w14:textId="77777777" w:rsidR="0020343D" w:rsidRPr="00927184" w:rsidRDefault="0020343D" w:rsidP="00C628B0">
            <w:pPr>
              <w:keepNext/>
              <w:keepLines/>
              <w:widowControl w:val="0"/>
              <w:jc w:val="center"/>
              <w:rPr>
                <w:vertAlign w:val="superscript"/>
                <w:lang w:val="nl-NL"/>
              </w:rPr>
            </w:pPr>
            <w:r w:rsidRPr="00927184">
              <w:rPr>
                <w:lang w:val="nl-NL"/>
              </w:rPr>
              <w:t>49,2</w:t>
            </w:r>
          </w:p>
        </w:tc>
      </w:tr>
      <w:tr w:rsidR="0020343D" w:rsidRPr="00927184" w14:paraId="7777D2F9" w14:textId="77777777" w:rsidTr="00C93EE3">
        <w:trPr>
          <w:cantSplit/>
        </w:trPr>
        <w:tc>
          <w:tcPr>
            <w:tcW w:w="1857" w:type="dxa"/>
          </w:tcPr>
          <w:p w14:paraId="71FC1DA7" w14:textId="77777777" w:rsidR="0020343D" w:rsidRPr="00927184" w:rsidRDefault="0020343D" w:rsidP="00C628B0">
            <w:pPr>
              <w:keepNext/>
              <w:keepLines/>
              <w:widowControl w:val="0"/>
              <w:rPr>
                <w:lang w:val="nl-NL"/>
              </w:rPr>
            </w:pPr>
            <w:r w:rsidRPr="00927184">
              <w:rPr>
                <w:lang w:val="nl-NL"/>
              </w:rPr>
              <w:t xml:space="preserve">Gemiddeld aantal injecties (SD) </w:t>
            </w:r>
            <w:r w:rsidRPr="00927184">
              <w:rPr>
                <w:rFonts w:cs="Calibri"/>
                <w:bCs/>
                <w:iCs/>
                <w:lang w:val="nl-NL"/>
              </w:rPr>
              <w:t>(maanden 0</w:t>
            </w:r>
            <w:r w:rsidRPr="00927184">
              <w:rPr>
                <w:rFonts w:cs="Calibri"/>
                <w:bCs/>
                <w:iCs/>
                <w:lang w:val="nl-NL"/>
              </w:rPr>
              <w:noBreakHyphen/>
              <w:t>23)</w:t>
            </w:r>
          </w:p>
        </w:tc>
        <w:tc>
          <w:tcPr>
            <w:tcW w:w="1857" w:type="dxa"/>
            <w:vAlign w:val="center"/>
          </w:tcPr>
          <w:p w14:paraId="700A7724" w14:textId="77777777" w:rsidR="0020343D" w:rsidRPr="00927184" w:rsidRDefault="0020343D" w:rsidP="00C628B0">
            <w:pPr>
              <w:keepNext/>
              <w:keepLines/>
              <w:widowControl w:val="0"/>
              <w:jc w:val="center"/>
              <w:rPr>
                <w:lang w:val="nl-NL"/>
              </w:rPr>
            </w:pPr>
            <w:r w:rsidRPr="00927184">
              <w:rPr>
                <w:lang w:val="nl-NL"/>
              </w:rPr>
              <w:t>11,4</w:t>
            </w:r>
          </w:p>
          <w:p w14:paraId="5C899A6F" w14:textId="77777777" w:rsidR="0020343D" w:rsidRPr="00927184" w:rsidRDefault="0020343D" w:rsidP="00C628B0">
            <w:pPr>
              <w:keepNext/>
              <w:keepLines/>
              <w:widowControl w:val="0"/>
              <w:jc w:val="center"/>
              <w:rPr>
                <w:lang w:val="nl-NL"/>
              </w:rPr>
            </w:pPr>
            <w:r w:rsidRPr="00927184">
              <w:rPr>
                <w:lang w:val="nl-NL"/>
              </w:rPr>
              <w:t>(5,81)</w:t>
            </w:r>
          </w:p>
        </w:tc>
        <w:tc>
          <w:tcPr>
            <w:tcW w:w="1857" w:type="dxa"/>
            <w:vAlign w:val="center"/>
          </w:tcPr>
          <w:p w14:paraId="25F685FE" w14:textId="77777777" w:rsidR="0020343D" w:rsidRPr="00927184" w:rsidRDefault="0020343D" w:rsidP="00C628B0">
            <w:pPr>
              <w:keepNext/>
              <w:keepLines/>
              <w:widowControl w:val="0"/>
              <w:jc w:val="center"/>
              <w:rPr>
                <w:lang w:val="nl-NL"/>
              </w:rPr>
            </w:pPr>
            <w:r w:rsidRPr="00927184">
              <w:rPr>
                <w:lang w:val="nl-NL"/>
              </w:rPr>
              <w:t>11,3 (6,02)</w:t>
            </w:r>
          </w:p>
        </w:tc>
        <w:tc>
          <w:tcPr>
            <w:tcW w:w="1858" w:type="dxa"/>
            <w:vAlign w:val="center"/>
          </w:tcPr>
          <w:p w14:paraId="7D7F29CD" w14:textId="77777777" w:rsidR="0020343D" w:rsidRPr="00927184" w:rsidRDefault="0086532C" w:rsidP="00C628B0">
            <w:pPr>
              <w:keepNext/>
              <w:keepLines/>
              <w:widowControl w:val="0"/>
              <w:jc w:val="center"/>
              <w:rPr>
                <w:vertAlign w:val="superscript"/>
                <w:lang w:val="nl-NL"/>
              </w:rPr>
            </w:pPr>
            <w:r w:rsidRPr="00927184">
              <w:rPr>
                <w:lang w:val="nl-NL"/>
              </w:rPr>
              <w:t>n.v.t.</w:t>
            </w:r>
          </w:p>
        </w:tc>
        <w:tc>
          <w:tcPr>
            <w:tcW w:w="1858" w:type="dxa"/>
            <w:vAlign w:val="center"/>
          </w:tcPr>
          <w:p w14:paraId="12739716" w14:textId="77777777" w:rsidR="0020343D" w:rsidRPr="00927184" w:rsidRDefault="0020343D" w:rsidP="00C628B0">
            <w:pPr>
              <w:keepNext/>
              <w:keepLines/>
              <w:widowControl w:val="0"/>
              <w:jc w:val="center"/>
              <w:rPr>
                <w:vertAlign w:val="superscript"/>
                <w:lang w:val="nl-NL"/>
              </w:rPr>
            </w:pPr>
            <w:r w:rsidRPr="00927184">
              <w:rPr>
                <w:lang w:val="nl-NL"/>
              </w:rPr>
              <w:t>13,1 (6,39)</w:t>
            </w:r>
          </w:p>
        </w:tc>
      </w:tr>
      <w:tr w:rsidR="0020343D" w:rsidRPr="007B7D0B" w14:paraId="72CCA58C" w14:textId="77777777" w:rsidTr="00C93EE3">
        <w:trPr>
          <w:cantSplit/>
        </w:trPr>
        <w:tc>
          <w:tcPr>
            <w:tcW w:w="9287" w:type="dxa"/>
            <w:gridSpan w:val="5"/>
          </w:tcPr>
          <w:p w14:paraId="4AE58C33" w14:textId="77777777" w:rsidR="0020343D" w:rsidRPr="00927184" w:rsidRDefault="0020343D" w:rsidP="00C628B0">
            <w:pPr>
              <w:keepLines/>
              <w:widowControl w:val="0"/>
              <w:ind w:left="567" w:hanging="567"/>
              <w:rPr>
                <w:lang w:val="nl-NL"/>
              </w:rPr>
            </w:pPr>
            <w:r w:rsidRPr="00927184">
              <w:rPr>
                <w:vertAlign w:val="superscript"/>
                <w:lang w:val="nl-NL"/>
              </w:rPr>
              <w:t>a</w:t>
            </w:r>
            <w:r w:rsidRPr="00927184">
              <w:rPr>
                <w:lang w:val="nl-NL"/>
              </w:rPr>
              <w:tab/>
              <w:t>p&lt;0,0001</w:t>
            </w:r>
            <w:r w:rsidR="00AC7E5A" w:rsidRPr="00927184">
              <w:rPr>
                <w:lang w:val="nl-NL"/>
              </w:rPr>
              <w:t xml:space="preserve"> </w:t>
            </w:r>
            <w:r w:rsidRPr="00927184">
              <w:rPr>
                <w:lang w:val="nl-NL"/>
              </w:rPr>
              <w:t xml:space="preserve">voor beide vergelijkingen </w:t>
            </w:r>
            <w:r w:rsidR="00695FF0" w:rsidRPr="00927184">
              <w:rPr>
                <w:lang w:val="nl-NL"/>
              </w:rPr>
              <w:t>in</w:t>
            </w:r>
            <w:r w:rsidRPr="00927184">
              <w:rPr>
                <w:lang w:val="nl-NL"/>
              </w:rPr>
              <w:t xml:space="preserve"> BRIGHTER op maand 6: Lucentis 0,5 mg versus laser en Lucentis 0,5 mg + laser versus laser.</w:t>
            </w:r>
          </w:p>
          <w:p w14:paraId="6340502D" w14:textId="77777777" w:rsidR="0020343D" w:rsidRPr="00927184" w:rsidRDefault="0020343D" w:rsidP="00C628B0">
            <w:pPr>
              <w:keepLines/>
              <w:widowControl w:val="0"/>
              <w:ind w:left="567" w:hanging="567"/>
              <w:rPr>
                <w:lang w:val="nl-NL"/>
              </w:rPr>
            </w:pPr>
            <w:r w:rsidRPr="00927184">
              <w:rPr>
                <w:vertAlign w:val="superscript"/>
                <w:lang w:val="nl-NL"/>
              </w:rPr>
              <w:t>b</w:t>
            </w:r>
            <w:r w:rsidRPr="00927184">
              <w:rPr>
                <w:lang w:val="nl-NL"/>
              </w:rPr>
              <w:tab/>
              <w:t>p&lt;0,0001</w:t>
            </w:r>
            <w:r w:rsidR="00AC7E5A" w:rsidRPr="00927184">
              <w:rPr>
                <w:lang w:val="nl-NL"/>
              </w:rPr>
              <w:t xml:space="preserve"> </w:t>
            </w:r>
            <w:r w:rsidRPr="00927184">
              <w:rPr>
                <w:lang w:val="nl-NL"/>
              </w:rPr>
              <w:t xml:space="preserve">voor nulhypothese </w:t>
            </w:r>
            <w:r w:rsidR="00695FF0" w:rsidRPr="00927184">
              <w:rPr>
                <w:lang w:val="nl-NL"/>
              </w:rPr>
              <w:t>in</w:t>
            </w:r>
            <w:r w:rsidRPr="00927184">
              <w:rPr>
                <w:lang w:val="nl-NL"/>
              </w:rPr>
              <w:t xml:space="preserve"> CRYSTAL dat de gemiddelde wijziging op maand</w:t>
            </w:r>
            <w:r w:rsidR="002E4F10" w:rsidRPr="00927184">
              <w:rPr>
                <w:lang w:val="nl-NL"/>
              </w:rPr>
              <w:t> </w:t>
            </w:r>
            <w:r w:rsidRPr="00927184">
              <w:rPr>
                <w:lang w:val="nl-NL"/>
              </w:rPr>
              <w:t xml:space="preserve">24 </w:t>
            </w:r>
            <w:r w:rsidR="00156DFB" w:rsidRPr="00927184">
              <w:rPr>
                <w:lang w:val="nl-NL"/>
              </w:rPr>
              <w:t xml:space="preserve">ten opzichte </w:t>
            </w:r>
            <w:r w:rsidRPr="00927184">
              <w:rPr>
                <w:lang w:val="nl-NL"/>
              </w:rPr>
              <w:t>van baseline nul is.</w:t>
            </w:r>
          </w:p>
          <w:p w14:paraId="3550AB69" w14:textId="77777777" w:rsidR="0020343D" w:rsidRPr="00927184" w:rsidDel="007C5466" w:rsidRDefault="0020343D" w:rsidP="00C628B0">
            <w:pPr>
              <w:keepLines/>
              <w:widowControl w:val="0"/>
              <w:ind w:left="567" w:hanging="567"/>
              <w:rPr>
                <w:lang w:val="nl-NL"/>
              </w:rPr>
            </w:pPr>
            <w:r w:rsidRPr="00927184">
              <w:rPr>
                <w:lang w:val="nl-NL"/>
              </w:rPr>
              <w:t>*</w:t>
            </w:r>
            <w:r w:rsidRPr="00927184">
              <w:rPr>
                <w:lang w:val="nl-NL"/>
              </w:rPr>
              <w:tab/>
            </w:r>
            <w:r w:rsidR="00695FF0" w:rsidRPr="00927184">
              <w:rPr>
                <w:lang w:val="nl-NL"/>
              </w:rPr>
              <w:t>Vanaf</w:t>
            </w:r>
            <w:r w:rsidR="007F5BF2" w:rsidRPr="00927184">
              <w:rPr>
                <w:lang w:val="nl-NL"/>
              </w:rPr>
              <w:t xml:space="preserve"> maand</w:t>
            </w:r>
            <w:r w:rsidR="002E4F10" w:rsidRPr="00927184">
              <w:rPr>
                <w:lang w:val="nl-NL"/>
              </w:rPr>
              <w:t xml:space="preserve"> 6 </w:t>
            </w:r>
            <w:r w:rsidR="007F5BF2" w:rsidRPr="00927184">
              <w:rPr>
                <w:lang w:val="nl-NL"/>
              </w:rPr>
              <w:t>was behandeling met</w:t>
            </w:r>
            <w:r w:rsidRPr="00927184">
              <w:rPr>
                <w:lang w:val="nl-NL"/>
              </w:rPr>
              <w:t xml:space="preserve"> ranibizumab 0,5 mg</w:t>
            </w:r>
            <w:r w:rsidR="007F5BF2" w:rsidRPr="00927184">
              <w:rPr>
                <w:lang w:val="nl-NL"/>
              </w:rPr>
              <w:t xml:space="preserve"> toegestaan (24 patië</w:t>
            </w:r>
            <w:r w:rsidRPr="00927184">
              <w:rPr>
                <w:lang w:val="nl-NL"/>
              </w:rPr>
              <w:t>nt</w:t>
            </w:r>
            <w:r w:rsidR="007F5BF2" w:rsidRPr="00927184">
              <w:rPr>
                <w:lang w:val="nl-NL"/>
              </w:rPr>
              <w:t>en</w:t>
            </w:r>
            <w:r w:rsidRPr="00927184">
              <w:rPr>
                <w:lang w:val="nl-NL"/>
              </w:rPr>
              <w:t xml:space="preserve"> wer</w:t>
            </w:r>
            <w:r w:rsidR="007F5BF2" w:rsidRPr="00927184">
              <w:rPr>
                <w:lang w:val="nl-NL"/>
              </w:rPr>
              <w:t>d</w:t>
            </w:r>
            <w:r w:rsidRPr="00927184">
              <w:rPr>
                <w:lang w:val="nl-NL"/>
              </w:rPr>
              <w:t>e</w:t>
            </w:r>
            <w:r w:rsidR="007F5BF2" w:rsidRPr="00927184">
              <w:rPr>
                <w:lang w:val="nl-NL"/>
              </w:rPr>
              <w:t xml:space="preserve">n alleen </w:t>
            </w:r>
            <w:r w:rsidR="00695FF0" w:rsidRPr="00927184">
              <w:rPr>
                <w:lang w:val="nl-NL"/>
              </w:rPr>
              <w:t xml:space="preserve">met </w:t>
            </w:r>
            <w:r w:rsidR="007F5BF2" w:rsidRPr="00927184">
              <w:rPr>
                <w:lang w:val="nl-NL"/>
              </w:rPr>
              <w:t>laser behandeld</w:t>
            </w:r>
            <w:r w:rsidRPr="00927184">
              <w:rPr>
                <w:lang w:val="nl-NL"/>
              </w:rPr>
              <w:t>).</w:t>
            </w:r>
          </w:p>
        </w:tc>
      </w:tr>
    </w:tbl>
    <w:p w14:paraId="2FF7D3DC" w14:textId="77777777" w:rsidR="0020343D" w:rsidRPr="00927184" w:rsidRDefault="0020343D" w:rsidP="00C628B0">
      <w:pPr>
        <w:widowControl w:val="0"/>
        <w:rPr>
          <w:lang w:val="nl-NL"/>
        </w:rPr>
      </w:pPr>
    </w:p>
    <w:p w14:paraId="51877D41" w14:textId="77777777" w:rsidR="00E46861" w:rsidRPr="00927184" w:rsidRDefault="00695FF0" w:rsidP="00C628B0">
      <w:pPr>
        <w:widowControl w:val="0"/>
        <w:rPr>
          <w:lang w:val="nl-NL"/>
        </w:rPr>
      </w:pPr>
      <w:r w:rsidRPr="00927184">
        <w:rPr>
          <w:lang w:val="nl-NL"/>
        </w:rPr>
        <w:t>In</w:t>
      </w:r>
      <w:r w:rsidR="007F5BF2" w:rsidRPr="00927184">
        <w:rPr>
          <w:lang w:val="nl-NL"/>
        </w:rPr>
        <w:t xml:space="preserve"> BRIGHTER liet ranibizumab </w:t>
      </w:r>
      <w:r w:rsidR="005004FD" w:rsidRPr="00927184">
        <w:rPr>
          <w:lang w:val="nl-NL"/>
        </w:rPr>
        <w:t xml:space="preserve">0,5 mg </w:t>
      </w:r>
      <w:r w:rsidR="007F5BF2" w:rsidRPr="00927184">
        <w:rPr>
          <w:lang w:val="nl-NL"/>
        </w:rPr>
        <w:t>met adjuvante lasertherapie non-inferioriteit zien versus ranibizumab monotherapie van baseline tot maand</w:t>
      </w:r>
      <w:r w:rsidR="002E4F10" w:rsidRPr="00927184">
        <w:rPr>
          <w:lang w:val="nl-NL"/>
        </w:rPr>
        <w:t> </w:t>
      </w:r>
      <w:r w:rsidR="007F5BF2" w:rsidRPr="00927184">
        <w:rPr>
          <w:lang w:val="nl-NL"/>
        </w:rPr>
        <w:t>24 (95% BI -2,8, 1,4).</w:t>
      </w:r>
    </w:p>
    <w:p w14:paraId="55DD1AC0" w14:textId="77777777" w:rsidR="007F5BF2" w:rsidRPr="00927184" w:rsidRDefault="007F5BF2" w:rsidP="00C628B0">
      <w:pPr>
        <w:widowControl w:val="0"/>
        <w:rPr>
          <w:lang w:val="nl-NL"/>
        </w:rPr>
      </w:pPr>
    </w:p>
    <w:p w14:paraId="1E58266C" w14:textId="77777777" w:rsidR="007F5BF2" w:rsidRPr="00927184" w:rsidRDefault="007F5BF2" w:rsidP="00C628B0">
      <w:pPr>
        <w:widowControl w:val="0"/>
        <w:rPr>
          <w:lang w:val="nl-NL"/>
        </w:rPr>
      </w:pPr>
      <w:r w:rsidRPr="00927184">
        <w:rPr>
          <w:lang w:val="nl-NL"/>
        </w:rPr>
        <w:t>In beide studies werd een snelle en statisti</w:t>
      </w:r>
      <w:r w:rsidR="00AC7E5A" w:rsidRPr="00927184">
        <w:rPr>
          <w:lang w:val="nl-NL"/>
        </w:rPr>
        <w:t>s</w:t>
      </w:r>
      <w:r w:rsidRPr="00927184">
        <w:rPr>
          <w:lang w:val="nl-NL"/>
        </w:rPr>
        <w:t xml:space="preserve">ch significante afname </w:t>
      </w:r>
      <w:r w:rsidR="00156DFB" w:rsidRPr="00927184">
        <w:rPr>
          <w:lang w:val="nl-NL"/>
        </w:rPr>
        <w:t xml:space="preserve">ten opzichte </w:t>
      </w:r>
      <w:r w:rsidRPr="00927184">
        <w:rPr>
          <w:lang w:val="nl-NL"/>
        </w:rPr>
        <w:t xml:space="preserve">van baseline van de </w:t>
      </w:r>
      <w:r w:rsidR="00606382" w:rsidRPr="00927184">
        <w:rPr>
          <w:lang w:val="nl-NL"/>
        </w:rPr>
        <w:t>centrale retina</w:t>
      </w:r>
      <w:r w:rsidR="00156DFB" w:rsidRPr="00927184">
        <w:rPr>
          <w:lang w:val="nl-NL"/>
        </w:rPr>
        <w:t>le</w:t>
      </w:r>
      <w:r w:rsidR="00606382" w:rsidRPr="00927184">
        <w:rPr>
          <w:lang w:val="nl-NL"/>
        </w:rPr>
        <w:t xml:space="preserve"> </w:t>
      </w:r>
      <w:r w:rsidR="00156DFB" w:rsidRPr="00927184">
        <w:rPr>
          <w:lang w:val="nl-NL"/>
        </w:rPr>
        <w:t>subveld</w:t>
      </w:r>
      <w:r w:rsidR="00606382" w:rsidRPr="00927184">
        <w:rPr>
          <w:lang w:val="nl-NL"/>
        </w:rPr>
        <w:t>dikte waargenomen op maand</w:t>
      </w:r>
      <w:r w:rsidR="002E4F10" w:rsidRPr="00927184">
        <w:rPr>
          <w:lang w:val="nl-NL"/>
        </w:rPr>
        <w:t> </w:t>
      </w:r>
      <w:r w:rsidR="00606382" w:rsidRPr="00927184">
        <w:rPr>
          <w:lang w:val="nl-NL"/>
        </w:rPr>
        <w:t>1. Dit effect bleef gehandhaafd tot maan</w:t>
      </w:r>
      <w:r w:rsidR="005D79B2" w:rsidRPr="00927184">
        <w:rPr>
          <w:lang w:val="nl-NL"/>
        </w:rPr>
        <w:t>d</w:t>
      </w:r>
      <w:r w:rsidR="002E4F10" w:rsidRPr="00927184">
        <w:rPr>
          <w:lang w:val="nl-NL"/>
        </w:rPr>
        <w:t> </w:t>
      </w:r>
      <w:r w:rsidR="00606382" w:rsidRPr="00927184">
        <w:rPr>
          <w:lang w:val="nl-NL"/>
        </w:rPr>
        <w:t>24.</w:t>
      </w:r>
    </w:p>
    <w:p w14:paraId="36C6BB93" w14:textId="77777777" w:rsidR="00E33805" w:rsidRPr="00927184" w:rsidRDefault="00E33805" w:rsidP="00C628B0">
      <w:pPr>
        <w:widowControl w:val="0"/>
        <w:rPr>
          <w:lang w:val="nl-NL"/>
        </w:rPr>
      </w:pPr>
    </w:p>
    <w:p w14:paraId="0116D50A" w14:textId="77777777" w:rsidR="00E33805" w:rsidRPr="00927184" w:rsidRDefault="00E33805" w:rsidP="00C628B0">
      <w:pPr>
        <w:widowControl w:val="0"/>
        <w:rPr>
          <w:lang w:val="nl-NL"/>
        </w:rPr>
      </w:pPr>
      <w:r w:rsidRPr="00927184">
        <w:rPr>
          <w:lang w:val="nl-NL"/>
        </w:rPr>
        <w:t xml:space="preserve">Het effect van ranibizumab behandeling was </w:t>
      </w:r>
      <w:r w:rsidR="00695FF0" w:rsidRPr="00927184">
        <w:rPr>
          <w:lang w:val="nl-NL"/>
        </w:rPr>
        <w:t>vergelijkbaar</w:t>
      </w:r>
      <w:r w:rsidRPr="00927184">
        <w:rPr>
          <w:lang w:val="nl-NL"/>
        </w:rPr>
        <w:t xml:space="preserve">, onafhankelijk van de aanwezigheid van retinale ischemie. </w:t>
      </w:r>
      <w:r w:rsidR="00695FF0" w:rsidRPr="00927184">
        <w:rPr>
          <w:lang w:val="nl-NL"/>
        </w:rPr>
        <w:t>In</w:t>
      </w:r>
      <w:r w:rsidRPr="00927184">
        <w:rPr>
          <w:lang w:val="nl-NL"/>
        </w:rPr>
        <w:t xml:space="preserve"> BRIGHTER hadden patiënten met ischemie (N=46) of </w:t>
      </w:r>
      <w:r w:rsidR="00163425" w:rsidRPr="00927184">
        <w:rPr>
          <w:lang w:val="nl-NL"/>
        </w:rPr>
        <w:t>zonder</w:t>
      </w:r>
      <w:r w:rsidRPr="00927184">
        <w:rPr>
          <w:lang w:val="nl-NL"/>
        </w:rPr>
        <w:t xml:space="preserve"> (N=133) en behandeld met ranibizumab monotherapie een gemiddelde </w:t>
      </w:r>
      <w:r w:rsidR="00163425" w:rsidRPr="00927184">
        <w:rPr>
          <w:lang w:val="nl-NL"/>
        </w:rPr>
        <w:t>verandering</w:t>
      </w:r>
      <w:r w:rsidRPr="00927184">
        <w:rPr>
          <w:lang w:val="nl-NL"/>
        </w:rPr>
        <w:t xml:space="preserve"> </w:t>
      </w:r>
      <w:r w:rsidR="00156DFB" w:rsidRPr="00927184">
        <w:rPr>
          <w:lang w:val="nl-NL"/>
        </w:rPr>
        <w:t xml:space="preserve">ten opzichte van baseline </w:t>
      </w:r>
      <w:r w:rsidRPr="00927184">
        <w:rPr>
          <w:lang w:val="nl-NL"/>
        </w:rPr>
        <w:t>van respectievelijk +15,3 en +15,6</w:t>
      </w:r>
      <w:r w:rsidR="00AC7E5A" w:rsidRPr="00927184">
        <w:rPr>
          <w:lang w:val="nl-NL"/>
        </w:rPr>
        <w:t> </w:t>
      </w:r>
      <w:r w:rsidRPr="00927184">
        <w:rPr>
          <w:lang w:val="nl-NL"/>
        </w:rPr>
        <w:t>letters op maand</w:t>
      </w:r>
      <w:r w:rsidR="002E4F10" w:rsidRPr="00927184">
        <w:rPr>
          <w:lang w:val="nl-NL"/>
        </w:rPr>
        <w:t> </w:t>
      </w:r>
      <w:r w:rsidRPr="00927184">
        <w:rPr>
          <w:lang w:val="nl-NL"/>
        </w:rPr>
        <w:t>24.</w:t>
      </w:r>
      <w:r w:rsidR="00163425" w:rsidRPr="00927184">
        <w:rPr>
          <w:lang w:val="nl-NL"/>
        </w:rPr>
        <w:t xml:space="preserve"> </w:t>
      </w:r>
      <w:r w:rsidR="00695FF0" w:rsidRPr="00927184">
        <w:rPr>
          <w:lang w:val="nl-NL"/>
        </w:rPr>
        <w:t>In</w:t>
      </w:r>
      <w:r w:rsidR="00163425" w:rsidRPr="00927184">
        <w:rPr>
          <w:lang w:val="nl-NL"/>
        </w:rPr>
        <w:t xml:space="preserve"> CRYSTAL hadden patiënten met ischemie (N=53) of zonder (N=300) en behandeld met ranibizumab monotherapie een gemiddelde verandering </w:t>
      </w:r>
      <w:r w:rsidR="00156DFB" w:rsidRPr="00927184">
        <w:rPr>
          <w:lang w:val="nl-NL"/>
        </w:rPr>
        <w:t xml:space="preserve">ten opzichte van baseline </w:t>
      </w:r>
      <w:r w:rsidR="00163425" w:rsidRPr="00927184">
        <w:rPr>
          <w:lang w:val="nl-NL"/>
        </w:rPr>
        <w:t xml:space="preserve">van respectievelijk +15,0 en </w:t>
      </w:r>
      <w:r w:rsidR="00AC7E5A" w:rsidRPr="00927184">
        <w:rPr>
          <w:lang w:val="nl-NL"/>
        </w:rPr>
        <w:t>+</w:t>
      </w:r>
      <w:r w:rsidR="00163425" w:rsidRPr="00927184">
        <w:rPr>
          <w:lang w:val="nl-NL"/>
        </w:rPr>
        <w:t>11,5</w:t>
      </w:r>
      <w:r w:rsidR="002E4F10" w:rsidRPr="00927184">
        <w:rPr>
          <w:lang w:val="nl-NL"/>
        </w:rPr>
        <w:t> </w:t>
      </w:r>
      <w:r w:rsidR="00163425" w:rsidRPr="00927184">
        <w:rPr>
          <w:lang w:val="nl-NL"/>
        </w:rPr>
        <w:t>letters.</w:t>
      </w:r>
    </w:p>
    <w:p w14:paraId="63F7A3EB" w14:textId="77777777" w:rsidR="00163425" w:rsidRPr="00927184" w:rsidRDefault="00163425" w:rsidP="00C628B0">
      <w:pPr>
        <w:widowControl w:val="0"/>
        <w:rPr>
          <w:lang w:val="nl-NL"/>
        </w:rPr>
      </w:pPr>
    </w:p>
    <w:p w14:paraId="2E584C8F" w14:textId="77777777" w:rsidR="00163425" w:rsidRPr="00927184" w:rsidRDefault="00163425" w:rsidP="00C628B0">
      <w:pPr>
        <w:widowControl w:val="0"/>
        <w:rPr>
          <w:lang w:val="nl-NL"/>
        </w:rPr>
      </w:pPr>
      <w:r w:rsidRPr="00927184">
        <w:rPr>
          <w:lang w:val="nl-NL"/>
        </w:rPr>
        <w:t>Het effect met betrekking tot visu</w:t>
      </w:r>
      <w:r w:rsidR="00695FF0" w:rsidRPr="00927184">
        <w:rPr>
          <w:lang w:val="nl-NL"/>
        </w:rPr>
        <w:t>s</w:t>
      </w:r>
      <w:r w:rsidRPr="00927184">
        <w:rPr>
          <w:lang w:val="nl-NL"/>
        </w:rPr>
        <w:t xml:space="preserve">verbetering werd waargenomen bij alle patiënten die behandeld werden met </w:t>
      </w:r>
      <w:r w:rsidR="002E4F10" w:rsidRPr="00927184">
        <w:rPr>
          <w:lang w:val="nl-NL"/>
        </w:rPr>
        <w:t xml:space="preserve">0,5 mg </w:t>
      </w:r>
      <w:r w:rsidRPr="00927184">
        <w:rPr>
          <w:lang w:val="nl-NL"/>
        </w:rPr>
        <w:t>ranibizumab monotherapie, onafhankelijk van de duur van hun ziekte in zowel BRIGHTER als CRYSTAL. Bij patiënten met een ziekteduur van &lt;3</w:t>
      </w:r>
      <w:r w:rsidR="002E4F10" w:rsidRPr="00927184">
        <w:rPr>
          <w:lang w:val="nl-NL"/>
        </w:rPr>
        <w:t> </w:t>
      </w:r>
      <w:r w:rsidRPr="00927184">
        <w:rPr>
          <w:lang w:val="nl-NL"/>
        </w:rPr>
        <w:t xml:space="preserve">maanden werd een toename in </w:t>
      </w:r>
      <w:r w:rsidR="009A7BFF" w:rsidRPr="00927184">
        <w:rPr>
          <w:lang w:val="nl-NL"/>
        </w:rPr>
        <w:t>gezichtsscherpte van 13,3 en 10,0</w:t>
      </w:r>
      <w:r w:rsidR="002E4F10" w:rsidRPr="00927184">
        <w:rPr>
          <w:lang w:val="nl-NL"/>
        </w:rPr>
        <w:t> </w:t>
      </w:r>
      <w:r w:rsidR="009A7BFF" w:rsidRPr="00927184">
        <w:rPr>
          <w:lang w:val="nl-NL"/>
        </w:rPr>
        <w:t>letters gezien op maand</w:t>
      </w:r>
      <w:r w:rsidR="002E4F10" w:rsidRPr="00927184">
        <w:rPr>
          <w:lang w:val="nl-NL"/>
        </w:rPr>
        <w:t> </w:t>
      </w:r>
      <w:r w:rsidR="009A7BFF" w:rsidRPr="00927184">
        <w:rPr>
          <w:lang w:val="nl-NL"/>
        </w:rPr>
        <w:t>1; en 17,7 en 13,2</w:t>
      </w:r>
      <w:r w:rsidR="002E4F10" w:rsidRPr="00927184">
        <w:rPr>
          <w:lang w:val="nl-NL"/>
        </w:rPr>
        <w:t> </w:t>
      </w:r>
      <w:r w:rsidR="009A7BFF" w:rsidRPr="00927184">
        <w:rPr>
          <w:lang w:val="nl-NL"/>
        </w:rPr>
        <w:t>letters op maand</w:t>
      </w:r>
      <w:r w:rsidR="002E4F10" w:rsidRPr="00927184">
        <w:rPr>
          <w:lang w:val="nl-NL"/>
        </w:rPr>
        <w:t> </w:t>
      </w:r>
      <w:r w:rsidR="009A7BFF" w:rsidRPr="00927184">
        <w:rPr>
          <w:lang w:val="nl-NL"/>
        </w:rPr>
        <w:t xml:space="preserve">24 </w:t>
      </w:r>
      <w:r w:rsidR="00695FF0" w:rsidRPr="00927184">
        <w:rPr>
          <w:lang w:val="nl-NL"/>
        </w:rPr>
        <w:t>in</w:t>
      </w:r>
      <w:r w:rsidR="009A7BFF" w:rsidRPr="00927184">
        <w:rPr>
          <w:lang w:val="nl-NL"/>
        </w:rPr>
        <w:t xml:space="preserve"> </w:t>
      </w:r>
      <w:r w:rsidR="002E4F10" w:rsidRPr="00927184">
        <w:rPr>
          <w:lang w:val="nl-NL"/>
        </w:rPr>
        <w:t>resp</w:t>
      </w:r>
      <w:r w:rsidR="009A7BFF" w:rsidRPr="00927184">
        <w:rPr>
          <w:lang w:val="nl-NL"/>
        </w:rPr>
        <w:t>ectievelijk BRIGHTER en CRYSTAL. De overeenkomstige toename van de gezichtsscherpte bij patiënten met</w:t>
      </w:r>
      <w:r w:rsidR="00AC7E5A" w:rsidRPr="00927184">
        <w:rPr>
          <w:lang w:val="nl-NL"/>
        </w:rPr>
        <w:t xml:space="preserve"> een</w:t>
      </w:r>
      <w:r w:rsidR="009A7BFF" w:rsidRPr="00927184">
        <w:rPr>
          <w:lang w:val="nl-NL"/>
        </w:rPr>
        <w:t xml:space="preserve"> ziekteduur van ≥12</w:t>
      </w:r>
      <w:r w:rsidR="002E4F10" w:rsidRPr="00927184">
        <w:rPr>
          <w:lang w:val="nl-NL"/>
        </w:rPr>
        <w:t> </w:t>
      </w:r>
      <w:r w:rsidR="009A7BFF" w:rsidRPr="00927184">
        <w:rPr>
          <w:lang w:val="nl-NL"/>
        </w:rPr>
        <w:t>maanden was 8,6 en 8,4</w:t>
      </w:r>
      <w:r w:rsidR="002E4F10" w:rsidRPr="00927184">
        <w:rPr>
          <w:lang w:val="nl-NL"/>
        </w:rPr>
        <w:t> </w:t>
      </w:r>
      <w:r w:rsidR="009A7BFF" w:rsidRPr="00927184">
        <w:rPr>
          <w:lang w:val="nl-NL"/>
        </w:rPr>
        <w:t>letters in de respectievelijke studies. Het moet overwogen worden de behandeling te starten op het moment van de diagnose.</w:t>
      </w:r>
    </w:p>
    <w:p w14:paraId="0C7DD541" w14:textId="77777777" w:rsidR="009A7BFF" w:rsidRPr="00927184" w:rsidRDefault="009A7BFF" w:rsidP="00C628B0">
      <w:pPr>
        <w:widowControl w:val="0"/>
        <w:rPr>
          <w:lang w:val="nl-NL"/>
        </w:rPr>
      </w:pPr>
    </w:p>
    <w:p w14:paraId="526AE725" w14:textId="77777777" w:rsidR="009A7BFF" w:rsidRPr="00927184" w:rsidRDefault="009A7BFF" w:rsidP="00C628B0">
      <w:pPr>
        <w:widowControl w:val="0"/>
        <w:rPr>
          <w:lang w:val="nl-NL"/>
        </w:rPr>
      </w:pPr>
      <w:r w:rsidRPr="00927184">
        <w:rPr>
          <w:lang w:val="nl-NL"/>
        </w:rPr>
        <w:t>Het langetermijnveiligheidsprofiel van ranibizumab waargenomen in de 24</w:t>
      </w:r>
      <w:r w:rsidR="00F557E3" w:rsidRPr="00927184">
        <w:rPr>
          <w:lang w:val="nl-NL"/>
        </w:rPr>
        <w:t> </w:t>
      </w:r>
      <w:r w:rsidRPr="00927184">
        <w:rPr>
          <w:lang w:val="nl-NL"/>
        </w:rPr>
        <w:t>maanden durende onderzoeken komt overeen met het bekende veiligheidsprofiel van Lucentis.</w:t>
      </w:r>
    </w:p>
    <w:p w14:paraId="6A3249AF" w14:textId="77777777" w:rsidR="00606382" w:rsidRPr="00927184" w:rsidRDefault="00606382" w:rsidP="00C628B0">
      <w:pPr>
        <w:widowControl w:val="0"/>
        <w:rPr>
          <w:lang w:val="nl-NL"/>
        </w:rPr>
      </w:pPr>
    </w:p>
    <w:p w14:paraId="2641B736" w14:textId="77777777" w:rsidR="00020519" w:rsidRPr="00927184" w:rsidRDefault="00020519" w:rsidP="00C628B0">
      <w:pPr>
        <w:keepNext/>
        <w:autoSpaceDE w:val="0"/>
        <w:autoSpaceDN w:val="0"/>
        <w:adjustRightInd w:val="0"/>
        <w:rPr>
          <w:bCs/>
          <w:iCs/>
          <w:szCs w:val="22"/>
          <w:u w:val="single"/>
          <w:lang w:val="nl-NL"/>
        </w:rPr>
      </w:pPr>
      <w:r w:rsidRPr="00927184">
        <w:rPr>
          <w:bCs/>
          <w:iCs/>
          <w:szCs w:val="22"/>
          <w:u w:val="single"/>
          <w:lang w:val="nl-NL"/>
        </w:rPr>
        <w:t>Pediatrische patiënten</w:t>
      </w:r>
    </w:p>
    <w:p w14:paraId="421E5707" w14:textId="77777777" w:rsidR="00A323BD" w:rsidRPr="00927184" w:rsidRDefault="00A323BD" w:rsidP="00C628B0">
      <w:pPr>
        <w:keepNext/>
        <w:autoSpaceDE w:val="0"/>
        <w:autoSpaceDN w:val="0"/>
        <w:adjustRightInd w:val="0"/>
        <w:rPr>
          <w:bCs/>
          <w:iCs/>
          <w:szCs w:val="22"/>
          <w:lang w:val="nl-NL"/>
        </w:rPr>
      </w:pPr>
    </w:p>
    <w:p w14:paraId="20FD7B2A" w14:textId="77777777" w:rsidR="00F860BF" w:rsidRPr="00927184" w:rsidRDefault="00F860BF" w:rsidP="00C628B0">
      <w:pPr>
        <w:keepNext/>
        <w:autoSpaceDE w:val="0"/>
        <w:autoSpaceDN w:val="0"/>
        <w:adjustRightInd w:val="0"/>
        <w:rPr>
          <w:bCs/>
          <w:i/>
          <w:iCs/>
          <w:szCs w:val="22"/>
          <w:u w:val="single"/>
          <w:lang w:val="nl-NL"/>
        </w:rPr>
      </w:pPr>
      <w:r w:rsidRPr="00927184">
        <w:rPr>
          <w:bCs/>
          <w:i/>
          <w:iCs/>
          <w:szCs w:val="22"/>
          <w:u w:val="single"/>
          <w:lang w:val="nl-NL"/>
        </w:rPr>
        <w:t xml:space="preserve">Behandeling van ROP bij </w:t>
      </w:r>
      <w:r w:rsidR="00F1028F" w:rsidRPr="00927184">
        <w:rPr>
          <w:bCs/>
          <w:i/>
          <w:iCs/>
          <w:szCs w:val="22"/>
          <w:u w:val="single"/>
          <w:lang w:val="nl-NL"/>
        </w:rPr>
        <w:t>premature baby’s</w:t>
      </w:r>
    </w:p>
    <w:p w14:paraId="376AC902" w14:textId="77777777" w:rsidR="00F860BF" w:rsidRPr="00927184" w:rsidRDefault="00F860BF" w:rsidP="00C628B0">
      <w:pPr>
        <w:autoSpaceDE w:val="0"/>
        <w:autoSpaceDN w:val="0"/>
        <w:adjustRightInd w:val="0"/>
        <w:rPr>
          <w:bCs/>
          <w:iCs/>
          <w:szCs w:val="22"/>
          <w:lang w:val="nl-NL"/>
        </w:rPr>
      </w:pPr>
      <w:r w:rsidRPr="00927184">
        <w:rPr>
          <w:color w:val="222222"/>
          <w:lang w:val="nl-NL"/>
        </w:rPr>
        <w:t>De klinische veiligheid en werkzaamheid van Lucentis 0,2</w:t>
      </w:r>
      <w:r w:rsidR="00B50010" w:rsidRPr="00927184">
        <w:rPr>
          <w:color w:val="222222"/>
          <w:lang w:val="nl-NL"/>
        </w:rPr>
        <w:t> </w:t>
      </w:r>
      <w:r w:rsidRPr="00927184">
        <w:rPr>
          <w:color w:val="222222"/>
          <w:lang w:val="nl-NL"/>
        </w:rPr>
        <w:t xml:space="preserve">mg voor de behandeling van ROP bij </w:t>
      </w:r>
      <w:r w:rsidR="00F1028F" w:rsidRPr="00927184">
        <w:rPr>
          <w:color w:val="222222"/>
          <w:lang w:val="nl-NL"/>
        </w:rPr>
        <w:t xml:space="preserve">premature baby’s </w:t>
      </w:r>
      <w:r w:rsidRPr="00927184">
        <w:rPr>
          <w:color w:val="222222"/>
          <w:lang w:val="nl-NL"/>
        </w:rPr>
        <w:t>zijn beoo</w:t>
      </w:r>
      <w:r w:rsidR="009A732B" w:rsidRPr="00927184">
        <w:rPr>
          <w:color w:val="222222"/>
          <w:lang w:val="nl-NL"/>
        </w:rPr>
        <w:t>rdeel</w:t>
      </w:r>
      <w:r w:rsidR="00BA49CC" w:rsidRPr="00927184">
        <w:rPr>
          <w:color w:val="222222"/>
          <w:lang w:val="nl-NL"/>
        </w:rPr>
        <w:t xml:space="preserve">d op basis van de </w:t>
      </w:r>
      <w:r w:rsidRPr="00927184">
        <w:rPr>
          <w:color w:val="222222"/>
          <w:lang w:val="nl-NL"/>
        </w:rPr>
        <w:t>gegevens</w:t>
      </w:r>
      <w:r w:rsidR="00BA49CC" w:rsidRPr="00927184">
        <w:rPr>
          <w:color w:val="222222"/>
          <w:lang w:val="nl-NL"/>
        </w:rPr>
        <w:t xml:space="preserve"> over 6</w:t>
      </w:r>
      <w:r w:rsidR="00B50010" w:rsidRPr="00927184">
        <w:rPr>
          <w:color w:val="222222"/>
          <w:lang w:val="nl-NL"/>
        </w:rPr>
        <w:t> </w:t>
      </w:r>
      <w:r w:rsidR="00BA49CC" w:rsidRPr="00927184">
        <w:rPr>
          <w:color w:val="222222"/>
          <w:lang w:val="nl-NL"/>
        </w:rPr>
        <w:t>maanden</w:t>
      </w:r>
      <w:r w:rsidRPr="00927184">
        <w:rPr>
          <w:color w:val="222222"/>
          <w:lang w:val="nl-NL"/>
        </w:rPr>
        <w:t xml:space="preserve"> van de gerandomiseerde, open-label, 3-armige superioriteitsstudie H2301 </w:t>
      </w:r>
      <w:r w:rsidR="00EB3B10" w:rsidRPr="00927184">
        <w:rPr>
          <w:color w:val="222222"/>
          <w:lang w:val="nl-NL"/>
        </w:rPr>
        <w:t xml:space="preserve">met parallelle groepen </w:t>
      </w:r>
      <w:r w:rsidRPr="00927184">
        <w:rPr>
          <w:color w:val="222222"/>
          <w:lang w:val="nl-NL"/>
        </w:rPr>
        <w:t xml:space="preserve">(RAINBOW), die was ontworpen om </w:t>
      </w:r>
      <w:r w:rsidR="00354C25" w:rsidRPr="00927184">
        <w:rPr>
          <w:color w:val="222222"/>
          <w:lang w:val="nl-NL"/>
        </w:rPr>
        <w:t>ranibizumab 0,2</w:t>
      </w:r>
      <w:r w:rsidR="00B50010" w:rsidRPr="00927184">
        <w:rPr>
          <w:color w:val="222222"/>
          <w:lang w:val="nl-NL"/>
        </w:rPr>
        <w:t> </w:t>
      </w:r>
      <w:r w:rsidR="00354C25" w:rsidRPr="00927184">
        <w:rPr>
          <w:color w:val="222222"/>
          <w:lang w:val="nl-NL"/>
        </w:rPr>
        <w:t>mg en 0,1</w:t>
      </w:r>
      <w:r w:rsidR="00B50010" w:rsidRPr="00927184">
        <w:rPr>
          <w:color w:val="222222"/>
          <w:lang w:val="nl-NL"/>
        </w:rPr>
        <w:t> </w:t>
      </w:r>
      <w:r w:rsidR="00354C25" w:rsidRPr="00927184">
        <w:rPr>
          <w:color w:val="222222"/>
          <w:lang w:val="nl-NL"/>
        </w:rPr>
        <w:t>mg</w:t>
      </w:r>
      <w:r w:rsidR="000A3A87" w:rsidRPr="00927184">
        <w:rPr>
          <w:color w:val="222222"/>
          <w:lang w:val="nl-NL"/>
        </w:rPr>
        <w:t>,</w:t>
      </w:r>
      <w:r w:rsidR="00354C25" w:rsidRPr="00927184">
        <w:rPr>
          <w:color w:val="222222"/>
          <w:lang w:val="nl-NL"/>
        </w:rPr>
        <w:t xml:space="preserve"> gegeven als intravitreale injecties</w:t>
      </w:r>
      <w:r w:rsidR="000A3A87" w:rsidRPr="00927184">
        <w:rPr>
          <w:color w:val="222222"/>
          <w:lang w:val="nl-NL"/>
        </w:rPr>
        <w:t>,</w:t>
      </w:r>
      <w:r w:rsidR="00354C25" w:rsidRPr="00927184">
        <w:rPr>
          <w:color w:val="222222"/>
          <w:lang w:val="nl-NL"/>
        </w:rPr>
        <w:t xml:space="preserve"> </w:t>
      </w:r>
      <w:r w:rsidRPr="00927184">
        <w:rPr>
          <w:color w:val="222222"/>
          <w:lang w:val="nl-NL"/>
        </w:rPr>
        <w:t xml:space="preserve">te evalueren </w:t>
      </w:r>
      <w:r w:rsidR="000A3A87" w:rsidRPr="00927184">
        <w:rPr>
          <w:color w:val="222222"/>
          <w:lang w:val="nl-NL"/>
        </w:rPr>
        <w:t>ten opzichte van</w:t>
      </w:r>
      <w:r w:rsidRPr="00927184">
        <w:rPr>
          <w:color w:val="222222"/>
          <w:lang w:val="nl-NL"/>
        </w:rPr>
        <w:t xml:space="preserve"> lasertherapie. </w:t>
      </w:r>
      <w:r w:rsidR="00B50010" w:rsidRPr="00927184">
        <w:rPr>
          <w:color w:val="222222"/>
          <w:lang w:val="nl-NL"/>
        </w:rPr>
        <w:t>Patiënten die i</w:t>
      </w:r>
      <w:r w:rsidR="009613C9" w:rsidRPr="00927184">
        <w:rPr>
          <w:color w:val="222222"/>
          <w:lang w:val="nl-NL"/>
        </w:rPr>
        <w:t>n</w:t>
      </w:r>
      <w:r w:rsidR="00B50010" w:rsidRPr="00927184">
        <w:rPr>
          <w:color w:val="222222"/>
          <w:lang w:val="nl-NL"/>
        </w:rPr>
        <w:t xml:space="preserve"> aanmerking kwamen</w:t>
      </w:r>
      <w:r w:rsidR="009613C9" w:rsidRPr="00927184">
        <w:rPr>
          <w:color w:val="222222"/>
          <w:lang w:val="nl-NL"/>
        </w:rPr>
        <w:t xml:space="preserve">, </w:t>
      </w:r>
      <w:r w:rsidRPr="00927184">
        <w:rPr>
          <w:color w:val="222222"/>
          <w:lang w:val="nl-NL"/>
        </w:rPr>
        <w:t xml:space="preserve">hadden in elk oog een van de volgende </w:t>
      </w:r>
      <w:r w:rsidR="009A732B" w:rsidRPr="00927184">
        <w:rPr>
          <w:color w:val="222222"/>
          <w:lang w:val="nl-NL"/>
        </w:rPr>
        <w:t>retinale bevindingen</w:t>
      </w:r>
      <w:r w:rsidRPr="00927184">
        <w:rPr>
          <w:color w:val="222222"/>
          <w:lang w:val="nl-NL"/>
        </w:rPr>
        <w:t>:</w:t>
      </w:r>
    </w:p>
    <w:p w14:paraId="16AE27E6" w14:textId="77777777" w:rsidR="00F860BF" w:rsidRPr="00927184" w:rsidRDefault="00354C25" w:rsidP="00C628B0">
      <w:pPr>
        <w:numPr>
          <w:ilvl w:val="0"/>
          <w:numId w:val="24"/>
        </w:numPr>
        <w:autoSpaceDE w:val="0"/>
        <w:autoSpaceDN w:val="0"/>
        <w:adjustRightInd w:val="0"/>
        <w:ind w:left="567" w:hanging="567"/>
        <w:rPr>
          <w:bCs/>
          <w:iCs/>
          <w:szCs w:val="22"/>
          <w:lang w:val="nl-NL"/>
        </w:rPr>
      </w:pPr>
      <w:r w:rsidRPr="00927184">
        <w:rPr>
          <w:bCs/>
          <w:iCs/>
          <w:szCs w:val="22"/>
          <w:lang w:val="nl-NL"/>
        </w:rPr>
        <w:t>Zone</w:t>
      </w:r>
      <w:r w:rsidR="00B50010" w:rsidRPr="00927184">
        <w:rPr>
          <w:bCs/>
          <w:iCs/>
          <w:szCs w:val="22"/>
          <w:lang w:val="nl-NL"/>
        </w:rPr>
        <w:t> </w:t>
      </w:r>
      <w:r w:rsidRPr="00927184">
        <w:rPr>
          <w:bCs/>
          <w:iCs/>
          <w:szCs w:val="22"/>
          <w:lang w:val="nl-NL"/>
        </w:rPr>
        <w:t>I, stadium</w:t>
      </w:r>
      <w:r w:rsidR="00B50010" w:rsidRPr="00927184">
        <w:rPr>
          <w:bCs/>
          <w:iCs/>
          <w:szCs w:val="22"/>
          <w:lang w:val="nl-NL"/>
        </w:rPr>
        <w:t> </w:t>
      </w:r>
      <w:r w:rsidRPr="00927184">
        <w:rPr>
          <w:bCs/>
          <w:iCs/>
          <w:szCs w:val="22"/>
          <w:lang w:val="nl-NL"/>
        </w:rPr>
        <w:t>1+, 2+, 3 o</w:t>
      </w:r>
      <w:r w:rsidR="00EB3B10" w:rsidRPr="00927184">
        <w:rPr>
          <w:bCs/>
          <w:iCs/>
          <w:szCs w:val="22"/>
          <w:lang w:val="nl-NL"/>
        </w:rPr>
        <w:t>f</w:t>
      </w:r>
      <w:r w:rsidRPr="00927184">
        <w:rPr>
          <w:bCs/>
          <w:iCs/>
          <w:szCs w:val="22"/>
          <w:lang w:val="nl-NL"/>
        </w:rPr>
        <w:t xml:space="preserve"> 3+ ziekte of</w:t>
      </w:r>
    </w:p>
    <w:p w14:paraId="323D51B0" w14:textId="77777777" w:rsidR="00354C25" w:rsidRPr="00927184" w:rsidRDefault="00354C25" w:rsidP="00C628B0">
      <w:pPr>
        <w:numPr>
          <w:ilvl w:val="0"/>
          <w:numId w:val="24"/>
        </w:numPr>
        <w:autoSpaceDE w:val="0"/>
        <w:autoSpaceDN w:val="0"/>
        <w:adjustRightInd w:val="0"/>
        <w:ind w:left="567" w:hanging="567"/>
        <w:rPr>
          <w:bCs/>
          <w:iCs/>
          <w:szCs w:val="22"/>
          <w:lang w:val="nl-NL"/>
        </w:rPr>
      </w:pPr>
      <w:r w:rsidRPr="00927184">
        <w:rPr>
          <w:bCs/>
          <w:iCs/>
          <w:szCs w:val="22"/>
          <w:lang w:val="nl-NL"/>
        </w:rPr>
        <w:t>Zone</w:t>
      </w:r>
      <w:r w:rsidR="00B50010" w:rsidRPr="00927184">
        <w:rPr>
          <w:bCs/>
          <w:iCs/>
          <w:szCs w:val="22"/>
          <w:lang w:val="nl-NL"/>
        </w:rPr>
        <w:t> </w:t>
      </w:r>
      <w:r w:rsidRPr="00927184">
        <w:rPr>
          <w:bCs/>
          <w:iCs/>
          <w:szCs w:val="22"/>
          <w:lang w:val="nl-NL"/>
        </w:rPr>
        <w:t>II, stadium</w:t>
      </w:r>
      <w:r w:rsidR="00B50010" w:rsidRPr="00927184">
        <w:rPr>
          <w:bCs/>
          <w:iCs/>
          <w:szCs w:val="22"/>
          <w:lang w:val="nl-NL"/>
        </w:rPr>
        <w:t> </w:t>
      </w:r>
      <w:r w:rsidRPr="00927184">
        <w:rPr>
          <w:bCs/>
          <w:iCs/>
          <w:szCs w:val="22"/>
          <w:lang w:val="nl-NL"/>
        </w:rPr>
        <w:t>3+ ziekte of</w:t>
      </w:r>
    </w:p>
    <w:p w14:paraId="75738A13" w14:textId="77777777" w:rsidR="00354C25" w:rsidRPr="00927184" w:rsidRDefault="00354C25" w:rsidP="00C628B0">
      <w:pPr>
        <w:numPr>
          <w:ilvl w:val="0"/>
          <w:numId w:val="24"/>
        </w:numPr>
        <w:autoSpaceDE w:val="0"/>
        <w:autoSpaceDN w:val="0"/>
        <w:adjustRightInd w:val="0"/>
        <w:ind w:left="567" w:hanging="567"/>
        <w:rPr>
          <w:bCs/>
          <w:iCs/>
          <w:szCs w:val="22"/>
          <w:lang w:val="nl-NL"/>
        </w:rPr>
      </w:pPr>
      <w:r w:rsidRPr="00927184">
        <w:rPr>
          <w:bCs/>
          <w:iCs/>
          <w:szCs w:val="22"/>
          <w:lang w:val="nl-NL"/>
        </w:rPr>
        <w:t>Agressieve posterieure (AP</w:t>
      </w:r>
      <w:r w:rsidR="00EB3B10" w:rsidRPr="00927184">
        <w:rPr>
          <w:bCs/>
          <w:iCs/>
          <w:szCs w:val="22"/>
          <w:lang w:val="nl-NL"/>
        </w:rPr>
        <w:t>-</w:t>
      </w:r>
      <w:r w:rsidRPr="00927184">
        <w:rPr>
          <w:bCs/>
          <w:iCs/>
          <w:szCs w:val="22"/>
          <w:lang w:val="nl-NL"/>
        </w:rPr>
        <w:t>)</w:t>
      </w:r>
      <w:r w:rsidR="00EB3B10" w:rsidRPr="00927184">
        <w:rPr>
          <w:bCs/>
          <w:iCs/>
          <w:szCs w:val="22"/>
          <w:lang w:val="nl-NL"/>
        </w:rPr>
        <w:t xml:space="preserve"> </w:t>
      </w:r>
      <w:r w:rsidRPr="00927184">
        <w:rPr>
          <w:bCs/>
          <w:iCs/>
          <w:szCs w:val="22"/>
          <w:lang w:val="nl-NL"/>
        </w:rPr>
        <w:t>ROP</w:t>
      </w:r>
    </w:p>
    <w:p w14:paraId="6C85037F" w14:textId="77777777" w:rsidR="00354C25" w:rsidRPr="00927184" w:rsidRDefault="00354C25" w:rsidP="00C628B0">
      <w:pPr>
        <w:autoSpaceDE w:val="0"/>
        <w:autoSpaceDN w:val="0"/>
        <w:adjustRightInd w:val="0"/>
        <w:rPr>
          <w:bCs/>
          <w:iCs/>
          <w:szCs w:val="22"/>
          <w:lang w:val="nl-NL"/>
        </w:rPr>
      </w:pPr>
    </w:p>
    <w:p w14:paraId="45E3FE12" w14:textId="77777777" w:rsidR="00354C25" w:rsidRPr="00927184" w:rsidRDefault="00354C25" w:rsidP="00C628B0">
      <w:pPr>
        <w:autoSpaceDE w:val="0"/>
        <w:autoSpaceDN w:val="0"/>
        <w:adjustRightInd w:val="0"/>
        <w:rPr>
          <w:color w:val="222222"/>
          <w:lang w:val="nl-NL"/>
        </w:rPr>
      </w:pPr>
      <w:r w:rsidRPr="00927184">
        <w:rPr>
          <w:color w:val="222222"/>
          <w:lang w:val="nl-NL"/>
        </w:rPr>
        <w:t>In deze studie werden 225</w:t>
      </w:r>
      <w:r w:rsidR="00B50010" w:rsidRPr="00927184">
        <w:rPr>
          <w:color w:val="222222"/>
          <w:lang w:val="nl-NL"/>
        </w:rPr>
        <w:t> </w:t>
      </w:r>
      <w:r w:rsidRPr="00927184">
        <w:rPr>
          <w:color w:val="222222"/>
          <w:lang w:val="nl-NL"/>
        </w:rPr>
        <w:t xml:space="preserve">patiënten gerandomiseerd in een </w:t>
      </w:r>
      <w:r w:rsidR="009B37FB" w:rsidRPr="00927184">
        <w:rPr>
          <w:color w:val="222222"/>
          <w:lang w:val="nl-NL"/>
        </w:rPr>
        <w:t>1:1:1</w:t>
      </w:r>
      <w:r w:rsidR="00B50010" w:rsidRPr="00927184">
        <w:rPr>
          <w:color w:val="222222"/>
          <w:lang w:val="nl-NL"/>
        </w:rPr>
        <w:t> </w:t>
      </w:r>
      <w:r w:rsidR="009B37FB" w:rsidRPr="00927184">
        <w:rPr>
          <w:color w:val="222222"/>
          <w:lang w:val="nl-NL"/>
        </w:rPr>
        <w:t xml:space="preserve">verhouding </w:t>
      </w:r>
      <w:r w:rsidRPr="00927184">
        <w:rPr>
          <w:color w:val="222222"/>
          <w:lang w:val="nl-NL"/>
        </w:rPr>
        <w:t>om intravitrea</w:t>
      </w:r>
      <w:r w:rsidR="00EB3B10" w:rsidRPr="00927184">
        <w:rPr>
          <w:color w:val="222222"/>
          <w:lang w:val="nl-NL"/>
        </w:rPr>
        <w:t>a</w:t>
      </w:r>
      <w:r w:rsidRPr="00927184">
        <w:rPr>
          <w:color w:val="222222"/>
          <w:lang w:val="nl-NL"/>
        </w:rPr>
        <w:t>l ranibizumab 0,2</w:t>
      </w:r>
      <w:r w:rsidR="00B50010" w:rsidRPr="00927184">
        <w:rPr>
          <w:color w:val="222222"/>
          <w:lang w:val="nl-NL"/>
        </w:rPr>
        <w:t> </w:t>
      </w:r>
      <w:r w:rsidRPr="00927184">
        <w:rPr>
          <w:color w:val="222222"/>
          <w:lang w:val="nl-NL"/>
        </w:rPr>
        <w:t>mg (n</w:t>
      </w:r>
      <w:r w:rsidR="00596E1F" w:rsidRPr="00927184">
        <w:rPr>
          <w:color w:val="222222"/>
          <w:lang w:val="nl-NL"/>
        </w:rPr>
        <w:t>=</w:t>
      </w:r>
      <w:r w:rsidRPr="00927184">
        <w:rPr>
          <w:color w:val="222222"/>
          <w:lang w:val="nl-NL"/>
        </w:rPr>
        <w:t>74), 0,1</w:t>
      </w:r>
      <w:r w:rsidR="00B50010" w:rsidRPr="00927184">
        <w:rPr>
          <w:color w:val="222222"/>
          <w:lang w:val="nl-NL"/>
        </w:rPr>
        <w:t> </w:t>
      </w:r>
      <w:r w:rsidR="00596E1F" w:rsidRPr="00927184">
        <w:rPr>
          <w:color w:val="222222"/>
          <w:lang w:val="nl-NL"/>
        </w:rPr>
        <w:t>mg (n=</w:t>
      </w:r>
      <w:r w:rsidRPr="00927184">
        <w:rPr>
          <w:color w:val="222222"/>
          <w:lang w:val="nl-NL"/>
        </w:rPr>
        <w:t>77) of lasertherapie (</w:t>
      </w:r>
      <w:r w:rsidR="00596E1F" w:rsidRPr="00927184">
        <w:rPr>
          <w:color w:val="222222"/>
          <w:lang w:val="nl-NL"/>
        </w:rPr>
        <w:t>n=</w:t>
      </w:r>
      <w:r w:rsidRPr="00927184">
        <w:rPr>
          <w:color w:val="222222"/>
          <w:lang w:val="nl-NL"/>
        </w:rPr>
        <w:t>74) te krijgen.</w:t>
      </w:r>
    </w:p>
    <w:p w14:paraId="5696D7C6" w14:textId="77777777" w:rsidR="00354C25" w:rsidRPr="00927184" w:rsidRDefault="00354C25" w:rsidP="00C628B0">
      <w:pPr>
        <w:autoSpaceDE w:val="0"/>
        <w:autoSpaceDN w:val="0"/>
        <w:adjustRightInd w:val="0"/>
        <w:rPr>
          <w:color w:val="222222"/>
          <w:szCs w:val="22"/>
          <w:lang w:val="nl-NL"/>
        </w:rPr>
      </w:pPr>
    </w:p>
    <w:p w14:paraId="73E09B99" w14:textId="7A098D98" w:rsidR="00354C25" w:rsidRPr="00927184" w:rsidRDefault="00354C25" w:rsidP="00C628B0">
      <w:pPr>
        <w:autoSpaceDE w:val="0"/>
        <w:autoSpaceDN w:val="0"/>
        <w:adjustRightInd w:val="0"/>
        <w:rPr>
          <w:color w:val="222222"/>
          <w:lang w:val="nl-NL"/>
        </w:rPr>
      </w:pPr>
      <w:r w:rsidRPr="00927184">
        <w:rPr>
          <w:color w:val="222222"/>
          <w:lang w:val="nl-NL"/>
        </w:rPr>
        <w:t>Het succes van de behandeling, gemeten door de afwezigheid van actieve ROP en afwezigheid van ongunstige structurele uitkomsten in beide ogen 24</w:t>
      </w:r>
      <w:r w:rsidR="00B50010" w:rsidRPr="00927184">
        <w:rPr>
          <w:color w:val="222222"/>
          <w:lang w:val="nl-NL"/>
        </w:rPr>
        <w:t> </w:t>
      </w:r>
      <w:r w:rsidRPr="00927184">
        <w:rPr>
          <w:color w:val="222222"/>
          <w:lang w:val="nl-NL"/>
        </w:rPr>
        <w:t>weken na de eerste onderzoeksbehandeling, was het hoogst met ranibizumab 0,2</w:t>
      </w:r>
      <w:r w:rsidR="00B50010" w:rsidRPr="00927184">
        <w:rPr>
          <w:color w:val="222222"/>
          <w:lang w:val="nl-NL"/>
        </w:rPr>
        <w:t> </w:t>
      </w:r>
      <w:r w:rsidRPr="00927184">
        <w:rPr>
          <w:color w:val="222222"/>
          <w:lang w:val="nl-NL"/>
        </w:rPr>
        <w:t>mg (80%) in vergelijking met lasertherapie (66,2%) (zie Tabel</w:t>
      </w:r>
      <w:r w:rsidR="00B50010" w:rsidRPr="00927184">
        <w:rPr>
          <w:color w:val="222222"/>
          <w:lang w:val="nl-NL"/>
        </w:rPr>
        <w:t> </w:t>
      </w:r>
      <w:r w:rsidR="00A5573B" w:rsidRPr="00927184">
        <w:rPr>
          <w:color w:val="222222"/>
          <w:lang w:val="nl-NL"/>
        </w:rPr>
        <w:t>10</w:t>
      </w:r>
      <w:r w:rsidRPr="00927184">
        <w:rPr>
          <w:color w:val="222222"/>
          <w:lang w:val="nl-NL"/>
        </w:rPr>
        <w:t>). De meerderheid van de patiënten behandeld met ranibizumab 0,2</w:t>
      </w:r>
      <w:r w:rsidR="00B50010" w:rsidRPr="00927184">
        <w:rPr>
          <w:color w:val="222222"/>
          <w:lang w:val="nl-NL"/>
        </w:rPr>
        <w:t> </w:t>
      </w:r>
      <w:r w:rsidRPr="00927184">
        <w:rPr>
          <w:color w:val="222222"/>
          <w:lang w:val="nl-NL"/>
        </w:rPr>
        <w:t>mg (78,1%) ontving één enkele injectie per oog.</w:t>
      </w:r>
    </w:p>
    <w:p w14:paraId="0ABE202A" w14:textId="77777777" w:rsidR="00354C25" w:rsidRPr="00927184" w:rsidRDefault="00354C25" w:rsidP="00C628B0">
      <w:pPr>
        <w:widowControl w:val="0"/>
        <w:autoSpaceDE w:val="0"/>
        <w:autoSpaceDN w:val="0"/>
        <w:adjustRightInd w:val="0"/>
        <w:rPr>
          <w:lang w:val="nl-NL"/>
        </w:rPr>
      </w:pPr>
    </w:p>
    <w:p w14:paraId="3AE4AE2B" w14:textId="5B89F33B" w:rsidR="00F860BF" w:rsidRPr="00927184" w:rsidRDefault="00F860BF" w:rsidP="00C628B0">
      <w:pPr>
        <w:keepNext/>
        <w:keepLines/>
        <w:widowControl w:val="0"/>
        <w:autoSpaceDE w:val="0"/>
        <w:autoSpaceDN w:val="0"/>
        <w:adjustRightInd w:val="0"/>
        <w:rPr>
          <w:b/>
          <w:lang w:val="nl-NL"/>
        </w:rPr>
      </w:pPr>
      <w:r w:rsidRPr="00927184">
        <w:rPr>
          <w:b/>
          <w:lang w:val="nl-NL"/>
        </w:rPr>
        <w:t>Tabel</w:t>
      </w:r>
      <w:r w:rsidR="00B50010" w:rsidRPr="00927184">
        <w:rPr>
          <w:b/>
          <w:lang w:val="nl-NL"/>
        </w:rPr>
        <w:t> </w:t>
      </w:r>
      <w:r w:rsidR="00A5573B" w:rsidRPr="00927184">
        <w:rPr>
          <w:b/>
          <w:lang w:val="nl-NL"/>
        </w:rPr>
        <w:t>10</w:t>
      </w:r>
      <w:r w:rsidRPr="00927184">
        <w:rPr>
          <w:b/>
          <w:lang w:val="nl-NL"/>
        </w:rPr>
        <w:tab/>
      </w:r>
      <w:r w:rsidRPr="00927184">
        <w:rPr>
          <w:b/>
          <w:bCs/>
          <w:iCs/>
          <w:szCs w:val="22"/>
          <w:lang w:val="nl-NL"/>
        </w:rPr>
        <w:t>Resultaten op Week 24 (RAINBOW)</w:t>
      </w:r>
    </w:p>
    <w:p w14:paraId="71FA8953" w14:textId="77777777" w:rsidR="00F860BF" w:rsidRPr="00927184" w:rsidRDefault="00F860BF" w:rsidP="00C628B0">
      <w:pPr>
        <w:autoSpaceDE w:val="0"/>
        <w:autoSpaceDN w:val="0"/>
        <w:adjustRightInd w:val="0"/>
        <w:rPr>
          <w:bCs/>
          <w:iCs/>
          <w:szCs w:val="22"/>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87"/>
        <w:gridCol w:w="1205"/>
        <w:gridCol w:w="1237"/>
        <w:gridCol w:w="1484"/>
        <w:gridCol w:w="1186"/>
        <w:gridCol w:w="1222"/>
        <w:gridCol w:w="1240"/>
      </w:tblGrid>
      <w:tr w:rsidR="00F860BF" w:rsidRPr="00927184" w14:paraId="17ED39AC" w14:textId="77777777" w:rsidTr="0030203A">
        <w:trPr>
          <w:trHeight w:val="452"/>
        </w:trPr>
        <w:tc>
          <w:tcPr>
            <w:tcW w:w="1498" w:type="dxa"/>
          </w:tcPr>
          <w:p w14:paraId="33732FF6" w14:textId="77777777" w:rsidR="00F860BF" w:rsidRPr="00927184" w:rsidRDefault="00F860BF" w:rsidP="00C628B0">
            <w:pPr>
              <w:pStyle w:val="Text"/>
              <w:keepNext/>
              <w:keepLines/>
              <w:widowControl w:val="0"/>
              <w:spacing w:before="0"/>
              <w:rPr>
                <w:sz w:val="22"/>
                <w:szCs w:val="22"/>
                <w:lang w:val="nl-NL"/>
              </w:rPr>
            </w:pPr>
          </w:p>
        </w:tc>
        <w:tc>
          <w:tcPr>
            <w:tcW w:w="2511" w:type="dxa"/>
            <w:gridSpan w:val="2"/>
          </w:tcPr>
          <w:p w14:paraId="6503BF1D" w14:textId="77777777" w:rsidR="00F860BF" w:rsidRPr="00927184" w:rsidRDefault="00354C25" w:rsidP="00C628B0">
            <w:pPr>
              <w:pStyle w:val="Text"/>
              <w:keepNext/>
              <w:keepLines/>
              <w:widowControl w:val="0"/>
              <w:spacing w:before="0"/>
              <w:jc w:val="center"/>
              <w:rPr>
                <w:sz w:val="22"/>
                <w:szCs w:val="22"/>
                <w:lang w:val="nl-NL"/>
              </w:rPr>
            </w:pPr>
            <w:r w:rsidRPr="00927184">
              <w:rPr>
                <w:sz w:val="22"/>
                <w:szCs w:val="22"/>
                <w:lang w:val="nl-NL"/>
              </w:rPr>
              <w:t>Behandelingssucces</w:t>
            </w:r>
          </w:p>
        </w:tc>
        <w:tc>
          <w:tcPr>
            <w:tcW w:w="5278" w:type="dxa"/>
            <w:gridSpan w:val="4"/>
          </w:tcPr>
          <w:p w14:paraId="5BC7B811" w14:textId="77777777" w:rsidR="00F860BF" w:rsidRPr="00927184" w:rsidRDefault="00F860BF" w:rsidP="00C628B0">
            <w:pPr>
              <w:pStyle w:val="Text"/>
              <w:keepNext/>
              <w:keepLines/>
              <w:widowControl w:val="0"/>
              <w:spacing w:before="0"/>
              <w:jc w:val="center"/>
              <w:rPr>
                <w:sz w:val="22"/>
                <w:szCs w:val="22"/>
                <w:lang w:val="nl-NL"/>
              </w:rPr>
            </w:pPr>
          </w:p>
        </w:tc>
      </w:tr>
      <w:tr w:rsidR="00F860BF" w:rsidRPr="00927184" w14:paraId="1FCC5AF3" w14:textId="77777777" w:rsidTr="0030203A">
        <w:tc>
          <w:tcPr>
            <w:tcW w:w="1498" w:type="dxa"/>
          </w:tcPr>
          <w:p w14:paraId="02CA38A1" w14:textId="77777777" w:rsidR="00F860BF" w:rsidRPr="00927184" w:rsidRDefault="00F860BF" w:rsidP="00C628B0">
            <w:pPr>
              <w:pStyle w:val="Text"/>
              <w:keepNext/>
              <w:keepLines/>
              <w:widowControl w:val="0"/>
              <w:spacing w:before="0"/>
              <w:rPr>
                <w:sz w:val="22"/>
                <w:szCs w:val="22"/>
                <w:lang w:val="nl-NL"/>
              </w:rPr>
            </w:pPr>
            <w:r w:rsidRPr="00927184">
              <w:rPr>
                <w:sz w:val="22"/>
                <w:szCs w:val="22"/>
                <w:lang w:val="nl-NL"/>
              </w:rPr>
              <w:t>Behandeling</w:t>
            </w:r>
          </w:p>
        </w:tc>
        <w:tc>
          <w:tcPr>
            <w:tcW w:w="1248" w:type="dxa"/>
          </w:tcPr>
          <w:p w14:paraId="22EB345C" w14:textId="77777777" w:rsidR="00F860BF" w:rsidRPr="00927184" w:rsidRDefault="00F860BF" w:rsidP="00C628B0">
            <w:pPr>
              <w:pStyle w:val="Text"/>
              <w:keepNext/>
              <w:keepLines/>
              <w:widowControl w:val="0"/>
              <w:spacing w:before="0"/>
              <w:jc w:val="center"/>
              <w:rPr>
                <w:sz w:val="22"/>
                <w:szCs w:val="22"/>
                <w:lang w:val="nl-NL"/>
              </w:rPr>
            </w:pPr>
            <w:r w:rsidRPr="00927184">
              <w:rPr>
                <w:sz w:val="22"/>
                <w:szCs w:val="22"/>
                <w:lang w:val="nl-NL"/>
              </w:rPr>
              <w:t>n/M (%)</w:t>
            </w:r>
          </w:p>
        </w:tc>
        <w:tc>
          <w:tcPr>
            <w:tcW w:w="1263" w:type="dxa"/>
          </w:tcPr>
          <w:p w14:paraId="344465EC" w14:textId="564517BE" w:rsidR="00F860BF" w:rsidRPr="00927184" w:rsidRDefault="00354C25" w:rsidP="00C628B0">
            <w:pPr>
              <w:pStyle w:val="Text"/>
              <w:keepNext/>
              <w:keepLines/>
              <w:widowControl w:val="0"/>
              <w:spacing w:before="0"/>
              <w:jc w:val="center"/>
              <w:rPr>
                <w:sz w:val="22"/>
                <w:szCs w:val="22"/>
                <w:lang w:val="nl-NL"/>
              </w:rPr>
            </w:pPr>
            <w:r w:rsidRPr="00927184">
              <w:rPr>
                <w:sz w:val="22"/>
                <w:szCs w:val="22"/>
                <w:lang w:val="nl-NL"/>
              </w:rPr>
              <w:t>95%</w:t>
            </w:r>
            <w:r w:rsidR="00766AE4" w:rsidRPr="00927184">
              <w:rPr>
                <w:sz w:val="22"/>
                <w:szCs w:val="22"/>
                <w:lang w:val="nl-NL"/>
              </w:rPr>
              <w:t xml:space="preserve"> </w:t>
            </w:r>
            <w:r w:rsidRPr="00927184">
              <w:rPr>
                <w:sz w:val="22"/>
                <w:szCs w:val="22"/>
                <w:lang w:val="nl-NL"/>
              </w:rPr>
              <w:t>B</w:t>
            </w:r>
            <w:r w:rsidR="00F860BF" w:rsidRPr="00927184">
              <w:rPr>
                <w:sz w:val="22"/>
                <w:szCs w:val="22"/>
                <w:lang w:val="nl-NL"/>
              </w:rPr>
              <w:t>I</w:t>
            </w:r>
          </w:p>
        </w:tc>
        <w:tc>
          <w:tcPr>
            <w:tcW w:w="1498" w:type="dxa"/>
          </w:tcPr>
          <w:p w14:paraId="3F06D791" w14:textId="77777777" w:rsidR="00F860BF" w:rsidRPr="00927184" w:rsidRDefault="00354C25" w:rsidP="00C628B0">
            <w:pPr>
              <w:pStyle w:val="Text"/>
              <w:keepNext/>
              <w:keepLines/>
              <w:widowControl w:val="0"/>
              <w:spacing w:before="0"/>
              <w:jc w:val="center"/>
              <w:rPr>
                <w:sz w:val="22"/>
                <w:szCs w:val="22"/>
                <w:lang w:val="nl-NL"/>
              </w:rPr>
            </w:pPr>
            <w:r w:rsidRPr="00927184">
              <w:rPr>
                <w:sz w:val="22"/>
                <w:szCs w:val="22"/>
                <w:lang w:val="nl-NL"/>
              </w:rPr>
              <w:t>Vergelijking</w:t>
            </w:r>
          </w:p>
        </w:tc>
        <w:tc>
          <w:tcPr>
            <w:tcW w:w="1255" w:type="dxa"/>
          </w:tcPr>
          <w:p w14:paraId="04889E6F" w14:textId="77777777" w:rsidR="00F860BF" w:rsidRPr="00927184" w:rsidRDefault="00F860BF" w:rsidP="00C628B0">
            <w:pPr>
              <w:pStyle w:val="Text"/>
              <w:keepNext/>
              <w:keepLines/>
              <w:widowControl w:val="0"/>
              <w:spacing w:before="0"/>
              <w:jc w:val="center"/>
              <w:rPr>
                <w:sz w:val="22"/>
                <w:szCs w:val="22"/>
                <w:lang w:val="nl-NL"/>
              </w:rPr>
            </w:pPr>
            <w:r w:rsidRPr="00927184">
              <w:rPr>
                <w:sz w:val="22"/>
                <w:szCs w:val="22"/>
                <w:lang w:val="nl-NL"/>
              </w:rPr>
              <w:t>Odds ratio (OR)</w:t>
            </w:r>
            <w:r w:rsidRPr="00927184">
              <w:rPr>
                <w:sz w:val="22"/>
                <w:szCs w:val="22"/>
                <w:vertAlign w:val="superscript"/>
                <w:lang w:val="nl-NL"/>
              </w:rPr>
              <w:t>a</w:t>
            </w:r>
          </w:p>
        </w:tc>
        <w:tc>
          <w:tcPr>
            <w:tcW w:w="1264" w:type="dxa"/>
          </w:tcPr>
          <w:p w14:paraId="0832CA1D" w14:textId="77777777" w:rsidR="00F860BF" w:rsidRPr="00927184" w:rsidRDefault="00354C25" w:rsidP="00C628B0">
            <w:pPr>
              <w:pStyle w:val="Text"/>
              <w:keepNext/>
              <w:keepLines/>
              <w:widowControl w:val="0"/>
              <w:spacing w:before="0"/>
              <w:jc w:val="center"/>
              <w:rPr>
                <w:sz w:val="22"/>
                <w:szCs w:val="22"/>
                <w:lang w:val="nl-NL"/>
              </w:rPr>
            </w:pPr>
            <w:r w:rsidRPr="00927184">
              <w:rPr>
                <w:sz w:val="22"/>
                <w:szCs w:val="22"/>
                <w:lang w:val="nl-NL"/>
              </w:rPr>
              <w:t>95% B</w:t>
            </w:r>
            <w:r w:rsidR="00F860BF" w:rsidRPr="00927184">
              <w:rPr>
                <w:sz w:val="22"/>
                <w:szCs w:val="22"/>
                <w:lang w:val="nl-NL"/>
              </w:rPr>
              <w:t>I</w:t>
            </w:r>
          </w:p>
        </w:tc>
        <w:tc>
          <w:tcPr>
            <w:tcW w:w="1261" w:type="dxa"/>
          </w:tcPr>
          <w:p w14:paraId="1F808072" w14:textId="77777777" w:rsidR="00F860BF" w:rsidRPr="00927184" w:rsidRDefault="00F860BF" w:rsidP="00C628B0">
            <w:pPr>
              <w:pStyle w:val="Text"/>
              <w:keepNext/>
              <w:keepLines/>
              <w:widowControl w:val="0"/>
              <w:spacing w:before="0"/>
              <w:jc w:val="center"/>
              <w:rPr>
                <w:sz w:val="22"/>
                <w:szCs w:val="22"/>
                <w:lang w:val="nl-NL"/>
              </w:rPr>
            </w:pPr>
            <w:r w:rsidRPr="00927184">
              <w:rPr>
                <w:sz w:val="22"/>
                <w:szCs w:val="22"/>
                <w:lang w:val="nl-NL"/>
              </w:rPr>
              <w:t>p</w:t>
            </w:r>
            <w:r w:rsidRPr="00927184">
              <w:rPr>
                <w:sz w:val="22"/>
                <w:szCs w:val="22"/>
                <w:lang w:val="nl-NL"/>
              </w:rPr>
              <w:noBreakHyphen/>
              <w:t>waarde</w:t>
            </w:r>
            <w:r w:rsidRPr="00927184">
              <w:rPr>
                <w:sz w:val="22"/>
                <w:szCs w:val="22"/>
                <w:vertAlign w:val="superscript"/>
                <w:lang w:val="nl-NL"/>
              </w:rPr>
              <w:t>b</w:t>
            </w:r>
          </w:p>
        </w:tc>
      </w:tr>
      <w:tr w:rsidR="00F860BF" w:rsidRPr="00927184" w14:paraId="599449D4" w14:textId="77777777" w:rsidTr="0030203A">
        <w:tc>
          <w:tcPr>
            <w:tcW w:w="1498" w:type="dxa"/>
          </w:tcPr>
          <w:p w14:paraId="7DC9E554" w14:textId="77777777" w:rsidR="00F860BF" w:rsidRPr="00927184" w:rsidRDefault="00F860BF" w:rsidP="00C628B0">
            <w:pPr>
              <w:pStyle w:val="Text"/>
              <w:keepNext/>
              <w:keepLines/>
              <w:widowControl w:val="0"/>
              <w:spacing w:before="0"/>
              <w:rPr>
                <w:sz w:val="22"/>
                <w:szCs w:val="22"/>
                <w:lang w:val="nl-NL"/>
              </w:rPr>
            </w:pPr>
            <w:r w:rsidRPr="00927184">
              <w:rPr>
                <w:sz w:val="22"/>
                <w:szCs w:val="22"/>
                <w:lang w:val="nl-NL"/>
              </w:rPr>
              <w:t>Ranibizumab 0,2 mg</w:t>
            </w:r>
          </w:p>
          <w:p w14:paraId="456FCB8A" w14:textId="77777777" w:rsidR="00F860BF" w:rsidRPr="00927184" w:rsidRDefault="00F860BF" w:rsidP="00C628B0">
            <w:pPr>
              <w:pStyle w:val="Text"/>
              <w:keepNext/>
              <w:keepLines/>
              <w:widowControl w:val="0"/>
              <w:spacing w:before="0"/>
              <w:rPr>
                <w:sz w:val="22"/>
                <w:szCs w:val="22"/>
                <w:lang w:val="nl-NL"/>
              </w:rPr>
            </w:pPr>
            <w:r w:rsidRPr="00927184">
              <w:rPr>
                <w:sz w:val="22"/>
                <w:szCs w:val="22"/>
                <w:lang w:val="nl-NL"/>
              </w:rPr>
              <w:t>(N=74)</w:t>
            </w:r>
          </w:p>
        </w:tc>
        <w:tc>
          <w:tcPr>
            <w:tcW w:w="1248" w:type="dxa"/>
          </w:tcPr>
          <w:p w14:paraId="6CE04911" w14:textId="77777777" w:rsidR="00F860BF" w:rsidRPr="00927184" w:rsidRDefault="00F860BF" w:rsidP="00C628B0">
            <w:pPr>
              <w:pStyle w:val="Text"/>
              <w:keepNext/>
              <w:keepLines/>
              <w:widowControl w:val="0"/>
              <w:spacing w:before="0"/>
              <w:jc w:val="center"/>
              <w:rPr>
                <w:sz w:val="22"/>
                <w:szCs w:val="22"/>
                <w:lang w:val="nl-NL"/>
              </w:rPr>
            </w:pPr>
            <w:r w:rsidRPr="00927184">
              <w:rPr>
                <w:sz w:val="22"/>
                <w:szCs w:val="22"/>
                <w:lang w:val="nl-NL"/>
              </w:rPr>
              <w:t>56/70 (80,0)</w:t>
            </w:r>
          </w:p>
        </w:tc>
        <w:tc>
          <w:tcPr>
            <w:tcW w:w="1263" w:type="dxa"/>
          </w:tcPr>
          <w:p w14:paraId="73600C81" w14:textId="77777777" w:rsidR="00F860BF" w:rsidRPr="00927184" w:rsidRDefault="00F860BF" w:rsidP="00C628B0">
            <w:pPr>
              <w:pStyle w:val="Text"/>
              <w:keepNext/>
              <w:keepLines/>
              <w:widowControl w:val="0"/>
              <w:spacing w:before="0"/>
              <w:jc w:val="center"/>
              <w:rPr>
                <w:sz w:val="22"/>
                <w:szCs w:val="22"/>
                <w:lang w:val="nl-NL"/>
              </w:rPr>
            </w:pPr>
            <w:r w:rsidRPr="00927184">
              <w:rPr>
                <w:sz w:val="22"/>
                <w:szCs w:val="22"/>
                <w:lang w:val="nl-NL"/>
              </w:rPr>
              <w:t>(0,6873, 0,8861)</w:t>
            </w:r>
          </w:p>
        </w:tc>
        <w:tc>
          <w:tcPr>
            <w:tcW w:w="1498" w:type="dxa"/>
          </w:tcPr>
          <w:p w14:paraId="46CCB077" w14:textId="77777777" w:rsidR="00F860BF" w:rsidRPr="00927184" w:rsidRDefault="00F860BF" w:rsidP="00C628B0">
            <w:pPr>
              <w:pStyle w:val="Text"/>
              <w:keepNext/>
              <w:keepLines/>
              <w:widowControl w:val="0"/>
              <w:spacing w:before="0"/>
              <w:jc w:val="center"/>
              <w:rPr>
                <w:sz w:val="22"/>
                <w:szCs w:val="22"/>
                <w:lang w:val="nl-NL"/>
              </w:rPr>
            </w:pPr>
            <w:r w:rsidRPr="00927184">
              <w:rPr>
                <w:sz w:val="22"/>
                <w:szCs w:val="22"/>
                <w:lang w:val="nl-NL"/>
              </w:rPr>
              <w:t>Ranibizumab 0,2 mg vs</w:t>
            </w:r>
            <w:r w:rsidR="009E5274" w:rsidRPr="00927184">
              <w:rPr>
                <w:sz w:val="22"/>
                <w:szCs w:val="22"/>
                <w:lang w:val="nl-NL"/>
              </w:rPr>
              <w:t>.</w:t>
            </w:r>
            <w:r w:rsidRPr="00927184">
              <w:rPr>
                <w:sz w:val="22"/>
                <w:szCs w:val="22"/>
                <w:lang w:val="nl-NL"/>
              </w:rPr>
              <w:t xml:space="preserve"> laser</w:t>
            </w:r>
          </w:p>
        </w:tc>
        <w:tc>
          <w:tcPr>
            <w:tcW w:w="1255" w:type="dxa"/>
          </w:tcPr>
          <w:p w14:paraId="359AABF5" w14:textId="77777777" w:rsidR="00F860BF" w:rsidRPr="00927184" w:rsidRDefault="00596E1F" w:rsidP="00C628B0">
            <w:pPr>
              <w:pStyle w:val="Text"/>
              <w:keepNext/>
              <w:keepLines/>
              <w:widowControl w:val="0"/>
              <w:spacing w:before="0"/>
              <w:jc w:val="center"/>
              <w:rPr>
                <w:sz w:val="22"/>
                <w:szCs w:val="22"/>
                <w:lang w:val="nl-NL"/>
              </w:rPr>
            </w:pPr>
            <w:r w:rsidRPr="00927184">
              <w:rPr>
                <w:sz w:val="22"/>
                <w:szCs w:val="22"/>
                <w:lang w:val="nl-NL"/>
              </w:rPr>
              <w:t>2,</w:t>
            </w:r>
            <w:r w:rsidR="00F860BF" w:rsidRPr="00927184">
              <w:rPr>
                <w:sz w:val="22"/>
                <w:szCs w:val="22"/>
                <w:lang w:val="nl-NL"/>
              </w:rPr>
              <w:t>19</w:t>
            </w:r>
          </w:p>
        </w:tc>
        <w:tc>
          <w:tcPr>
            <w:tcW w:w="1264" w:type="dxa"/>
          </w:tcPr>
          <w:p w14:paraId="09C3B0F8" w14:textId="77777777" w:rsidR="00F860BF" w:rsidRPr="00927184" w:rsidRDefault="00596E1F" w:rsidP="00C628B0">
            <w:pPr>
              <w:pStyle w:val="Text"/>
              <w:keepNext/>
              <w:keepLines/>
              <w:widowControl w:val="0"/>
              <w:spacing w:before="0"/>
              <w:jc w:val="center"/>
              <w:rPr>
                <w:sz w:val="22"/>
                <w:szCs w:val="22"/>
                <w:lang w:val="nl-NL"/>
              </w:rPr>
            </w:pPr>
            <w:r w:rsidRPr="00927184">
              <w:rPr>
                <w:sz w:val="22"/>
                <w:szCs w:val="22"/>
                <w:lang w:val="nl-NL"/>
              </w:rPr>
              <w:t>(0,9932, 4,</w:t>
            </w:r>
            <w:r w:rsidR="00F860BF" w:rsidRPr="00927184">
              <w:rPr>
                <w:sz w:val="22"/>
                <w:szCs w:val="22"/>
                <w:lang w:val="nl-NL"/>
              </w:rPr>
              <w:t>8235)</w:t>
            </w:r>
          </w:p>
        </w:tc>
        <w:tc>
          <w:tcPr>
            <w:tcW w:w="1261" w:type="dxa"/>
          </w:tcPr>
          <w:p w14:paraId="3368E134" w14:textId="77777777" w:rsidR="00F860BF" w:rsidRPr="00927184" w:rsidRDefault="00596E1F" w:rsidP="00C628B0">
            <w:pPr>
              <w:pStyle w:val="Text"/>
              <w:keepNext/>
              <w:keepLines/>
              <w:widowControl w:val="0"/>
              <w:spacing w:before="0"/>
              <w:jc w:val="center"/>
              <w:rPr>
                <w:sz w:val="22"/>
                <w:szCs w:val="22"/>
                <w:lang w:val="nl-NL"/>
              </w:rPr>
            </w:pPr>
            <w:r w:rsidRPr="00927184">
              <w:rPr>
                <w:sz w:val="22"/>
                <w:szCs w:val="22"/>
                <w:lang w:val="nl-NL"/>
              </w:rPr>
              <w:t>0,</w:t>
            </w:r>
            <w:r w:rsidR="00F860BF" w:rsidRPr="00927184">
              <w:rPr>
                <w:sz w:val="22"/>
                <w:szCs w:val="22"/>
                <w:lang w:val="nl-NL"/>
              </w:rPr>
              <w:t>0254</w:t>
            </w:r>
          </w:p>
        </w:tc>
      </w:tr>
      <w:tr w:rsidR="00F860BF" w:rsidRPr="00927184" w14:paraId="558B1D1C" w14:textId="77777777" w:rsidTr="0030203A">
        <w:tc>
          <w:tcPr>
            <w:tcW w:w="1498" w:type="dxa"/>
          </w:tcPr>
          <w:p w14:paraId="28E11DDD" w14:textId="77777777" w:rsidR="00F860BF" w:rsidRPr="00927184" w:rsidRDefault="00F860BF" w:rsidP="00C628B0">
            <w:pPr>
              <w:pStyle w:val="Text"/>
              <w:keepNext/>
              <w:keepLines/>
              <w:widowControl w:val="0"/>
              <w:spacing w:before="0"/>
              <w:rPr>
                <w:sz w:val="22"/>
                <w:szCs w:val="22"/>
                <w:lang w:val="nl-NL"/>
              </w:rPr>
            </w:pPr>
            <w:r w:rsidRPr="00927184">
              <w:rPr>
                <w:sz w:val="22"/>
                <w:szCs w:val="22"/>
                <w:lang w:val="nl-NL"/>
              </w:rPr>
              <w:t>Lasertherapie</w:t>
            </w:r>
          </w:p>
          <w:p w14:paraId="5F436493" w14:textId="77777777" w:rsidR="00F860BF" w:rsidRPr="00927184" w:rsidRDefault="00F860BF" w:rsidP="00C628B0">
            <w:pPr>
              <w:pStyle w:val="Text"/>
              <w:keepNext/>
              <w:keepLines/>
              <w:widowControl w:val="0"/>
              <w:spacing w:before="0"/>
              <w:rPr>
                <w:sz w:val="22"/>
                <w:szCs w:val="22"/>
                <w:lang w:val="nl-NL"/>
              </w:rPr>
            </w:pPr>
            <w:r w:rsidRPr="00927184">
              <w:rPr>
                <w:sz w:val="22"/>
                <w:szCs w:val="22"/>
                <w:lang w:val="nl-NL"/>
              </w:rPr>
              <w:t>(N=74)</w:t>
            </w:r>
          </w:p>
        </w:tc>
        <w:tc>
          <w:tcPr>
            <w:tcW w:w="1248" w:type="dxa"/>
          </w:tcPr>
          <w:p w14:paraId="37764B92" w14:textId="77777777" w:rsidR="00F860BF" w:rsidRPr="00927184" w:rsidRDefault="00F860BF" w:rsidP="00C628B0">
            <w:pPr>
              <w:pStyle w:val="Text"/>
              <w:keepNext/>
              <w:keepLines/>
              <w:widowControl w:val="0"/>
              <w:spacing w:before="0"/>
              <w:jc w:val="center"/>
              <w:rPr>
                <w:sz w:val="22"/>
                <w:szCs w:val="22"/>
                <w:lang w:val="nl-NL"/>
              </w:rPr>
            </w:pPr>
            <w:r w:rsidRPr="00927184">
              <w:rPr>
                <w:sz w:val="22"/>
                <w:szCs w:val="22"/>
                <w:lang w:val="nl-NL"/>
              </w:rPr>
              <w:t>45/68 (66,2)</w:t>
            </w:r>
          </w:p>
        </w:tc>
        <w:tc>
          <w:tcPr>
            <w:tcW w:w="1263" w:type="dxa"/>
          </w:tcPr>
          <w:p w14:paraId="503DF6A8" w14:textId="77777777" w:rsidR="00F860BF" w:rsidRPr="00927184" w:rsidRDefault="00F860BF" w:rsidP="00C628B0">
            <w:pPr>
              <w:pStyle w:val="Text"/>
              <w:keepNext/>
              <w:keepLines/>
              <w:widowControl w:val="0"/>
              <w:spacing w:before="0"/>
              <w:jc w:val="center"/>
              <w:rPr>
                <w:sz w:val="22"/>
                <w:szCs w:val="22"/>
                <w:lang w:val="nl-NL"/>
              </w:rPr>
            </w:pPr>
            <w:r w:rsidRPr="00927184">
              <w:rPr>
                <w:sz w:val="22"/>
                <w:szCs w:val="22"/>
                <w:lang w:val="nl-NL"/>
              </w:rPr>
              <w:t>(0,5368, 0,7721)</w:t>
            </w:r>
          </w:p>
        </w:tc>
        <w:tc>
          <w:tcPr>
            <w:tcW w:w="1498" w:type="dxa"/>
          </w:tcPr>
          <w:p w14:paraId="742C63F8" w14:textId="77777777" w:rsidR="00F860BF" w:rsidRPr="00927184" w:rsidRDefault="00F860BF" w:rsidP="00C628B0">
            <w:pPr>
              <w:pStyle w:val="Text"/>
              <w:keepNext/>
              <w:keepLines/>
              <w:widowControl w:val="0"/>
              <w:spacing w:before="0"/>
              <w:jc w:val="center"/>
              <w:rPr>
                <w:sz w:val="22"/>
                <w:szCs w:val="22"/>
                <w:lang w:val="nl-NL"/>
              </w:rPr>
            </w:pPr>
          </w:p>
        </w:tc>
        <w:tc>
          <w:tcPr>
            <w:tcW w:w="1255" w:type="dxa"/>
          </w:tcPr>
          <w:p w14:paraId="6604123C" w14:textId="77777777" w:rsidR="00F860BF" w:rsidRPr="00927184" w:rsidRDefault="00F860BF" w:rsidP="00C628B0">
            <w:pPr>
              <w:pStyle w:val="Text"/>
              <w:keepNext/>
              <w:keepLines/>
              <w:widowControl w:val="0"/>
              <w:spacing w:before="0"/>
              <w:jc w:val="center"/>
              <w:rPr>
                <w:sz w:val="22"/>
                <w:szCs w:val="22"/>
                <w:lang w:val="nl-NL"/>
              </w:rPr>
            </w:pPr>
          </w:p>
        </w:tc>
        <w:tc>
          <w:tcPr>
            <w:tcW w:w="1264" w:type="dxa"/>
          </w:tcPr>
          <w:p w14:paraId="453C6C6D" w14:textId="77777777" w:rsidR="00F860BF" w:rsidRPr="00927184" w:rsidRDefault="00F860BF" w:rsidP="00C628B0">
            <w:pPr>
              <w:pStyle w:val="Text"/>
              <w:keepNext/>
              <w:keepLines/>
              <w:widowControl w:val="0"/>
              <w:spacing w:before="0"/>
              <w:jc w:val="center"/>
              <w:rPr>
                <w:sz w:val="22"/>
                <w:szCs w:val="22"/>
                <w:lang w:val="nl-NL"/>
              </w:rPr>
            </w:pPr>
          </w:p>
        </w:tc>
        <w:tc>
          <w:tcPr>
            <w:tcW w:w="1261" w:type="dxa"/>
          </w:tcPr>
          <w:p w14:paraId="3A186944" w14:textId="77777777" w:rsidR="00F860BF" w:rsidRPr="00927184" w:rsidRDefault="00F860BF" w:rsidP="00C628B0">
            <w:pPr>
              <w:pStyle w:val="Text"/>
              <w:keepNext/>
              <w:keepLines/>
              <w:widowControl w:val="0"/>
              <w:spacing w:before="0"/>
              <w:jc w:val="center"/>
              <w:rPr>
                <w:sz w:val="22"/>
                <w:szCs w:val="22"/>
                <w:lang w:val="nl-NL"/>
              </w:rPr>
            </w:pPr>
          </w:p>
        </w:tc>
      </w:tr>
      <w:tr w:rsidR="00F860BF" w:rsidRPr="007B7D0B" w14:paraId="2ADECA9B" w14:textId="77777777" w:rsidTr="0030203A">
        <w:tc>
          <w:tcPr>
            <w:tcW w:w="9287" w:type="dxa"/>
            <w:gridSpan w:val="7"/>
          </w:tcPr>
          <w:p w14:paraId="54E898FB" w14:textId="77777777" w:rsidR="00F860BF" w:rsidRPr="00927184" w:rsidRDefault="00354C25" w:rsidP="00C628B0">
            <w:pPr>
              <w:pStyle w:val="Table"/>
              <w:keepNext/>
              <w:widowControl w:val="0"/>
              <w:spacing w:before="0" w:after="0"/>
              <w:rPr>
                <w:rFonts w:ascii="Times New Roman" w:hAnsi="Times New Roman"/>
                <w:sz w:val="22"/>
                <w:szCs w:val="22"/>
                <w:lang w:val="nl-NL"/>
              </w:rPr>
            </w:pPr>
            <w:r w:rsidRPr="00927184">
              <w:rPr>
                <w:rFonts w:ascii="Times New Roman" w:hAnsi="Times New Roman"/>
                <w:sz w:val="22"/>
                <w:szCs w:val="22"/>
                <w:lang w:val="nl-NL"/>
              </w:rPr>
              <w:t>B</w:t>
            </w:r>
            <w:r w:rsidR="00F860BF" w:rsidRPr="00927184">
              <w:rPr>
                <w:rFonts w:ascii="Times New Roman" w:hAnsi="Times New Roman"/>
                <w:sz w:val="22"/>
                <w:szCs w:val="22"/>
                <w:lang w:val="nl-NL"/>
              </w:rPr>
              <w:t xml:space="preserve">I </w:t>
            </w:r>
            <w:r w:rsidRPr="00927184">
              <w:rPr>
                <w:rFonts w:ascii="Times New Roman" w:hAnsi="Times New Roman"/>
                <w:sz w:val="22"/>
                <w:szCs w:val="22"/>
                <w:lang w:val="nl-NL"/>
              </w:rPr>
              <w:t>= betrouwbaarheids</w:t>
            </w:r>
            <w:r w:rsidR="00F860BF" w:rsidRPr="00927184">
              <w:rPr>
                <w:rFonts w:ascii="Times New Roman" w:hAnsi="Times New Roman"/>
                <w:sz w:val="22"/>
                <w:szCs w:val="22"/>
                <w:lang w:val="nl-NL"/>
              </w:rPr>
              <w:t xml:space="preserve">interval, M = </w:t>
            </w:r>
            <w:r w:rsidR="00B14FD8" w:rsidRPr="00927184">
              <w:rPr>
                <w:rFonts w:ascii="Times New Roman" w:hAnsi="Times New Roman"/>
                <w:sz w:val="22"/>
                <w:szCs w:val="22"/>
                <w:lang w:val="nl-NL"/>
              </w:rPr>
              <w:t xml:space="preserve">totaal aantal patiënten met een niet-ontbrekende waarde voor </w:t>
            </w:r>
            <w:r w:rsidR="00770562" w:rsidRPr="00927184">
              <w:rPr>
                <w:rFonts w:ascii="Times New Roman" w:hAnsi="Times New Roman"/>
                <w:sz w:val="22"/>
                <w:szCs w:val="22"/>
                <w:lang w:val="nl-NL"/>
              </w:rPr>
              <w:t xml:space="preserve">het resultaat </w:t>
            </w:r>
            <w:r w:rsidR="00B14FD8" w:rsidRPr="00927184">
              <w:rPr>
                <w:rFonts w:ascii="Times New Roman" w:hAnsi="Times New Roman"/>
                <w:sz w:val="22"/>
                <w:szCs w:val="22"/>
                <w:lang w:val="nl-NL"/>
              </w:rPr>
              <w:t>voor primaire werkzaamheid (inclusief toegerekende waarden)</w:t>
            </w:r>
            <w:r w:rsidR="00596E1F" w:rsidRPr="00927184">
              <w:rPr>
                <w:rFonts w:ascii="Times New Roman" w:hAnsi="Times New Roman"/>
                <w:sz w:val="22"/>
                <w:szCs w:val="22"/>
                <w:lang w:val="nl-NL"/>
              </w:rPr>
              <w:t>, n</w:t>
            </w:r>
            <w:r w:rsidR="00EB3B10" w:rsidRPr="00927184">
              <w:rPr>
                <w:rFonts w:ascii="Times New Roman" w:hAnsi="Times New Roman"/>
                <w:sz w:val="22"/>
                <w:szCs w:val="22"/>
                <w:lang w:val="nl-NL"/>
              </w:rPr>
              <w:t xml:space="preserve"> </w:t>
            </w:r>
            <w:r w:rsidR="00596E1F" w:rsidRPr="00927184">
              <w:rPr>
                <w:rFonts w:ascii="Times New Roman" w:hAnsi="Times New Roman"/>
                <w:sz w:val="22"/>
                <w:szCs w:val="22"/>
                <w:lang w:val="nl-NL"/>
              </w:rPr>
              <w:t>=</w:t>
            </w:r>
            <w:r w:rsidR="00EB3B10" w:rsidRPr="00927184">
              <w:rPr>
                <w:rFonts w:ascii="Times New Roman" w:hAnsi="Times New Roman"/>
                <w:sz w:val="22"/>
                <w:szCs w:val="22"/>
                <w:lang w:val="nl-NL"/>
              </w:rPr>
              <w:t xml:space="preserve"> </w:t>
            </w:r>
            <w:r w:rsidR="00B14FD8" w:rsidRPr="00927184">
              <w:rPr>
                <w:rFonts w:ascii="Times New Roman" w:hAnsi="Times New Roman"/>
                <w:sz w:val="22"/>
                <w:szCs w:val="22"/>
                <w:lang w:val="nl-NL"/>
              </w:rPr>
              <w:t>aantal patiënten met afwezigheid van actieve ROP en afwezigheid van ongunstige structurele uitkomst in beide ogen 24</w:t>
            </w:r>
            <w:r w:rsidR="00CB2B5B" w:rsidRPr="00927184">
              <w:rPr>
                <w:rFonts w:ascii="Times New Roman" w:hAnsi="Times New Roman"/>
                <w:sz w:val="22"/>
                <w:szCs w:val="22"/>
                <w:lang w:val="nl-NL"/>
              </w:rPr>
              <w:t> </w:t>
            </w:r>
            <w:r w:rsidR="00B14FD8" w:rsidRPr="00927184">
              <w:rPr>
                <w:rFonts w:ascii="Times New Roman" w:hAnsi="Times New Roman"/>
                <w:sz w:val="22"/>
                <w:szCs w:val="22"/>
                <w:lang w:val="nl-NL"/>
              </w:rPr>
              <w:t>weken na de eerste onderzoeksbehandeling (inclusief toegerekende waarden).</w:t>
            </w:r>
          </w:p>
          <w:p w14:paraId="7A41BEE7" w14:textId="77777777" w:rsidR="00B14FD8" w:rsidRPr="00927184" w:rsidRDefault="00B14FD8" w:rsidP="00C628B0">
            <w:pPr>
              <w:pStyle w:val="Table"/>
              <w:keepNext/>
              <w:widowControl w:val="0"/>
              <w:spacing w:before="0" w:after="0"/>
              <w:rPr>
                <w:rFonts w:ascii="Times New Roman" w:hAnsi="Times New Roman"/>
                <w:sz w:val="22"/>
                <w:szCs w:val="22"/>
                <w:lang w:val="nl-NL"/>
              </w:rPr>
            </w:pPr>
            <w:r w:rsidRPr="00927184">
              <w:rPr>
                <w:rFonts w:ascii="Times New Roman" w:hAnsi="Times New Roman"/>
                <w:sz w:val="22"/>
                <w:szCs w:val="22"/>
                <w:lang w:val="nl-NL"/>
              </w:rPr>
              <w:t>Als een patiënt stierf of van studiebehandeling veranderde vóór of in week</w:t>
            </w:r>
            <w:r w:rsidR="00CB2B5B" w:rsidRPr="00927184">
              <w:rPr>
                <w:rFonts w:ascii="Times New Roman" w:hAnsi="Times New Roman"/>
                <w:sz w:val="22"/>
                <w:szCs w:val="22"/>
                <w:lang w:val="nl-NL"/>
              </w:rPr>
              <w:t> </w:t>
            </w:r>
            <w:r w:rsidRPr="00927184">
              <w:rPr>
                <w:rFonts w:ascii="Times New Roman" w:hAnsi="Times New Roman"/>
                <w:sz w:val="22"/>
                <w:szCs w:val="22"/>
                <w:lang w:val="nl-NL"/>
              </w:rPr>
              <w:t>24, werd de patiënt geacht in week</w:t>
            </w:r>
            <w:r w:rsidR="00CB2B5B" w:rsidRPr="00927184">
              <w:rPr>
                <w:rFonts w:ascii="Times New Roman" w:hAnsi="Times New Roman"/>
                <w:sz w:val="22"/>
                <w:szCs w:val="22"/>
                <w:lang w:val="nl-NL"/>
              </w:rPr>
              <w:t> </w:t>
            </w:r>
            <w:r w:rsidRPr="00927184">
              <w:rPr>
                <w:rFonts w:ascii="Times New Roman" w:hAnsi="Times New Roman"/>
                <w:sz w:val="22"/>
                <w:szCs w:val="22"/>
                <w:lang w:val="nl-NL"/>
              </w:rPr>
              <w:t>24 actieve ROP en ongunstige structurele uitkomsten te hebben.</w:t>
            </w:r>
          </w:p>
          <w:p w14:paraId="4745AF6F" w14:textId="77777777" w:rsidR="00F860BF" w:rsidRPr="00927184" w:rsidRDefault="00F860BF" w:rsidP="00C628B0">
            <w:pPr>
              <w:pStyle w:val="Text"/>
              <w:keepNext/>
              <w:keepLines/>
              <w:widowControl w:val="0"/>
              <w:spacing w:before="0"/>
              <w:ind w:left="567" w:hanging="567"/>
              <w:jc w:val="left"/>
              <w:rPr>
                <w:sz w:val="22"/>
                <w:szCs w:val="22"/>
                <w:lang w:val="nl-NL"/>
              </w:rPr>
            </w:pPr>
            <w:r w:rsidRPr="00927184">
              <w:rPr>
                <w:sz w:val="22"/>
                <w:szCs w:val="22"/>
                <w:vertAlign w:val="superscript"/>
                <w:lang w:val="nl-NL"/>
              </w:rPr>
              <w:t>a</w:t>
            </w:r>
            <w:r w:rsidRPr="00927184">
              <w:rPr>
                <w:sz w:val="22"/>
                <w:szCs w:val="22"/>
                <w:lang w:val="nl-NL"/>
              </w:rPr>
              <w:tab/>
            </w:r>
            <w:r w:rsidR="00B14FD8" w:rsidRPr="00927184">
              <w:rPr>
                <w:rFonts w:eastAsia="MS Mincho"/>
                <w:color w:val="000000"/>
                <w:sz w:val="22"/>
                <w:szCs w:val="22"/>
                <w:lang w:val="nl-NL"/>
              </w:rPr>
              <w:t xml:space="preserve">Odds ratio wordt berekend met behulp van de </w:t>
            </w:r>
            <w:r w:rsidR="00BA49CC" w:rsidRPr="00927184">
              <w:rPr>
                <w:rFonts w:eastAsia="MS Mincho"/>
                <w:color w:val="000000"/>
                <w:sz w:val="22"/>
                <w:szCs w:val="22"/>
                <w:lang w:val="nl-NL"/>
              </w:rPr>
              <w:t>Cochran-Mantel-</w:t>
            </w:r>
            <w:r w:rsidR="00443C71" w:rsidRPr="00927184">
              <w:rPr>
                <w:rFonts w:eastAsia="MS Mincho"/>
                <w:color w:val="000000"/>
                <w:sz w:val="22"/>
                <w:szCs w:val="22"/>
                <w:lang w:val="nl-NL"/>
              </w:rPr>
              <w:t>Haenszel</w:t>
            </w:r>
            <w:r w:rsidR="00EB3B10" w:rsidRPr="00927184">
              <w:rPr>
                <w:rFonts w:eastAsia="MS Mincho"/>
                <w:color w:val="000000"/>
                <w:sz w:val="22"/>
                <w:szCs w:val="22"/>
                <w:lang w:val="nl-NL"/>
              </w:rPr>
              <w:t>-</w:t>
            </w:r>
            <w:r w:rsidR="00B14FD8" w:rsidRPr="00927184">
              <w:rPr>
                <w:rFonts w:eastAsia="MS Mincho"/>
                <w:color w:val="000000"/>
                <w:sz w:val="22"/>
                <w:szCs w:val="22"/>
                <w:lang w:val="nl-NL"/>
              </w:rPr>
              <w:t>test met ROP</w:t>
            </w:r>
            <w:r w:rsidR="00443C71" w:rsidRPr="00927184">
              <w:rPr>
                <w:rFonts w:eastAsia="MS Mincho"/>
                <w:color w:val="000000"/>
                <w:sz w:val="22"/>
                <w:szCs w:val="22"/>
                <w:lang w:val="nl-NL"/>
              </w:rPr>
              <w:t>-zone op baseline (zone</w:t>
            </w:r>
            <w:r w:rsidR="00CB2B5B" w:rsidRPr="00927184">
              <w:rPr>
                <w:rFonts w:eastAsia="MS Mincho"/>
                <w:color w:val="000000"/>
                <w:sz w:val="22"/>
                <w:szCs w:val="22"/>
                <w:lang w:val="nl-NL"/>
              </w:rPr>
              <w:t> </w:t>
            </w:r>
            <w:r w:rsidR="00443C71" w:rsidRPr="00927184">
              <w:rPr>
                <w:rFonts w:eastAsia="MS Mincho"/>
                <w:color w:val="000000"/>
                <w:sz w:val="22"/>
                <w:szCs w:val="22"/>
                <w:lang w:val="nl-NL"/>
              </w:rPr>
              <w:t>I en II;</w:t>
            </w:r>
            <w:r w:rsidR="00B14FD8" w:rsidRPr="00927184">
              <w:rPr>
                <w:rFonts w:eastAsia="MS Mincho"/>
                <w:color w:val="000000"/>
                <w:sz w:val="22"/>
                <w:szCs w:val="22"/>
                <w:lang w:val="nl-NL"/>
              </w:rPr>
              <w:t xml:space="preserve"> per CRF) als stratum factor.</w:t>
            </w:r>
          </w:p>
          <w:p w14:paraId="5768178E" w14:textId="77777777" w:rsidR="00905756" w:rsidRPr="00927184" w:rsidRDefault="00F860BF" w:rsidP="00C628B0">
            <w:pPr>
              <w:rPr>
                <w:rFonts w:eastAsia="MS Mincho"/>
                <w:szCs w:val="22"/>
                <w:lang w:val="nl-NL"/>
              </w:rPr>
            </w:pPr>
            <w:r w:rsidRPr="00927184">
              <w:rPr>
                <w:szCs w:val="22"/>
                <w:vertAlign w:val="superscript"/>
                <w:lang w:val="nl-NL"/>
              </w:rPr>
              <w:t>b</w:t>
            </w:r>
            <w:r w:rsidRPr="00927184">
              <w:rPr>
                <w:szCs w:val="22"/>
                <w:vertAlign w:val="superscript"/>
                <w:lang w:val="nl-NL"/>
              </w:rPr>
              <w:tab/>
            </w:r>
            <w:r w:rsidR="00B14FD8" w:rsidRPr="00927184">
              <w:rPr>
                <w:rFonts w:eastAsia="MS Mincho"/>
                <w:szCs w:val="22"/>
                <w:lang w:val="nl-NL"/>
              </w:rPr>
              <w:t xml:space="preserve">p-waarde voor paarsgewijze vergelijking is eenzijdig. Voor het primaire eindpunt was het </w:t>
            </w:r>
          </w:p>
          <w:p w14:paraId="4F5C8172" w14:textId="77777777" w:rsidR="00F860BF" w:rsidRPr="00927184" w:rsidRDefault="00B14FD8" w:rsidP="00C628B0">
            <w:pPr>
              <w:ind w:left="567"/>
              <w:rPr>
                <w:rFonts w:ascii="Arial" w:hAnsi="Arial" w:cs="Arial"/>
                <w:color w:val="222222"/>
                <w:sz w:val="24"/>
                <w:szCs w:val="24"/>
                <w:lang w:val="nl-NL"/>
              </w:rPr>
            </w:pPr>
            <w:r w:rsidRPr="00927184">
              <w:rPr>
                <w:rFonts w:eastAsia="MS Mincho"/>
                <w:szCs w:val="22"/>
                <w:lang w:val="nl-NL"/>
              </w:rPr>
              <w:t>vooraf gespecificeerde significantieniveau voor de e</w:t>
            </w:r>
            <w:r w:rsidR="00CB2B5B" w:rsidRPr="00927184">
              <w:rPr>
                <w:rFonts w:eastAsia="MS Mincho"/>
                <w:szCs w:val="22"/>
                <w:lang w:val="nl-NL"/>
              </w:rPr>
              <w:t>enzijdige</w:t>
            </w:r>
            <w:r w:rsidRPr="00927184">
              <w:rPr>
                <w:rFonts w:eastAsia="MS Mincho"/>
                <w:szCs w:val="22"/>
                <w:lang w:val="nl-NL"/>
              </w:rPr>
              <w:t xml:space="preserve"> p-waarde 0,025.</w:t>
            </w:r>
          </w:p>
        </w:tc>
      </w:tr>
    </w:tbl>
    <w:p w14:paraId="400F6E21" w14:textId="77777777" w:rsidR="00F860BF" w:rsidRPr="00927184" w:rsidRDefault="00F860BF" w:rsidP="00C628B0">
      <w:pPr>
        <w:autoSpaceDE w:val="0"/>
        <w:autoSpaceDN w:val="0"/>
        <w:adjustRightInd w:val="0"/>
        <w:rPr>
          <w:bCs/>
          <w:iCs/>
          <w:szCs w:val="22"/>
          <w:lang w:val="nl-NL"/>
        </w:rPr>
      </w:pPr>
    </w:p>
    <w:p w14:paraId="2B00CF51" w14:textId="77777777" w:rsidR="00905756" w:rsidRPr="00AD3B49" w:rsidRDefault="00905756" w:rsidP="007277A4">
      <w:pPr>
        <w:rPr>
          <w:rFonts w:eastAsia="SimSun"/>
          <w:szCs w:val="22"/>
          <w:lang w:val="nl-NL" w:eastAsia="zh-CN"/>
        </w:rPr>
      </w:pPr>
      <w:r w:rsidRPr="007277A4">
        <w:rPr>
          <w:rFonts w:eastAsia="SimSun"/>
          <w:szCs w:val="22"/>
          <w:lang w:val="nl-NL" w:eastAsia="zh-CN"/>
        </w:rPr>
        <w:t>Tijdens de 24</w:t>
      </w:r>
      <w:r w:rsidR="00CB2B5B" w:rsidRPr="007277A4">
        <w:rPr>
          <w:rFonts w:eastAsia="SimSun"/>
          <w:szCs w:val="22"/>
          <w:lang w:val="nl-NL" w:eastAsia="zh-CN"/>
        </w:rPr>
        <w:t> </w:t>
      </w:r>
      <w:r w:rsidRPr="007277A4">
        <w:rPr>
          <w:rFonts w:eastAsia="SimSun"/>
          <w:szCs w:val="22"/>
          <w:lang w:val="nl-NL" w:eastAsia="zh-CN"/>
        </w:rPr>
        <w:t xml:space="preserve">weken van het onderzoek schakelden </w:t>
      </w:r>
      <w:r w:rsidR="00CB2B5B" w:rsidRPr="007277A4">
        <w:rPr>
          <w:rFonts w:eastAsia="SimSun"/>
          <w:szCs w:val="22"/>
          <w:lang w:val="nl-NL" w:eastAsia="zh-CN"/>
        </w:rPr>
        <w:t xml:space="preserve">minder patiënten </w:t>
      </w:r>
      <w:r w:rsidRPr="007277A4">
        <w:rPr>
          <w:rFonts w:eastAsia="SimSun"/>
          <w:szCs w:val="22"/>
          <w:lang w:val="nl-NL" w:eastAsia="zh-CN"/>
        </w:rPr>
        <w:t>in de ranibizumab 0,2</w:t>
      </w:r>
      <w:r w:rsidR="00CB2B5B" w:rsidRPr="007277A4">
        <w:rPr>
          <w:rFonts w:eastAsia="SimSun"/>
          <w:szCs w:val="22"/>
          <w:lang w:val="nl-NL" w:eastAsia="zh-CN"/>
        </w:rPr>
        <w:t> </w:t>
      </w:r>
      <w:r w:rsidRPr="007277A4">
        <w:rPr>
          <w:rFonts w:eastAsia="SimSun"/>
          <w:szCs w:val="22"/>
          <w:lang w:val="nl-NL" w:eastAsia="zh-CN"/>
        </w:rPr>
        <w:t>mg</w:t>
      </w:r>
      <w:r w:rsidR="00EB3B10" w:rsidRPr="007277A4">
        <w:rPr>
          <w:rFonts w:eastAsia="SimSun"/>
          <w:szCs w:val="22"/>
          <w:lang w:val="nl-NL" w:eastAsia="zh-CN"/>
        </w:rPr>
        <w:t>-</w:t>
      </w:r>
      <w:r w:rsidRPr="007277A4">
        <w:rPr>
          <w:rFonts w:eastAsia="SimSun"/>
          <w:szCs w:val="22"/>
          <w:lang w:val="nl-NL" w:eastAsia="zh-CN"/>
        </w:rPr>
        <w:t xml:space="preserve">groep over op een andere behandelingsmethode </w:t>
      </w:r>
      <w:r w:rsidR="00770562" w:rsidRPr="007277A4">
        <w:rPr>
          <w:rFonts w:eastAsia="SimSun"/>
          <w:szCs w:val="22"/>
          <w:lang w:val="nl-NL" w:eastAsia="zh-CN"/>
        </w:rPr>
        <w:t xml:space="preserve">wegens een gebrek aan respons </w:t>
      </w:r>
      <w:r w:rsidRPr="007277A4">
        <w:rPr>
          <w:rFonts w:eastAsia="SimSun"/>
          <w:szCs w:val="22"/>
          <w:lang w:val="nl-NL" w:eastAsia="zh-CN"/>
        </w:rPr>
        <w:t>in vergelijking met de lasergroep (14,9% versus 24,3%). Ongunstige structurele uitkomsten werden minder frequent ge</w:t>
      </w:r>
      <w:r w:rsidR="000A3A87" w:rsidRPr="007277A4">
        <w:rPr>
          <w:rFonts w:eastAsia="SimSun"/>
          <w:szCs w:val="22"/>
          <w:lang w:val="nl-NL" w:eastAsia="zh-CN"/>
        </w:rPr>
        <w:t>meld</w:t>
      </w:r>
      <w:r w:rsidRPr="007277A4">
        <w:rPr>
          <w:rFonts w:eastAsia="SimSun"/>
          <w:szCs w:val="22"/>
          <w:lang w:val="nl-NL" w:eastAsia="zh-CN"/>
        </w:rPr>
        <w:t xml:space="preserve"> voor ranibizumab 0,2</w:t>
      </w:r>
      <w:r w:rsidR="00CB2B5B" w:rsidRPr="007277A4">
        <w:rPr>
          <w:rFonts w:eastAsia="SimSun"/>
          <w:szCs w:val="22"/>
          <w:lang w:val="nl-NL" w:eastAsia="zh-CN"/>
        </w:rPr>
        <w:t> </w:t>
      </w:r>
      <w:r w:rsidRPr="007277A4">
        <w:rPr>
          <w:rFonts w:eastAsia="SimSun"/>
          <w:szCs w:val="22"/>
          <w:lang w:val="nl-NL" w:eastAsia="zh-CN"/>
        </w:rPr>
        <w:t>mg (1</w:t>
      </w:r>
      <w:r w:rsidR="00CB2B5B" w:rsidRPr="007277A4">
        <w:rPr>
          <w:rFonts w:eastAsia="SimSun"/>
          <w:szCs w:val="22"/>
          <w:lang w:val="nl-NL" w:eastAsia="zh-CN"/>
        </w:rPr>
        <w:t> </w:t>
      </w:r>
      <w:r w:rsidRPr="007277A4">
        <w:rPr>
          <w:rFonts w:eastAsia="SimSun"/>
          <w:szCs w:val="22"/>
          <w:lang w:val="nl-NL" w:eastAsia="zh-CN"/>
        </w:rPr>
        <w:t xml:space="preserve">patiënt, 1,4%) in </w:t>
      </w:r>
      <w:r w:rsidRPr="00AD3B49">
        <w:rPr>
          <w:rFonts w:eastAsia="SimSun"/>
          <w:szCs w:val="22"/>
          <w:lang w:val="nl-NL" w:eastAsia="zh-CN"/>
        </w:rPr>
        <w:t>vergelijking met lasertherapie (7</w:t>
      </w:r>
      <w:r w:rsidR="00CB2B5B" w:rsidRPr="00AD3B49">
        <w:rPr>
          <w:rFonts w:eastAsia="SimSun"/>
          <w:szCs w:val="22"/>
          <w:lang w:val="nl-NL" w:eastAsia="zh-CN"/>
        </w:rPr>
        <w:t> </w:t>
      </w:r>
      <w:r w:rsidRPr="00AD3B49">
        <w:rPr>
          <w:rFonts w:eastAsia="SimSun"/>
          <w:szCs w:val="22"/>
          <w:lang w:val="nl-NL" w:eastAsia="zh-CN"/>
        </w:rPr>
        <w:t>patiënten, 10,1%).</w:t>
      </w:r>
    </w:p>
    <w:p w14:paraId="591E1C68" w14:textId="0A7938D5" w:rsidR="00020519" w:rsidRPr="00AD3B49" w:rsidRDefault="00020519" w:rsidP="00C628B0">
      <w:pPr>
        <w:autoSpaceDE w:val="0"/>
        <w:autoSpaceDN w:val="0"/>
        <w:adjustRightInd w:val="0"/>
        <w:rPr>
          <w:bCs/>
          <w:iCs/>
          <w:color w:val="auto"/>
          <w:szCs w:val="22"/>
          <w:lang w:val="nl-NL"/>
        </w:rPr>
      </w:pPr>
    </w:p>
    <w:p w14:paraId="7A347584" w14:textId="3DB74CDC" w:rsidR="00A053A1" w:rsidRPr="00AD3B49" w:rsidRDefault="00A053A1" w:rsidP="00A053A1">
      <w:pPr>
        <w:autoSpaceDE w:val="0"/>
        <w:autoSpaceDN w:val="0"/>
        <w:adjustRightInd w:val="0"/>
        <w:rPr>
          <w:bCs/>
          <w:iCs/>
          <w:color w:val="auto"/>
          <w:szCs w:val="22"/>
          <w:lang w:val="nl-NL"/>
        </w:rPr>
      </w:pPr>
      <w:r w:rsidRPr="00AD3B49">
        <w:rPr>
          <w:bCs/>
          <w:iCs/>
          <w:color w:val="auto"/>
          <w:szCs w:val="22"/>
          <w:lang w:val="nl-NL"/>
        </w:rPr>
        <w:t xml:space="preserve">De langetermijnwerkzaamheid en </w:t>
      </w:r>
      <w:r w:rsidR="00F82ADD" w:rsidRPr="00AD3B49">
        <w:rPr>
          <w:bCs/>
          <w:iCs/>
          <w:color w:val="auto"/>
          <w:szCs w:val="22"/>
          <w:lang w:val="nl-NL"/>
        </w:rPr>
        <w:t>-</w:t>
      </w:r>
      <w:r w:rsidRPr="00AD3B49">
        <w:rPr>
          <w:bCs/>
          <w:iCs/>
          <w:color w:val="auto"/>
          <w:szCs w:val="22"/>
          <w:lang w:val="nl-NL"/>
        </w:rPr>
        <w:t>veiligheid van ranibizumab 0,2</w:t>
      </w:r>
      <w:r w:rsidRPr="00AD3B49">
        <w:rPr>
          <w:rFonts w:eastAsia="SimSun"/>
          <w:color w:val="auto"/>
          <w:szCs w:val="22"/>
          <w:lang w:val="nl-NL" w:eastAsia="zh-CN"/>
        </w:rPr>
        <w:t> </w:t>
      </w:r>
      <w:r w:rsidRPr="00AD3B49">
        <w:rPr>
          <w:bCs/>
          <w:iCs/>
          <w:color w:val="auto"/>
          <w:szCs w:val="22"/>
          <w:lang w:val="nl-NL"/>
        </w:rPr>
        <w:t>mg voor de behandeling van ROP bij premature</w:t>
      </w:r>
      <w:r w:rsidR="00AB78AE" w:rsidRPr="00AD3B49">
        <w:rPr>
          <w:bCs/>
          <w:iCs/>
          <w:color w:val="auto"/>
          <w:szCs w:val="22"/>
          <w:lang w:val="nl-NL"/>
        </w:rPr>
        <w:t xml:space="preserve"> baby's werden</w:t>
      </w:r>
      <w:r w:rsidRPr="00AD3B49">
        <w:rPr>
          <w:bCs/>
          <w:iCs/>
          <w:color w:val="auto"/>
          <w:szCs w:val="22"/>
          <w:lang w:val="nl-NL"/>
        </w:rPr>
        <w:t xml:space="preserve"> beoordeeld in studie H2301</w:t>
      </w:r>
      <w:r w:rsidR="006B65E5" w:rsidRPr="00AD3B49">
        <w:rPr>
          <w:bCs/>
          <w:iCs/>
          <w:color w:val="auto"/>
          <w:szCs w:val="22"/>
          <w:lang w:val="nl-NL"/>
        </w:rPr>
        <w:t>E1 (RAINBOW-</w:t>
      </w:r>
      <w:r w:rsidRPr="00AD3B49">
        <w:rPr>
          <w:bCs/>
          <w:iCs/>
          <w:color w:val="auto"/>
          <w:szCs w:val="22"/>
          <w:lang w:val="nl-NL"/>
        </w:rPr>
        <w:t xml:space="preserve">extensie), een extensiestudie van studie H2301 (RAINBOW), </w:t>
      </w:r>
      <w:r w:rsidR="00AB78AE" w:rsidRPr="00AD3B49">
        <w:rPr>
          <w:bCs/>
          <w:iCs/>
          <w:color w:val="auto"/>
          <w:szCs w:val="22"/>
          <w:lang w:val="nl-NL"/>
        </w:rPr>
        <w:t xml:space="preserve">waarin </w:t>
      </w:r>
      <w:r w:rsidRPr="00AD3B49">
        <w:rPr>
          <w:bCs/>
          <w:iCs/>
          <w:color w:val="auto"/>
          <w:szCs w:val="22"/>
          <w:lang w:val="nl-NL"/>
        </w:rPr>
        <w:t xml:space="preserve">patiënten </w:t>
      </w:r>
      <w:r w:rsidR="00AB78AE" w:rsidRPr="00AD3B49">
        <w:rPr>
          <w:bCs/>
          <w:iCs/>
          <w:color w:val="auto"/>
          <w:szCs w:val="22"/>
          <w:lang w:val="nl-NL"/>
        </w:rPr>
        <w:t xml:space="preserve">gevolgd werden </w:t>
      </w:r>
      <w:r w:rsidRPr="00AD3B49">
        <w:rPr>
          <w:bCs/>
          <w:iCs/>
          <w:color w:val="auto"/>
          <w:szCs w:val="22"/>
          <w:lang w:val="nl-NL"/>
        </w:rPr>
        <w:t xml:space="preserve">tot hun </w:t>
      </w:r>
      <w:r w:rsidR="00977F84" w:rsidRPr="00AD3B49">
        <w:rPr>
          <w:bCs/>
          <w:iCs/>
          <w:color w:val="auto"/>
          <w:szCs w:val="22"/>
          <w:lang w:val="nl-NL"/>
        </w:rPr>
        <w:t>vijfde</w:t>
      </w:r>
      <w:r w:rsidRPr="00AD3B49">
        <w:rPr>
          <w:bCs/>
          <w:iCs/>
          <w:color w:val="auto"/>
          <w:szCs w:val="22"/>
          <w:lang w:val="nl-NL"/>
        </w:rPr>
        <w:t xml:space="preserve"> verjaardag.</w:t>
      </w:r>
    </w:p>
    <w:p w14:paraId="498D35C0" w14:textId="77777777" w:rsidR="00A053A1" w:rsidRPr="00AD3B49" w:rsidRDefault="00A053A1" w:rsidP="00A053A1">
      <w:pPr>
        <w:autoSpaceDE w:val="0"/>
        <w:autoSpaceDN w:val="0"/>
        <w:adjustRightInd w:val="0"/>
        <w:rPr>
          <w:bCs/>
          <w:iCs/>
          <w:color w:val="auto"/>
          <w:szCs w:val="22"/>
          <w:lang w:val="nl-NL"/>
        </w:rPr>
      </w:pPr>
    </w:p>
    <w:p w14:paraId="4953D6B3" w14:textId="6281A1B2" w:rsidR="00A053A1" w:rsidRPr="007277A4" w:rsidRDefault="00A053A1" w:rsidP="00A053A1">
      <w:pPr>
        <w:autoSpaceDE w:val="0"/>
        <w:autoSpaceDN w:val="0"/>
        <w:adjustRightInd w:val="0"/>
        <w:rPr>
          <w:bCs/>
          <w:iCs/>
          <w:color w:val="auto"/>
          <w:szCs w:val="22"/>
          <w:lang w:val="nl-NL"/>
        </w:rPr>
      </w:pPr>
      <w:r w:rsidRPr="00AD3B49">
        <w:rPr>
          <w:bCs/>
          <w:iCs/>
          <w:color w:val="auto"/>
          <w:szCs w:val="22"/>
          <w:lang w:val="nl-NL"/>
        </w:rPr>
        <w:t xml:space="preserve">Het primaire doel was om </w:t>
      </w:r>
      <w:r w:rsidR="00977F84" w:rsidRPr="00AD3B49">
        <w:rPr>
          <w:bCs/>
          <w:iCs/>
          <w:color w:val="auto"/>
          <w:szCs w:val="22"/>
          <w:lang w:val="nl-NL"/>
        </w:rPr>
        <w:t>het gezichtsvermogen</w:t>
      </w:r>
      <w:r w:rsidRPr="00AD3B49">
        <w:rPr>
          <w:bCs/>
          <w:iCs/>
          <w:color w:val="auto"/>
          <w:szCs w:val="22"/>
          <w:lang w:val="nl-NL"/>
        </w:rPr>
        <w:t xml:space="preserve"> te evalueren op het </w:t>
      </w:r>
      <w:r w:rsidR="00977F84" w:rsidRPr="00AD3B49">
        <w:rPr>
          <w:bCs/>
          <w:iCs/>
          <w:color w:val="auto"/>
          <w:szCs w:val="22"/>
          <w:lang w:val="nl-NL"/>
        </w:rPr>
        <w:t>vijfde-</w:t>
      </w:r>
      <w:r w:rsidRPr="00AD3B49">
        <w:rPr>
          <w:bCs/>
          <w:iCs/>
          <w:color w:val="auto"/>
          <w:szCs w:val="22"/>
          <w:lang w:val="nl-NL"/>
        </w:rPr>
        <w:t>verjaardagsbezoek van de patiënt door de gezichtsscherpte te beoordelen met behulp van</w:t>
      </w:r>
      <w:r w:rsidR="003C3967" w:rsidRPr="00AD3B49">
        <w:rPr>
          <w:bCs/>
          <w:iCs/>
          <w:color w:val="auto"/>
          <w:szCs w:val="22"/>
          <w:lang w:val="nl-NL"/>
        </w:rPr>
        <w:t xml:space="preserve"> </w:t>
      </w:r>
      <w:r w:rsidR="006B23D3" w:rsidRPr="00AD3B49">
        <w:rPr>
          <w:bCs/>
          <w:iCs/>
          <w:color w:val="auto"/>
          <w:szCs w:val="22"/>
          <w:lang w:val="nl-NL"/>
        </w:rPr>
        <w:t xml:space="preserve">de </w:t>
      </w:r>
      <w:r w:rsidR="003C3967" w:rsidRPr="00AD3B49">
        <w:rPr>
          <w:bCs/>
          <w:iCs/>
          <w:color w:val="auto"/>
          <w:szCs w:val="22"/>
          <w:lang w:val="nl-NL"/>
        </w:rPr>
        <w:t>ETDRS</w:t>
      </w:r>
      <w:r w:rsidR="006B23D3" w:rsidRPr="00AD3B49">
        <w:rPr>
          <w:bCs/>
          <w:iCs/>
          <w:color w:val="auto"/>
          <w:szCs w:val="22"/>
          <w:lang w:val="nl-NL"/>
        </w:rPr>
        <w:t xml:space="preserve"> (</w:t>
      </w:r>
      <w:r w:rsidR="006B23D3" w:rsidRPr="000C42DA">
        <w:rPr>
          <w:i/>
          <w:iCs/>
          <w:lang w:val="pt-BR"/>
        </w:rPr>
        <w:t>Early Treatment Diabetic Retinopathy Study</w:t>
      </w:r>
      <w:r w:rsidR="006B23D3" w:rsidRPr="00AD3B49">
        <w:rPr>
          <w:bCs/>
          <w:iCs/>
          <w:color w:val="auto"/>
          <w:szCs w:val="22"/>
          <w:lang w:val="nl-NL"/>
        </w:rPr>
        <w:t>)-kaart</w:t>
      </w:r>
      <w:r w:rsidRPr="00AD3B49">
        <w:rPr>
          <w:bCs/>
          <w:iCs/>
          <w:color w:val="auto"/>
          <w:szCs w:val="22"/>
          <w:lang w:val="nl-NL"/>
        </w:rPr>
        <w:t xml:space="preserve"> met Lea-symbolen </w:t>
      </w:r>
      <w:r w:rsidR="006B23D3" w:rsidRPr="00AD3B49">
        <w:rPr>
          <w:bCs/>
          <w:iCs/>
          <w:color w:val="auto"/>
          <w:szCs w:val="22"/>
          <w:lang w:val="nl-NL"/>
        </w:rPr>
        <w:t>(-</w:t>
      </w:r>
      <w:r w:rsidRPr="00AD3B49">
        <w:rPr>
          <w:bCs/>
          <w:iCs/>
          <w:color w:val="auto"/>
          <w:szCs w:val="22"/>
          <w:lang w:val="nl-NL"/>
        </w:rPr>
        <w:t>optotypen</w:t>
      </w:r>
      <w:r w:rsidR="006B23D3" w:rsidRPr="00AD3B49">
        <w:rPr>
          <w:bCs/>
          <w:iCs/>
          <w:color w:val="auto"/>
          <w:szCs w:val="22"/>
          <w:lang w:val="nl-NL"/>
        </w:rPr>
        <w:t>)</w:t>
      </w:r>
      <w:r w:rsidRPr="00AD3B49">
        <w:rPr>
          <w:bCs/>
          <w:iCs/>
          <w:color w:val="auto"/>
          <w:szCs w:val="22"/>
          <w:lang w:val="nl-NL"/>
        </w:rPr>
        <w:t xml:space="preserve"> in het beter ziende oog (het oog met de hogere ETDRS-score).</w:t>
      </w:r>
    </w:p>
    <w:p w14:paraId="30606399" w14:textId="77777777" w:rsidR="00A053A1" w:rsidRPr="007277A4" w:rsidRDefault="00A053A1" w:rsidP="00A053A1">
      <w:pPr>
        <w:autoSpaceDE w:val="0"/>
        <w:autoSpaceDN w:val="0"/>
        <w:adjustRightInd w:val="0"/>
        <w:rPr>
          <w:bCs/>
          <w:iCs/>
          <w:color w:val="auto"/>
          <w:szCs w:val="22"/>
          <w:lang w:val="nl-NL"/>
        </w:rPr>
      </w:pPr>
    </w:p>
    <w:p w14:paraId="678602C4" w14:textId="343D7821" w:rsidR="00A053A1" w:rsidRPr="007277A4" w:rsidRDefault="00A053A1" w:rsidP="00A053A1">
      <w:pPr>
        <w:autoSpaceDE w:val="0"/>
        <w:autoSpaceDN w:val="0"/>
        <w:adjustRightInd w:val="0"/>
        <w:rPr>
          <w:bCs/>
          <w:iCs/>
          <w:color w:val="auto"/>
          <w:szCs w:val="22"/>
          <w:lang w:val="nl-NL"/>
        </w:rPr>
      </w:pPr>
      <w:r w:rsidRPr="007277A4">
        <w:rPr>
          <w:bCs/>
          <w:iCs/>
          <w:color w:val="auto"/>
          <w:szCs w:val="22"/>
          <w:lang w:val="nl-NL"/>
        </w:rPr>
        <w:t xml:space="preserve">Een ETDRS-score bij patiënten </w:t>
      </w:r>
      <w:r w:rsidRPr="00AD3B49">
        <w:rPr>
          <w:bCs/>
          <w:iCs/>
          <w:color w:val="auto"/>
          <w:szCs w:val="22"/>
          <w:lang w:val="nl-NL"/>
        </w:rPr>
        <w:t xml:space="preserve">die het </w:t>
      </w:r>
      <w:r w:rsidR="00977F84" w:rsidRPr="00AD3B49">
        <w:rPr>
          <w:bCs/>
          <w:iCs/>
          <w:color w:val="auto"/>
          <w:szCs w:val="22"/>
          <w:lang w:val="nl-NL"/>
        </w:rPr>
        <w:t>vijfde-</w:t>
      </w:r>
      <w:r w:rsidRPr="00AD3B49">
        <w:rPr>
          <w:bCs/>
          <w:iCs/>
          <w:color w:val="auto"/>
          <w:szCs w:val="22"/>
          <w:lang w:val="nl-NL"/>
        </w:rPr>
        <w:t xml:space="preserve">verjaardagsbezoek voltooiden, werd geregistreerd voor respectievelijk 83,3% (45/54) en 76,6% (36/47) van de patiënten in de </w:t>
      </w:r>
      <w:r w:rsidR="003C3967" w:rsidRPr="00AD3B49">
        <w:rPr>
          <w:bCs/>
          <w:iCs/>
          <w:color w:val="auto"/>
          <w:szCs w:val="22"/>
          <w:lang w:val="nl-NL"/>
        </w:rPr>
        <w:t>0,2</w:t>
      </w:r>
      <w:r w:rsidR="003C3967" w:rsidRPr="00AD3B49">
        <w:rPr>
          <w:rFonts w:eastAsia="SimSun"/>
          <w:color w:val="auto"/>
          <w:szCs w:val="22"/>
          <w:lang w:val="nl-NL" w:eastAsia="zh-CN"/>
        </w:rPr>
        <w:t> </w:t>
      </w:r>
      <w:r w:rsidR="003C3967" w:rsidRPr="00AD3B49">
        <w:rPr>
          <w:bCs/>
          <w:iCs/>
          <w:color w:val="auto"/>
          <w:szCs w:val="22"/>
          <w:lang w:val="nl-NL"/>
        </w:rPr>
        <w:t>mg ranibizumab</w:t>
      </w:r>
      <w:r w:rsidRPr="00AD3B49">
        <w:rPr>
          <w:bCs/>
          <w:iCs/>
          <w:color w:val="auto"/>
          <w:szCs w:val="22"/>
          <w:lang w:val="nl-NL"/>
        </w:rPr>
        <w:t xml:space="preserve">-arm en de laserarm. </w:t>
      </w:r>
      <w:r w:rsidR="00D75511" w:rsidRPr="00AD3B49">
        <w:rPr>
          <w:bCs/>
          <w:iCs/>
          <w:color w:val="auto"/>
          <w:szCs w:val="22"/>
          <w:lang w:val="nl-NL"/>
        </w:rPr>
        <w:t>Het kleinste</w:t>
      </w:r>
      <w:r w:rsidR="00C3050E" w:rsidRPr="00AD3B49">
        <w:rPr>
          <w:bCs/>
          <w:iCs/>
          <w:color w:val="auto"/>
          <w:szCs w:val="22"/>
          <w:lang w:val="nl-NL"/>
        </w:rPr>
        <w:t>-</w:t>
      </w:r>
      <w:r w:rsidR="00D75511" w:rsidRPr="00AD3B49">
        <w:rPr>
          <w:bCs/>
          <w:iCs/>
          <w:color w:val="auto"/>
          <w:szCs w:val="22"/>
          <w:lang w:val="nl-NL"/>
        </w:rPr>
        <w:t>kwadratengemiddelde</w:t>
      </w:r>
      <w:r w:rsidR="003C3967" w:rsidRPr="00AD3B49">
        <w:rPr>
          <w:bCs/>
          <w:iCs/>
          <w:color w:val="auto"/>
          <w:szCs w:val="22"/>
          <w:lang w:val="nl-NL"/>
        </w:rPr>
        <w:t xml:space="preserve"> (</w:t>
      </w:r>
      <w:r w:rsidR="001E3AC7" w:rsidRPr="00AD3B49">
        <w:rPr>
          <w:bCs/>
          <w:iCs/>
          <w:color w:val="auto"/>
          <w:szCs w:val="22"/>
          <w:lang w:val="nl-NL"/>
        </w:rPr>
        <w:t>standaardfout, SE</w:t>
      </w:r>
      <w:r w:rsidR="003C3967" w:rsidRPr="00AD3B49">
        <w:rPr>
          <w:bCs/>
          <w:iCs/>
          <w:color w:val="auto"/>
          <w:szCs w:val="22"/>
          <w:lang w:val="nl-NL"/>
        </w:rPr>
        <w:t>)</w:t>
      </w:r>
      <w:r w:rsidRPr="00AD3B49">
        <w:rPr>
          <w:bCs/>
          <w:iCs/>
          <w:color w:val="auto"/>
          <w:szCs w:val="22"/>
          <w:lang w:val="nl-NL"/>
        </w:rPr>
        <w:t xml:space="preserve"> was numeriek hoge</w:t>
      </w:r>
      <w:r w:rsidR="003C3967" w:rsidRPr="00AD3B49">
        <w:rPr>
          <w:bCs/>
          <w:iCs/>
          <w:color w:val="auto"/>
          <w:szCs w:val="22"/>
          <w:lang w:val="nl-NL"/>
        </w:rPr>
        <w:t>r in de 0,2</w:t>
      </w:r>
      <w:r w:rsidR="003C3967" w:rsidRPr="00AD3B49">
        <w:rPr>
          <w:rFonts w:eastAsia="SimSun"/>
          <w:color w:val="auto"/>
          <w:szCs w:val="22"/>
          <w:lang w:val="nl-NL" w:eastAsia="zh-CN"/>
        </w:rPr>
        <w:t> </w:t>
      </w:r>
      <w:r w:rsidR="003C3967" w:rsidRPr="00AD3B49">
        <w:rPr>
          <w:bCs/>
          <w:iCs/>
          <w:color w:val="auto"/>
          <w:szCs w:val="22"/>
          <w:lang w:val="nl-NL"/>
        </w:rPr>
        <w:t xml:space="preserve">mg ranibizumab-arm </w:t>
      </w:r>
      <w:r w:rsidRPr="00AD3B49">
        <w:rPr>
          <w:bCs/>
          <w:iCs/>
          <w:color w:val="auto"/>
          <w:szCs w:val="22"/>
          <w:lang w:val="nl-NL"/>
        </w:rPr>
        <w:t>(66,8</w:t>
      </w:r>
      <w:r w:rsidR="003504DA" w:rsidRPr="00AD3B49">
        <w:rPr>
          <w:bCs/>
          <w:iCs/>
          <w:color w:val="auto"/>
          <w:szCs w:val="22"/>
          <w:lang w:val="nl-NL"/>
        </w:rPr>
        <w:t> </w:t>
      </w:r>
      <w:r w:rsidRPr="00AD3B49">
        <w:rPr>
          <w:bCs/>
          <w:iCs/>
          <w:color w:val="auto"/>
          <w:szCs w:val="22"/>
          <w:lang w:val="nl-NL"/>
        </w:rPr>
        <w:t xml:space="preserve">[1,95]) in vergelijking met de laserarm (62,1 [2,18]) met een verschil in </w:t>
      </w:r>
      <w:r w:rsidR="00226690" w:rsidRPr="00AD3B49">
        <w:rPr>
          <w:bCs/>
          <w:iCs/>
          <w:color w:val="auto"/>
          <w:szCs w:val="22"/>
          <w:lang w:val="nl-NL"/>
        </w:rPr>
        <w:t>kleinste</w:t>
      </w:r>
      <w:r w:rsidR="00C3050E" w:rsidRPr="00AD3B49">
        <w:rPr>
          <w:bCs/>
          <w:iCs/>
          <w:color w:val="auto"/>
          <w:szCs w:val="22"/>
          <w:lang w:val="nl-NL"/>
        </w:rPr>
        <w:t>-</w:t>
      </w:r>
      <w:r w:rsidR="00226690" w:rsidRPr="00AD3B49">
        <w:rPr>
          <w:bCs/>
          <w:iCs/>
          <w:color w:val="auto"/>
          <w:szCs w:val="22"/>
          <w:lang w:val="nl-NL"/>
        </w:rPr>
        <w:t>kwadraten</w:t>
      </w:r>
      <w:r w:rsidRPr="00AD3B49">
        <w:rPr>
          <w:bCs/>
          <w:iCs/>
          <w:color w:val="auto"/>
          <w:szCs w:val="22"/>
          <w:lang w:val="nl-NL"/>
        </w:rPr>
        <w:t xml:space="preserve">gemiddelde ETDRS-score van 4,7 (95% BI: </w:t>
      </w:r>
      <w:r w:rsidR="00FF7AE1" w:rsidRPr="00AD3B49">
        <w:rPr>
          <w:bCs/>
          <w:iCs/>
          <w:color w:val="auto"/>
          <w:szCs w:val="22"/>
          <w:lang w:val="nl-NL"/>
        </w:rPr>
        <w:t>-</w:t>
      </w:r>
      <w:r w:rsidRPr="00AD3B49">
        <w:rPr>
          <w:bCs/>
          <w:iCs/>
          <w:color w:val="auto"/>
          <w:szCs w:val="22"/>
          <w:lang w:val="nl-NL"/>
        </w:rPr>
        <w:t xml:space="preserve">1,1, 10,5). De gecategoriseerde gezichtsscherpte-uitkomsten in het beter ziende oog op de </w:t>
      </w:r>
      <w:r w:rsidR="00977F84" w:rsidRPr="00AD3B49">
        <w:rPr>
          <w:bCs/>
          <w:iCs/>
          <w:color w:val="auto"/>
          <w:szCs w:val="22"/>
          <w:lang w:val="nl-NL"/>
        </w:rPr>
        <w:t>vijfde</w:t>
      </w:r>
      <w:r w:rsidRPr="00AD3B49">
        <w:rPr>
          <w:bCs/>
          <w:iCs/>
          <w:color w:val="auto"/>
          <w:szCs w:val="22"/>
          <w:lang w:val="nl-NL"/>
        </w:rPr>
        <w:t xml:space="preserve"> verjaardag van </w:t>
      </w:r>
      <w:r w:rsidR="009C3F35" w:rsidRPr="00AD3B49">
        <w:rPr>
          <w:bCs/>
          <w:iCs/>
          <w:color w:val="auto"/>
          <w:szCs w:val="22"/>
          <w:lang w:val="nl-NL"/>
        </w:rPr>
        <w:t>de patiënt zijn weergegeven in T</w:t>
      </w:r>
      <w:r w:rsidRPr="00AD3B49">
        <w:rPr>
          <w:bCs/>
          <w:iCs/>
          <w:color w:val="auto"/>
          <w:szCs w:val="22"/>
          <w:lang w:val="nl-NL"/>
        </w:rPr>
        <w:t>abel</w:t>
      </w:r>
      <w:r w:rsidR="009C3F35" w:rsidRPr="00AD3B49">
        <w:rPr>
          <w:rFonts w:eastAsia="SimSun"/>
          <w:color w:val="auto"/>
          <w:szCs w:val="22"/>
          <w:lang w:val="nl-NL" w:eastAsia="zh-CN"/>
        </w:rPr>
        <w:t> </w:t>
      </w:r>
      <w:r w:rsidRPr="00AD3B49">
        <w:rPr>
          <w:bCs/>
          <w:iCs/>
          <w:color w:val="auto"/>
          <w:szCs w:val="22"/>
          <w:lang w:val="nl-NL"/>
        </w:rPr>
        <w:t>11.</w:t>
      </w:r>
    </w:p>
    <w:p w14:paraId="5398BC73" w14:textId="33CA44E1" w:rsidR="00A053A1" w:rsidRPr="007277A4" w:rsidRDefault="00A053A1" w:rsidP="00C628B0">
      <w:pPr>
        <w:autoSpaceDE w:val="0"/>
        <w:autoSpaceDN w:val="0"/>
        <w:adjustRightInd w:val="0"/>
        <w:rPr>
          <w:bCs/>
          <w:iCs/>
          <w:color w:val="auto"/>
          <w:szCs w:val="22"/>
          <w:lang w:val="nl-NL"/>
        </w:rPr>
      </w:pPr>
    </w:p>
    <w:p w14:paraId="7937CF40" w14:textId="789E977A" w:rsidR="000B4FA8" w:rsidRPr="00AD3B49" w:rsidRDefault="000B4FA8" w:rsidP="007277A4">
      <w:pPr>
        <w:keepNext/>
        <w:widowControl w:val="0"/>
        <w:autoSpaceDE w:val="0"/>
        <w:autoSpaceDN w:val="0"/>
        <w:adjustRightInd w:val="0"/>
        <w:ind w:left="1080" w:hanging="1080"/>
        <w:rPr>
          <w:b/>
          <w:iCs/>
          <w:color w:val="auto"/>
          <w:szCs w:val="22"/>
          <w:lang w:val="nl-BE"/>
        </w:rPr>
      </w:pPr>
      <w:bookmarkStart w:id="5" w:name="_Toc111627501"/>
      <w:r w:rsidRPr="00AD3B49">
        <w:rPr>
          <w:b/>
          <w:iCs/>
          <w:color w:val="auto"/>
          <w:szCs w:val="22"/>
          <w:lang w:val="nl-BE"/>
        </w:rPr>
        <w:t>Ta</w:t>
      </w:r>
      <w:r w:rsidR="00EA5E76" w:rsidRPr="00AD3B49">
        <w:rPr>
          <w:b/>
          <w:iCs/>
          <w:color w:val="auto"/>
          <w:szCs w:val="22"/>
          <w:lang w:val="nl-BE"/>
        </w:rPr>
        <w:t>b</w:t>
      </w:r>
      <w:r w:rsidRPr="00AD3B49">
        <w:rPr>
          <w:b/>
          <w:iCs/>
          <w:color w:val="auto"/>
          <w:szCs w:val="22"/>
          <w:lang w:val="nl-BE"/>
        </w:rPr>
        <w:t>el 11</w:t>
      </w:r>
      <w:r w:rsidRPr="00AD3B49">
        <w:rPr>
          <w:b/>
          <w:iCs/>
          <w:color w:val="auto"/>
          <w:szCs w:val="22"/>
          <w:lang w:val="nl-BE"/>
        </w:rPr>
        <w:tab/>
      </w:r>
      <w:bookmarkEnd w:id="5"/>
      <w:r w:rsidRPr="00AD3B49">
        <w:rPr>
          <w:b/>
          <w:iCs/>
          <w:color w:val="auto"/>
          <w:szCs w:val="22"/>
          <w:lang w:val="nl-BE"/>
        </w:rPr>
        <w:t>Gezichtsscherpte-uitkomsten in het beter ziende oog</w:t>
      </w:r>
      <w:r w:rsidRPr="00AD3B49">
        <w:rPr>
          <w:b/>
          <w:iCs/>
          <w:color w:val="auto"/>
          <w:szCs w:val="22"/>
          <w:vertAlign w:val="superscript"/>
          <w:lang w:val="nl-BE"/>
        </w:rPr>
        <w:t>1</w:t>
      </w:r>
      <w:r w:rsidR="00D250F6" w:rsidRPr="00AD3B49">
        <w:rPr>
          <w:b/>
          <w:iCs/>
          <w:color w:val="auto"/>
          <w:szCs w:val="22"/>
          <w:lang w:val="nl-BE"/>
        </w:rPr>
        <w:t xml:space="preserve"> op</w:t>
      </w:r>
      <w:r w:rsidRPr="00AD3B49">
        <w:rPr>
          <w:b/>
          <w:iCs/>
          <w:color w:val="auto"/>
          <w:szCs w:val="22"/>
          <w:lang w:val="nl-BE"/>
        </w:rPr>
        <w:t xml:space="preserve"> het </w:t>
      </w:r>
      <w:r w:rsidR="00977F84" w:rsidRPr="00AD3B49">
        <w:rPr>
          <w:b/>
          <w:iCs/>
          <w:color w:val="auto"/>
          <w:szCs w:val="22"/>
          <w:lang w:val="nl-BE"/>
        </w:rPr>
        <w:t>vijfde</w:t>
      </w:r>
      <w:r w:rsidR="00977F84" w:rsidRPr="00AD3B49">
        <w:rPr>
          <w:b/>
          <w:iCs/>
          <w:color w:val="auto"/>
          <w:szCs w:val="22"/>
          <w:lang w:val="nl-BE"/>
        </w:rPr>
        <w:noBreakHyphen/>
      </w:r>
      <w:r w:rsidRPr="00AD3B49">
        <w:rPr>
          <w:b/>
          <w:iCs/>
          <w:color w:val="auto"/>
          <w:szCs w:val="22"/>
          <w:lang w:val="nl-BE"/>
        </w:rPr>
        <w:t>verjaardagsbezoek van de patiënt</w:t>
      </w:r>
    </w:p>
    <w:p w14:paraId="6D16C368" w14:textId="77777777" w:rsidR="000B4FA8" w:rsidRPr="00AD3B49" w:rsidRDefault="000B4FA8" w:rsidP="000B4FA8">
      <w:pPr>
        <w:keepNext/>
        <w:widowControl w:val="0"/>
        <w:autoSpaceDE w:val="0"/>
        <w:autoSpaceDN w:val="0"/>
        <w:adjustRightInd w:val="0"/>
        <w:rPr>
          <w:bCs/>
          <w:iCs/>
          <w:color w:val="auto"/>
          <w:szCs w:val="22"/>
          <w:lang w:val="nl-BE"/>
        </w:rPr>
      </w:pPr>
    </w:p>
    <w:tbl>
      <w:tblPr>
        <w:tblW w:w="9064" w:type="dxa"/>
        <w:jc w:val="center"/>
        <w:tblBorders>
          <w:top w:val="single" w:sz="6" w:space="0" w:color="000000"/>
          <w:left w:val="single" w:sz="6" w:space="0" w:color="000000"/>
          <w:bottom w:val="single" w:sz="6" w:space="0" w:color="000000"/>
          <w:right w:val="single" w:sz="6" w:space="0" w:color="000000"/>
          <w:insideH w:val="single" w:sz="6" w:space="0" w:color="000000"/>
        </w:tblBorders>
        <w:tblCellMar>
          <w:left w:w="0" w:type="dxa"/>
          <w:right w:w="0" w:type="dxa"/>
        </w:tblCellMar>
        <w:tblLook w:val="0000" w:firstRow="0" w:lastRow="0" w:firstColumn="0" w:lastColumn="0" w:noHBand="0" w:noVBand="0"/>
      </w:tblPr>
      <w:tblGrid>
        <w:gridCol w:w="4183"/>
        <w:gridCol w:w="3361"/>
        <w:gridCol w:w="1505"/>
        <w:gridCol w:w="15"/>
      </w:tblGrid>
      <w:tr w:rsidR="007277A4" w:rsidRPr="00AD3B49" w14:paraId="068E0377" w14:textId="77777777" w:rsidTr="00EE0063">
        <w:trPr>
          <w:gridAfter w:val="1"/>
          <w:wAfter w:w="9" w:type="dxa"/>
          <w:cantSplit/>
          <w:jc w:val="center"/>
        </w:trPr>
        <w:tc>
          <w:tcPr>
            <w:tcW w:w="0" w:type="auto"/>
            <w:tcBorders>
              <w:right w:val="single" w:sz="6" w:space="0" w:color="000000"/>
            </w:tcBorders>
            <w:shd w:val="clear" w:color="auto" w:fill="FFFFFF"/>
            <w:tcMar>
              <w:left w:w="60" w:type="dxa"/>
              <w:right w:w="60" w:type="dxa"/>
            </w:tcMar>
            <w:vAlign w:val="bottom"/>
          </w:tcPr>
          <w:p w14:paraId="1D53620C" w14:textId="77261CED" w:rsidR="000B4FA8" w:rsidRPr="00AD3B49" w:rsidRDefault="000B4FA8" w:rsidP="00EE0063">
            <w:pPr>
              <w:pStyle w:val="Table"/>
              <w:spacing w:before="0" w:after="0"/>
              <w:rPr>
                <w:rFonts w:ascii="Times New Roman" w:hAnsi="Times New Roman"/>
                <w:b/>
                <w:color w:val="auto"/>
                <w:sz w:val="22"/>
                <w:szCs w:val="22"/>
              </w:rPr>
            </w:pPr>
            <w:proofErr w:type="spellStart"/>
            <w:r w:rsidRPr="00AD3B49">
              <w:rPr>
                <w:rFonts w:ascii="Times New Roman" w:hAnsi="Times New Roman"/>
                <w:b/>
                <w:color w:val="auto"/>
                <w:sz w:val="22"/>
                <w:szCs w:val="22"/>
              </w:rPr>
              <w:t>Gezichtsscherptecategorie</w:t>
            </w:r>
            <w:proofErr w:type="spellEnd"/>
          </w:p>
        </w:tc>
        <w:tc>
          <w:tcPr>
            <w:tcW w:w="0" w:type="auto"/>
            <w:tcBorders>
              <w:left w:val="single" w:sz="6" w:space="0" w:color="000000"/>
              <w:right w:val="single" w:sz="6" w:space="0" w:color="000000"/>
            </w:tcBorders>
            <w:shd w:val="clear" w:color="auto" w:fill="FFFFFF"/>
            <w:tcMar>
              <w:left w:w="60" w:type="dxa"/>
              <w:right w:w="60" w:type="dxa"/>
            </w:tcMar>
            <w:vAlign w:val="bottom"/>
          </w:tcPr>
          <w:p w14:paraId="22E5242D" w14:textId="781F848D" w:rsidR="000B4FA8" w:rsidRPr="00AD3B49" w:rsidRDefault="000B4FA8" w:rsidP="00EE0063">
            <w:pPr>
              <w:pStyle w:val="Table"/>
              <w:spacing w:before="0" w:after="0"/>
              <w:rPr>
                <w:rFonts w:ascii="Times New Roman" w:hAnsi="Times New Roman"/>
                <w:b/>
                <w:color w:val="auto"/>
                <w:sz w:val="22"/>
                <w:szCs w:val="22"/>
              </w:rPr>
            </w:pPr>
            <w:r w:rsidRPr="00AD3B49">
              <w:rPr>
                <w:rFonts w:ascii="Times New Roman" w:hAnsi="Times New Roman"/>
                <w:b/>
                <w:color w:val="auto"/>
                <w:sz w:val="22"/>
                <w:szCs w:val="22"/>
              </w:rPr>
              <w:t>Ranibizumab 0,2 mg</w:t>
            </w:r>
          </w:p>
          <w:p w14:paraId="4BA9A691" w14:textId="77777777" w:rsidR="000B4FA8" w:rsidRPr="00AD3B49" w:rsidRDefault="000B4FA8" w:rsidP="00EE0063">
            <w:pPr>
              <w:pStyle w:val="Table"/>
              <w:spacing w:before="0" w:after="0"/>
              <w:rPr>
                <w:rFonts w:ascii="Times New Roman" w:hAnsi="Times New Roman"/>
                <w:b/>
                <w:color w:val="auto"/>
                <w:sz w:val="22"/>
                <w:szCs w:val="22"/>
              </w:rPr>
            </w:pPr>
            <w:r w:rsidRPr="00AD3B49">
              <w:rPr>
                <w:rFonts w:ascii="Times New Roman" w:hAnsi="Times New Roman"/>
                <w:b/>
                <w:color w:val="auto"/>
                <w:sz w:val="22"/>
                <w:szCs w:val="22"/>
              </w:rPr>
              <w:t>N=61</w:t>
            </w:r>
          </w:p>
          <w:p w14:paraId="4667E8CF" w14:textId="77777777" w:rsidR="000B4FA8" w:rsidRPr="00AD3B49" w:rsidRDefault="000B4FA8" w:rsidP="00EE0063">
            <w:pPr>
              <w:pStyle w:val="Table"/>
              <w:spacing w:before="0" w:after="0"/>
              <w:rPr>
                <w:rFonts w:ascii="Times New Roman" w:hAnsi="Times New Roman"/>
                <w:b/>
                <w:color w:val="auto"/>
                <w:sz w:val="22"/>
                <w:szCs w:val="22"/>
              </w:rPr>
            </w:pPr>
            <w:r w:rsidRPr="00AD3B49">
              <w:rPr>
                <w:rFonts w:ascii="Times New Roman" w:hAnsi="Times New Roman"/>
                <w:b/>
                <w:color w:val="auto"/>
                <w:sz w:val="22"/>
                <w:szCs w:val="22"/>
              </w:rPr>
              <w:t>n (%)</w:t>
            </w:r>
          </w:p>
        </w:tc>
        <w:tc>
          <w:tcPr>
            <w:tcW w:w="0" w:type="auto"/>
            <w:tcBorders>
              <w:left w:val="single" w:sz="6" w:space="0" w:color="000000"/>
            </w:tcBorders>
            <w:shd w:val="clear" w:color="auto" w:fill="FFFFFF"/>
            <w:tcMar>
              <w:left w:w="60" w:type="dxa"/>
              <w:right w:w="60" w:type="dxa"/>
            </w:tcMar>
            <w:vAlign w:val="bottom"/>
          </w:tcPr>
          <w:p w14:paraId="1B5B28C4" w14:textId="77777777" w:rsidR="000B4FA8" w:rsidRPr="00AD3B49" w:rsidRDefault="000B4FA8" w:rsidP="00EE0063">
            <w:pPr>
              <w:pStyle w:val="Table"/>
              <w:spacing w:before="0" w:after="0"/>
              <w:rPr>
                <w:rFonts w:ascii="Times New Roman" w:hAnsi="Times New Roman"/>
                <w:b/>
                <w:color w:val="auto"/>
                <w:sz w:val="22"/>
                <w:szCs w:val="22"/>
              </w:rPr>
            </w:pPr>
            <w:r w:rsidRPr="00AD3B49">
              <w:rPr>
                <w:rFonts w:ascii="Times New Roman" w:hAnsi="Times New Roman"/>
                <w:b/>
                <w:color w:val="auto"/>
                <w:sz w:val="22"/>
                <w:szCs w:val="22"/>
              </w:rPr>
              <w:t>Laser</w:t>
            </w:r>
          </w:p>
          <w:p w14:paraId="13379955" w14:textId="77777777" w:rsidR="000B4FA8" w:rsidRPr="00AD3B49" w:rsidRDefault="000B4FA8" w:rsidP="00EE0063">
            <w:pPr>
              <w:pStyle w:val="Table"/>
              <w:spacing w:before="0" w:after="0"/>
              <w:rPr>
                <w:rFonts w:ascii="Times New Roman" w:hAnsi="Times New Roman"/>
                <w:b/>
                <w:color w:val="auto"/>
                <w:sz w:val="22"/>
                <w:szCs w:val="22"/>
              </w:rPr>
            </w:pPr>
            <w:r w:rsidRPr="00AD3B49">
              <w:rPr>
                <w:rFonts w:ascii="Times New Roman" w:hAnsi="Times New Roman"/>
                <w:b/>
                <w:color w:val="auto"/>
                <w:sz w:val="22"/>
                <w:szCs w:val="22"/>
              </w:rPr>
              <w:t>N=54</w:t>
            </w:r>
          </w:p>
          <w:p w14:paraId="57021936" w14:textId="77777777" w:rsidR="000B4FA8" w:rsidRPr="00AD3B49" w:rsidRDefault="000B4FA8" w:rsidP="00EE0063">
            <w:pPr>
              <w:pStyle w:val="Table"/>
              <w:spacing w:before="0" w:after="0"/>
              <w:rPr>
                <w:rFonts w:ascii="Times New Roman" w:hAnsi="Times New Roman"/>
                <w:b/>
                <w:color w:val="auto"/>
                <w:sz w:val="22"/>
                <w:szCs w:val="22"/>
              </w:rPr>
            </w:pPr>
            <w:r w:rsidRPr="00AD3B49">
              <w:rPr>
                <w:rFonts w:ascii="Times New Roman" w:hAnsi="Times New Roman"/>
                <w:b/>
                <w:color w:val="auto"/>
                <w:sz w:val="22"/>
                <w:szCs w:val="22"/>
              </w:rPr>
              <w:t>n (%)</w:t>
            </w:r>
          </w:p>
        </w:tc>
      </w:tr>
      <w:tr w:rsidR="007277A4" w:rsidRPr="00AD3B49" w14:paraId="16DF0076" w14:textId="77777777" w:rsidTr="00EE0063">
        <w:trPr>
          <w:gridAfter w:val="1"/>
          <w:wAfter w:w="9" w:type="dxa"/>
          <w:cantSplit/>
          <w:jc w:val="center"/>
        </w:trPr>
        <w:tc>
          <w:tcPr>
            <w:tcW w:w="0" w:type="auto"/>
            <w:tcBorders>
              <w:right w:val="single" w:sz="6" w:space="0" w:color="000000"/>
            </w:tcBorders>
            <w:shd w:val="clear" w:color="auto" w:fill="FFFFFF"/>
            <w:tcMar>
              <w:left w:w="60" w:type="dxa"/>
              <w:right w:w="60" w:type="dxa"/>
            </w:tcMar>
          </w:tcPr>
          <w:p w14:paraId="11278D5A" w14:textId="77777777" w:rsidR="000B4FA8" w:rsidRPr="00AD3B49" w:rsidRDefault="000B4FA8" w:rsidP="00EE0063">
            <w:pPr>
              <w:pStyle w:val="Table"/>
              <w:spacing w:before="0" w:after="0"/>
              <w:rPr>
                <w:rFonts w:ascii="Times New Roman" w:hAnsi="Times New Roman"/>
                <w:color w:val="auto"/>
                <w:sz w:val="22"/>
                <w:szCs w:val="22"/>
              </w:rPr>
            </w:pPr>
            <w:r w:rsidRPr="00AD3B49">
              <w:rPr>
                <w:rFonts w:ascii="Times New Roman" w:hAnsi="Times New Roman"/>
                <w:color w:val="auto"/>
                <w:sz w:val="22"/>
                <w:szCs w:val="22"/>
              </w:rPr>
              <w:t>≥1 to ≤34 letters</w:t>
            </w:r>
          </w:p>
        </w:tc>
        <w:tc>
          <w:tcPr>
            <w:tcW w:w="0" w:type="auto"/>
            <w:tcBorders>
              <w:left w:val="single" w:sz="6" w:space="0" w:color="000000"/>
              <w:right w:val="single" w:sz="6" w:space="0" w:color="000000"/>
            </w:tcBorders>
            <w:shd w:val="clear" w:color="auto" w:fill="FFFFFF"/>
            <w:tcMar>
              <w:left w:w="60" w:type="dxa"/>
              <w:right w:w="60" w:type="dxa"/>
            </w:tcMar>
          </w:tcPr>
          <w:p w14:paraId="3566741D" w14:textId="4346A38C" w:rsidR="000B4FA8" w:rsidRPr="00AD3B49" w:rsidRDefault="000B4FA8" w:rsidP="00EE0063">
            <w:pPr>
              <w:pStyle w:val="Table"/>
              <w:spacing w:before="0" w:after="0"/>
              <w:rPr>
                <w:rFonts w:ascii="Times New Roman" w:hAnsi="Times New Roman"/>
                <w:color w:val="auto"/>
                <w:sz w:val="22"/>
                <w:szCs w:val="22"/>
              </w:rPr>
            </w:pPr>
            <w:r w:rsidRPr="00AD3B49">
              <w:rPr>
                <w:rFonts w:ascii="Times New Roman" w:hAnsi="Times New Roman"/>
                <w:color w:val="auto"/>
                <w:sz w:val="22"/>
                <w:szCs w:val="22"/>
              </w:rPr>
              <w:t>1 (1,6)</w:t>
            </w:r>
          </w:p>
        </w:tc>
        <w:tc>
          <w:tcPr>
            <w:tcW w:w="0" w:type="auto"/>
            <w:tcBorders>
              <w:left w:val="single" w:sz="6" w:space="0" w:color="000000"/>
            </w:tcBorders>
            <w:shd w:val="clear" w:color="auto" w:fill="FFFFFF"/>
            <w:tcMar>
              <w:left w:w="60" w:type="dxa"/>
              <w:right w:w="60" w:type="dxa"/>
            </w:tcMar>
          </w:tcPr>
          <w:p w14:paraId="36813BC7" w14:textId="3079F103" w:rsidR="000B4FA8" w:rsidRPr="00AD3B49" w:rsidRDefault="000B4FA8" w:rsidP="00EE0063">
            <w:pPr>
              <w:pStyle w:val="Table"/>
              <w:spacing w:before="0" w:after="0"/>
              <w:rPr>
                <w:rFonts w:ascii="Times New Roman" w:hAnsi="Times New Roman"/>
                <w:color w:val="auto"/>
                <w:sz w:val="22"/>
                <w:szCs w:val="22"/>
              </w:rPr>
            </w:pPr>
            <w:r w:rsidRPr="00AD3B49">
              <w:rPr>
                <w:rFonts w:ascii="Times New Roman" w:hAnsi="Times New Roman"/>
                <w:color w:val="auto"/>
                <w:sz w:val="22"/>
                <w:szCs w:val="22"/>
              </w:rPr>
              <w:t>2 (3,7)</w:t>
            </w:r>
          </w:p>
        </w:tc>
      </w:tr>
      <w:tr w:rsidR="007277A4" w:rsidRPr="00AD3B49" w14:paraId="7DF8A417" w14:textId="77777777" w:rsidTr="00EE0063">
        <w:trPr>
          <w:gridAfter w:val="1"/>
          <w:wAfter w:w="9" w:type="dxa"/>
          <w:cantSplit/>
          <w:jc w:val="center"/>
        </w:trPr>
        <w:tc>
          <w:tcPr>
            <w:tcW w:w="0" w:type="auto"/>
            <w:tcBorders>
              <w:right w:val="single" w:sz="6" w:space="0" w:color="000000"/>
            </w:tcBorders>
            <w:shd w:val="clear" w:color="auto" w:fill="FFFFFF"/>
            <w:tcMar>
              <w:left w:w="60" w:type="dxa"/>
              <w:right w:w="60" w:type="dxa"/>
            </w:tcMar>
          </w:tcPr>
          <w:p w14:paraId="04216711" w14:textId="77777777" w:rsidR="000B4FA8" w:rsidRPr="00AD3B49" w:rsidRDefault="000B4FA8" w:rsidP="00EE0063">
            <w:pPr>
              <w:pStyle w:val="Table"/>
              <w:spacing w:before="0" w:after="0"/>
              <w:rPr>
                <w:rFonts w:ascii="Times New Roman" w:hAnsi="Times New Roman"/>
                <w:color w:val="auto"/>
                <w:sz w:val="22"/>
                <w:szCs w:val="22"/>
              </w:rPr>
            </w:pPr>
            <w:r w:rsidRPr="00AD3B49">
              <w:rPr>
                <w:rFonts w:ascii="Times New Roman" w:hAnsi="Times New Roman"/>
                <w:color w:val="auto"/>
                <w:sz w:val="22"/>
                <w:szCs w:val="22"/>
              </w:rPr>
              <w:t>≥35 to ≤70 letters</w:t>
            </w:r>
          </w:p>
        </w:tc>
        <w:tc>
          <w:tcPr>
            <w:tcW w:w="0" w:type="auto"/>
            <w:tcBorders>
              <w:left w:val="single" w:sz="6" w:space="0" w:color="000000"/>
              <w:right w:val="single" w:sz="6" w:space="0" w:color="000000"/>
            </w:tcBorders>
            <w:shd w:val="clear" w:color="auto" w:fill="FFFFFF"/>
            <w:tcMar>
              <w:left w:w="60" w:type="dxa"/>
              <w:right w:w="60" w:type="dxa"/>
            </w:tcMar>
          </w:tcPr>
          <w:p w14:paraId="107BB37F" w14:textId="2036A05B" w:rsidR="000B4FA8" w:rsidRPr="00AD3B49" w:rsidRDefault="000B4FA8" w:rsidP="00EE0063">
            <w:pPr>
              <w:pStyle w:val="Table"/>
              <w:spacing w:before="0" w:after="0"/>
              <w:rPr>
                <w:rFonts w:ascii="Times New Roman" w:hAnsi="Times New Roman"/>
                <w:color w:val="auto"/>
                <w:sz w:val="22"/>
                <w:szCs w:val="22"/>
              </w:rPr>
            </w:pPr>
            <w:r w:rsidRPr="00AD3B49">
              <w:rPr>
                <w:rFonts w:ascii="Times New Roman" w:hAnsi="Times New Roman"/>
                <w:color w:val="auto"/>
                <w:sz w:val="22"/>
                <w:szCs w:val="22"/>
              </w:rPr>
              <w:t>24 (39,3)</w:t>
            </w:r>
          </w:p>
        </w:tc>
        <w:tc>
          <w:tcPr>
            <w:tcW w:w="0" w:type="auto"/>
            <w:tcBorders>
              <w:left w:val="single" w:sz="6" w:space="0" w:color="000000"/>
            </w:tcBorders>
            <w:shd w:val="clear" w:color="auto" w:fill="FFFFFF"/>
            <w:tcMar>
              <w:left w:w="60" w:type="dxa"/>
              <w:right w:w="60" w:type="dxa"/>
            </w:tcMar>
          </w:tcPr>
          <w:p w14:paraId="74A1CB14" w14:textId="7AD449E5" w:rsidR="000B4FA8" w:rsidRPr="00AD3B49" w:rsidRDefault="000B4FA8" w:rsidP="00EE0063">
            <w:pPr>
              <w:pStyle w:val="Table"/>
              <w:spacing w:before="0" w:after="0"/>
              <w:rPr>
                <w:rFonts w:ascii="Times New Roman" w:hAnsi="Times New Roman"/>
                <w:color w:val="auto"/>
                <w:sz w:val="22"/>
                <w:szCs w:val="22"/>
              </w:rPr>
            </w:pPr>
            <w:r w:rsidRPr="00AD3B49">
              <w:rPr>
                <w:rFonts w:ascii="Times New Roman" w:hAnsi="Times New Roman"/>
                <w:color w:val="auto"/>
                <w:sz w:val="22"/>
                <w:szCs w:val="22"/>
              </w:rPr>
              <w:t>23 (42,6)</w:t>
            </w:r>
          </w:p>
        </w:tc>
      </w:tr>
      <w:tr w:rsidR="007277A4" w:rsidRPr="00AD3B49" w14:paraId="2C74AEE0" w14:textId="77777777" w:rsidTr="00EE0063">
        <w:trPr>
          <w:gridAfter w:val="1"/>
          <w:wAfter w:w="9" w:type="dxa"/>
          <w:cantSplit/>
          <w:jc w:val="center"/>
        </w:trPr>
        <w:tc>
          <w:tcPr>
            <w:tcW w:w="0" w:type="auto"/>
            <w:tcBorders>
              <w:right w:val="single" w:sz="6" w:space="0" w:color="000000"/>
            </w:tcBorders>
            <w:shd w:val="clear" w:color="auto" w:fill="FFFFFF"/>
            <w:tcMar>
              <w:left w:w="60" w:type="dxa"/>
              <w:right w:w="60" w:type="dxa"/>
            </w:tcMar>
          </w:tcPr>
          <w:p w14:paraId="46BC00DD" w14:textId="77777777" w:rsidR="000B4FA8" w:rsidRPr="00AD3B49" w:rsidRDefault="000B4FA8" w:rsidP="00EE0063">
            <w:pPr>
              <w:pStyle w:val="Table"/>
              <w:spacing w:before="0" w:after="0"/>
              <w:rPr>
                <w:rFonts w:ascii="Times New Roman" w:hAnsi="Times New Roman"/>
                <w:color w:val="auto"/>
                <w:sz w:val="22"/>
                <w:szCs w:val="22"/>
              </w:rPr>
            </w:pPr>
            <w:r w:rsidRPr="00AD3B49">
              <w:rPr>
                <w:rFonts w:ascii="Times New Roman" w:hAnsi="Times New Roman"/>
                <w:color w:val="auto"/>
                <w:sz w:val="22"/>
                <w:szCs w:val="22"/>
              </w:rPr>
              <w:t>≥71 letters</w:t>
            </w:r>
          </w:p>
        </w:tc>
        <w:tc>
          <w:tcPr>
            <w:tcW w:w="0" w:type="auto"/>
            <w:tcBorders>
              <w:left w:val="single" w:sz="6" w:space="0" w:color="000000"/>
              <w:right w:val="single" w:sz="6" w:space="0" w:color="000000"/>
            </w:tcBorders>
            <w:shd w:val="clear" w:color="auto" w:fill="FFFFFF"/>
            <w:tcMar>
              <w:left w:w="60" w:type="dxa"/>
              <w:right w:w="60" w:type="dxa"/>
            </w:tcMar>
          </w:tcPr>
          <w:p w14:paraId="3579F787" w14:textId="7257D399" w:rsidR="000B4FA8" w:rsidRPr="00AD3B49" w:rsidRDefault="000B4FA8" w:rsidP="00EE0063">
            <w:pPr>
              <w:pStyle w:val="Table"/>
              <w:spacing w:before="0" w:after="0"/>
              <w:rPr>
                <w:rFonts w:ascii="Times New Roman" w:hAnsi="Times New Roman"/>
                <w:color w:val="auto"/>
                <w:sz w:val="22"/>
                <w:szCs w:val="22"/>
              </w:rPr>
            </w:pPr>
            <w:r w:rsidRPr="00AD3B49">
              <w:rPr>
                <w:rFonts w:ascii="Times New Roman" w:hAnsi="Times New Roman"/>
                <w:color w:val="auto"/>
                <w:sz w:val="22"/>
                <w:szCs w:val="22"/>
              </w:rPr>
              <w:t>20 (32,8)</w:t>
            </w:r>
          </w:p>
        </w:tc>
        <w:tc>
          <w:tcPr>
            <w:tcW w:w="0" w:type="auto"/>
            <w:tcBorders>
              <w:left w:val="single" w:sz="6" w:space="0" w:color="000000"/>
            </w:tcBorders>
            <w:shd w:val="clear" w:color="auto" w:fill="FFFFFF"/>
            <w:tcMar>
              <w:left w:w="60" w:type="dxa"/>
              <w:right w:w="60" w:type="dxa"/>
            </w:tcMar>
          </w:tcPr>
          <w:p w14:paraId="2319B655" w14:textId="286534A1" w:rsidR="000B4FA8" w:rsidRPr="00AD3B49" w:rsidRDefault="000B4FA8" w:rsidP="00EE0063">
            <w:pPr>
              <w:pStyle w:val="Table"/>
              <w:spacing w:before="0" w:after="0"/>
              <w:rPr>
                <w:rFonts w:ascii="Times New Roman" w:hAnsi="Times New Roman"/>
                <w:color w:val="auto"/>
                <w:sz w:val="22"/>
                <w:szCs w:val="22"/>
              </w:rPr>
            </w:pPr>
            <w:r w:rsidRPr="00AD3B49">
              <w:rPr>
                <w:rFonts w:ascii="Times New Roman" w:hAnsi="Times New Roman"/>
                <w:color w:val="auto"/>
                <w:sz w:val="22"/>
                <w:szCs w:val="22"/>
              </w:rPr>
              <w:t>11 (20,4)</w:t>
            </w:r>
          </w:p>
        </w:tc>
      </w:tr>
      <w:tr w:rsidR="007277A4" w:rsidRPr="007B7D0B" w14:paraId="3AB605DF" w14:textId="77777777" w:rsidTr="00EE0063">
        <w:trPr>
          <w:cantSplit/>
          <w:jc w:val="center"/>
        </w:trPr>
        <w:tc>
          <w:tcPr>
            <w:tcW w:w="9064" w:type="dxa"/>
            <w:gridSpan w:val="4"/>
            <w:shd w:val="clear" w:color="auto" w:fill="FFFFFF"/>
            <w:tcMar>
              <w:left w:w="60" w:type="dxa"/>
              <w:right w:w="60" w:type="dxa"/>
            </w:tcMar>
          </w:tcPr>
          <w:p w14:paraId="1365929B" w14:textId="41C8D8A7" w:rsidR="000B4FA8" w:rsidRPr="007277A4" w:rsidRDefault="000B4FA8" w:rsidP="00EE0063">
            <w:pPr>
              <w:pStyle w:val="Table"/>
              <w:spacing w:before="0" w:after="0"/>
              <w:ind w:left="308" w:hanging="308"/>
              <w:rPr>
                <w:rFonts w:ascii="Times New Roman" w:hAnsi="Times New Roman"/>
                <w:color w:val="auto"/>
                <w:sz w:val="22"/>
                <w:szCs w:val="22"/>
                <w:lang w:val="nl-BE"/>
              </w:rPr>
            </w:pPr>
            <w:r w:rsidRPr="00AD3B49">
              <w:rPr>
                <w:rFonts w:ascii="Times New Roman" w:hAnsi="Times New Roman"/>
                <w:color w:val="auto"/>
                <w:sz w:val="22"/>
                <w:szCs w:val="22"/>
                <w:vertAlign w:val="superscript"/>
                <w:lang w:val="nl-BE"/>
              </w:rPr>
              <w:t>1</w:t>
            </w:r>
            <w:r w:rsidRPr="00AD3B49">
              <w:rPr>
                <w:rFonts w:ascii="Times New Roman" w:hAnsi="Times New Roman"/>
                <w:color w:val="auto"/>
                <w:sz w:val="22"/>
                <w:szCs w:val="22"/>
                <w:lang w:val="nl-BE"/>
              </w:rPr>
              <w:tab/>
              <w:t xml:space="preserve">Het beter ziende oog is het oog met </w:t>
            </w:r>
            <w:r w:rsidR="00D250F6" w:rsidRPr="00AD3B49">
              <w:rPr>
                <w:rFonts w:ascii="Times New Roman" w:hAnsi="Times New Roman"/>
                <w:color w:val="auto"/>
                <w:sz w:val="22"/>
                <w:szCs w:val="22"/>
                <w:lang w:val="nl-BE"/>
              </w:rPr>
              <w:t>een hogere ETDRS-letterscore op</w:t>
            </w:r>
            <w:r w:rsidRPr="00AD3B49">
              <w:rPr>
                <w:rFonts w:ascii="Times New Roman" w:hAnsi="Times New Roman"/>
                <w:color w:val="auto"/>
                <w:sz w:val="22"/>
                <w:szCs w:val="22"/>
                <w:lang w:val="nl-BE"/>
              </w:rPr>
              <w:t xml:space="preserve"> het </w:t>
            </w:r>
            <w:r w:rsidR="00977F84" w:rsidRPr="00AD3B49">
              <w:rPr>
                <w:rFonts w:ascii="Times New Roman" w:hAnsi="Times New Roman"/>
                <w:color w:val="auto"/>
                <w:sz w:val="22"/>
                <w:szCs w:val="22"/>
                <w:lang w:val="nl-BE"/>
              </w:rPr>
              <w:t>vijfde</w:t>
            </w:r>
            <w:r w:rsidR="00977F84" w:rsidRPr="00AD3B49">
              <w:rPr>
                <w:rFonts w:ascii="Times New Roman" w:hAnsi="Times New Roman"/>
                <w:color w:val="auto"/>
                <w:sz w:val="22"/>
                <w:szCs w:val="22"/>
                <w:lang w:val="nl-BE"/>
              </w:rPr>
              <w:noBreakHyphen/>
            </w:r>
            <w:r w:rsidRPr="00AD3B49">
              <w:rPr>
                <w:rFonts w:ascii="Times New Roman" w:hAnsi="Times New Roman"/>
                <w:color w:val="auto"/>
                <w:sz w:val="22"/>
                <w:szCs w:val="22"/>
                <w:lang w:val="nl-BE"/>
              </w:rPr>
              <w:t xml:space="preserve">verjaardagsbezoek. Als beide ogen dezelfde ETDRS-letterscore hebben, wordt het rechteroog </w:t>
            </w:r>
            <w:r w:rsidR="002C6C67" w:rsidRPr="00AD3B49">
              <w:rPr>
                <w:rFonts w:ascii="Times New Roman" w:hAnsi="Times New Roman"/>
                <w:color w:val="auto"/>
                <w:sz w:val="22"/>
                <w:szCs w:val="22"/>
                <w:lang w:val="nl-BE"/>
              </w:rPr>
              <w:t>aangemerkt</w:t>
            </w:r>
            <w:r w:rsidRPr="00AD3B49">
              <w:rPr>
                <w:rFonts w:ascii="Times New Roman" w:hAnsi="Times New Roman"/>
                <w:color w:val="auto"/>
                <w:sz w:val="22"/>
                <w:szCs w:val="22"/>
                <w:lang w:val="nl-BE"/>
              </w:rPr>
              <w:t xml:space="preserve"> als het beter ziende oog.</w:t>
            </w:r>
          </w:p>
        </w:tc>
      </w:tr>
    </w:tbl>
    <w:p w14:paraId="2F491759" w14:textId="77777777" w:rsidR="000B4FA8" w:rsidRPr="007277A4" w:rsidRDefault="000B4FA8" w:rsidP="00C628B0">
      <w:pPr>
        <w:autoSpaceDE w:val="0"/>
        <w:autoSpaceDN w:val="0"/>
        <w:adjustRightInd w:val="0"/>
        <w:rPr>
          <w:bCs/>
          <w:iCs/>
          <w:color w:val="auto"/>
          <w:szCs w:val="22"/>
          <w:lang w:val="nl-BE"/>
        </w:rPr>
      </w:pPr>
    </w:p>
    <w:p w14:paraId="7334B4A5" w14:textId="77777777" w:rsidR="00905756" w:rsidRPr="00927184" w:rsidRDefault="00020519" w:rsidP="00C628B0">
      <w:pPr>
        <w:rPr>
          <w:rFonts w:eastAsia="SimSun"/>
          <w:szCs w:val="22"/>
          <w:lang w:val="nl-NL" w:eastAsia="zh-CN"/>
        </w:rPr>
      </w:pPr>
      <w:r w:rsidRPr="00927184">
        <w:rPr>
          <w:rFonts w:eastAsia="SimSun"/>
          <w:szCs w:val="22"/>
          <w:lang w:val="nl-NL" w:eastAsia="zh-CN"/>
        </w:rPr>
        <w:t xml:space="preserve">Het Europees Geneesmiddelenbureau heeft besloten af te zien van de verplichting voor de fabrikant om de resultaten in te dienen van onderzoek met Lucentis in alle subgroepen van pediatrische </w:t>
      </w:r>
      <w:r w:rsidRPr="00927184">
        <w:rPr>
          <w:bCs/>
          <w:iCs/>
          <w:szCs w:val="22"/>
          <w:lang w:val="nl-NL"/>
        </w:rPr>
        <w:t xml:space="preserve">patiënten </w:t>
      </w:r>
      <w:r w:rsidRPr="00927184">
        <w:rPr>
          <w:rFonts w:eastAsia="SimSun"/>
          <w:szCs w:val="22"/>
          <w:lang w:val="nl-NL" w:eastAsia="zh-CN"/>
        </w:rPr>
        <w:t xml:space="preserve">met neovasculaire LMD, </w:t>
      </w:r>
      <w:r w:rsidRPr="00927184">
        <w:rPr>
          <w:szCs w:val="22"/>
          <w:lang w:val="nl-NL"/>
        </w:rPr>
        <w:t>visusverslechtering als gevolg van DME, visusverslechtering als gevolg van macula-oedeem secundair aan RVO</w:t>
      </w:r>
      <w:r w:rsidR="00905756" w:rsidRPr="00927184">
        <w:rPr>
          <w:szCs w:val="22"/>
          <w:lang w:val="nl-NL"/>
        </w:rPr>
        <w:t xml:space="preserve">, </w:t>
      </w:r>
      <w:r w:rsidRPr="00927184">
        <w:rPr>
          <w:szCs w:val="22"/>
          <w:lang w:val="nl-NL"/>
        </w:rPr>
        <w:t>visusverslechtering als gevolg van CNV</w:t>
      </w:r>
      <w:r w:rsidR="00905756" w:rsidRPr="00927184">
        <w:rPr>
          <w:szCs w:val="22"/>
          <w:lang w:val="nl-NL"/>
        </w:rPr>
        <w:t xml:space="preserve"> en diabetische retinopathie</w:t>
      </w:r>
      <w:r w:rsidRPr="00927184">
        <w:rPr>
          <w:szCs w:val="22"/>
          <w:lang w:val="nl-NL"/>
        </w:rPr>
        <w:t xml:space="preserve"> (z</w:t>
      </w:r>
      <w:r w:rsidRPr="00927184">
        <w:rPr>
          <w:rFonts w:eastAsia="SimSun"/>
          <w:szCs w:val="22"/>
          <w:lang w:val="nl-NL" w:eastAsia="zh-CN"/>
        </w:rPr>
        <w:t>ie rubriek 4.2 voor informatie over pediatrisch gebruik).</w:t>
      </w:r>
      <w:r w:rsidR="00905756" w:rsidRPr="00927184">
        <w:rPr>
          <w:rFonts w:eastAsia="SimSun"/>
          <w:szCs w:val="22"/>
          <w:lang w:val="nl-NL" w:eastAsia="zh-CN"/>
        </w:rPr>
        <w:t xml:space="preserve"> </w:t>
      </w:r>
      <w:r w:rsidR="00CB2B5B" w:rsidRPr="00927184">
        <w:rPr>
          <w:rFonts w:eastAsia="SimSun"/>
          <w:szCs w:val="22"/>
          <w:lang w:val="nl-NL" w:eastAsia="zh-CN"/>
        </w:rPr>
        <w:t>In aanvulling hierop</w:t>
      </w:r>
      <w:r w:rsidR="0095042D" w:rsidRPr="00927184">
        <w:rPr>
          <w:rFonts w:eastAsia="SimSun"/>
          <w:szCs w:val="22"/>
          <w:lang w:val="nl-NL" w:eastAsia="zh-CN"/>
        </w:rPr>
        <w:t xml:space="preserve"> </w:t>
      </w:r>
      <w:r w:rsidR="00905756" w:rsidRPr="00927184">
        <w:rPr>
          <w:rFonts w:eastAsia="SimSun"/>
          <w:szCs w:val="22"/>
          <w:lang w:val="nl-NL" w:eastAsia="zh-CN"/>
        </w:rPr>
        <w:t xml:space="preserve">heeft het Europees Geneesmiddelenbureau besloten af te zien van de verplichting </w:t>
      </w:r>
      <w:r w:rsidR="000B5A4E" w:rsidRPr="00927184">
        <w:rPr>
          <w:rFonts w:eastAsia="SimSun"/>
          <w:szCs w:val="22"/>
          <w:lang w:val="nl-NL" w:eastAsia="zh-CN"/>
        </w:rPr>
        <w:t xml:space="preserve">voor de fabrikant </w:t>
      </w:r>
      <w:r w:rsidR="00905756" w:rsidRPr="00927184">
        <w:rPr>
          <w:rFonts w:eastAsia="SimSun"/>
          <w:szCs w:val="22"/>
          <w:lang w:val="nl-NL" w:eastAsia="zh-CN"/>
        </w:rPr>
        <w:t xml:space="preserve">om de resultaten in te dienen van onderzoek met Lucentis in de volgende subgroepen van pediatrische </w:t>
      </w:r>
      <w:r w:rsidR="00905756" w:rsidRPr="00927184">
        <w:rPr>
          <w:bCs/>
          <w:iCs/>
          <w:szCs w:val="22"/>
          <w:lang w:val="nl-NL"/>
        </w:rPr>
        <w:t xml:space="preserve">patiënten </w:t>
      </w:r>
      <w:r w:rsidR="00905756" w:rsidRPr="00927184">
        <w:rPr>
          <w:rFonts w:eastAsia="SimSun"/>
          <w:szCs w:val="22"/>
          <w:lang w:val="nl-NL" w:eastAsia="zh-CN"/>
        </w:rPr>
        <w:t xml:space="preserve">met ROP: </w:t>
      </w:r>
      <w:r w:rsidR="00F1028F" w:rsidRPr="00927184">
        <w:rPr>
          <w:rFonts w:eastAsia="SimSun"/>
          <w:szCs w:val="22"/>
          <w:lang w:val="nl-NL" w:eastAsia="zh-CN"/>
        </w:rPr>
        <w:t>voldragen pasgeboren baby’s, zuigelingen, kinderen en adolescenten.</w:t>
      </w:r>
    </w:p>
    <w:p w14:paraId="4803093D" w14:textId="77777777" w:rsidR="00020519" w:rsidRPr="00927184" w:rsidRDefault="00020519" w:rsidP="00C628B0">
      <w:pPr>
        <w:suppressAutoHyphens/>
        <w:rPr>
          <w:szCs w:val="22"/>
          <w:lang w:val="nl-NL"/>
        </w:rPr>
      </w:pPr>
    </w:p>
    <w:p w14:paraId="37864732" w14:textId="77777777" w:rsidR="00020519" w:rsidRPr="00927184" w:rsidRDefault="00020519" w:rsidP="00C628B0">
      <w:pPr>
        <w:keepNext/>
        <w:suppressAutoHyphens/>
        <w:ind w:left="567" w:hanging="567"/>
        <w:rPr>
          <w:b/>
          <w:lang w:val="nl-NL"/>
        </w:rPr>
      </w:pPr>
      <w:r w:rsidRPr="00927184">
        <w:rPr>
          <w:b/>
          <w:lang w:val="nl-NL"/>
        </w:rPr>
        <w:t>5.2</w:t>
      </w:r>
      <w:r w:rsidRPr="00927184">
        <w:rPr>
          <w:b/>
          <w:lang w:val="nl-NL"/>
        </w:rPr>
        <w:tab/>
        <w:t>Farmacokinetische eigenschappen</w:t>
      </w:r>
    </w:p>
    <w:p w14:paraId="3566216E" w14:textId="77777777" w:rsidR="00020519" w:rsidRPr="00927184" w:rsidRDefault="00020519" w:rsidP="00C628B0">
      <w:pPr>
        <w:keepNext/>
        <w:suppressAutoHyphens/>
        <w:ind w:left="567" w:hanging="567"/>
        <w:rPr>
          <w:lang w:val="nl-NL"/>
        </w:rPr>
      </w:pPr>
    </w:p>
    <w:p w14:paraId="2A1D51C1" w14:textId="77777777" w:rsidR="00020519" w:rsidRPr="00927184" w:rsidRDefault="00020519" w:rsidP="00C628B0">
      <w:pPr>
        <w:suppressAutoHyphens/>
        <w:rPr>
          <w:szCs w:val="22"/>
          <w:lang w:val="nl-NL"/>
        </w:rPr>
      </w:pPr>
      <w:r w:rsidRPr="00927184">
        <w:rPr>
          <w:lang w:val="nl-NL"/>
        </w:rPr>
        <w:t>De serumconcentraties van ranibizumab waren na maandelijkse intravitreale toediening van Lucentis aan patiënten met neovasculaire LMD in het algemeen laag, met maximum niveaus (C</w:t>
      </w:r>
      <w:r w:rsidRPr="00927184">
        <w:rPr>
          <w:szCs w:val="22"/>
          <w:vertAlign w:val="subscript"/>
          <w:lang w:val="nl-NL"/>
        </w:rPr>
        <w:t>max</w:t>
      </w:r>
      <w:r w:rsidRPr="00927184">
        <w:rPr>
          <w:szCs w:val="22"/>
          <w:lang w:val="nl-NL"/>
        </w:rPr>
        <w:t>) in het algemeen lager dan de ranibizumab-concentratie, nodig om de biologische activiteit van VEGF met 50% te remmen (11</w:t>
      </w:r>
      <w:r w:rsidRPr="00927184">
        <w:rPr>
          <w:szCs w:val="22"/>
          <w:lang w:val="nl-NL"/>
        </w:rPr>
        <w:noBreakHyphen/>
        <w:t xml:space="preserve">27 ng/ml, zoals onderzocht in een </w:t>
      </w:r>
      <w:r w:rsidRPr="00927184">
        <w:rPr>
          <w:i/>
          <w:szCs w:val="22"/>
          <w:lang w:val="nl-NL"/>
        </w:rPr>
        <w:t>in vitro</w:t>
      </w:r>
      <w:r w:rsidRPr="00927184">
        <w:rPr>
          <w:szCs w:val="22"/>
          <w:lang w:val="nl-NL"/>
        </w:rPr>
        <w:t xml:space="preserve"> cellulaire proliferatie onderzoek). </w:t>
      </w:r>
      <w:r w:rsidRPr="00927184">
        <w:rPr>
          <w:lang w:val="nl-NL"/>
        </w:rPr>
        <w:t>C</w:t>
      </w:r>
      <w:r w:rsidRPr="00927184">
        <w:rPr>
          <w:szCs w:val="22"/>
          <w:vertAlign w:val="subscript"/>
          <w:lang w:val="nl-NL"/>
        </w:rPr>
        <w:t xml:space="preserve">max </w:t>
      </w:r>
      <w:r w:rsidRPr="00927184">
        <w:rPr>
          <w:szCs w:val="22"/>
          <w:lang w:val="nl-NL"/>
        </w:rPr>
        <w:t>was dosisproportioneel over een doseringsbereik van 0,05 tot 1,0 mg/oog.</w:t>
      </w:r>
      <w:r w:rsidRPr="00927184">
        <w:rPr>
          <w:snapToGrid w:val="0"/>
          <w:lang w:val="nl-NL"/>
        </w:rPr>
        <w:t xml:space="preserve"> Serumconcentraties in een beperkt aantal DME patiënten wijzen erop dat een licht verhoogde systemische blootstelling niet kan worden uitgesloten vergeleken met die van patiënten met neovasculair LMD. Ranibizumab serumconcentraties bij RVO patiënten waren vergelijkbaar of iets hoger in vergelijking met de concentraties waargenomen bij neovasculaire LMD patiënten.</w:t>
      </w:r>
    </w:p>
    <w:p w14:paraId="41D615F5" w14:textId="77777777" w:rsidR="00020519" w:rsidRPr="00927184" w:rsidRDefault="00020519" w:rsidP="00C628B0">
      <w:pPr>
        <w:suppressAutoHyphens/>
        <w:rPr>
          <w:szCs w:val="22"/>
          <w:lang w:val="nl-NL"/>
        </w:rPr>
      </w:pPr>
    </w:p>
    <w:p w14:paraId="4D151E5C" w14:textId="77777777" w:rsidR="00020519" w:rsidRPr="00927184" w:rsidRDefault="00020519" w:rsidP="00C628B0">
      <w:pPr>
        <w:suppressAutoHyphens/>
        <w:rPr>
          <w:szCs w:val="22"/>
          <w:lang w:val="nl-NL"/>
        </w:rPr>
      </w:pPr>
      <w:r w:rsidRPr="00927184">
        <w:rPr>
          <w:szCs w:val="22"/>
          <w:lang w:val="nl-NL"/>
        </w:rPr>
        <w:t xml:space="preserve">De gemiddelde eliminatiehalfwaardetijd van ranibizumab in het glasvocht is ongeveer 9 dagen, gebaseerd op de analyse van de farmacokinetiek van de populatie en het verdwijnen van ranibizumab uit het serum bij patiënten met neovasculair LMD behandeld met de 0,5 mg dosering. Bij maandelijkse intravitreale toediening van 0,5 mg Lucentis per oog wordt de </w:t>
      </w:r>
      <w:r w:rsidRPr="00927184">
        <w:rPr>
          <w:lang w:val="nl-NL"/>
        </w:rPr>
        <w:t>C</w:t>
      </w:r>
      <w:r w:rsidRPr="00927184">
        <w:rPr>
          <w:szCs w:val="22"/>
          <w:vertAlign w:val="subscript"/>
          <w:lang w:val="nl-NL"/>
        </w:rPr>
        <w:t xml:space="preserve">max </w:t>
      </w:r>
      <w:r w:rsidRPr="00927184">
        <w:rPr>
          <w:szCs w:val="22"/>
          <w:lang w:val="nl-NL"/>
        </w:rPr>
        <w:t>van ranibizumab in het serum na ongeveer 1 dag bereikt en ligt naar verwachting in het bereik tussen de 0,79 en 2,90 ng/ml en C</w:t>
      </w:r>
      <w:r w:rsidRPr="00927184">
        <w:rPr>
          <w:szCs w:val="22"/>
          <w:vertAlign w:val="subscript"/>
          <w:lang w:val="nl-NL"/>
        </w:rPr>
        <w:t xml:space="preserve">min </w:t>
      </w:r>
      <w:r w:rsidRPr="00927184">
        <w:rPr>
          <w:szCs w:val="22"/>
          <w:lang w:val="nl-NL"/>
        </w:rPr>
        <w:t>ligt naar verwachting in het bereik tussen de 0,07 en 0,49 ng/ml. De concentraties van ranibizumab in het serum zijn naar verwachting ongeveer 90.000 keer lager dan de vitreale concentraties van ranibizumab.</w:t>
      </w:r>
    </w:p>
    <w:p w14:paraId="3E3A9EC4" w14:textId="77777777" w:rsidR="00020519" w:rsidRPr="00927184" w:rsidRDefault="00020519" w:rsidP="00C628B0">
      <w:pPr>
        <w:suppressAutoHyphens/>
        <w:rPr>
          <w:szCs w:val="22"/>
          <w:lang w:val="nl-NL"/>
        </w:rPr>
      </w:pPr>
    </w:p>
    <w:p w14:paraId="69E99BE5" w14:textId="77777777" w:rsidR="00020519" w:rsidRPr="00927184" w:rsidRDefault="00020519" w:rsidP="00C628B0">
      <w:pPr>
        <w:suppressAutoHyphens/>
        <w:rPr>
          <w:lang w:val="nl-NL"/>
        </w:rPr>
      </w:pPr>
      <w:r w:rsidRPr="00927184">
        <w:rPr>
          <w:lang w:val="nl-NL"/>
        </w:rPr>
        <w:t>Patiënten met nierinsufficiëntie: Er is geen formeel onderzoek uitgevoerd naar de farmacokinetiek van Lucentis bij patiënten met nierinsufficiëntie. In een populatiefarmacokinetiekanalyse bij neovasculaire LMD patiënten had 68% (136 van de 200) van de patiënten een gestoorde nierfunctie (46,5% mild [50</w:t>
      </w:r>
      <w:r w:rsidRPr="00927184">
        <w:rPr>
          <w:lang w:val="nl-NL"/>
        </w:rPr>
        <w:noBreakHyphen/>
        <w:t>80 ml/min], 20% matig [30</w:t>
      </w:r>
      <w:r w:rsidRPr="00927184">
        <w:rPr>
          <w:lang w:val="nl-NL"/>
        </w:rPr>
        <w:noBreakHyphen/>
        <w:t>50 ml/min], en 1,5% ernstig [&lt;30 ml/min]). Bij RVO patiënten had 48,2% (253 van de 525) een gestoorde nierfunctie (36,4% mild, 9,5% matig, en 2,3% ernstig). Systemische klaring was iets lager, maar dit was niet klinisch significant.</w:t>
      </w:r>
    </w:p>
    <w:p w14:paraId="420E801A" w14:textId="77777777" w:rsidR="00020519" w:rsidRPr="00927184" w:rsidRDefault="00020519" w:rsidP="00C628B0">
      <w:pPr>
        <w:suppressAutoHyphens/>
        <w:rPr>
          <w:lang w:val="nl-NL"/>
        </w:rPr>
      </w:pPr>
    </w:p>
    <w:p w14:paraId="41552C1A" w14:textId="77777777" w:rsidR="00020519" w:rsidRPr="00927184" w:rsidRDefault="00020519" w:rsidP="00C628B0">
      <w:pPr>
        <w:suppressAutoHyphens/>
        <w:rPr>
          <w:szCs w:val="22"/>
          <w:lang w:val="nl-NL"/>
        </w:rPr>
      </w:pPr>
      <w:r w:rsidRPr="00927184">
        <w:rPr>
          <w:lang w:val="nl-NL"/>
        </w:rPr>
        <w:t>Leverinsufficiëntie: Er is geen formeel onderzoek uitgevoerd naar de farmacokinetiek van Lucentis bij patiënten met leverinsufficiëntie.</w:t>
      </w:r>
    </w:p>
    <w:p w14:paraId="7B89C64C" w14:textId="77777777" w:rsidR="00020519" w:rsidRPr="00927184" w:rsidRDefault="00020519" w:rsidP="00C628B0">
      <w:pPr>
        <w:pStyle w:val="Header"/>
        <w:tabs>
          <w:tab w:val="clear" w:pos="4320"/>
          <w:tab w:val="clear" w:pos="8640"/>
        </w:tabs>
        <w:suppressAutoHyphens/>
        <w:rPr>
          <w:lang w:val="nl-NL"/>
        </w:rPr>
      </w:pPr>
    </w:p>
    <w:p w14:paraId="6F893E2E" w14:textId="77777777" w:rsidR="002031DB" w:rsidRPr="00927184" w:rsidRDefault="002031DB" w:rsidP="00C628B0">
      <w:pPr>
        <w:pStyle w:val="Header"/>
        <w:keepNext/>
        <w:tabs>
          <w:tab w:val="clear" w:pos="4320"/>
          <w:tab w:val="clear" w:pos="8640"/>
        </w:tabs>
        <w:suppressAutoHyphens/>
        <w:rPr>
          <w:u w:val="single"/>
          <w:lang w:val="nl-NL"/>
        </w:rPr>
      </w:pPr>
      <w:r w:rsidRPr="00927184">
        <w:rPr>
          <w:u w:val="single"/>
          <w:lang w:val="nl-NL"/>
        </w:rPr>
        <w:t>Pediatrische patiënten</w:t>
      </w:r>
    </w:p>
    <w:p w14:paraId="7F234C30" w14:textId="77777777" w:rsidR="002031DB" w:rsidRPr="00927184" w:rsidRDefault="002031DB" w:rsidP="00C628B0">
      <w:pPr>
        <w:pStyle w:val="Header"/>
        <w:keepNext/>
        <w:tabs>
          <w:tab w:val="clear" w:pos="4320"/>
          <w:tab w:val="clear" w:pos="8640"/>
        </w:tabs>
        <w:suppressAutoHyphens/>
        <w:rPr>
          <w:lang w:val="nl-NL"/>
        </w:rPr>
      </w:pPr>
    </w:p>
    <w:p w14:paraId="082ED9C8" w14:textId="77777777" w:rsidR="002031DB" w:rsidRPr="00927184" w:rsidRDefault="002A6130" w:rsidP="00C628B0">
      <w:pPr>
        <w:pStyle w:val="Header"/>
        <w:tabs>
          <w:tab w:val="clear" w:pos="4320"/>
          <w:tab w:val="clear" w:pos="8640"/>
        </w:tabs>
        <w:suppressAutoHyphens/>
        <w:rPr>
          <w:lang w:val="nl-NL"/>
        </w:rPr>
      </w:pPr>
      <w:r w:rsidRPr="00927184">
        <w:rPr>
          <w:color w:val="222222"/>
          <w:lang w:val="nl-NL"/>
        </w:rPr>
        <w:t>Na intravitreale toediening van Lucentis aan premature baby’s met ROP in een dosis van 0,2</w:t>
      </w:r>
      <w:r w:rsidR="00CB2B5B" w:rsidRPr="00927184">
        <w:rPr>
          <w:color w:val="222222"/>
          <w:lang w:val="nl-NL"/>
        </w:rPr>
        <w:t> </w:t>
      </w:r>
      <w:r w:rsidRPr="00927184">
        <w:rPr>
          <w:color w:val="222222"/>
          <w:lang w:val="nl-NL"/>
        </w:rPr>
        <w:t>mg (per o</w:t>
      </w:r>
      <w:r w:rsidR="007C05C4" w:rsidRPr="00927184">
        <w:rPr>
          <w:color w:val="222222"/>
          <w:lang w:val="nl-NL"/>
        </w:rPr>
        <w:t>og), waren de serum</w:t>
      </w:r>
      <w:r w:rsidRPr="00927184">
        <w:rPr>
          <w:color w:val="222222"/>
          <w:lang w:val="nl-NL"/>
        </w:rPr>
        <w:t>concentraties</w:t>
      </w:r>
      <w:r w:rsidR="007C05C4" w:rsidRPr="00927184">
        <w:rPr>
          <w:color w:val="222222"/>
          <w:lang w:val="nl-NL"/>
        </w:rPr>
        <w:t xml:space="preserve"> van ranibizumab</w:t>
      </w:r>
      <w:r w:rsidRPr="00927184">
        <w:rPr>
          <w:color w:val="222222"/>
          <w:lang w:val="nl-NL"/>
        </w:rPr>
        <w:t xml:space="preserve"> hoger dan die waargenomen bij volwassen patiënten met neovasculaire LMD die 0,5</w:t>
      </w:r>
      <w:r w:rsidR="00CB2B5B" w:rsidRPr="00927184">
        <w:rPr>
          <w:color w:val="222222"/>
          <w:lang w:val="nl-NL"/>
        </w:rPr>
        <w:t> </w:t>
      </w:r>
      <w:r w:rsidRPr="00927184">
        <w:rPr>
          <w:color w:val="222222"/>
          <w:lang w:val="nl-NL"/>
        </w:rPr>
        <w:t xml:space="preserve">mg in één oog </w:t>
      </w:r>
      <w:r w:rsidR="009B37FB" w:rsidRPr="00927184">
        <w:rPr>
          <w:color w:val="222222"/>
          <w:lang w:val="nl-NL"/>
        </w:rPr>
        <w:t xml:space="preserve">toegediend </w:t>
      </w:r>
      <w:r w:rsidRPr="00927184">
        <w:rPr>
          <w:color w:val="222222"/>
          <w:lang w:val="nl-NL"/>
        </w:rPr>
        <w:t>kregen. Op basis van een populatiefarmacokineti</w:t>
      </w:r>
      <w:r w:rsidR="00EB3B10" w:rsidRPr="00927184">
        <w:rPr>
          <w:color w:val="222222"/>
          <w:lang w:val="nl-NL"/>
        </w:rPr>
        <w:t>ek</w:t>
      </w:r>
      <w:r w:rsidRPr="00927184">
        <w:rPr>
          <w:color w:val="222222"/>
          <w:lang w:val="nl-NL"/>
        </w:rPr>
        <w:t>analyse waren de verschillen in C</w:t>
      </w:r>
      <w:r w:rsidRPr="00927184">
        <w:rPr>
          <w:color w:val="222222"/>
          <w:vertAlign w:val="subscript"/>
          <w:lang w:val="nl-NL"/>
        </w:rPr>
        <w:t>max</w:t>
      </w:r>
      <w:r w:rsidRPr="00927184">
        <w:rPr>
          <w:color w:val="222222"/>
          <w:lang w:val="nl-NL"/>
        </w:rPr>
        <w:t xml:space="preserve"> en AUC</w:t>
      </w:r>
      <w:r w:rsidRPr="00927184">
        <w:rPr>
          <w:color w:val="222222"/>
          <w:vertAlign w:val="subscript"/>
          <w:lang w:val="nl-NL"/>
        </w:rPr>
        <w:t>inf</w:t>
      </w:r>
      <w:r w:rsidRPr="00927184">
        <w:rPr>
          <w:color w:val="222222"/>
          <w:lang w:val="nl-NL"/>
        </w:rPr>
        <w:t xml:space="preserve"> respectievelijk ongeveer 16-maal en 12-maal hoger. De schijnbare systemische halfwaardetijd was ongeveer 6</w:t>
      </w:r>
      <w:r w:rsidR="00CB2B5B" w:rsidRPr="00927184">
        <w:rPr>
          <w:color w:val="222222"/>
          <w:lang w:val="nl-NL"/>
        </w:rPr>
        <w:t> </w:t>
      </w:r>
      <w:r w:rsidRPr="00927184">
        <w:rPr>
          <w:color w:val="222222"/>
          <w:lang w:val="nl-NL"/>
        </w:rPr>
        <w:t xml:space="preserve">dagen. Een PK / PD-analyse toonde geen duidelijk verband aan </w:t>
      </w:r>
      <w:r w:rsidR="00F31637" w:rsidRPr="00927184">
        <w:rPr>
          <w:color w:val="222222"/>
          <w:lang w:val="nl-NL"/>
        </w:rPr>
        <w:t>tussen systemische ranibizumab-</w:t>
      </w:r>
      <w:r w:rsidRPr="00927184">
        <w:rPr>
          <w:color w:val="222222"/>
          <w:lang w:val="nl-NL"/>
        </w:rPr>
        <w:t>co</w:t>
      </w:r>
      <w:r w:rsidR="00F31637" w:rsidRPr="00927184">
        <w:rPr>
          <w:color w:val="222222"/>
          <w:lang w:val="nl-NL"/>
        </w:rPr>
        <w:t>ncentraties en systemische VEGF-</w:t>
      </w:r>
      <w:r w:rsidRPr="00927184">
        <w:rPr>
          <w:color w:val="222222"/>
          <w:lang w:val="nl-NL"/>
        </w:rPr>
        <w:t>concentraties.</w:t>
      </w:r>
    </w:p>
    <w:p w14:paraId="08658961" w14:textId="77777777" w:rsidR="002031DB" w:rsidRPr="00927184" w:rsidRDefault="002031DB" w:rsidP="00C628B0">
      <w:pPr>
        <w:pStyle w:val="Header"/>
        <w:tabs>
          <w:tab w:val="clear" w:pos="4320"/>
          <w:tab w:val="clear" w:pos="8640"/>
        </w:tabs>
        <w:suppressAutoHyphens/>
        <w:rPr>
          <w:lang w:val="nl-NL"/>
        </w:rPr>
      </w:pPr>
    </w:p>
    <w:p w14:paraId="3A53F8CC" w14:textId="77777777" w:rsidR="00020519" w:rsidRPr="00927184" w:rsidRDefault="00020519" w:rsidP="00C628B0">
      <w:pPr>
        <w:keepNext/>
        <w:suppressAutoHyphens/>
        <w:ind w:left="567" w:hanging="567"/>
        <w:rPr>
          <w:lang w:val="nl-NL"/>
        </w:rPr>
      </w:pPr>
      <w:r w:rsidRPr="00927184">
        <w:rPr>
          <w:b/>
          <w:lang w:val="nl-NL"/>
        </w:rPr>
        <w:t>5.3</w:t>
      </w:r>
      <w:r w:rsidRPr="00927184">
        <w:rPr>
          <w:b/>
          <w:lang w:val="nl-NL"/>
        </w:rPr>
        <w:tab/>
        <w:t>Gegevens uit het preklinisch veiligheidsonderzoek</w:t>
      </w:r>
    </w:p>
    <w:p w14:paraId="427C8A8B" w14:textId="77777777" w:rsidR="00020519" w:rsidRPr="00927184" w:rsidRDefault="00020519" w:rsidP="00C628B0">
      <w:pPr>
        <w:keepNext/>
        <w:suppressAutoHyphens/>
        <w:rPr>
          <w:szCs w:val="22"/>
          <w:lang w:val="nl-NL"/>
        </w:rPr>
      </w:pPr>
    </w:p>
    <w:p w14:paraId="3EDBC792" w14:textId="77777777" w:rsidR="00020519" w:rsidRPr="00927184" w:rsidRDefault="00020519" w:rsidP="00C628B0">
      <w:pPr>
        <w:suppressAutoHyphens/>
        <w:rPr>
          <w:lang w:val="nl-NL"/>
        </w:rPr>
      </w:pPr>
      <w:r w:rsidRPr="00927184">
        <w:rPr>
          <w:lang w:val="nl-NL"/>
        </w:rPr>
        <w:t>Bilaterale intravitreale toediening van ranibizumab aan cynomolgus-apen van doseringen tussen 0,25 mg per oog en 2,0 mg per oog iedere twee weken gedurende 26 weken, resulteerde in dosisafhankelijke oculaire effecten.</w:t>
      </w:r>
    </w:p>
    <w:p w14:paraId="1083F40C" w14:textId="77777777" w:rsidR="00020519" w:rsidRPr="00927184" w:rsidRDefault="00020519" w:rsidP="00C628B0">
      <w:pPr>
        <w:suppressAutoHyphens/>
        <w:rPr>
          <w:lang w:val="nl-NL"/>
        </w:rPr>
      </w:pPr>
    </w:p>
    <w:p w14:paraId="31363931" w14:textId="77777777" w:rsidR="00020519" w:rsidRPr="00927184" w:rsidRDefault="00020519" w:rsidP="00C628B0">
      <w:pPr>
        <w:suppressAutoHyphens/>
        <w:rPr>
          <w:lang w:val="nl-NL"/>
        </w:rPr>
      </w:pPr>
      <w:r w:rsidRPr="00927184">
        <w:rPr>
          <w:lang w:val="nl-NL"/>
        </w:rPr>
        <w:t xml:space="preserve">Intraoculair waren er dosisafhankelijke toenames van </w:t>
      </w:r>
      <w:r w:rsidRPr="00927184">
        <w:rPr>
          <w:szCs w:val="22"/>
          <w:lang w:val="nl-NL"/>
        </w:rPr>
        <w:t xml:space="preserve">verschijnselen van ontsteking </w:t>
      </w:r>
      <w:r w:rsidRPr="00927184">
        <w:rPr>
          <w:lang w:val="nl-NL"/>
        </w:rPr>
        <w:t xml:space="preserve">in de voorste kamer en cellen die 2 dagen na de injectie een piek bereikten. De ernst van de ontstekingsreactie nam over het algemeen af bij opeenvolgende injecties of gedurende herstel. In het achterste segment waren er vitreale celinfiltraties en </w:t>
      </w:r>
      <w:r w:rsidRPr="00927184">
        <w:rPr>
          <w:szCs w:val="22"/>
          <w:lang w:val="nl-NL"/>
        </w:rPr>
        <w:t>mouches volantes</w:t>
      </w:r>
      <w:r w:rsidRPr="00927184">
        <w:rPr>
          <w:lang w:val="nl-NL"/>
        </w:rPr>
        <w:t xml:space="preserve"> die ook dosisafhankelijk leken te zijn en in het algemeen persisteerden tot het eind van de behandelperiode. In het 26 weken durende onderzoek nam de ernst van de ontstekingen van het glasvocht toe met het aantal injecties, hoewel er bewijs van omkeerbaarheid werd waargenomen na herstel. De aard en de timing van de achterste segment-ontstekingen suggereerden een immuungemedieerde antilichaamrespons die klinisch irrelevant kan zijn. Cataractvorming is waargenomen bij sommige dieren na een relatief lange periode van intensieve ontsteking, wat suggereert dat de veranderingen in de lens secundair zijn aan de ernstige ontsteking. Een tijdelijke toename in intraoculaire druk na dosering is waargenomen na de intravitreale injecties, onafhankelijk van de dosering.</w:t>
      </w:r>
    </w:p>
    <w:p w14:paraId="083CD58F" w14:textId="77777777" w:rsidR="00020519" w:rsidRPr="00927184" w:rsidRDefault="00020519" w:rsidP="00C628B0">
      <w:pPr>
        <w:suppressAutoHyphens/>
        <w:rPr>
          <w:lang w:val="nl-NL"/>
        </w:rPr>
      </w:pPr>
    </w:p>
    <w:p w14:paraId="20D990BD" w14:textId="77777777" w:rsidR="00020519" w:rsidRPr="00927184" w:rsidRDefault="00020519" w:rsidP="00C628B0">
      <w:pPr>
        <w:suppressAutoHyphens/>
        <w:rPr>
          <w:lang w:val="nl-NL"/>
        </w:rPr>
      </w:pPr>
      <w:r w:rsidRPr="00927184">
        <w:rPr>
          <w:lang w:val="nl-NL"/>
        </w:rPr>
        <w:t>Microscopische oculaire veranderingen werden gerelateerd aan ontsteking en wezen niet op degeneratieve processen. Granulomateuze inflammatoire veranderingen zijn waargenomen in de optische schijf van sommige ogen. Deze achterste segmentveranderingen verminderden, en verdwenen in sommige gevallen, gedurende de herstelperiode.</w:t>
      </w:r>
    </w:p>
    <w:p w14:paraId="55926891" w14:textId="77777777" w:rsidR="00020519" w:rsidRPr="00927184" w:rsidRDefault="00020519" w:rsidP="00C628B0">
      <w:pPr>
        <w:suppressAutoHyphens/>
        <w:rPr>
          <w:lang w:val="nl-NL"/>
        </w:rPr>
      </w:pPr>
    </w:p>
    <w:p w14:paraId="6CC26E92" w14:textId="77777777" w:rsidR="00020519" w:rsidRPr="00927184" w:rsidRDefault="00020519" w:rsidP="00C628B0">
      <w:pPr>
        <w:suppressAutoHyphens/>
        <w:rPr>
          <w:lang w:val="nl-NL"/>
        </w:rPr>
      </w:pPr>
      <w:r w:rsidRPr="00927184">
        <w:rPr>
          <w:lang w:val="nl-NL"/>
        </w:rPr>
        <w:t>Er zijn geen symptomen van systemische toxiciteit volgend op de intravitreale toediening gevonden. In het serum en het glasvocht zijn bij een subgroep van de behandelde dieren ranibizumab-antilichamen gevonden.</w:t>
      </w:r>
    </w:p>
    <w:p w14:paraId="7A18C674" w14:textId="77777777" w:rsidR="00020519" w:rsidRPr="00927184" w:rsidRDefault="00020519" w:rsidP="00C628B0">
      <w:pPr>
        <w:suppressAutoHyphens/>
        <w:rPr>
          <w:lang w:val="nl-NL"/>
        </w:rPr>
      </w:pPr>
    </w:p>
    <w:p w14:paraId="2382543E" w14:textId="77777777" w:rsidR="00020519" w:rsidRPr="00927184" w:rsidRDefault="00020519" w:rsidP="00C628B0">
      <w:pPr>
        <w:suppressAutoHyphens/>
        <w:rPr>
          <w:lang w:val="nl-NL"/>
        </w:rPr>
      </w:pPr>
      <w:r w:rsidRPr="00927184">
        <w:rPr>
          <w:lang w:val="nl-NL"/>
        </w:rPr>
        <w:t>Er zijn geen gegevens beschikbaar met betrekking tot carcinogeniciteit of mutageniciteit.</w:t>
      </w:r>
    </w:p>
    <w:p w14:paraId="59E68AFD" w14:textId="77777777" w:rsidR="00020519" w:rsidRPr="00927184" w:rsidRDefault="00020519" w:rsidP="00C628B0">
      <w:pPr>
        <w:suppressAutoHyphens/>
        <w:rPr>
          <w:lang w:val="nl-NL"/>
        </w:rPr>
      </w:pPr>
    </w:p>
    <w:p w14:paraId="7C6EFC26" w14:textId="77777777" w:rsidR="00020519" w:rsidRPr="00927184" w:rsidRDefault="00020519" w:rsidP="00C628B0">
      <w:pPr>
        <w:suppressAutoHyphens/>
        <w:rPr>
          <w:lang w:val="nl-NL"/>
        </w:rPr>
      </w:pPr>
      <w:r w:rsidRPr="00927184">
        <w:rPr>
          <w:lang w:val="nl-NL"/>
        </w:rPr>
        <w:t>Bij zwangere apen veroorzaakte intravitreale behandeling met ranibizumab, die resulteert in maximale systemische blootstellingen die het 0,9</w:t>
      </w:r>
      <w:r w:rsidRPr="00927184">
        <w:rPr>
          <w:lang w:val="nl-NL"/>
        </w:rPr>
        <w:noBreakHyphen/>
        <w:t>7</w:t>
      </w:r>
      <w:r w:rsidRPr="00927184">
        <w:rPr>
          <w:lang w:val="nl-NL"/>
        </w:rPr>
        <w:noBreakHyphen/>
        <w:t>voudige van een ‘worst case’ klinische blootstelling zijn, geen ontwikkelingstoxiciteit of teratogeniteit, en had het geen effect op het gewicht of de structuur van de placenta, hoewel ranibizumab, op basis van het farmacologisch effect, als potentieel teratogeen en embryo-/foetotoxisch beschouwd moet worden.</w:t>
      </w:r>
    </w:p>
    <w:p w14:paraId="48CC41C1" w14:textId="77777777" w:rsidR="00020519" w:rsidRPr="00927184" w:rsidRDefault="00020519" w:rsidP="00C628B0">
      <w:pPr>
        <w:suppressAutoHyphens/>
        <w:rPr>
          <w:lang w:val="nl-NL"/>
        </w:rPr>
      </w:pPr>
    </w:p>
    <w:p w14:paraId="5F035E01" w14:textId="77777777" w:rsidR="00020519" w:rsidRPr="00927184" w:rsidRDefault="00020519" w:rsidP="00C628B0">
      <w:pPr>
        <w:suppressAutoHyphens/>
        <w:rPr>
          <w:lang w:val="nl-NL"/>
        </w:rPr>
      </w:pPr>
      <w:r w:rsidRPr="00927184">
        <w:rPr>
          <w:lang w:val="nl-NL"/>
        </w:rPr>
        <w:t>De afwezigheid van ranibizumab-gemedieerde effecten op de embryo-foetale ontwikkeling is waarschijnlijk voornamelijk gerelateerd aan het onvermogen van het Fab-fragment om de placenta te passeren. Toch is er een casus beschreven van hoge ranibizumab serumgehaltes bij de moeder en de aanwezigheid van ranibizumab in foetaal serum, wat suggereert dat het anti-ranibizumab antilichaam werkte als (Fc-gedeelte-bevattend) dragereiwit voor ranibizumab, waarbij de serumklaring bij de moeder werd verminderd en de placentapassage mogelijk werd gemaakt. Aangezien de onderzoeken naar embryo-foetale ontwikkeling werden uitgevoerd bij gezonde zwangere dieren en een ziekte (zoals diabetes) de permeabiliteit van de placenta voor een Fab-fragment kan veranderen, moet het onderzoek met de nodige voorzichtigheid worden geïnterpreteerd.</w:t>
      </w:r>
    </w:p>
    <w:p w14:paraId="1F3A44DA" w14:textId="77777777" w:rsidR="00020519" w:rsidRPr="00927184" w:rsidRDefault="00020519" w:rsidP="00C628B0">
      <w:pPr>
        <w:pStyle w:val="Header"/>
        <w:tabs>
          <w:tab w:val="clear" w:pos="4320"/>
          <w:tab w:val="clear" w:pos="8640"/>
        </w:tabs>
        <w:suppressAutoHyphens/>
        <w:rPr>
          <w:lang w:val="nl-NL"/>
        </w:rPr>
      </w:pPr>
    </w:p>
    <w:p w14:paraId="197015AC" w14:textId="77777777" w:rsidR="00020519" w:rsidRPr="00927184" w:rsidRDefault="00020519" w:rsidP="00C628B0">
      <w:pPr>
        <w:pStyle w:val="Header"/>
        <w:tabs>
          <w:tab w:val="clear" w:pos="4320"/>
          <w:tab w:val="clear" w:pos="8640"/>
        </w:tabs>
        <w:suppressAutoHyphens/>
        <w:rPr>
          <w:lang w:val="nl-NL"/>
        </w:rPr>
      </w:pPr>
    </w:p>
    <w:p w14:paraId="7BFC1CFB" w14:textId="77777777" w:rsidR="00020519" w:rsidRPr="00927184" w:rsidRDefault="00020519" w:rsidP="00C628B0">
      <w:pPr>
        <w:keepNext/>
        <w:suppressAutoHyphens/>
        <w:ind w:left="567" w:hanging="567"/>
        <w:rPr>
          <w:lang w:val="nl-NL"/>
        </w:rPr>
      </w:pPr>
      <w:r w:rsidRPr="00927184">
        <w:rPr>
          <w:b/>
          <w:lang w:val="nl-NL"/>
        </w:rPr>
        <w:t>6.</w:t>
      </w:r>
      <w:r w:rsidRPr="00927184">
        <w:rPr>
          <w:b/>
          <w:lang w:val="nl-NL"/>
        </w:rPr>
        <w:tab/>
        <w:t>FARMACEUTISCHE GEGEVENS</w:t>
      </w:r>
    </w:p>
    <w:p w14:paraId="11F0BD8D" w14:textId="77777777" w:rsidR="00020519" w:rsidRPr="00927184" w:rsidRDefault="00020519" w:rsidP="00C628B0">
      <w:pPr>
        <w:keepNext/>
        <w:suppressAutoHyphens/>
        <w:rPr>
          <w:lang w:val="nl-NL"/>
        </w:rPr>
      </w:pPr>
    </w:p>
    <w:p w14:paraId="5BA48125" w14:textId="77777777" w:rsidR="00020519" w:rsidRPr="00927184" w:rsidRDefault="00020519" w:rsidP="00C628B0">
      <w:pPr>
        <w:keepNext/>
        <w:suppressAutoHyphens/>
        <w:ind w:left="567" w:hanging="567"/>
        <w:rPr>
          <w:b/>
          <w:lang w:val="nl-NL"/>
        </w:rPr>
      </w:pPr>
      <w:r w:rsidRPr="00927184">
        <w:rPr>
          <w:b/>
          <w:lang w:val="nl-NL"/>
        </w:rPr>
        <w:t>6.1</w:t>
      </w:r>
      <w:r w:rsidRPr="00927184">
        <w:rPr>
          <w:b/>
          <w:lang w:val="nl-NL"/>
        </w:rPr>
        <w:tab/>
        <w:t>Lijst van hulpstoffen</w:t>
      </w:r>
    </w:p>
    <w:p w14:paraId="50FB47C0" w14:textId="77777777" w:rsidR="00020519" w:rsidRPr="00927184" w:rsidRDefault="00020519" w:rsidP="00C628B0">
      <w:pPr>
        <w:keepNext/>
        <w:suppressAutoHyphens/>
        <w:ind w:left="567" w:hanging="567"/>
        <w:rPr>
          <w:lang w:val="nl-NL"/>
        </w:rPr>
      </w:pPr>
    </w:p>
    <w:p w14:paraId="52FC6C63" w14:textId="77777777" w:rsidR="00020519" w:rsidRPr="00927184" w:rsidRDefault="00020519" w:rsidP="00C628B0">
      <w:pPr>
        <w:suppressAutoHyphens/>
        <w:ind w:left="567" w:hanging="567"/>
        <w:rPr>
          <w:lang w:val="nl-NL"/>
        </w:rPr>
      </w:pPr>
      <w:r w:rsidRPr="00927184">
        <w:rPr>
          <w:lang w:val="nl-NL"/>
        </w:rPr>
        <w:sym w:font="Symbol" w:char="F061"/>
      </w:r>
      <w:r w:rsidRPr="00927184">
        <w:rPr>
          <w:lang w:val="nl-NL"/>
        </w:rPr>
        <w:t>,</w:t>
      </w:r>
      <w:r w:rsidRPr="00927184">
        <w:rPr>
          <w:lang w:val="nl-NL"/>
        </w:rPr>
        <w:sym w:font="Symbol" w:char="F061"/>
      </w:r>
      <w:r w:rsidRPr="00927184">
        <w:rPr>
          <w:lang w:val="nl-NL"/>
        </w:rPr>
        <w:t>-trehalose dihydraat</w:t>
      </w:r>
    </w:p>
    <w:p w14:paraId="38D6F16D" w14:textId="77777777" w:rsidR="00020519" w:rsidRPr="00927184" w:rsidRDefault="00020519" w:rsidP="00C628B0">
      <w:pPr>
        <w:suppressAutoHyphens/>
        <w:ind w:left="567" w:hanging="567"/>
        <w:rPr>
          <w:lang w:val="nl-NL"/>
        </w:rPr>
      </w:pPr>
      <w:r w:rsidRPr="00927184">
        <w:rPr>
          <w:lang w:val="nl-NL"/>
        </w:rPr>
        <w:t>Histidine hydrochloride, monohydraat</w:t>
      </w:r>
    </w:p>
    <w:p w14:paraId="28F8A5CF" w14:textId="77777777" w:rsidR="00020519" w:rsidRPr="00927184" w:rsidRDefault="00020519" w:rsidP="00C628B0">
      <w:pPr>
        <w:suppressAutoHyphens/>
        <w:ind w:left="567" w:hanging="567"/>
        <w:rPr>
          <w:lang w:val="nl-NL"/>
        </w:rPr>
      </w:pPr>
      <w:r w:rsidRPr="00927184">
        <w:rPr>
          <w:lang w:val="nl-NL"/>
        </w:rPr>
        <w:t>Histidine</w:t>
      </w:r>
    </w:p>
    <w:p w14:paraId="65FDCD6A" w14:textId="77777777" w:rsidR="00020519" w:rsidRPr="00927184" w:rsidRDefault="00020519" w:rsidP="00C628B0">
      <w:pPr>
        <w:suppressAutoHyphens/>
        <w:ind w:left="567" w:hanging="567"/>
        <w:rPr>
          <w:lang w:val="nl-NL"/>
        </w:rPr>
      </w:pPr>
      <w:r w:rsidRPr="00927184">
        <w:rPr>
          <w:lang w:val="nl-NL"/>
        </w:rPr>
        <w:t>Polysorbaat 20</w:t>
      </w:r>
    </w:p>
    <w:p w14:paraId="54BE45D5" w14:textId="77777777" w:rsidR="00020519" w:rsidRPr="00927184" w:rsidRDefault="00020519" w:rsidP="00C628B0">
      <w:pPr>
        <w:suppressAutoHyphens/>
        <w:ind w:left="567" w:hanging="567"/>
        <w:rPr>
          <w:lang w:val="nl-NL"/>
        </w:rPr>
      </w:pPr>
      <w:r w:rsidRPr="00927184">
        <w:rPr>
          <w:lang w:val="nl-NL"/>
        </w:rPr>
        <w:t>Water voor injecties</w:t>
      </w:r>
    </w:p>
    <w:p w14:paraId="2289CC8E" w14:textId="77777777" w:rsidR="00020519" w:rsidRPr="00927184" w:rsidRDefault="00020519" w:rsidP="00C628B0">
      <w:pPr>
        <w:suppressAutoHyphens/>
        <w:rPr>
          <w:lang w:val="nl-NL"/>
        </w:rPr>
      </w:pPr>
    </w:p>
    <w:p w14:paraId="1B7924B4" w14:textId="77777777" w:rsidR="00020519" w:rsidRPr="00927184" w:rsidRDefault="00020519" w:rsidP="00C628B0">
      <w:pPr>
        <w:keepNext/>
        <w:suppressAutoHyphens/>
        <w:ind w:left="567" w:hanging="567"/>
        <w:rPr>
          <w:lang w:val="nl-NL"/>
        </w:rPr>
      </w:pPr>
      <w:r w:rsidRPr="00927184">
        <w:rPr>
          <w:b/>
          <w:lang w:val="nl-NL"/>
        </w:rPr>
        <w:t>6.2</w:t>
      </w:r>
      <w:r w:rsidRPr="00927184">
        <w:rPr>
          <w:b/>
          <w:lang w:val="nl-NL"/>
        </w:rPr>
        <w:tab/>
        <w:t>Gevallen van onverenigbaarheid</w:t>
      </w:r>
    </w:p>
    <w:p w14:paraId="1181BAF3" w14:textId="77777777" w:rsidR="00020519" w:rsidRPr="00927184" w:rsidRDefault="00020519" w:rsidP="00C628B0">
      <w:pPr>
        <w:keepNext/>
        <w:suppressAutoHyphens/>
        <w:rPr>
          <w:lang w:val="nl-NL"/>
        </w:rPr>
      </w:pPr>
    </w:p>
    <w:p w14:paraId="38EDC08A" w14:textId="77777777" w:rsidR="00020519" w:rsidRPr="00927184" w:rsidRDefault="003863EC" w:rsidP="00C628B0">
      <w:pPr>
        <w:suppressAutoHyphens/>
        <w:rPr>
          <w:lang w:val="nl-NL"/>
        </w:rPr>
      </w:pPr>
      <w:r w:rsidRPr="00927184">
        <w:rPr>
          <w:lang w:val="nl-NL"/>
        </w:rPr>
        <w:t xml:space="preserve">Bij gebrek aan </w:t>
      </w:r>
      <w:r w:rsidR="00020519" w:rsidRPr="00927184">
        <w:rPr>
          <w:lang w:val="nl-NL"/>
        </w:rPr>
        <w:t>onderzoek naar onverenigbaarheden, mag dit geneesmiddel niet met andere geneesmiddelen gemengd worden.</w:t>
      </w:r>
    </w:p>
    <w:p w14:paraId="140033D2" w14:textId="77777777" w:rsidR="00020519" w:rsidRPr="00927184" w:rsidRDefault="00020519" w:rsidP="00C628B0">
      <w:pPr>
        <w:suppressAutoHyphens/>
        <w:rPr>
          <w:lang w:val="nl-NL"/>
        </w:rPr>
      </w:pPr>
    </w:p>
    <w:p w14:paraId="66D0AFEA" w14:textId="77777777" w:rsidR="00020519" w:rsidRPr="00927184" w:rsidRDefault="00020519" w:rsidP="00C628B0">
      <w:pPr>
        <w:keepNext/>
        <w:suppressAutoHyphens/>
        <w:ind w:left="567" w:hanging="567"/>
        <w:rPr>
          <w:lang w:val="nl-NL"/>
        </w:rPr>
      </w:pPr>
      <w:r w:rsidRPr="00927184">
        <w:rPr>
          <w:b/>
          <w:lang w:val="nl-NL"/>
        </w:rPr>
        <w:t>6.3</w:t>
      </w:r>
      <w:r w:rsidRPr="00927184">
        <w:rPr>
          <w:b/>
          <w:lang w:val="nl-NL"/>
        </w:rPr>
        <w:tab/>
        <w:t>Houdbaarheid</w:t>
      </w:r>
    </w:p>
    <w:p w14:paraId="6EF99FC9" w14:textId="77777777" w:rsidR="00020519" w:rsidRPr="00927184" w:rsidRDefault="00020519" w:rsidP="00C628B0">
      <w:pPr>
        <w:keepNext/>
        <w:suppressAutoHyphens/>
        <w:rPr>
          <w:lang w:val="nl-NL"/>
        </w:rPr>
      </w:pPr>
    </w:p>
    <w:p w14:paraId="7973E4EB" w14:textId="77777777" w:rsidR="00020519" w:rsidRPr="00927184" w:rsidRDefault="00020519" w:rsidP="00C628B0">
      <w:pPr>
        <w:suppressAutoHyphens/>
        <w:rPr>
          <w:lang w:val="nl-NL"/>
        </w:rPr>
      </w:pPr>
      <w:r w:rsidRPr="00927184">
        <w:rPr>
          <w:lang w:val="nl-NL"/>
        </w:rPr>
        <w:t>3 jaar</w:t>
      </w:r>
    </w:p>
    <w:p w14:paraId="6E21F1CC" w14:textId="77777777" w:rsidR="00020519" w:rsidRPr="00927184" w:rsidRDefault="00020519" w:rsidP="00C628B0">
      <w:pPr>
        <w:suppressAutoHyphens/>
        <w:rPr>
          <w:lang w:val="nl-NL"/>
        </w:rPr>
      </w:pPr>
    </w:p>
    <w:p w14:paraId="274604A4" w14:textId="77777777" w:rsidR="00020519" w:rsidRPr="00927184" w:rsidRDefault="00020519" w:rsidP="00C628B0">
      <w:pPr>
        <w:keepNext/>
        <w:suppressAutoHyphens/>
        <w:ind w:left="567" w:hanging="567"/>
        <w:rPr>
          <w:lang w:val="nl-NL"/>
        </w:rPr>
      </w:pPr>
      <w:r w:rsidRPr="00927184">
        <w:rPr>
          <w:b/>
          <w:lang w:val="nl-NL"/>
        </w:rPr>
        <w:t>6.4</w:t>
      </w:r>
      <w:r w:rsidRPr="00927184">
        <w:rPr>
          <w:b/>
          <w:lang w:val="nl-NL"/>
        </w:rPr>
        <w:tab/>
        <w:t>Speciale voorzorgsmaatregelen bij bewaren</w:t>
      </w:r>
    </w:p>
    <w:p w14:paraId="442CBFD9" w14:textId="77777777" w:rsidR="00020519" w:rsidRPr="00927184" w:rsidRDefault="00020519" w:rsidP="00C628B0">
      <w:pPr>
        <w:keepNext/>
        <w:suppressAutoHyphens/>
        <w:rPr>
          <w:lang w:val="nl-NL"/>
        </w:rPr>
      </w:pPr>
    </w:p>
    <w:p w14:paraId="03C8D17C" w14:textId="77777777" w:rsidR="00020519" w:rsidRPr="00927184" w:rsidRDefault="00020519" w:rsidP="00C628B0">
      <w:pPr>
        <w:suppressAutoHyphens/>
        <w:rPr>
          <w:snapToGrid w:val="0"/>
          <w:szCs w:val="22"/>
          <w:lang w:val="nl-NL" w:eastAsia="nl-NL"/>
        </w:rPr>
      </w:pPr>
      <w:r w:rsidRPr="00927184">
        <w:rPr>
          <w:snapToGrid w:val="0"/>
          <w:lang w:val="nl-NL"/>
        </w:rPr>
        <w:t>Bewaren in de koelkast</w:t>
      </w:r>
      <w:r w:rsidRPr="00927184">
        <w:rPr>
          <w:lang w:val="nl-NL"/>
        </w:rPr>
        <w:t xml:space="preserve"> </w:t>
      </w:r>
      <w:r w:rsidRPr="00927184">
        <w:rPr>
          <w:szCs w:val="22"/>
          <w:lang w:val="nl-NL"/>
        </w:rPr>
        <w:t>(</w:t>
      </w:r>
      <w:r w:rsidRPr="00927184">
        <w:rPr>
          <w:lang w:val="nl-NL"/>
        </w:rPr>
        <w:t>2</w:t>
      </w:r>
      <w:r w:rsidRPr="00927184">
        <w:rPr>
          <w:snapToGrid w:val="0"/>
          <w:lang w:val="nl-NL" w:eastAsia="nl-NL"/>
        </w:rPr>
        <w:t>°C</w:t>
      </w:r>
      <w:r w:rsidRPr="00927184">
        <w:rPr>
          <w:lang w:val="nl-NL"/>
        </w:rPr>
        <w:t xml:space="preserve"> – 8</w:t>
      </w:r>
      <w:r w:rsidRPr="00927184">
        <w:rPr>
          <w:snapToGrid w:val="0"/>
          <w:lang w:val="nl-NL" w:eastAsia="nl-NL"/>
        </w:rPr>
        <w:t>°C</w:t>
      </w:r>
      <w:r w:rsidRPr="00927184">
        <w:rPr>
          <w:snapToGrid w:val="0"/>
          <w:szCs w:val="22"/>
          <w:lang w:val="nl-NL" w:eastAsia="nl-NL"/>
        </w:rPr>
        <w:t>).</w:t>
      </w:r>
    </w:p>
    <w:p w14:paraId="4A1939DE" w14:textId="77777777" w:rsidR="00020519" w:rsidRPr="00927184" w:rsidRDefault="00020519" w:rsidP="00C628B0">
      <w:pPr>
        <w:suppressAutoHyphens/>
        <w:rPr>
          <w:lang w:val="nl-NL"/>
        </w:rPr>
      </w:pPr>
      <w:r w:rsidRPr="00927184">
        <w:rPr>
          <w:lang w:val="nl-NL"/>
        </w:rPr>
        <w:t xml:space="preserve">Niet in </w:t>
      </w:r>
      <w:r w:rsidRPr="00927184">
        <w:rPr>
          <w:szCs w:val="22"/>
          <w:lang w:val="nl-NL"/>
        </w:rPr>
        <w:t xml:space="preserve">de </w:t>
      </w:r>
      <w:r w:rsidRPr="00927184">
        <w:rPr>
          <w:lang w:val="nl-NL"/>
        </w:rPr>
        <w:t>vriezer bewaren.</w:t>
      </w:r>
    </w:p>
    <w:p w14:paraId="44CDDFDA" w14:textId="77777777" w:rsidR="009E5156" w:rsidRPr="00927184" w:rsidRDefault="00020519" w:rsidP="00C628B0">
      <w:pPr>
        <w:tabs>
          <w:tab w:val="left" w:pos="5529"/>
        </w:tabs>
        <w:rPr>
          <w:lang w:val="nl-NL"/>
        </w:rPr>
      </w:pPr>
      <w:r w:rsidRPr="00927184">
        <w:rPr>
          <w:szCs w:val="22"/>
          <w:lang w:val="nl-NL"/>
        </w:rPr>
        <w:t xml:space="preserve">De </w:t>
      </w:r>
      <w:r w:rsidRPr="00927184">
        <w:rPr>
          <w:lang w:val="nl-NL"/>
        </w:rPr>
        <w:t xml:space="preserve">injectieflacon in de buitenverpakking </w:t>
      </w:r>
      <w:r w:rsidRPr="00927184">
        <w:rPr>
          <w:szCs w:val="22"/>
          <w:lang w:val="nl-NL"/>
        </w:rPr>
        <w:t xml:space="preserve">bewaren </w:t>
      </w:r>
      <w:r w:rsidRPr="00927184">
        <w:rPr>
          <w:lang w:val="nl-NL"/>
        </w:rPr>
        <w:t>ter bescherming tegen licht.</w:t>
      </w:r>
    </w:p>
    <w:p w14:paraId="29117EBF" w14:textId="77777777" w:rsidR="00020519" w:rsidRPr="00927184" w:rsidRDefault="009E5156" w:rsidP="00C628B0">
      <w:pPr>
        <w:tabs>
          <w:tab w:val="left" w:pos="5529"/>
        </w:tabs>
        <w:rPr>
          <w:lang w:val="nl-NL"/>
        </w:rPr>
      </w:pPr>
      <w:r w:rsidRPr="00927184">
        <w:rPr>
          <w:szCs w:val="22"/>
          <w:lang w:val="nl-NL"/>
        </w:rPr>
        <w:t>Vóór gebruik mag de ongeopende injectieflacon gedurende maximaal 24 uur op kamertemperatuur (25°C) worden bewaard.</w:t>
      </w:r>
    </w:p>
    <w:p w14:paraId="1F3822FB" w14:textId="77777777" w:rsidR="00020519" w:rsidRPr="00927184" w:rsidRDefault="00020519" w:rsidP="00C628B0">
      <w:pPr>
        <w:suppressAutoHyphens/>
        <w:rPr>
          <w:lang w:val="nl-NL"/>
        </w:rPr>
      </w:pPr>
    </w:p>
    <w:p w14:paraId="47A2B67F" w14:textId="77777777" w:rsidR="00020519" w:rsidRPr="00927184" w:rsidRDefault="00020519" w:rsidP="00C628B0">
      <w:pPr>
        <w:keepNext/>
        <w:suppressAutoHyphens/>
        <w:ind w:left="567" w:hanging="567"/>
        <w:rPr>
          <w:lang w:val="nl-NL"/>
        </w:rPr>
      </w:pPr>
      <w:r w:rsidRPr="00927184">
        <w:rPr>
          <w:b/>
          <w:lang w:val="nl-NL"/>
        </w:rPr>
        <w:t>6.5</w:t>
      </w:r>
      <w:r w:rsidRPr="00927184">
        <w:rPr>
          <w:b/>
          <w:lang w:val="nl-NL"/>
        </w:rPr>
        <w:tab/>
        <w:t>Aard en inhoud van de verpakking</w:t>
      </w:r>
    </w:p>
    <w:p w14:paraId="484012A2" w14:textId="77777777" w:rsidR="00020519" w:rsidRPr="00927184" w:rsidRDefault="00020519" w:rsidP="00C628B0">
      <w:pPr>
        <w:keepNext/>
        <w:rPr>
          <w:lang w:val="nl-NL"/>
        </w:rPr>
      </w:pPr>
    </w:p>
    <w:p w14:paraId="21FD7B07" w14:textId="77777777" w:rsidR="00493008" w:rsidRPr="00927184" w:rsidRDefault="00A713BE" w:rsidP="00C628B0">
      <w:pPr>
        <w:keepNext/>
        <w:rPr>
          <w:u w:val="single"/>
          <w:lang w:val="nl-NL"/>
        </w:rPr>
      </w:pPr>
      <w:r w:rsidRPr="00927184">
        <w:rPr>
          <w:u w:val="single"/>
          <w:lang w:val="nl-NL"/>
        </w:rPr>
        <w:t>Verpakking met enkel</w:t>
      </w:r>
      <w:r w:rsidR="00C74124" w:rsidRPr="00927184">
        <w:rPr>
          <w:u w:val="single"/>
          <w:lang w:val="nl-NL"/>
        </w:rPr>
        <w:t xml:space="preserve"> een</w:t>
      </w:r>
      <w:r w:rsidR="00493008" w:rsidRPr="00927184">
        <w:rPr>
          <w:u w:val="single"/>
          <w:lang w:val="nl-NL"/>
        </w:rPr>
        <w:t xml:space="preserve"> injectieflacon</w:t>
      </w:r>
    </w:p>
    <w:p w14:paraId="14657803" w14:textId="77777777" w:rsidR="00493008" w:rsidRPr="00927184" w:rsidRDefault="00493008" w:rsidP="00C628B0">
      <w:pPr>
        <w:keepNext/>
        <w:rPr>
          <w:u w:val="single"/>
          <w:lang w:val="nl-NL"/>
        </w:rPr>
      </w:pPr>
    </w:p>
    <w:p w14:paraId="13B9D4F9" w14:textId="77777777" w:rsidR="00493008" w:rsidRPr="00927184" w:rsidRDefault="00793E45" w:rsidP="00C628B0">
      <w:pPr>
        <w:rPr>
          <w:lang w:val="nl-NL"/>
        </w:rPr>
      </w:pPr>
      <w:r w:rsidRPr="00927184">
        <w:rPr>
          <w:lang w:val="nl-NL"/>
        </w:rPr>
        <w:t>Eé</w:t>
      </w:r>
      <w:r w:rsidR="00493008" w:rsidRPr="00927184">
        <w:rPr>
          <w:lang w:val="nl-NL"/>
        </w:rPr>
        <w:t>n injectieflacon (type I glas) met stop (chlorobutyl rubber) die 0,23 ml steriele oplossing bevat.</w:t>
      </w:r>
    </w:p>
    <w:p w14:paraId="5B2C0BAE" w14:textId="77777777" w:rsidR="00493008" w:rsidRPr="00927184" w:rsidRDefault="00493008" w:rsidP="00C628B0">
      <w:pPr>
        <w:rPr>
          <w:lang w:val="nl-NL"/>
        </w:rPr>
      </w:pPr>
    </w:p>
    <w:p w14:paraId="43C8E708" w14:textId="77777777" w:rsidR="00493008" w:rsidRPr="00927184" w:rsidRDefault="00493008" w:rsidP="00C628B0">
      <w:pPr>
        <w:keepNext/>
        <w:rPr>
          <w:u w:val="single"/>
          <w:lang w:val="nl-NL"/>
        </w:rPr>
      </w:pPr>
      <w:r w:rsidRPr="00927184">
        <w:rPr>
          <w:u w:val="single"/>
          <w:lang w:val="nl-NL"/>
        </w:rPr>
        <w:t>Verpakking met injectieflacon + filternaald</w:t>
      </w:r>
    </w:p>
    <w:p w14:paraId="0D53E910" w14:textId="77777777" w:rsidR="00493008" w:rsidRPr="00927184" w:rsidRDefault="00493008" w:rsidP="00C628B0">
      <w:pPr>
        <w:keepNext/>
        <w:rPr>
          <w:lang w:val="nl-NL"/>
        </w:rPr>
      </w:pPr>
    </w:p>
    <w:p w14:paraId="6720C568" w14:textId="77777777" w:rsidR="00493008" w:rsidRPr="00927184" w:rsidRDefault="00793E45" w:rsidP="00C628B0">
      <w:pPr>
        <w:rPr>
          <w:lang w:val="nl-NL"/>
        </w:rPr>
      </w:pPr>
      <w:r w:rsidRPr="00927184">
        <w:rPr>
          <w:lang w:val="nl-NL"/>
        </w:rPr>
        <w:t>Eé</w:t>
      </w:r>
      <w:r w:rsidR="00493008" w:rsidRPr="00927184">
        <w:rPr>
          <w:lang w:val="nl-NL"/>
        </w:rPr>
        <w:t>n injectieflacon (type I glas) met stop (chlorobutyl rubber) die 0,23 ml steriele oplossing bevat en 1 stompe filternaald (</w:t>
      </w:r>
      <w:r w:rsidR="00DF12D8" w:rsidRPr="00927184">
        <w:rPr>
          <w:lang w:val="nl-NL"/>
        </w:rPr>
        <w:t>18G x 1½″, 1,</w:t>
      </w:r>
      <w:r w:rsidR="00493008" w:rsidRPr="00927184">
        <w:rPr>
          <w:lang w:val="nl-NL"/>
        </w:rPr>
        <w:t>2 mm x 40 mm, 5 µm).</w:t>
      </w:r>
    </w:p>
    <w:p w14:paraId="6F420244" w14:textId="77777777" w:rsidR="00020519" w:rsidRPr="00927184" w:rsidRDefault="00020519" w:rsidP="00C628B0">
      <w:pPr>
        <w:rPr>
          <w:lang w:val="nl-NL"/>
        </w:rPr>
      </w:pPr>
    </w:p>
    <w:p w14:paraId="525DE296" w14:textId="77777777" w:rsidR="00F31637" w:rsidRPr="00927184" w:rsidRDefault="00F31637" w:rsidP="00C628B0">
      <w:pPr>
        <w:rPr>
          <w:lang w:val="nl-NL"/>
        </w:rPr>
      </w:pPr>
      <w:r w:rsidRPr="00927184">
        <w:rPr>
          <w:szCs w:val="22"/>
          <w:lang w:val="nl-NL"/>
        </w:rPr>
        <w:t>Niet alle genoemde verpakkingsgrootten worden in de handel gebracht.</w:t>
      </w:r>
    </w:p>
    <w:p w14:paraId="76CA864E" w14:textId="77777777" w:rsidR="00F31637" w:rsidRPr="00927184" w:rsidRDefault="00F31637" w:rsidP="00C628B0">
      <w:pPr>
        <w:rPr>
          <w:lang w:val="nl-NL"/>
        </w:rPr>
      </w:pPr>
    </w:p>
    <w:p w14:paraId="528F5B2A" w14:textId="77777777" w:rsidR="00020519" w:rsidRPr="00927184" w:rsidRDefault="00020519" w:rsidP="00C628B0">
      <w:pPr>
        <w:keepNext/>
        <w:autoSpaceDE w:val="0"/>
        <w:autoSpaceDN w:val="0"/>
        <w:adjustRightInd w:val="0"/>
        <w:rPr>
          <w:b/>
          <w:lang w:val="nl-NL"/>
        </w:rPr>
      </w:pPr>
      <w:r w:rsidRPr="00927184">
        <w:rPr>
          <w:b/>
          <w:lang w:val="nl-NL"/>
        </w:rPr>
        <w:t>6.6</w:t>
      </w:r>
      <w:r w:rsidRPr="00927184">
        <w:rPr>
          <w:b/>
          <w:lang w:val="nl-NL"/>
        </w:rPr>
        <w:tab/>
        <w:t>Speciale voorzorgsmaatregelen voor het verwijderen en andere instructies</w:t>
      </w:r>
    </w:p>
    <w:p w14:paraId="60A94BC6" w14:textId="77777777" w:rsidR="00020519" w:rsidRPr="00927184" w:rsidRDefault="00020519" w:rsidP="00C628B0">
      <w:pPr>
        <w:suppressAutoHyphens/>
        <w:rPr>
          <w:szCs w:val="22"/>
          <w:lang w:val="nl-NL"/>
        </w:rPr>
      </w:pPr>
    </w:p>
    <w:p w14:paraId="59CCCBE3" w14:textId="77777777" w:rsidR="00A713BE" w:rsidRPr="00927184" w:rsidRDefault="00A713BE" w:rsidP="00C628B0">
      <w:pPr>
        <w:keepNext/>
        <w:suppressAutoHyphens/>
        <w:rPr>
          <w:szCs w:val="22"/>
          <w:u w:val="single"/>
          <w:lang w:val="nl-NL"/>
        </w:rPr>
      </w:pPr>
      <w:r w:rsidRPr="00927184">
        <w:rPr>
          <w:szCs w:val="22"/>
          <w:u w:val="single"/>
          <w:lang w:val="nl-NL"/>
        </w:rPr>
        <w:t>Verpakking met enkel</w:t>
      </w:r>
      <w:r w:rsidR="00C74124" w:rsidRPr="00927184">
        <w:rPr>
          <w:szCs w:val="22"/>
          <w:u w:val="single"/>
          <w:lang w:val="nl-NL"/>
        </w:rPr>
        <w:t xml:space="preserve"> een</w:t>
      </w:r>
      <w:r w:rsidRPr="00927184">
        <w:rPr>
          <w:szCs w:val="22"/>
          <w:u w:val="single"/>
          <w:lang w:val="nl-NL"/>
        </w:rPr>
        <w:t xml:space="preserve"> injectieflacon</w:t>
      </w:r>
    </w:p>
    <w:p w14:paraId="20B69EF4" w14:textId="77777777" w:rsidR="00A713BE" w:rsidRPr="00927184" w:rsidRDefault="00A713BE" w:rsidP="00C628B0">
      <w:pPr>
        <w:keepNext/>
        <w:suppressAutoHyphens/>
        <w:rPr>
          <w:szCs w:val="22"/>
          <w:lang w:val="nl-NL"/>
        </w:rPr>
      </w:pPr>
    </w:p>
    <w:p w14:paraId="18FCC82A" w14:textId="77777777" w:rsidR="00A713BE" w:rsidRPr="00927184" w:rsidRDefault="00A713BE" w:rsidP="00C628B0">
      <w:pPr>
        <w:rPr>
          <w:lang w:val="nl-NL"/>
        </w:rPr>
      </w:pPr>
      <w:r w:rsidRPr="00927184">
        <w:rPr>
          <w:lang w:val="nl-NL"/>
        </w:rPr>
        <w:t>De injectieflacon is uitsluitend voor eenmalig gebruik. Na injectie dient al het ongebruikte middel weggegooid te worden. Een injectieflacon die tekenen vertoont van beschadiging of geknoei, dient niet gebruikt te worden. De steriliteit kan niet worden gegarandeerd tenzij de verzegeling van de verpakking onbeschadigd is.</w:t>
      </w:r>
    </w:p>
    <w:p w14:paraId="3497BEB6" w14:textId="77777777" w:rsidR="00A713BE" w:rsidRPr="00927184" w:rsidRDefault="00A713BE" w:rsidP="00C628B0">
      <w:pPr>
        <w:rPr>
          <w:lang w:val="nl-NL"/>
        </w:rPr>
      </w:pPr>
    </w:p>
    <w:p w14:paraId="3C7C2296" w14:textId="77777777" w:rsidR="00A713BE" w:rsidRPr="00927184" w:rsidRDefault="00A713BE" w:rsidP="00C628B0">
      <w:pPr>
        <w:keepNext/>
        <w:rPr>
          <w:lang w:val="nl-NL"/>
        </w:rPr>
      </w:pPr>
      <w:r w:rsidRPr="00927184">
        <w:rPr>
          <w:lang w:val="nl-NL"/>
        </w:rPr>
        <w:t>De volgende medische hulpmiddelen voor eenmalig gebruik zijn nodig voor de bereiding en intravitreale injectie:</w:t>
      </w:r>
    </w:p>
    <w:p w14:paraId="01479F80" w14:textId="77777777" w:rsidR="00A713BE" w:rsidRPr="00927184" w:rsidRDefault="00A713BE" w:rsidP="00C628B0">
      <w:pPr>
        <w:ind w:left="567" w:hanging="567"/>
        <w:rPr>
          <w:lang w:val="nl-NL"/>
        </w:rPr>
      </w:pPr>
      <w:r w:rsidRPr="00927184">
        <w:rPr>
          <w:lang w:val="nl-NL"/>
        </w:rPr>
        <w:t>-</w:t>
      </w:r>
      <w:r w:rsidRPr="00927184">
        <w:rPr>
          <w:lang w:val="nl-NL"/>
        </w:rPr>
        <w:tab/>
        <w:t>een 5 µm filternaald (18G)</w:t>
      </w:r>
    </w:p>
    <w:p w14:paraId="33BE9E29" w14:textId="77777777" w:rsidR="00A713BE" w:rsidRPr="00927184" w:rsidRDefault="00A713BE" w:rsidP="00C628B0">
      <w:pPr>
        <w:ind w:left="567" w:hanging="567"/>
        <w:rPr>
          <w:lang w:val="nl-NL"/>
        </w:rPr>
      </w:pPr>
      <w:r w:rsidRPr="00927184">
        <w:rPr>
          <w:lang w:val="nl-NL"/>
        </w:rPr>
        <w:t>-</w:t>
      </w:r>
      <w:r w:rsidRPr="00927184">
        <w:rPr>
          <w:lang w:val="nl-NL"/>
        </w:rPr>
        <w:tab/>
        <w:t>een 1 ml steriele injectiespuit</w:t>
      </w:r>
      <w:r w:rsidR="000F70FE" w:rsidRPr="00927184">
        <w:rPr>
          <w:lang w:val="nl-NL"/>
        </w:rPr>
        <w:t xml:space="preserve"> (met </w:t>
      </w:r>
      <w:r w:rsidR="00170507" w:rsidRPr="00927184">
        <w:rPr>
          <w:lang w:val="nl-NL"/>
        </w:rPr>
        <w:t xml:space="preserve">een </w:t>
      </w:r>
      <w:r w:rsidR="000F70FE" w:rsidRPr="00927184">
        <w:rPr>
          <w:lang w:val="nl-NL"/>
        </w:rPr>
        <w:t>0,05 </w:t>
      </w:r>
      <w:r w:rsidR="00212AD3" w:rsidRPr="00927184">
        <w:rPr>
          <w:lang w:val="nl-NL"/>
        </w:rPr>
        <w:t>ml markeringsstreep)</w:t>
      </w:r>
      <w:r w:rsidR="00F31637" w:rsidRPr="00927184">
        <w:rPr>
          <w:lang w:val="nl-NL"/>
        </w:rPr>
        <w:t xml:space="preserve"> en een injectienaald (30G x ½″), voor volwassen patiënten</w:t>
      </w:r>
    </w:p>
    <w:p w14:paraId="32C64843" w14:textId="77777777" w:rsidR="00F31637" w:rsidRPr="00927184" w:rsidRDefault="00A713BE" w:rsidP="00C628B0">
      <w:pPr>
        <w:keepNext/>
        <w:ind w:left="567" w:hanging="567"/>
        <w:rPr>
          <w:lang w:val="nl-NL"/>
        </w:rPr>
      </w:pPr>
      <w:r w:rsidRPr="00927184">
        <w:rPr>
          <w:lang w:val="nl-NL"/>
        </w:rPr>
        <w:t>-</w:t>
      </w:r>
      <w:r w:rsidRPr="00927184">
        <w:rPr>
          <w:lang w:val="nl-NL"/>
        </w:rPr>
        <w:tab/>
      </w:r>
      <w:r w:rsidR="00F31637" w:rsidRPr="00927184">
        <w:rPr>
          <w:lang w:val="nl-NL"/>
        </w:rPr>
        <w:t xml:space="preserve">een steriele </w:t>
      </w:r>
      <w:r w:rsidR="00544D33" w:rsidRPr="00927184">
        <w:rPr>
          <w:lang w:val="nl-NL"/>
        </w:rPr>
        <w:t>kleinvolume</w:t>
      </w:r>
      <w:r w:rsidR="000A3A87" w:rsidRPr="00927184">
        <w:rPr>
          <w:lang w:val="nl-NL"/>
        </w:rPr>
        <w:t>-</w:t>
      </w:r>
      <w:r w:rsidR="00544D33" w:rsidRPr="00927184">
        <w:rPr>
          <w:lang w:val="nl-NL"/>
        </w:rPr>
        <w:t xml:space="preserve">injectiespuit met </w:t>
      </w:r>
      <w:r w:rsidR="00F31637" w:rsidRPr="00927184">
        <w:rPr>
          <w:lang w:val="nl-NL"/>
        </w:rPr>
        <w:t>hoge nauwkeurigheid,</w:t>
      </w:r>
      <w:r w:rsidR="002D511B" w:rsidRPr="00927184">
        <w:rPr>
          <w:lang w:val="nl-NL"/>
        </w:rPr>
        <w:t xml:space="preserve"> </w:t>
      </w:r>
      <w:r w:rsidR="00EB3B10" w:rsidRPr="00927184">
        <w:rPr>
          <w:lang w:val="nl-NL"/>
        </w:rPr>
        <w:t>meegeleverd</w:t>
      </w:r>
      <w:r w:rsidR="00F31637" w:rsidRPr="00927184">
        <w:rPr>
          <w:lang w:val="nl-NL"/>
        </w:rPr>
        <w:t xml:space="preserve"> samen met een injectienaald (30G</w:t>
      </w:r>
      <w:r w:rsidR="00CB2B5B" w:rsidRPr="00927184">
        <w:rPr>
          <w:lang w:val="nl-NL"/>
        </w:rPr>
        <w:t> </w:t>
      </w:r>
      <w:r w:rsidR="00F31637" w:rsidRPr="00927184">
        <w:rPr>
          <w:lang w:val="nl-NL"/>
        </w:rPr>
        <w:t>x</w:t>
      </w:r>
      <w:r w:rsidR="00CB2B5B" w:rsidRPr="00927184">
        <w:rPr>
          <w:lang w:val="nl-NL"/>
        </w:rPr>
        <w:t> </w:t>
      </w:r>
      <w:r w:rsidR="00F31637" w:rsidRPr="00927184">
        <w:rPr>
          <w:lang w:val="nl-NL"/>
        </w:rPr>
        <w:t>½″) in de VISISURE-set, voor premature baby’</w:t>
      </w:r>
      <w:r w:rsidR="003B3990" w:rsidRPr="00927184">
        <w:rPr>
          <w:lang w:val="nl-NL"/>
        </w:rPr>
        <w:t>s</w:t>
      </w:r>
    </w:p>
    <w:p w14:paraId="7BCF0E9C" w14:textId="77777777" w:rsidR="00A713BE" w:rsidRPr="00927184" w:rsidRDefault="00A713BE" w:rsidP="00C628B0">
      <w:pPr>
        <w:keepNext/>
        <w:ind w:left="567" w:hanging="567"/>
        <w:rPr>
          <w:lang w:val="nl-NL"/>
        </w:rPr>
      </w:pPr>
      <w:r w:rsidRPr="00927184">
        <w:rPr>
          <w:lang w:val="nl-NL"/>
        </w:rPr>
        <w:t>Deze medische hulpmidd</w:t>
      </w:r>
      <w:r w:rsidR="000E7180" w:rsidRPr="00927184">
        <w:rPr>
          <w:lang w:val="nl-NL"/>
        </w:rPr>
        <w:t xml:space="preserve">elen maken geen deel uit van deze </w:t>
      </w:r>
      <w:r w:rsidRPr="00927184">
        <w:rPr>
          <w:lang w:val="nl-NL"/>
        </w:rPr>
        <w:t>verpakking.</w:t>
      </w:r>
    </w:p>
    <w:p w14:paraId="51707E2E" w14:textId="77777777" w:rsidR="00A713BE" w:rsidRPr="00927184" w:rsidRDefault="00A713BE" w:rsidP="00C628B0">
      <w:pPr>
        <w:rPr>
          <w:lang w:val="nl-NL"/>
        </w:rPr>
      </w:pPr>
    </w:p>
    <w:p w14:paraId="63A5848C" w14:textId="77777777" w:rsidR="00A713BE" w:rsidRPr="00927184" w:rsidRDefault="00221788" w:rsidP="00C628B0">
      <w:pPr>
        <w:keepNext/>
        <w:rPr>
          <w:u w:val="single"/>
          <w:lang w:val="nl-NL"/>
        </w:rPr>
      </w:pPr>
      <w:r w:rsidRPr="00927184">
        <w:rPr>
          <w:u w:val="single"/>
          <w:lang w:val="nl-NL"/>
        </w:rPr>
        <w:t>Verpakking met injectieflacon + filternaald</w:t>
      </w:r>
    </w:p>
    <w:p w14:paraId="5FDAE6E5" w14:textId="77777777" w:rsidR="00A713BE" w:rsidRPr="00927184" w:rsidRDefault="00A713BE" w:rsidP="00C628B0">
      <w:pPr>
        <w:keepNext/>
        <w:rPr>
          <w:lang w:val="nl-NL"/>
        </w:rPr>
      </w:pPr>
    </w:p>
    <w:p w14:paraId="6BD8B894" w14:textId="77777777" w:rsidR="00221788" w:rsidRPr="00927184" w:rsidRDefault="00221788" w:rsidP="00C628B0">
      <w:pPr>
        <w:rPr>
          <w:lang w:val="nl-NL"/>
        </w:rPr>
      </w:pPr>
      <w:r w:rsidRPr="00927184">
        <w:rPr>
          <w:lang w:val="nl-NL"/>
        </w:rPr>
        <w:t>De injectieflacon en filternaald zijn uitsluitend voor eenmalig gebruik. Hergebruik kan leiden tot infecties of andere ziektes/verwondingen. Alle onderdelen zijn steriel. Een onderdeel waarvan de verpakking tekenen vertoont van beschadiging of geknoei, dient niet gebruikt te worden. De steriliteit kan niet worden gegarandeerd tenzij de verzegeling van de verpakking van het onderdeel onbeschadigd is.</w:t>
      </w:r>
    </w:p>
    <w:p w14:paraId="742DFA5A" w14:textId="77777777" w:rsidR="00221788" w:rsidRPr="00927184" w:rsidRDefault="00221788" w:rsidP="00C628B0">
      <w:pPr>
        <w:rPr>
          <w:lang w:val="nl-NL"/>
        </w:rPr>
      </w:pPr>
    </w:p>
    <w:p w14:paraId="22EA40D0" w14:textId="77777777" w:rsidR="00221788" w:rsidRPr="00927184" w:rsidRDefault="00221788" w:rsidP="00C628B0">
      <w:pPr>
        <w:keepNext/>
        <w:rPr>
          <w:lang w:val="nl-NL"/>
        </w:rPr>
      </w:pPr>
      <w:r w:rsidRPr="00927184">
        <w:rPr>
          <w:lang w:val="nl-NL"/>
        </w:rPr>
        <w:t>De volgende medische hulpmiddelen voor eenmalig gebruik zijn nodig voor de bereiding en intravitreale injectie:</w:t>
      </w:r>
    </w:p>
    <w:p w14:paraId="0FC5379E" w14:textId="77777777" w:rsidR="00221788" w:rsidRPr="00927184" w:rsidRDefault="00221788" w:rsidP="00C628B0">
      <w:pPr>
        <w:ind w:left="567" w:hanging="567"/>
        <w:rPr>
          <w:lang w:val="nl-NL"/>
        </w:rPr>
      </w:pPr>
      <w:r w:rsidRPr="00927184">
        <w:rPr>
          <w:lang w:val="nl-NL"/>
        </w:rPr>
        <w:t>-</w:t>
      </w:r>
      <w:r w:rsidRPr="00927184">
        <w:rPr>
          <w:lang w:val="nl-NL"/>
        </w:rPr>
        <w:tab/>
        <w:t>een 5 µm filternaald (18G x 1½″, 1,2 mm x 40 mm,</w:t>
      </w:r>
      <w:r w:rsidRPr="00927184">
        <w:rPr>
          <w:szCs w:val="22"/>
          <w:lang w:val="nl-NL"/>
        </w:rPr>
        <w:t xml:space="preserve"> meegeleverd</w:t>
      </w:r>
      <w:r w:rsidRPr="00927184">
        <w:rPr>
          <w:lang w:val="nl-NL"/>
        </w:rPr>
        <w:t>)</w:t>
      </w:r>
    </w:p>
    <w:p w14:paraId="1BF369E3" w14:textId="77777777" w:rsidR="00221788" w:rsidRPr="00927184" w:rsidRDefault="00221788" w:rsidP="00C628B0">
      <w:pPr>
        <w:ind w:left="567" w:hanging="567"/>
        <w:rPr>
          <w:lang w:val="nl-NL"/>
        </w:rPr>
      </w:pPr>
      <w:r w:rsidRPr="00927184">
        <w:rPr>
          <w:lang w:val="nl-NL"/>
        </w:rPr>
        <w:t>-</w:t>
      </w:r>
      <w:r w:rsidRPr="00927184">
        <w:rPr>
          <w:lang w:val="nl-NL"/>
        </w:rPr>
        <w:tab/>
        <w:t>een 1 ml steriele injectiespuit (</w:t>
      </w:r>
      <w:r w:rsidR="000F70FE" w:rsidRPr="00927184">
        <w:rPr>
          <w:lang w:val="nl-NL"/>
        </w:rPr>
        <w:t xml:space="preserve">met </w:t>
      </w:r>
      <w:r w:rsidR="00170507" w:rsidRPr="00927184">
        <w:rPr>
          <w:lang w:val="nl-NL"/>
        </w:rPr>
        <w:t xml:space="preserve">een </w:t>
      </w:r>
      <w:r w:rsidR="000F70FE" w:rsidRPr="00927184">
        <w:rPr>
          <w:lang w:val="nl-NL"/>
        </w:rPr>
        <w:t>0,05 </w:t>
      </w:r>
      <w:r w:rsidR="00212AD3" w:rsidRPr="00927184">
        <w:rPr>
          <w:lang w:val="nl-NL"/>
        </w:rPr>
        <w:t xml:space="preserve">ml markeringsstreep, </w:t>
      </w:r>
      <w:r w:rsidRPr="00927184">
        <w:rPr>
          <w:lang w:val="nl-NL"/>
        </w:rPr>
        <w:t>maak</w:t>
      </w:r>
      <w:r w:rsidR="007445D7" w:rsidRPr="00927184">
        <w:rPr>
          <w:lang w:val="nl-NL"/>
        </w:rPr>
        <w:t xml:space="preserve">t geen deel uit van deze </w:t>
      </w:r>
      <w:r w:rsidRPr="00927184">
        <w:rPr>
          <w:lang w:val="nl-NL"/>
        </w:rPr>
        <w:t>verpakking)</w:t>
      </w:r>
      <w:r w:rsidR="003B3990" w:rsidRPr="00927184">
        <w:rPr>
          <w:lang w:val="nl-NL"/>
        </w:rPr>
        <w:t xml:space="preserve"> en een injectienaald (30G x ½″; </w:t>
      </w:r>
      <w:r w:rsidR="00EB3B10" w:rsidRPr="00927184">
        <w:rPr>
          <w:lang w:val="nl-NL"/>
        </w:rPr>
        <w:t>niet meegeleverd in</w:t>
      </w:r>
      <w:r w:rsidR="003B3990" w:rsidRPr="00927184">
        <w:rPr>
          <w:lang w:val="nl-NL"/>
        </w:rPr>
        <w:t xml:space="preserve"> deze verpakking), voor volwassen patiënten</w:t>
      </w:r>
    </w:p>
    <w:p w14:paraId="6431F9DC" w14:textId="77777777" w:rsidR="00221788" w:rsidRPr="00927184" w:rsidRDefault="00221788" w:rsidP="00C628B0">
      <w:pPr>
        <w:ind w:left="567" w:hanging="567"/>
        <w:rPr>
          <w:lang w:val="nl-NL"/>
        </w:rPr>
      </w:pPr>
      <w:r w:rsidRPr="00927184">
        <w:rPr>
          <w:lang w:val="nl-NL"/>
        </w:rPr>
        <w:t>-</w:t>
      </w:r>
      <w:r w:rsidRPr="00927184">
        <w:rPr>
          <w:lang w:val="nl-NL"/>
        </w:rPr>
        <w:tab/>
      </w:r>
      <w:r w:rsidR="003B3990" w:rsidRPr="00927184">
        <w:rPr>
          <w:lang w:val="nl-NL"/>
        </w:rPr>
        <w:t xml:space="preserve">een steriele </w:t>
      </w:r>
      <w:r w:rsidR="00544D33" w:rsidRPr="00927184">
        <w:rPr>
          <w:lang w:val="nl-NL"/>
        </w:rPr>
        <w:t>kleinvolume</w:t>
      </w:r>
      <w:r w:rsidR="000A3A87" w:rsidRPr="00927184">
        <w:rPr>
          <w:lang w:val="nl-NL"/>
        </w:rPr>
        <w:t>-</w:t>
      </w:r>
      <w:r w:rsidR="00544D33" w:rsidRPr="00927184">
        <w:rPr>
          <w:lang w:val="nl-NL"/>
        </w:rPr>
        <w:t xml:space="preserve">injectiespuit met </w:t>
      </w:r>
      <w:r w:rsidR="002D511B" w:rsidRPr="00927184">
        <w:rPr>
          <w:lang w:val="nl-NL"/>
        </w:rPr>
        <w:t xml:space="preserve">hoge nauwkeurigheid, </w:t>
      </w:r>
      <w:r w:rsidR="00774C72" w:rsidRPr="00927184">
        <w:rPr>
          <w:lang w:val="nl-NL"/>
        </w:rPr>
        <w:t>meegeleverd</w:t>
      </w:r>
      <w:r w:rsidR="002D511B" w:rsidRPr="00927184">
        <w:rPr>
          <w:lang w:val="nl-NL"/>
        </w:rPr>
        <w:t xml:space="preserve"> </w:t>
      </w:r>
      <w:r w:rsidR="003B3990" w:rsidRPr="00927184">
        <w:rPr>
          <w:lang w:val="nl-NL"/>
        </w:rPr>
        <w:t>samen met een injectienaald (30G</w:t>
      </w:r>
      <w:r w:rsidR="00CB2B5B" w:rsidRPr="00927184">
        <w:rPr>
          <w:lang w:val="nl-NL"/>
        </w:rPr>
        <w:t> </w:t>
      </w:r>
      <w:r w:rsidR="003B3990" w:rsidRPr="00927184">
        <w:rPr>
          <w:lang w:val="nl-NL"/>
        </w:rPr>
        <w:t>x</w:t>
      </w:r>
      <w:r w:rsidR="00CB2B5B" w:rsidRPr="00927184">
        <w:rPr>
          <w:lang w:val="nl-NL"/>
        </w:rPr>
        <w:t> </w:t>
      </w:r>
      <w:r w:rsidR="003B3990" w:rsidRPr="00927184">
        <w:rPr>
          <w:lang w:val="nl-NL"/>
        </w:rPr>
        <w:t>½″) in de VISISURE-set (</w:t>
      </w:r>
      <w:r w:rsidR="00774C72" w:rsidRPr="00927184">
        <w:rPr>
          <w:lang w:val="nl-NL"/>
        </w:rPr>
        <w:t>niet meegeleverd in</w:t>
      </w:r>
      <w:r w:rsidR="003B3990" w:rsidRPr="00927184">
        <w:rPr>
          <w:lang w:val="nl-NL"/>
        </w:rPr>
        <w:t xml:space="preserve"> deze verpakking), voor premature baby’s</w:t>
      </w:r>
    </w:p>
    <w:p w14:paraId="3AF93FDD" w14:textId="77777777" w:rsidR="00F31637" w:rsidRPr="00927184" w:rsidRDefault="00F31637" w:rsidP="00C628B0">
      <w:pPr>
        <w:suppressAutoHyphens/>
        <w:rPr>
          <w:szCs w:val="22"/>
          <w:lang w:val="nl-NL"/>
        </w:rPr>
      </w:pPr>
    </w:p>
    <w:p w14:paraId="0713D0DD" w14:textId="77777777" w:rsidR="00020519" w:rsidRPr="00927184" w:rsidRDefault="00020519" w:rsidP="00C628B0">
      <w:pPr>
        <w:keepNext/>
        <w:suppressAutoHyphens/>
        <w:rPr>
          <w:szCs w:val="22"/>
          <w:lang w:val="nl-NL"/>
        </w:rPr>
      </w:pPr>
      <w:r w:rsidRPr="00927184">
        <w:rPr>
          <w:szCs w:val="22"/>
          <w:lang w:val="nl-NL"/>
        </w:rPr>
        <w:t>Voor de bereiding van Lucentis voor intravitreale toediening</w:t>
      </w:r>
      <w:r w:rsidR="003B3990" w:rsidRPr="00927184">
        <w:rPr>
          <w:szCs w:val="22"/>
          <w:lang w:val="nl-NL"/>
        </w:rPr>
        <w:t xml:space="preserve"> </w:t>
      </w:r>
      <w:r w:rsidR="003B3990" w:rsidRPr="00927184">
        <w:rPr>
          <w:b/>
          <w:szCs w:val="22"/>
          <w:lang w:val="nl-NL"/>
        </w:rPr>
        <w:t>aan volwassenen</w:t>
      </w:r>
      <w:r w:rsidRPr="00927184">
        <w:rPr>
          <w:szCs w:val="22"/>
          <w:lang w:val="nl-NL"/>
        </w:rPr>
        <w:t>, volg de volgende instructies:</w:t>
      </w:r>
    </w:p>
    <w:p w14:paraId="1E405E04" w14:textId="77777777" w:rsidR="00020519" w:rsidRPr="00927184" w:rsidRDefault="00020519" w:rsidP="00C628B0">
      <w:pPr>
        <w:keepNext/>
        <w:suppressAutoHyphens/>
        <w:rPr>
          <w:szCs w:val="22"/>
          <w:lang w:val="nl-NL"/>
        </w:rPr>
      </w:pPr>
    </w:p>
    <w:p w14:paraId="26638DFB" w14:textId="6998298E" w:rsidR="00020519" w:rsidRPr="00927184" w:rsidRDefault="00020519" w:rsidP="00C628B0">
      <w:pPr>
        <w:suppressAutoHyphens/>
        <w:ind w:left="567" w:hanging="567"/>
        <w:rPr>
          <w:szCs w:val="22"/>
          <w:lang w:val="nl-NL"/>
        </w:rPr>
      </w:pPr>
      <w:r w:rsidRPr="00927184">
        <w:rPr>
          <w:szCs w:val="22"/>
          <w:lang w:val="nl-NL"/>
        </w:rPr>
        <w:t>1.</w:t>
      </w:r>
      <w:r w:rsidRPr="00927184">
        <w:rPr>
          <w:szCs w:val="22"/>
          <w:lang w:val="nl-NL"/>
        </w:rPr>
        <w:tab/>
      </w:r>
      <w:r w:rsidR="009E7A7D" w:rsidRPr="00927184">
        <w:rPr>
          <w:szCs w:val="22"/>
          <w:lang w:val="nl-NL"/>
        </w:rPr>
        <w:t>Verwijder de dop van de injectieflacon en maak het septum van de injectieflacon schoon (bijv. met een 70%-alcoholdoekje)</w:t>
      </w:r>
      <w:r w:rsidR="00284AFA">
        <w:rPr>
          <w:szCs w:val="22"/>
          <w:lang w:val="nl-NL"/>
        </w:rPr>
        <w:t xml:space="preserve"> </w:t>
      </w:r>
      <w:r w:rsidRPr="00927184">
        <w:rPr>
          <w:szCs w:val="22"/>
          <w:lang w:val="nl-NL"/>
        </w:rPr>
        <w:t>vóór het optrekken van de oplossing.</w:t>
      </w:r>
    </w:p>
    <w:p w14:paraId="544A9772" w14:textId="77777777" w:rsidR="00020519" w:rsidRPr="00927184" w:rsidRDefault="00020519" w:rsidP="00C628B0">
      <w:pPr>
        <w:suppressAutoHyphens/>
        <w:rPr>
          <w:szCs w:val="22"/>
          <w:lang w:val="nl-NL"/>
        </w:rPr>
      </w:pPr>
    </w:p>
    <w:p w14:paraId="4CA0D245" w14:textId="77777777" w:rsidR="00020519" w:rsidRPr="00927184" w:rsidRDefault="00020519" w:rsidP="00C628B0">
      <w:pPr>
        <w:suppressAutoHyphens/>
        <w:ind w:left="567" w:hanging="567"/>
        <w:rPr>
          <w:szCs w:val="22"/>
          <w:lang w:val="nl-NL"/>
        </w:rPr>
      </w:pPr>
      <w:r w:rsidRPr="00927184">
        <w:rPr>
          <w:szCs w:val="22"/>
          <w:lang w:val="nl-NL"/>
        </w:rPr>
        <w:t>2.</w:t>
      </w:r>
      <w:r w:rsidRPr="00927184">
        <w:rPr>
          <w:szCs w:val="22"/>
          <w:lang w:val="nl-NL"/>
        </w:rPr>
        <w:tab/>
        <w:t xml:space="preserve">Zet </w:t>
      </w:r>
      <w:r w:rsidR="00221788" w:rsidRPr="00927184">
        <w:rPr>
          <w:szCs w:val="22"/>
          <w:lang w:val="nl-NL"/>
        </w:rPr>
        <w:t>een</w:t>
      </w:r>
      <w:r w:rsidRPr="00927184">
        <w:rPr>
          <w:szCs w:val="22"/>
          <w:lang w:val="nl-NL"/>
        </w:rPr>
        <w:t xml:space="preserve"> 5 </w:t>
      </w:r>
      <w:r w:rsidRPr="00927184">
        <w:rPr>
          <w:szCs w:val="22"/>
          <w:lang w:val="nl-NL"/>
        </w:rPr>
        <w:sym w:font="Symbol" w:char="F06D"/>
      </w:r>
      <w:r w:rsidRPr="00927184">
        <w:rPr>
          <w:szCs w:val="22"/>
          <w:lang w:val="nl-NL"/>
        </w:rPr>
        <w:t xml:space="preserve">m filternaald </w:t>
      </w:r>
      <w:r w:rsidRPr="00927184">
        <w:rPr>
          <w:lang w:val="nl-NL"/>
        </w:rPr>
        <w:t>(18G x 1½″, 1,2 mm x 40 mm</w:t>
      </w:r>
      <w:r w:rsidRPr="00927184">
        <w:rPr>
          <w:szCs w:val="22"/>
          <w:lang w:val="nl-NL"/>
        </w:rPr>
        <w:t xml:space="preserve">) op </w:t>
      </w:r>
      <w:r w:rsidR="00221788" w:rsidRPr="00927184">
        <w:rPr>
          <w:szCs w:val="22"/>
          <w:lang w:val="nl-NL"/>
        </w:rPr>
        <w:t>een</w:t>
      </w:r>
      <w:r w:rsidRPr="00927184">
        <w:rPr>
          <w:szCs w:val="22"/>
          <w:lang w:val="nl-NL"/>
        </w:rPr>
        <w:t xml:space="preserve"> 1 ml injectiespuit door middel van de aseptische techniek. Duw de stompe filternaald in het midden van de stop van de injectieflacon totdat de naald de bodem van de injectieflacon raakt.</w:t>
      </w:r>
    </w:p>
    <w:p w14:paraId="50AF8372" w14:textId="77777777" w:rsidR="00020519" w:rsidRPr="00927184" w:rsidRDefault="00020519" w:rsidP="00C628B0">
      <w:pPr>
        <w:tabs>
          <w:tab w:val="num" w:pos="567"/>
        </w:tabs>
        <w:suppressAutoHyphens/>
        <w:ind w:left="567" w:hanging="567"/>
        <w:rPr>
          <w:szCs w:val="22"/>
          <w:lang w:val="nl-NL"/>
        </w:rPr>
      </w:pPr>
    </w:p>
    <w:p w14:paraId="78529935" w14:textId="77777777" w:rsidR="00020519" w:rsidRPr="00927184" w:rsidRDefault="00020519" w:rsidP="00C628B0">
      <w:pPr>
        <w:suppressAutoHyphens/>
        <w:ind w:left="567" w:hanging="567"/>
        <w:rPr>
          <w:szCs w:val="22"/>
          <w:lang w:val="nl-NL"/>
        </w:rPr>
      </w:pPr>
      <w:r w:rsidRPr="00927184">
        <w:rPr>
          <w:szCs w:val="22"/>
          <w:lang w:val="nl-NL"/>
        </w:rPr>
        <w:t>3.</w:t>
      </w:r>
      <w:r w:rsidRPr="00927184">
        <w:rPr>
          <w:szCs w:val="22"/>
          <w:lang w:val="nl-NL"/>
        </w:rPr>
        <w:tab/>
        <w:t>Trek alle vloeistof uit de injectieflacon op, waarbij de injectieflacon rechtop wordt gehouden, lichtjes schuin om het volledig optrekken van de vloeistof te vergemakkelijken.</w:t>
      </w:r>
    </w:p>
    <w:p w14:paraId="13CC7C92" w14:textId="77777777" w:rsidR="00020519" w:rsidRPr="00927184" w:rsidRDefault="00020519" w:rsidP="00C628B0">
      <w:pPr>
        <w:tabs>
          <w:tab w:val="num" w:pos="567"/>
        </w:tabs>
        <w:suppressAutoHyphens/>
        <w:ind w:left="567" w:hanging="567"/>
        <w:rPr>
          <w:szCs w:val="22"/>
          <w:lang w:val="nl-NL"/>
        </w:rPr>
      </w:pPr>
    </w:p>
    <w:p w14:paraId="26D39953" w14:textId="77777777" w:rsidR="00020519" w:rsidRPr="00927184" w:rsidRDefault="00020519" w:rsidP="00C628B0">
      <w:pPr>
        <w:suppressAutoHyphens/>
        <w:ind w:left="567" w:hanging="567"/>
        <w:rPr>
          <w:szCs w:val="22"/>
          <w:lang w:val="nl-NL"/>
        </w:rPr>
      </w:pPr>
      <w:r w:rsidRPr="00927184">
        <w:rPr>
          <w:szCs w:val="22"/>
          <w:lang w:val="nl-NL"/>
        </w:rPr>
        <w:t>4.</w:t>
      </w:r>
      <w:r w:rsidRPr="00927184">
        <w:rPr>
          <w:szCs w:val="22"/>
          <w:lang w:val="nl-NL"/>
        </w:rPr>
        <w:tab/>
        <w:t>Zorg ervoor dat de zuigerstang voldoende ver achteruitgetrokken wordt tijdens het legen van de injectieflacon om de filternaald volledig te kunnen legen.</w:t>
      </w:r>
    </w:p>
    <w:p w14:paraId="1EADC60B" w14:textId="77777777" w:rsidR="00020519" w:rsidRPr="00927184" w:rsidRDefault="00020519" w:rsidP="00C628B0">
      <w:pPr>
        <w:tabs>
          <w:tab w:val="num" w:pos="567"/>
        </w:tabs>
        <w:suppressAutoHyphens/>
        <w:ind w:left="567" w:hanging="567"/>
        <w:rPr>
          <w:szCs w:val="22"/>
          <w:lang w:val="nl-NL"/>
        </w:rPr>
      </w:pPr>
    </w:p>
    <w:p w14:paraId="0B935304" w14:textId="77777777" w:rsidR="00020519" w:rsidRPr="00927184" w:rsidRDefault="00020519" w:rsidP="00C628B0">
      <w:pPr>
        <w:suppressAutoHyphens/>
        <w:ind w:left="567" w:hanging="567"/>
        <w:rPr>
          <w:szCs w:val="22"/>
          <w:lang w:val="nl-NL"/>
        </w:rPr>
      </w:pPr>
      <w:r w:rsidRPr="00927184">
        <w:rPr>
          <w:szCs w:val="22"/>
          <w:lang w:val="nl-NL"/>
        </w:rPr>
        <w:t>5.</w:t>
      </w:r>
      <w:r w:rsidRPr="00927184">
        <w:rPr>
          <w:szCs w:val="22"/>
          <w:lang w:val="nl-NL"/>
        </w:rPr>
        <w:tab/>
        <w:t>Laat de stompe filternaald in de injectieflacon zitten en maak de injectiespuit los van de stompe filternaald. De filternaald dient te worden weggegooid na het optrekken van de inhoud van de injectieflacon en mag niet gebruikt worden voor de intravitreale injectie.</w:t>
      </w:r>
    </w:p>
    <w:p w14:paraId="2DE46AB7" w14:textId="77777777" w:rsidR="00020519" w:rsidRPr="00927184" w:rsidRDefault="00020519" w:rsidP="00C628B0">
      <w:pPr>
        <w:suppressAutoHyphens/>
        <w:ind w:left="567" w:hanging="567"/>
        <w:rPr>
          <w:szCs w:val="22"/>
          <w:lang w:val="nl-NL"/>
        </w:rPr>
      </w:pPr>
    </w:p>
    <w:p w14:paraId="2EDEB30B" w14:textId="77777777" w:rsidR="00020519" w:rsidRPr="00927184" w:rsidRDefault="00020519" w:rsidP="00C628B0">
      <w:pPr>
        <w:suppressAutoHyphens/>
        <w:ind w:left="567" w:hanging="567"/>
        <w:rPr>
          <w:szCs w:val="22"/>
          <w:lang w:val="nl-NL"/>
        </w:rPr>
      </w:pPr>
      <w:r w:rsidRPr="00927184">
        <w:rPr>
          <w:szCs w:val="22"/>
          <w:lang w:val="nl-NL"/>
        </w:rPr>
        <w:t>6.</w:t>
      </w:r>
      <w:r w:rsidRPr="00927184">
        <w:rPr>
          <w:szCs w:val="22"/>
          <w:lang w:val="nl-NL"/>
        </w:rPr>
        <w:tab/>
        <w:t xml:space="preserve">Zet op aseptische wijze </w:t>
      </w:r>
      <w:r w:rsidR="00221788" w:rsidRPr="00927184">
        <w:rPr>
          <w:szCs w:val="22"/>
          <w:lang w:val="nl-NL"/>
        </w:rPr>
        <w:t>een</w:t>
      </w:r>
      <w:r w:rsidRPr="00927184">
        <w:rPr>
          <w:szCs w:val="22"/>
          <w:lang w:val="nl-NL"/>
        </w:rPr>
        <w:t xml:space="preserve"> injectienaald (</w:t>
      </w:r>
      <w:r w:rsidRPr="00927184">
        <w:rPr>
          <w:lang w:val="nl-NL"/>
        </w:rPr>
        <w:t>30G x ½″, 0,3 mm x 13 mm</w:t>
      </w:r>
      <w:r w:rsidRPr="00927184">
        <w:rPr>
          <w:szCs w:val="22"/>
          <w:lang w:val="nl-NL"/>
        </w:rPr>
        <w:t>) stevig vast op de injectiespuit.</w:t>
      </w:r>
    </w:p>
    <w:p w14:paraId="30876831" w14:textId="77777777" w:rsidR="00020519" w:rsidRPr="00927184" w:rsidRDefault="00020519" w:rsidP="00C628B0">
      <w:pPr>
        <w:tabs>
          <w:tab w:val="num" w:pos="567"/>
        </w:tabs>
        <w:suppressAutoHyphens/>
        <w:ind w:left="567" w:hanging="567"/>
        <w:rPr>
          <w:szCs w:val="22"/>
          <w:lang w:val="nl-NL"/>
        </w:rPr>
      </w:pPr>
    </w:p>
    <w:p w14:paraId="55B4E64F" w14:textId="77777777" w:rsidR="00020519" w:rsidRPr="00927184" w:rsidRDefault="00020519" w:rsidP="00C628B0">
      <w:pPr>
        <w:suppressAutoHyphens/>
        <w:ind w:left="567" w:hanging="567"/>
        <w:rPr>
          <w:szCs w:val="22"/>
          <w:lang w:val="nl-NL"/>
        </w:rPr>
      </w:pPr>
      <w:r w:rsidRPr="00927184">
        <w:rPr>
          <w:szCs w:val="22"/>
          <w:lang w:val="nl-NL"/>
        </w:rPr>
        <w:t>7.</w:t>
      </w:r>
      <w:r w:rsidRPr="00927184">
        <w:rPr>
          <w:szCs w:val="22"/>
          <w:lang w:val="nl-NL"/>
        </w:rPr>
        <w:tab/>
        <w:t>Verwijder voorzichtig de beschermdop van de injectienaald zonder de injectienaald los te maken van de injectiespuit.</w:t>
      </w:r>
    </w:p>
    <w:p w14:paraId="17F43B9E" w14:textId="77777777" w:rsidR="00020519" w:rsidRPr="00927184" w:rsidRDefault="00020519" w:rsidP="00C628B0">
      <w:pPr>
        <w:tabs>
          <w:tab w:val="num" w:pos="567"/>
        </w:tabs>
        <w:suppressAutoHyphens/>
        <w:ind w:left="567" w:hanging="567"/>
        <w:rPr>
          <w:szCs w:val="22"/>
          <w:lang w:val="nl-NL"/>
        </w:rPr>
      </w:pPr>
    </w:p>
    <w:p w14:paraId="0F9FEADA" w14:textId="77777777" w:rsidR="00020519" w:rsidRPr="00927184" w:rsidRDefault="00020519" w:rsidP="00C628B0">
      <w:pPr>
        <w:tabs>
          <w:tab w:val="num" w:pos="567"/>
        </w:tabs>
        <w:suppressAutoHyphens/>
        <w:ind w:left="567"/>
        <w:rPr>
          <w:szCs w:val="22"/>
          <w:lang w:val="nl-NL"/>
        </w:rPr>
      </w:pPr>
      <w:r w:rsidRPr="00927184">
        <w:rPr>
          <w:szCs w:val="22"/>
          <w:lang w:val="nl-NL"/>
        </w:rPr>
        <w:t>N</w:t>
      </w:r>
      <w:r w:rsidR="001C12B1" w:rsidRPr="00927184">
        <w:rPr>
          <w:szCs w:val="22"/>
          <w:lang w:val="nl-NL"/>
        </w:rPr>
        <w:t>B</w:t>
      </w:r>
      <w:r w:rsidRPr="00927184">
        <w:rPr>
          <w:szCs w:val="22"/>
          <w:lang w:val="nl-NL"/>
        </w:rPr>
        <w:t>: Houd het basisstuk van de injectienaald vast tijdens het verwijderen van de beschermdop.</w:t>
      </w:r>
    </w:p>
    <w:p w14:paraId="0501677E" w14:textId="77777777" w:rsidR="00020519" w:rsidRPr="00927184" w:rsidRDefault="00020519" w:rsidP="00C628B0">
      <w:pPr>
        <w:tabs>
          <w:tab w:val="num" w:pos="567"/>
        </w:tabs>
        <w:suppressAutoHyphens/>
        <w:ind w:left="567" w:hanging="567"/>
        <w:rPr>
          <w:szCs w:val="22"/>
          <w:lang w:val="nl-NL"/>
        </w:rPr>
      </w:pPr>
    </w:p>
    <w:p w14:paraId="21EC0C64" w14:textId="77777777" w:rsidR="00020519" w:rsidRPr="00927184" w:rsidRDefault="00020519" w:rsidP="00C628B0">
      <w:pPr>
        <w:suppressAutoHyphens/>
        <w:ind w:left="567" w:hanging="567"/>
        <w:rPr>
          <w:szCs w:val="22"/>
          <w:lang w:val="nl-NL"/>
        </w:rPr>
      </w:pPr>
      <w:r w:rsidRPr="00927184">
        <w:rPr>
          <w:szCs w:val="22"/>
          <w:lang w:val="nl-NL"/>
        </w:rPr>
        <w:t>8.</w:t>
      </w:r>
      <w:r w:rsidRPr="00927184">
        <w:rPr>
          <w:szCs w:val="22"/>
          <w:lang w:val="nl-NL"/>
        </w:rPr>
        <w:tab/>
        <w:t xml:space="preserve">Verwijder voorzichtig de lucht </w:t>
      </w:r>
      <w:r w:rsidR="00221788" w:rsidRPr="00927184">
        <w:rPr>
          <w:szCs w:val="22"/>
          <w:lang w:val="nl-NL"/>
        </w:rPr>
        <w:t xml:space="preserve">samen met de </w:t>
      </w:r>
      <w:r w:rsidR="00212AD3" w:rsidRPr="00927184">
        <w:rPr>
          <w:szCs w:val="22"/>
          <w:lang w:val="nl-NL"/>
        </w:rPr>
        <w:t xml:space="preserve">overtollige </w:t>
      </w:r>
      <w:r w:rsidR="00221788" w:rsidRPr="00927184">
        <w:rPr>
          <w:szCs w:val="22"/>
          <w:lang w:val="nl-NL"/>
        </w:rPr>
        <w:t xml:space="preserve">vloeistof </w:t>
      </w:r>
      <w:r w:rsidRPr="00927184">
        <w:rPr>
          <w:szCs w:val="22"/>
          <w:lang w:val="nl-NL"/>
        </w:rPr>
        <w:t>uit de injectiespuit en meet de dosis af tot de 0,05 ml markeringsstreep op de injectiespuit. De injectiespuit is klaar voor injectie.</w:t>
      </w:r>
    </w:p>
    <w:p w14:paraId="77A413F8" w14:textId="77777777" w:rsidR="00020519" w:rsidRPr="00927184" w:rsidRDefault="00020519" w:rsidP="00C628B0">
      <w:pPr>
        <w:tabs>
          <w:tab w:val="num" w:pos="567"/>
        </w:tabs>
        <w:suppressAutoHyphens/>
        <w:ind w:left="567" w:hanging="567"/>
        <w:rPr>
          <w:szCs w:val="22"/>
          <w:lang w:val="nl-NL"/>
        </w:rPr>
      </w:pPr>
    </w:p>
    <w:p w14:paraId="6C9F0169" w14:textId="77777777" w:rsidR="00020519" w:rsidRPr="00927184" w:rsidRDefault="00020519" w:rsidP="00C628B0">
      <w:pPr>
        <w:tabs>
          <w:tab w:val="num" w:pos="567"/>
        </w:tabs>
        <w:suppressAutoHyphens/>
        <w:ind w:left="567"/>
        <w:rPr>
          <w:szCs w:val="22"/>
          <w:lang w:val="nl-NL"/>
        </w:rPr>
      </w:pPr>
      <w:r w:rsidRPr="00927184">
        <w:rPr>
          <w:szCs w:val="22"/>
          <w:lang w:val="nl-NL"/>
        </w:rPr>
        <w:t>N</w:t>
      </w:r>
      <w:r w:rsidR="001C12B1" w:rsidRPr="00927184">
        <w:rPr>
          <w:szCs w:val="22"/>
          <w:lang w:val="nl-NL"/>
        </w:rPr>
        <w:t>B</w:t>
      </w:r>
      <w:r w:rsidRPr="00927184">
        <w:rPr>
          <w:szCs w:val="22"/>
          <w:lang w:val="nl-NL"/>
        </w:rPr>
        <w:t>: Veeg de injectienaald niet af. Trek de zuiger niet achteruit.</w:t>
      </w:r>
    </w:p>
    <w:p w14:paraId="2B05FDC6" w14:textId="77777777" w:rsidR="00020519" w:rsidRPr="00927184" w:rsidRDefault="00020519" w:rsidP="00C628B0">
      <w:pPr>
        <w:rPr>
          <w:lang w:val="nl-NL"/>
        </w:rPr>
      </w:pPr>
    </w:p>
    <w:p w14:paraId="1FE56CAC" w14:textId="77777777" w:rsidR="00020519" w:rsidRPr="00927184" w:rsidRDefault="008662D1" w:rsidP="00C628B0">
      <w:pPr>
        <w:rPr>
          <w:lang w:val="nl-NL"/>
        </w:rPr>
      </w:pPr>
      <w:r w:rsidRPr="00927184">
        <w:rPr>
          <w:lang w:val="nl-NL"/>
        </w:rPr>
        <w:t>Na injectie de beschermkap niet terug op de naald zetten of deze van de spuit losmaken. Gooi de gebruikte spuit samen met de naald in een naaldencontainer of voer deze af overeenkomstig lokale voorschriften.</w:t>
      </w:r>
    </w:p>
    <w:p w14:paraId="3F86D0DC" w14:textId="77777777" w:rsidR="0068792C" w:rsidRPr="00927184" w:rsidRDefault="0068792C" w:rsidP="00C628B0">
      <w:pPr>
        <w:rPr>
          <w:lang w:val="nl-NL"/>
        </w:rPr>
      </w:pPr>
    </w:p>
    <w:p w14:paraId="3207619D" w14:textId="77777777" w:rsidR="0068792C" w:rsidRPr="00927184" w:rsidRDefault="0068792C" w:rsidP="00C628B0">
      <w:pPr>
        <w:keepNext/>
        <w:rPr>
          <w:u w:val="single"/>
          <w:lang w:val="nl-NL"/>
        </w:rPr>
      </w:pPr>
      <w:r w:rsidRPr="00927184">
        <w:rPr>
          <w:u w:val="single"/>
          <w:lang w:val="nl-NL"/>
        </w:rPr>
        <w:t>Gebruik bij pediatrische patiënten</w:t>
      </w:r>
    </w:p>
    <w:p w14:paraId="603887C5" w14:textId="77777777" w:rsidR="0068792C" w:rsidRPr="00927184" w:rsidRDefault="0068792C" w:rsidP="00C628B0">
      <w:pPr>
        <w:keepNext/>
        <w:rPr>
          <w:lang w:val="nl-NL"/>
        </w:rPr>
      </w:pPr>
    </w:p>
    <w:p w14:paraId="73BD7232" w14:textId="77777777" w:rsidR="0068792C" w:rsidRPr="00927184" w:rsidRDefault="0068792C" w:rsidP="00C628B0">
      <w:pPr>
        <w:rPr>
          <w:lang w:val="nl-NL"/>
        </w:rPr>
      </w:pPr>
      <w:r w:rsidRPr="00927184">
        <w:rPr>
          <w:color w:val="222222"/>
          <w:lang w:val="nl-NL"/>
        </w:rPr>
        <w:t>Ge</w:t>
      </w:r>
      <w:r w:rsidR="009B37FB" w:rsidRPr="00927184">
        <w:rPr>
          <w:color w:val="222222"/>
          <w:lang w:val="nl-NL"/>
        </w:rPr>
        <w:t xml:space="preserve">lieve de </w:t>
      </w:r>
      <w:r w:rsidRPr="00927184">
        <w:rPr>
          <w:color w:val="222222"/>
          <w:lang w:val="nl-NL"/>
        </w:rPr>
        <w:t>instructies</w:t>
      </w:r>
      <w:r w:rsidR="009B37FB" w:rsidRPr="00927184">
        <w:rPr>
          <w:color w:val="222222"/>
          <w:lang w:val="nl-NL"/>
        </w:rPr>
        <w:t xml:space="preserve"> voor gebruik te volgen</w:t>
      </w:r>
      <w:r w:rsidRPr="00927184">
        <w:rPr>
          <w:color w:val="222222"/>
          <w:lang w:val="nl-NL"/>
        </w:rPr>
        <w:t xml:space="preserve"> die deel uitmak</w:t>
      </w:r>
      <w:r w:rsidR="009B37FB" w:rsidRPr="00927184">
        <w:rPr>
          <w:color w:val="222222"/>
          <w:lang w:val="nl-NL"/>
        </w:rPr>
        <w:t xml:space="preserve">en van de VISISURE-set </w:t>
      </w:r>
      <w:r w:rsidRPr="00927184">
        <w:rPr>
          <w:color w:val="222222"/>
          <w:lang w:val="nl-NL"/>
        </w:rPr>
        <w:t xml:space="preserve">om Lucentis te bereiden voor intravitreale toediening aan </w:t>
      </w:r>
      <w:r w:rsidRPr="00927184">
        <w:rPr>
          <w:b/>
          <w:color w:val="222222"/>
          <w:lang w:val="nl-NL"/>
        </w:rPr>
        <w:t>premature baby’s</w:t>
      </w:r>
      <w:r w:rsidRPr="00927184">
        <w:rPr>
          <w:color w:val="222222"/>
          <w:lang w:val="nl-NL"/>
        </w:rPr>
        <w:t>.</w:t>
      </w:r>
    </w:p>
    <w:p w14:paraId="45D2DC01" w14:textId="77777777" w:rsidR="00020519" w:rsidRPr="00927184" w:rsidRDefault="00020519" w:rsidP="00C628B0">
      <w:pPr>
        <w:rPr>
          <w:lang w:val="nl-NL"/>
        </w:rPr>
      </w:pPr>
    </w:p>
    <w:p w14:paraId="454EE54F" w14:textId="77777777" w:rsidR="00020519" w:rsidRPr="00927184" w:rsidRDefault="00020519" w:rsidP="00C628B0">
      <w:pPr>
        <w:rPr>
          <w:lang w:val="nl-NL"/>
        </w:rPr>
      </w:pPr>
    </w:p>
    <w:p w14:paraId="7EBFE475" w14:textId="77777777" w:rsidR="00020519" w:rsidRPr="00927184" w:rsidRDefault="00020519" w:rsidP="00C628B0">
      <w:pPr>
        <w:keepNext/>
        <w:suppressAutoHyphens/>
        <w:ind w:left="567" w:hanging="567"/>
        <w:rPr>
          <w:lang w:val="nl-NL"/>
        </w:rPr>
      </w:pPr>
      <w:r w:rsidRPr="00927184">
        <w:rPr>
          <w:b/>
          <w:lang w:val="nl-NL"/>
        </w:rPr>
        <w:t>7.</w:t>
      </w:r>
      <w:r w:rsidRPr="00927184">
        <w:rPr>
          <w:b/>
          <w:lang w:val="nl-NL"/>
        </w:rPr>
        <w:tab/>
        <w:t>HOUDER VAN DE VERGUNNING VOOR HET IN DE HANDEL BRENGEN</w:t>
      </w:r>
    </w:p>
    <w:p w14:paraId="22AC57C3" w14:textId="77777777" w:rsidR="00020519" w:rsidRPr="00927184" w:rsidRDefault="00020519" w:rsidP="00C628B0">
      <w:pPr>
        <w:keepNext/>
        <w:rPr>
          <w:lang w:val="nl-NL"/>
        </w:rPr>
      </w:pPr>
    </w:p>
    <w:p w14:paraId="48AFA609" w14:textId="77777777" w:rsidR="00020519" w:rsidRPr="00927184" w:rsidRDefault="00020519" w:rsidP="00C628B0">
      <w:pPr>
        <w:keepNext/>
        <w:widowControl w:val="0"/>
        <w:rPr>
          <w:szCs w:val="22"/>
          <w:lang w:val="en-US"/>
        </w:rPr>
      </w:pPr>
      <w:r w:rsidRPr="00927184">
        <w:rPr>
          <w:szCs w:val="22"/>
          <w:lang w:val="en-US"/>
        </w:rPr>
        <w:t xml:space="preserve">Novartis </w:t>
      </w:r>
      <w:proofErr w:type="spellStart"/>
      <w:r w:rsidRPr="00927184">
        <w:rPr>
          <w:szCs w:val="22"/>
          <w:lang w:val="en-US"/>
        </w:rPr>
        <w:t>Europharm</w:t>
      </w:r>
      <w:proofErr w:type="spellEnd"/>
      <w:r w:rsidRPr="00927184">
        <w:rPr>
          <w:szCs w:val="22"/>
          <w:lang w:val="en-US"/>
        </w:rPr>
        <w:t xml:space="preserve"> Limited</w:t>
      </w:r>
    </w:p>
    <w:p w14:paraId="15818B14" w14:textId="77777777" w:rsidR="00857DB5" w:rsidRPr="00927184" w:rsidRDefault="00857DB5" w:rsidP="00C628B0">
      <w:pPr>
        <w:keepNext/>
        <w:widowControl w:val="0"/>
        <w:rPr>
          <w:lang w:val="en-US"/>
        </w:rPr>
      </w:pPr>
      <w:r w:rsidRPr="00927184">
        <w:rPr>
          <w:lang w:val="en-US"/>
        </w:rPr>
        <w:t>Vista Building</w:t>
      </w:r>
    </w:p>
    <w:p w14:paraId="25C12FA5" w14:textId="77777777" w:rsidR="00857DB5" w:rsidRPr="00927184" w:rsidRDefault="00857DB5" w:rsidP="00C628B0">
      <w:pPr>
        <w:keepNext/>
        <w:widowControl w:val="0"/>
        <w:rPr>
          <w:lang w:val="en-US"/>
        </w:rPr>
      </w:pPr>
      <w:r w:rsidRPr="00927184">
        <w:rPr>
          <w:lang w:val="en-US"/>
        </w:rPr>
        <w:t>Elm Park, Merrion Road</w:t>
      </w:r>
    </w:p>
    <w:p w14:paraId="7F4D9B50" w14:textId="77777777" w:rsidR="00857DB5" w:rsidRPr="00927184" w:rsidRDefault="00857DB5" w:rsidP="00C628B0">
      <w:pPr>
        <w:keepNext/>
        <w:widowControl w:val="0"/>
        <w:rPr>
          <w:lang w:val="nl-NL"/>
        </w:rPr>
      </w:pPr>
      <w:r w:rsidRPr="00927184">
        <w:rPr>
          <w:lang w:val="nl-NL"/>
        </w:rPr>
        <w:t>Dublin 4</w:t>
      </w:r>
    </w:p>
    <w:p w14:paraId="5F4C4C1D" w14:textId="77777777" w:rsidR="00020519" w:rsidRPr="00927184" w:rsidRDefault="00857DB5" w:rsidP="00C628B0">
      <w:pPr>
        <w:widowControl w:val="0"/>
        <w:rPr>
          <w:szCs w:val="22"/>
          <w:lang w:val="nl-NL"/>
        </w:rPr>
      </w:pPr>
      <w:r w:rsidRPr="00927184">
        <w:rPr>
          <w:lang w:val="nl-NL"/>
        </w:rPr>
        <w:t>Ierland</w:t>
      </w:r>
    </w:p>
    <w:p w14:paraId="0D10DEB6" w14:textId="77777777" w:rsidR="00020519" w:rsidRPr="00927184" w:rsidRDefault="00020519" w:rsidP="00C628B0">
      <w:pPr>
        <w:rPr>
          <w:lang w:val="nl-NL"/>
        </w:rPr>
      </w:pPr>
    </w:p>
    <w:p w14:paraId="5B3CAE5A" w14:textId="77777777" w:rsidR="00020519" w:rsidRPr="00927184" w:rsidRDefault="00020519" w:rsidP="00C628B0">
      <w:pPr>
        <w:rPr>
          <w:lang w:val="nl-NL"/>
        </w:rPr>
      </w:pPr>
    </w:p>
    <w:p w14:paraId="41F9A26A" w14:textId="77777777" w:rsidR="00020519" w:rsidRPr="00927184" w:rsidRDefault="00020519" w:rsidP="00C628B0">
      <w:pPr>
        <w:keepNext/>
        <w:rPr>
          <w:lang w:val="nl-NL"/>
        </w:rPr>
      </w:pPr>
      <w:r w:rsidRPr="00927184">
        <w:rPr>
          <w:b/>
          <w:lang w:val="nl-NL"/>
        </w:rPr>
        <w:t>8.</w:t>
      </w:r>
      <w:r w:rsidRPr="00927184">
        <w:rPr>
          <w:b/>
          <w:lang w:val="nl-NL"/>
        </w:rPr>
        <w:tab/>
        <w:t>NUMMER(S) VAN DE VERGUNNING VOOR HET IN DE HANDEL BRENGEN</w:t>
      </w:r>
    </w:p>
    <w:p w14:paraId="20D88FAE" w14:textId="77777777" w:rsidR="00020519" w:rsidRPr="00927184" w:rsidRDefault="00020519" w:rsidP="00C628B0">
      <w:pPr>
        <w:keepNext/>
        <w:suppressAutoHyphens/>
        <w:rPr>
          <w:szCs w:val="22"/>
          <w:lang w:val="nl-NL"/>
        </w:rPr>
      </w:pPr>
    </w:p>
    <w:p w14:paraId="19CE7D7D" w14:textId="77777777" w:rsidR="00221788" w:rsidRPr="00927184" w:rsidRDefault="00221788" w:rsidP="00C628B0">
      <w:pPr>
        <w:keepNext/>
        <w:widowControl w:val="0"/>
        <w:rPr>
          <w:lang w:val="nl-NL"/>
        </w:rPr>
      </w:pPr>
      <w:r w:rsidRPr="00927184">
        <w:rPr>
          <w:szCs w:val="22"/>
          <w:lang w:val="nl-NL"/>
        </w:rPr>
        <w:t>EU/1/06/374/002</w:t>
      </w:r>
    </w:p>
    <w:p w14:paraId="21B0D14B" w14:textId="77777777" w:rsidR="00221788" w:rsidRPr="00927184" w:rsidRDefault="00221788" w:rsidP="00C628B0">
      <w:pPr>
        <w:widowControl w:val="0"/>
        <w:rPr>
          <w:lang w:val="nl-NL"/>
        </w:rPr>
      </w:pPr>
      <w:r w:rsidRPr="00927184">
        <w:rPr>
          <w:szCs w:val="22"/>
          <w:lang w:val="nl-NL"/>
        </w:rPr>
        <w:t>EU/1/06/374/004</w:t>
      </w:r>
    </w:p>
    <w:p w14:paraId="1759FC85" w14:textId="77777777" w:rsidR="00020519" w:rsidRPr="00927184" w:rsidRDefault="00020519" w:rsidP="00C628B0">
      <w:pPr>
        <w:suppressAutoHyphens/>
        <w:rPr>
          <w:lang w:val="nl-NL"/>
        </w:rPr>
      </w:pPr>
    </w:p>
    <w:p w14:paraId="72393EB9" w14:textId="77777777" w:rsidR="00020519" w:rsidRPr="00927184" w:rsidRDefault="00020519" w:rsidP="00C628B0">
      <w:pPr>
        <w:suppressAutoHyphens/>
        <w:rPr>
          <w:lang w:val="nl-NL"/>
        </w:rPr>
      </w:pPr>
    </w:p>
    <w:p w14:paraId="19283931" w14:textId="77777777" w:rsidR="00020519" w:rsidRPr="00927184" w:rsidRDefault="00020519" w:rsidP="00C628B0">
      <w:pPr>
        <w:keepNext/>
        <w:suppressAutoHyphens/>
        <w:ind w:left="567" w:hanging="567"/>
        <w:rPr>
          <w:lang w:val="nl-NL"/>
        </w:rPr>
      </w:pPr>
      <w:r w:rsidRPr="00927184">
        <w:rPr>
          <w:b/>
          <w:lang w:val="nl-NL"/>
        </w:rPr>
        <w:t>9.</w:t>
      </w:r>
      <w:r w:rsidRPr="00927184">
        <w:rPr>
          <w:b/>
          <w:lang w:val="nl-NL"/>
        </w:rPr>
        <w:tab/>
        <w:t xml:space="preserve">DATUM </w:t>
      </w:r>
      <w:r w:rsidR="007445D7" w:rsidRPr="00927184">
        <w:rPr>
          <w:b/>
          <w:lang w:val="nl-NL"/>
        </w:rPr>
        <w:t xml:space="preserve">VAN </w:t>
      </w:r>
      <w:r w:rsidRPr="00927184">
        <w:rPr>
          <w:b/>
          <w:lang w:val="nl-NL"/>
        </w:rPr>
        <w:t xml:space="preserve">EERSTE </w:t>
      </w:r>
      <w:r w:rsidR="007445D7" w:rsidRPr="00927184">
        <w:rPr>
          <w:b/>
          <w:lang w:val="nl-NL"/>
        </w:rPr>
        <w:t xml:space="preserve">VERLENING VAN DE </w:t>
      </w:r>
      <w:r w:rsidRPr="00927184">
        <w:rPr>
          <w:b/>
          <w:lang w:val="nl-NL"/>
        </w:rPr>
        <w:t>VERGUNNING/VERLENGING VAN DE VERGUNNING</w:t>
      </w:r>
    </w:p>
    <w:p w14:paraId="3726DB8D" w14:textId="77777777" w:rsidR="00020519" w:rsidRPr="00927184" w:rsidRDefault="00020519" w:rsidP="00C628B0">
      <w:pPr>
        <w:keepNext/>
        <w:suppressAutoHyphens/>
        <w:rPr>
          <w:lang w:val="nl-NL"/>
        </w:rPr>
      </w:pPr>
    </w:p>
    <w:p w14:paraId="68C18663" w14:textId="77777777" w:rsidR="00020519" w:rsidRPr="00927184" w:rsidRDefault="00020519" w:rsidP="00C628B0">
      <w:pPr>
        <w:suppressAutoHyphens/>
        <w:rPr>
          <w:lang w:val="nl-NL"/>
        </w:rPr>
      </w:pPr>
      <w:r w:rsidRPr="00927184">
        <w:rPr>
          <w:lang w:val="nl-NL"/>
        </w:rPr>
        <w:t>Datum van eerste verlening van de vergunning: 22 januari 2007</w:t>
      </w:r>
    </w:p>
    <w:p w14:paraId="634D7FD2" w14:textId="33ACB0C9" w:rsidR="00020519" w:rsidRPr="00927184" w:rsidRDefault="00020519" w:rsidP="00C628B0">
      <w:pPr>
        <w:suppressAutoHyphens/>
        <w:rPr>
          <w:lang w:val="nl-NL"/>
        </w:rPr>
      </w:pPr>
      <w:r w:rsidRPr="00927184">
        <w:rPr>
          <w:lang w:val="nl-NL"/>
        </w:rPr>
        <w:t xml:space="preserve">Datum van laatste verlenging: </w:t>
      </w:r>
      <w:r w:rsidR="00A5573B" w:rsidRPr="00927184">
        <w:rPr>
          <w:lang w:val="nl-NL"/>
        </w:rPr>
        <w:t>11 november 2016</w:t>
      </w:r>
    </w:p>
    <w:p w14:paraId="2F2D7ECC" w14:textId="77777777" w:rsidR="00020519" w:rsidRPr="00927184" w:rsidRDefault="00020519" w:rsidP="00C628B0">
      <w:pPr>
        <w:suppressAutoHyphens/>
        <w:rPr>
          <w:lang w:val="nl-NL"/>
        </w:rPr>
      </w:pPr>
    </w:p>
    <w:p w14:paraId="7F6613F9" w14:textId="77777777" w:rsidR="00020519" w:rsidRPr="00927184" w:rsidRDefault="00020519" w:rsidP="00C628B0">
      <w:pPr>
        <w:suppressAutoHyphens/>
        <w:rPr>
          <w:lang w:val="nl-NL"/>
        </w:rPr>
      </w:pPr>
    </w:p>
    <w:p w14:paraId="0A193CAF" w14:textId="77777777" w:rsidR="00020519" w:rsidRPr="00927184" w:rsidRDefault="00020519" w:rsidP="00C628B0">
      <w:pPr>
        <w:suppressAutoHyphens/>
        <w:ind w:left="567" w:hanging="567"/>
        <w:rPr>
          <w:b/>
          <w:lang w:val="nl-NL"/>
        </w:rPr>
      </w:pPr>
      <w:r w:rsidRPr="00927184">
        <w:rPr>
          <w:b/>
          <w:lang w:val="nl-NL"/>
        </w:rPr>
        <w:t>10.</w:t>
      </w:r>
      <w:r w:rsidRPr="00927184">
        <w:rPr>
          <w:b/>
          <w:lang w:val="nl-NL"/>
        </w:rPr>
        <w:tab/>
        <w:t>DATUM VAN HERZIENING VAN DE TEKST</w:t>
      </w:r>
    </w:p>
    <w:p w14:paraId="0539B78E" w14:textId="77777777" w:rsidR="00020519" w:rsidRPr="00927184" w:rsidRDefault="00020519" w:rsidP="00C628B0">
      <w:pPr>
        <w:suppressAutoHyphens/>
        <w:ind w:left="567" w:hanging="567"/>
        <w:rPr>
          <w:lang w:val="nl-NL"/>
        </w:rPr>
      </w:pPr>
    </w:p>
    <w:p w14:paraId="12437BFC" w14:textId="77777777" w:rsidR="00020519" w:rsidRPr="00927184" w:rsidRDefault="00020519" w:rsidP="00C628B0">
      <w:pPr>
        <w:suppressAutoHyphens/>
        <w:ind w:left="567" w:hanging="567"/>
        <w:rPr>
          <w:lang w:val="nl-NL"/>
        </w:rPr>
      </w:pPr>
    </w:p>
    <w:p w14:paraId="41F82B45" w14:textId="77777777" w:rsidR="001D4DB7" w:rsidRPr="00927184" w:rsidRDefault="00020519" w:rsidP="00C628B0">
      <w:pPr>
        <w:suppressAutoHyphens/>
        <w:rPr>
          <w:noProof/>
          <w:szCs w:val="22"/>
          <w:lang w:val="nl-NL"/>
        </w:rPr>
      </w:pPr>
      <w:r w:rsidRPr="00927184">
        <w:rPr>
          <w:noProof/>
          <w:szCs w:val="22"/>
          <w:lang w:val="nl-NL"/>
        </w:rPr>
        <w:t xml:space="preserve">Gedetailleerde informatie over dit geneesmiddel is beschikbaar op de website van het Europees Geneesmiddelenbureau </w:t>
      </w:r>
      <w:hyperlink r:id="rId16" w:history="1">
        <w:r w:rsidR="006D270F" w:rsidRPr="00927184">
          <w:rPr>
            <w:rStyle w:val="Hyperlink"/>
            <w:noProof/>
            <w:szCs w:val="22"/>
            <w:lang w:val="nl-NL"/>
          </w:rPr>
          <w:t>http://www.ema.europa.eu</w:t>
        </w:r>
      </w:hyperlink>
      <w:r w:rsidRPr="00927184">
        <w:rPr>
          <w:noProof/>
          <w:szCs w:val="22"/>
          <w:lang w:val="nl-NL"/>
        </w:rPr>
        <w:t>.</w:t>
      </w:r>
    </w:p>
    <w:p w14:paraId="68A0BCCC" w14:textId="77777777" w:rsidR="006D270F" w:rsidRPr="00927184" w:rsidRDefault="006D270F" w:rsidP="00C628B0">
      <w:pPr>
        <w:suppressAutoHyphens/>
        <w:rPr>
          <w:noProof/>
          <w:szCs w:val="22"/>
          <w:lang w:val="nl-NL"/>
        </w:rPr>
      </w:pPr>
    </w:p>
    <w:p w14:paraId="7977C9EE" w14:textId="77777777" w:rsidR="00902148" w:rsidRPr="00927184" w:rsidRDefault="00020519" w:rsidP="00C628B0">
      <w:pPr>
        <w:suppressAutoHyphens/>
        <w:rPr>
          <w:lang w:val="nl-NL"/>
        </w:rPr>
      </w:pPr>
      <w:r w:rsidRPr="00927184">
        <w:rPr>
          <w:lang w:val="nl-NL"/>
        </w:rPr>
        <w:br w:type="page"/>
      </w:r>
      <w:r w:rsidR="00902148" w:rsidRPr="00927184">
        <w:rPr>
          <w:b/>
          <w:lang w:val="nl-NL"/>
        </w:rPr>
        <w:t>1.</w:t>
      </w:r>
      <w:r w:rsidR="00902148" w:rsidRPr="00927184">
        <w:rPr>
          <w:b/>
          <w:lang w:val="nl-NL"/>
        </w:rPr>
        <w:tab/>
        <w:t>NAAM VAN HET GENEESMIDDEL</w:t>
      </w:r>
    </w:p>
    <w:p w14:paraId="038A97EA" w14:textId="77777777" w:rsidR="00902148" w:rsidRPr="00927184" w:rsidRDefault="00902148" w:rsidP="00C628B0">
      <w:pPr>
        <w:suppressAutoHyphens/>
        <w:rPr>
          <w:lang w:val="nl-NL"/>
        </w:rPr>
      </w:pPr>
    </w:p>
    <w:p w14:paraId="76F2A793" w14:textId="77777777" w:rsidR="00902148" w:rsidRPr="00927184" w:rsidRDefault="00902148" w:rsidP="00C628B0">
      <w:pPr>
        <w:suppressAutoHyphens/>
        <w:rPr>
          <w:lang w:val="nl-NL"/>
        </w:rPr>
      </w:pPr>
      <w:r w:rsidRPr="00927184">
        <w:rPr>
          <w:lang w:val="nl-NL"/>
        </w:rPr>
        <w:t>Lucentis 10 mg/ml oplossing voor injectie</w:t>
      </w:r>
      <w:r w:rsidR="001A790C" w:rsidRPr="00927184">
        <w:rPr>
          <w:lang w:val="nl-NL"/>
        </w:rPr>
        <w:t xml:space="preserve"> in </w:t>
      </w:r>
      <w:r w:rsidR="006A187D" w:rsidRPr="00927184">
        <w:rPr>
          <w:lang w:val="nl-NL"/>
        </w:rPr>
        <w:t xml:space="preserve">een </w:t>
      </w:r>
      <w:r w:rsidR="001A790C" w:rsidRPr="00927184">
        <w:rPr>
          <w:lang w:val="nl-NL"/>
        </w:rPr>
        <w:t>voorgevulde spuit</w:t>
      </w:r>
    </w:p>
    <w:p w14:paraId="56139BC0" w14:textId="77777777" w:rsidR="00902148" w:rsidRPr="00927184" w:rsidRDefault="00902148" w:rsidP="00C628B0">
      <w:pPr>
        <w:suppressAutoHyphens/>
        <w:rPr>
          <w:lang w:val="nl-NL"/>
        </w:rPr>
      </w:pPr>
    </w:p>
    <w:p w14:paraId="494AFD93" w14:textId="77777777" w:rsidR="00902148" w:rsidRPr="00927184" w:rsidRDefault="00902148" w:rsidP="00C628B0">
      <w:pPr>
        <w:suppressAutoHyphens/>
        <w:rPr>
          <w:lang w:val="nl-NL"/>
        </w:rPr>
      </w:pPr>
    </w:p>
    <w:p w14:paraId="5CEECEA9" w14:textId="77777777" w:rsidR="00902148" w:rsidRPr="00927184" w:rsidRDefault="00902148" w:rsidP="00C628B0">
      <w:pPr>
        <w:keepNext/>
        <w:suppressAutoHyphens/>
        <w:ind w:left="567" w:hanging="567"/>
        <w:rPr>
          <w:lang w:val="nl-NL"/>
        </w:rPr>
      </w:pPr>
      <w:r w:rsidRPr="00927184">
        <w:rPr>
          <w:b/>
          <w:lang w:val="nl-NL"/>
        </w:rPr>
        <w:t>2.</w:t>
      </w:r>
      <w:r w:rsidRPr="00927184">
        <w:rPr>
          <w:b/>
          <w:lang w:val="nl-NL"/>
        </w:rPr>
        <w:tab/>
        <w:t>KWALITATIEVE EN KWANTITATIEVE SAMENSTELLING</w:t>
      </w:r>
    </w:p>
    <w:p w14:paraId="507B1690" w14:textId="77777777" w:rsidR="00902148" w:rsidRPr="00927184" w:rsidRDefault="00902148" w:rsidP="00C628B0">
      <w:pPr>
        <w:keepNext/>
        <w:suppressAutoHyphens/>
        <w:rPr>
          <w:lang w:val="nl-NL"/>
        </w:rPr>
      </w:pPr>
    </w:p>
    <w:p w14:paraId="1D1D851B" w14:textId="77777777" w:rsidR="00902148" w:rsidRPr="00927184" w:rsidRDefault="00902148" w:rsidP="00C628B0">
      <w:pPr>
        <w:suppressAutoHyphens/>
        <w:rPr>
          <w:lang w:val="nl-NL"/>
        </w:rPr>
      </w:pPr>
      <w:r w:rsidRPr="00927184">
        <w:rPr>
          <w:lang w:val="nl-NL"/>
        </w:rPr>
        <w:t xml:space="preserve">Eén ml bevat 10 mg ranibizumab*. </w:t>
      </w:r>
      <w:r w:rsidR="001A790C" w:rsidRPr="00927184">
        <w:rPr>
          <w:lang w:val="nl-NL"/>
        </w:rPr>
        <w:t xml:space="preserve">Eén voorgevulde spuit bevat </w:t>
      </w:r>
      <w:r w:rsidR="00277CA9" w:rsidRPr="00927184">
        <w:rPr>
          <w:lang w:val="nl-NL"/>
        </w:rPr>
        <w:t>0,165 ml</w:t>
      </w:r>
      <w:r w:rsidR="001A790C" w:rsidRPr="00927184">
        <w:rPr>
          <w:lang w:val="nl-NL"/>
        </w:rPr>
        <w:t xml:space="preserve">, equivalent aan 1,65 mg ranibizumab. </w:t>
      </w:r>
      <w:r w:rsidR="00277CA9" w:rsidRPr="00927184">
        <w:rPr>
          <w:lang w:val="nl-NL"/>
        </w:rPr>
        <w:t xml:space="preserve">Het extraheerbare volume van </w:t>
      </w:r>
      <w:r w:rsidR="00E60C31" w:rsidRPr="00927184">
        <w:rPr>
          <w:lang w:val="nl-NL"/>
        </w:rPr>
        <w:t>één</w:t>
      </w:r>
      <w:r w:rsidR="00277CA9" w:rsidRPr="00927184">
        <w:rPr>
          <w:lang w:val="nl-NL"/>
        </w:rPr>
        <w:t xml:space="preserve"> voorgevulde spuit is 0,1 ml. </w:t>
      </w:r>
      <w:r w:rsidR="001A790C" w:rsidRPr="00927184">
        <w:rPr>
          <w:lang w:val="nl-NL"/>
        </w:rPr>
        <w:t xml:space="preserve">Dit </w:t>
      </w:r>
      <w:r w:rsidR="00E850E7" w:rsidRPr="00927184">
        <w:rPr>
          <w:lang w:val="nl-NL"/>
        </w:rPr>
        <w:t>levert</w:t>
      </w:r>
      <w:r w:rsidR="001A790C" w:rsidRPr="00927184">
        <w:rPr>
          <w:lang w:val="nl-NL"/>
        </w:rPr>
        <w:t xml:space="preserve"> een </w:t>
      </w:r>
      <w:r w:rsidR="00E60C31" w:rsidRPr="00927184">
        <w:rPr>
          <w:lang w:val="nl-NL"/>
        </w:rPr>
        <w:t xml:space="preserve">bruikbare </w:t>
      </w:r>
      <w:r w:rsidR="001A790C" w:rsidRPr="00927184">
        <w:rPr>
          <w:lang w:val="nl-NL"/>
        </w:rPr>
        <w:t xml:space="preserve">hoeveelheid </w:t>
      </w:r>
      <w:r w:rsidR="00FB1C89" w:rsidRPr="00927184">
        <w:rPr>
          <w:lang w:val="nl-NL"/>
        </w:rPr>
        <w:t>voor een enkel</w:t>
      </w:r>
      <w:r w:rsidR="008733E2" w:rsidRPr="00927184">
        <w:rPr>
          <w:lang w:val="nl-NL"/>
        </w:rPr>
        <w:t>voudig</w:t>
      </w:r>
      <w:r w:rsidR="00FB1C89" w:rsidRPr="00927184">
        <w:rPr>
          <w:lang w:val="nl-NL"/>
        </w:rPr>
        <w:t xml:space="preserve">e dosis van </w:t>
      </w:r>
      <w:r w:rsidR="00277CA9" w:rsidRPr="00927184">
        <w:rPr>
          <w:lang w:val="nl-NL"/>
        </w:rPr>
        <w:t xml:space="preserve">0,05 ml </w:t>
      </w:r>
      <w:r w:rsidR="00FB1C89" w:rsidRPr="00927184">
        <w:rPr>
          <w:lang w:val="nl-NL"/>
        </w:rPr>
        <w:t>die 0,5 mg ranibizumab bevat.</w:t>
      </w:r>
    </w:p>
    <w:p w14:paraId="10881AC7" w14:textId="77777777" w:rsidR="00902148" w:rsidRPr="00927184" w:rsidRDefault="00902148" w:rsidP="00C628B0">
      <w:pPr>
        <w:pStyle w:val="Text"/>
        <w:widowControl w:val="0"/>
        <w:spacing w:before="0"/>
        <w:jc w:val="left"/>
        <w:rPr>
          <w:color w:val="000000"/>
          <w:sz w:val="22"/>
          <w:szCs w:val="22"/>
          <w:lang w:val="nl-NL"/>
        </w:rPr>
      </w:pPr>
      <w:r w:rsidRPr="00927184">
        <w:rPr>
          <w:color w:val="000000"/>
          <w:sz w:val="22"/>
          <w:szCs w:val="22"/>
          <w:lang w:val="nl-NL"/>
        </w:rPr>
        <w:t xml:space="preserve">*Ranibizumab is een gehumaniseerd monoklonaal antilichaamfragment dat met behulp van recombinant DNA-technologie in </w:t>
      </w:r>
      <w:r w:rsidRPr="00927184">
        <w:rPr>
          <w:i/>
          <w:color w:val="000000"/>
          <w:sz w:val="22"/>
          <w:szCs w:val="22"/>
          <w:lang w:val="nl-NL"/>
        </w:rPr>
        <w:t>Escherichia coli</w:t>
      </w:r>
      <w:r w:rsidRPr="00927184">
        <w:rPr>
          <w:color w:val="000000"/>
          <w:sz w:val="22"/>
          <w:szCs w:val="22"/>
          <w:lang w:val="nl-NL"/>
        </w:rPr>
        <w:t>-cellen wordt geproduceerd.</w:t>
      </w:r>
    </w:p>
    <w:p w14:paraId="50780016" w14:textId="77777777" w:rsidR="00902148" w:rsidRPr="00927184" w:rsidRDefault="00902148" w:rsidP="00C628B0">
      <w:pPr>
        <w:suppressAutoHyphens/>
        <w:rPr>
          <w:lang w:val="nl-NL"/>
        </w:rPr>
      </w:pPr>
    </w:p>
    <w:p w14:paraId="26A823E3" w14:textId="77777777" w:rsidR="00902148" w:rsidRPr="00927184" w:rsidRDefault="00902148" w:rsidP="00C628B0">
      <w:pPr>
        <w:suppressAutoHyphens/>
        <w:rPr>
          <w:lang w:val="nl-NL"/>
        </w:rPr>
      </w:pPr>
      <w:r w:rsidRPr="00927184">
        <w:rPr>
          <w:lang w:val="nl-NL"/>
        </w:rPr>
        <w:t>Voor de volledige lijst van hulpstoffen, zie rubriek 6.1.</w:t>
      </w:r>
    </w:p>
    <w:p w14:paraId="1B75716A" w14:textId="77777777" w:rsidR="00902148" w:rsidRPr="00927184" w:rsidRDefault="00902148" w:rsidP="00C628B0">
      <w:pPr>
        <w:suppressAutoHyphens/>
        <w:rPr>
          <w:lang w:val="nl-NL"/>
        </w:rPr>
      </w:pPr>
    </w:p>
    <w:p w14:paraId="038CC0F5" w14:textId="77777777" w:rsidR="00902148" w:rsidRPr="00927184" w:rsidRDefault="00902148" w:rsidP="00C628B0">
      <w:pPr>
        <w:suppressAutoHyphens/>
        <w:rPr>
          <w:lang w:val="nl-NL"/>
        </w:rPr>
      </w:pPr>
    </w:p>
    <w:p w14:paraId="49D33B7D" w14:textId="77777777" w:rsidR="00902148" w:rsidRPr="00927184" w:rsidRDefault="00902148" w:rsidP="00C628B0">
      <w:pPr>
        <w:keepNext/>
        <w:suppressAutoHyphens/>
        <w:ind w:left="567" w:hanging="567"/>
        <w:rPr>
          <w:lang w:val="nl-NL"/>
        </w:rPr>
      </w:pPr>
      <w:r w:rsidRPr="00927184">
        <w:rPr>
          <w:b/>
          <w:lang w:val="nl-NL"/>
        </w:rPr>
        <w:t>3.</w:t>
      </w:r>
      <w:r w:rsidRPr="00927184">
        <w:rPr>
          <w:b/>
          <w:lang w:val="nl-NL"/>
        </w:rPr>
        <w:tab/>
        <w:t>FARMACEUTISCHE VORM</w:t>
      </w:r>
    </w:p>
    <w:p w14:paraId="479E0500" w14:textId="77777777" w:rsidR="00902148" w:rsidRPr="00927184" w:rsidRDefault="00902148" w:rsidP="00C628B0">
      <w:pPr>
        <w:keepNext/>
        <w:suppressAutoHyphens/>
        <w:rPr>
          <w:lang w:val="nl-NL"/>
        </w:rPr>
      </w:pPr>
    </w:p>
    <w:p w14:paraId="14329BA2" w14:textId="77777777" w:rsidR="00902148" w:rsidRPr="00927184" w:rsidRDefault="00902148" w:rsidP="00C628B0">
      <w:pPr>
        <w:suppressAutoHyphens/>
        <w:rPr>
          <w:lang w:val="nl-NL"/>
        </w:rPr>
      </w:pPr>
      <w:r w:rsidRPr="00927184">
        <w:rPr>
          <w:lang w:val="nl-NL"/>
        </w:rPr>
        <w:t>Oplossing voor injectie.</w:t>
      </w:r>
    </w:p>
    <w:p w14:paraId="74894607" w14:textId="77777777" w:rsidR="00902148" w:rsidRPr="00927184" w:rsidRDefault="00902148" w:rsidP="00C628B0">
      <w:pPr>
        <w:suppressAutoHyphens/>
        <w:rPr>
          <w:lang w:val="nl-NL"/>
        </w:rPr>
      </w:pPr>
    </w:p>
    <w:p w14:paraId="515072E1" w14:textId="4B804E3E" w:rsidR="00902148" w:rsidRPr="00927184" w:rsidRDefault="00902148" w:rsidP="00C628B0">
      <w:pPr>
        <w:suppressAutoHyphens/>
        <w:rPr>
          <w:lang w:val="nl-NL"/>
        </w:rPr>
      </w:pPr>
      <w:r w:rsidRPr="00927184">
        <w:rPr>
          <w:lang w:val="nl-NL"/>
        </w:rPr>
        <w:t>Heldere, kleurloze tot licht</w:t>
      </w:r>
      <w:r w:rsidR="00F10AC2">
        <w:rPr>
          <w:lang w:val="nl-NL"/>
        </w:rPr>
        <w:t>bruin</w:t>
      </w:r>
      <w:r w:rsidRPr="00927184">
        <w:rPr>
          <w:lang w:val="nl-NL"/>
        </w:rPr>
        <w:t>gele waterige oplossing.</w:t>
      </w:r>
    </w:p>
    <w:p w14:paraId="1653F0CA" w14:textId="77777777" w:rsidR="00902148" w:rsidRPr="00927184" w:rsidRDefault="00902148" w:rsidP="00C628B0">
      <w:pPr>
        <w:suppressAutoHyphens/>
        <w:rPr>
          <w:lang w:val="nl-NL"/>
        </w:rPr>
      </w:pPr>
    </w:p>
    <w:p w14:paraId="2D494110" w14:textId="77777777" w:rsidR="00902148" w:rsidRPr="00927184" w:rsidRDefault="00902148" w:rsidP="00C628B0">
      <w:pPr>
        <w:suppressAutoHyphens/>
        <w:rPr>
          <w:lang w:val="nl-NL"/>
        </w:rPr>
      </w:pPr>
    </w:p>
    <w:p w14:paraId="6E51C7D2" w14:textId="77777777" w:rsidR="00902148" w:rsidRPr="00927184" w:rsidRDefault="00902148" w:rsidP="00C628B0">
      <w:pPr>
        <w:keepNext/>
        <w:suppressAutoHyphens/>
        <w:ind w:left="567" w:hanging="567"/>
        <w:rPr>
          <w:lang w:val="nl-NL"/>
        </w:rPr>
      </w:pPr>
      <w:r w:rsidRPr="00927184">
        <w:rPr>
          <w:b/>
          <w:lang w:val="nl-NL"/>
        </w:rPr>
        <w:t>4.</w:t>
      </w:r>
      <w:r w:rsidRPr="00927184">
        <w:rPr>
          <w:b/>
          <w:lang w:val="nl-NL"/>
        </w:rPr>
        <w:tab/>
        <w:t>KLINISCHE GEGEVENS</w:t>
      </w:r>
    </w:p>
    <w:p w14:paraId="526BA84B" w14:textId="77777777" w:rsidR="00902148" w:rsidRPr="00927184" w:rsidRDefault="00902148" w:rsidP="00C628B0">
      <w:pPr>
        <w:keepNext/>
        <w:suppressAutoHyphens/>
        <w:rPr>
          <w:lang w:val="nl-NL"/>
        </w:rPr>
      </w:pPr>
    </w:p>
    <w:p w14:paraId="07241965" w14:textId="77777777" w:rsidR="00902148" w:rsidRPr="00927184" w:rsidRDefault="00902148" w:rsidP="00C628B0">
      <w:pPr>
        <w:keepNext/>
        <w:suppressAutoHyphens/>
        <w:ind w:left="567" w:hanging="567"/>
        <w:rPr>
          <w:lang w:val="nl-NL"/>
        </w:rPr>
      </w:pPr>
      <w:r w:rsidRPr="00927184">
        <w:rPr>
          <w:b/>
          <w:lang w:val="nl-NL"/>
        </w:rPr>
        <w:t>4.1</w:t>
      </w:r>
      <w:r w:rsidRPr="00927184">
        <w:rPr>
          <w:b/>
          <w:lang w:val="nl-NL"/>
        </w:rPr>
        <w:tab/>
        <w:t>Therapeutische indicaties</w:t>
      </w:r>
    </w:p>
    <w:p w14:paraId="0EEEEA7F" w14:textId="77777777" w:rsidR="00902148" w:rsidRPr="00927184" w:rsidRDefault="00902148" w:rsidP="00C628B0">
      <w:pPr>
        <w:keepNext/>
        <w:suppressAutoHyphens/>
        <w:rPr>
          <w:lang w:val="nl-NL"/>
        </w:rPr>
      </w:pPr>
    </w:p>
    <w:p w14:paraId="7EA6C374" w14:textId="77777777" w:rsidR="00902148" w:rsidRPr="00927184" w:rsidRDefault="00902148" w:rsidP="00C628B0">
      <w:pPr>
        <w:keepNext/>
        <w:suppressAutoHyphens/>
        <w:rPr>
          <w:szCs w:val="22"/>
          <w:lang w:val="nl-NL"/>
        </w:rPr>
      </w:pPr>
      <w:r w:rsidRPr="00927184">
        <w:rPr>
          <w:lang w:val="nl-NL"/>
        </w:rPr>
        <w:t xml:space="preserve">Lucentis is </w:t>
      </w:r>
      <w:r w:rsidRPr="00927184">
        <w:rPr>
          <w:szCs w:val="22"/>
          <w:lang w:val="nl-NL"/>
        </w:rPr>
        <w:t>geïndiceerd voor gebruik bij volwassenen voor:</w:t>
      </w:r>
    </w:p>
    <w:p w14:paraId="5EA5379E" w14:textId="77777777" w:rsidR="00902148" w:rsidRPr="00927184" w:rsidRDefault="00902148" w:rsidP="00C628B0">
      <w:pPr>
        <w:widowControl w:val="0"/>
        <w:numPr>
          <w:ilvl w:val="0"/>
          <w:numId w:val="8"/>
        </w:numPr>
        <w:tabs>
          <w:tab w:val="clear" w:pos="417"/>
        </w:tabs>
        <w:ind w:left="567" w:hanging="507"/>
        <w:rPr>
          <w:szCs w:val="22"/>
          <w:lang w:val="nl-NL"/>
        </w:rPr>
      </w:pPr>
      <w:r w:rsidRPr="00927184">
        <w:rPr>
          <w:szCs w:val="22"/>
          <w:lang w:val="nl-NL"/>
        </w:rPr>
        <w:t>de behandeling van neovasculaire (natte) leeftijdsgebonden maculadegeneratie (LMD)</w:t>
      </w:r>
    </w:p>
    <w:p w14:paraId="3939077C" w14:textId="77777777" w:rsidR="00902148" w:rsidRPr="00927184" w:rsidRDefault="00902148" w:rsidP="00C628B0">
      <w:pPr>
        <w:widowControl w:val="0"/>
        <w:numPr>
          <w:ilvl w:val="0"/>
          <w:numId w:val="8"/>
        </w:numPr>
        <w:tabs>
          <w:tab w:val="clear" w:pos="417"/>
        </w:tabs>
        <w:ind w:left="567" w:hanging="507"/>
        <w:rPr>
          <w:szCs w:val="22"/>
          <w:lang w:val="nl-NL"/>
        </w:rPr>
      </w:pPr>
      <w:r w:rsidRPr="00927184">
        <w:rPr>
          <w:szCs w:val="22"/>
          <w:lang w:val="nl-NL"/>
        </w:rPr>
        <w:t>de behandeling van visusverslechtering als gevolg van diabetisch macula-oedeem (DME)</w:t>
      </w:r>
    </w:p>
    <w:p w14:paraId="5BE0E5A8" w14:textId="77777777" w:rsidR="00A5573B" w:rsidRPr="00927184" w:rsidRDefault="00A5573B" w:rsidP="00C628B0">
      <w:pPr>
        <w:widowControl w:val="0"/>
        <w:numPr>
          <w:ilvl w:val="0"/>
          <w:numId w:val="8"/>
        </w:numPr>
        <w:tabs>
          <w:tab w:val="clear" w:pos="417"/>
        </w:tabs>
        <w:ind w:left="567" w:hanging="507"/>
        <w:rPr>
          <w:szCs w:val="22"/>
          <w:lang w:val="nl-NL"/>
        </w:rPr>
      </w:pPr>
      <w:r w:rsidRPr="00927184">
        <w:rPr>
          <w:szCs w:val="22"/>
          <w:lang w:val="nl-NL"/>
        </w:rPr>
        <w:t>de behandeling van proliferatieve diabetische retinopathie (PDR)</w:t>
      </w:r>
    </w:p>
    <w:p w14:paraId="268120ED" w14:textId="77777777" w:rsidR="00902148" w:rsidRPr="00927184" w:rsidRDefault="00902148" w:rsidP="00C628B0">
      <w:pPr>
        <w:widowControl w:val="0"/>
        <w:numPr>
          <w:ilvl w:val="0"/>
          <w:numId w:val="8"/>
        </w:numPr>
        <w:tabs>
          <w:tab w:val="clear" w:pos="417"/>
        </w:tabs>
        <w:ind w:left="567" w:hanging="507"/>
        <w:rPr>
          <w:szCs w:val="22"/>
          <w:lang w:val="nl-NL"/>
        </w:rPr>
      </w:pPr>
      <w:r w:rsidRPr="00927184">
        <w:rPr>
          <w:szCs w:val="22"/>
          <w:lang w:val="nl-NL"/>
        </w:rPr>
        <w:t>de behandeling van visusverslechtering als gevolg van macula-oedeem secundair aan retinale veneuze occlusie (retinale veneuze takocclusie</w:t>
      </w:r>
      <w:r w:rsidRPr="00927184">
        <w:rPr>
          <w:lang w:val="nl-NL"/>
        </w:rPr>
        <w:t xml:space="preserve"> (BRVO) of </w:t>
      </w:r>
      <w:r w:rsidRPr="00927184">
        <w:rPr>
          <w:szCs w:val="22"/>
          <w:lang w:val="nl-NL"/>
        </w:rPr>
        <w:t xml:space="preserve">retinale </w:t>
      </w:r>
      <w:r w:rsidRPr="00927184">
        <w:rPr>
          <w:lang w:val="nl-NL"/>
        </w:rPr>
        <w:t>veneuze stamocclusie (CRVO = centrale retinale veneuze occlusie))</w:t>
      </w:r>
    </w:p>
    <w:p w14:paraId="42D8DAB8" w14:textId="77777777" w:rsidR="00A5573B" w:rsidRPr="00927184" w:rsidRDefault="00A5573B" w:rsidP="00C628B0">
      <w:pPr>
        <w:widowControl w:val="0"/>
        <w:numPr>
          <w:ilvl w:val="0"/>
          <w:numId w:val="8"/>
        </w:numPr>
        <w:tabs>
          <w:tab w:val="clear" w:pos="417"/>
        </w:tabs>
        <w:ind w:left="567" w:hanging="507"/>
        <w:rPr>
          <w:szCs w:val="22"/>
          <w:lang w:val="nl-NL"/>
        </w:rPr>
      </w:pPr>
      <w:r w:rsidRPr="00927184">
        <w:rPr>
          <w:szCs w:val="22"/>
          <w:lang w:val="nl-NL"/>
        </w:rPr>
        <w:t>de behandeling van visusverslechtering als gevolg van choroïdale neovascularisatie (CNV)</w:t>
      </w:r>
    </w:p>
    <w:p w14:paraId="144BAEA5" w14:textId="77777777" w:rsidR="00902148" w:rsidRPr="00927184" w:rsidRDefault="00902148" w:rsidP="00C628B0">
      <w:pPr>
        <w:suppressAutoHyphens/>
        <w:rPr>
          <w:lang w:val="nl-NL"/>
        </w:rPr>
      </w:pPr>
    </w:p>
    <w:p w14:paraId="3677B5B3" w14:textId="77777777" w:rsidR="00902148" w:rsidRPr="00927184" w:rsidRDefault="00902148" w:rsidP="00C628B0">
      <w:pPr>
        <w:keepNext/>
        <w:suppressAutoHyphens/>
        <w:ind w:left="567" w:hanging="567"/>
        <w:rPr>
          <w:lang w:val="nl-NL"/>
        </w:rPr>
      </w:pPr>
      <w:r w:rsidRPr="00927184">
        <w:rPr>
          <w:b/>
          <w:lang w:val="nl-NL"/>
        </w:rPr>
        <w:t>4.2</w:t>
      </w:r>
      <w:r w:rsidRPr="00927184">
        <w:rPr>
          <w:b/>
          <w:lang w:val="nl-NL"/>
        </w:rPr>
        <w:tab/>
        <w:t>Dosering en wijze van toediening</w:t>
      </w:r>
    </w:p>
    <w:p w14:paraId="298271FD" w14:textId="77777777" w:rsidR="00902148" w:rsidRPr="00927184" w:rsidRDefault="00902148" w:rsidP="00C628B0">
      <w:pPr>
        <w:keepNext/>
        <w:suppressAutoHyphens/>
        <w:rPr>
          <w:lang w:val="nl-NL"/>
        </w:rPr>
      </w:pPr>
    </w:p>
    <w:p w14:paraId="0C5BC836" w14:textId="77777777" w:rsidR="00902148" w:rsidRPr="00927184" w:rsidRDefault="00902148" w:rsidP="00C628B0">
      <w:pPr>
        <w:suppressAutoHyphens/>
        <w:rPr>
          <w:lang w:val="nl-NL"/>
        </w:rPr>
      </w:pPr>
      <w:r w:rsidRPr="00927184">
        <w:rPr>
          <w:lang w:val="nl-NL"/>
        </w:rPr>
        <w:t>Lucentis moet worden toegediend door een bevoegde oogarts die ervaring heeft met intravitreale injecties.</w:t>
      </w:r>
    </w:p>
    <w:p w14:paraId="381C762A" w14:textId="77777777" w:rsidR="004F61A4" w:rsidRPr="00927184" w:rsidRDefault="004F61A4" w:rsidP="00C628B0">
      <w:pPr>
        <w:suppressAutoHyphens/>
        <w:rPr>
          <w:lang w:val="nl-NL"/>
        </w:rPr>
      </w:pPr>
    </w:p>
    <w:p w14:paraId="36EE0C17" w14:textId="77777777" w:rsidR="00F07E6C" w:rsidRPr="00927184" w:rsidRDefault="00F07E6C" w:rsidP="00C628B0">
      <w:pPr>
        <w:keepNext/>
        <w:suppressAutoHyphens/>
        <w:rPr>
          <w:u w:val="single"/>
          <w:lang w:val="nl-NL"/>
        </w:rPr>
      </w:pPr>
      <w:r w:rsidRPr="00927184">
        <w:rPr>
          <w:u w:val="single"/>
          <w:lang w:val="nl-NL"/>
        </w:rPr>
        <w:t>Dosering</w:t>
      </w:r>
    </w:p>
    <w:p w14:paraId="6552983C" w14:textId="77777777" w:rsidR="00F07E6C" w:rsidRPr="00927184" w:rsidRDefault="00F07E6C" w:rsidP="00C628B0">
      <w:pPr>
        <w:keepNext/>
        <w:rPr>
          <w:lang w:val="nl-NL"/>
        </w:rPr>
      </w:pPr>
    </w:p>
    <w:p w14:paraId="2CA71362" w14:textId="77777777" w:rsidR="003334FA" w:rsidRPr="00927184" w:rsidRDefault="003334FA" w:rsidP="00C628B0">
      <w:pPr>
        <w:suppressAutoHyphens/>
        <w:rPr>
          <w:lang w:val="nl-NL"/>
        </w:rPr>
      </w:pPr>
      <w:r w:rsidRPr="00927184">
        <w:rPr>
          <w:lang w:val="nl-NL"/>
        </w:rPr>
        <w:t>De aanbevolen dosis voor Lucentis is 0,5 mg, toegediend als enkelvoudige intravitreale injectie. Dit komt overeen met een injectievolume van 0,05 ml. Het interval tussen twee doses in hetzelfde oog dient ten minste vier weken te zijn.</w:t>
      </w:r>
    </w:p>
    <w:p w14:paraId="209F6B6C" w14:textId="77777777" w:rsidR="003334FA" w:rsidRPr="00927184" w:rsidRDefault="003334FA" w:rsidP="00C628B0">
      <w:pPr>
        <w:suppressAutoHyphens/>
        <w:rPr>
          <w:lang w:val="nl-NL"/>
        </w:rPr>
      </w:pPr>
    </w:p>
    <w:p w14:paraId="1EE8D964" w14:textId="77777777" w:rsidR="003334FA" w:rsidRPr="00927184" w:rsidRDefault="003334FA" w:rsidP="00C628B0">
      <w:pPr>
        <w:suppressAutoHyphens/>
        <w:rPr>
          <w:szCs w:val="22"/>
          <w:lang w:val="nl-NL"/>
        </w:rPr>
      </w:pPr>
      <w:r w:rsidRPr="00927184">
        <w:rPr>
          <w:lang w:val="nl-NL"/>
        </w:rPr>
        <w:t>De behandeling wordt gestart met één injectie per maand totdat maximale gezichtsscherpte is bereikt en/of er geen verschijnselen van ziekteactiviteit zijn, dat wil zeggen geen verandering in de gezichtsscherpte en in andere verschijnselen en klachten van de aandoening bij voortgezette behandeling</w:t>
      </w:r>
      <w:r w:rsidRPr="00927184">
        <w:rPr>
          <w:szCs w:val="22"/>
          <w:lang w:val="nl-NL"/>
        </w:rPr>
        <w:t>. Bij patiënten met natte LMD, DME</w:t>
      </w:r>
      <w:r w:rsidR="00896BE2" w:rsidRPr="00927184">
        <w:rPr>
          <w:szCs w:val="22"/>
          <w:lang w:val="nl-NL"/>
        </w:rPr>
        <w:t>, PDR</w:t>
      </w:r>
      <w:r w:rsidRPr="00927184">
        <w:rPr>
          <w:szCs w:val="22"/>
          <w:lang w:val="nl-NL"/>
        </w:rPr>
        <w:t xml:space="preserve"> en RVO kunnen initieel drie of meer opeenvolgende, maandelijkse injecties nodig zijn.</w:t>
      </w:r>
    </w:p>
    <w:p w14:paraId="65E88BEC" w14:textId="77777777" w:rsidR="003334FA" w:rsidRPr="00927184" w:rsidRDefault="003334FA" w:rsidP="00C628B0">
      <w:pPr>
        <w:suppressAutoHyphens/>
        <w:rPr>
          <w:szCs w:val="22"/>
          <w:lang w:val="nl-NL"/>
        </w:rPr>
      </w:pPr>
    </w:p>
    <w:p w14:paraId="254CB839" w14:textId="77777777" w:rsidR="003334FA" w:rsidRPr="00927184" w:rsidRDefault="003334FA" w:rsidP="00C628B0">
      <w:pPr>
        <w:suppressAutoHyphens/>
        <w:rPr>
          <w:iCs/>
          <w:szCs w:val="24"/>
          <w:lang w:val="nl-NL"/>
        </w:rPr>
      </w:pPr>
      <w:r w:rsidRPr="00927184">
        <w:rPr>
          <w:iCs/>
          <w:szCs w:val="24"/>
          <w:lang w:val="nl-NL"/>
        </w:rPr>
        <w:t>Daarna moeten de intervallen voor controle en behandeling worden bepaald door de arts op basis van de ziekteactiviteit, zoals bepaald door gezichtsscherpte en/of anatomische parameters.</w:t>
      </w:r>
    </w:p>
    <w:p w14:paraId="0B44343C" w14:textId="77777777" w:rsidR="003334FA" w:rsidRPr="00927184" w:rsidRDefault="003334FA" w:rsidP="00C628B0">
      <w:pPr>
        <w:suppressAutoHyphens/>
        <w:rPr>
          <w:iCs/>
          <w:szCs w:val="24"/>
          <w:lang w:val="nl-NL"/>
        </w:rPr>
      </w:pPr>
    </w:p>
    <w:p w14:paraId="529486E3" w14:textId="77777777" w:rsidR="003334FA" w:rsidRPr="00927184" w:rsidRDefault="003334FA" w:rsidP="00C628B0">
      <w:pPr>
        <w:suppressAutoHyphens/>
        <w:rPr>
          <w:iCs/>
          <w:szCs w:val="24"/>
          <w:lang w:val="nl-NL"/>
        </w:rPr>
      </w:pPr>
      <w:r w:rsidRPr="00927184">
        <w:rPr>
          <w:iCs/>
          <w:szCs w:val="24"/>
          <w:lang w:val="nl-NL"/>
        </w:rPr>
        <w:t>Als volgens de arts uit visuele en anatomische parameters blijkt dat de patiënt geen voordeel heeft van voortgezette behandeling, dan moet Lucentis gestaakt worden.</w:t>
      </w:r>
    </w:p>
    <w:p w14:paraId="270788EF" w14:textId="77777777" w:rsidR="003334FA" w:rsidRPr="00927184" w:rsidRDefault="003334FA" w:rsidP="00C628B0">
      <w:pPr>
        <w:suppressAutoHyphens/>
        <w:rPr>
          <w:iCs/>
          <w:szCs w:val="24"/>
          <w:lang w:val="nl-NL"/>
        </w:rPr>
      </w:pPr>
    </w:p>
    <w:p w14:paraId="671D03D3" w14:textId="77777777" w:rsidR="003334FA" w:rsidRPr="00927184" w:rsidRDefault="003334FA" w:rsidP="00C628B0">
      <w:pPr>
        <w:suppressAutoHyphens/>
        <w:rPr>
          <w:iCs/>
          <w:szCs w:val="24"/>
          <w:lang w:val="nl-NL"/>
        </w:rPr>
      </w:pPr>
      <w:r w:rsidRPr="00927184">
        <w:rPr>
          <w:iCs/>
          <w:szCs w:val="24"/>
          <w:lang w:val="nl-NL"/>
        </w:rPr>
        <w:t xml:space="preserve">Controle op ziekteactiviteit kan bestaan uit klinisch onderzoek, functionele testen of beeldvormingstechnieken (bijvoorbeeld </w:t>
      </w:r>
      <w:r w:rsidRPr="00927184">
        <w:rPr>
          <w:szCs w:val="22"/>
          <w:lang w:val="nl-NL"/>
        </w:rPr>
        <w:t>optische coherentietomografie of fluorescentieangiografie</w:t>
      </w:r>
      <w:r w:rsidRPr="00927184">
        <w:rPr>
          <w:iCs/>
          <w:szCs w:val="24"/>
          <w:lang w:val="nl-NL"/>
        </w:rPr>
        <w:t>).</w:t>
      </w:r>
    </w:p>
    <w:p w14:paraId="5F28AF09" w14:textId="77777777" w:rsidR="003334FA" w:rsidRPr="00927184" w:rsidRDefault="003334FA" w:rsidP="00C628B0">
      <w:pPr>
        <w:suppressAutoHyphens/>
        <w:rPr>
          <w:iCs/>
          <w:szCs w:val="24"/>
          <w:lang w:val="nl-NL"/>
        </w:rPr>
      </w:pPr>
    </w:p>
    <w:p w14:paraId="36CFD000" w14:textId="77777777" w:rsidR="003334FA" w:rsidRPr="00927184" w:rsidRDefault="003334FA" w:rsidP="00C628B0">
      <w:pPr>
        <w:suppressAutoHyphens/>
        <w:rPr>
          <w:szCs w:val="22"/>
          <w:lang w:val="nl-NL"/>
        </w:rPr>
      </w:pPr>
      <w:r w:rsidRPr="00927184">
        <w:rPr>
          <w:iCs/>
          <w:szCs w:val="24"/>
          <w:lang w:val="nl-NL"/>
        </w:rPr>
        <w:t xml:space="preserve">Indien patiënten volgens een “treat-and-extend” regime worden behandeld, kunnen de behandelingsintervallen stapsgewijs worden verlengd op het moment dat maximale gezichtsscherpte is bereikt en/of er geen verschijnselen van ziekteactiviteit zijn, totdat verschijnselen van ziekteactiviteit of </w:t>
      </w:r>
      <w:r w:rsidRPr="00927184">
        <w:rPr>
          <w:szCs w:val="22"/>
          <w:lang w:val="nl-NL"/>
        </w:rPr>
        <w:t>visusverslechtering</w:t>
      </w:r>
      <w:r w:rsidRPr="00927184" w:rsidDel="001C2703">
        <w:rPr>
          <w:iCs/>
          <w:szCs w:val="24"/>
          <w:lang w:val="nl-NL"/>
        </w:rPr>
        <w:t xml:space="preserve"> </w:t>
      </w:r>
      <w:r w:rsidRPr="00927184">
        <w:rPr>
          <w:iCs/>
          <w:szCs w:val="24"/>
          <w:lang w:val="nl-NL"/>
        </w:rPr>
        <w:t>zich weer voordoen. Het behandelingsinterval dient met niet meer dan twee weken per keer te worden verlengd bij natte LMD</w:t>
      </w:r>
      <w:r w:rsidRPr="00927184">
        <w:rPr>
          <w:szCs w:val="22"/>
          <w:lang w:val="nl-NL"/>
        </w:rPr>
        <w:t xml:space="preserve"> en kan met maximaal één maand per keer worden verlengd bij DME. Bij </w:t>
      </w:r>
      <w:r w:rsidR="00896BE2" w:rsidRPr="00927184">
        <w:rPr>
          <w:szCs w:val="22"/>
          <w:lang w:val="nl-NL"/>
        </w:rPr>
        <w:t xml:space="preserve">PDR en </w:t>
      </w:r>
      <w:r w:rsidRPr="00927184">
        <w:rPr>
          <w:szCs w:val="22"/>
          <w:lang w:val="nl-NL"/>
        </w:rPr>
        <w:t>RVO kunnen behandelingsintervallen ook geleidelijk aan worden verlengd. Er zijn echter onvoldoende gegevens om conclusies te trekken over de duur van deze intervallen. Als de ziekteactiviteit terugkeert, dient het behandelingsinterval overeenkomstig te worden ingekort.</w:t>
      </w:r>
    </w:p>
    <w:p w14:paraId="5D6B60C5" w14:textId="77777777" w:rsidR="003334FA" w:rsidRPr="00927184" w:rsidRDefault="003334FA" w:rsidP="00C628B0">
      <w:pPr>
        <w:suppressAutoHyphens/>
        <w:rPr>
          <w:szCs w:val="22"/>
          <w:lang w:val="nl-NL"/>
        </w:rPr>
      </w:pPr>
    </w:p>
    <w:p w14:paraId="7B6C5E6C" w14:textId="77777777" w:rsidR="006411EC" w:rsidRPr="00927184" w:rsidRDefault="006411EC" w:rsidP="00C628B0">
      <w:pPr>
        <w:rPr>
          <w:lang w:val="nl-NL"/>
        </w:rPr>
      </w:pPr>
      <w:r w:rsidRPr="00927184">
        <w:rPr>
          <w:lang w:val="nl-NL"/>
        </w:rPr>
        <w:t>De behandeling van visusverslechtering als gevolg van CNV moet individueel per patiënt bepaald worden gebaseerd op de ziekteactiviteit. Sommige patiënten hebben slechts één injectie nodig gedurende de eerste 12 maanden; andere patiënten kunnen frequentere behandeling nodig hebben, waaronder een maandelijkse injectie. Bij CNV secundair aan pathologische myopie (PM) hebben veel patiënten slechts één of twee injecties nodig tijdens het eerste jaar (zie rubriek 5.1).</w:t>
      </w:r>
    </w:p>
    <w:p w14:paraId="076F54EA" w14:textId="77777777" w:rsidR="00902148" w:rsidRPr="00927184" w:rsidRDefault="00902148" w:rsidP="00C628B0">
      <w:pPr>
        <w:suppressAutoHyphens/>
        <w:rPr>
          <w:szCs w:val="22"/>
          <w:lang w:val="nl-NL"/>
        </w:rPr>
      </w:pPr>
    </w:p>
    <w:p w14:paraId="55195C43" w14:textId="77777777" w:rsidR="00902148" w:rsidRPr="00927184" w:rsidRDefault="00902148" w:rsidP="00C628B0">
      <w:pPr>
        <w:keepNext/>
        <w:widowControl w:val="0"/>
        <w:rPr>
          <w:i/>
          <w:szCs w:val="22"/>
          <w:lang w:val="nl-NL"/>
        </w:rPr>
      </w:pPr>
      <w:r w:rsidRPr="00927184">
        <w:rPr>
          <w:i/>
          <w:szCs w:val="22"/>
          <w:lang w:val="nl-NL"/>
        </w:rPr>
        <w:t>Lucentis en laserfotocoagulatie bij DME en bij macula-oedeem secundair aan BRVO</w:t>
      </w:r>
    </w:p>
    <w:p w14:paraId="48F56C94" w14:textId="77777777" w:rsidR="00902148" w:rsidRPr="00927184" w:rsidRDefault="00902148" w:rsidP="00C628B0">
      <w:pPr>
        <w:widowControl w:val="0"/>
        <w:rPr>
          <w:szCs w:val="22"/>
          <w:lang w:val="nl-NL"/>
        </w:rPr>
      </w:pPr>
      <w:r w:rsidRPr="00927184">
        <w:rPr>
          <w:szCs w:val="22"/>
          <w:lang w:val="nl-NL"/>
        </w:rPr>
        <w:t>Er is enige ervaring met de gelijktijdige toediening van Lucentis met laserfotocoagulatie (zie rubriek 5.1). Wanneer ze op dezelfde dag worden gegeven, dient Lucentis ten minste 30 minuten na laserfotocoagulatie te worden toegediend. Lucentis kan worden toegediend aan patiënten die eerder laserfotocoagulatie hebben gekregen.</w:t>
      </w:r>
    </w:p>
    <w:p w14:paraId="0A53355F" w14:textId="77777777" w:rsidR="00902148" w:rsidRPr="00927184" w:rsidRDefault="00902148" w:rsidP="00C628B0">
      <w:pPr>
        <w:suppressAutoHyphens/>
        <w:rPr>
          <w:szCs w:val="22"/>
          <w:lang w:val="nl-NL"/>
        </w:rPr>
      </w:pPr>
    </w:p>
    <w:p w14:paraId="35333B8E" w14:textId="77777777" w:rsidR="00902148" w:rsidRPr="00927184" w:rsidRDefault="00902148" w:rsidP="00C628B0">
      <w:pPr>
        <w:keepNext/>
        <w:suppressAutoHyphens/>
        <w:rPr>
          <w:i/>
          <w:szCs w:val="22"/>
          <w:lang w:val="nl-NL"/>
        </w:rPr>
      </w:pPr>
      <w:r w:rsidRPr="00927184">
        <w:rPr>
          <w:i/>
          <w:szCs w:val="22"/>
          <w:lang w:val="nl-NL"/>
        </w:rPr>
        <w:t xml:space="preserve">Lucentis en fotodynamische therapie met </w:t>
      </w:r>
      <w:r w:rsidR="00F07E6C" w:rsidRPr="00927184">
        <w:rPr>
          <w:i/>
          <w:szCs w:val="22"/>
          <w:lang w:val="nl-NL"/>
        </w:rPr>
        <w:t>verteporfine</w:t>
      </w:r>
      <w:r w:rsidRPr="00927184">
        <w:rPr>
          <w:i/>
          <w:szCs w:val="22"/>
          <w:lang w:val="nl-NL"/>
        </w:rPr>
        <w:t xml:space="preserve"> bij CNV secundair aan PM</w:t>
      </w:r>
    </w:p>
    <w:p w14:paraId="0980795A" w14:textId="77777777" w:rsidR="00902148" w:rsidRPr="00927184" w:rsidRDefault="00902148" w:rsidP="00C628B0">
      <w:pPr>
        <w:suppressAutoHyphens/>
        <w:rPr>
          <w:szCs w:val="22"/>
          <w:lang w:val="nl-NL"/>
        </w:rPr>
      </w:pPr>
      <w:r w:rsidRPr="00927184">
        <w:rPr>
          <w:szCs w:val="22"/>
          <w:lang w:val="nl-NL"/>
        </w:rPr>
        <w:t xml:space="preserve">Er is geen ervaring met gelijktijdige toediening van Lucentis en </w:t>
      </w:r>
      <w:r w:rsidR="00F07E6C" w:rsidRPr="00927184">
        <w:rPr>
          <w:szCs w:val="22"/>
          <w:lang w:val="nl-NL"/>
        </w:rPr>
        <w:t>verteporfine.</w:t>
      </w:r>
    </w:p>
    <w:p w14:paraId="20BC1F1B" w14:textId="77777777" w:rsidR="00902148" w:rsidRPr="00927184" w:rsidRDefault="00902148" w:rsidP="00C628B0">
      <w:pPr>
        <w:suppressAutoHyphens/>
        <w:rPr>
          <w:szCs w:val="22"/>
          <w:lang w:val="nl-NL"/>
        </w:rPr>
      </w:pPr>
    </w:p>
    <w:p w14:paraId="6C020521" w14:textId="77777777" w:rsidR="00902148" w:rsidRPr="00927184" w:rsidRDefault="00902148" w:rsidP="00C628B0">
      <w:pPr>
        <w:keepNext/>
        <w:suppressAutoHyphens/>
        <w:rPr>
          <w:szCs w:val="22"/>
          <w:u w:val="single"/>
          <w:lang w:val="nl-NL"/>
        </w:rPr>
      </w:pPr>
      <w:r w:rsidRPr="00927184">
        <w:rPr>
          <w:szCs w:val="22"/>
          <w:u w:val="single"/>
          <w:lang w:val="nl-NL"/>
        </w:rPr>
        <w:t>Speciale populaties</w:t>
      </w:r>
    </w:p>
    <w:p w14:paraId="248BB747" w14:textId="77777777" w:rsidR="00E65FBA" w:rsidRPr="00927184" w:rsidRDefault="00E65FBA" w:rsidP="00C628B0">
      <w:pPr>
        <w:keepNext/>
        <w:suppressAutoHyphens/>
        <w:rPr>
          <w:i/>
          <w:lang w:val="nl-NL"/>
        </w:rPr>
      </w:pPr>
    </w:p>
    <w:p w14:paraId="1F02F50A" w14:textId="77777777" w:rsidR="00902148" w:rsidRPr="00927184" w:rsidRDefault="00902148" w:rsidP="00C628B0">
      <w:pPr>
        <w:keepNext/>
        <w:suppressAutoHyphens/>
        <w:rPr>
          <w:i/>
          <w:lang w:val="nl-NL"/>
        </w:rPr>
      </w:pPr>
      <w:r w:rsidRPr="00927184">
        <w:rPr>
          <w:i/>
          <w:lang w:val="nl-NL"/>
        </w:rPr>
        <w:t>Leverinsufficiëntie</w:t>
      </w:r>
    </w:p>
    <w:p w14:paraId="4F7F36BB" w14:textId="77777777" w:rsidR="00902148" w:rsidRPr="00927184" w:rsidRDefault="00902148" w:rsidP="00C628B0">
      <w:pPr>
        <w:suppressAutoHyphens/>
        <w:rPr>
          <w:lang w:val="nl-NL"/>
        </w:rPr>
      </w:pPr>
      <w:r w:rsidRPr="00927184">
        <w:rPr>
          <w:lang w:val="nl-NL"/>
        </w:rPr>
        <w:t>Lucentis is niet onderzocht bij patiënten met leverinsufficiëntie. Er zijn echter geen bijzondere maatregelen vereist voor deze populatie.</w:t>
      </w:r>
    </w:p>
    <w:p w14:paraId="5E638351" w14:textId="77777777" w:rsidR="00902148" w:rsidRPr="00927184" w:rsidRDefault="00902148" w:rsidP="00C628B0">
      <w:pPr>
        <w:suppressAutoHyphens/>
        <w:rPr>
          <w:lang w:val="nl-NL"/>
        </w:rPr>
      </w:pPr>
    </w:p>
    <w:p w14:paraId="2AB19D08" w14:textId="77777777" w:rsidR="00902148" w:rsidRPr="00927184" w:rsidRDefault="00902148" w:rsidP="00C628B0">
      <w:pPr>
        <w:keepNext/>
        <w:suppressAutoHyphens/>
        <w:rPr>
          <w:i/>
          <w:lang w:val="nl-NL"/>
        </w:rPr>
      </w:pPr>
      <w:r w:rsidRPr="00927184">
        <w:rPr>
          <w:i/>
          <w:lang w:val="nl-NL"/>
        </w:rPr>
        <w:t>Nierinsufficiëntie</w:t>
      </w:r>
    </w:p>
    <w:p w14:paraId="7AE2173E" w14:textId="77777777" w:rsidR="00902148" w:rsidRPr="00927184" w:rsidRDefault="00902148" w:rsidP="00C628B0">
      <w:pPr>
        <w:suppressAutoHyphens/>
        <w:rPr>
          <w:lang w:val="nl-NL"/>
        </w:rPr>
      </w:pPr>
      <w:r w:rsidRPr="00927184">
        <w:rPr>
          <w:lang w:val="nl-NL"/>
        </w:rPr>
        <w:t>Er is geen dosisaanpassing nodig voor patiënten met nierinsufficiëntie (zie rubriek 5.2).</w:t>
      </w:r>
    </w:p>
    <w:p w14:paraId="4EA28F79" w14:textId="77777777" w:rsidR="00902148" w:rsidRPr="00927184" w:rsidRDefault="00902148" w:rsidP="00C628B0">
      <w:pPr>
        <w:suppressAutoHyphens/>
        <w:rPr>
          <w:lang w:val="nl-NL"/>
        </w:rPr>
      </w:pPr>
    </w:p>
    <w:p w14:paraId="4D66E8CD" w14:textId="77777777" w:rsidR="00902148" w:rsidRPr="00927184" w:rsidRDefault="00902148" w:rsidP="00C628B0">
      <w:pPr>
        <w:keepNext/>
        <w:suppressAutoHyphens/>
        <w:rPr>
          <w:i/>
          <w:lang w:val="nl-NL"/>
        </w:rPr>
      </w:pPr>
      <w:r w:rsidRPr="00927184">
        <w:rPr>
          <w:i/>
          <w:lang w:val="nl-NL"/>
        </w:rPr>
        <w:t>Ouderen</w:t>
      </w:r>
    </w:p>
    <w:p w14:paraId="7FFDE420" w14:textId="77777777" w:rsidR="00902148" w:rsidRPr="00927184" w:rsidRDefault="00902148" w:rsidP="00C628B0">
      <w:pPr>
        <w:suppressAutoHyphens/>
        <w:rPr>
          <w:lang w:val="nl-NL"/>
        </w:rPr>
      </w:pPr>
      <w:r w:rsidRPr="00927184">
        <w:rPr>
          <w:lang w:val="nl-NL"/>
        </w:rPr>
        <w:t>Er is geen dosisaanpassing vereist voor ouderen. De ervaring bij patiënten ouder dan 75 jaar met DME is beperkt.</w:t>
      </w:r>
    </w:p>
    <w:p w14:paraId="4A258FCB" w14:textId="77777777" w:rsidR="00902148" w:rsidRPr="00927184" w:rsidRDefault="00902148" w:rsidP="00C628B0">
      <w:pPr>
        <w:suppressAutoHyphens/>
        <w:rPr>
          <w:lang w:val="nl-NL"/>
        </w:rPr>
      </w:pPr>
    </w:p>
    <w:p w14:paraId="1E0A3571" w14:textId="77777777" w:rsidR="00902148" w:rsidRPr="00927184" w:rsidRDefault="00902148" w:rsidP="00C628B0">
      <w:pPr>
        <w:keepNext/>
        <w:suppressAutoHyphens/>
        <w:rPr>
          <w:i/>
          <w:lang w:val="nl-NL"/>
        </w:rPr>
      </w:pPr>
      <w:r w:rsidRPr="00927184">
        <w:rPr>
          <w:bCs/>
          <w:i/>
          <w:iCs/>
          <w:szCs w:val="22"/>
          <w:lang w:val="nl-NL"/>
        </w:rPr>
        <w:t>Pediatrische patiënten</w:t>
      </w:r>
    </w:p>
    <w:p w14:paraId="08B0E999" w14:textId="77777777" w:rsidR="00902148" w:rsidRPr="00927184" w:rsidRDefault="00902148" w:rsidP="00C628B0">
      <w:pPr>
        <w:suppressAutoHyphens/>
        <w:rPr>
          <w:lang w:val="nl-NL"/>
        </w:rPr>
      </w:pPr>
      <w:r w:rsidRPr="00927184">
        <w:rPr>
          <w:lang w:val="nl-NL"/>
        </w:rPr>
        <w:t>De veiligheid en werkzaamheid van Lucentis bij kinderen en adolescenten jonger dan 18 jaar zijn niet vastgesteld.</w:t>
      </w:r>
      <w:r w:rsidR="006411EC" w:rsidRPr="00927184">
        <w:rPr>
          <w:lang w:val="nl-NL"/>
        </w:rPr>
        <w:t xml:space="preserve"> </w:t>
      </w:r>
      <w:r w:rsidR="006411EC" w:rsidRPr="00927184">
        <w:rPr>
          <w:noProof/>
          <w:lang w:val="nl-NL"/>
        </w:rPr>
        <w:t>Beschikbare gegevens bij adolescente patiënten in de leeftijd van 12 tot 17 jaar met visusverslechtering als gevolg van CNV zijn beschreven in rubriek 5.1.</w:t>
      </w:r>
    </w:p>
    <w:p w14:paraId="05FE593E" w14:textId="77777777" w:rsidR="00902148" w:rsidRPr="00927184" w:rsidRDefault="00902148" w:rsidP="00C628B0">
      <w:pPr>
        <w:suppressAutoHyphens/>
        <w:rPr>
          <w:szCs w:val="22"/>
          <w:lang w:val="nl-NL"/>
        </w:rPr>
      </w:pPr>
    </w:p>
    <w:p w14:paraId="09B25E04" w14:textId="77777777" w:rsidR="00902148" w:rsidRPr="00927184" w:rsidRDefault="00902148" w:rsidP="00C628B0">
      <w:pPr>
        <w:keepNext/>
        <w:suppressAutoHyphens/>
        <w:rPr>
          <w:szCs w:val="22"/>
          <w:u w:val="single"/>
          <w:lang w:val="nl-NL"/>
        </w:rPr>
      </w:pPr>
      <w:r w:rsidRPr="00927184">
        <w:rPr>
          <w:szCs w:val="22"/>
          <w:u w:val="single"/>
          <w:lang w:val="nl-NL"/>
        </w:rPr>
        <w:t>Wijze van toediening</w:t>
      </w:r>
    </w:p>
    <w:p w14:paraId="1ACD85AA" w14:textId="77777777" w:rsidR="00E65FBA" w:rsidRPr="00927184" w:rsidRDefault="00E65FBA" w:rsidP="00C628B0">
      <w:pPr>
        <w:keepNext/>
        <w:suppressAutoHyphens/>
        <w:rPr>
          <w:lang w:val="nl-NL"/>
        </w:rPr>
      </w:pPr>
    </w:p>
    <w:p w14:paraId="598D85CD" w14:textId="77777777" w:rsidR="00250243" w:rsidRPr="00927184" w:rsidRDefault="00FB1C89" w:rsidP="00C628B0">
      <w:pPr>
        <w:suppressAutoHyphens/>
        <w:rPr>
          <w:lang w:val="nl-NL"/>
        </w:rPr>
      </w:pPr>
      <w:r w:rsidRPr="00927184">
        <w:rPr>
          <w:lang w:val="nl-NL"/>
        </w:rPr>
        <w:t xml:space="preserve">Voorgevulde spuit </w:t>
      </w:r>
      <w:r w:rsidR="00902148" w:rsidRPr="00927184">
        <w:rPr>
          <w:lang w:val="nl-NL"/>
        </w:rPr>
        <w:t>voor eenmalig gebruik en uitsluitend voor intravitreaal gebruik.</w:t>
      </w:r>
      <w:r w:rsidRPr="00927184">
        <w:rPr>
          <w:lang w:val="nl-NL"/>
        </w:rPr>
        <w:t xml:space="preserve"> De voorgevulde spuit bevat meer dan de aanbevolen dosis van 0,5 mg. Het extraheerbare volume van </w:t>
      </w:r>
      <w:r w:rsidR="00823F86" w:rsidRPr="00927184">
        <w:rPr>
          <w:lang w:val="nl-NL"/>
        </w:rPr>
        <w:t>één</w:t>
      </w:r>
      <w:r w:rsidRPr="00927184">
        <w:rPr>
          <w:lang w:val="nl-NL"/>
        </w:rPr>
        <w:t xml:space="preserve"> voorgev</w:t>
      </w:r>
      <w:r w:rsidR="00250243" w:rsidRPr="00927184">
        <w:rPr>
          <w:lang w:val="nl-NL"/>
        </w:rPr>
        <w:t>ulde spuit (</w:t>
      </w:r>
      <w:r w:rsidR="00A06A27" w:rsidRPr="00927184">
        <w:rPr>
          <w:lang w:val="nl-NL"/>
        </w:rPr>
        <w:t>0,1 ml</w:t>
      </w:r>
      <w:r w:rsidR="00250243" w:rsidRPr="00927184">
        <w:rPr>
          <w:lang w:val="nl-NL"/>
        </w:rPr>
        <w:t>) mag</w:t>
      </w:r>
      <w:r w:rsidRPr="00927184">
        <w:rPr>
          <w:lang w:val="nl-NL"/>
        </w:rPr>
        <w:t xml:space="preserve"> niet </w:t>
      </w:r>
      <w:r w:rsidR="00250243" w:rsidRPr="00927184">
        <w:rPr>
          <w:lang w:val="nl-NL"/>
        </w:rPr>
        <w:t>in zijn geheel worden</w:t>
      </w:r>
      <w:r w:rsidRPr="00927184">
        <w:rPr>
          <w:lang w:val="nl-NL"/>
        </w:rPr>
        <w:t xml:space="preserve"> gebruikt. </w:t>
      </w:r>
      <w:r w:rsidR="00250243" w:rsidRPr="00927184">
        <w:rPr>
          <w:lang w:val="nl-NL"/>
        </w:rPr>
        <w:t xml:space="preserve">Het </w:t>
      </w:r>
      <w:r w:rsidR="008733E2" w:rsidRPr="00927184">
        <w:rPr>
          <w:lang w:val="nl-NL"/>
        </w:rPr>
        <w:t>overtollige</w:t>
      </w:r>
      <w:r w:rsidRPr="00927184">
        <w:rPr>
          <w:lang w:val="nl-NL"/>
        </w:rPr>
        <w:t xml:space="preserve"> </w:t>
      </w:r>
      <w:r w:rsidR="00250243" w:rsidRPr="00927184">
        <w:rPr>
          <w:lang w:val="nl-NL"/>
        </w:rPr>
        <w:t>volume</w:t>
      </w:r>
      <w:r w:rsidRPr="00927184">
        <w:rPr>
          <w:lang w:val="nl-NL"/>
        </w:rPr>
        <w:t xml:space="preserve"> </w:t>
      </w:r>
      <w:r w:rsidR="008733E2" w:rsidRPr="00927184">
        <w:rPr>
          <w:lang w:val="nl-NL"/>
        </w:rPr>
        <w:t>moet</w:t>
      </w:r>
      <w:r w:rsidR="00175988" w:rsidRPr="00927184">
        <w:rPr>
          <w:lang w:val="nl-NL"/>
        </w:rPr>
        <w:t xml:space="preserve"> worden verwijderd</w:t>
      </w:r>
      <w:r w:rsidR="008733E2" w:rsidRPr="00927184">
        <w:rPr>
          <w:lang w:val="nl-NL"/>
        </w:rPr>
        <w:t xml:space="preserve"> </w:t>
      </w:r>
      <w:r w:rsidR="00C06AA2" w:rsidRPr="00927184">
        <w:rPr>
          <w:szCs w:val="22"/>
          <w:lang w:val="nl-NL"/>
        </w:rPr>
        <w:t>vóór</w:t>
      </w:r>
      <w:r w:rsidR="00C06AA2" w:rsidRPr="00927184">
        <w:rPr>
          <w:lang w:val="nl-NL"/>
        </w:rPr>
        <w:t xml:space="preserve"> </w:t>
      </w:r>
      <w:r w:rsidR="008733E2" w:rsidRPr="00927184">
        <w:rPr>
          <w:lang w:val="nl-NL"/>
        </w:rPr>
        <w:t>injectie</w:t>
      </w:r>
      <w:r w:rsidR="00175988" w:rsidRPr="00927184">
        <w:rPr>
          <w:lang w:val="nl-NL"/>
        </w:rPr>
        <w:t xml:space="preserve">. Het injecteren van het </w:t>
      </w:r>
      <w:r w:rsidR="00250243" w:rsidRPr="00927184">
        <w:rPr>
          <w:lang w:val="nl-NL"/>
        </w:rPr>
        <w:t>gehele</w:t>
      </w:r>
      <w:r w:rsidR="00175988" w:rsidRPr="00927184">
        <w:rPr>
          <w:lang w:val="nl-NL"/>
        </w:rPr>
        <w:t xml:space="preserve"> volume van de voorgevulde spuit kan leiden tot overdosering.</w:t>
      </w:r>
      <w:r w:rsidR="00D71FA0" w:rsidRPr="00927184">
        <w:rPr>
          <w:lang w:val="nl-NL"/>
        </w:rPr>
        <w:t xml:space="preserve"> </w:t>
      </w:r>
      <w:r w:rsidR="00250243" w:rsidRPr="00927184">
        <w:rPr>
          <w:lang w:val="nl-NL"/>
        </w:rPr>
        <w:t>Druk</w:t>
      </w:r>
      <w:r w:rsidR="00D71FA0" w:rsidRPr="00927184">
        <w:rPr>
          <w:lang w:val="nl-NL"/>
        </w:rPr>
        <w:t xml:space="preserve"> de zuiger langzaam</w:t>
      </w:r>
      <w:r w:rsidR="000C79DB" w:rsidRPr="00927184">
        <w:rPr>
          <w:lang w:val="nl-NL"/>
        </w:rPr>
        <w:t xml:space="preserve"> in</w:t>
      </w:r>
      <w:r w:rsidR="00D71FA0" w:rsidRPr="00927184">
        <w:rPr>
          <w:lang w:val="nl-NL"/>
        </w:rPr>
        <w:t xml:space="preserve"> tot</w:t>
      </w:r>
      <w:r w:rsidR="00412D4E" w:rsidRPr="00927184">
        <w:rPr>
          <w:lang w:val="nl-NL"/>
        </w:rPr>
        <w:t>dat</w:t>
      </w:r>
      <w:r w:rsidR="00D71FA0" w:rsidRPr="00927184">
        <w:rPr>
          <w:lang w:val="nl-NL"/>
        </w:rPr>
        <w:t xml:space="preserve"> de rand onder de</w:t>
      </w:r>
      <w:r w:rsidR="000E2835" w:rsidRPr="00927184">
        <w:rPr>
          <w:lang w:val="nl-NL"/>
        </w:rPr>
        <w:t xml:space="preserve"> top</w:t>
      </w:r>
      <w:r w:rsidR="000C79DB" w:rsidRPr="00927184">
        <w:rPr>
          <w:lang w:val="nl-NL"/>
        </w:rPr>
        <w:t xml:space="preserve"> van de</w:t>
      </w:r>
      <w:r w:rsidR="00D71FA0" w:rsidRPr="00927184">
        <w:rPr>
          <w:lang w:val="nl-NL"/>
        </w:rPr>
        <w:t xml:space="preserve"> rubber stop</w:t>
      </w:r>
      <w:r w:rsidR="000C79DB" w:rsidRPr="00927184">
        <w:rPr>
          <w:lang w:val="nl-NL"/>
        </w:rPr>
        <w:t xml:space="preserve"> </w:t>
      </w:r>
      <w:r w:rsidR="00412D4E" w:rsidRPr="00927184">
        <w:rPr>
          <w:lang w:val="nl-NL"/>
        </w:rPr>
        <w:t>zich op één</w:t>
      </w:r>
      <w:r w:rsidR="00250243" w:rsidRPr="00927184">
        <w:rPr>
          <w:lang w:val="nl-NL"/>
        </w:rPr>
        <w:t xml:space="preserve"> lijn</w:t>
      </w:r>
      <w:r w:rsidR="000C79DB" w:rsidRPr="00927184">
        <w:rPr>
          <w:lang w:val="nl-NL"/>
        </w:rPr>
        <w:t xml:space="preserve"> </w:t>
      </w:r>
      <w:r w:rsidR="00412D4E" w:rsidRPr="00927184">
        <w:rPr>
          <w:lang w:val="nl-NL"/>
        </w:rPr>
        <w:t>bevindt</w:t>
      </w:r>
      <w:r w:rsidR="00250243" w:rsidRPr="00927184">
        <w:rPr>
          <w:lang w:val="nl-NL"/>
        </w:rPr>
        <w:t xml:space="preserve"> met de zwarte doseringsstreep</w:t>
      </w:r>
      <w:r w:rsidR="000C79DB" w:rsidRPr="00927184">
        <w:rPr>
          <w:lang w:val="nl-NL"/>
        </w:rPr>
        <w:t xml:space="preserve"> op de spuit</w:t>
      </w:r>
      <w:r w:rsidR="00250243" w:rsidRPr="00927184">
        <w:rPr>
          <w:lang w:val="nl-NL"/>
        </w:rPr>
        <w:t xml:space="preserve"> (equivalent aan </w:t>
      </w:r>
      <w:r w:rsidR="00A06A27" w:rsidRPr="00927184">
        <w:rPr>
          <w:lang w:val="nl-NL"/>
        </w:rPr>
        <w:t>0,05 ml</w:t>
      </w:r>
      <w:r w:rsidR="00250243" w:rsidRPr="00927184">
        <w:rPr>
          <w:lang w:val="nl-NL"/>
        </w:rPr>
        <w:t>, d.w.z. 0,5 mg ranibizumab)</w:t>
      </w:r>
      <w:r w:rsidR="00D71FA0" w:rsidRPr="00927184">
        <w:rPr>
          <w:lang w:val="nl-NL"/>
        </w:rPr>
        <w:t xml:space="preserve"> om de luchtbel </w:t>
      </w:r>
      <w:r w:rsidR="00250243" w:rsidRPr="00927184">
        <w:rPr>
          <w:lang w:val="nl-NL"/>
        </w:rPr>
        <w:t>samen</w:t>
      </w:r>
      <w:r w:rsidR="00D71FA0" w:rsidRPr="00927184">
        <w:rPr>
          <w:lang w:val="nl-NL"/>
        </w:rPr>
        <w:t xml:space="preserve"> met het </w:t>
      </w:r>
      <w:r w:rsidR="00250243" w:rsidRPr="00927184">
        <w:rPr>
          <w:lang w:val="nl-NL"/>
        </w:rPr>
        <w:t>teveel aan</w:t>
      </w:r>
      <w:r w:rsidR="00D71FA0" w:rsidRPr="00927184">
        <w:rPr>
          <w:lang w:val="nl-NL"/>
        </w:rPr>
        <w:t xml:space="preserve"> geneesmiddel te verwijderen.</w:t>
      </w:r>
    </w:p>
    <w:p w14:paraId="2552E869" w14:textId="77777777" w:rsidR="00902148" w:rsidRPr="00927184" w:rsidRDefault="00902148" w:rsidP="00C628B0">
      <w:pPr>
        <w:suppressAutoHyphens/>
        <w:rPr>
          <w:szCs w:val="22"/>
          <w:lang w:val="nl-NL"/>
        </w:rPr>
      </w:pPr>
    </w:p>
    <w:p w14:paraId="78AABCF0" w14:textId="77777777" w:rsidR="00902148" w:rsidRPr="00927184" w:rsidRDefault="00902148" w:rsidP="00C628B0">
      <w:pPr>
        <w:suppressAutoHyphens/>
        <w:rPr>
          <w:szCs w:val="22"/>
          <w:lang w:val="nl-NL"/>
        </w:rPr>
      </w:pPr>
      <w:r w:rsidRPr="00927184">
        <w:rPr>
          <w:szCs w:val="22"/>
          <w:lang w:val="nl-NL"/>
        </w:rPr>
        <w:t>Lucentis moet vóór toediening worden gecontroleerd op stofdeeltjes en verkleuring.</w:t>
      </w:r>
    </w:p>
    <w:p w14:paraId="491F3740" w14:textId="77777777" w:rsidR="00902148" w:rsidRPr="00927184" w:rsidRDefault="00902148" w:rsidP="00C628B0">
      <w:pPr>
        <w:suppressAutoHyphens/>
        <w:rPr>
          <w:szCs w:val="22"/>
          <w:lang w:val="nl-NL"/>
        </w:rPr>
      </w:pPr>
    </w:p>
    <w:p w14:paraId="4D977A06" w14:textId="77777777" w:rsidR="00902148" w:rsidRPr="00927184" w:rsidRDefault="00902148" w:rsidP="00C628B0">
      <w:pPr>
        <w:suppressAutoHyphens/>
        <w:rPr>
          <w:szCs w:val="22"/>
          <w:lang w:val="nl-NL"/>
        </w:rPr>
      </w:pPr>
      <w:r w:rsidRPr="00927184">
        <w:rPr>
          <w:szCs w:val="22"/>
          <w:lang w:val="nl-NL"/>
        </w:rPr>
        <w:t xml:space="preserve">De injectieprocedure moet worden uitgevoerd onder aseptische omstandigheden: dit impliceert een chirurgische desinfectie van de handen, het gebruik van steriele handschoenen, een steriel laken en een steriel ooglid-speculum (of equivalent) en de beschikbaarheid van steriele paracentese (indien nodig). De medische voorgeschiedenis van de patiënt voor overgevoeligheidsreacties moet zorgvuldig worden geëvalueerd voordat de intravitreale procedure wordt uitgevoerd (zie rubriek 4.4). </w:t>
      </w:r>
      <w:r w:rsidR="003863EC" w:rsidRPr="00927184">
        <w:rPr>
          <w:szCs w:val="22"/>
          <w:lang w:val="nl-NL"/>
        </w:rPr>
        <w:t>In overeenstemming met de lokale praktijk moeten</w:t>
      </w:r>
      <w:r w:rsidRPr="00927184">
        <w:rPr>
          <w:szCs w:val="22"/>
          <w:lang w:val="nl-NL"/>
        </w:rPr>
        <w:t xml:space="preserve"> geschikte anesthesie en een topisch breed-spectrum microbicide</w:t>
      </w:r>
      <w:r w:rsidR="00862DF1" w:rsidRPr="00927184">
        <w:rPr>
          <w:szCs w:val="22"/>
          <w:lang w:val="nl-NL"/>
        </w:rPr>
        <w:t>,</w:t>
      </w:r>
      <w:r w:rsidRPr="00927184">
        <w:rPr>
          <w:szCs w:val="22"/>
          <w:lang w:val="nl-NL"/>
        </w:rPr>
        <w:t xml:space="preserve"> </w:t>
      </w:r>
      <w:r w:rsidR="00862DF1" w:rsidRPr="00927184">
        <w:rPr>
          <w:szCs w:val="22"/>
          <w:lang w:val="nl-NL"/>
        </w:rPr>
        <w:t>om de perioculaire huid, het ooglid en het oculaire oppervlak te desinfecteren,</w:t>
      </w:r>
      <w:r w:rsidRPr="00927184">
        <w:rPr>
          <w:szCs w:val="22"/>
          <w:lang w:val="nl-NL"/>
        </w:rPr>
        <w:t xml:space="preserve"> worden toegediend voorafgaand aan de injectie.</w:t>
      </w:r>
    </w:p>
    <w:p w14:paraId="473127F9" w14:textId="77777777" w:rsidR="00902148" w:rsidRPr="00927184" w:rsidRDefault="00902148" w:rsidP="00C628B0">
      <w:pPr>
        <w:suppressAutoHyphens/>
        <w:rPr>
          <w:szCs w:val="22"/>
          <w:lang w:val="nl-NL"/>
        </w:rPr>
      </w:pPr>
    </w:p>
    <w:p w14:paraId="43D75599" w14:textId="77777777" w:rsidR="00902148" w:rsidRPr="00927184" w:rsidRDefault="00902148" w:rsidP="00C628B0">
      <w:pPr>
        <w:suppressAutoHyphens/>
        <w:rPr>
          <w:szCs w:val="22"/>
          <w:lang w:val="nl-NL"/>
        </w:rPr>
      </w:pPr>
      <w:r w:rsidRPr="00927184">
        <w:rPr>
          <w:szCs w:val="22"/>
          <w:lang w:val="nl-NL"/>
        </w:rPr>
        <w:t>Voor informatie over de bereiding van Lucentis, zie rubriek 6.6.</w:t>
      </w:r>
    </w:p>
    <w:p w14:paraId="36FB95C4" w14:textId="77777777" w:rsidR="00902148" w:rsidRPr="00927184" w:rsidRDefault="00902148" w:rsidP="00C628B0">
      <w:pPr>
        <w:suppressAutoHyphens/>
        <w:rPr>
          <w:szCs w:val="22"/>
          <w:lang w:val="nl-NL"/>
        </w:rPr>
      </w:pPr>
    </w:p>
    <w:p w14:paraId="6CAD491B" w14:textId="77777777" w:rsidR="00902148" w:rsidRPr="00927184" w:rsidRDefault="00902148" w:rsidP="00C628B0">
      <w:pPr>
        <w:suppressAutoHyphens/>
        <w:rPr>
          <w:lang w:val="nl-NL"/>
        </w:rPr>
      </w:pPr>
      <w:r w:rsidRPr="00927184">
        <w:rPr>
          <w:lang w:val="nl-NL"/>
        </w:rPr>
        <w:t>De injectienaald moet worden ingebracht in de vitreale holte 3,5</w:t>
      </w:r>
      <w:r w:rsidRPr="00927184">
        <w:rPr>
          <w:lang w:val="nl-NL"/>
        </w:rPr>
        <w:noBreakHyphen/>
        <w:t>4,0 mm achter de limbus, waarbij de horizontale meridiaan moet worden vermeden en de naald moet worden gericht op het midden van de oogbol. Het injectievolume van 0,05 ml wordt vervolgens ingebracht. Voor de volgende injecties wordt een andere sclerale plaats gebruikt.</w:t>
      </w:r>
      <w:r w:rsidR="009604D3" w:rsidRPr="00927184">
        <w:rPr>
          <w:lang w:val="nl-NL"/>
        </w:rPr>
        <w:t xml:space="preserve"> </w:t>
      </w:r>
      <w:r w:rsidR="009604D3" w:rsidRPr="00927184">
        <w:rPr>
          <w:szCs w:val="22"/>
          <w:lang w:val="nl-NL"/>
        </w:rPr>
        <w:t>Elke voorgevulde spuit mag alleen worden gebruikt voor de behandeling van maar één oog.</w:t>
      </w:r>
    </w:p>
    <w:p w14:paraId="4EDA86E5" w14:textId="77777777" w:rsidR="00902148" w:rsidRPr="00927184" w:rsidRDefault="00902148" w:rsidP="00C628B0">
      <w:pPr>
        <w:suppressAutoHyphens/>
        <w:rPr>
          <w:lang w:val="nl-NL"/>
        </w:rPr>
      </w:pPr>
    </w:p>
    <w:p w14:paraId="3075E339" w14:textId="77777777" w:rsidR="001A2266" w:rsidRPr="00927184" w:rsidRDefault="001A2266" w:rsidP="00C628B0">
      <w:pPr>
        <w:keepNext/>
        <w:suppressAutoHyphens/>
        <w:ind w:left="567" w:hanging="567"/>
        <w:rPr>
          <w:lang w:val="nl-NL"/>
        </w:rPr>
      </w:pPr>
      <w:r w:rsidRPr="00927184">
        <w:rPr>
          <w:b/>
          <w:lang w:val="nl-NL"/>
        </w:rPr>
        <w:t>4.3</w:t>
      </w:r>
      <w:r w:rsidRPr="00927184">
        <w:rPr>
          <w:b/>
          <w:lang w:val="nl-NL"/>
        </w:rPr>
        <w:tab/>
        <w:t>Contra-indicaties</w:t>
      </w:r>
    </w:p>
    <w:p w14:paraId="359AC7FE" w14:textId="77777777" w:rsidR="001A2266" w:rsidRPr="00927184" w:rsidRDefault="001A2266" w:rsidP="00C628B0">
      <w:pPr>
        <w:keepNext/>
        <w:suppressAutoHyphens/>
        <w:rPr>
          <w:lang w:val="nl-NL"/>
        </w:rPr>
      </w:pPr>
    </w:p>
    <w:p w14:paraId="0DF71D4A" w14:textId="77777777" w:rsidR="001A2266" w:rsidRPr="00927184" w:rsidRDefault="001A2266" w:rsidP="00C628B0">
      <w:pPr>
        <w:suppressAutoHyphens/>
        <w:rPr>
          <w:lang w:val="nl-NL"/>
        </w:rPr>
      </w:pPr>
      <w:r w:rsidRPr="00927184">
        <w:rPr>
          <w:lang w:val="nl-NL"/>
        </w:rPr>
        <w:t xml:space="preserve">Overgevoeligheid voor de werkzame stof of voor </w:t>
      </w:r>
      <w:r w:rsidR="006B3D34" w:rsidRPr="00927184">
        <w:rPr>
          <w:lang w:val="nl-NL"/>
        </w:rPr>
        <w:t>ee</w:t>
      </w:r>
      <w:r w:rsidRPr="00927184">
        <w:rPr>
          <w:lang w:val="nl-NL"/>
        </w:rPr>
        <w:t>n van de in rubriek 6.1 vermelde hulpstoffen.</w:t>
      </w:r>
    </w:p>
    <w:p w14:paraId="5C2B5455" w14:textId="77777777" w:rsidR="001A2266" w:rsidRPr="00927184" w:rsidRDefault="001A2266" w:rsidP="00C628B0">
      <w:pPr>
        <w:suppressAutoHyphens/>
        <w:rPr>
          <w:lang w:val="nl-NL"/>
        </w:rPr>
      </w:pPr>
    </w:p>
    <w:p w14:paraId="054F206B" w14:textId="77777777" w:rsidR="001A2266" w:rsidRPr="00927184" w:rsidRDefault="001A2266" w:rsidP="00C628B0">
      <w:pPr>
        <w:suppressAutoHyphens/>
        <w:rPr>
          <w:lang w:val="nl-NL"/>
        </w:rPr>
      </w:pPr>
      <w:r w:rsidRPr="00927184">
        <w:rPr>
          <w:lang w:val="nl-NL"/>
        </w:rPr>
        <w:t>Patiënten met actieve of vermoedelijke oculaire of perioculaire infecties.</w:t>
      </w:r>
    </w:p>
    <w:p w14:paraId="479B4CB0" w14:textId="77777777" w:rsidR="001A2266" w:rsidRPr="00927184" w:rsidRDefault="001A2266" w:rsidP="00C628B0">
      <w:pPr>
        <w:suppressAutoHyphens/>
        <w:rPr>
          <w:lang w:val="nl-NL"/>
        </w:rPr>
      </w:pPr>
    </w:p>
    <w:p w14:paraId="2BD9CF09" w14:textId="77777777" w:rsidR="001A2266" w:rsidRPr="00927184" w:rsidRDefault="001A2266" w:rsidP="00C628B0">
      <w:pPr>
        <w:suppressAutoHyphens/>
        <w:rPr>
          <w:lang w:val="nl-NL"/>
        </w:rPr>
      </w:pPr>
      <w:r w:rsidRPr="00927184">
        <w:rPr>
          <w:lang w:val="nl-NL"/>
        </w:rPr>
        <w:t>Patiënten met actieve ernstige intraoculaire ontsteking.</w:t>
      </w:r>
    </w:p>
    <w:p w14:paraId="5DE8509A" w14:textId="77777777" w:rsidR="001A2266" w:rsidRPr="00927184" w:rsidRDefault="001A2266" w:rsidP="00C628B0">
      <w:pPr>
        <w:suppressAutoHyphens/>
        <w:rPr>
          <w:lang w:val="nl-NL"/>
        </w:rPr>
      </w:pPr>
    </w:p>
    <w:p w14:paraId="346916F6" w14:textId="77777777" w:rsidR="001A2266" w:rsidRPr="00927184" w:rsidRDefault="001A2266" w:rsidP="00C628B0">
      <w:pPr>
        <w:keepNext/>
        <w:suppressAutoHyphens/>
        <w:ind w:left="567" w:hanging="567"/>
        <w:rPr>
          <w:b/>
          <w:lang w:val="nl-NL"/>
        </w:rPr>
      </w:pPr>
      <w:r w:rsidRPr="00927184">
        <w:rPr>
          <w:b/>
          <w:lang w:val="nl-NL"/>
        </w:rPr>
        <w:t>4.4</w:t>
      </w:r>
      <w:r w:rsidRPr="00927184">
        <w:rPr>
          <w:b/>
          <w:lang w:val="nl-NL"/>
        </w:rPr>
        <w:tab/>
        <w:t>Bijzondere waarschuwingen en voorzorgen bij gebruik</w:t>
      </w:r>
    </w:p>
    <w:p w14:paraId="3EA2AE3D" w14:textId="77777777" w:rsidR="001A2266" w:rsidRPr="00927184" w:rsidRDefault="001A2266" w:rsidP="00C628B0">
      <w:pPr>
        <w:keepNext/>
        <w:suppressAutoHyphens/>
        <w:ind w:left="567" w:hanging="567"/>
        <w:rPr>
          <w:lang w:val="nl-NL"/>
        </w:rPr>
      </w:pPr>
    </w:p>
    <w:p w14:paraId="6F581C46" w14:textId="77777777" w:rsidR="00284AFA" w:rsidRDefault="00284AFA" w:rsidP="00C628B0">
      <w:pPr>
        <w:keepNext/>
        <w:suppressAutoHyphens/>
        <w:ind w:left="567" w:hanging="567"/>
        <w:rPr>
          <w:u w:val="single"/>
          <w:lang w:val="nl-NL"/>
        </w:rPr>
      </w:pPr>
      <w:r>
        <w:rPr>
          <w:u w:val="single"/>
          <w:lang w:val="nl-NL"/>
        </w:rPr>
        <w:t>Terugvinden herkomst</w:t>
      </w:r>
    </w:p>
    <w:p w14:paraId="2241A537" w14:textId="77777777" w:rsidR="00284AFA" w:rsidRPr="003A617C" w:rsidRDefault="00284AFA" w:rsidP="00C628B0">
      <w:pPr>
        <w:keepNext/>
        <w:suppressAutoHyphens/>
        <w:ind w:left="567" w:hanging="567"/>
        <w:rPr>
          <w:lang w:val="nl-NL"/>
        </w:rPr>
      </w:pPr>
    </w:p>
    <w:p w14:paraId="4B6BE527" w14:textId="31F1044F" w:rsidR="00284AFA" w:rsidRDefault="00284AFA" w:rsidP="00C628B0">
      <w:pPr>
        <w:suppressAutoHyphens/>
        <w:rPr>
          <w:lang w:val="nl-NL"/>
        </w:rPr>
      </w:pPr>
      <w:r w:rsidRPr="00284AFA">
        <w:rPr>
          <w:lang w:val="nl-NL"/>
        </w:rPr>
        <w:t>Om het terugvinden van de herkomst van biologicals te verbeteren moeten de naam en het batchnummer van het toegediende product goed geregistreerd worden</w:t>
      </w:r>
      <w:r w:rsidR="004A729C">
        <w:rPr>
          <w:lang w:val="nl-NL"/>
        </w:rPr>
        <w:t>.</w:t>
      </w:r>
    </w:p>
    <w:p w14:paraId="370253DD" w14:textId="77777777" w:rsidR="00284AFA" w:rsidRPr="003A617C" w:rsidRDefault="00284AFA" w:rsidP="00C628B0">
      <w:pPr>
        <w:suppressAutoHyphens/>
        <w:ind w:left="567" w:hanging="567"/>
        <w:rPr>
          <w:lang w:val="nl-NL"/>
        </w:rPr>
      </w:pPr>
    </w:p>
    <w:p w14:paraId="02032FF5" w14:textId="1E2CC806" w:rsidR="001A2266" w:rsidRPr="00927184" w:rsidRDefault="001A2266" w:rsidP="00C628B0">
      <w:pPr>
        <w:keepNext/>
        <w:suppressAutoHyphens/>
        <w:ind w:left="567" w:hanging="567"/>
        <w:rPr>
          <w:u w:val="single"/>
          <w:lang w:val="nl-NL"/>
        </w:rPr>
      </w:pPr>
      <w:r w:rsidRPr="00927184">
        <w:rPr>
          <w:u w:val="single"/>
          <w:lang w:val="nl-NL"/>
        </w:rPr>
        <w:t>Reacties gerelateerd aan de intravitreale injectie</w:t>
      </w:r>
    </w:p>
    <w:p w14:paraId="4F537CA8" w14:textId="77777777" w:rsidR="00E65FBA" w:rsidRPr="00927184" w:rsidRDefault="00E65FBA" w:rsidP="00C628B0">
      <w:pPr>
        <w:keepNext/>
        <w:suppressAutoHyphens/>
        <w:rPr>
          <w:lang w:val="nl-NL"/>
        </w:rPr>
      </w:pPr>
    </w:p>
    <w:p w14:paraId="50E20AC8" w14:textId="77777777" w:rsidR="001A2266" w:rsidRPr="00927184" w:rsidRDefault="001A2266" w:rsidP="00C628B0">
      <w:pPr>
        <w:suppressAutoHyphens/>
        <w:rPr>
          <w:lang w:val="nl-NL"/>
        </w:rPr>
      </w:pPr>
      <w:r w:rsidRPr="00927184">
        <w:rPr>
          <w:lang w:val="nl-NL"/>
        </w:rPr>
        <w:t>Intravitreale injecties, waaronder die met Lucentis, werden geassocieerd met endoftalmitis, intraoculaire ontsteking, regmatogene retinale loslating, retinale scheur en iatrogene traumatische cataract (zie rubriek 4.8). Wanneer Lucentis wordt toegediend, moeten altijd geschikte aseptische injectietechnieken worden gebruikt. Daarnaast moeten patiënten worden gecontroleerd in de week die volgt op de injectie om een vroegtijdige behandeling mogelijk te maken in het geval dat een infectie optreedt. Aan patiënten moet worden uitgelegd dat zij alle symptomen die op endoftalmitis lijken en elk van de hierboven genoemde reacties zonder uitstel moeten melden.</w:t>
      </w:r>
    </w:p>
    <w:p w14:paraId="0AC46BA8" w14:textId="77777777" w:rsidR="001A2266" w:rsidRPr="00927184" w:rsidRDefault="001A2266" w:rsidP="00C628B0">
      <w:pPr>
        <w:suppressAutoHyphens/>
        <w:rPr>
          <w:lang w:val="nl-NL"/>
        </w:rPr>
      </w:pPr>
    </w:p>
    <w:p w14:paraId="2C62CD12" w14:textId="77777777" w:rsidR="001A2266" w:rsidRPr="00927184" w:rsidRDefault="001A2266" w:rsidP="00C628B0">
      <w:pPr>
        <w:keepNext/>
        <w:suppressAutoHyphens/>
        <w:rPr>
          <w:u w:val="single"/>
          <w:lang w:val="nl-NL"/>
        </w:rPr>
      </w:pPr>
      <w:r w:rsidRPr="00927184">
        <w:rPr>
          <w:u w:val="single"/>
          <w:lang w:val="nl-NL"/>
        </w:rPr>
        <w:t>Toenames in intraoculaire druk</w:t>
      </w:r>
    </w:p>
    <w:p w14:paraId="6561F87D" w14:textId="77777777" w:rsidR="00E65FBA" w:rsidRPr="00927184" w:rsidRDefault="00E65FBA" w:rsidP="00C628B0">
      <w:pPr>
        <w:keepNext/>
        <w:suppressAutoHyphens/>
        <w:rPr>
          <w:lang w:val="nl-NL"/>
        </w:rPr>
      </w:pPr>
    </w:p>
    <w:p w14:paraId="7A86C227" w14:textId="77777777" w:rsidR="001A2266" w:rsidRPr="00927184" w:rsidRDefault="001A2266" w:rsidP="00C628B0">
      <w:pPr>
        <w:suppressAutoHyphens/>
        <w:rPr>
          <w:lang w:val="nl-NL"/>
        </w:rPr>
      </w:pPr>
      <w:r w:rsidRPr="00927184">
        <w:rPr>
          <w:lang w:val="nl-NL"/>
        </w:rPr>
        <w:t>Tijdelijke toenames in intraoculaire druk (IOD) zijn waargenomen binnen 60 minuten na de injectie van Lucentis. Blijvende IOP toenames zijn ook geïdentificeerd (zie rubriek 4.8). Zowel de intraoculaire druk als de perfusie van de oogzenuwkop moeten worden gecontroleerd en op een geschikte manier onder controle worden gehouden.</w:t>
      </w:r>
    </w:p>
    <w:p w14:paraId="1ED33DD8" w14:textId="77777777" w:rsidR="0036178C" w:rsidRPr="00927184" w:rsidRDefault="0036178C" w:rsidP="00C628B0">
      <w:pPr>
        <w:suppressAutoHyphens/>
        <w:rPr>
          <w:lang w:val="nl-NL"/>
        </w:rPr>
      </w:pPr>
    </w:p>
    <w:p w14:paraId="28F83BB2" w14:textId="77777777" w:rsidR="00E65FBA" w:rsidRPr="00927184" w:rsidRDefault="00E65FBA" w:rsidP="00C628B0">
      <w:pPr>
        <w:suppressAutoHyphens/>
        <w:rPr>
          <w:lang w:val="nl-NL"/>
        </w:rPr>
      </w:pPr>
      <w:r w:rsidRPr="00927184">
        <w:rPr>
          <w:lang w:val="nl-NL"/>
        </w:rPr>
        <w:t>Patiënten moeten worden geïnformeerd over de symptomen van deze potentiële bijwerkingen. Tevens dienen zij te worden geïnstrueerd dat zij hun arts waarschuwen als zij klachten ontwikkelen, zoals oogpijn of toegenomen ongemak, verergering van de roodheid van het oog, wazig of verminderd zicht, een toegenomen aantal kleine deeltjes in hun zicht, of verhoogde gevoeligheid voor licht (zie rubriek 4.8).</w:t>
      </w:r>
    </w:p>
    <w:p w14:paraId="5616E64B" w14:textId="77777777" w:rsidR="00E65FBA" w:rsidRPr="00927184" w:rsidRDefault="00E65FBA" w:rsidP="00C628B0">
      <w:pPr>
        <w:suppressAutoHyphens/>
        <w:rPr>
          <w:lang w:val="nl-NL"/>
        </w:rPr>
      </w:pPr>
    </w:p>
    <w:p w14:paraId="478DA1CA" w14:textId="77777777" w:rsidR="001A2266" w:rsidRPr="00927184" w:rsidRDefault="001A2266" w:rsidP="00C628B0">
      <w:pPr>
        <w:keepNext/>
        <w:suppressAutoHyphens/>
        <w:rPr>
          <w:u w:val="single"/>
          <w:lang w:val="nl-NL"/>
        </w:rPr>
      </w:pPr>
      <w:r w:rsidRPr="00927184">
        <w:rPr>
          <w:u w:val="single"/>
          <w:lang w:val="nl-NL"/>
        </w:rPr>
        <w:t>Bilaterale behandeling</w:t>
      </w:r>
    </w:p>
    <w:p w14:paraId="1F84945B" w14:textId="77777777" w:rsidR="00E65FBA" w:rsidRPr="00927184" w:rsidRDefault="00E65FBA" w:rsidP="00C628B0">
      <w:pPr>
        <w:keepNext/>
        <w:suppressAutoHyphens/>
        <w:rPr>
          <w:lang w:val="nl-NL"/>
        </w:rPr>
      </w:pPr>
    </w:p>
    <w:p w14:paraId="3C3C35F5" w14:textId="77777777" w:rsidR="001A2266" w:rsidRPr="00927184" w:rsidRDefault="001A2266" w:rsidP="00C628B0">
      <w:pPr>
        <w:suppressAutoHyphens/>
        <w:rPr>
          <w:lang w:val="nl-NL"/>
        </w:rPr>
      </w:pPr>
      <w:r w:rsidRPr="00927184">
        <w:rPr>
          <w:lang w:val="nl-NL"/>
        </w:rPr>
        <w:t>Beperkte gegevens over het bilaterale gebruik van Lucentis (waaronder toediening op dezelfde dag) wijzen niet op een verhoogd risico op systemische bijwerkingen vergeleken met unilaterale behandeling.</w:t>
      </w:r>
    </w:p>
    <w:p w14:paraId="6CEEDC1B" w14:textId="77777777" w:rsidR="001A2266" w:rsidRPr="00927184" w:rsidRDefault="001A2266" w:rsidP="00C628B0">
      <w:pPr>
        <w:suppressAutoHyphens/>
        <w:rPr>
          <w:lang w:val="nl-NL"/>
        </w:rPr>
      </w:pPr>
    </w:p>
    <w:p w14:paraId="227EEB6D" w14:textId="77777777" w:rsidR="001A2266" w:rsidRPr="00927184" w:rsidRDefault="001A2266" w:rsidP="00C628B0">
      <w:pPr>
        <w:keepNext/>
        <w:suppressAutoHyphens/>
        <w:rPr>
          <w:u w:val="single"/>
          <w:lang w:val="nl-NL"/>
        </w:rPr>
      </w:pPr>
      <w:r w:rsidRPr="00927184">
        <w:rPr>
          <w:u w:val="single"/>
          <w:lang w:val="nl-NL"/>
        </w:rPr>
        <w:t>Immunogeniciteit</w:t>
      </w:r>
    </w:p>
    <w:p w14:paraId="7A1A728F" w14:textId="77777777" w:rsidR="00E65FBA" w:rsidRPr="00927184" w:rsidRDefault="00E65FBA" w:rsidP="00C628B0">
      <w:pPr>
        <w:keepNext/>
        <w:suppressAutoHyphens/>
        <w:rPr>
          <w:lang w:val="nl-NL"/>
        </w:rPr>
      </w:pPr>
    </w:p>
    <w:p w14:paraId="63A9E077" w14:textId="77777777" w:rsidR="001A2266" w:rsidRPr="00927184" w:rsidRDefault="001A2266" w:rsidP="00C628B0">
      <w:pPr>
        <w:suppressAutoHyphens/>
        <w:rPr>
          <w:lang w:val="nl-NL"/>
        </w:rPr>
      </w:pPr>
      <w:r w:rsidRPr="00927184">
        <w:rPr>
          <w:lang w:val="nl-NL"/>
        </w:rPr>
        <w:t xml:space="preserve">Er is een mogelijkheid op immunogeniciteit met Lucentis. </w:t>
      </w:r>
      <w:r w:rsidRPr="00927184">
        <w:rPr>
          <w:bCs/>
          <w:iCs/>
          <w:lang w:val="nl-NL"/>
        </w:rPr>
        <w:t xml:space="preserve">Aangezien een verhoogde systemische blootstelling mogelijk is bij personen met DME, kan een verhoogd risico op de ontwikkeling van overgevoeligheid bij deze patiëntenpopulatie niet worden uitgesloten. </w:t>
      </w:r>
      <w:r w:rsidRPr="00927184">
        <w:rPr>
          <w:lang w:val="nl-NL"/>
        </w:rPr>
        <w:t>Patiënten moeten ook worden geïnstrueerd om te melden zodra een intraoculaire ontsteking toeneemt in ernst. Dit kan een klinisch signaal zijn, dat is toe te schrijven aan intraoculaire antilichaamvorming.</w:t>
      </w:r>
    </w:p>
    <w:p w14:paraId="071533A3" w14:textId="77777777" w:rsidR="001A2266" w:rsidRPr="00927184" w:rsidRDefault="001A2266" w:rsidP="00C628B0">
      <w:pPr>
        <w:suppressAutoHyphens/>
        <w:rPr>
          <w:lang w:val="nl-NL"/>
        </w:rPr>
      </w:pPr>
    </w:p>
    <w:p w14:paraId="536AB819" w14:textId="77777777" w:rsidR="001A2266" w:rsidRPr="00927184" w:rsidRDefault="001A2266" w:rsidP="00C628B0">
      <w:pPr>
        <w:keepNext/>
        <w:suppressAutoHyphens/>
        <w:rPr>
          <w:u w:val="single"/>
          <w:lang w:val="nl-NL"/>
        </w:rPr>
      </w:pPr>
      <w:r w:rsidRPr="00927184">
        <w:rPr>
          <w:u w:val="single"/>
          <w:lang w:val="nl-NL"/>
        </w:rPr>
        <w:t>Gelijktijdig gebruik van andere anti-VEGF (vasculaire endotheliale groeifactor) middelen</w:t>
      </w:r>
    </w:p>
    <w:p w14:paraId="402586A7" w14:textId="77777777" w:rsidR="00E65FBA" w:rsidRPr="00927184" w:rsidRDefault="00E65FBA" w:rsidP="00C628B0">
      <w:pPr>
        <w:keepNext/>
        <w:suppressAutoHyphens/>
        <w:rPr>
          <w:lang w:val="nl-NL"/>
        </w:rPr>
      </w:pPr>
    </w:p>
    <w:p w14:paraId="7AAB79E6" w14:textId="77777777" w:rsidR="001A2266" w:rsidRPr="00927184" w:rsidRDefault="001A2266" w:rsidP="00C628B0">
      <w:pPr>
        <w:suppressAutoHyphens/>
        <w:rPr>
          <w:lang w:val="nl-NL"/>
        </w:rPr>
      </w:pPr>
      <w:r w:rsidRPr="00927184">
        <w:rPr>
          <w:lang w:val="nl-NL"/>
        </w:rPr>
        <w:t>Lucentis mag niet tegelijk met andere anti-VEGF geneesmiddelen worden toegediend (systemisch of oculair).</w:t>
      </w:r>
    </w:p>
    <w:p w14:paraId="1F706677" w14:textId="77777777" w:rsidR="001A2266" w:rsidRPr="00927184" w:rsidRDefault="001A2266" w:rsidP="00C628B0">
      <w:pPr>
        <w:suppressAutoHyphens/>
        <w:rPr>
          <w:lang w:val="nl-NL"/>
        </w:rPr>
      </w:pPr>
    </w:p>
    <w:p w14:paraId="3617AB16" w14:textId="77777777" w:rsidR="001A2266" w:rsidRPr="00927184" w:rsidRDefault="001A2266" w:rsidP="00C628B0">
      <w:pPr>
        <w:keepNext/>
        <w:suppressAutoHyphens/>
        <w:rPr>
          <w:u w:val="single"/>
          <w:lang w:val="nl-NL"/>
        </w:rPr>
      </w:pPr>
      <w:r w:rsidRPr="00927184">
        <w:rPr>
          <w:u w:val="single"/>
          <w:lang w:val="nl-NL"/>
        </w:rPr>
        <w:t>Onthouding van Lucentis</w:t>
      </w:r>
    </w:p>
    <w:p w14:paraId="450B4C40" w14:textId="77777777" w:rsidR="00E65FBA" w:rsidRPr="00927184" w:rsidRDefault="00E65FBA" w:rsidP="00C628B0">
      <w:pPr>
        <w:keepNext/>
        <w:suppressAutoHyphens/>
        <w:rPr>
          <w:lang w:val="nl-NL"/>
        </w:rPr>
      </w:pPr>
    </w:p>
    <w:p w14:paraId="5D79043F" w14:textId="77777777" w:rsidR="001A2266" w:rsidRPr="00927184" w:rsidRDefault="001A2266" w:rsidP="00C628B0">
      <w:pPr>
        <w:keepNext/>
        <w:suppressAutoHyphens/>
        <w:rPr>
          <w:lang w:val="nl-NL"/>
        </w:rPr>
      </w:pPr>
      <w:r w:rsidRPr="00927184">
        <w:rPr>
          <w:lang w:val="nl-NL"/>
        </w:rPr>
        <w:t>De dosis mag niet worden gegeven en de behandeling mag niet eerder dan de volgende ingeplande behandeling worden hervat, in het geval van:</w:t>
      </w:r>
    </w:p>
    <w:p w14:paraId="06A4CC4B" w14:textId="77777777" w:rsidR="001A2266" w:rsidRPr="00927184" w:rsidRDefault="001A2266" w:rsidP="00C628B0">
      <w:pPr>
        <w:numPr>
          <w:ilvl w:val="0"/>
          <w:numId w:val="5"/>
        </w:numPr>
        <w:tabs>
          <w:tab w:val="clear" w:pos="360"/>
        </w:tabs>
        <w:suppressAutoHyphens/>
        <w:ind w:left="567" w:hanging="567"/>
        <w:rPr>
          <w:lang w:val="nl-NL"/>
        </w:rPr>
      </w:pPr>
      <w:r w:rsidRPr="00927184">
        <w:rPr>
          <w:lang w:val="nl-NL"/>
        </w:rPr>
        <w:t>een afname in de best gecorrigeerde gezichtsscherpte (BCVA) van ≥30 letters vergeleken met de laatste beoordeling van de gezichtsscherpte;</w:t>
      </w:r>
    </w:p>
    <w:p w14:paraId="7B3DFFD5" w14:textId="77777777" w:rsidR="001A2266" w:rsidRPr="00927184" w:rsidRDefault="001A2266" w:rsidP="00C628B0">
      <w:pPr>
        <w:numPr>
          <w:ilvl w:val="0"/>
          <w:numId w:val="5"/>
        </w:numPr>
        <w:tabs>
          <w:tab w:val="clear" w:pos="360"/>
        </w:tabs>
        <w:suppressAutoHyphens/>
        <w:ind w:left="567" w:hanging="567"/>
        <w:rPr>
          <w:lang w:val="nl-NL"/>
        </w:rPr>
      </w:pPr>
      <w:r w:rsidRPr="00927184">
        <w:rPr>
          <w:lang w:val="nl-NL"/>
        </w:rPr>
        <w:t>een intraoculaire druk van ≥30 mmHg;</w:t>
      </w:r>
    </w:p>
    <w:p w14:paraId="148C7D20" w14:textId="77777777" w:rsidR="001A2266" w:rsidRPr="00927184" w:rsidRDefault="001A2266" w:rsidP="00C628B0">
      <w:pPr>
        <w:numPr>
          <w:ilvl w:val="0"/>
          <w:numId w:val="5"/>
        </w:numPr>
        <w:tabs>
          <w:tab w:val="clear" w:pos="360"/>
        </w:tabs>
        <w:suppressAutoHyphens/>
        <w:ind w:left="567" w:hanging="567"/>
        <w:rPr>
          <w:lang w:val="nl-NL"/>
        </w:rPr>
      </w:pPr>
      <w:r w:rsidRPr="00927184">
        <w:rPr>
          <w:lang w:val="nl-NL"/>
        </w:rPr>
        <w:t>een retinale breuk;</w:t>
      </w:r>
    </w:p>
    <w:p w14:paraId="6CA8FA15" w14:textId="77777777" w:rsidR="001A2266" w:rsidRPr="00927184" w:rsidRDefault="001A2266" w:rsidP="00C628B0">
      <w:pPr>
        <w:numPr>
          <w:ilvl w:val="0"/>
          <w:numId w:val="5"/>
        </w:numPr>
        <w:tabs>
          <w:tab w:val="clear" w:pos="360"/>
        </w:tabs>
        <w:suppressAutoHyphens/>
        <w:ind w:left="567" w:hanging="567"/>
        <w:rPr>
          <w:lang w:val="nl-NL"/>
        </w:rPr>
      </w:pPr>
      <w:r w:rsidRPr="00927184">
        <w:rPr>
          <w:lang w:val="nl-NL"/>
        </w:rPr>
        <w:t>een subretinale bloeding betreffende het centrum van de fovea, of als de grootte van de bloeding ≥50% van de totale laesie-oppervlakte is;</w:t>
      </w:r>
    </w:p>
    <w:p w14:paraId="298EE015" w14:textId="77777777" w:rsidR="001A2266" w:rsidRPr="00927184" w:rsidRDefault="001A2266" w:rsidP="00C628B0">
      <w:pPr>
        <w:numPr>
          <w:ilvl w:val="0"/>
          <w:numId w:val="5"/>
        </w:numPr>
        <w:tabs>
          <w:tab w:val="clear" w:pos="360"/>
        </w:tabs>
        <w:suppressAutoHyphens/>
        <w:ind w:left="567" w:hanging="567"/>
        <w:rPr>
          <w:lang w:val="nl-NL"/>
        </w:rPr>
      </w:pPr>
      <w:r w:rsidRPr="00927184">
        <w:rPr>
          <w:lang w:val="nl-NL"/>
        </w:rPr>
        <w:t>een uitgevoerde of geplande intraoculaire chirurgie in de afgelopen of komende 28 dagen.</w:t>
      </w:r>
    </w:p>
    <w:p w14:paraId="69374132" w14:textId="77777777" w:rsidR="001A2266" w:rsidRPr="00927184" w:rsidRDefault="001A2266" w:rsidP="00C628B0">
      <w:pPr>
        <w:suppressAutoHyphens/>
        <w:rPr>
          <w:lang w:val="nl-NL"/>
        </w:rPr>
      </w:pPr>
    </w:p>
    <w:p w14:paraId="07CD0484" w14:textId="77777777" w:rsidR="001A2266" w:rsidRPr="00927184" w:rsidRDefault="001A2266" w:rsidP="00C628B0">
      <w:pPr>
        <w:keepNext/>
        <w:autoSpaceDE w:val="0"/>
        <w:autoSpaceDN w:val="0"/>
        <w:adjustRightInd w:val="0"/>
        <w:rPr>
          <w:u w:val="single"/>
          <w:lang w:val="nl-NL"/>
        </w:rPr>
      </w:pPr>
      <w:r w:rsidRPr="00927184">
        <w:rPr>
          <w:u w:val="single"/>
          <w:lang w:val="nl-NL"/>
        </w:rPr>
        <w:t>Retinale pigmentepitheelscheur</w:t>
      </w:r>
    </w:p>
    <w:p w14:paraId="5F32FE43" w14:textId="77777777" w:rsidR="00E65FBA" w:rsidRPr="00927184" w:rsidRDefault="00E65FBA" w:rsidP="00C628B0">
      <w:pPr>
        <w:keepNext/>
        <w:autoSpaceDE w:val="0"/>
        <w:autoSpaceDN w:val="0"/>
        <w:adjustRightInd w:val="0"/>
        <w:rPr>
          <w:lang w:val="nl-NL"/>
        </w:rPr>
      </w:pPr>
    </w:p>
    <w:p w14:paraId="42514707" w14:textId="77777777" w:rsidR="001A2266" w:rsidRPr="00927184" w:rsidRDefault="001A2266" w:rsidP="00C628B0">
      <w:pPr>
        <w:autoSpaceDE w:val="0"/>
        <w:autoSpaceDN w:val="0"/>
        <w:adjustRightInd w:val="0"/>
        <w:rPr>
          <w:lang w:val="nl-NL"/>
        </w:rPr>
      </w:pPr>
      <w:r w:rsidRPr="00927184">
        <w:rPr>
          <w:lang w:val="nl-NL"/>
        </w:rPr>
        <w:t>Tot de risicofactoren, geassocieerd met de ontwikkeling van een retinale pigmentepitheelscheur na anti-VEGF-behandeling voor natte LMD</w:t>
      </w:r>
      <w:r w:rsidR="001D6F34" w:rsidRPr="00927184">
        <w:rPr>
          <w:lang w:val="nl-NL"/>
        </w:rPr>
        <w:t xml:space="preserve"> en mogelijk ook andere vormen van CNV</w:t>
      </w:r>
      <w:r w:rsidRPr="00927184">
        <w:rPr>
          <w:lang w:val="nl-NL"/>
        </w:rPr>
        <w:t xml:space="preserve">, behoren een uitgebreide en/of hoge loslating van het retinale pigmentepitheel. Wanneer behandeling met </w:t>
      </w:r>
      <w:r w:rsidR="00B10AE6" w:rsidRPr="00927184">
        <w:rPr>
          <w:lang w:val="nl-NL"/>
        </w:rPr>
        <w:t>ranibizumab</w:t>
      </w:r>
      <w:r w:rsidRPr="00927184">
        <w:rPr>
          <w:lang w:val="nl-NL"/>
        </w:rPr>
        <w:t xml:space="preserve"> wordt gestart, is voorzichtigheid geboden bij patiënten met deze risicofactoren voor retinale pigmentepitheelscheuren.</w:t>
      </w:r>
    </w:p>
    <w:p w14:paraId="431EA698" w14:textId="77777777" w:rsidR="001A2266" w:rsidRPr="00927184" w:rsidRDefault="001A2266" w:rsidP="00C628B0">
      <w:pPr>
        <w:suppressAutoHyphens/>
        <w:rPr>
          <w:lang w:val="nl-NL"/>
        </w:rPr>
      </w:pPr>
    </w:p>
    <w:p w14:paraId="09E9E0E6" w14:textId="77777777" w:rsidR="001A2266" w:rsidRPr="00927184" w:rsidRDefault="001A2266" w:rsidP="00C628B0">
      <w:pPr>
        <w:keepNext/>
        <w:suppressAutoHyphens/>
        <w:rPr>
          <w:lang w:val="nl-NL"/>
        </w:rPr>
      </w:pPr>
      <w:r w:rsidRPr="00927184">
        <w:rPr>
          <w:u w:val="single"/>
          <w:lang w:val="nl-NL"/>
        </w:rPr>
        <w:t>Regmatogene retinale loslating of maculaire gaten</w:t>
      </w:r>
    </w:p>
    <w:p w14:paraId="6C659C90" w14:textId="77777777" w:rsidR="00E65FBA" w:rsidRPr="00927184" w:rsidRDefault="00E65FBA" w:rsidP="00C628B0">
      <w:pPr>
        <w:keepNext/>
        <w:suppressAutoHyphens/>
        <w:rPr>
          <w:lang w:val="nl-NL"/>
        </w:rPr>
      </w:pPr>
    </w:p>
    <w:p w14:paraId="11342552" w14:textId="77777777" w:rsidR="001A2266" w:rsidRPr="00927184" w:rsidRDefault="001A2266" w:rsidP="00C628B0">
      <w:pPr>
        <w:suppressAutoHyphens/>
        <w:rPr>
          <w:lang w:val="nl-NL"/>
        </w:rPr>
      </w:pPr>
      <w:r w:rsidRPr="00927184">
        <w:rPr>
          <w:lang w:val="nl-NL"/>
        </w:rPr>
        <w:t>De behandeling moet worden stopgezet bij patiënten met een regmatogene retinale loslating of met stadium 3 of 4 maculaire gaten.</w:t>
      </w:r>
    </w:p>
    <w:p w14:paraId="18886893" w14:textId="77777777" w:rsidR="001A2266" w:rsidRPr="00927184" w:rsidRDefault="001A2266" w:rsidP="00C628B0">
      <w:pPr>
        <w:rPr>
          <w:lang w:val="nl-NL"/>
        </w:rPr>
      </w:pPr>
    </w:p>
    <w:p w14:paraId="44208234" w14:textId="77777777" w:rsidR="001A2266" w:rsidRPr="00927184" w:rsidRDefault="001A2266" w:rsidP="00C628B0">
      <w:pPr>
        <w:keepNext/>
        <w:rPr>
          <w:bCs/>
          <w:iCs/>
          <w:u w:val="single"/>
          <w:lang w:val="nl-NL"/>
        </w:rPr>
      </w:pPr>
      <w:r w:rsidRPr="00927184">
        <w:rPr>
          <w:bCs/>
          <w:iCs/>
          <w:u w:val="single"/>
          <w:lang w:val="nl-NL"/>
        </w:rPr>
        <w:t>Populaties met beperkte gegevens</w:t>
      </w:r>
    </w:p>
    <w:p w14:paraId="2E2FE493" w14:textId="77777777" w:rsidR="00E65FBA" w:rsidRPr="00927184" w:rsidRDefault="00E65FBA" w:rsidP="00C628B0">
      <w:pPr>
        <w:keepNext/>
        <w:rPr>
          <w:bCs/>
          <w:iCs/>
          <w:lang w:val="nl-NL"/>
        </w:rPr>
      </w:pPr>
    </w:p>
    <w:p w14:paraId="7E60B384" w14:textId="182929CA" w:rsidR="001A2266" w:rsidRPr="00927184" w:rsidRDefault="001A2266" w:rsidP="00C628B0">
      <w:pPr>
        <w:rPr>
          <w:bCs/>
          <w:iCs/>
          <w:lang w:val="nl-NL"/>
        </w:rPr>
      </w:pPr>
      <w:r w:rsidRPr="00927184">
        <w:rPr>
          <w:bCs/>
          <w:iCs/>
          <w:lang w:val="nl-NL"/>
        </w:rPr>
        <w:t xml:space="preserve">Er is slechts beperkte ervaring met de behandeling van personen met DME als gevolg van type I diabetes. Lucentis is niet onderzocht bij patiënten die eerder intravitreale injecties hebben gekregen, bij patiënten met actieve systemische infecties, of bij patiënten met gelijktijdig optredende oogaandoeningen zoals retinale loslating of maculair gat. Er is </w:t>
      </w:r>
      <w:r w:rsidR="00896BE2" w:rsidRPr="00927184">
        <w:rPr>
          <w:bCs/>
          <w:iCs/>
          <w:lang w:val="nl-NL"/>
        </w:rPr>
        <w:t>beperkte</w:t>
      </w:r>
      <w:r w:rsidRPr="00927184">
        <w:rPr>
          <w:bCs/>
          <w:iCs/>
          <w:lang w:val="nl-NL"/>
        </w:rPr>
        <w:t xml:space="preserve"> ervaring met de behandeling met Lucentis bij diabetespatiënten met een HbA1c hoger dan </w:t>
      </w:r>
      <w:r w:rsidR="00896BE2" w:rsidRPr="00927184">
        <w:rPr>
          <w:bCs/>
          <w:iCs/>
          <w:lang w:val="nl-NL"/>
        </w:rPr>
        <w:t>108 mmol/mol (</w:t>
      </w:r>
      <w:r w:rsidRPr="00927184">
        <w:rPr>
          <w:bCs/>
          <w:iCs/>
          <w:lang w:val="nl-NL"/>
        </w:rPr>
        <w:t>12%</w:t>
      </w:r>
      <w:r w:rsidR="00896BE2" w:rsidRPr="00927184">
        <w:rPr>
          <w:bCs/>
          <w:iCs/>
          <w:lang w:val="nl-NL"/>
        </w:rPr>
        <w:t>)</w:t>
      </w:r>
      <w:r w:rsidRPr="00927184">
        <w:rPr>
          <w:bCs/>
          <w:iCs/>
          <w:lang w:val="nl-NL"/>
        </w:rPr>
        <w:t xml:space="preserve"> en </w:t>
      </w:r>
      <w:r w:rsidR="00896BE2" w:rsidRPr="00927184">
        <w:rPr>
          <w:bCs/>
          <w:iCs/>
          <w:lang w:val="nl-NL"/>
        </w:rPr>
        <w:t xml:space="preserve">geen ervaring bij patiënten met </w:t>
      </w:r>
      <w:r w:rsidRPr="00927184">
        <w:rPr>
          <w:bCs/>
          <w:iCs/>
          <w:lang w:val="nl-NL"/>
        </w:rPr>
        <w:t>ongecontroleerde hypertensie. De arts moet rekening houden met dit gebrek aan informatie bij de behandeling van dergelijke patiënten.</w:t>
      </w:r>
    </w:p>
    <w:p w14:paraId="5ED3C02B" w14:textId="77777777" w:rsidR="004C7242" w:rsidRPr="00927184" w:rsidRDefault="004C7242" w:rsidP="00C628B0">
      <w:pPr>
        <w:rPr>
          <w:bCs/>
          <w:iCs/>
          <w:lang w:val="nl-NL"/>
        </w:rPr>
      </w:pPr>
    </w:p>
    <w:p w14:paraId="7C801D24" w14:textId="77777777" w:rsidR="004C7242" w:rsidRPr="00927184" w:rsidRDefault="004C7242" w:rsidP="00C628B0">
      <w:pPr>
        <w:rPr>
          <w:bCs/>
          <w:iCs/>
          <w:lang w:val="nl-NL"/>
        </w:rPr>
      </w:pPr>
      <w:r w:rsidRPr="00927184">
        <w:rPr>
          <w:bCs/>
          <w:iCs/>
          <w:lang w:val="nl-NL"/>
        </w:rPr>
        <w:t>Er zijn onvoldoende gegevens om conclusies te trekken over het effect van Lucentis bij patiënten met RVO met irreversibel ischemisch verlies van het gezichtsvermogen.</w:t>
      </w:r>
    </w:p>
    <w:p w14:paraId="59EAE104" w14:textId="77777777" w:rsidR="001A2266" w:rsidRPr="00927184" w:rsidRDefault="001A2266" w:rsidP="00C628B0">
      <w:pPr>
        <w:rPr>
          <w:bCs/>
          <w:iCs/>
          <w:lang w:val="nl-NL"/>
        </w:rPr>
      </w:pPr>
    </w:p>
    <w:p w14:paraId="22C748DF" w14:textId="77777777" w:rsidR="001A2266" w:rsidRPr="00927184" w:rsidRDefault="001A2266" w:rsidP="00C628B0">
      <w:pPr>
        <w:rPr>
          <w:bCs/>
          <w:iCs/>
          <w:lang w:val="nl-NL"/>
        </w:rPr>
      </w:pPr>
      <w:r w:rsidRPr="00927184">
        <w:rPr>
          <w:bCs/>
          <w:iCs/>
          <w:lang w:val="nl-NL"/>
        </w:rPr>
        <w:t>Er zijn beperkte gegevens beschikbaar van patiënten met PM over het effect van Lucentis bij patiënten die eerder zonder succes verteporfine fotodynamische therapie (vPDT) hebben ondergaan. Hoewel er een consistent effect werd waargenomen bij proefpersonen met subfoveale en juxtafoveale laesies, zijn er daarnaast onvoldoende gegevens beschikbaar om een conclusie te kunnen trekken over het effect van Lucentis bij patiënten met PM die extrafoveale laesies hebben.</w:t>
      </w:r>
    </w:p>
    <w:p w14:paraId="52435480" w14:textId="77777777" w:rsidR="001A2266" w:rsidRPr="00927184" w:rsidRDefault="001A2266" w:rsidP="00C628B0">
      <w:pPr>
        <w:suppressAutoHyphens/>
        <w:rPr>
          <w:lang w:val="nl-NL"/>
        </w:rPr>
      </w:pPr>
    </w:p>
    <w:p w14:paraId="7C0D82E5" w14:textId="77777777" w:rsidR="001A2266" w:rsidRPr="00927184" w:rsidRDefault="001A2266" w:rsidP="00C628B0">
      <w:pPr>
        <w:keepNext/>
        <w:suppressAutoHyphens/>
        <w:rPr>
          <w:u w:val="single"/>
          <w:lang w:val="nl-NL"/>
        </w:rPr>
      </w:pPr>
      <w:r w:rsidRPr="00927184">
        <w:rPr>
          <w:u w:val="single"/>
          <w:lang w:val="nl-NL"/>
        </w:rPr>
        <w:t>Systemische reacties na intravitreaal gebruik</w:t>
      </w:r>
    </w:p>
    <w:p w14:paraId="2D638793" w14:textId="77777777" w:rsidR="00E65FBA" w:rsidRPr="00927184" w:rsidRDefault="00E65FBA" w:rsidP="00C628B0">
      <w:pPr>
        <w:keepNext/>
        <w:suppressAutoHyphens/>
        <w:rPr>
          <w:lang w:val="nl-NL"/>
        </w:rPr>
      </w:pPr>
    </w:p>
    <w:p w14:paraId="5E54D9F5" w14:textId="77777777" w:rsidR="001A2266" w:rsidRPr="00927184" w:rsidRDefault="001A2266" w:rsidP="00C628B0">
      <w:pPr>
        <w:suppressAutoHyphens/>
        <w:rPr>
          <w:lang w:val="nl-NL"/>
        </w:rPr>
      </w:pPr>
      <w:r w:rsidRPr="00927184">
        <w:rPr>
          <w:lang w:val="nl-NL"/>
        </w:rPr>
        <w:t>Systemische bijwerkingen waaronder niet-oculaire bloedingen en arteriële trombo-embolische reacties zijn gemeld na intravitreale injectie met VEGF-remmers.</w:t>
      </w:r>
    </w:p>
    <w:p w14:paraId="783A77BF" w14:textId="77777777" w:rsidR="001A2266" w:rsidRPr="00927184" w:rsidRDefault="001A2266" w:rsidP="00C628B0">
      <w:pPr>
        <w:suppressAutoHyphens/>
        <w:rPr>
          <w:lang w:val="nl-NL"/>
        </w:rPr>
      </w:pPr>
    </w:p>
    <w:p w14:paraId="7610E23B" w14:textId="77777777" w:rsidR="001A2266" w:rsidRPr="00927184" w:rsidRDefault="001A2266" w:rsidP="00C628B0">
      <w:pPr>
        <w:suppressAutoHyphens/>
        <w:rPr>
          <w:lang w:val="nl-NL"/>
        </w:rPr>
      </w:pPr>
      <w:r w:rsidRPr="00927184">
        <w:rPr>
          <w:lang w:val="nl-NL"/>
        </w:rPr>
        <w:t>Er zijn beperkte gegevens over de veiligheid in de behandeling van patiënten met DME, macula-oedeem als gevolg van RVO en CNV secundair aan PM die een voorgeschiedenis van een beroerte of een voorbijgaande ischemische aanval (TIA) hebben. Voorzichtigheid is geboden wanneer zulke patiënten worden behandeld (zie rubriek 4.8).</w:t>
      </w:r>
    </w:p>
    <w:p w14:paraId="00C3D76A" w14:textId="77777777" w:rsidR="001A2266" w:rsidRPr="00927184" w:rsidRDefault="001A2266" w:rsidP="00C628B0">
      <w:pPr>
        <w:suppressAutoHyphens/>
        <w:rPr>
          <w:lang w:val="nl-NL"/>
        </w:rPr>
      </w:pPr>
    </w:p>
    <w:p w14:paraId="742BB939" w14:textId="77777777" w:rsidR="001A2266" w:rsidRPr="00927184" w:rsidRDefault="001A2266" w:rsidP="00C628B0">
      <w:pPr>
        <w:keepNext/>
        <w:suppressAutoHyphens/>
        <w:rPr>
          <w:lang w:val="nl-NL"/>
        </w:rPr>
      </w:pPr>
      <w:r w:rsidRPr="00927184">
        <w:rPr>
          <w:b/>
          <w:lang w:val="nl-NL"/>
        </w:rPr>
        <w:t>4.5</w:t>
      </w:r>
      <w:r w:rsidRPr="00927184">
        <w:rPr>
          <w:b/>
          <w:lang w:val="nl-NL"/>
        </w:rPr>
        <w:tab/>
        <w:t>Interacties met andere geneesmiddelen en andere vormen van interactie</w:t>
      </w:r>
    </w:p>
    <w:p w14:paraId="4C6DB6FE" w14:textId="77777777" w:rsidR="001A2266" w:rsidRPr="00927184" w:rsidRDefault="001A2266" w:rsidP="00C628B0">
      <w:pPr>
        <w:keepNext/>
        <w:suppressAutoHyphens/>
        <w:rPr>
          <w:lang w:val="nl-NL"/>
        </w:rPr>
      </w:pPr>
    </w:p>
    <w:p w14:paraId="28121A3F" w14:textId="77777777" w:rsidR="001A2266" w:rsidRPr="00927184" w:rsidRDefault="001A2266" w:rsidP="00C628B0">
      <w:pPr>
        <w:suppressAutoHyphens/>
        <w:rPr>
          <w:lang w:val="nl-NL"/>
        </w:rPr>
      </w:pPr>
      <w:r w:rsidRPr="00927184">
        <w:rPr>
          <w:lang w:val="nl-NL"/>
        </w:rPr>
        <w:t>Er is geen formeel onderzoek naar interacties uitgevoerd.</w:t>
      </w:r>
    </w:p>
    <w:p w14:paraId="5985B2E9" w14:textId="77777777" w:rsidR="001A2266" w:rsidRPr="00927184" w:rsidRDefault="001A2266" w:rsidP="00C628B0">
      <w:pPr>
        <w:suppressAutoHyphens/>
        <w:rPr>
          <w:lang w:val="nl-NL"/>
        </w:rPr>
      </w:pPr>
    </w:p>
    <w:p w14:paraId="792D6E2E" w14:textId="77777777" w:rsidR="001A2266" w:rsidRPr="00927184" w:rsidRDefault="001A2266" w:rsidP="00C628B0">
      <w:pPr>
        <w:suppressAutoHyphens/>
        <w:rPr>
          <w:lang w:val="nl-NL"/>
        </w:rPr>
      </w:pPr>
      <w:r w:rsidRPr="00927184">
        <w:rPr>
          <w:lang w:val="nl-NL"/>
        </w:rPr>
        <w:t>Voor het adjuvante gebruik van verteporfine fotodynamische therapie (PDT) en Lucentis bij natte LMD en PM, zie rubriek 5.1.</w:t>
      </w:r>
    </w:p>
    <w:p w14:paraId="5EE8DD3C" w14:textId="77777777" w:rsidR="001A2266" w:rsidRPr="00927184" w:rsidRDefault="001A2266" w:rsidP="00C628B0">
      <w:pPr>
        <w:suppressAutoHyphens/>
        <w:rPr>
          <w:lang w:val="nl-NL"/>
        </w:rPr>
      </w:pPr>
    </w:p>
    <w:p w14:paraId="267C30D3" w14:textId="77777777" w:rsidR="001A2266" w:rsidRPr="00927184" w:rsidRDefault="001A2266" w:rsidP="00C628B0">
      <w:pPr>
        <w:suppressAutoHyphens/>
        <w:rPr>
          <w:lang w:val="nl-NL"/>
        </w:rPr>
      </w:pPr>
      <w:r w:rsidRPr="00927184">
        <w:rPr>
          <w:lang w:val="nl-NL"/>
        </w:rPr>
        <w:t>Voor adjuvant gebruik van laserfotocoagulatie en Lucentis bij DME en BRVO, zie rubrieken 4.2 en 5.1.</w:t>
      </w:r>
    </w:p>
    <w:p w14:paraId="0569C2F5" w14:textId="77777777" w:rsidR="001A2266" w:rsidRPr="00927184" w:rsidRDefault="001A2266" w:rsidP="00C628B0">
      <w:pPr>
        <w:suppressAutoHyphens/>
        <w:rPr>
          <w:lang w:val="nl-NL"/>
        </w:rPr>
      </w:pPr>
    </w:p>
    <w:p w14:paraId="4568DC3D" w14:textId="77777777" w:rsidR="001A2266" w:rsidRPr="00927184" w:rsidRDefault="001A2266" w:rsidP="00C628B0">
      <w:pPr>
        <w:suppressAutoHyphens/>
        <w:rPr>
          <w:lang w:val="nl-NL"/>
        </w:rPr>
      </w:pPr>
      <w:r w:rsidRPr="00927184">
        <w:rPr>
          <w:lang w:val="nl-NL"/>
        </w:rPr>
        <w:t xml:space="preserve">In klinische studies naar de behandeling van </w:t>
      </w:r>
      <w:r w:rsidRPr="00927184">
        <w:rPr>
          <w:szCs w:val="22"/>
          <w:lang w:val="nl-NL"/>
        </w:rPr>
        <w:t xml:space="preserve">visusverslechtering als gevolg van DME werd, </w:t>
      </w:r>
      <w:r w:rsidRPr="00927184">
        <w:rPr>
          <w:bCs/>
          <w:iCs/>
          <w:szCs w:val="22"/>
          <w:lang w:val="nl-NL"/>
        </w:rPr>
        <w:t xml:space="preserve">bij patiënten die werden behandeld met Lucentis, </w:t>
      </w:r>
      <w:r w:rsidRPr="00927184">
        <w:rPr>
          <w:szCs w:val="22"/>
          <w:lang w:val="nl-NL"/>
        </w:rPr>
        <w:t xml:space="preserve">het resultaat met betrekking tot de gezichtsscherpte of de </w:t>
      </w:r>
      <w:r w:rsidRPr="00927184">
        <w:rPr>
          <w:bCs/>
          <w:iCs/>
          <w:szCs w:val="22"/>
          <w:lang w:val="nl-NL"/>
        </w:rPr>
        <w:t>centrale retina dikte niet beïnvloed door gelijktijdige behandeling met thiazolidinedionen.</w:t>
      </w:r>
    </w:p>
    <w:p w14:paraId="62D5E294" w14:textId="77777777" w:rsidR="001A2266" w:rsidRPr="00927184" w:rsidRDefault="001A2266" w:rsidP="00C628B0">
      <w:pPr>
        <w:suppressAutoHyphens/>
        <w:rPr>
          <w:lang w:val="nl-NL"/>
        </w:rPr>
      </w:pPr>
    </w:p>
    <w:p w14:paraId="4262407A" w14:textId="77777777" w:rsidR="001A2266" w:rsidRPr="00927184" w:rsidRDefault="001A2266" w:rsidP="00C628B0">
      <w:pPr>
        <w:keepNext/>
        <w:suppressAutoHyphens/>
        <w:rPr>
          <w:lang w:val="nl-NL"/>
        </w:rPr>
      </w:pPr>
      <w:r w:rsidRPr="00927184">
        <w:rPr>
          <w:b/>
          <w:lang w:val="nl-NL"/>
        </w:rPr>
        <w:t>4.6</w:t>
      </w:r>
      <w:r w:rsidRPr="00927184">
        <w:rPr>
          <w:b/>
          <w:lang w:val="nl-NL"/>
        </w:rPr>
        <w:tab/>
        <w:t>Vruchtbaarheid, zwangerschap en borstvoeding</w:t>
      </w:r>
    </w:p>
    <w:p w14:paraId="4E5053B3" w14:textId="77777777" w:rsidR="001A2266" w:rsidRPr="00927184" w:rsidRDefault="001A2266" w:rsidP="00C628B0">
      <w:pPr>
        <w:keepNext/>
        <w:suppressAutoHyphens/>
        <w:rPr>
          <w:i/>
          <w:lang w:val="nl-NL"/>
        </w:rPr>
      </w:pPr>
    </w:p>
    <w:p w14:paraId="7AA7C986" w14:textId="77777777" w:rsidR="001A2266" w:rsidRPr="00927184" w:rsidRDefault="001A2266" w:rsidP="00C628B0">
      <w:pPr>
        <w:keepNext/>
        <w:suppressAutoHyphens/>
        <w:rPr>
          <w:u w:val="single"/>
          <w:lang w:val="nl-NL"/>
        </w:rPr>
      </w:pPr>
      <w:r w:rsidRPr="00927184">
        <w:rPr>
          <w:u w:val="single"/>
          <w:lang w:val="nl-NL"/>
        </w:rPr>
        <w:t>Vruchtbare vrouwen/anticonceptie voor vrouwen</w:t>
      </w:r>
    </w:p>
    <w:p w14:paraId="11EB0F2C" w14:textId="77777777" w:rsidR="00E65FBA" w:rsidRPr="00927184" w:rsidRDefault="00E65FBA" w:rsidP="00C628B0">
      <w:pPr>
        <w:keepNext/>
        <w:rPr>
          <w:lang w:val="nl-NL"/>
        </w:rPr>
      </w:pPr>
    </w:p>
    <w:p w14:paraId="01B1B745" w14:textId="77777777" w:rsidR="001A2266" w:rsidRPr="00927184" w:rsidRDefault="001A2266" w:rsidP="00C628B0">
      <w:pPr>
        <w:rPr>
          <w:lang w:val="nl-NL"/>
        </w:rPr>
      </w:pPr>
      <w:r w:rsidRPr="00927184">
        <w:rPr>
          <w:lang w:val="nl-NL"/>
        </w:rPr>
        <w:t>Vrouwen die zwanger kunnen worden, zouden effectieve anticonceptie moeten gebruiken tijdens de behandeling.</w:t>
      </w:r>
    </w:p>
    <w:p w14:paraId="19D092F5" w14:textId="77777777" w:rsidR="001A2266" w:rsidRPr="00927184" w:rsidRDefault="001A2266" w:rsidP="00C628B0">
      <w:pPr>
        <w:rPr>
          <w:u w:val="single"/>
          <w:lang w:val="nl-NL"/>
        </w:rPr>
      </w:pPr>
    </w:p>
    <w:p w14:paraId="71A28005" w14:textId="77777777" w:rsidR="001A2266" w:rsidRPr="00927184" w:rsidRDefault="001A2266" w:rsidP="00C628B0">
      <w:pPr>
        <w:keepNext/>
        <w:suppressAutoHyphens/>
        <w:rPr>
          <w:u w:val="single"/>
          <w:lang w:val="nl-NL"/>
        </w:rPr>
      </w:pPr>
      <w:r w:rsidRPr="00927184">
        <w:rPr>
          <w:u w:val="single"/>
          <w:lang w:val="nl-NL"/>
        </w:rPr>
        <w:t>Zwangerschap</w:t>
      </w:r>
    </w:p>
    <w:p w14:paraId="02162772" w14:textId="77777777" w:rsidR="00E65FBA" w:rsidRPr="00927184" w:rsidRDefault="00E65FBA" w:rsidP="00C628B0">
      <w:pPr>
        <w:keepNext/>
        <w:rPr>
          <w:noProof/>
          <w:szCs w:val="22"/>
          <w:lang w:val="nl-NL"/>
        </w:rPr>
      </w:pPr>
    </w:p>
    <w:p w14:paraId="26F3FBFC" w14:textId="77777777" w:rsidR="001A2266" w:rsidRPr="00927184" w:rsidRDefault="001A2266" w:rsidP="00C628B0">
      <w:pPr>
        <w:rPr>
          <w:lang w:val="nl-NL"/>
        </w:rPr>
      </w:pPr>
      <w:r w:rsidRPr="00927184">
        <w:rPr>
          <w:noProof/>
          <w:szCs w:val="22"/>
          <w:lang w:val="nl-NL"/>
        </w:rPr>
        <w:t xml:space="preserve">Voor </w:t>
      </w:r>
      <w:r w:rsidRPr="00927184">
        <w:rPr>
          <w:szCs w:val="22"/>
          <w:lang w:val="nl-NL"/>
        </w:rPr>
        <w:t>ranibizumab</w:t>
      </w:r>
      <w:r w:rsidRPr="00927184">
        <w:rPr>
          <w:noProof/>
          <w:szCs w:val="22"/>
          <w:lang w:val="nl-NL"/>
        </w:rPr>
        <w:t xml:space="preserve"> zijn er geen klinische gegevens over blootgestelde zwangerschappen beschikbaar. De resultaten van onderzoeken bij cynomolgus-apen duiden niet op directe of indirecte schadelijke effecten wat betreft zwangerschap of de embryonale/foetale ontwikkeling (zie rubriek 5.3).</w:t>
      </w:r>
      <w:r w:rsidRPr="00927184">
        <w:rPr>
          <w:lang w:val="nl-NL"/>
        </w:rPr>
        <w:t xml:space="preserve"> De systemische blootstelling aan ranibizumab na oculaire toediening is laag, maar als gevolg van het werkingsmechanisme moet ranibizumab worden beschouwd als potentieel teratogeen en embryo-/foetotoxisch. Daarom mag ranibizumab niet worden gebruikt tijdens de zwangerschap, tenzij het verwachte voordeel opweegt tegen het potentiële risico voor de foetus.</w:t>
      </w:r>
      <w:r w:rsidRPr="00927184">
        <w:rPr>
          <w:szCs w:val="22"/>
          <w:lang w:val="nl-NL"/>
        </w:rPr>
        <w:t xml:space="preserve"> Voor vrouwen die zwanger willen worden en zijn behandeld met ranibizumab wordt aangeraden om na de laatste dosis ranibizumab ten minste 3 maanden te wachten om zwanger te raken.</w:t>
      </w:r>
    </w:p>
    <w:p w14:paraId="7916B588" w14:textId="77777777" w:rsidR="001A2266" w:rsidRPr="00927184" w:rsidRDefault="001A2266" w:rsidP="00C628B0">
      <w:pPr>
        <w:rPr>
          <w:lang w:val="nl-NL"/>
        </w:rPr>
      </w:pPr>
    </w:p>
    <w:p w14:paraId="773F2215" w14:textId="77777777" w:rsidR="001A2266" w:rsidRPr="00927184" w:rsidRDefault="001A2266" w:rsidP="00C628B0">
      <w:pPr>
        <w:keepNext/>
        <w:suppressAutoHyphens/>
        <w:rPr>
          <w:u w:val="single"/>
          <w:lang w:val="nl-NL"/>
        </w:rPr>
      </w:pPr>
      <w:r w:rsidRPr="00927184">
        <w:rPr>
          <w:u w:val="single"/>
          <w:lang w:val="nl-NL"/>
        </w:rPr>
        <w:t>Borstvoeding</w:t>
      </w:r>
    </w:p>
    <w:p w14:paraId="4C0B6D40" w14:textId="77777777" w:rsidR="00E65FBA" w:rsidRPr="00927184" w:rsidRDefault="00E65FBA" w:rsidP="00C628B0">
      <w:pPr>
        <w:keepNext/>
        <w:rPr>
          <w:lang w:val="nl-NL"/>
        </w:rPr>
      </w:pPr>
    </w:p>
    <w:p w14:paraId="6D6B0032" w14:textId="2CD76E21" w:rsidR="001A2266" w:rsidRPr="00927184" w:rsidRDefault="001D3C8F" w:rsidP="00C628B0">
      <w:pPr>
        <w:rPr>
          <w:lang w:val="nl-NL"/>
        </w:rPr>
      </w:pPr>
      <w:r>
        <w:rPr>
          <w:lang w:val="nl-NL"/>
        </w:rPr>
        <w:t xml:space="preserve">Uit </w:t>
      </w:r>
      <w:r w:rsidR="00B6123E">
        <w:rPr>
          <w:lang w:val="nl-NL"/>
        </w:rPr>
        <w:t xml:space="preserve">zeer </w:t>
      </w:r>
      <w:r w:rsidR="000A549D">
        <w:rPr>
          <w:lang w:val="nl-NL"/>
        </w:rPr>
        <w:t>beperkte gegevens</w:t>
      </w:r>
      <w:r w:rsidR="000A549D" w:rsidRPr="00927184">
        <w:rPr>
          <w:lang w:val="nl-NL"/>
        </w:rPr>
        <w:t xml:space="preserve"> </w:t>
      </w:r>
      <w:r>
        <w:rPr>
          <w:lang w:val="nl-NL"/>
        </w:rPr>
        <w:t>blijkt dat</w:t>
      </w:r>
      <w:r w:rsidR="000A549D">
        <w:rPr>
          <w:lang w:val="nl-NL"/>
        </w:rPr>
        <w:t xml:space="preserve"> ranibizumab</w:t>
      </w:r>
      <w:r w:rsidR="00B6123E">
        <w:rPr>
          <w:lang w:val="nl-NL"/>
        </w:rPr>
        <w:t xml:space="preserve"> in lage concentraties</w:t>
      </w:r>
      <w:r w:rsidR="000A549D">
        <w:rPr>
          <w:lang w:val="nl-NL"/>
        </w:rPr>
        <w:t xml:space="preserve"> in </w:t>
      </w:r>
      <w:r w:rsidR="00B6123E">
        <w:rPr>
          <w:lang w:val="nl-NL"/>
        </w:rPr>
        <w:t xml:space="preserve">de </w:t>
      </w:r>
      <w:r w:rsidR="00E06E11">
        <w:rPr>
          <w:lang w:val="nl-NL"/>
        </w:rPr>
        <w:t>moeder</w:t>
      </w:r>
      <w:r w:rsidR="000A549D">
        <w:rPr>
          <w:lang w:val="nl-NL"/>
        </w:rPr>
        <w:t>melk</w:t>
      </w:r>
      <w:r w:rsidR="00B6123E">
        <w:rPr>
          <w:lang w:val="nl-NL"/>
        </w:rPr>
        <w:t xml:space="preserve"> </w:t>
      </w:r>
      <w:r>
        <w:rPr>
          <w:lang w:val="nl-NL"/>
        </w:rPr>
        <w:t xml:space="preserve">kan </w:t>
      </w:r>
      <w:r w:rsidR="00B6123E">
        <w:rPr>
          <w:lang w:val="nl-NL"/>
        </w:rPr>
        <w:t>worden uitgescheiden</w:t>
      </w:r>
      <w:r w:rsidR="000A549D">
        <w:rPr>
          <w:lang w:val="nl-NL"/>
        </w:rPr>
        <w:t xml:space="preserve">. </w:t>
      </w:r>
      <w:r w:rsidR="00B6123E">
        <w:rPr>
          <w:lang w:val="nl-NL"/>
        </w:rPr>
        <w:t>Het effect</w:t>
      </w:r>
      <w:r w:rsidR="000A549D">
        <w:rPr>
          <w:lang w:val="nl-NL"/>
        </w:rPr>
        <w:t xml:space="preserve"> van ranibizumab op </w:t>
      </w:r>
      <w:r w:rsidR="00B6123E">
        <w:rPr>
          <w:lang w:val="nl-NL"/>
        </w:rPr>
        <w:t>een</w:t>
      </w:r>
      <w:r w:rsidR="000A549D">
        <w:rPr>
          <w:lang w:val="nl-NL"/>
        </w:rPr>
        <w:t xml:space="preserve"> pasgeborene/zuigeling die borstvoeding krijgt</w:t>
      </w:r>
      <w:r w:rsidR="009802AA">
        <w:rPr>
          <w:lang w:val="nl-NL"/>
        </w:rPr>
        <w:t>,</w:t>
      </w:r>
      <w:r w:rsidR="000A549D">
        <w:rPr>
          <w:lang w:val="nl-NL"/>
        </w:rPr>
        <w:t xml:space="preserve"> </w:t>
      </w:r>
      <w:r w:rsidR="00B6123E">
        <w:rPr>
          <w:lang w:val="nl-NL"/>
        </w:rPr>
        <w:t xml:space="preserve">is </w:t>
      </w:r>
      <w:r w:rsidR="000A549D">
        <w:rPr>
          <w:lang w:val="nl-NL"/>
        </w:rPr>
        <w:t>onbekend.</w:t>
      </w:r>
      <w:r w:rsidR="00B6123E">
        <w:rPr>
          <w:lang w:val="nl-NL"/>
        </w:rPr>
        <w:t xml:space="preserve"> </w:t>
      </w:r>
      <w:r>
        <w:rPr>
          <w:lang w:val="nl-NL"/>
        </w:rPr>
        <w:t>Uit voorzorg</w:t>
      </w:r>
      <w:r w:rsidR="000A549D">
        <w:rPr>
          <w:lang w:val="nl-NL"/>
        </w:rPr>
        <w:t xml:space="preserve"> wordt</w:t>
      </w:r>
      <w:r w:rsidR="000A549D" w:rsidRPr="00927184">
        <w:rPr>
          <w:lang w:val="nl-NL"/>
        </w:rPr>
        <w:t xml:space="preserve"> </w:t>
      </w:r>
      <w:r w:rsidR="000A549D">
        <w:rPr>
          <w:lang w:val="nl-NL"/>
        </w:rPr>
        <w:t>h</w:t>
      </w:r>
      <w:r w:rsidR="001A2266" w:rsidRPr="00927184">
        <w:rPr>
          <w:lang w:val="nl-NL"/>
        </w:rPr>
        <w:t>et niet aanbevolen om borstvoeding te geven tijdens het gebruik van Lucentis.</w:t>
      </w:r>
    </w:p>
    <w:p w14:paraId="3CF37719" w14:textId="77777777" w:rsidR="001A2266" w:rsidRPr="00927184" w:rsidRDefault="001A2266" w:rsidP="00C628B0">
      <w:pPr>
        <w:rPr>
          <w:lang w:val="nl-NL"/>
        </w:rPr>
      </w:pPr>
    </w:p>
    <w:p w14:paraId="632CDA83" w14:textId="77777777" w:rsidR="001A2266" w:rsidRPr="00927184" w:rsidRDefault="001A2266" w:rsidP="00C628B0">
      <w:pPr>
        <w:keepNext/>
        <w:suppressAutoHyphens/>
        <w:rPr>
          <w:u w:val="single"/>
          <w:lang w:val="nl-NL"/>
        </w:rPr>
      </w:pPr>
      <w:r w:rsidRPr="00927184">
        <w:rPr>
          <w:u w:val="single"/>
          <w:lang w:val="nl-NL"/>
        </w:rPr>
        <w:t>Vruchtbaarheid</w:t>
      </w:r>
    </w:p>
    <w:p w14:paraId="4AC7CB06" w14:textId="77777777" w:rsidR="00E65FBA" w:rsidRPr="00927184" w:rsidRDefault="00E65FBA" w:rsidP="00C628B0">
      <w:pPr>
        <w:keepNext/>
        <w:rPr>
          <w:lang w:val="nl-NL"/>
        </w:rPr>
      </w:pPr>
    </w:p>
    <w:p w14:paraId="6DC4938C" w14:textId="77777777" w:rsidR="001A2266" w:rsidRPr="00927184" w:rsidRDefault="001A2266" w:rsidP="00C628B0">
      <w:pPr>
        <w:rPr>
          <w:lang w:val="nl-NL"/>
        </w:rPr>
      </w:pPr>
      <w:r w:rsidRPr="00927184">
        <w:rPr>
          <w:lang w:val="nl-NL"/>
        </w:rPr>
        <w:t>Er zijn geen gegevens beschikbaar over vruchtbaarheid.</w:t>
      </w:r>
    </w:p>
    <w:p w14:paraId="295D510E" w14:textId="77777777" w:rsidR="001A2266" w:rsidRPr="00927184" w:rsidRDefault="001A2266" w:rsidP="00C628B0">
      <w:pPr>
        <w:rPr>
          <w:lang w:val="nl-NL"/>
        </w:rPr>
      </w:pPr>
    </w:p>
    <w:p w14:paraId="7BFB4ED7" w14:textId="77777777" w:rsidR="001A2266" w:rsidRPr="00927184" w:rsidRDefault="001A2266" w:rsidP="00C628B0">
      <w:pPr>
        <w:keepNext/>
        <w:suppressAutoHyphens/>
        <w:rPr>
          <w:lang w:val="nl-NL"/>
        </w:rPr>
      </w:pPr>
      <w:r w:rsidRPr="00927184">
        <w:rPr>
          <w:b/>
          <w:lang w:val="nl-NL"/>
        </w:rPr>
        <w:t>4.7</w:t>
      </w:r>
      <w:r w:rsidRPr="00927184">
        <w:rPr>
          <w:b/>
          <w:lang w:val="nl-NL"/>
        </w:rPr>
        <w:tab/>
        <w:t>Beïnvloeding van de rijvaardigheid en het vermogen om machines te bedienen</w:t>
      </w:r>
    </w:p>
    <w:p w14:paraId="730C7641" w14:textId="77777777" w:rsidR="001A2266" w:rsidRPr="00927184" w:rsidRDefault="001A2266" w:rsidP="00C628B0">
      <w:pPr>
        <w:keepNext/>
        <w:suppressAutoHyphens/>
        <w:rPr>
          <w:lang w:val="nl-NL"/>
        </w:rPr>
      </w:pPr>
    </w:p>
    <w:p w14:paraId="40218809" w14:textId="77777777" w:rsidR="001A2266" w:rsidRPr="00927184" w:rsidRDefault="001A2266" w:rsidP="00C628B0">
      <w:pPr>
        <w:suppressAutoHyphens/>
        <w:rPr>
          <w:lang w:val="nl-NL"/>
        </w:rPr>
      </w:pPr>
      <w:r w:rsidRPr="00927184">
        <w:rPr>
          <w:lang w:val="nl-NL"/>
        </w:rPr>
        <w:t>De behandelprocedure kan tijdelijke visuele stoornissen veroorzaken, die de rijvaardigheid en het vermogen om machines te bedienen kunnen beïnvloeden (zie rubriek 4.8). Patiënten die deze symptomen ervaren, mogen niet autorijden en geen machines bedienen totdat deze tijdelijke visuele stoornissen zijn afgenomen.</w:t>
      </w:r>
    </w:p>
    <w:p w14:paraId="616C94D0" w14:textId="77777777" w:rsidR="001A2266" w:rsidRPr="00927184" w:rsidRDefault="001A2266" w:rsidP="00C628B0">
      <w:pPr>
        <w:suppressAutoHyphens/>
        <w:rPr>
          <w:lang w:val="nl-NL"/>
        </w:rPr>
      </w:pPr>
    </w:p>
    <w:p w14:paraId="1D95DDB6" w14:textId="77777777" w:rsidR="001A2266" w:rsidRPr="00927184" w:rsidRDefault="001A2266" w:rsidP="00C628B0">
      <w:pPr>
        <w:keepNext/>
        <w:suppressAutoHyphens/>
        <w:rPr>
          <w:lang w:val="nl-NL"/>
        </w:rPr>
      </w:pPr>
      <w:r w:rsidRPr="00927184">
        <w:rPr>
          <w:b/>
          <w:lang w:val="nl-NL"/>
        </w:rPr>
        <w:t>4.8</w:t>
      </w:r>
      <w:r w:rsidRPr="00927184">
        <w:rPr>
          <w:b/>
          <w:lang w:val="nl-NL"/>
        </w:rPr>
        <w:tab/>
        <w:t>Bijwerkingen</w:t>
      </w:r>
    </w:p>
    <w:p w14:paraId="1967430C" w14:textId="77777777" w:rsidR="001A2266" w:rsidRPr="00927184" w:rsidRDefault="001A2266" w:rsidP="00C628B0">
      <w:pPr>
        <w:keepNext/>
        <w:suppressAutoHyphens/>
        <w:rPr>
          <w:lang w:val="nl-NL"/>
        </w:rPr>
      </w:pPr>
    </w:p>
    <w:p w14:paraId="2983D21E" w14:textId="77777777" w:rsidR="001A2266" w:rsidRPr="00927184" w:rsidRDefault="001A2266" w:rsidP="00C628B0">
      <w:pPr>
        <w:keepNext/>
        <w:suppressAutoHyphens/>
        <w:rPr>
          <w:lang w:val="nl-NL"/>
        </w:rPr>
      </w:pPr>
      <w:r w:rsidRPr="00927184">
        <w:rPr>
          <w:u w:val="single"/>
          <w:lang w:val="nl-NL"/>
        </w:rPr>
        <w:t>Samenvatting van het veiligheidsprofiel</w:t>
      </w:r>
    </w:p>
    <w:p w14:paraId="41208990" w14:textId="77777777" w:rsidR="00826FEA" w:rsidRPr="00927184" w:rsidRDefault="00826FEA" w:rsidP="00C628B0">
      <w:pPr>
        <w:keepNext/>
        <w:suppressAutoHyphens/>
        <w:rPr>
          <w:lang w:val="nl-NL"/>
        </w:rPr>
      </w:pPr>
    </w:p>
    <w:p w14:paraId="184A29CA" w14:textId="77777777" w:rsidR="001A2266" w:rsidRPr="00927184" w:rsidRDefault="001A2266" w:rsidP="00C628B0">
      <w:pPr>
        <w:suppressAutoHyphens/>
        <w:rPr>
          <w:lang w:val="nl-NL"/>
        </w:rPr>
      </w:pPr>
      <w:r w:rsidRPr="00927184">
        <w:rPr>
          <w:lang w:val="nl-NL"/>
        </w:rPr>
        <w:t>Het merendeel van de bijwerkingen die gemeld zijn na de toediening van Lucentis zijn gerelateerd aan de intravitreale injectieprocedure.</w:t>
      </w:r>
    </w:p>
    <w:p w14:paraId="7031E101" w14:textId="77777777" w:rsidR="001A2266" w:rsidRPr="00927184" w:rsidRDefault="001A2266" w:rsidP="00C628B0">
      <w:pPr>
        <w:suppressAutoHyphens/>
        <w:rPr>
          <w:lang w:val="nl-NL"/>
        </w:rPr>
      </w:pPr>
    </w:p>
    <w:p w14:paraId="4491CD29" w14:textId="77777777" w:rsidR="001A2266" w:rsidRPr="00927184" w:rsidRDefault="001A2266" w:rsidP="00C628B0">
      <w:pPr>
        <w:suppressAutoHyphens/>
        <w:rPr>
          <w:szCs w:val="22"/>
          <w:lang w:val="nl-NL"/>
        </w:rPr>
      </w:pPr>
      <w:r w:rsidRPr="00927184">
        <w:rPr>
          <w:lang w:val="nl-NL"/>
        </w:rPr>
        <w:t xml:space="preserve">De meest frequent gemelde oculaire bijwerkingen na de injectie van Lucentis zijn: oogpijn, oculaire hyperaemia, verhoogde intraoculaire druk, vitritis, loslating van het glasvocht, retinale bloeding, visuele stoornissen, mouches volantes, conjunctivale bloeding, oogirritatie, gevoel van vreemde deeltjes in de ogen, toegenomen tranenvloed, </w:t>
      </w:r>
      <w:r w:rsidRPr="00927184">
        <w:rPr>
          <w:szCs w:val="22"/>
          <w:lang w:val="nl-NL"/>
        </w:rPr>
        <w:t>blefaritis, droog oog en pruritus van het oog.</w:t>
      </w:r>
    </w:p>
    <w:p w14:paraId="28788A05" w14:textId="77777777" w:rsidR="00826FEA" w:rsidRPr="00927184" w:rsidRDefault="00826FEA" w:rsidP="00C628B0">
      <w:pPr>
        <w:suppressAutoHyphens/>
        <w:rPr>
          <w:szCs w:val="22"/>
          <w:lang w:val="nl-NL"/>
        </w:rPr>
      </w:pPr>
    </w:p>
    <w:p w14:paraId="3353996A" w14:textId="77777777" w:rsidR="001A2266" w:rsidRPr="00927184" w:rsidRDefault="001A2266" w:rsidP="00C628B0">
      <w:pPr>
        <w:suppressAutoHyphens/>
        <w:rPr>
          <w:szCs w:val="22"/>
          <w:lang w:val="nl-NL"/>
        </w:rPr>
      </w:pPr>
      <w:r w:rsidRPr="00927184">
        <w:rPr>
          <w:szCs w:val="22"/>
          <w:lang w:val="nl-NL"/>
        </w:rPr>
        <w:t>De meest frequent gemelde niet-oculaire bijwerkingen zijn hoofdpijn, nasofaryngitis en artralgie.</w:t>
      </w:r>
    </w:p>
    <w:p w14:paraId="293148CF" w14:textId="77777777" w:rsidR="001A2266" w:rsidRPr="00927184" w:rsidRDefault="001A2266" w:rsidP="00C628B0">
      <w:pPr>
        <w:suppressAutoHyphens/>
        <w:rPr>
          <w:szCs w:val="22"/>
          <w:lang w:val="nl-NL"/>
        </w:rPr>
      </w:pPr>
    </w:p>
    <w:p w14:paraId="62C2E3BF" w14:textId="77777777" w:rsidR="001A2266" w:rsidRPr="00927184" w:rsidRDefault="001A2266" w:rsidP="00C628B0">
      <w:pPr>
        <w:suppressAutoHyphens/>
        <w:rPr>
          <w:lang w:val="nl-NL"/>
        </w:rPr>
      </w:pPr>
      <w:r w:rsidRPr="00927184">
        <w:rPr>
          <w:szCs w:val="22"/>
          <w:lang w:val="nl-NL"/>
        </w:rPr>
        <w:t xml:space="preserve">Minder frequent gemelde, maar ernstigere, bijwerkingen omvatten </w:t>
      </w:r>
      <w:r w:rsidRPr="00927184">
        <w:rPr>
          <w:lang w:val="nl-NL"/>
        </w:rPr>
        <w:t>endoftalmitis, blindheid, retinale loslating, retinale scheur en iatrogene traumatische cataract (zie rubriek 4.4).</w:t>
      </w:r>
    </w:p>
    <w:p w14:paraId="69A7F937" w14:textId="77777777" w:rsidR="001A2266" w:rsidRPr="00927184" w:rsidRDefault="001A2266" w:rsidP="00C628B0">
      <w:pPr>
        <w:suppressAutoHyphens/>
        <w:rPr>
          <w:lang w:val="nl-NL"/>
        </w:rPr>
      </w:pPr>
    </w:p>
    <w:p w14:paraId="6C10A338" w14:textId="77777777" w:rsidR="001A2266" w:rsidRPr="00927184" w:rsidRDefault="001A2266" w:rsidP="00C628B0">
      <w:pPr>
        <w:suppressAutoHyphens/>
        <w:rPr>
          <w:lang w:val="nl-NL"/>
        </w:rPr>
      </w:pPr>
      <w:r w:rsidRPr="00927184">
        <w:rPr>
          <w:lang w:val="nl-NL"/>
        </w:rPr>
        <w:t>De bijwerkingen die voorkwamen na toediening van Lucentis in klinische studies zijn weergegeven in de onderstaande tabel.</w:t>
      </w:r>
    </w:p>
    <w:p w14:paraId="55529F4B" w14:textId="77777777" w:rsidR="001A2266" w:rsidRPr="00927184" w:rsidRDefault="001A2266" w:rsidP="00C628B0">
      <w:pPr>
        <w:suppressAutoHyphens/>
        <w:rPr>
          <w:lang w:val="nl-NL"/>
        </w:rPr>
      </w:pPr>
    </w:p>
    <w:p w14:paraId="5DB5D523" w14:textId="77777777" w:rsidR="001A2266" w:rsidRPr="00927184" w:rsidRDefault="001A2266" w:rsidP="00C628B0">
      <w:pPr>
        <w:keepNext/>
        <w:suppressAutoHyphens/>
        <w:rPr>
          <w:u w:val="single"/>
          <w:lang w:val="nl-NL"/>
        </w:rPr>
      </w:pPr>
      <w:r w:rsidRPr="00927184">
        <w:rPr>
          <w:u w:val="single"/>
          <w:lang w:val="nl-NL"/>
        </w:rPr>
        <w:t>Tabellijst van bijwerkingen</w:t>
      </w:r>
      <w:r w:rsidRPr="00927184">
        <w:rPr>
          <w:u w:val="single"/>
          <w:vertAlign w:val="superscript"/>
          <w:lang w:val="nl-NL"/>
        </w:rPr>
        <w:t>#</w:t>
      </w:r>
    </w:p>
    <w:p w14:paraId="23BE9834" w14:textId="77777777" w:rsidR="00826FEA" w:rsidRPr="00927184" w:rsidRDefault="00826FEA" w:rsidP="00C628B0">
      <w:pPr>
        <w:keepNext/>
        <w:suppressAutoHyphens/>
        <w:rPr>
          <w:lang w:val="nl-NL"/>
        </w:rPr>
      </w:pPr>
    </w:p>
    <w:p w14:paraId="61E1B95D" w14:textId="77777777" w:rsidR="001A2266" w:rsidRPr="00927184" w:rsidRDefault="001A2266" w:rsidP="00C628B0">
      <w:pPr>
        <w:suppressAutoHyphens/>
        <w:rPr>
          <w:lang w:val="nl-NL"/>
        </w:rPr>
      </w:pPr>
      <w:r w:rsidRPr="00927184">
        <w:rPr>
          <w:lang w:val="nl-NL"/>
        </w:rPr>
        <w:t>De bijwerkingen zijn gerangschikt volgens systeem/orgaanklasse en frequentie waarbij de volgende conventie is gebruikt: zeer vaak (</w:t>
      </w:r>
      <w:r w:rsidRPr="00927184">
        <w:rPr>
          <w:lang w:val="nl-NL"/>
        </w:rPr>
        <w:sym w:font="Symbol" w:char="F0B3"/>
      </w:r>
      <w:r w:rsidRPr="00927184">
        <w:rPr>
          <w:lang w:val="nl-NL"/>
        </w:rPr>
        <w:t>1/10), vaak (</w:t>
      </w:r>
      <w:r w:rsidRPr="00927184">
        <w:rPr>
          <w:lang w:val="nl-NL"/>
        </w:rPr>
        <w:sym w:font="Symbol" w:char="F0B3"/>
      </w:r>
      <w:r w:rsidRPr="00927184">
        <w:rPr>
          <w:lang w:val="nl-NL"/>
        </w:rPr>
        <w:t>1/100, &lt;1/10), soms (</w:t>
      </w:r>
      <w:r w:rsidRPr="00927184">
        <w:rPr>
          <w:lang w:val="nl-NL"/>
        </w:rPr>
        <w:sym w:font="Symbol" w:char="F0B3"/>
      </w:r>
      <w:r w:rsidRPr="00927184">
        <w:rPr>
          <w:lang w:val="nl-NL"/>
        </w:rPr>
        <w:t>1/1.000, &lt;1/100), zelden (</w:t>
      </w:r>
      <w:r w:rsidRPr="00927184">
        <w:rPr>
          <w:lang w:val="nl-NL"/>
        </w:rPr>
        <w:sym w:font="Symbol" w:char="F0B3"/>
      </w:r>
      <w:r w:rsidRPr="00927184">
        <w:rPr>
          <w:lang w:val="nl-NL"/>
        </w:rPr>
        <w:t>1/10.000, &lt;1/1.000), zeer zelden (&lt;1/10.000), niet bekend (kan met de beschikbare gegevens niet worden bepaald). Binnen iedere frequentiegroep worden bijwerkingen gerangschikt naar afnemende ernst.</w:t>
      </w:r>
    </w:p>
    <w:p w14:paraId="2B9100A6" w14:textId="77777777" w:rsidR="001A2266" w:rsidRPr="00927184" w:rsidRDefault="001A2266" w:rsidP="00C628B0">
      <w:pPr>
        <w:suppressAutoHyphens/>
        <w:rPr>
          <w:lang w:val="nl-NL"/>
        </w:rPr>
      </w:pPr>
    </w:p>
    <w:tbl>
      <w:tblPr>
        <w:tblW w:w="9073" w:type="dxa"/>
        <w:tblInd w:w="-34" w:type="dxa"/>
        <w:tblLook w:val="01E0" w:firstRow="1" w:lastRow="1" w:firstColumn="1" w:lastColumn="1" w:noHBand="0" w:noVBand="0"/>
      </w:tblPr>
      <w:tblGrid>
        <w:gridCol w:w="3261"/>
        <w:gridCol w:w="5812"/>
      </w:tblGrid>
      <w:tr w:rsidR="001A2266" w:rsidRPr="00927184" w14:paraId="5175C38C" w14:textId="77777777" w:rsidTr="000D2DE1">
        <w:tc>
          <w:tcPr>
            <w:tcW w:w="9073" w:type="dxa"/>
            <w:gridSpan w:val="2"/>
          </w:tcPr>
          <w:p w14:paraId="74D2AE4D" w14:textId="77777777" w:rsidR="001A2266" w:rsidRPr="00927184" w:rsidRDefault="001A2266" w:rsidP="00C628B0">
            <w:pPr>
              <w:pStyle w:val="Text"/>
              <w:keepNext/>
              <w:suppressAutoHyphens/>
              <w:spacing w:before="0"/>
              <w:jc w:val="left"/>
              <w:rPr>
                <w:color w:val="000000"/>
                <w:sz w:val="22"/>
                <w:szCs w:val="22"/>
                <w:lang w:val="nl-NL"/>
              </w:rPr>
            </w:pPr>
            <w:r w:rsidRPr="00927184">
              <w:rPr>
                <w:color w:val="000000"/>
                <w:sz w:val="22"/>
                <w:szCs w:val="22"/>
                <w:lang w:val="nl-NL"/>
              </w:rPr>
              <w:t>Infecties en parasitaire aandoeningen</w:t>
            </w:r>
          </w:p>
        </w:tc>
      </w:tr>
      <w:tr w:rsidR="001A2266" w:rsidRPr="00927184" w14:paraId="011E3D9C" w14:textId="77777777" w:rsidTr="000D2DE1">
        <w:tc>
          <w:tcPr>
            <w:tcW w:w="3261" w:type="dxa"/>
          </w:tcPr>
          <w:p w14:paraId="2DDBAA34" w14:textId="77777777" w:rsidR="001A2266" w:rsidRPr="00927184" w:rsidRDefault="001A2266" w:rsidP="00C628B0">
            <w:pPr>
              <w:pStyle w:val="Text"/>
              <w:keepNext/>
              <w:suppressAutoHyphens/>
              <w:spacing w:before="0"/>
              <w:jc w:val="left"/>
              <w:rPr>
                <w:color w:val="000000"/>
                <w:sz w:val="22"/>
                <w:szCs w:val="22"/>
                <w:lang w:val="nl-NL"/>
              </w:rPr>
            </w:pPr>
            <w:r w:rsidRPr="00927184">
              <w:rPr>
                <w:i/>
                <w:color w:val="000000"/>
                <w:sz w:val="22"/>
                <w:szCs w:val="22"/>
                <w:lang w:val="nl-NL"/>
              </w:rPr>
              <w:t>Zeer vaak</w:t>
            </w:r>
          </w:p>
        </w:tc>
        <w:tc>
          <w:tcPr>
            <w:tcW w:w="5812" w:type="dxa"/>
          </w:tcPr>
          <w:p w14:paraId="5F1D4649" w14:textId="77777777" w:rsidR="001A2266" w:rsidRPr="00927184" w:rsidRDefault="001A2266" w:rsidP="00C628B0">
            <w:pPr>
              <w:keepNext/>
              <w:suppressAutoHyphens/>
              <w:rPr>
                <w:szCs w:val="22"/>
                <w:lang w:val="nl-NL"/>
              </w:rPr>
            </w:pPr>
            <w:r w:rsidRPr="00927184">
              <w:rPr>
                <w:szCs w:val="22"/>
                <w:lang w:val="nl-NL"/>
              </w:rPr>
              <w:t>Nasofaryngitis</w:t>
            </w:r>
          </w:p>
        </w:tc>
      </w:tr>
      <w:tr w:rsidR="001A2266" w:rsidRPr="00927184" w14:paraId="227E2F18" w14:textId="77777777" w:rsidTr="000D2DE1">
        <w:tc>
          <w:tcPr>
            <w:tcW w:w="3261" w:type="dxa"/>
          </w:tcPr>
          <w:p w14:paraId="002E2A0C" w14:textId="77777777" w:rsidR="001A2266" w:rsidRPr="00927184" w:rsidRDefault="001A2266" w:rsidP="00C628B0">
            <w:pPr>
              <w:pStyle w:val="Text"/>
              <w:widowControl w:val="0"/>
              <w:spacing w:before="0"/>
              <w:jc w:val="left"/>
              <w:rPr>
                <w:color w:val="000000"/>
                <w:sz w:val="22"/>
                <w:szCs w:val="22"/>
                <w:lang w:val="nl-NL"/>
              </w:rPr>
            </w:pPr>
            <w:r w:rsidRPr="00927184">
              <w:rPr>
                <w:i/>
                <w:color w:val="000000"/>
                <w:sz w:val="22"/>
                <w:szCs w:val="22"/>
                <w:lang w:val="nl-NL"/>
              </w:rPr>
              <w:t>Vaak</w:t>
            </w:r>
          </w:p>
        </w:tc>
        <w:tc>
          <w:tcPr>
            <w:tcW w:w="5812" w:type="dxa"/>
          </w:tcPr>
          <w:p w14:paraId="060FAD76" w14:textId="77777777" w:rsidR="001A2266" w:rsidRPr="00927184" w:rsidRDefault="001A2266" w:rsidP="00C628B0">
            <w:pPr>
              <w:widowControl w:val="0"/>
              <w:rPr>
                <w:szCs w:val="22"/>
                <w:lang w:val="nl-NL"/>
              </w:rPr>
            </w:pPr>
            <w:r w:rsidRPr="00927184">
              <w:rPr>
                <w:szCs w:val="22"/>
                <w:lang w:val="nl-NL"/>
              </w:rPr>
              <w:t>Urineweginfectie*</w:t>
            </w:r>
          </w:p>
        </w:tc>
      </w:tr>
      <w:tr w:rsidR="001A2266" w:rsidRPr="00927184" w14:paraId="1F8CEAEF" w14:textId="77777777" w:rsidTr="000D2DE1">
        <w:tc>
          <w:tcPr>
            <w:tcW w:w="3261" w:type="dxa"/>
          </w:tcPr>
          <w:p w14:paraId="5DE161A9" w14:textId="77777777" w:rsidR="001A2266" w:rsidRPr="00927184" w:rsidRDefault="001A2266" w:rsidP="00C628B0">
            <w:pPr>
              <w:widowControl w:val="0"/>
              <w:rPr>
                <w:szCs w:val="22"/>
                <w:lang w:val="nl-NL"/>
              </w:rPr>
            </w:pPr>
          </w:p>
        </w:tc>
        <w:tc>
          <w:tcPr>
            <w:tcW w:w="5812" w:type="dxa"/>
          </w:tcPr>
          <w:p w14:paraId="2A6C8090" w14:textId="77777777" w:rsidR="001A2266" w:rsidRPr="00927184" w:rsidRDefault="001A2266" w:rsidP="00C628B0">
            <w:pPr>
              <w:widowControl w:val="0"/>
              <w:rPr>
                <w:szCs w:val="22"/>
                <w:lang w:val="nl-NL"/>
              </w:rPr>
            </w:pPr>
          </w:p>
        </w:tc>
      </w:tr>
      <w:tr w:rsidR="001A2266" w:rsidRPr="00927184" w14:paraId="13938B33" w14:textId="77777777" w:rsidTr="000D2DE1">
        <w:tc>
          <w:tcPr>
            <w:tcW w:w="9073" w:type="dxa"/>
            <w:gridSpan w:val="2"/>
          </w:tcPr>
          <w:p w14:paraId="7C1D8566" w14:textId="77777777" w:rsidR="001A2266" w:rsidRPr="00927184" w:rsidRDefault="001A2266" w:rsidP="00C628B0">
            <w:pPr>
              <w:pStyle w:val="Text"/>
              <w:keepNext/>
              <w:suppressAutoHyphens/>
              <w:spacing w:before="0"/>
              <w:jc w:val="left"/>
              <w:rPr>
                <w:color w:val="000000"/>
                <w:sz w:val="22"/>
                <w:szCs w:val="22"/>
                <w:lang w:val="nl-NL"/>
              </w:rPr>
            </w:pPr>
            <w:r w:rsidRPr="00927184">
              <w:rPr>
                <w:color w:val="000000"/>
                <w:sz w:val="22"/>
                <w:szCs w:val="22"/>
                <w:lang w:val="nl-NL"/>
              </w:rPr>
              <w:t>Bloed- en lymfestelselaandoeningen</w:t>
            </w:r>
          </w:p>
        </w:tc>
      </w:tr>
      <w:tr w:rsidR="001A2266" w:rsidRPr="00927184" w14:paraId="0A9AA9EB" w14:textId="77777777" w:rsidTr="000D2DE1">
        <w:tc>
          <w:tcPr>
            <w:tcW w:w="3261" w:type="dxa"/>
          </w:tcPr>
          <w:p w14:paraId="1E4FE1CC" w14:textId="77777777" w:rsidR="001A2266" w:rsidRPr="00927184" w:rsidRDefault="001A2266" w:rsidP="00C628B0">
            <w:pPr>
              <w:widowControl w:val="0"/>
              <w:rPr>
                <w:szCs w:val="22"/>
                <w:lang w:val="nl-NL"/>
              </w:rPr>
            </w:pPr>
            <w:r w:rsidRPr="00927184">
              <w:rPr>
                <w:i/>
                <w:szCs w:val="22"/>
                <w:lang w:val="nl-NL"/>
              </w:rPr>
              <w:t>Vaak</w:t>
            </w:r>
          </w:p>
        </w:tc>
        <w:tc>
          <w:tcPr>
            <w:tcW w:w="5812" w:type="dxa"/>
          </w:tcPr>
          <w:p w14:paraId="79960069" w14:textId="77777777" w:rsidR="001A2266" w:rsidRPr="00927184" w:rsidRDefault="001A2266" w:rsidP="00C628B0">
            <w:pPr>
              <w:widowControl w:val="0"/>
              <w:rPr>
                <w:szCs w:val="22"/>
                <w:lang w:val="nl-NL"/>
              </w:rPr>
            </w:pPr>
            <w:r w:rsidRPr="00927184">
              <w:rPr>
                <w:szCs w:val="22"/>
                <w:lang w:val="nl-NL"/>
              </w:rPr>
              <w:t>Anemie</w:t>
            </w:r>
          </w:p>
        </w:tc>
      </w:tr>
      <w:tr w:rsidR="001A2266" w:rsidRPr="00927184" w14:paraId="1AA4C95A" w14:textId="77777777" w:rsidTr="000D2DE1">
        <w:tc>
          <w:tcPr>
            <w:tcW w:w="3261" w:type="dxa"/>
          </w:tcPr>
          <w:p w14:paraId="6A7553E4" w14:textId="77777777" w:rsidR="001A2266" w:rsidRPr="00927184" w:rsidRDefault="001A2266" w:rsidP="00C628B0">
            <w:pPr>
              <w:widowControl w:val="0"/>
              <w:rPr>
                <w:szCs w:val="22"/>
                <w:lang w:val="nl-NL"/>
              </w:rPr>
            </w:pPr>
          </w:p>
        </w:tc>
        <w:tc>
          <w:tcPr>
            <w:tcW w:w="5812" w:type="dxa"/>
          </w:tcPr>
          <w:p w14:paraId="32204285" w14:textId="77777777" w:rsidR="001A2266" w:rsidRPr="00927184" w:rsidRDefault="001A2266" w:rsidP="00C628B0">
            <w:pPr>
              <w:widowControl w:val="0"/>
              <w:rPr>
                <w:szCs w:val="22"/>
                <w:lang w:val="nl-NL"/>
              </w:rPr>
            </w:pPr>
          </w:p>
        </w:tc>
      </w:tr>
      <w:tr w:rsidR="001A2266" w:rsidRPr="00927184" w14:paraId="36AA59D9" w14:textId="77777777" w:rsidTr="000D2DE1">
        <w:tc>
          <w:tcPr>
            <w:tcW w:w="3261" w:type="dxa"/>
          </w:tcPr>
          <w:p w14:paraId="3ECD3DCA" w14:textId="77777777" w:rsidR="001A2266" w:rsidRPr="00927184" w:rsidRDefault="001A2266" w:rsidP="00C628B0">
            <w:pPr>
              <w:keepNext/>
              <w:suppressAutoHyphens/>
              <w:rPr>
                <w:szCs w:val="22"/>
                <w:lang w:val="nl-NL"/>
              </w:rPr>
            </w:pPr>
            <w:r w:rsidRPr="00927184">
              <w:rPr>
                <w:szCs w:val="22"/>
                <w:lang w:val="nl-NL"/>
              </w:rPr>
              <w:t>Immuunsysteemaandoeningen</w:t>
            </w:r>
          </w:p>
        </w:tc>
        <w:tc>
          <w:tcPr>
            <w:tcW w:w="5812" w:type="dxa"/>
          </w:tcPr>
          <w:p w14:paraId="62C83BC8" w14:textId="77777777" w:rsidR="001A2266" w:rsidRPr="00927184" w:rsidRDefault="001A2266" w:rsidP="00C628B0">
            <w:pPr>
              <w:keepNext/>
              <w:suppressAutoHyphens/>
              <w:rPr>
                <w:b/>
                <w:szCs w:val="22"/>
                <w:lang w:val="nl-NL"/>
              </w:rPr>
            </w:pPr>
          </w:p>
        </w:tc>
      </w:tr>
      <w:tr w:rsidR="001A2266" w:rsidRPr="00927184" w14:paraId="0A3A8CFC" w14:textId="77777777" w:rsidTr="000D2DE1">
        <w:tc>
          <w:tcPr>
            <w:tcW w:w="3261" w:type="dxa"/>
          </w:tcPr>
          <w:p w14:paraId="4045ACC7" w14:textId="77777777" w:rsidR="001A2266" w:rsidRPr="00927184" w:rsidRDefault="001A2266" w:rsidP="00C628B0">
            <w:pPr>
              <w:widowControl w:val="0"/>
              <w:rPr>
                <w:i/>
                <w:szCs w:val="22"/>
                <w:lang w:val="nl-NL"/>
              </w:rPr>
            </w:pPr>
            <w:r w:rsidRPr="00927184">
              <w:rPr>
                <w:i/>
                <w:szCs w:val="22"/>
                <w:lang w:val="nl-NL"/>
              </w:rPr>
              <w:t>Vaak</w:t>
            </w:r>
          </w:p>
        </w:tc>
        <w:tc>
          <w:tcPr>
            <w:tcW w:w="5812" w:type="dxa"/>
          </w:tcPr>
          <w:p w14:paraId="4C022B0E" w14:textId="77777777" w:rsidR="001A2266" w:rsidRPr="00927184" w:rsidRDefault="001A2266" w:rsidP="00C628B0">
            <w:pPr>
              <w:widowControl w:val="0"/>
              <w:rPr>
                <w:szCs w:val="22"/>
                <w:lang w:val="nl-NL"/>
              </w:rPr>
            </w:pPr>
            <w:r w:rsidRPr="00927184">
              <w:rPr>
                <w:szCs w:val="22"/>
                <w:lang w:val="nl-NL"/>
              </w:rPr>
              <w:t>Overgevoeligheid</w:t>
            </w:r>
          </w:p>
        </w:tc>
      </w:tr>
      <w:tr w:rsidR="001A2266" w:rsidRPr="00927184" w14:paraId="53FD8FD9" w14:textId="77777777" w:rsidTr="000D2DE1">
        <w:tc>
          <w:tcPr>
            <w:tcW w:w="3261" w:type="dxa"/>
          </w:tcPr>
          <w:p w14:paraId="033F4B4F" w14:textId="77777777" w:rsidR="001A2266" w:rsidRPr="00927184" w:rsidRDefault="001A2266" w:rsidP="00C628B0">
            <w:pPr>
              <w:widowControl w:val="0"/>
              <w:rPr>
                <w:b/>
                <w:szCs w:val="22"/>
                <w:lang w:val="nl-NL"/>
              </w:rPr>
            </w:pPr>
          </w:p>
        </w:tc>
        <w:tc>
          <w:tcPr>
            <w:tcW w:w="5812" w:type="dxa"/>
          </w:tcPr>
          <w:p w14:paraId="2E38CC2C" w14:textId="77777777" w:rsidR="001A2266" w:rsidRPr="00927184" w:rsidRDefault="001A2266" w:rsidP="00C628B0">
            <w:pPr>
              <w:widowControl w:val="0"/>
              <w:rPr>
                <w:b/>
                <w:szCs w:val="22"/>
                <w:lang w:val="nl-NL"/>
              </w:rPr>
            </w:pPr>
          </w:p>
        </w:tc>
      </w:tr>
      <w:tr w:rsidR="001A2266" w:rsidRPr="00927184" w14:paraId="71544AA0" w14:textId="77777777" w:rsidTr="000D2DE1">
        <w:tc>
          <w:tcPr>
            <w:tcW w:w="3261" w:type="dxa"/>
          </w:tcPr>
          <w:p w14:paraId="41845CD6" w14:textId="77777777" w:rsidR="001A2266" w:rsidRPr="00927184" w:rsidRDefault="001A2266" w:rsidP="00C628B0">
            <w:pPr>
              <w:keepNext/>
              <w:suppressAutoHyphens/>
              <w:rPr>
                <w:szCs w:val="22"/>
                <w:lang w:val="nl-NL"/>
              </w:rPr>
            </w:pPr>
            <w:r w:rsidRPr="00927184">
              <w:rPr>
                <w:szCs w:val="22"/>
                <w:lang w:val="nl-NL"/>
              </w:rPr>
              <w:t>Psychische stoornissen</w:t>
            </w:r>
          </w:p>
        </w:tc>
        <w:tc>
          <w:tcPr>
            <w:tcW w:w="5812" w:type="dxa"/>
          </w:tcPr>
          <w:p w14:paraId="0DEA51E4" w14:textId="77777777" w:rsidR="001A2266" w:rsidRPr="00927184" w:rsidRDefault="001A2266" w:rsidP="00C628B0">
            <w:pPr>
              <w:pStyle w:val="Text"/>
              <w:keepNext/>
              <w:suppressAutoHyphens/>
              <w:spacing w:before="0"/>
              <w:jc w:val="left"/>
              <w:rPr>
                <w:color w:val="000000"/>
                <w:sz w:val="22"/>
                <w:szCs w:val="22"/>
                <w:lang w:val="nl-NL"/>
              </w:rPr>
            </w:pPr>
          </w:p>
        </w:tc>
      </w:tr>
      <w:tr w:rsidR="001A2266" w:rsidRPr="00927184" w14:paraId="0345B22C" w14:textId="77777777" w:rsidTr="000D2DE1">
        <w:tc>
          <w:tcPr>
            <w:tcW w:w="3261" w:type="dxa"/>
          </w:tcPr>
          <w:p w14:paraId="49BFE22C" w14:textId="77777777" w:rsidR="001A2266" w:rsidRPr="00927184" w:rsidRDefault="001A2266" w:rsidP="00C628B0">
            <w:pPr>
              <w:pStyle w:val="Text"/>
              <w:widowControl w:val="0"/>
              <w:spacing w:before="0"/>
              <w:jc w:val="left"/>
              <w:rPr>
                <w:color w:val="000000"/>
                <w:sz w:val="22"/>
                <w:szCs w:val="22"/>
                <w:lang w:val="nl-NL"/>
              </w:rPr>
            </w:pPr>
            <w:r w:rsidRPr="00927184">
              <w:rPr>
                <w:i/>
                <w:color w:val="000000"/>
                <w:sz w:val="22"/>
                <w:szCs w:val="22"/>
                <w:lang w:val="nl-NL"/>
              </w:rPr>
              <w:t>Vaak</w:t>
            </w:r>
          </w:p>
        </w:tc>
        <w:tc>
          <w:tcPr>
            <w:tcW w:w="5812" w:type="dxa"/>
          </w:tcPr>
          <w:p w14:paraId="61548A2C" w14:textId="77777777" w:rsidR="001A2266" w:rsidRPr="00927184" w:rsidRDefault="001A2266" w:rsidP="00C628B0">
            <w:pPr>
              <w:pStyle w:val="Text"/>
              <w:widowControl w:val="0"/>
              <w:spacing w:before="0"/>
              <w:jc w:val="left"/>
              <w:rPr>
                <w:color w:val="000000"/>
                <w:sz w:val="22"/>
                <w:szCs w:val="22"/>
                <w:lang w:val="nl-NL"/>
              </w:rPr>
            </w:pPr>
            <w:r w:rsidRPr="00927184">
              <w:rPr>
                <w:color w:val="000000"/>
                <w:sz w:val="22"/>
                <w:szCs w:val="22"/>
                <w:lang w:val="nl-NL"/>
              </w:rPr>
              <w:t>Angst</w:t>
            </w:r>
          </w:p>
        </w:tc>
      </w:tr>
      <w:tr w:rsidR="001A2266" w:rsidRPr="00927184" w14:paraId="34A9EFD8" w14:textId="77777777" w:rsidTr="000D2DE1">
        <w:tc>
          <w:tcPr>
            <w:tcW w:w="3261" w:type="dxa"/>
          </w:tcPr>
          <w:p w14:paraId="23D102F3" w14:textId="77777777" w:rsidR="001A2266" w:rsidRPr="00927184" w:rsidRDefault="001A2266" w:rsidP="00C628B0">
            <w:pPr>
              <w:pStyle w:val="Text"/>
              <w:widowControl w:val="0"/>
              <w:spacing w:before="0"/>
              <w:jc w:val="left"/>
              <w:rPr>
                <w:b/>
                <w:color w:val="000000"/>
                <w:sz w:val="22"/>
                <w:szCs w:val="22"/>
                <w:lang w:val="nl-NL"/>
              </w:rPr>
            </w:pPr>
          </w:p>
        </w:tc>
        <w:tc>
          <w:tcPr>
            <w:tcW w:w="5812" w:type="dxa"/>
          </w:tcPr>
          <w:p w14:paraId="246AEA44" w14:textId="77777777" w:rsidR="001A2266" w:rsidRPr="00927184" w:rsidRDefault="001A2266" w:rsidP="00C628B0">
            <w:pPr>
              <w:pStyle w:val="Text"/>
              <w:widowControl w:val="0"/>
              <w:spacing w:before="0"/>
              <w:jc w:val="left"/>
              <w:rPr>
                <w:color w:val="000000"/>
                <w:sz w:val="22"/>
                <w:szCs w:val="22"/>
                <w:lang w:val="nl-NL"/>
              </w:rPr>
            </w:pPr>
          </w:p>
        </w:tc>
      </w:tr>
      <w:tr w:rsidR="001A2266" w:rsidRPr="00927184" w14:paraId="22B114CF" w14:textId="77777777" w:rsidTr="000D2DE1">
        <w:tc>
          <w:tcPr>
            <w:tcW w:w="3261" w:type="dxa"/>
          </w:tcPr>
          <w:p w14:paraId="766313B2" w14:textId="77777777" w:rsidR="001A2266" w:rsidRPr="00927184" w:rsidRDefault="001A2266" w:rsidP="00C628B0">
            <w:pPr>
              <w:keepNext/>
              <w:suppressAutoHyphens/>
              <w:rPr>
                <w:szCs w:val="22"/>
                <w:lang w:val="nl-NL"/>
              </w:rPr>
            </w:pPr>
            <w:r w:rsidRPr="00927184">
              <w:rPr>
                <w:szCs w:val="22"/>
                <w:lang w:val="nl-NL"/>
              </w:rPr>
              <w:t>Zenuwstelselaandoeningen</w:t>
            </w:r>
          </w:p>
        </w:tc>
        <w:tc>
          <w:tcPr>
            <w:tcW w:w="5812" w:type="dxa"/>
          </w:tcPr>
          <w:p w14:paraId="51F798E3" w14:textId="77777777" w:rsidR="001A2266" w:rsidRPr="00927184" w:rsidRDefault="001A2266" w:rsidP="00C628B0">
            <w:pPr>
              <w:keepNext/>
              <w:suppressAutoHyphens/>
              <w:rPr>
                <w:szCs w:val="22"/>
                <w:lang w:val="nl-NL"/>
              </w:rPr>
            </w:pPr>
          </w:p>
        </w:tc>
      </w:tr>
      <w:tr w:rsidR="001A2266" w:rsidRPr="00927184" w14:paraId="25635725" w14:textId="77777777" w:rsidTr="000D2DE1">
        <w:tc>
          <w:tcPr>
            <w:tcW w:w="3261" w:type="dxa"/>
          </w:tcPr>
          <w:p w14:paraId="7E780297" w14:textId="77777777" w:rsidR="001A2266" w:rsidRPr="00927184" w:rsidRDefault="001A2266" w:rsidP="00C628B0">
            <w:pPr>
              <w:pStyle w:val="Text"/>
              <w:widowControl w:val="0"/>
              <w:spacing w:before="0"/>
              <w:jc w:val="left"/>
              <w:rPr>
                <w:color w:val="000000"/>
                <w:sz w:val="22"/>
                <w:szCs w:val="22"/>
                <w:lang w:val="nl-NL"/>
              </w:rPr>
            </w:pPr>
            <w:r w:rsidRPr="00927184">
              <w:rPr>
                <w:i/>
                <w:color w:val="000000"/>
                <w:sz w:val="22"/>
                <w:szCs w:val="22"/>
                <w:lang w:val="nl-NL"/>
              </w:rPr>
              <w:t>Zeer vaak</w:t>
            </w:r>
          </w:p>
        </w:tc>
        <w:tc>
          <w:tcPr>
            <w:tcW w:w="5812" w:type="dxa"/>
          </w:tcPr>
          <w:p w14:paraId="5D08604D" w14:textId="77777777" w:rsidR="001A2266" w:rsidRPr="00927184" w:rsidRDefault="001A2266" w:rsidP="00C628B0">
            <w:pPr>
              <w:widowControl w:val="0"/>
              <w:rPr>
                <w:szCs w:val="22"/>
                <w:lang w:val="nl-NL"/>
              </w:rPr>
            </w:pPr>
            <w:r w:rsidRPr="00927184">
              <w:rPr>
                <w:szCs w:val="22"/>
                <w:lang w:val="nl-NL"/>
              </w:rPr>
              <w:t>Hoofdpijn</w:t>
            </w:r>
          </w:p>
        </w:tc>
      </w:tr>
      <w:tr w:rsidR="001A2266" w:rsidRPr="00927184" w14:paraId="1570E30E" w14:textId="77777777" w:rsidTr="000D2DE1">
        <w:tc>
          <w:tcPr>
            <w:tcW w:w="3261" w:type="dxa"/>
          </w:tcPr>
          <w:p w14:paraId="6F12F2DE" w14:textId="77777777" w:rsidR="001A2266" w:rsidRPr="00927184" w:rsidRDefault="001A2266" w:rsidP="00C628B0">
            <w:pPr>
              <w:widowControl w:val="0"/>
              <w:rPr>
                <w:szCs w:val="22"/>
                <w:lang w:val="nl-NL"/>
              </w:rPr>
            </w:pPr>
          </w:p>
        </w:tc>
        <w:tc>
          <w:tcPr>
            <w:tcW w:w="5812" w:type="dxa"/>
          </w:tcPr>
          <w:p w14:paraId="44FC12FA" w14:textId="77777777" w:rsidR="001A2266" w:rsidRPr="00927184" w:rsidRDefault="001A2266" w:rsidP="00C628B0">
            <w:pPr>
              <w:widowControl w:val="0"/>
              <w:rPr>
                <w:szCs w:val="22"/>
                <w:lang w:val="nl-NL"/>
              </w:rPr>
            </w:pPr>
          </w:p>
        </w:tc>
      </w:tr>
      <w:tr w:rsidR="001A2266" w:rsidRPr="00927184" w14:paraId="02E39F9D" w14:textId="77777777" w:rsidTr="000D2DE1">
        <w:tc>
          <w:tcPr>
            <w:tcW w:w="3261" w:type="dxa"/>
          </w:tcPr>
          <w:p w14:paraId="26C34895" w14:textId="77777777" w:rsidR="001A2266" w:rsidRPr="00927184" w:rsidRDefault="001A2266" w:rsidP="00C628B0">
            <w:pPr>
              <w:keepNext/>
              <w:suppressAutoHyphens/>
              <w:rPr>
                <w:szCs w:val="22"/>
                <w:lang w:val="nl-NL"/>
              </w:rPr>
            </w:pPr>
            <w:r w:rsidRPr="00927184">
              <w:rPr>
                <w:szCs w:val="22"/>
                <w:lang w:val="nl-NL"/>
              </w:rPr>
              <w:t>Oogaandoeningen</w:t>
            </w:r>
          </w:p>
        </w:tc>
        <w:tc>
          <w:tcPr>
            <w:tcW w:w="5812" w:type="dxa"/>
          </w:tcPr>
          <w:p w14:paraId="2CC45452" w14:textId="77777777" w:rsidR="001A2266" w:rsidRPr="00927184" w:rsidRDefault="001A2266" w:rsidP="00C628B0">
            <w:pPr>
              <w:pStyle w:val="Text"/>
              <w:keepNext/>
              <w:suppressAutoHyphens/>
              <w:spacing w:before="0"/>
              <w:jc w:val="left"/>
              <w:rPr>
                <w:color w:val="000000"/>
                <w:sz w:val="22"/>
                <w:szCs w:val="22"/>
                <w:lang w:val="nl-NL"/>
              </w:rPr>
            </w:pPr>
          </w:p>
        </w:tc>
      </w:tr>
      <w:tr w:rsidR="001A2266" w:rsidRPr="007B7D0B" w14:paraId="1462DB21" w14:textId="77777777" w:rsidTr="000D2DE1">
        <w:tc>
          <w:tcPr>
            <w:tcW w:w="3261" w:type="dxa"/>
          </w:tcPr>
          <w:p w14:paraId="716F0AFF" w14:textId="77777777" w:rsidR="001A2266" w:rsidRPr="00927184" w:rsidRDefault="001A2266" w:rsidP="00C628B0">
            <w:pPr>
              <w:pStyle w:val="Text"/>
              <w:keepNext/>
              <w:suppressAutoHyphens/>
              <w:spacing w:before="0"/>
              <w:jc w:val="left"/>
              <w:rPr>
                <w:color w:val="000000"/>
                <w:sz w:val="22"/>
                <w:szCs w:val="22"/>
                <w:lang w:val="nl-NL"/>
              </w:rPr>
            </w:pPr>
            <w:r w:rsidRPr="00927184">
              <w:rPr>
                <w:i/>
                <w:color w:val="000000"/>
                <w:sz w:val="22"/>
                <w:szCs w:val="22"/>
                <w:lang w:val="nl-NL"/>
              </w:rPr>
              <w:t>Zeer vaak</w:t>
            </w:r>
          </w:p>
        </w:tc>
        <w:tc>
          <w:tcPr>
            <w:tcW w:w="5812" w:type="dxa"/>
          </w:tcPr>
          <w:p w14:paraId="4C05C4FC" w14:textId="77777777" w:rsidR="001A2266" w:rsidRPr="00927184" w:rsidRDefault="001A2266" w:rsidP="00C628B0">
            <w:pPr>
              <w:pStyle w:val="Text"/>
              <w:keepNext/>
              <w:suppressAutoHyphens/>
              <w:spacing w:before="0"/>
              <w:jc w:val="left"/>
              <w:rPr>
                <w:color w:val="000000"/>
                <w:sz w:val="22"/>
                <w:szCs w:val="22"/>
                <w:lang w:val="nl-NL"/>
              </w:rPr>
            </w:pPr>
            <w:r w:rsidRPr="00927184">
              <w:rPr>
                <w:color w:val="000000"/>
                <w:sz w:val="22"/>
                <w:szCs w:val="22"/>
                <w:lang w:val="nl-NL"/>
              </w:rPr>
              <w:t>Vitritis, loslating van het glasvocht, retinale bloeding, visuele stoornissen, oogpijn, mouches volantes, conjunctivale bloeding, oogirritatie, gevoel van vreemde deeltjes in de ogen, toegenomen tranenvloed, blefaritis, droog oog, oculaire hyperaemia, pruritus van het oog.</w:t>
            </w:r>
          </w:p>
        </w:tc>
      </w:tr>
      <w:tr w:rsidR="001A2266" w:rsidRPr="007B7D0B" w14:paraId="550A64E4" w14:textId="77777777" w:rsidTr="000D2DE1">
        <w:tc>
          <w:tcPr>
            <w:tcW w:w="3261" w:type="dxa"/>
          </w:tcPr>
          <w:p w14:paraId="2F7D43D3" w14:textId="77777777" w:rsidR="001A2266" w:rsidRPr="00927184" w:rsidRDefault="001A2266" w:rsidP="00C628B0">
            <w:pPr>
              <w:pStyle w:val="Text"/>
              <w:keepNext/>
              <w:suppressAutoHyphens/>
              <w:spacing w:before="0"/>
              <w:jc w:val="left"/>
              <w:rPr>
                <w:i/>
                <w:color w:val="000000"/>
                <w:sz w:val="22"/>
                <w:szCs w:val="22"/>
                <w:lang w:val="nl-NL"/>
              </w:rPr>
            </w:pPr>
            <w:r w:rsidRPr="00927184">
              <w:rPr>
                <w:i/>
                <w:color w:val="000000"/>
                <w:sz w:val="22"/>
                <w:szCs w:val="22"/>
                <w:lang w:val="nl-NL"/>
              </w:rPr>
              <w:t xml:space="preserve">Vaak </w:t>
            </w:r>
          </w:p>
        </w:tc>
        <w:tc>
          <w:tcPr>
            <w:tcW w:w="5812" w:type="dxa"/>
          </w:tcPr>
          <w:p w14:paraId="739FD063" w14:textId="77777777" w:rsidR="001A2266" w:rsidRPr="00927184" w:rsidRDefault="001A2266" w:rsidP="00C628B0">
            <w:pPr>
              <w:pStyle w:val="Text"/>
              <w:keepNext/>
              <w:suppressAutoHyphens/>
              <w:spacing w:before="0"/>
              <w:jc w:val="left"/>
              <w:rPr>
                <w:color w:val="000000"/>
                <w:sz w:val="22"/>
                <w:szCs w:val="22"/>
                <w:lang w:val="nl-NL"/>
              </w:rPr>
            </w:pPr>
            <w:r w:rsidRPr="00927184">
              <w:rPr>
                <w:color w:val="000000"/>
                <w:sz w:val="22"/>
                <w:szCs w:val="22"/>
                <w:lang w:val="nl-NL"/>
              </w:rPr>
              <w:t>Retinale degeneratie, retinale stoornissen, retinale loslating, retinale scheur, loslating van het retinale pigmentepitheel, retinale pigmentepitheel scheur, verminderde gezichtsscherpte, glasvochtbloeding, afwijkingen van het glasvocht, uveitis, iritis, iridocyclitis, cataract, cataract subcapsulair, posterieure capsulaire opacificatie, keratitis punctata, abrasie van de cornea, verschijnselen van ontsteking in de voorste kamer, wazig zien, bloedingen op de injectieplaats, oogbloeding, conjunctivitis, allergische conjunctivitis, oogafscheiding, fotopsie, fotofobie, oculair ongemak, ooglidoedeem, ooglidpijn, conjunctivale hyperaemia.</w:t>
            </w:r>
          </w:p>
        </w:tc>
      </w:tr>
      <w:tr w:rsidR="001A2266" w:rsidRPr="007B7D0B" w14:paraId="7D1F52C5" w14:textId="77777777" w:rsidTr="000D2DE1">
        <w:tc>
          <w:tcPr>
            <w:tcW w:w="3261" w:type="dxa"/>
          </w:tcPr>
          <w:p w14:paraId="0ACD73A5" w14:textId="77777777" w:rsidR="001A2266" w:rsidRPr="00927184" w:rsidRDefault="001A2266" w:rsidP="00C628B0">
            <w:pPr>
              <w:pStyle w:val="Text"/>
              <w:widowControl w:val="0"/>
              <w:spacing w:before="0"/>
              <w:jc w:val="left"/>
              <w:rPr>
                <w:color w:val="000000"/>
                <w:sz w:val="22"/>
                <w:szCs w:val="22"/>
                <w:lang w:val="nl-NL"/>
              </w:rPr>
            </w:pPr>
            <w:r w:rsidRPr="00927184">
              <w:rPr>
                <w:i/>
                <w:color w:val="000000"/>
                <w:sz w:val="22"/>
                <w:szCs w:val="22"/>
                <w:lang w:val="nl-NL"/>
              </w:rPr>
              <w:t>Soms</w:t>
            </w:r>
          </w:p>
        </w:tc>
        <w:tc>
          <w:tcPr>
            <w:tcW w:w="5812" w:type="dxa"/>
          </w:tcPr>
          <w:p w14:paraId="06DA3B3D" w14:textId="77777777" w:rsidR="001A2266" w:rsidRPr="00927184" w:rsidRDefault="001A2266" w:rsidP="00C628B0">
            <w:pPr>
              <w:pStyle w:val="Text"/>
              <w:widowControl w:val="0"/>
              <w:spacing w:before="0"/>
              <w:jc w:val="left"/>
              <w:rPr>
                <w:i/>
                <w:color w:val="000000"/>
                <w:sz w:val="22"/>
                <w:szCs w:val="22"/>
                <w:lang w:val="nl-NL"/>
              </w:rPr>
            </w:pPr>
            <w:r w:rsidRPr="00927184">
              <w:rPr>
                <w:color w:val="000000"/>
                <w:sz w:val="22"/>
                <w:szCs w:val="22"/>
                <w:lang w:val="nl-NL"/>
              </w:rPr>
              <w:t>Blindheid, endoftalmitis, hypopyon, hyphaema, keratopathie, adhesie van de iris, cornea-neerslag</w:t>
            </w:r>
            <w:r w:rsidRPr="00927184">
              <w:rPr>
                <w:b/>
                <w:color w:val="000000"/>
                <w:sz w:val="22"/>
                <w:szCs w:val="22"/>
                <w:lang w:val="nl-NL"/>
              </w:rPr>
              <w:t xml:space="preserve">, </w:t>
            </w:r>
            <w:r w:rsidRPr="00927184">
              <w:rPr>
                <w:color w:val="000000"/>
                <w:sz w:val="22"/>
                <w:szCs w:val="22"/>
                <w:lang w:val="nl-NL"/>
              </w:rPr>
              <w:t>cornea-oedeem, cornea striae, pijn op de injectieplaats, irritatie op de injectieplaats, abnormaal gevoel in het oog, ooglidirritatie.</w:t>
            </w:r>
          </w:p>
        </w:tc>
      </w:tr>
      <w:tr w:rsidR="001A2266" w:rsidRPr="007B7D0B" w14:paraId="299CB5A2" w14:textId="77777777" w:rsidTr="000D2DE1">
        <w:tc>
          <w:tcPr>
            <w:tcW w:w="3261" w:type="dxa"/>
          </w:tcPr>
          <w:p w14:paraId="35B757F0" w14:textId="77777777" w:rsidR="001A2266" w:rsidRPr="00927184" w:rsidRDefault="001A2266" w:rsidP="00C628B0">
            <w:pPr>
              <w:pStyle w:val="Text"/>
              <w:widowControl w:val="0"/>
              <w:spacing w:before="0"/>
              <w:jc w:val="left"/>
              <w:rPr>
                <w:color w:val="000000"/>
                <w:sz w:val="22"/>
                <w:szCs w:val="22"/>
                <w:lang w:val="nl-NL"/>
              </w:rPr>
            </w:pPr>
          </w:p>
        </w:tc>
        <w:tc>
          <w:tcPr>
            <w:tcW w:w="5812" w:type="dxa"/>
          </w:tcPr>
          <w:p w14:paraId="55B55C24" w14:textId="77777777" w:rsidR="001A2266" w:rsidRPr="00927184" w:rsidRDefault="001A2266" w:rsidP="00C628B0">
            <w:pPr>
              <w:pStyle w:val="Text"/>
              <w:widowControl w:val="0"/>
              <w:spacing w:before="0"/>
              <w:jc w:val="left"/>
              <w:rPr>
                <w:color w:val="000000"/>
                <w:sz w:val="22"/>
                <w:szCs w:val="22"/>
                <w:lang w:val="nl-NL"/>
              </w:rPr>
            </w:pPr>
          </w:p>
        </w:tc>
      </w:tr>
      <w:tr w:rsidR="001A2266" w:rsidRPr="00927184" w14:paraId="61B064C0" w14:textId="77777777" w:rsidTr="000D2DE1">
        <w:tc>
          <w:tcPr>
            <w:tcW w:w="9073" w:type="dxa"/>
            <w:gridSpan w:val="2"/>
          </w:tcPr>
          <w:p w14:paraId="7BF0D88C" w14:textId="77777777" w:rsidR="001A2266" w:rsidRPr="00927184" w:rsidRDefault="001A2266" w:rsidP="00C628B0">
            <w:pPr>
              <w:keepNext/>
              <w:suppressAutoHyphens/>
              <w:rPr>
                <w:szCs w:val="22"/>
                <w:lang w:val="nl-NL"/>
              </w:rPr>
            </w:pPr>
            <w:r w:rsidRPr="00927184">
              <w:rPr>
                <w:szCs w:val="22"/>
                <w:lang w:val="nl-NL"/>
              </w:rPr>
              <w:t>Ademhalingsstelsel-, borstkas- en mediastinumaandoeningen</w:t>
            </w:r>
          </w:p>
        </w:tc>
      </w:tr>
      <w:tr w:rsidR="001A2266" w:rsidRPr="00927184" w14:paraId="38C4242F" w14:textId="77777777" w:rsidTr="000D2DE1">
        <w:tc>
          <w:tcPr>
            <w:tcW w:w="3261" w:type="dxa"/>
          </w:tcPr>
          <w:p w14:paraId="4715F72F" w14:textId="77777777" w:rsidR="001A2266" w:rsidRPr="00927184" w:rsidRDefault="001A2266" w:rsidP="00C628B0">
            <w:pPr>
              <w:widowControl w:val="0"/>
              <w:rPr>
                <w:i/>
                <w:szCs w:val="22"/>
                <w:lang w:val="nl-NL"/>
              </w:rPr>
            </w:pPr>
            <w:r w:rsidRPr="00927184">
              <w:rPr>
                <w:i/>
                <w:szCs w:val="22"/>
                <w:lang w:val="nl-NL"/>
              </w:rPr>
              <w:t>Vaak</w:t>
            </w:r>
          </w:p>
        </w:tc>
        <w:tc>
          <w:tcPr>
            <w:tcW w:w="5812" w:type="dxa"/>
          </w:tcPr>
          <w:p w14:paraId="30B8B352" w14:textId="77777777" w:rsidR="001A2266" w:rsidRPr="00927184" w:rsidRDefault="001A2266" w:rsidP="00C628B0">
            <w:pPr>
              <w:widowControl w:val="0"/>
              <w:rPr>
                <w:szCs w:val="22"/>
                <w:lang w:val="nl-NL"/>
              </w:rPr>
            </w:pPr>
            <w:r w:rsidRPr="00927184">
              <w:rPr>
                <w:szCs w:val="22"/>
                <w:lang w:val="nl-NL"/>
              </w:rPr>
              <w:t>Hoesten</w:t>
            </w:r>
          </w:p>
        </w:tc>
      </w:tr>
      <w:tr w:rsidR="001A2266" w:rsidRPr="00927184" w14:paraId="465FE74F" w14:textId="77777777" w:rsidTr="000D2DE1">
        <w:tc>
          <w:tcPr>
            <w:tcW w:w="3261" w:type="dxa"/>
          </w:tcPr>
          <w:p w14:paraId="57ACFF48" w14:textId="77777777" w:rsidR="001A2266" w:rsidRPr="00927184" w:rsidRDefault="001A2266" w:rsidP="00C628B0">
            <w:pPr>
              <w:widowControl w:val="0"/>
              <w:rPr>
                <w:szCs w:val="22"/>
                <w:lang w:val="nl-NL"/>
              </w:rPr>
            </w:pPr>
          </w:p>
        </w:tc>
        <w:tc>
          <w:tcPr>
            <w:tcW w:w="5812" w:type="dxa"/>
          </w:tcPr>
          <w:p w14:paraId="22CA4FB0" w14:textId="77777777" w:rsidR="001A2266" w:rsidRPr="00927184" w:rsidRDefault="001A2266" w:rsidP="00C628B0">
            <w:pPr>
              <w:widowControl w:val="0"/>
              <w:rPr>
                <w:szCs w:val="22"/>
                <w:lang w:val="nl-NL"/>
              </w:rPr>
            </w:pPr>
          </w:p>
        </w:tc>
      </w:tr>
      <w:tr w:rsidR="001A2266" w:rsidRPr="00927184" w14:paraId="324A74B0" w14:textId="77777777" w:rsidTr="000D2DE1">
        <w:tc>
          <w:tcPr>
            <w:tcW w:w="3261" w:type="dxa"/>
          </w:tcPr>
          <w:p w14:paraId="68398967" w14:textId="77777777" w:rsidR="001A2266" w:rsidRPr="00927184" w:rsidRDefault="001A2266" w:rsidP="00C628B0">
            <w:pPr>
              <w:keepNext/>
              <w:suppressAutoHyphens/>
              <w:rPr>
                <w:szCs w:val="22"/>
                <w:lang w:val="nl-NL"/>
              </w:rPr>
            </w:pPr>
            <w:r w:rsidRPr="00927184">
              <w:rPr>
                <w:szCs w:val="22"/>
                <w:lang w:val="nl-NL"/>
              </w:rPr>
              <w:t>Maagdarmstelselaandoeningen</w:t>
            </w:r>
          </w:p>
        </w:tc>
        <w:tc>
          <w:tcPr>
            <w:tcW w:w="5812" w:type="dxa"/>
          </w:tcPr>
          <w:p w14:paraId="02592E1B" w14:textId="77777777" w:rsidR="001A2266" w:rsidRPr="00927184" w:rsidRDefault="001A2266" w:rsidP="00C628B0">
            <w:pPr>
              <w:pStyle w:val="Text"/>
              <w:keepNext/>
              <w:suppressAutoHyphens/>
              <w:spacing w:before="0"/>
              <w:jc w:val="left"/>
              <w:rPr>
                <w:color w:val="000000"/>
                <w:sz w:val="22"/>
                <w:szCs w:val="22"/>
                <w:lang w:val="nl-NL"/>
              </w:rPr>
            </w:pPr>
          </w:p>
        </w:tc>
      </w:tr>
      <w:tr w:rsidR="001A2266" w:rsidRPr="00927184" w14:paraId="7D7D84B3" w14:textId="77777777" w:rsidTr="000D2DE1">
        <w:tc>
          <w:tcPr>
            <w:tcW w:w="3261" w:type="dxa"/>
          </w:tcPr>
          <w:p w14:paraId="6D6B443A" w14:textId="77777777" w:rsidR="001A2266" w:rsidRPr="00927184" w:rsidRDefault="001A2266" w:rsidP="00C628B0">
            <w:pPr>
              <w:widowControl w:val="0"/>
              <w:rPr>
                <w:szCs w:val="22"/>
                <w:lang w:val="nl-NL"/>
              </w:rPr>
            </w:pPr>
            <w:r w:rsidRPr="00927184">
              <w:rPr>
                <w:i/>
                <w:szCs w:val="22"/>
                <w:lang w:val="nl-NL"/>
              </w:rPr>
              <w:t>Vaak</w:t>
            </w:r>
          </w:p>
        </w:tc>
        <w:tc>
          <w:tcPr>
            <w:tcW w:w="5812" w:type="dxa"/>
          </w:tcPr>
          <w:p w14:paraId="47255011" w14:textId="77777777" w:rsidR="001A2266" w:rsidRPr="00927184" w:rsidRDefault="001A2266" w:rsidP="00C628B0">
            <w:pPr>
              <w:widowControl w:val="0"/>
              <w:rPr>
                <w:szCs w:val="22"/>
                <w:lang w:val="nl-NL"/>
              </w:rPr>
            </w:pPr>
            <w:r w:rsidRPr="00927184">
              <w:rPr>
                <w:szCs w:val="22"/>
                <w:lang w:val="nl-NL"/>
              </w:rPr>
              <w:t>Misselijkheid</w:t>
            </w:r>
          </w:p>
        </w:tc>
      </w:tr>
      <w:tr w:rsidR="001A2266" w:rsidRPr="00927184" w14:paraId="4992D129" w14:textId="77777777" w:rsidTr="000D2DE1">
        <w:tc>
          <w:tcPr>
            <w:tcW w:w="3261" w:type="dxa"/>
          </w:tcPr>
          <w:p w14:paraId="5358AFC7" w14:textId="77777777" w:rsidR="001A2266" w:rsidRPr="00927184" w:rsidRDefault="001A2266" w:rsidP="00C628B0">
            <w:pPr>
              <w:widowControl w:val="0"/>
              <w:rPr>
                <w:szCs w:val="22"/>
                <w:lang w:val="nl-NL"/>
              </w:rPr>
            </w:pPr>
          </w:p>
        </w:tc>
        <w:tc>
          <w:tcPr>
            <w:tcW w:w="5812" w:type="dxa"/>
          </w:tcPr>
          <w:p w14:paraId="0C5C3CBD" w14:textId="77777777" w:rsidR="001A2266" w:rsidRPr="00927184" w:rsidRDefault="001A2266" w:rsidP="00C628B0">
            <w:pPr>
              <w:widowControl w:val="0"/>
              <w:rPr>
                <w:b/>
                <w:szCs w:val="22"/>
                <w:lang w:val="nl-NL"/>
              </w:rPr>
            </w:pPr>
          </w:p>
        </w:tc>
      </w:tr>
      <w:tr w:rsidR="001A2266" w:rsidRPr="00927184" w14:paraId="5CC900C6" w14:textId="77777777" w:rsidTr="000D2DE1">
        <w:tc>
          <w:tcPr>
            <w:tcW w:w="9073" w:type="dxa"/>
            <w:gridSpan w:val="2"/>
          </w:tcPr>
          <w:p w14:paraId="206EFC12" w14:textId="77777777" w:rsidR="001A2266" w:rsidRPr="00927184" w:rsidRDefault="001A2266" w:rsidP="00C628B0">
            <w:pPr>
              <w:keepNext/>
              <w:suppressAutoHyphens/>
              <w:rPr>
                <w:szCs w:val="22"/>
                <w:lang w:val="nl-NL"/>
              </w:rPr>
            </w:pPr>
            <w:r w:rsidRPr="00927184">
              <w:rPr>
                <w:szCs w:val="22"/>
                <w:lang w:val="nl-NL"/>
              </w:rPr>
              <w:t>Huid- en onderhuidaandoeningen</w:t>
            </w:r>
          </w:p>
        </w:tc>
      </w:tr>
      <w:tr w:rsidR="001A2266" w:rsidRPr="00927184" w14:paraId="5632CD9F" w14:textId="77777777" w:rsidTr="000D2DE1">
        <w:tc>
          <w:tcPr>
            <w:tcW w:w="3261" w:type="dxa"/>
          </w:tcPr>
          <w:p w14:paraId="262F9BA6" w14:textId="77777777" w:rsidR="001A2266" w:rsidRPr="00927184" w:rsidRDefault="001A2266" w:rsidP="00C628B0">
            <w:pPr>
              <w:widowControl w:val="0"/>
              <w:rPr>
                <w:i/>
                <w:szCs w:val="22"/>
                <w:lang w:val="nl-NL"/>
              </w:rPr>
            </w:pPr>
            <w:r w:rsidRPr="00927184">
              <w:rPr>
                <w:i/>
                <w:szCs w:val="22"/>
                <w:lang w:val="nl-NL"/>
              </w:rPr>
              <w:t>Vaak</w:t>
            </w:r>
          </w:p>
        </w:tc>
        <w:tc>
          <w:tcPr>
            <w:tcW w:w="5812" w:type="dxa"/>
          </w:tcPr>
          <w:p w14:paraId="0B73027B" w14:textId="77777777" w:rsidR="001A2266" w:rsidRPr="00927184" w:rsidRDefault="001A2266" w:rsidP="00C628B0">
            <w:pPr>
              <w:widowControl w:val="0"/>
              <w:rPr>
                <w:szCs w:val="22"/>
                <w:lang w:val="nl-NL"/>
              </w:rPr>
            </w:pPr>
            <w:r w:rsidRPr="00927184">
              <w:rPr>
                <w:szCs w:val="22"/>
                <w:lang w:val="nl-NL"/>
              </w:rPr>
              <w:t>Allergische reacties (rash, urticaria, pruritus, erytheem)</w:t>
            </w:r>
          </w:p>
        </w:tc>
      </w:tr>
      <w:tr w:rsidR="001A2266" w:rsidRPr="00927184" w14:paraId="2321C924" w14:textId="77777777" w:rsidTr="000D2DE1">
        <w:tc>
          <w:tcPr>
            <w:tcW w:w="3261" w:type="dxa"/>
          </w:tcPr>
          <w:p w14:paraId="76073BA7" w14:textId="77777777" w:rsidR="001A2266" w:rsidRPr="00927184" w:rsidRDefault="001A2266" w:rsidP="00C628B0">
            <w:pPr>
              <w:pStyle w:val="Text"/>
              <w:widowControl w:val="0"/>
              <w:spacing w:before="0"/>
              <w:jc w:val="left"/>
              <w:rPr>
                <w:b/>
                <w:color w:val="000000"/>
                <w:sz w:val="22"/>
                <w:szCs w:val="22"/>
                <w:lang w:val="nl-NL"/>
              </w:rPr>
            </w:pPr>
          </w:p>
        </w:tc>
        <w:tc>
          <w:tcPr>
            <w:tcW w:w="5812" w:type="dxa"/>
          </w:tcPr>
          <w:p w14:paraId="0E886F48" w14:textId="77777777" w:rsidR="001A2266" w:rsidRPr="00927184" w:rsidRDefault="001A2266" w:rsidP="00C628B0">
            <w:pPr>
              <w:widowControl w:val="0"/>
              <w:rPr>
                <w:b/>
                <w:szCs w:val="22"/>
                <w:lang w:val="nl-NL"/>
              </w:rPr>
            </w:pPr>
          </w:p>
        </w:tc>
      </w:tr>
      <w:tr w:rsidR="001A2266" w:rsidRPr="00927184" w14:paraId="21C59901" w14:textId="77777777" w:rsidTr="000D2DE1">
        <w:tc>
          <w:tcPr>
            <w:tcW w:w="9073" w:type="dxa"/>
            <w:gridSpan w:val="2"/>
          </w:tcPr>
          <w:p w14:paraId="622E3574" w14:textId="77777777" w:rsidR="001A2266" w:rsidRPr="00927184" w:rsidRDefault="001A2266" w:rsidP="00C628B0">
            <w:pPr>
              <w:keepNext/>
              <w:suppressAutoHyphens/>
              <w:rPr>
                <w:szCs w:val="22"/>
                <w:lang w:val="nl-NL"/>
              </w:rPr>
            </w:pPr>
            <w:r w:rsidRPr="00927184">
              <w:rPr>
                <w:szCs w:val="22"/>
                <w:lang w:val="nl-NL"/>
              </w:rPr>
              <w:t>Skeletspierstelsel- en bindweefselaandoeningen</w:t>
            </w:r>
          </w:p>
        </w:tc>
      </w:tr>
      <w:tr w:rsidR="001A2266" w:rsidRPr="00927184" w14:paraId="610AF056" w14:textId="77777777" w:rsidTr="000D2DE1">
        <w:tc>
          <w:tcPr>
            <w:tcW w:w="3261" w:type="dxa"/>
          </w:tcPr>
          <w:p w14:paraId="348B8A7D" w14:textId="77777777" w:rsidR="001A2266" w:rsidRPr="00927184" w:rsidRDefault="001A2266" w:rsidP="00C628B0">
            <w:pPr>
              <w:pStyle w:val="Text"/>
              <w:widowControl w:val="0"/>
              <w:spacing w:before="0"/>
              <w:jc w:val="left"/>
              <w:rPr>
                <w:color w:val="000000"/>
                <w:sz w:val="22"/>
                <w:szCs w:val="22"/>
                <w:lang w:val="nl-NL"/>
              </w:rPr>
            </w:pPr>
            <w:r w:rsidRPr="00927184">
              <w:rPr>
                <w:i/>
                <w:color w:val="000000"/>
                <w:sz w:val="22"/>
                <w:szCs w:val="22"/>
                <w:lang w:val="nl-NL"/>
              </w:rPr>
              <w:t>Zeer vaak</w:t>
            </w:r>
          </w:p>
        </w:tc>
        <w:tc>
          <w:tcPr>
            <w:tcW w:w="5812" w:type="dxa"/>
          </w:tcPr>
          <w:p w14:paraId="684CB00E" w14:textId="77777777" w:rsidR="001A2266" w:rsidRPr="00927184" w:rsidRDefault="001A2266" w:rsidP="00C628B0">
            <w:pPr>
              <w:pStyle w:val="Text"/>
              <w:widowControl w:val="0"/>
              <w:spacing w:before="0"/>
              <w:jc w:val="left"/>
              <w:rPr>
                <w:color w:val="000000"/>
                <w:sz w:val="22"/>
                <w:szCs w:val="22"/>
                <w:lang w:val="nl-NL"/>
              </w:rPr>
            </w:pPr>
            <w:r w:rsidRPr="00927184">
              <w:rPr>
                <w:color w:val="000000"/>
                <w:sz w:val="22"/>
                <w:szCs w:val="22"/>
                <w:lang w:val="nl-NL"/>
              </w:rPr>
              <w:t>Artralgie</w:t>
            </w:r>
          </w:p>
        </w:tc>
      </w:tr>
      <w:tr w:rsidR="001A2266" w:rsidRPr="00927184" w14:paraId="305FE687" w14:textId="77777777" w:rsidTr="000D2DE1">
        <w:tc>
          <w:tcPr>
            <w:tcW w:w="3261" w:type="dxa"/>
          </w:tcPr>
          <w:p w14:paraId="7BB2F89E" w14:textId="77777777" w:rsidR="001A2266" w:rsidRPr="00927184" w:rsidRDefault="001A2266" w:rsidP="00C628B0">
            <w:pPr>
              <w:widowControl w:val="0"/>
              <w:rPr>
                <w:szCs w:val="22"/>
                <w:lang w:val="nl-NL"/>
              </w:rPr>
            </w:pPr>
          </w:p>
        </w:tc>
        <w:tc>
          <w:tcPr>
            <w:tcW w:w="5812" w:type="dxa"/>
          </w:tcPr>
          <w:p w14:paraId="1BF8BC63" w14:textId="77777777" w:rsidR="001A2266" w:rsidRPr="00927184" w:rsidRDefault="001A2266" w:rsidP="00C628B0">
            <w:pPr>
              <w:widowControl w:val="0"/>
              <w:rPr>
                <w:szCs w:val="22"/>
                <w:lang w:val="nl-NL"/>
              </w:rPr>
            </w:pPr>
          </w:p>
        </w:tc>
      </w:tr>
      <w:tr w:rsidR="001A2266" w:rsidRPr="00927184" w14:paraId="4EE71D0A" w14:textId="77777777" w:rsidTr="000D2DE1">
        <w:tc>
          <w:tcPr>
            <w:tcW w:w="3261" w:type="dxa"/>
          </w:tcPr>
          <w:p w14:paraId="6A1B843C" w14:textId="77777777" w:rsidR="001A2266" w:rsidRPr="00927184" w:rsidRDefault="001A2266" w:rsidP="00C628B0">
            <w:pPr>
              <w:pStyle w:val="Text"/>
              <w:keepNext/>
              <w:suppressAutoHyphens/>
              <w:spacing w:before="0"/>
              <w:jc w:val="left"/>
              <w:rPr>
                <w:color w:val="000000"/>
                <w:sz w:val="22"/>
                <w:szCs w:val="22"/>
                <w:lang w:val="nl-NL"/>
              </w:rPr>
            </w:pPr>
            <w:r w:rsidRPr="00927184">
              <w:rPr>
                <w:color w:val="000000"/>
                <w:sz w:val="22"/>
                <w:szCs w:val="22"/>
                <w:lang w:val="nl-NL"/>
              </w:rPr>
              <w:t>Onderzoeken</w:t>
            </w:r>
          </w:p>
        </w:tc>
        <w:tc>
          <w:tcPr>
            <w:tcW w:w="5812" w:type="dxa"/>
          </w:tcPr>
          <w:p w14:paraId="3CACDEAB" w14:textId="77777777" w:rsidR="001A2266" w:rsidRPr="00927184" w:rsidRDefault="001A2266" w:rsidP="00C628B0">
            <w:pPr>
              <w:pStyle w:val="Text"/>
              <w:keepNext/>
              <w:suppressAutoHyphens/>
              <w:spacing w:before="0"/>
              <w:jc w:val="left"/>
              <w:rPr>
                <w:color w:val="000000"/>
                <w:sz w:val="22"/>
                <w:szCs w:val="22"/>
                <w:lang w:val="nl-NL"/>
              </w:rPr>
            </w:pPr>
          </w:p>
        </w:tc>
      </w:tr>
      <w:tr w:rsidR="001A2266" w:rsidRPr="00927184" w14:paraId="50CAD37F" w14:textId="77777777" w:rsidTr="000D2DE1">
        <w:tc>
          <w:tcPr>
            <w:tcW w:w="3261" w:type="dxa"/>
          </w:tcPr>
          <w:p w14:paraId="1351D716" w14:textId="77777777" w:rsidR="001A2266" w:rsidRPr="00927184" w:rsidRDefault="001A2266" w:rsidP="00C628B0">
            <w:pPr>
              <w:pStyle w:val="Text"/>
              <w:keepNext/>
              <w:suppressAutoHyphens/>
              <w:spacing w:before="0"/>
              <w:jc w:val="left"/>
              <w:rPr>
                <w:i/>
                <w:color w:val="000000"/>
                <w:sz w:val="22"/>
                <w:szCs w:val="22"/>
                <w:lang w:val="nl-NL"/>
              </w:rPr>
            </w:pPr>
            <w:r w:rsidRPr="00927184">
              <w:rPr>
                <w:i/>
                <w:color w:val="000000"/>
                <w:sz w:val="22"/>
                <w:szCs w:val="22"/>
                <w:lang w:val="nl-NL"/>
              </w:rPr>
              <w:t>Zeer vaak</w:t>
            </w:r>
          </w:p>
        </w:tc>
        <w:tc>
          <w:tcPr>
            <w:tcW w:w="5812" w:type="dxa"/>
          </w:tcPr>
          <w:p w14:paraId="45B52149" w14:textId="77777777" w:rsidR="001A2266" w:rsidRPr="00927184" w:rsidRDefault="001A2266" w:rsidP="00C628B0">
            <w:pPr>
              <w:pStyle w:val="Text"/>
              <w:keepNext/>
              <w:suppressAutoHyphens/>
              <w:spacing w:before="0"/>
              <w:jc w:val="left"/>
              <w:rPr>
                <w:color w:val="000000"/>
                <w:sz w:val="22"/>
                <w:szCs w:val="22"/>
                <w:lang w:val="nl-NL"/>
              </w:rPr>
            </w:pPr>
            <w:r w:rsidRPr="00927184">
              <w:rPr>
                <w:color w:val="000000"/>
                <w:sz w:val="22"/>
                <w:szCs w:val="22"/>
                <w:lang w:val="nl-NL"/>
              </w:rPr>
              <w:t>Verhoogde intraoculaire druk</w:t>
            </w:r>
          </w:p>
        </w:tc>
      </w:tr>
      <w:tr w:rsidR="001A2266" w:rsidRPr="007B7D0B" w14:paraId="0D01C140" w14:textId="77777777" w:rsidTr="000D2DE1">
        <w:tc>
          <w:tcPr>
            <w:tcW w:w="9073" w:type="dxa"/>
            <w:gridSpan w:val="2"/>
          </w:tcPr>
          <w:p w14:paraId="10209125" w14:textId="77777777" w:rsidR="001A2266" w:rsidRPr="00927184" w:rsidRDefault="001A2266" w:rsidP="00C628B0">
            <w:pPr>
              <w:pStyle w:val="Text"/>
              <w:widowControl w:val="0"/>
              <w:spacing w:before="0"/>
              <w:jc w:val="left"/>
              <w:rPr>
                <w:color w:val="000000"/>
                <w:sz w:val="22"/>
                <w:szCs w:val="22"/>
                <w:lang w:val="nl-NL"/>
              </w:rPr>
            </w:pPr>
            <w:r w:rsidRPr="00927184">
              <w:rPr>
                <w:color w:val="000000"/>
                <w:sz w:val="22"/>
                <w:szCs w:val="22"/>
                <w:vertAlign w:val="superscript"/>
                <w:lang w:val="nl-NL"/>
              </w:rPr>
              <w:t>#</w:t>
            </w:r>
            <w:r w:rsidRPr="00927184">
              <w:rPr>
                <w:color w:val="000000"/>
                <w:sz w:val="22"/>
                <w:szCs w:val="22"/>
                <w:lang w:val="nl-NL"/>
              </w:rPr>
              <w:t>Bijwerkingen zijn gedefinieerd als bijwerkingen (bij ten minste 0,5 procentpunten van de patiënten) die met een hoger percentage (minstens 2 procentpunten) voorkwamen bij patiënten die met 0,5 mg Lucentis behandeld werden dan bij diegene die een controlebehandeling ondergingen (sham-behandeling (schijnbehandeling) of verteporfine PDT).</w:t>
            </w:r>
          </w:p>
          <w:p w14:paraId="4C6D0265" w14:textId="77777777" w:rsidR="001A2266" w:rsidRPr="00927184" w:rsidRDefault="001A2266" w:rsidP="00C628B0">
            <w:pPr>
              <w:pStyle w:val="Text"/>
              <w:widowControl w:val="0"/>
              <w:spacing w:before="0"/>
              <w:jc w:val="left"/>
              <w:rPr>
                <w:color w:val="000000"/>
                <w:sz w:val="22"/>
                <w:szCs w:val="22"/>
                <w:lang w:val="nl-NL"/>
              </w:rPr>
            </w:pPr>
            <w:r w:rsidRPr="00927184">
              <w:rPr>
                <w:sz w:val="22"/>
                <w:szCs w:val="22"/>
                <w:lang w:val="nl-NL"/>
              </w:rPr>
              <w:t>* alleen waargenomen in de DME-populatie</w:t>
            </w:r>
          </w:p>
        </w:tc>
      </w:tr>
    </w:tbl>
    <w:p w14:paraId="175F5E96" w14:textId="77777777" w:rsidR="001A2266" w:rsidRPr="00927184" w:rsidRDefault="001A2266" w:rsidP="00C628B0">
      <w:pPr>
        <w:suppressAutoHyphens/>
        <w:rPr>
          <w:lang w:val="nl-NL"/>
        </w:rPr>
      </w:pPr>
    </w:p>
    <w:p w14:paraId="40BC6C05" w14:textId="77777777" w:rsidR="001A2266" w:rsidRPr="00927184" w:rsidRDefault="001A2266" w:rsidP="00C628B0">
      <w:pPr>
        <w:keepNext/>
        <w:suppressAutoHyphens/>
        <w:rPr>
          <w:u w:val="single"/>
          <w:lang w:val="nl-NL"/>
        </w:rPr>
      </w:pPr>
      <w:r w:rsidRPr="00927184">
        <w:rPr>
          <w:u w:val="single"/>
          <w:lang w:val="nl-NL"/>
        </w:rPr>
        <w:t>Productklasse-gerelateerde bijwerkingen</w:t>
      </w:r>
    </w:p>
    <w:p w14:paraId="1788D941" w14:textId="77777777" w:rsidR="00826FEA" w:rsidRPr="00927184" w:rsidRDefault="00826FEA" w:rsidP="00C628B0">
      <w:pPr>
        <w:keepNext/>
        <w:suppressAutoHyphens/>
        <w:rPr>
          <w:lang w:val="nl-NL"/>
        </w:rPr>
      </w:pPr>
    </w:p>
    <w:p w14:paraId="7803597E" w14:textId="512C5522" w:rsidR="001A2266" w:rsidRPr="00927184" w:rsidRDefault="001A2266" w:rsidP="00C628B0">
      <w:pPr>
        <w:suppressAutoHyphens/>
        <w:rPr>
          <w:lang w:val="nl-NL"/>
        </w:rPr>
      </w:pPr>
      <w:r w:rsidRPr="00927184">
        <w:rPr>
          <w:lang w:val="nl-NL"/>
        </w:rPr>
        <w:t xml:space="preserve">In de fase-III-onderzoeken in natte LMD was de totale frequentie van niet-oculaire bloedingen, een bijwerking die mogelijk gerelateerd is aan systemische VEGF (vasculaire endotheliale groeifactor) inhibitie, licht verhoogd bij patiënten behandeld met ranibizumab. Er was echter geen overeenkomend patroon bij de verschillende bloedingen. Er is een theoretisch risico van arteriële trombo-embolische reacties, waaronder beroerte en myocardinfarct, na het intravitreaal gebruik van VEGF-remmers. Er was een lage incidentie van arteriële trombo-embolische reacties tijdens de klinische </w:t>
      </w:r>
      <w:r w:rsidR="00F10AC2">
        <w:rPr>
          <w:lang w:val="nl-NL"/>
        </w:rPr>
        <w:t>studies</w:t>
      </w:r>
      <w:r w:rsidRPr="00927184">
        <w:rPr>
          <w:lang w:val="nl-NL"/>
        </w:rPr>
        <w:t xml:space="preserve"> met Lucentis bij patiënten met LMD, </w:t>
      </w:r>
      <w:r w:rsidR="00544B52" w:rsidRPr="00927184">
        <w:rPr>
          <w:lang w:val="nl-NL"/>
        </w:rPr>
        <w:t xml:space="preserve">DME, PDR, RVO en </w:t>
      </w:r>
      <w:r w:rsidR="001D6F34" w:rsidRPr="00927184">
        <w:rPr>
          <w:lang w:val="nl-NL"/>
        </w:rPr>
        <w:t>CNV</w:t>
      </w:r>
      <w:r w:rsidRPr="00927184">
        <w:rPr>
          <w:lang w:val="nl-NL"/>
        </w:rPr>
        <w:t xml:space="preserve"> en er waren geen belangrijke verschillen tussen de groepen behandeld met ranibizumab in vergelijking met de controlegroep.</w:t>
      </w:r>
    </w:p>
    <w:p w14:paraId="338D3088" w14:textId="77777777" w:rsidR="001A2266" w:rsidRPr="00927184" w:rsidRDefault="001A2266" w:rsidP="00C628B0">
      <w:pPr>
        <w:suppressAutoHyphens/>
        <w:rPr>
          <w:lang w:val="nl-NL"/>
        </w:rPr>
      </w:pPr>
    </w:p>
    <w:p w14:paraId="4A8BB1B0" w14:textId="77777777" w:rsidR="001A2266" w:rsidRPr="00927184" w:rsidRDefault="001A2266" w:rsidP="00C628B0">
      <w:pPr>
        <w:keepNext/>
        <w:suppressAutoHyphens/>
        <w:rPr>
          <w:szCs w:val="22"/>
          <w:u w:val="single"/>
          <w:lang w:val="nl-NL"/>
        </w:rPr>
      </w:pPr>
      <w:r w:rsidRPr="00927184">
        <w:rPr>
          <w:szCs w:val="22"/>
          <w:u w:val="single"/>
          <w:lang w:val="nl-NL"/>
        </w:rPr>
        <w:t>Melding van vermoedelijke bijwerkingen</w:t>
      </w:r>
    </w:p>
    <w:p w14:paraId="6C2C966F" w14:textId="77777777" w:rsidR="00826FEA" w:rsidRPr="00927184" w:rsidRDefault="00826FEA" w:rsidP="00C628B0">
      <w:pPr>
        <w:keepNext/>
        <w:suppressAutoHyphens/>
        <w:rPr>
          <w:szCs w:val="22"/>
          <w:lang w:val="nl-NL"/>
        </w:rPr>
      </w:pPr>
    </w:p>
    <w:p w14:paraId="059416F1" w14:textId="77777777" w:rsidR="001A2266" w:rsidRPr="00927184" w:rsidRDefault="001A2266" w:rsidP="00C628B0">
      <w:pPr>
        <w:suppressAutoHyphens/>
        <w:rPr>
          <w:lang w:val="nl-NL"/>
        </w:rPr>
      </w:pPr>
      <w:r w:rsidRPr="00927184">
        <w:rPr>
          <w:szCs w:val="22"/>
          <w:lang w:val="nl-NL"/>
        </w:rPr>
        <w:t xml:space="preserve">Het is belangrijk om na toelating van het geneesmiddel vermoedelijke bijwerkingen te melden. Op deze wijze kan de verhouding tussen voordelen en risico’s van het geneesmiddel voortdurend worden gevolgd. Beroepsbeoefenaren in de gezondheidszorg wordt verzocht alle vermoedelijke bijwerkingen te melden via </w:t>
      </w:r>
      <w:r w:rsidRPr="00927184">
        <w:rPr>
          <w:szCs w:val="22"/>
          <w:shd w:val="pct15" w:color="auto" w:fill="auto"/>
          <w:lang w:val="nl-NL"/>
        </w:rPr>
        <w:t xml:space="preserve">het nationale meldsysteem zoals vermeld in </w:t>
      </w:r>
      <w:hyperlink r:id="rId17" w:history="1">
        <w:r w:rsidRPr="00927184">
          <w:rPr>
            <w:rStyle w:val="Hyperlink"/>
            <w:shd w:val="pct15" w:color="auto" w:fill="auto"/>
            <w:lang w:val="nl-NL"/>
          </w:rPr>
          <w:t>aanhangsel V</w:t>
        </w:r>
      </w:hyperlink>
      <w:r w:rsidRPr="00927184">
        <w:rPr>
          <w:szCs w:val="22"/>
          <w:lang w:val="nl-NL"/>
        </w:rPr>
        <w:t>.</w:t>
      </w:r>
    </w:p>
    <w:p w14:paraId="1D40BD59" w14:textId="77777777" w:rsidR="001A2266" w:rsidRPr="00927184" w:rsidRDefault="001A2266" w:rsidP="00C628B0">
      <w:pPr>
        <w:suppressAutoHyphens/>
        <w:rPr>
          <w:lang w:val="nl-NL"/>
        </w:rPr>
      </w:pPr>
    </w:p>
    <w:p w14:paraId="57ACAFBC" w14:textId="77777777" w:rsidR="001A2266" w:rsidRPr="00927184" w:rsidRDefault="001A2266" w:rsidP="00C628B0">
      <w:pPr>
        <w:keepNext/>
        <w:suppressAutoHyphens/>
        <w:rPr>
          <w:lang w:val="nl-NL"/>
        </w:rPr>
      </w:pPr>
      <w:r w:rsidRPr="00927184">
        <w:rPr>
          <w:b/>
          <w:lang w:val="nl-NL"/>
        </w:rPr>
        <w:t>4.9</w:t>
      </w:r>
      <w:r w:rsidRPr="00927184">
        <w:rPr>
          <w:b/>
          <w:lang w:val="nl-NL"/>
        </w:rPr>
        <w:tab/>
        <w:t>Overdosering</w:t>
      </w:r>
    </w:p>
    <w:p w14:paraId="16DEA62D" w14:textId="77777777" w:rsidR="001A2266" w:rsidRPr="00927184" w:rsidRDefault="001A2266" w:rsidP="00C628B0">
      <w:pPr>
        <w:keepNext/>
        <w:suppressAutoHyphens/>
        <w:rPr>
          <w:lang w:val="nl-NL"/>
        </w:rPr>
      </w:pPr>
    </w:p>
    <w:p w14:paraId="7699CEE2" w14:textId="77777777" w:rsidR="001A2266" w:rsidRPr="00927184" w:rsidRDefault="001A2266" w:rsidP="00C628B0">
      <w:pPr>
        <w:suppressAutoHyphens/>
        <w:rPr>
          <w:lang w:val="nl-NL"/>
        </w:rPr>
      </w:pPr>
      <w:r w:rsidRPr="00927184">
        <w:rPr>
          <w:lang w:val="nl-NL"/>
        </w:rPr>
        <w:t>Gevallen van onopzettelijke overdosering zijn gemeld in de klinische onderzoeken in natte LMD en na het op de markt brengen. Bijwerkingen geassocieerd met deze gevallen waren toename van de intraoculaire druk, voorbijgaande blindheid, verminderde gezichtsscherpte, cornea-oedeem, corneapijn</w:t>
      </w:r>
      <w:r w:rsidRPr="00927184" w:rsidDel="00203F74">
        <w:rPr>
          <w:lang w:val="nl-NL"/>
        </w:rPr>
        <w:t xml:space="preserve"> </w:t>
      </w:r>
      <w:r w:rsidRPr="00927184">
        <w:rPr>
          <w:lang w:val="nl-NL"/>
        </w:rPr>
        <w:t>en oogpijn. Als een overdosering optreedt, moet de intraoculaire druk worden gecontroleerd en behandeld, indien de aanwezige oogarts dit noodzakelijk acht.</w:t>
      </w:r>
    </w:p>
    <w:p w14:paraId="05A29955" w14:textId="77777777" w:rsidR="001A2266" w:rsidRPr="00927184" w:rsidRDefault="001A2266" w:rsidP="00C628B0">
      <w:pPr>
        <w:suppressAutoHyphens/>
        <w:rPr>
          <w:lang w:val="nl-NL"/>
        </w:rPr>
      </w:pPr>
    </w:p>
    <w:p w14:paraId="49E114A4" w14:textId="77777777" w:rsidR="001A2266" w:rsidRPr="00927184" w:rsidRDefault="001A2266" w:rsidP="00C628B0">
      <w:pPr>
        <w:suppressAutoHyphens/>
        <w:rPr>
          <w:lang w:val="nl-NL"/>
        </w:rPr>
      </w:pPr>
    </w:p>
    <w:p w14:paraId="5AE1AB59" w14:textId="77777777" w:rsidR="001A2266" w:rsidRPr="00927184" w:rsidRDefault="001A2266" w:rsidP="00C628B0">
      <w:pPr>
        <w:keepNext/>
        <w:suppressAutoHyphens/>
        <w:rPr>
          <w:lang w:val="nl-NL"/>
        </w:rPr>
      </w:pPr>
      <w:r w:rsidRPr="00927184">
        <w:rPr>
          <w:b/>
          <w:lang w:val="nl-NL"/>
        </w:rPr>
        <w:t>5.</w:t>
      </w:r>
      <w:r w:rsidRPr="00927184">
        <w:rPr>
          <w:b/>
          <w:lang w:val="nl-NL"/>
        </w:rPr>
        <w:tab/>
        <w:t>FARMACOLOGISCHE EIGENSCHAPPEN</w:t>
      </w:r>
    </w:p>
    <w:p w14:paraId="1E775205" w14:textId="77777777" w:rsidR="001A2266" w:rsidRPr="00927184" w:rsidRDefault="001A2266" w:rsidP="00C628B0">
      <w:pPr>
        <w:keepNext/>
        <w:suppressAutoHyphens/>
        <w:rPr>
          <w:lang w:val="nl-NL"/>
        </w:rPr>
      </w:pPr>
    </w:p>
    <w:p w14:paraId="629257BD" w14:textId="77777777" w:rsidR="001A2266" w:rsidRPr="00927184" w:rsidRDefault="001A2266" w:rsidP="00C628B0">
      <w:pPr>
        <w:keepNext/>
        <w:suppressAutoHyphens/>
        <w:rPr>
          <w:lang w:val="nl-NL"/>
        </w:rPr>
      </w:pPr>
      <w:r w:rsidRPr="00927184">
        <w:rPr>
          <w:b/>
          <w:lang w:val="nl-NL"/>
        </w:rPr>
        <w:t>5.1</w:t>
      </w:r>
      <w:r w:rsidRPr="00927184">
        <w:rPr>
          <w:b/>
          <w:lang w:val="nl-NL"/>
        </w:rPr>
        <w:tab/>
        <w:t>Farmacodynamische eigenschappen</w:t>
      </w:r>
    </w:p>
    <w:p w14:paraId="233CEA45" w14:textId="77777777" w:rsidR="001A2266" w:rsidRPr="00927184" w:rsidRDefault="001A2266" w:rsidP="00C628B0">
      <w:pPr>
        <w:keepNext/>
        <w:suppressAutoHyphens/>
        <w:rPr>
          <w:lang w:val="nl-NL"/>
        </w:rPr>
      </w:pPr>
    </w:p>
    <w:p w14:paraId="72F40F29" w14:textId="77777777" w:rsidR="001A2266" w:rsidRPr="00927184" w:rsidRDefault="001A2266" w:rsidP="00C628B0">
      <w:pPr>
        <w:suppressAutoHyphens/>
        <w:rPr>
          <w:lang w:val="nl-NL"/>
        </w:rPr>
      </w:pPr>
      <w:r w:rsidRPr="00927184">
        <w:rPr>
          <w:lang w:val="nl-NL"/>
        </w:rPr>
        <w:t xml:space="preserve">Farmacotherapeutische categorie: Ophthalmologica, </w:t>
      </w:r>
      <w:r w:rsidRPr="00927184">
        <w:rPr>
          <w:bCs/>
          <w:szCs w:val="22"/>
          <w:lang w:val="nl-NL"/>
        </w:rPr>
        <w:t>antineovascularisatie middelen</w:t>
      </w:r>
      <w:r w:rsidRPr="00927184">
        <w:rPr>
          <w:lang w:val="nl-NL"/>
        </w:rPr>
        <w:t>, ATC-code: S01LA04</w:t>
      </w:r>
    </w:p>
    <w:p w14:paraId="17F69DA5" w14:textId="77777777" w:rsidR="001A2266" w:rsidRPr="00927184" w:rsidRDefault="001A2266" w:rsidP="00C628B0">
      <w:pPr>
        <w:suppressAutoHyphens/>
        <w:rPr>
          <w:lang w:val="nl-NL"/>
        </w:rPr>
      </w:pPr>
    </w:p>
    <w:p w14:paraId="6B0A7F42" w14:textId="77777777" w:rsidR="00826FEA" w:rsidRPr="00927184" w:rsidRDefault="00826FEA" w:rsidP="00C628B0">
      <w:pPr>
        <w:keepNext/>
        <w:suppressAutoHyphens/>
        <w:rPr>
          <w:u w:val="single"/>
          <w:lang w:val="nl-NL"/>
        </w:rPr>
      </w:pPr>
      <w:r w:rsidRPr="00927184">
        <w:rPr>
          <w:u w:val="single"/>
          <w:lang w:val="nl-NL"/>
        </w:rPr>
        <w:t>Werkingsmechanisme</w:t>
      </w:r>
    </w:p>
    <w:p w14:paraId="0CC0E949" w14:textId="77777777" w:rsidR="00826FEA" w:rsidRPr="00927184" w:rsidRDefault="00826FEA" w:rsidP="00C628B0">
      <w:pPr>
        <w:keepNext/>
        <w:suppressAutoHyphens/>
        <w:rPr>
          <w:lang w:val="nl-NL"/>
        </w:rPr>
      </w:pPr>
    </w:p>
    <w:p w14:paraId="5FC254FB" w14:textId="77777777" w:rsidR="001A2266" w:rsidRPr="00927184" w:rsidRDefault="001A2266" w:rsidP="00C628B0">
      <w:pPr>
        <w:pStyle w:val="Text"/>
        <w:widowControl w:val="0"/>
        <w:spacing w:before="0"/>
        <w:jc w:val="left"/>
        <w:rPr>
          <w:color w:val="000000"/>
          <w:sz w:val="22"/>
          <w:szCs w:val="22"/>
          <w:lang w:val="nl-NL"/>
        </w:rPr>
      </w:pPr>
      <w:r w:rsidRPr="00927184">
        <w:rPr>
          <w:color w:val="000000"/>
          <w:sz w:val="22"/>
          <w:szCs w:val="22"/>
          <w:lang w:val="nl-NL"/>
        </w:rPr>
        <w:t>Ranibizumab is een gehumaniseerd recombinant monoklonaal antilichaamfragment dat zich richt op de menselijke vasculaire endotheliale groeifactor A (VEGF-A). Het bindt met een hoge affiniteit aan de VEGF-A isovormen (bijvoorbeeld VEGF</w:t>
      </w:r>
      <w:r w:rsidRPr="00927184">
        <w:rPr>
          <w:color w:val="000000"/>
          <w:sz w:val="22"/>
          <w:szCs w:val="22"/>
          <w:vertAlign w:val="subscript"/>
          <w:lang w:val="nl-NL"/>
        </w:rPr>
        <w:t>110</w:t>
      </w:r>
      <w:r w:rsidRPr="00927184">
        <w:rPr>
          <w:color w:val="000000"/>
          <w:sz w:val="22"/>
          <w:szCs w:val="22"/>
          <w:lang w:val="nl-NL"/>
        </w:rPr>
        <w:t>, VEGF</w:t>
      </w:r>
      <w:r w:rsidRPr="00927184">
        <w:rPr>
          <w:color w:val="000000"/>
          <w:sz w:val="22"/>
          <w:szCs w:val="22"/>
          <w:vertAlign w:val="subscript"/>
          <w:lang w:val="nl-NL"/>
        </w:rPr>
        <w:t>121</w:t>
      </w:r>
      <w:r w:rsidRPr="00927184">
        <w:rPr>
          <w:color w:val="000000"/>
          <w:sz w:val="22"/>
          <w:szCs w:val="22"/>
          <w:lang w:val="nl-NL"/>
        </w:rPr>
        <w:t xml:space="preserve"> en VEGF</w:t>
      </w:r>
      <w:r w:rsidRPr="00927184">
        <w:rPr>
          <w:color w:val="000000"/>
          <w:sz w:val="22"/>
          <w:szCs w:val="22"/>
          <w:vertAlign w:val="subscript"/>
          <w:lang w:val="nl-NL"/>
        </w:rPr>
        <w:t>165</w:t>
      </w:r>
      <w:r w:rsidRPr="00927184">
        <w:rPr>
          <w:color w:val="000000"/>
          <w:sz w:val="22"/>
          <w:szCs w:val="22"/>
          <w:lang w:val="nl-NL"/>
        </w:rPr>
        <w:t xml:space="preserve">), en voorkomt daardoor dat VEGF-A zich bindt aan de receptoren VEGFR-1 en VEGFR-2. De binding van VEGF-A aan zijn receptoren leidt zowel tot endotheliale celproliferatie en neovascularisatie als tot vasculaire lekkage, waarvan wordt gedacht dat ze allemaal bijdragen aan de progressie van de neovasculaire vorm van leeftijdsgebonden maculadegeneratie, pathologische myopie </w:t>
      </w:r>
      <w:r w:rsidR="001D6F34" w:rsidRPr="00927184">
        <w:rPr>
          <w:color w:val="000000"/>
          <w:sz w:val="22"/>
          <w:szCs w:val="22"/>
          <w:lang w:val="nl-NL"/>
        </w:rPr>
        <w:t xml:space="preserve">en CNV </w:t>
      </w:r>
      <w:r w:rsidRPr="00927184">
        <w:rPr>
          <w:color w:val="000000"/>
          <w:sz w:val="22"/>
          <w:szCs w:val="22"/>
          <w:lang w:val="nl-NL"/>
        </w:rPr>
        <w:t>of aan visusverslechtering, veroorzaakt door diabetisch macula-oedeem of macula-oedeem secundair aan RVO.</w:t>
      </w:r>
    </w:p>
    <w:p w14:paraId="3D431B9E" w14:textId="77777777" w:rsidR="0036178C" w:rsidRPr="00927184" w:rsidRDefault="0036178C" w:rsidP="00C628B0">
      <w:pPr>
        <w:pStyle w:val="Text"/>
        <w:widowControl w:val="0"/>
        <w:spacing w:before="0"/>
        <w:jc w:val="left"/>
        <w:rPr>
          <w:color w:val="000000"/>
          <w:sz w:val="22"/>
          <w:szCs w:val="22"/>
          <w:lang w:val="nl-NL"/>
        </w:rPr>
      </w:pPr>
    </w:p>
    <w:p w14:paraId="52874E98" w14:textId="77777777" w:rsidR="00826FEA" w:rsidRPr="00927184" w:rsidRDefault="00826FEA" w:rsidP="00C628B0">
      <w:pPr>
        <w:pStyle w:val="Text"/>
        <w:keepNext/>
        <w:widowControl w:val="0"/>
        <w:spacing w:before="0"/>
        <w:jc w:val="left"/>
        <w:rPr>
          <w:color w:val="000000"/>
          <w:sz w:val="22"/>
          <w:szCs w:val="22"/>
          <w:u w:val="single"/>
          <w:lang w:val="nl-NL"/>
        </w:rPr>
      </w:pPr>
      <w:r w:rsidRPr="00927184">
        <w:rPr>
          <w:color w:val="000000"/>
          <w:sz w:val="22"/>
          <w:szCs w:val="22"/>
          <w:u w:val="single"/>
          <w:lang w:val="nl-NL"/>
        </w:rPr>
        <w:t>Klinische werkzaamheid en veiligheid</w:t>
      </w:r>
    </w:p>
    <w:p w14:paraId="2BDF0106" w14:textId="77777777" w:rsidR="00826FEA" w:rsidRPr="00927184" w:rsidRDefault="00826FEA" w:rsidP="00C628B0">
      <w:pPr>
        <w:pStyle w:val="Text"/>
        <w:keepNext/>
        <w:widowControl w:val="0"/>
        <w:spacing w:before="0"/>
        <w:jc w:val="left"/>
        <w:rPr>
          <w:color w:val="000000"/>
          <w:sz w:val="22"/>
          <w:szCs w:val="22"/>
          <w:lang w:val="nl-NL"/>
        </w:rPr>
      </w:pPr>
    </w:p>
    <w:p w14:paraId="25371AEC" w14:textId="77777777" w:rsidR="001A2266" w:rsidRPr="00927184" w:rsidRDefault="001A2266" w:rsidP="00C628B0">
      <w:pPr>
        <w:pStyle w:val="Text"/>
        <w:keepNext/>
        <w:suppressAutoHyphens/>
        <w:spacing w:before="0"/>
        <w:jc w:val="left"/>
        <w:rPr>
          <w:i/>
          <w:color w:val="000000"/>
          <w:sz w:val="22"/>
          <w:szCs w:val="22"/>
          <w:u w:val="single"/>
          <w:lang w:val="nl-NL"/>
        </w:rPr>
      </w:pPr>
      <w:r w:rsidRPr="00927184">
        <w:rPr>
          <w:i/>
          <w:color w:val="000000"/>
          <w:sz w:val="22"/>
          <w:szCs w:val="22"/>
          <w:u w:val="single"/>
          <w:lang w:val="nl-NL"/>
        </w:rPr>
        <w:t>Behandeling van natte LMD</w:t>
      </w:r>
    </w:p>
    <w:p w14:paraId="4E109E1C" w14:textId="77777777" w:rsidR="001A2266" w:rsidRPr="00927184" w:rsidRDefault="001A2266" w:rsidP="00C628B0">
      <w:pPr>
        <w:pStyle w:val="Text"/>
        <w:widowControl w:val="0"/>
        <w:spacing w:before="0"/>
        <w:jc w:val="left"/>
        <w:rPr>
          <w:color w:val="000000"/>
          <w:sz w:val="22"/>
          <w:szCs w:val="22"/>
          <w:lang w:val="nl-NL"/>
        </w:rPr>
      </w:pPr>
      <w:r w:rsidRPr="00927184">
        <w:rPr>
          <w:color w:val="000000"/>
          <w:sz w:val="22"/>
          <w:szCs w:val="22"/>
          <w:lang w:val="nl-NL"/>
        </w:rPr>
        <w:t>Bij natte LMD zijn de klinische veiligheid en werkzaamheid van Lucentis bestudeerd in drie gerandomiseerde, dubbelblinde, 24 maanden durende sham of actief gecontroleerde onderzoeken bij patiënten met neovasculaire LMD. In totaal hebben 1.323 patiënten (879 actieve en 444 controle) deelgenomen aan deze onderzoeken.</w:t>
      </w:r>
    </w:p>
    <w:p w14:paraId="6E8E71DC" w14:textId="77777777" w:rsidR="001A2266" w:rsidRPr="00927184" w:rsidRDefault="001A2266" w:rsidP="00C628B0">
      <w:pPr>
        <w:pStyle w:val="Text"/>
        <w:widowControl w:val="0"/>
        <w:spacing w:before="0"/>
        <w:jc w:val="left"/>
        <w:rPr>
          <w:color w:val="000000"/>
          <w:sz w:val="22"/>
          <w:szCs w:val="22"/>
          <w:lang w:val="nl-NL"/>
        </w:rPr>
      </w:pPr>
    </w:p>
    <w:p w14:paraId="69B2EF05" w14:textId="77777777" w:rsidR="001A2266" w:rsidRPr="00927184" w:rsidRDefault="001A2266" w:rsidP="00C628B0">
      <w:pPr>
        <w:pStyle w:val="Text"/>
        <w:widowControl w:val="0"/>
        <w:spacing w:before="0"/>
        <w:jc w:val="left"/>
        <w:rPr>
          <w:color w:val="000000"/>
          <w:sz w:val="22"/>
          <w:szCs w:val="22"/>
          <w:lang w:val="nl-NL"/>
        </w:rPr>
      </w:pPr>
      <w:r w:rsidRPr="00927184">
        <w:rPr>
          <w:color w:val="000000"/>
          <w:sz w:val="22"/>
          <w:szCs w:val="22"/>
          <w:lang w:val="nl-NL"/>
        </w:rPr>
        <w:t xml:space="preserve">In onderzoek FVF2598g (MARINA) </w:t>
      </w:r>
      <w:r w:rsidR="00304F42" w:rsidRPr="00927184">
        <w:rPr>
          <w:color w:val="000000"/>
          <w:sz w:val="22"/>
          <w:szCs w:val="22"/>
          <w:lang w:val="nl-NL"/>
        </w:rPr>
        <w:t xml:space="preserve">werden </w:t>
      </w:r>
      <w:r w:rsidRPr="00927184">
        <w:rPr>
          <w:color w:val="000000"/>
          <w:sz w:val="22"/>
          <w:szCs w:val="22"/>
          <w:lang w:val="nl-NL"/>
        </w:rPr>
        <w:t xml:space="preserve">716 patiënten met minimaal klassieke of occulte zonder klassieke </w:t>
      </w:r>
      <w:r w:rsidR="00304F42" w:rsidRPr="00927184">
        <w:rPr>
          <w:color w:val="000000"/>
          <w:sz w:val="22"/>
          <w:szCs w:val="22"/>
          <w:lang w:val="nl-NL"/>
        </w:rPr>
        <w:t>laesies gerandomiseerd in een 1:1:1 verhouding om</w:t>
      </w:r>
      <w:r w:rsidRPr="00927184">
        <w:rPr>
          <w:color w:val="000000"/>
          <w:sz w:val="22"/>
          <w:szCs w:val="22"/>
          <w:lang w:val="nl-NL"/>
        </w:rPr>
        <w:t xml:space="preserve"> maandelijks injecties van 0,3 mg</w:t>
      </w:r>
      <w:r w:rsidR="00304F42" w:rsidRPr="00927184">
        <w:rPr>
          <w:color w:val="000000"/>
          <w:sz w:val="22"/>
          <w:szCs w:val="22"/>
          <w:lang w:val="nl-NL"/>
        </w:rPr>
        <w:t xml:space="preserve"> Lucentis,</w:t>
      </w:r>
      <w:r w:rsidRPr="00927184">
        <w:rPr>
          <w:color w:val="000000"/>
          <w:sz w:val="22"/>
          <w:szCs w:val="22"/>
          <w:lang w:val="nl-NL"/>
        </w:rPr>
        <w:t xml:space="preserve"> 0,5 mg Lucentis of sham</w:t>
      </w:r>
      <w:r w:rsidR="00304F42" w:rsidRPr="00927184">
        <w:rPr>
          <w:color w:val="000000"/>
          <w:sz w:val="22"/>
          <w:szCs w:val="22"/>
          <w:lang w:val="nl-NL"/>
        </w:rPr>
        <w:t xml:space="preserve"> te ontvangen</w:t>
      </w:r>
      <w:r w:rsidRPr="00927184">
        <w:rPr>
          <w:color w:val="000000"/>
          <w:sz w:val="22"/>
          <w:szCs w:val="22"/>
          <w:lang w:val="nl-NL"/>
        </w:rPr>
        <w:t>.</w:t>
      </w:r>
    </w:p>
    <w:p w14:paraId="10887474" w14:textId="77777777" w:rsidR="001A2266" w:rsidRPr="00927184" w:rsidRDefault="001A2266" w:rsidP="00C628B0">
      <w:pPr>
        <w:suppressAutoHyphens/>
        <w:rPr>
          <w:lang w:val="nl-NL"/>
        </w:rPr>
      </w:pPr>
    </w:p>
    <w:p w14:paraId="5DE82D40" w14:textId="77777777" w:rsidR="001A2266" w:rsidRPr="00927184" w:rsidRDefault="001A2266" w:rsidP="00C628B0">
      <w:pPr>
        <w:pStyle w:val="Text"/>
        <w:widowControl w:val="0"/>
        <w:spacing w:before="0"/>
        <w:jc w:val="left"/>
        <w:rPr>
          <w:color w:val="000000"/>
          <w:sz w:val="22"/>
          <w:szCs w:val="22"/>
          <w:lang w:val="nl-NL"/>
        </w:rPr>
      </w:pPr>
      <w:r w:rsidRPr="00927184">
        <w:rPr>
          <w:color w:val="000000"/>
          <w:sz w:val="22"/>
          <w:szCs w:val="22"/>
          <w:lang w:val="nl-NL"/>
        </w:rPr>
        <w:t xml:space="preserve">In onderzoek FVF2587g (ANCHOR) </w:t>
      </w:r>
      <w:r w:rsidR="00304F42" w:rsidRPr="00927184">
        <w:rPr>
          <w:color w:val="000000"/>
          <w:sz w:val="22"/>
          <w:szCs w:val="22"/>
          <w:lang w:val="nl-NL"/>
        </w:rPr>
        <w:t xml:space="preserve">werden </w:t>
      </w:r>
      <w:r w:rsidRPr="00927184">
        <w:rPr>
          <w:color w:val="000000"/>
          <w:sz w:val="22"/>
          <w:szCs w:val="22"/>
          <w:lang w:val="nl-NL"/>
        </w:rPr>
        <w:t xml:space="preserve">423 patiënten met hoofdzakelijk klassieke CNV laesies </w:t>
      </w:r>
      <w:r w:rsidR="00304F42" w:rsidRPr="00927184">
        <w:rPr>
          <w:color w:val="000000"/>
          <w:sz w:val="22"/>
          <w:szCs w:val="22"/>
          <w:lang w:val="nl-NL"/>
        </w:rPr>
        <w:t xml:space="preserve">gerandomiseerd in een 1:1:1 verhouding om </w:t>
      </w:r>
      <w:r w:rsidR="005B0B88" w:rsidRPr="00927184">
        <w:rPr>
          <w:color w:val="000000"/>
          <w:sz w:val="22"/>
          <w:szCs w:val="22"/>
          <w:lang w:val="nl-NL"/>
        </w:rPr>
        <w:t xml:space="preserve">maandelijks </w:t>
      </w:r>
      <w:r w:rsidRPr="00927184">
        <w:rPr>
          <w:color w:val="000000"/>
          <w:sz w:val="22"/>
          <w:szCs w:val="22"/>
          <w:lang w:val="nl-NL"/>
        </w:rPr>
        <w:t>0,3 mg Lucentis</w:t>
      </w:r>
      <w:r w:rsidR="00304F42" w:rsidRPr="00927184">
        <w:rPr>
          <w:color w:val="000000"/>
          <w:sz w:val="22"/>
          <w:szCs w:val="22"/>
          <w:lang w:val="nl-NL"/>
        </w:rPr>
        <w:t>, maandelijks</w:t>
      </w:r>
      <w:r w:rsidRPr="00927184">
        <w:rPr>
          <w:color w:val="000000"/>
          <w:sz w:val="22"/>
          <w:szCs w:val="22"/>
          <w:lang w:val="nl-NL"/>
        </w:rPr>
        <w:t xml:space="preserve"> 0,5 mg Lucentis of verteporfine PDT (</w:t>
      </w:r>
      <w:r w:rsidR="00304F42" w:rsidRPr="00927184">
        <w:rPr>
          <w:color w:val="000000"/>
          <w:sz w:val="22"/>
          <w:szCs w:val="22"/>
          <w:lang w:val="nl-NL"/>
        </w:rPr>
        <w:t>op baseline</w:t>
      </w:r>
      <w:r w:rsidRPr="00927184">
        <w:rPr>
          <w:color w:val="000000"/>
          <w:sz w:val="22"/>
          <w:szCs w:val="22"/>
          <w:lang w:val="nl-NL"/>
        </w:rPr>
        <w:t xml:space="preserve"> en iedere 3 maanden daarna indien de fluoresceïne angiografie een persistentie of heroptreden van vasculaire lekkage liet zien</w:t>
      </w:r>
      <w:r w:rsidR="002330B3" w:rsidRPr="00927184">
        <w:rPr>
          <w:color w:val="000000"/>
          <w:sz w:val="22"/>
          <w:szCs w:val="22"/>
          <w:lang w:val="nl-NL"/>
        </w:rPr>
        <w:t>)</w:t>
      </w:r>
      <w:r w:rsidR="00304F42" w:rsidRPr="00927184">
        <w:rPr>
          <w:color w:val="000000"/>
          <w:sz w:val="22"/>
          <w:szCs w:val="22"/>
          <w:lang w:val="nl-NL"/>
        </w:rPr>
        <w:t xml:space="preserve"> te ontvangen</w:t>
      </w:r>
      <w:r w:rsidRPr="00927184">
        <w:rPr>
          <w:color w:val="000000"/>
          <w:sz w:val="22"/>
          <w:szCs w:val="22"/>
          <w:lang w:val="nl-NL"/>
        </w:rPr>
        <w:t>.</w:t>
      </w:r>
    </w:p>
    <w:p w14:paraId="2F1CE969" w14:textId="77777777" w:rsidR="001A2266" w:rsidRPr="00927184" w:rsidRDefault="001A2266" w:rsidP="00C628B0">
      <w:pPr>
        <w:pStyle w:val="Text"/>
        <w:widowControl w:val="0"/>
        <w:spacing w:before="0"/>
        <w:jc w:val="left"/>
        <w:rPr>
          <w:color w:val="000000"/>
          <w:sz w:val="22"/>
          <w:szCs w:val="22"/>
          <w:lang w:val="nl-NL"/>
        </w:rPr>
      </w:pPr>
    </w:p>
    <w:p w14:paraId="03332FF9" w14:textId="77777777" w:rsidR="001A2266" w:rsidRPr="00927184" w:rsidRDefault="001A2266" w:rsidP="00C628B0">
      <w:pPr>
        <w:pStyle w:val="Text"/>
        <w:widowControl w:val="0"/>
        <w:spacing w:before="0"/>
        <w:jc w:val="left"/>
        <w:rPr>
          <w:color w:val="000000"/>
          <w:sz w:val="22"/>
          <w:szCs w:val="22"/>
          <w:lang w:val="nl-NL"/>
        </w:rPr>
      </w:pPr>
      <w:r w:rsidRPr="00927184">
        <w:rPr>
          <w:color w:val="000000"/>
          <w:sz w:val="22"/>
          <w:szCs w:val="22"/>
          <w:lang w:val="nl-NL"/>
        </w:rPr>
        <w:t>De belangrijkste resultaten zijn samengevat in Tabel 1 en Figuur 1.</w:t>
      </w:r>
    </w:p>
    <w:p w14:paraId="5DC41A3A" w14:textId="77777777" w:rsidR="001A2266" w:rsidRPr="00927184" w:rsidRDefault="001A2266" w:rsidP="00C628B0">
      <w:pPr>
        <w:pStyle w:val="Text"/>
        <w:widowControl w:val="0"/>
        <w:spacing w:before="0"/>
        <w:jc w:val="left"/>
        <w:rPr>
          <w:color w:val="000000"/>
          <w:sz w:val="22"/>
          <w:szCs w:val="22"/>
          <w:lang w:val="nl-NL"/>
        </w:rPr>
      </w:pPr>
    </w:p>
    <w:p w14:paraId="472F1ACF" w14:textId="77777777" w:rsidR="001A2266" w:rsidRPr="00927184" w:rsidRDefault="001A2266" w:rsidP="00C628B0">
      <w:pPr>
        <w:keepNext/>
        <w:keepLines/>
        <w:widowControl w:val="0"/>
        <w:ind w:left="1134" w:hanging="1134"/>
        <w:rPr>
          <w:b/>
          <w:szCs w:val="22"/>
          <w:lang w:val="nl-NL"/>
        </w:rPr>
      </w:pPr>
      <w:r w:rsidRPr="00927184">
        <w:rPr>
          <w:b/>
          <w:szCs w:val="22"/>
          <w:lang w:val="nl-NL"/>
        </w:rPr>
        <w:t>Tabel 1</w:t>
      </w:r>
      <w:r w:rsidRPr="00927184">
        <w:rPr>
          <w:b/>
          <w:szCs w:val="22"/>
          <w:lang w:val="nl-NL"/>
        </w:rPr>
        <w:tab/>
        <w:t>Resultaten op maand 12 en maand 24 in onderzoek FVF2598g (MARINA) en FVF2587g (ANCHOR)</w:t>
      </w:r>
    </w:p>
    <w:p w14:paraId="75244BB7" w14:textId="77777777" w:rsidR="001A2266" w:rsidRPr="00927184" w:rsidRDefault="001A2266" w:rsidP="00C628B0">
      <w:pPr>
        <w:keepNext/>
        <w:keepLines/>
        <w:widowControl w:val="0"/>
        <w:rPr>
          <w:szCs w:val="22"/>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194"/>
        <w:gridCol w:w="1451"/>
        <w:gridCol w:w="1339"/>
        <w:gridCol w:w="1339"/>
        <w:gridCol w:w="1440"/>
        <w:gridCol w:w="1240"/>
      </w:tblGrid>
      <w:tr w:rsidR="001A2266" w:rsidRPr="00927184" w14:paraId="093A151D" w14:textId="77777777" w:rsidTr="00B34A0F">
        <w:tc>
          <w:tcPr>
            <w:tcW w:w="2194" w:type="dxa"/>
          </w:tcPr>
          <w:p w14:paraId="0C79A77E" w14:textId="77777777" w:rsidR="001A2266" w:rsidRPr="00927184" w:rsidRDefault="001A2266" w:rsidP="00C628B0">
            <w:pPr>
              <w:keepNext/>
              <w:widowControl w:val="0"/>
              <w:rPr>
                <w:szCs w:val="22"/>
                <w:lang w:val="nl-NL"/>
              </w:rPr>
            </w:pPr>
          </w:p>
        </w:tc>
        <w:tc>
          <w:tcPr>
            <w:tcW w:w="1451" w:type="dxa"/>
          </w:tcPr>
          <w:p w14:paraId="321B3190" w14:textId="77777777" w:rsidR="001A2266" w:rsidRPr="00927184" w:rsidRDefault="001A2266" w:rsidP="00C628B0">
            <w:pPr>
              <w:keepNext/>
              <w:widowControl w:val="0"/>
              <w:jc w:val="center"/>
              <w:rPr>
                <w:szCs w:val="22"/>
                <w:lang w:val="nl-NL"/>
              </w:rPr>
            </w:pPr>
          </w:p>
        </w:tc>
        <w:tc>
          <w:tcPr>
            <w:tcW w:w="2678" w:type="dxa"/>
            <w:gridSpan w:val="2"/>
          </w:tcPr>
          <w:p w14:paraId="58494245" w14:textId="77777777" w:rsidR="001A2266" w:rsidRPr="00927184" w:rsidRDefault="001A2266" w:rsidP="00C628B0">
            <w:pPr>
              <w:keepNext/>
              <w:widowControl w:val="0"/>
              <w:jc w:val="center"/>
              <w:rPr>
                <w:szCs w:val="22"/>
                <w:lang w:val="nl-NL"/>
              </w:rPr>
            </w:pPr>
            <w:r w:rsidRPr="00927184">
              <w:rPr>
                <w:szCs w:val="22"/>
                <w:lang w:val="nl-NL"/>
              </w:rPr>
              <w:t>FVF2598g (MARINA)</w:t>
            </w:r>
          </w:p>
        </w:tc>
        <w:tc>
          <w:tcPr>
            <w:tcW w:w="2680" w:type="dxa"/>
            <w:gridSpan w:val="2"/>
          </w:tcPr>
          <w:p w14:paraId="0D802C8F" w14:textId="77777777" w:rsidR="001A2266" w:rsidRPr="00927184" w:rsidRDefault="001A2266" w:rsidP="00C628B0">
            <w:pPr>
              <w:keepNext/>
              <w:widowControl w:val="0"/>
              <w:jc w:val="center"/>
              <w:rPr>
                <w:szCs w:val="22"/>
                <w:lang w:val="nl-NL"/>
              </w:rPr>
            </w:pPr>
            <w:r w:rsidRPr="00927184">
              <w:rPr>
                <w:szCs w:val="22"/>
                <w:lang w:val="nl-NL"/>
              </w:rPr>
              <w:t>FVF2587g (ANCHOR)</w:t>
            </w:r>
          </w:p>
        </w:tc>
      </w:tr>
      <w:tr w:rsidR="001A2266" w:rsidRPr="00927184" w14:paraId="22089A6B" w14:textId="77777777" w:rsidTr="00B34A0F">
        <w:tc>
          <w:tcPr>
            <w:tcW w:w="2194" w:type="dxa"/>
          </w:tcPr>
          <w:p w14:paraId="14489EA1" w14:textId="77777777" w:rsidR="001A2266" w:rsidRPr="00927184" w:rsidRDefault="001A2266" w:rsidP="00C628B0">
            <w:pPr>
              <w:keepNext/>
              <w:widowControl w:val="0"/>
              <w:rPr>
                <w:szCs w:val="22"/>
                <w:lang w:val="nl-NL"/>
              </w:rPr>
            </w:pPr>
            <w:r w:rsidRPr="00927184">
              <w:rPr>
                <w:szCs w:val="22"/>
                <w:lang w:val="nl-NL"/>
              </w:rPr>
              <w:t>Eindpunt</w:t>
            </w:r>
          </w:p>
        </w:tc>
        <w:tc>
          <w:tcPr>
            <w:tcW w:w="1451" w:type="dxa"/>
          </w:tcPr>
          <w:p w14:paraId="40FA3698" w14:textId="77777777" w:rsidR="001A2266" w:rsidRPr="00927184" w:rsidRDefault="001A2266" w:rsidP="00C628B0">
            <w:pPr>
              <w:keepNext/>
              <w:widowControl w:val="0"/>
              <w:jc w:val="center"/>
              <w:rPr>
                <w:szCs w:val="22"/>
                <w:lang w:val="nl-NL"/>
              </w:rPr>
            </w:pPr>
            <w:r w:rsidRPr="00927184">
              <w:rPr>
                <w:szCs w:val="22"/>
                <w:lang w:val="nl-NL"/>
              </w:rPr>
              <w:t>Maand</w:t>
            </w:r>
          </w:p>
        </w:tc>
        <w:tc>
          <w:tcPr>
            <w:tcW w:w="1339" w:type="dxa"/>
          </w:tcPr>
          <w:p w14:paraId="5A0D3039" w14:textId="77777777" w:rsidR="001A2266" w:rsidRPr="00927184" w:rsidRDefault="001A2266" w:rsidP="00C628B0">
            <w:pPr>
              <w:keepNext/>
              <w:widowControl w:val="0"/>
              <w:jc w:val="center"/>
              <w:rPr>
                <w:szCs w:val="22"/>
                <w:lang w:val="nl-NL"/>
              </w:rPr>
            </w:pPr>
            <w:r w:rsidRPr="00927184">
              <w:rPr>
                <w:szCs w:val="22"/>
                <w:lang w:val="nl-NL"/>
              </w:rPr>
              <w:t>Sham</w:t>
            </w:r>
          </w:p>
          <w:p w14:paraId="46FFCDBA" w14:textId="77777777" w:rsidR="001A2266" w:rsidRPr="00927184" w:rsidRDefault="001A2266" w:rsidP="00C628B0">
            <w:pPr>
              <w:keepNext/>
              <w:widowControl w:val="0"/>
              <w:jc w:val="center"/>
              <w:rPr>
                <w:szCs w:val="22"/>
                <w:lang w:val="nl-NL"/>
              </w:rPr>
            </w:pPr>
            <w:r w:rsidRPr="00927184">
              <w:rPr>
                <w:szCs w:val="22"/>
                <w:lang w:val="nl-NL"/>
              </w:rPr>
              <w:t>(n=238)</w:t>
            </w:r>
          </w:p>
        </w:tc>
        <w:tc>
          <w:tcPr>
            <w:tcW w:w="1339" w:type="dxa"/>
          </w:tcPr>
          <w:p w14:paraId="5E843C4C" w14:textId="77777777" w:rsidR="001A2266" w:rsidRPr="00927184" w:rsidRDefault="001A2266" w:rsidP="00C628B0">
            <w:pPr>
              <w:keepNext/>
              <w:widowControl w:val="0"/>
              <w:jc w:val="center"/>
              <w:rPr>
                <w:szCs w:val="22"/>
                <w:lang w:val="nl-NL"/>
              </w:rPr>
            </w:pPr>
            <w:r w:rsidRPr="00927184">
              <w:rPr>
                <w:szCs w:val="22"/>
                <w:lang w:val="nl-NL"/>
              </w:rPr>
              <w:t>Lucentis 0,5 mg (n=240)</w:t>
            </w:r>
          </w:p>
        </w:tc>
        <w:tc>
          <w:tcPr>
            <w:tcW w:w="1440" w:type="dxa"/>
          </w:tcPr>
          <w:p w14:paraId="120A26C0" w14:textId="77777777" w:rsidR="001A2266" w:rsidRPr="00927184" w:rsidRDefault="001A2266" w:rsidP="00C628B0">
            <w:pPr>
              <w:keepNext/>
              <w:widowControl w:val="0"/>
              <w:jc w:val="center"/>
              <w:rPr>
                <w:szCs w:val="22"/>
                <w:lang w:val="nl-NL"/>
              </w:rPr>
            </w:pPr>
            <w:r w:rsidRPr="00927184">
              <w:rPr>
                <w:szCs w:val="22"/>
                <w:lang w:val="nl-NL"/>
              </w:rPr>
              <w:t>Verteporfine PDT (n=143)</w:t>
            </w:r>
          </w:p>
        </w:tc>
        <w:tc>
          <w:tcPr>
            <w:tcW w:w="1240" w:type="dxa"/>
          </w:tcPr>
          <w:p w14:paraId="2A7D3FE2" w14:textId="77777777" w:rsidR="001A2266" w:rsidRPr="00927184" w:rsidRDefault="001A2266" w:rsidP="00C628B0">
            <w:pPr>
              <w:keepNext/>
              <w:widowControl w:val="0"/>
              <w:jc w:val="center"/>
              <w:rPr>
                <w:szCs w:val="22"/>
                <w:lang w:val="nl-NL"/>
              </w:rPr>
            </w:pPr>
            <w:r w:rsidRPr="00927184">
              <w:rPr>
                <w:szCs w:val="22"/>
                <w:lang w:val="nl-NL"/>
              </w:rPr>
              <w:t>Lucentis 0,5 mg (n=140)</w:t>
            </w:r>
          </w:p>
        </w:tc>
      </w:tr>
      <w:tr w:rsidR="001A2266" w:rsidRPr="00927184" w14:paraId="7A6E4567" w14:textId="77777777" w:rsidTr="00B34A0F">
        <w:tc>
          <w:tcPr>
            <w:tcW w:w="2194" w:type="dxa"/>
            <w:vMerge w:val="restart"/>
          </w:tcPr>
          <w:p w14:paraId="3F18C221" w14:textId="77777777" w:rsidR="001A2266" w:rsidRPr="00927184" w:rsidRDefault="001A2266" w:rsidP="00C628B0">
            <w:pPr>
              <w:keepNext/>
              <w:widowControl w:val="0"/>
              <w:rPr>
                <w:szCs w:val="22"/>
                <w:lang w:val="nl-NL"/>
              </w:rPr>
            </w:pPr>
            <w:r w:rsidRPr="00927184">
              <w:rPr>
                <w:szCs w:val="22"/>
                <w:lang w:val="nl-NL"/>
              </w:rPr>
              <w:t>Verlies van &lt;15 letters in</w:t>
            </w:r>
          </w:p>
          <w:p w14:paraId="33DC3BDD" w14:textId="77777777" w:rsidR="001A2266" w:rsidRPr="00927184" w:rsidRDefault="001A2266" w:rsidP="00C628B0">
            <w:pPr>
              <w:keepNext/>
              <w:widowControl w:val="0"/>
              <w:rPr>
                <w:szCs w:val="22"/>
                <w:lang w:val="nl-NL"/>
              </w:rPr>
            </w:pPr>
            <w:r w:rsidRPr="00927184">
              <w:rPr>
                <w:szCs w:val="22"/>
                <w:lang w:val="nl-NL"/>
              </w:rPr>
              <w:t>gezichtsscherpte (%)</w:t>
            </w:r>
            <w:r w:rsidRPr="00927184">
              <w:rPr>
                <w:szCs w:val="22"/>
                <w:vertAlign w:val="superscript"/>
                <w:lang w:val="nl-NL"/>
              </w:rPr>
              <w:t>a</w:t>
            </w:r>
            <w:r w:rsidRPr="00927184">
              <w:rPr>
                <w:szCs w:val="22"/>
                <w:lang w:val="nl-NL"/>
              </w:rPr>
              <w:br/>
              <w:t>(behoud van gezichtsvermogen, primair eindpunt)</w:t>
            </w:r>
          </w:p>
        </w:tc>
        <w:tc>
          <w:tcPr>
            <w:tcW w:w="1451" w:type="dxa"/>
          </w:tcPr>
          <w:p w14:paraId="22F158E4" w14:textId="77777777" w:rsidR="001A2266" w:rsidRPr="00927184" w:rsidRDefault="001A2266" w:rsidP="00C628B0">
            <w:pPr>
              <w:keepNext/>
              <w:widowControl w:val="0"/>
              <w:jc w:val="center"/>
              <w:rPr>
                <w:szCs w:val="22"/>
                <w:lang w:val="nl-NL"/>
              </w:rPr>
            </w:pPr>
            <w:r w:rsidRPr="00927184">
              <w:rPr>
                <w:szCs w:val="22"/>
                <w:lang w:val="nl-NL"/>
              </w:rPr>
              <w:t>Maand 12</w:t>
            </w:r>
          </w:p>
        </w:tc>
        <w:tc>
          <w:tcPr>
            <w:tcW w:w="1339" w:type="dxa"/>
          </w:tcPr>
          <w:p w14:paraId="1FEBE0DF" w14:textId="77777777" w:rsidR="001A2266" w:rsidRPr="00927184" w:rsidRDefault="001A2266" w:rsidP="00C628B0">
            <w:pPr>
              <w:keepNext/>
              <w:widowControl w:val="0"/>
              <w:jc w:val="center"/>
              <w:rPr>
                <w:szCs w:val="22"/>
                <w:lang w:val="nl-NL"/>
              </w:rPr>
            </w:pPr>
            <w:r w:rsidRPr="00927184">
              <w:rPr>
                <w:szCs w:val="22"/>
                <w:lang w:val="nl-NL"/>
              </w:rPr>
              <w:t>62%</w:t>
            </w:r>
          </w:p>
        </w:tc>
        <w:tc>
          <w:tcPr>
            <w:tcW w:w="1339" w:type="dxa"/>
          </w:tcPr>
          <w:p w14:paraId="371E8DC6" w14:textId="77777777" w:rsidR="001A2266" w:rsidRPr="00927184" w:rsidRDefault="001A2266" w:rsidP="00C628B0">
            <w:pPr>
              <w:keepNext/>
              <w:widowControl w:val="0"/>
              <w:jc w:val="center"/>
              <w:rPr>
                <w:szCs w:val="22"/>
                <w:lang w:val="nl-NL"/>
              </w:rPr>
            </w:pPr>
            <w:r w:rsidRPr="00927184">
              <w:rPr>
                <w:szCs w:val="22"/>
                <w:lang w:val="nl-NL"/>
              </w:rPr>
              <w:t>95%</w:t>
            </w:r>
          </w:p>
        </w:tc>
        <w:tc>
          <w:tcPr>
            <w:tcW w:w="1440" w:type="dxa"/>
          </w:tcPr>
          <w:p w14:paraId="2A31B8B4" w14:textId="77777777" w:rsidR="001A2266" w:rsidRPr="00927184" w:rsidRDefault="001A2266" w:rsidP="00C628B0">
            <w:pPr>
              <w:keepNext/>
              <w:widowControl w:val="0"/>
              <w:jc w:val="center"/>
              <w:rPr>
                <w:szCs w:val="22"/>
                <w:lang w:val="nl-NL"/>
              </w:rPr>
            </w:pPr>
            <w:r w:rsidRPr="00927184">
              <w:rPr>
                <w:szCs w:val="22"/>
                <w:lang w:val="nl-NL"/>
              </w:rPr>
              <w:t>64%</w:t>
            </w:r>
          </w:p>
        </w:tc>
        <w:tc>
          <w:tcPr>
            <w:tcW w:w="1240" w:type="dxa"/>
          </w:tcPr>
          <w:p w14:paraId="508787B7" w14:textId="77777777" w:rsidR="001A2266" w:rsidRPr="00927184" w:rsidRDefault="001A2266" w:rsidP="00C628B0">
            <w:pPr>
              <w:keepNext/>
              <w:widowControl w:val="0"/>
              <w:jc w:val="center"/>
              <w:rPr>
                <w:szCs w:val="22"/>
                <w:lang w:val="nl-NL"/>
              </w:rPr>
            </w:pPr>
            <w:r w:rsidRPr="00927184">
              <w:rPr>
                <w:szCs w:val="22"/>
                <w:lang w:val="nl-NL"/>
              </w:rPr>
              <w:t>96%</w:t>
            </w:r>
          </w:p>
        </w:tc>
      </w:tr>
      <w:tr w:rsidR="001A2266" w:rsidRPr="00927184" w14:paraId="6B5FDAA2" w14:textId="77777777" w:rsidTr="00B34A0F">
        <w:tc>
          <w:tcPr>
            <w:tcW w:w="2194" w:type="dxa"/>
            <w:vMerge/>
          </w:tcPr>
          <w:p w14:paraId="73697D05" w14:textId="77777777" w:rsidR="001A2266" w:rsidRPr="00927184" w:rsidRDefault="001A2266" w:rsidP="00C628B0">
            <w:pPr>
              <w:keepNext/>
              <w:widowControl w:val="0"/>
              <w:rPr>
                <w:szCs w:val="22"/>
                <w:lang w:val="nl-NL"/>
              </w:rPr>
            </w:pPr>
          </w:p>
        </w:tc>
        <w:tc>
          <w:tcPr>
            <w:tcW w:w="1451" w:type="dxa"/>
          </w:tcPr>
          <w:p w14:paraId="30EE2BB8" w14:textId="77777777" w:rsidR="001A2266" w:rsidRPr="00927184" w:rsidRDefault="001A2266" w:rsidP="00C628B0">
            <w:pPr>
              <w:keepNext/>
              <w:widowControl w:val="0"/>
              <w:jc w:val="center"/>
              <w:rPr>
                <w:szCs w:val="22"/>
                <w:lang w:val="nl-NL"/>
              </w:rPr>
            </w:pPr>
            <w:r w:rsidRPr="00927184">
              <w:rPr>
                <w:szCs w:val="22"/>
                <w:lang w:val="nl-NL"/>
              </w:rPr>
              <w:t>Maand 24</w:t>
            </w:r>
          </w:p>
        </w:tc>
        <w:tc>
          <w:tcPr>
            <w:tcW w:w="1339" w:type="dxa"/>
          </w:tcPr>
          <w:p w14:paraId="3C0FF1E8" w14:textId="77777777" w:rsidR="001A2266" w:rsidRPr="00927184" w:rsidRDefault="001A2266" w:rsidP="00C628B0">
            <w:pPr>
              <w:keepNext/>
              <w:widowControl w:val="0"/>
              <w:jc w:val="center"/>
              <w:rPr>
                <w:szCs w:val="22"/>
                <w:lang w:val="nl-NL"/>
              </w:rPr>
            </w:pPr>
            <w:r w:rsidRPr="00927184">
              <w:rPr>
                <w:szCs w:val="22"/>
                <w:lang w:val="nl-NL"/>
              </w:rPr>
              <w:t>53%</w:t>
            </w:r>
          </w:p>
        </w:tc>
        <w:tc>
          <w:tcPr>
            <w:tcW w:w="1339" w:type="dxa"/>
          </w:tcPr>
          <w:p w14:paraId="4AC036BC" w14:textId="77777777" w:rsidR="001A2266" w:rsidRPr="00927184" w:rsidRDefault="001A2266" w:rsidP="00C628B0">
            <w:pPr>
              <w:keepNext/>
              <w:widowControl w:val="0"/>
              <w:jc w:val="center"/>
              <w:rPr>
                <w:szCs w:val="22"/>
                <w:lang w:val="nl-NL"/>
              </w:rPr>
            </w:pPr>
            <w:r w:rsidRPr="00927184">
              <w:rPr>
                <w:szCs w:val="22"/>
                <w:lang w:val="nl-NL"/>
              </w:rPr>
              <w:t>90%</w:t>
            </w:r>
          </w:p>
        </w:tc>
        <w:tc>
          <w:tcPr>
            <w:tcW w:w="1440" w:type="dxa"/>
          </w:tcPr>
          <w:p w14:paraId="4B00A1E3" w14:textId="77777777" w:rsidR="001A2266" w:rsidRPr="00927184" w:rsidRDefault="001A2266" w:rsidP="00C628B0">
            <w:pPr>
              <w:keepNext/>
              <w:widowControl w:val="0"/>
              <w:jc w:val="center"/>
              <w:rPr>
                <w:szCs w:val="22"/>
                <w:lang w:val="nl-NL"/>
              </w:rPr>
            </w:pPr>
            <w:r w:rsidRPr="00927184">
              <w:rPr>
                <w:szCs w:val="22"/>
                <w:lang w:val="nl-NL"/>
              </w:rPr>
              <w:t>66%</w:t>
            </w:r>
          </w:p>
        </w:tc>
        <w:tc>
          <w:tcPr>
            <w:tcW w:w="1240" w:type="dxa"/>
          </w:tcPr>
          <w:p w14:paraId="724F6844" w14:textId="77777777" w:rsidR="001A2266" w:rsidRPr="00927184" w:rsidRDefault="001A2266" w:rsidP="00C628B0">
            <w:pPr>
              <w:keepNext/>
              <w:widowControl w:val="0"/>
              <w:jc w:val="center"/>
              <w:rPr>
                <w:szCs w:val="22"/>
                <w:lang w:val="nl-NL"/>
              </w:rPr>
            </w:pPr>
            <w:r w:rsidRPr="00927184">
              <w:rPr>
                <w:szCs w:val="22"/>
                <w:lang w:val="nl-NL"/>
              </w:rPr>
              <w:t>90%</w:t>
            </w:r>
          </w:p>
        </w:tc>
      </w:tr>
      <w:tr w:rsidR="001A2266" w:rsidRPr="00927184" w14:paraId="315D4E91" w14:textId="77777777" w:rsidTr="00B34A0F">
        <w:tc>
          <w:tcPr>
            <w:tcW w:w="2194" w:type="dxa"/>
            <w:vMerge w:val="restart"/>
          </w:tcPr>
          <w:p w14:paraId="57536246" w14:textId="77777777" w:rsidR="001A2266" w:rsidRPr="00927184" w:rsidRDefault="001A2266" w:rsidP="00C628B0">
            <w:pPr>
              <w:keepNext/>
              <w:widowControl w:val="0"/>
              <w:rPr>
                <w:szCs w:val="22"/>
                <w:lang w:val="nl-NL"/>
              </w:rPr>
            </w:pPr>
            <w:r w:rsidRPr="00927184">
              <w:rPr>
                <w:szCs w:val="22"/>
                <w:lang w:val="nl-NL"/>
              </w:rPr>
              <w:t>Winst van ≥15 letters in gezichtsscherpte (%)</w:t>
            </w:r>
            <w:r w:rsidRPr="00927184">
              <w:rPr>
                <w:szCs w:val="22"/>
                <w:vertAlign w:val="superscript"/>
                <w:lang w:val="nl-NL"/>
              </w:rPr>
              <w:t>a</w:t>
            </w:r>
          </w:p>
        </w:tc>
        <w:tc>
          <w:tcPr>
            <w:tcW w:w="1451" w:type="dxa"/>
          </w:tcPr>
          <w:p w14:paraId="34EE0726" w14:textId="77777777" w:rsidR="001A2266" w:rsidRPr="00927184" w:rsidRDefault="001A2266" w:rsidP="00C628B0">
            <w:pPr>
              <w:keepNext/>
              <w:widowControl w:val="0"/>
              <w:jc w:val="center"/>
              <w:rPr>
                <w:szCs w:val="22"/>
                <w:lang w:val="nl-NL"/>
              </w:rPr>
            </w:pPr>
            <w:r w:rsidRPr="00927184">
              <w:rPr>
                <w:szCs w:val="22"/>
                <w:lang w:val="nl-NL"/>
              </w:rPr>
              <w:t>Maand 12</w:t>
            </w:r>
          </w:p>
        </w:tc>
        <w:tc>
          <w:tcPr>
            <w:tcW w:w="1339" w:type="dxa"/>
          </w:tcPr>
          <w:p w14:paraId="2A950FFA" w14:textId="77777777" w:rsidR="001A2266" w:rsidRPr="00927184" w:rsidRDefault="001A2266" w:rsidP="00C628B0">
            <w:pPr>
              <w:keepNext/>
              <w:widowControl w:val="0"/>
              <w:jc w:val="center"/>
              <w:rPr>
                <w:szCs w:val="22"/>
                <w:lang w:val="nl-NL"/>
              </w:rPr>
            </w:pPr>
            <w:r w:rsidRPr="00927184">
              <w:rPr>
                <w:szCs w:val="22"/>
                <w:lang w:val="nl-NL"/>
              </w:rPr>
              <w:t>5%</w:t>
            </w:r>
          </w:p>
        </w:tc>
        <w:tc>
          <w:tcPr>
            <w:tcW w:w="1339" w:type="dxa"/>
          </w:tcPr>
          <w:p w14:paraId="3392B520" w14:textId="77777777" w:rsidR="001A2266" w:rsidRPr="00927184" w:rsidRDefault="001A2266" w:rsidP="00C628B0">
            <w:pPr>
              <w:keepNext/>
              <w:widowControl w:val="0"/>
              <w:jc w:val="center"/>
              <w:rPr>
                <w:szCs w:val="22"/>
                <w:lang w:val="nl-NL"/>
              </w:rPr>
            </w:pPr>
            <w:r w:rsidRPr="00927184">
              <w:rPr>
                <w:szCs w:val="22"/>
                <w:lang w:val="nl-NL"/>
              </w:rPr>
              <w:t>34%</w:t>
            </w:r>
          </w:p>
        </w:tc>
        <w:tc>
          <w:tcPr>
            <w:tcW w:w="1440" w:type="dxa"/>
          </w:tcPr>
          <w:p w14:paraId="1E3B5528" w14:textId="77777777" w:rsidR="001A2266" w:rsidRPr="00927184" w:rsidRDefault="001A2266" w:rsidP="00C628B0">
            <w:pPr>
              <w:keepNext/>
              <w:widowControl w:val="0"/>
              <w:jc w:val="center"/>
              <w:rPr>
                <w:szCs w:val="22"/>
                <w:lang w:val="nl-NL"/>
              </w:rPr>
            </w:pPr>
            <w:r w:rsidRPr="00927184">
              <w:rPr>
                <w:szCs w:val="22"/>
                <w:lang w:val="nl-NL"/>
              </w:rPr>
              <w:t>6%</w:t>
            </w:r>
          </w:p>
        </w:tc>
        <w:tc>
          <w:tcPr>
            <w:tcW w:w="1240" w:type="dxa"/>
          </w:tcPr>
          <w:p w14:paraId="653EB2C6" w14:textId="77777777" w:rsidR="001A2266" w:rsidRPr="00927184" w:rsidRDefault="001A2266" w:rsidP="00C628B0">
            <w:pPr>
              <w:keepNext/>
              <w:widowControl w:val="0"/>
              <w:jc w:val="center"/>
              <w:rPr>
                <w:szCs w:val="22"/>
                <w:lang w:val="nl-NL"/>
              </w:rPr>
            </w:pPr>
            <w:r w:rsidRPr="00927184">
              <w:rPr>
                <w:szCs w:val="22"/>
                <w:lang w:val="nl-NL"/>
              </w:rPr>
              <w:t>40%</w:t>
            </w:r>
          </w:p>
        </w:tc>
      </w:tr>
      <w:tr w:rsidR="001A2266" w:rsidRPr="00927184" w14:paraId="1F019F61" w14:textId="77777777" w:rsidTr="00B34A0F">
        <w:tc>
          <w:tcPr>
            <w:tcW w:w="2194" w:type="dxa"/>
            <w:vMerge/>
          </w:tcPr>
          <w:p w14:paraId="639BD515" w14:textId="77777777" w:rsidR="001A2266" w:rsidRPr="00927184" w:rsidRDefault="001A2266" w:rsidP="00C628B0">
            <w:pPr>
              <w:keepNext/>
              <w:widowControl w:val="0"/>
              <w:rPr>
                <w:szCs w:val="22"/>
                <w:lang w:val="nl-NL"/>
              </w:rPr>
            </w:pPr>
          </w:p>
        </w:tc>
        <w:tc>
          <w:tcPr>
            <w:tcW w:w="1451" w:type="dxa"/>
          </w:tcPr>
          <w:p w14:paraId="6C4A809C" w14:textId="77777777" w:rsidR="001A2266" w:rsidRPr="00927184" w:rsidRDefault="001A2266" w:rsidP="00C628B0">
            <w:pPr>
              <w:keepNext/>
              <w:widowControl w:val="0"/>
              <w:jc w:val="center"/>
              <w:rPr>
                <w:szCs w:val="22"/>
                <w:lang w:val="nl-NL"/>
              </w:rPr>
            </w:pPr>
            <w:r w:rsidRPr="00927184">
              <w:rPr>
                <w:szCs w:val="22"/>
                <w:lang w:val="nl-NL"/>
              </w:rPr>
              <w:t>Maand 24</w:t>
            </w:r>
          </w:p>
        </w:tc>
        <w:tc>
          <w:tcPr>
            <w:tcW w:w="1339" w:type="dxa"/>
          </w:tcPr>
          <w:p w14:paraId="0134D5CA" w14:textId="77777777" w:rsidR="001A2266" w:rsidRPr="00927184" w:rsidRDefault="001A2266" w:rsidP="00C628B0">
            <w:pPr>
              <w:keepNext/>
              <w:widowControl w:val="0"/>
              <w:jc w:val="center"/>
              <w:rPr>
                <w:szCs w:val="22"/>
                <w:lang w:val="nl-NL"/>
              </w:rPr>
            </w:pPr>
            <w:r w:rsidRPr="00927184">
              <w:rPr>
                <w:szCs w:val="22"/>
                <w:lang w:val="nl-NL"/>
              </w:rPr>
              <w:t>4%</w:t>
            </w:r>
          </w:p>
        </w:tc>
        <w:tc>
          <w:tcPr>
            <w:tcW w:w="1339" w:type="dxa"/>
          </w:tcPr>
          <w:p w14:paraId="62FA5643" w14:textId="77777777" w:rsidR="001A2266" w:rsidRPr="00927184" w:rsidRDefault="001A2266" w:rsidP="00C628B0">
            <w:pPr>
              <w:keepNext/>
              <w:widowControl w:val="0"/>
              <w:jc w:val="center"/>
              <w:rPr>
                <w:szCs w:val="22"/>
                <w:lang w:val="nl-NL"/>
              </w:rPr>
            </w:pPr>
            <w:r w:rsidRPr="00927184">
              <w:rPr>
                <w:szCs w:val="22"/>
                <w:lang w:val="nl-NL"/>
              </w:rPr>
              <w:t>33%</w:t>
            </w:r>
          </w:p>
        </w:tc>
        <w:tc>
          <w:tcPr>
            <w:tcW w:w="1440" w:type="dxa"/>
          </w:tcPr>
          <w:p w14:paraId="38CC24CE" w14:textId="77777777" w:rsidR="001A2266" w:rsidRPr="00927184" w:rsidRDefault="001A2266" w:rsidP="00C628B0">
            <w:pPr>
              <w:keepNext/>
              <w:widowControl w:val="0"/>
              <w:jc w:val="center"/>
              <w:rPr>
                <w:szCs w:val="22"/>
                <w:lang w:val="nl-NL"/>
              </w:rPr>
            </w:pPr>
            <w:r w:rsidRPr="00927184">
              <w:rPr>
                <w:szCs w:val="22"/>
                <w:lang w:val="nl-NL"/>
              </w:rPr>
              <w:t>6%</w:t>
            </w:r>
          </w:p>
        </w:tc>
        <w:tc>
          <w:tcPr>
            <w:tcW w:w="1240" w:type="dxa"/>
          </w:tcPr>
          <w:p w14:paraId="0AACB753" w14:textId="77777777" w:rsidR="001A2266" w:rsidRPr="00927184" w:rsidRDefault="001A2266" w:rsidP="00C628B0">
            <w:pPr>
              <w:keepNext/>
              <w:widowControl w:val="0"/>
              <w:jc w:val="center"/>
              <w:rPr>
                <w:szCs w:val="22"/>
                <w:lang w:val="nl-NL"/>
              </w:rPr>
            </w:pPr>
            <w:r w:rsidRPr="00927184">
              <w:rPr>
                <w:szCs w:val="22"/>
                <w:lang w:val="nl-NL"/>
              </w:rPr>
              <w:t>41%</w:t>
            </w:r>
          </w:p>
        </w:tc>
      </w:tr>
      <w:tr w:rsidR="001A2266" w:rsidRPr="00927184" w14:paraId="6D22A0D7" w14:textId="77777777" w:rsidTr="00B34A0F">
        <w:tc>
          <w:tcPr>
            <w:tcW w:w="2194" w:type="dxa"/>
            <w:vMerge w:val="restart"/>
          </w:tcPr>
          <w:p w14:paraId="1C4C16DF" w14:textId="77777777" w:rsidR="001A2266" w:rsidRPr="00927184" w:rsidRDefault="001A2266" w:rsidP="00C628B0">
            <w:pPr>
              <w:keepNext/>
              <w:widowControl w:val="0"/>
              <w:rPr>
                <w:szCs w:val="22"/>
                <w:lang w:val="nl-NL"/>
              </w:rPr>
            </w:pPr>
            <w:r w:rsidRPr="00927184">
              <w:rPr>
                <w:szCs w:val="22"/>
                <w:lang w:val="nl-NL"/>
              </w:rPr>
              <w:t>Gemiddelde verandering in gezichtsscherpte (letters) (SE)</w:t>
            </w:r>
            <w:r w:rsidRPr="00927184">
              <w:rPr>
                <w:szCs w:val="22"/>
                <w:vertAlign w:val="superscript"/>
                <w:lang w:val="nl-NL"/>
              </w:rPr>
              <w:t>a</w:t>
            </w:r>
          </w:p>
        </w:tc>
        <w:tc>
          <w:tcPr>
            <w:tcW w:w="1451" w:type="dxa"/>
            <w:tcBorders>
              <w:bottom w:val="single" w:sz="4" w:space="0" w:color="auto"/>
            </w:tcBorders>
          </w:tcPr>
          <w:p w14:paraId="2E161931" w14:textId="77777777" w:rsidR="001A2266" w:rsidRPr="00927184" w:rsidRDefault="001A2266" w:rsidP="00C628B0">
            <w:pPr>
              <w:keepNext/>
              <w:widowControl w:val="0"/>
              <w:jc w:val="center"/>
              <w:rPr>
                <w:szCs w:val="22"/>
                <w:lang w:val="nl-NL"/>
              </w:rPr>
            </w:pPr>
            <w:r w:rsidRPr="00927184">
              <w:rPr>
                <w:szCs w:val="22"/>
                <w:lang w:val="nl-NL"/>
              </w:rPr>
              <w:t>Maand 12</w:t>
            </w:r>
          </w:p>
        </w:tc>
        <w:tc>
          <w:tcPr>
            <w:tcW w:w="1339" w:type="dxa"/>
            <w:tcBorders>
              <w:bottom w:val="single" w:sz="4" w:space="0" w:color="auto"/>
            </w:tcBorders>
          </w:tcPr>
          <w:p w14:paraId="20D13EC6" w14:textId="77777777" w:rsidR="001A2266" w:rsidRPr="00927184" w:rsidRDefault="001A2266" w:rsidP="00C628B0">
            <w:pPr>
              <w:keepNext/>
              <w:widowControl w:val="0"/>
              <w:jc w:val="center"/>
              <w:rPr>
                <w:szCs w:val="22"/>
                <w:lang w:val="nl-NL"/>
              </w:rPr>
            </w:pPr>
            <w:r w:rsidRPr="00927184">
              <w:rPr>
                <w:szCs w:val="22"/>
                <w:lang w:val="nl-NL"/>
              </w:rPr>
              <w:noBreakHyphen/>
              <w:t>10,5 (16,6)</w:t>
            </w:r>
          </w:p>
        </w:tc>
        <w:tc>
          <w:tcPr>
            <w:tcW w:w="1339" w:type="dxa"/>
            <w:tcBorders>
              <w:bottom w:val="single" w:sz="4" w:space="0" w:color="auto"/>
            </w:tcBorders>
          </w:tcPr>
          <w:p w14:paraId="166200D5" w14:textId="77777777" w:rsidR="001A2266" w:rsidRPr="00927184" w:rsidRDefault="001A2266" w:rsidP="00C628B0">
            <w:pPr>
              <w:keepNext/>
              <w:widowControl w:val="0"/>
              <w:jc w:val="center"/>
              <w:rPr>
                <w:szCs w:val="22"/>
                <w:lang w:val="nl-NL"/>
              </w:rPr>
            </w:pPr>
            <w:r w:rsidRPr="00927184">
              <w:rPr>
                <w:szCs w:val="22"/>
                <w:lang w:val="nl-NL"/>
              </w:rPr>
              <w:t>+7,2 (14,4)</w:t>
            </w:r>
          </w:p>
        </w:tc>
        <w:tc>
          <w:tcPr>
            <w:tcW w:w="1440" w:type="dxa"/>
            <w:tcBorders>
              <w:bottom w:val="single" w:sz="4" w:space="0" w:color="auto"/>
            </w:tcBorders>
          </w:tcPr>
          <w:p w14:paraId="48C6A91F" w14:textId="77777777" w:rsidR="001A2266" w:rsidRPr="00927184" w:rsidRDefault="001A2266" w:rsidP="00C628B0">
            <w:pPr>
              <w:keepNext/>
              <w:widowControl w:val="0"/>
              <w:jc w:val="center"/>
              <w:rPr>
                <w:szCs w:val="22"/>
                <w:lang w:val="nl-NL"/>
              </w:rPr>
            </w:pPr>
            <w:r w:rsidRPr="00927184">
              <w:rPr>
                <w:szCs w:val="22"/>
                <w:lang w:val="nl-NL"/>
              </w:rPr>
              <w:noBreakHyphen/>
              <w:t>9,5 (16,4)</w:t>
            </w:r>
          </w:p>
        </w:tc>
        <w:tc>
          <w:tcPr>
            <w:tcW w:w="1240" w:type="dxa"/>
            <w:tcBorders>
              <w:bottom w:val="single" w:sz="4" w:space="0" w:color="auto"/>
            </w:tcBorders>
          </w:tcPr>
          <w:p w14:paraId="0852D784" w14:textId="77777777" w:rsidR="001A2266" w:rsidRPr="00927184" w:rsidRDefault="001A2266" w:rsidP="00C628B0">
            <w:pPr>
              <w:keepNext/>
              <w:widowControl w:val="0"/>
              <w:jc w:val="center"/>
              <w:rPr>
                <w:szCs w:val="22"/>
                <w:lang w:val="nl-NL"/>
              </w:rPr>
            </w:pPr>
            <w:r w:rsidRPr="00927184">
              <w:rPr>
                <w:szCs w:val="22"/>
                <w:lang w:val="nl-NL"/>
              </w:rPr>
              <w:t>+11,3 (14,6)</w:t>
            </w:r>
          </w:p>
        </w:tc>
      </w:tr>
      <w:tr w:rsidR="001A2266" w:rsidRPr="00927184" w14:paraId="47621300" w14:textId="77777777" w:rsidTr="00B34A0F">
        <w:tc>
          <w:tcPr>
            <w:tcW w:w="2194" w:type="dxa"/>
            <w:vMerge/>
            <w:tcBorders>
              <w:bottom w:val="single" w:sz="4" w:space="0" w:color="auto"/>
            </w:tcBorders>
          </w:tcPr>
          <w:p w14:paraId="648159A8" w14:textId="77777777" w:rsidR="001A2266" w:rsidRPr="00927184" w:rsidRDefault="001A2266" w:rsidP="00C628B0">
            <w:pPr>
              <w:widowControl w:val="0"/>
              <w:rPr>
                <w:szCs w:val="22"/>
                <w:lang w:val="nl-NL"/>
              </w:rPr>
            </w:pPr>
          </w:p>
        </w:tc>
        <w:tc>
          <w:tcPr>
            <w:tcW w:w="1451" w:type="dxa"/>
            <w:tcBorders>
              <w:bottom w:val="single" w:sz="4" w:space="0" w:color="auto"/>
            </w:tcBorders>
          </w:tcPr>
          <w:p w14:paraId="51595E1E" w14:textId="77777777" w:rsidR="001A2266" w:rsidRPr="00927184" w:rsidRDefault="001A2266" w:rsidP="00C628B0">
            <w:pPr>
              <w:widowControl w:val="0"/>
              <w:jc w:val="center"/>
              <w:rPr>
                <w:szCs w:val="22"/>
                <w:lang w:val="nl-NL"/>
              </w:rPr>
            </w:pPr>
            <w:r w:rsidRPr="00927184">
              <w:rPr>
                <w:szCs w:val="22"/>
                <w:lang w:val="nl-NL"/>
              </w:rPr>
              <w:t>Maand 24</w:t>
            </w:r>
          </w:p>
        </w:tc>
        <w:tc>
          <w:tcPr>
            <w:tcW w:w="1339" w:type="dxa"/>
            <w:tcBorders>
              <w:bottom w:val="single" w:sz="4" w:space="0" w:color="auto"/>
            </w:tcBorders>
          </w:tcPr>
          <w:p w14:paraId="6C7C87CD" w14:textId="77777777" w:rsidR="001A2266" w:rsidRPr="00927184" w:rsidRDefault="001A2266" w:rsidP="00C628B0">
            <w:pPr>
              <w:widowControl w:val="0"/>
              <w:jc w:val="center"/>
              <w:rPr>
                <w:szCs w:val="22"/>
                <w:lang w:val="nl-NL"/>
              </w:rPr>
            </w:pPr>
            <w:r w:rsidRPr="00927184">
              <w:rPr>
                <w:szCs w:val="22"/>
                <w:lang w:val="nl-NL"/>
              </w:rPr>
              <w:noBreakHyphen/>
              <w:t>14,9 (18,7)</w:t>
            </w:r>
          </w:p>
        </w:tc>
        <w:tc>
          <w:tcPr>
            <w:tcW w:w="1339" w:type="dxa"/>
            <w:tcBorders>
              <w:bottom w:val="single" w:sz="4" w:space="0" w:color="auto"/>
            </w:tcBorders>
          </w:tcPr>
          <w:p w14:paraId="0072BAB0" w14:textId="77777777" w:rsidR="001A2266" w:rsidRPr="00927184" w:rsidRDefault="001A2266" w:rsidP="00C628B0">
            <w:pPr>
              <w:widowControl w:val="0"/>
              <w:jc w:val="center"/>
              <w:rPr>
                <w:szCs w:val="22"/>
                <w:lang w:val="nl-NL"/>
              </w:rPr>
            </w:pPr>
            <w:r w:rsidRPr="00927184">
              <w:rPr>
                <w:szCs w:val="22"/>
                <w:lang w:val="nl-NL"/>
              </w:rPr>
              <w:t>+6,6 (16,5)</w:t>
            </w:r>
          </w:p>
        </w:tc>
        <w:tc>
          <w:tcPr>
            <w:tcW w:w="1440" w:type="dxa"/>
            <w:tcBorders>
              <w:bottom w:val="single" w:sz="4" w:space="0" w:color="auto"/>
            </w:tcBorders>
          </w:tcPr>
          <w:p w14:paraId="4C70A51D" w14:textId="77777777" w:rsidR="001A2266" w:rsidRPr="00927184" w:rsidRDefault="001A2266" w:rsidP="00C628B0">
            <w:pPr>
              <w:widowControl w:val="0"/>
              <w:jc w:val="center"/>
              <w:rPr>
                <w:szCs w:val="22"/>
                <w:lang w:val="nl-NL"/>
              </w:rPr>
            </w:pPr>
            <w:r w:rsidRPr="00927184">
              <w:rPr>
                <w:szCs w:val="22"/>
                <w:lang w:val="nl-NL"/>
              </w:rPr>
              <w:noBreakHyphen/>
              <w:t>9,8 (17,6)</w:t>
            </w:r>
          </w:p>
        </w:tc>
        <w:tc>
          <w:tcPr>
            <w:tcW w:w="1240" w:type="dxa"/>
            <w:tcBorders>
              <w:bottom w:val="single" w:sz="4" w:space="0" w:color="auto"/>
            </w:tcBorders>
          </w:tcPr>
          <w:p w14:paraId="187B25B3" w14:textId="77777777" w:rsidR="001A2266" w:rsidRPr="00927184" w:rsidRDefault="001A2266" w:rsidP="00C628B0">
            <w:pPr>
              <w:widowControl w:val="0"/>
              <w:jc w:val="center"/>
              <w:rPr>
                <w:szCs w:val="22"/>
                <w:lang w:val="nl-NL"/>
              </w:rPr>
            </w:pPr>
            <w:r w:rsidRPr="00927184">
              <w:rPr>
                <w:szCs w:val="22"/>
                <w:lang w:val="nl-NL"/>
              </w:rPr>
              <w:t>+10,7 (16,5)</w:t>
            </w:r>
          </w:p>
        </w:tc>
      </w:tr>
      <w:tr w:rsidR="001A2266" w:rsidRPr="00927184" w14:paraId="789F80F7" w14:textId="77777777" w:rsidTr="00B34A0F">
        <w:tc>
          <w:tcPr>
            <w:tcW w:w="2194" w:type="dxa"/>
            <w:tcBorders>
              <w:top w:val="single" w:sz="4" w:space="0" w:color="auto"/>
              <w:left w:val="nil"/>
              <w:bottom w:val="nil"/>
              <w:right w:val="nil"/>
            </w:tcBorders>
          </w:tcPr>
          <w:p w14:paraId="187FD213" w14:textId="77777777" w:rsidR="001A2266" w:rsidRPr="00927184" w:rsidRDefault="001A2266" w:rsidP="00C628B0">
            <w:pPr>
              <w:widowControl w:val="0"/>
              <w:rPr>
                <w:szCs w:val="22"/>
                <w:lang w:val="nl-NL"/>
              </w:rPr>
            </w:pPr>
            <w:r w:rsidRPr="00927184">
              <w:rPr>
                <w:szCs w:val="22"/>
                <w:vertAlign w:val="superscript"/>
                <w:lang w:val="nl-NL"/>
              </w:rPr>
              <w:t xml:space="preserve">a </w:t>
            </w:r>
            <w:r w:rsidRPr="00927184">
              <w:rPr>
                <w:szCs w:val="22"/>
                <w:lang w:val="nl-NL"/>
              </w:rPr>
              <w:t>p&lt;0,01</w:t>
            </w:r>
          </w:p>
        </w:tc>
        <w:tc>
          <w:tcPr>
            <w:tcW w:w="1451" w:type="dxa"/>
            <w:tcBorders>
              <w:top w:val="single" w:sz="4" w:space="0" w:color="auto"/>
              <w:left w:val="nil"/>
              <w:bottom w:val="nil"/>
              <w:right w:val="nil"/>
            </w:tcBorders>
          </w:tcPr>
          <w:p w14:paraId="7AAAEC07" w14:textId="77777777" w:rsidR="001A2266" w:rsidRPr="00927184" w:rsidRDefault="001A2266" w:rsidP="00C628B0">
            <w:pPr>
              <w:widowControl w:val="0"/>
              <w:rPr>
                <w:szCs w:val="22"/>
                <w:lang w:val="nl-NL"/>
              </w:rPr>
            </w:pPr>
          </w:p>
        </w:tc>
        <w:tc>
          <w:tcPr>
            <w:tcW w:w="1339" w:type="dxa"/>
            <w:tcBorders>
              <w:top w:val="single" w:sz="4" w:space="0" w:color="auto"/>
              <w:left w:val="nil"/>
              <w:bottom w:val="nil"/>
              <w:right w:val="nil"/>
            </w:tcBorders>
          </w:tcPr>
          <w:p w14:paraId="0A2DD38A" w14:textId="77777777" w:rsidR="001A2266" w:rsidRPr="00927184" w:rsidRDefault="001A2266" w:rsidP="00C628B0">
            <w:pPr>
              <w:widowControl w:val="0"/>
              <w:rPr>
                <w:szCs w:val="22"/>
                <w:lang w:val="nl-NL"/>
              </w:rPr>
            </w:pPr>
          </w:p>
        </w:tc>
        <w:tc>
          <w:tcPr>
            <w:tcW w:w="1339" w:type="dxa"/>
            <w:tcBorders>
              <w:top w:val="single" w:sz="4" w:space="0" w:color="auto"/>
              <w:left w:val="nil"/>
              <w:bottom w:val="nil"/>
              <w:right w:val="nil"/>
            </w:tcBorders>
          </w:tcPr>
          <w:p w14:paraId="1B190683" w14:textId="77777777" w:rsidR="001A2266" w:rsidRPr="00927184" w:rsidRDefault="001A2266" w:rsidP="00C628B0">
            <w:pPr>
              <w:widowControl w:val="0"/>
              <w:rPr>
                <w:szCs w:val="22"/>
                <w:lang w:val="nl-NL"/>
              </w:rPr>
            </w:pPr>
          </w:p>
        </w:tc>
        <w:tc>
          <w:tcPr>
            <w:tcW w:w="1440" w:type="dxa"/>
            <w:tcBorders>
              <w:top w:val="single" w:sz="4" w:space="0" w:color="auto"/>
              <w:left w:val="nil"/>
              <w:bottom w:val="nil"/>
              <w:right w:val="nil"/>
            </w:tcBorders>
          </w:tcPr>
          <w:p w14:paraId="2A1B9DF7" w14:textId="77777777" w:rsidR="001A2266" w:rsidRPr="00927184" w:rsidRDefault="001A2266" w:rsidP="00C628B0">
            <w:pPr>
              <w:widowControl w:val="0"/>
              <w:rPr>
                <w:szCs w:val="22"/>
                <w:lang w:val="nl-NL"/>
              </w:rPr>
            </w:pPr>
          </w:p>
        </w:tc>
        <w:tc>
          <w:tcPr>
            <w:tcW w:w="1240" w:type="dxa"/>
            <w:tcBorders>
              <w:top w:val="single" w:sz="4" w:space="0" w:color="auto"/>
              <w:left w:val="nil"/>
              <w:bottom w:val="nil"/>
              <w:right w:val="nil"/>
            </w:tcBorders>
          </w:tcPr>
          <w:p w14:paraId="0087E66D" w14:textId="77777777" w:rsidR="001A2266" w:rsidRPr="00927184" w:rsidRDefault="001A2266" w:rsidP="00C628B0">
            <w:pPr>
              <w:widowControl w:val="0"/>
              <w:rPr>
                <w:szCs w:val="22"/>
                <w:lang w:val="nl-NL"/>
              </w:rPr>
            </w:pPr>
          </w:p>
        </w:tc>
      </w:tr>
    </w:tbl>
    <w:p w14:paraId="1A238BBB" w14:textId="77777777" w:rsidR="00FE7641" w:rsidRPr="00927184" w:rsidRDefault="00FE7641" w:rsidP="00C628B0">
      <w:pPr>
        <w:widowControl w:val="0"/>
        <w:rPr>
          <w:szCs w:val="22"/>
          <w:lang w:val="nl-NL"/>
        </w:rPr>
      </w:pPr>
    </w:p>
    <w:p w14:paraId="60B437A9" w14:textId="77777777" w:rsidR="00FE7641" w:rsidRPr="00927184" w:rsidRDefault="00FE7641" w:rsidP="00C628B0">
      <w:pPr>
        <w:keepNext/>
        <w:keepLines/>
        <w:widowControl w:val="0"/>
        <w:ind w:left="1695" w:hanging="1695"/>
        <w:rPr>
          <w:b/>
          <w:szCs w:val="22"/>
          <w:lang w:val="nl-NL"/>
        </w:rPr>
      </w:pPr>
      <w:r w:rsidRPr="00927184">
        <w:rPr>
          <w:b/>
          <w:szCs w:val="22"/>
          <w:lang w:val="nl-NL"/>
        </w:rPr>
        <w:t>Afbeelding 1</w:t>
      </w:r>
      <w:r w:rsidRPr="00927184">
        <w:rPr>
          <w:b/>
          <w:szCs w:val="22"/>
          <w:lang w:val="nl-NL"/>
        </w:rPr>
        <w:tab/>
        <w:t>Gemiddelde verandering in gezichtsscherpte ten opzichte van de uitgangswaarde tot maand 24 in onderzoek FVF2598g (MARINA) en onderzoek FVF2587g (ANCHOR)</w:t>
      </w:r>
    </w:p>
    <w:p w14:paraId="7CC8271B" w14:textId="77777777" w:rsidR="00E26024" w:rsidRPr="00927184" w:rsidRDefault="00E26024" w:rsidP="00C628B0">
      <w:pPr>
        <w:pStyle w:val="Text"/>
        <w:keepNext/>
        <w:keepLines/>
        <w:widowControl w:val="0"/>
        <w:spacing w:before="0"/>
        <w:jc w:val="left"/>
        <w:rPr>
          <w:color w:val="000000"/>
          <w:sz w:val="22"/>
          <w:szCs w:val="22"/>
          <w:lang w:val="nl-NL"/>
        </w:rPr>
      </w:pPr>
    </w:p>
    <w:p w14:paraId="25913969" w14:textId="77777777" w:rsidR="00E26024" w:rsidRPr="00927184" w:rsidRDefault="00381848" w:rsidP="00C628B0">
      <w:pPr>
        <w:pStyle w:val="Text"/>
        <w:widowControl w:val="0"/>
        <w:spacing w:before="0"/>
        <w:jc w:val="left"/>
        <w:rPr>
          <w:color w:val="000000"/>
          <w:sz w:val="22"/>
          <w:szCs w:val="22"/>
          <w:lang w:val="nl-NL"/>
        </w:rPr>
      </w:pPr>
      <w:r w:rsidRPr="00927184">
        <w:rPr>
          <w:noProof/>
        </w:rPr>
        <w:drawing>
          <wp:inline distT="0" distB="0" distL="0" distR="0" wp14:anchorId="38BC6232" wp14:editId="2E0FDDD9">
            <wp:extent cx="5762625" cy="6019800"/>
            <wp:effectExtent l="0" t="0" r="0" b="0"/>
            <wp:docPr id="21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0">
                      <a:extLst>
                        <a:ext uri="{28A0092B-C50C-407E-A947-70E740481C1C}">
                          <a14:useLocalDpi xmlns:a14="http://schemas.microsoft.com/office/drawing/2010/main" val="0"/>
                        </a:ext>
                      </a:extLst>
                    </a:blip>
                    <a:srcRect/>
                    <a:stretch>
                      <a:fillRect/>
                    </a:stretch>
                  </pic:blipFill>
                  <pic:spPr bwMode="auto">
                    <a:xfrm>
                      <a:off x="0" y="0"/>
                      <a:ext cx="5762625" cy="6019800"/>
                    </a:xfrm>
                    <a:prstGeom prst="rect">
                      <a:avLst/>
                    </a:prstGeom>
                    <a:noFill/>
                    <a:ln>
                      <a:noFill/>
                    </a:ln>
                  </pic:spPr>
                </pic:pic>
              </a:graphicData>
            </a:graphic>
          </wp:inline>
        </w:drawing>
      </w:r>
    </w:p>
    <w:p w14:paraId="4F543BB3" w14:textId="77777777" w:rsidR="00E26024" w:rsidRPr="00927184" w:rsidRDefault="00E26024" w:rsidP="00C628B0">
      <w:pPr>
        <w:pStyle w:val="Text"/>
        <w:widowControl w:val="0"/>
        <w:spacing w:before="0"/>
        <w:jc w:val="left"/>
        <w:rPr>
          <w:color w:val="000000"/>
          <w:sz w:val="22"/>
          <w:szCs w:val="22"/>
          <w:lang w:val="nl-NL"/>
        </w:rPr>
      </w:pPr>
    </w:p>
    <w:p w14:paraId="6D831199" w14:textId="2CCAEAB8" w:rsidR="00304F42" w:rsidRPr="00927184" w:rsidRDefault="001A2266" w:rsidP="00C628B0">
      <w:pPr>
        <w:widowControl w:val="0"/>
        <w:rPr>
          <w:lang w:val="nl-NL"/>
        </w:rPr>
      </w:pPr>
      <w:r w:rsidRPr="00927184">
        <w:rPr>
          <w:szCs w:val="22"/>
          <w:lang w:val="nl-NL"/>
        </w:rPr>
        <w:t xml:space="preserve">De resultaten van beide </w:t>
      </w:r>
      <w:r w:rsidR="00F10AC2">
        <w:rPr>
          <w:szCs w:val="22"/>
          <w:lang w:val="nl-NL"/>
        </w:rPr>
        <w:t>studies</w:t>
      </w:r>
      <w:r w:rsidR="00F10AC2" w:rsidRPr="00927184">
        <w:rPr>
          <w:szCs w:val="22"/>
          <w:lang w:val="nl-NL"/>
        </w:rPr>
        <w:t xml:space="preserve"> </w:t>
      </w:r>
      <w:r w:rsidRPr="00927184">
        <w:rPr>
          <w:szCs w:val="22"/>
          <w:lang w:val="nl-NL"/>
        </w:rPr>
        <w:t xml:space="preserve">lieten zien dat voortzetting van de ranibizumab-behandeling ook gunstig zou kunnen zijn bij patiënten die ≥15 letters van de </w:t>
      </w:r>
      <w:r w:rsidRPr="00927184">
        <w:rPr>
          <w:lang w:val="nl-NL"/>
        </w:rPr>
        <w:t>best gecorrigeerde gezichtsscherpte (BCVA) verloren tijdens het eerste jaar van de behandeling.</w:t>
      </w:r>
    </w:p>
    <w:p w14:paraId="58471709" w14:textId="77777777" w:rsidR="00304F42" w:rsidRPr="00927184" w:rsidRDefault="00304F42" w:rsidP="00C628B0">
      <w:pPr>
        <w:widowControl w:val="0"/>
        <w:rPr>
          <w:lang w:val="nl-NL"/>
        </w:rPr>
      </w:pPr>
    </w:p>
    <w:p w14:paraId="3A4BA93C" w14:textId="77777777" w:rsidR="001A2266" w:rsidRPr="00927184" w:rsidRDefault="00304F42" w:rsidP="00C628B0">
      <w:pPr>
        <w:widowControl w:val="0"/>
        <w:rPr>
          <w:szCs w:val="22"/>
          <w:lang w:val="nl-NL"/>
        </w:rPr>
      </w:pPr>
      <w:r w:rsidRPr="00927184">
        <w:rPr>
          <w:lang w:val="nl-NL"/>
        </w:rPr>
        <w:t>Statistisch significante, door de patiënt gemelde verbeteringen in de visusfunctie werden waargenomen in zowel het MARINA- als het ANCHOR-onderzoek met de ranibizumab-behandeling ten opzichte van de controlegroep, zoals gemeten met behulp van de NEI VFQ-25.</w:t>
      </w:r>
    </w:p>
    <w:p w14:paraId="03A82B08" w14:textId="77777777" w:rsidR="001A2266" w:rsidRPr="00927184" w:rsidRDefault="001A2266" w:rsidP="00C628B0">
      <w:pPr>
        <w:suppressAutoHyphens/>
        <w:rPr>
          <w:szCs w:val="22"/>
          <w:lang w:val="nl-NL"/>
        </w:rPr>
      </w:pPr>
    </w:p>
    <w:p w14:paraId="65878947" w14:textId="77777777" w:rsidR="001A2266" w:rsidRPr="00927184" w:rsidRDefault="00304F42" w:rsidP="00C628B0">
      <w:pPr>
        <w:pStyle w:val="Text"/>
        <w:widowControl w:val="0"/>
        <w:spacing w:before="0"/>
        <w:jc w:val="left"/>
        <w:rPr>
          <w:color w:val="000000"/>
          <w:sz w:val="22"/>
          <w:szCs w:val="22"/>
          <w:lang w:val="nl-NL"/>
        </w:rPr>
      </w:pPr>
      <w:r w:rsidRPr="00927184">
        <w:rPr>
          <w:color w:val="000000"/>
          <w:sz w:val="22"/>
          <w:szCs w:val="22"/>
          <w:lang w:val="nl-NL"/>
        </w:rPr>
        <w:t>In o</w:t>
      </w:r>
      <w:r w:rsidR="001A2266" w:rsidRPr="00927184">
        <w:rPr>
          <w:color w:val="000000"/>
          <w:sz w:val="22"/>
          <w:szCs w:val="22"/>
          <w:lang w:val="nl-NL"/>
        </w:rPr>
        <w:t xml:space="preserve">nderzoek FVF3192g (PIER) </w:t>
      </w:r>
      <w:r w:rsidRPr="00927184">
        <w:rPr>
          <w:color w:val="000000"/>
          <w:sz w:val="22"/>
          <w:szCs w:val="22"/>
          <w:lang w:val="nl-NL"/>
        </w:rPr>
        <w:t xml:space="preserve">werden 184 patiënten met alle vormen van neovasculaire LMD </w:t>
      </w:r>
      <w:r w:rsidR="001A2266" w:rsidRPr="00927184">
        <w:rPr>
          <w:color w:val="000000"/>
          <w:sz w:val="22"/>
          <w:szCs w:val="22"/>
          <w:lang w:val="nl-NL"/>
        </w:rPr>
        <w:t>gerandomiseerd</w:t>
      </w:r>
      <w:r w:rsidRPr="00927184">
        <w:rPr>
          <w:color w:val="000000"/>
          <w:sz w:val="22"/>
          <w:szCs w:val="22"/>
          <w:lang w:val="nl-NL"/>
        </w:rPr>
        <w:t xml:space="preserve"> in een 1:1:1 verhouding om</w:t>
      </w:r>
      <w:r w:rsidR="001A2266" w:rsidRPr="00927184">
        <w:rPr>
          <w:color w:val="000000"/>
          <w:sz w:val="22"/>
          <w:szCs w:val="22"/>
          <w:lang w:val="nl-NL"/>
        </w:rPr>
        <w:t xml:space="preserve"> 0,3 mg </w:t>
      </w:r>
      <w:r w:rsidRPr="00927184">
        <w:rPr>
          <w:color w:val="000000"/>
          <w:sz w:val="22"/>
          <w:szCs w:val="22"/>
          <w:lang w:val="nl-NL"/>
        </w:rPr>
        <w:t>Lucentis,</w:t>
      </w:r>
      <w:r w:rsidR="001A2266" w:rsidRPr="00927184">
        <w:rPr>
          <w:color w:val="000000"/>
          <w:sz w:val="22"/>
          <w:szCs w:val="22"/>
          <w:lang w:val="nl-NL"/>
        </w:rPr>
        <w:t xml:space="preserve"> 0,5 mg </w:t>
      </w:r>
      <w:r w:rsidRPr="00927184">
        <w:rPr>
          <w:color w:val="000000"/>
          <w:sz w:val="22"/>
          <w:szCs w:val="22"/>
          <w:lang w:val="nl-NL"/>
        </w:rPr>
        <w:t>Lucentis</w:t>
      </w:r>
      <w:r w:rsidR="001A2266" w:rsidRPr="00927184">
        <w:rPr>
          <w:color w:val="000000"/>
          <w:sz w:val="22"/>
          <w:szCs w:val="22"/>
          <w:lang w:val="nl-NL"/>
        </w:rPr>
        <w:t xml:space="preserve"> of sham-injecties </w:t>
      </w:r>
      <w:r w:rsidRPr="00927184">
        <w:rPr>
          <w:color w:val="000000"/>
          <w:sz w:val="22"/>
          <w:szCs w:val="22"/>
          <w:lang w:val="nl-NL"/>
        </w:rPr>
        <w:t>één keer per maand</w:t>
      </w:r>
      <w:r w:rsidR="001A2266" w:rsidRPr="00927184">
        <w:rPr>
          <w:color w:val="000000"/>
          <w:sz w:val="22"/>
          <w:szCs w:val="22"/>
          <w:lang w:val="nl-NL"/>
        </w:rPr>
        <w:t xml:space="preserve"> voor drie opeenvolgende doseringen</w:t>
      </w:r>
      <w:r w:rsidRPr="00927184">
        <w:rPr>
          <w:color w:val="000000"/>
          <w:sz w:val="22"/>
          <w:szCs w:val="22"/>
          <w:lang w:val="nl-NL"/>
        </w:rPr>
        <w:t xml:space="preserve"> te ontvangen</w:t>
      </w:r>
      <w:r w:rsidR="001A2266" w:rsidRPr="00927184">
        <w:rPr>
          <w:color w:val="000000"/>
          <w:sz w:val="22"/>
          <w:szCs w:val="22"/>
          <w:lang w:val="nl-NL"/>
        </w:rPr>
        <w:t xml:space="preserve">, gevolgd door één dosering per drie maanden. Vanaf maand 14 van het onderzoek mochten sham-behandelde patiënten ranibizumab </w:t>
      </w:r>
      <w:r w:rsidRPr="00927184">
        <w:rPr>
          <w:color w:val="000000"/>
          <w:sz w:val="22"/>
          <w:szCs w:val="22"/>
          <w:lang w:val="nl-NL"/>
        </w:rPr>
        <w:t xml:space="preserve">krijgen </w:t>
      </w:r>
      <w:r w:rsidR="001A2266" w:rsidRPr="00927184">
        <w:rPr>
          <w:color w:val="000000"/>
          <w:sz w:val="22"/>
          <w:szCs w:val="22"/>
          <w:lang w:val="nl-NL"/>
        </w:rPr>
        <w:t>en vanaf maand 19 was er de mogelijkheid om de behandelingen frequenter te ondergaan. Patiënten behandeld met Lucentis in PIER ontvingen gemiddeld 10 volledige behandelingen.</w:t>
      </w:r>
    </w:p>
    <w:p w14:paraId="1BAA4B8D" w14:textId="77777777" w:rsidR="001A2266" w:rsidRPr="00927184" w:rsidRDefault="001A2266" w:rsidP="00C628B0">
      <w:pPr>
        <w:pStyle w:val="Text"/>
        <w:widowControl w:val="0"/>
        <w:spacing w:before="0"/>
        <w:jc w:val="left"/>
        <w:rPr>
          <w:color w:val="000000"/>
          <w:sz w:val="22"/>
          <w:szCs w:val="22"/>
          <w:lang w:val="nl-NL"/>
        </w:rPr>
      </w:pPr>
    </w:p>
    <w:p w14:paraId="6F212322" w14:textId="77777777" w:rsidR="001A2266" w:rsidRPr="00927184" w:rsidRDefault="001A2266" w:rsidP="00C628B0">
      <w:pPr>
        <w:pStyle w:val="Text"/>
        <w:widowControl w:val="0"/>
        <w:spacing w:before="0"/>
        <w:jc w:val="left"/>
        <w:rPr>
          <w:color w:val="000000"/>
          <w:sz w:val="22"/>
          <w:szCs w:val="22"/>
          <w:lang w:val="nl-NL"/>
        </w:rPr>
      </w:pPr>
      <w:r w:rsidRPr="00927184">
        <w:rPr>
          <w:color w:val="000000"/>
          <w:sz w:val="22"/>
          <w:szCs w:val="22"/>
          <w:lang w:val="nl-NL"/>
        </w:rPr>
        <w:t xml:space="preserve">Na een eerste toename in gezichtsscherpte (volgend op de maandelijkse dosering), nam de gezichtsscherpte van de patiënten gemiddeld af bij toediening eens per kwartaal, terugkerend naar de uitgangswaarde op maand 12; dit effect bleef bij de meeste met ranibizumab behandelde patiënten (82%) </w:t>
      </w:r>
      <w:r w:rsidRPr="00927184">
        <w:rPr>
          <w:bCs/>
          <w:color w:val="000000"/>
          <w:sz w:val="22"/>
          <w:szCs w:val="22"/>
          <w:lang w:val="nl-NL"/>
        </w:rPr>
        <w:t>gehandhaafd</w:t>
      </w:r>
      <w:r w:rsidRPr="00927184">
        <w:rPr>
          <w:b/>
          <w:color w:val="000000"/>
          <w:sz w:val="22"/>
          <w:szCs w:val="22"/>
          <w:lang w:val="nl-NL"/>
        </w:rPr>
        <w:t xml:space="preserve"> </w:t>
      </w:r>
      <w:r w:rsidRPr="00927184">
        <w:rPr>
          <w:color w:val="000000"/>
          <w:sz w:val="22"/>
          <w:szCs w:val="22"/>
          <w:lang w:val="nl-NL"/>
        </w:rPr>
        <w:t xml:space="preserve">na 24 maanden. </w:t>
      </w:r>
      <w:r w:rsidR="00304F42" w:rsidRPr="00927184">
        <w:rPr>
          <w:color w:val="000000"/>
          <w:sz w:val="22"/>
          <w:szCs w:val="22"/>
          <w:lang w:val="nl-NL"/>
        </w:rPr>
        <w:t>Beperkte g</w:t>
      </w:r>
      <w:r w:rsidRPr="00927184">
        <w:rPr>
          <w:color w:val="000000"/>
          <w:sz w:val="22"/>
          <w:szCs w:val="22"/>
          <w:lang w:val="nl-NL"/>
        </w:rPr>
        <w:t xml:space="preserve">egevens van </w:t>
      </w:r>
      <w:r w:rsidR="00304F42" w:rsidRPr="00927184">
        <w:rPr>
          <w:color w:val="000000"/>
          <w:sz w:val="22"/>
          <w:szCs w:val="22"/>
          <w:lang w:val="nl-NL"/>
        </w:rPr>
        <w:t xml:space="preserve">sham-behandelde </w:t>
      </w:r>
      <w:r w:rsidRPr="00927184">
        <w:rPr>
          <w:color w:val="000000"/>
          <w:sz w:val="22"/>
          <w:szCs w:val="22"/>
          <w:lang w:val="nl-NL"/>
        </w:rPr>
        <w:t xml:space="preserve">patiënten die </w:t>
      </w:r>
      <w:r w:rsidR="00304F42" w:rsidRPr="00927184">
        <w:rPr>
          <w:color w:val="000000"/>
          <w:sz w:val="22"/>
          <w:szCs w:val="22"/>
          <w:lang w:val="nl-NL"/>
        </w:rPr>
        <w:t xml:space="preserve">later </w:t>
      </w:r>
      <w:r w:rsidRPr="00927184">
        <w:rPr>
          <w:color w:val="000000"/>
          <w:sz w:val="22"/>
          <w:szCs w:val="22"/>
          <w:lang w:val="nl-NL"/>
        </w:rPr>
        <w:t xml:space="preserve">ranibizumab </w:t>
      </w:r>
      <w:r w:rsidR="00304F42" w:rsidRPr="00927184">
        <w:rPr>
          <w:color w:val="000000"/>
          <w:sz w:val="22"/>
          <w:szCs w:val="22"/>
          <w:lang w:val="nl-NL"/>
        </w:rPr>
        <w:t>kregen</w:t>
      </w:r>
      <w:r w:rsidRPr="00927184">
        <w:rPr>
          <w:color w:val="000000"/>
          <w:sz w:val="22"/>
          <w:szCs w:val="22"/>
          <w:lang w:val="nl-NL"/>
        </w:rPr>
        <w:t>, suggereerden dat een vroegtijdige start van de behandeling geassocieerd zou kunnen zijn met betere handhaving van de gezichtsscherpte.</w:t>
      </w:r>
    </w:p>
    <w:p w14:paraId="654DB10E" w14:textId="77777777" w:rsidR="001A2266" w:rsidRPr="00927184" w:rsidRDefault="001A2266" w:rsidP="00C628B0">
      <w:pPr>
        <w:suppressAutoHyphens/>
        <w:rPr>
          <w:szCs w:val="22"/>
          <w:lang w:val="nl-NL"/>
        </w:rPr>
      </w:pPr>
    </w:p>
    <w:p w14:paraId="708E60E4" w14:textId="77777777" w:rsidR="001A2266" w:rsidRPr="00927184" w:rsidRDefault="001A2266" w:rsidP="00C628B0">
      <w:pPr>
        <w:suppressAutoHyphens/>
        <w:rPr>
          <w:szCs w:val="22"/>
          <w:lang w:val="nl-NL"/>
        </w:rPr>
      </w:pPr>
      <w:r w:rsidRPr="00927184">
        <w:rPr>
          <w:szCs w:val="22"/>
          <w:lang w:val="nl-NL"/>
        </w:rPr>
        <w:t xml:space="preserve">Gegevens van twee onderzoeken (MONT BLANC, BPD952A2308 en DENALI, BPD952A2309) </w:t>
      </w:r>
      <w:r w:rsidR="00304F42" w:rsidRPr="00927184">
        <w:rPr>
          <w:szCs w:val="22"/>
          <w:lang w:val="nl-NL"/>
        </w:rPr>
        <w:t xml:space="preserve">die uitgevoerd werden na de goedkeuring, bevestigden de werkzaamheid van Lucentis, maar lieten </w:t>
      </w:r>
      <w:r w:rsidRPr="00927184">
        <w:rPr>
          <w:szCs w:val="22"/>
          <w:lang w:val="nl-NL"/>
        </w:rPr>
        <w:t xml:space="preserve">geen bijkomend effect </w:t>
      </w:r>
      <w:r w:rsidR="00304F42" w:rsidRPr="00927184">
        <w:rPr>
          <w:szCs w:val="22"/>
          <w:lang w:val="nl-NL"/>
        </w:rPr>
        <w:t xml:space="preserve">zien </w:t>
      </w:r>
      <w:r w:rsidRPr="00927184">
        <w:rPr>
          <w:szCs w:val="22"/>
          <w:lang w:val="nl-NL"/>
        </w:rPr>
        <w:t>van de gecombineerde toediening van verteporfine (Visudyne PDT) en Lucentis in vergelijking met Lucentis monotherapie.</w:t>
      </w:r>
    </w:p>
    <w:p w14:paraId="2127FFDE" w14:textId="77777777" w:rsidR="001D6F34" w:rsidRPr="00927184" w:rsidRDefault="001D6F34" w:rsidP="00C628B0">
      <w:pPr>
        <w:suppressAutoHyphens/>
        <w:rPr>
          <w:szCs w:val="22"/>
          <w:lang w:val="nl-NL"/>
        </w:rPr>
      </w:pPr>
    </w:p>
    <w:p w14:paraId="168FB700" w14:textId="77777777" w:rsidR="001D6F34" w:rsidRPr="00927184" w:rsidRDefault="001D6F34" w:rsidP="00C628B0">
      <w:pPr>
        <w:keepNext/>
        <w:widowControl w:val="0"/>
        <w:rPr>
          <w:i/>
          <w:u w:val="single"/>
          <w:lang w:val="nl-NL"/>
        </w:rPr>
      </w:pPr>
      <w:r w:rsidRPr="00927184">
        <w:rPr>
          <w:i/>
          <w:u w:val="single"/>
          <w:lang w:val="nl-NL"/>
        </w:rPr>
        <w:t>Behandeling van visusverslechtering als gevolg van CNV secundair aan PM</w:t>
      </w:r>
    </w:p>
    <w:p w14:paraId="226C3C31" w14:textId="77777777" w:rsidR="001D6F34" w:rsidRPr="00927184" w:rsidRDefault="001D6F34" w:rsidP="00C628B0">
      <w:pPr>
        <w:keepNext/>
        <w:widowControl w:val="0"/>
        <w:rPr>
          <w:szCs w:val="22"/>
          <w:lang w:val="nl-NL"/>
        </w:rPr>
      </w:pPr>
      <w:r w:rsidRPr="00927184">
        <w:rPr>
          <w:lang w:val="nl-NL"/>
        </w:rPr>
        <w:t xml:space="preserve">De klinische veiligheid en werkzaamheid van Lucentis bij patiënten met visusverslechtering als gevolg van CNV bij PM zijn onderzocht op basis van de gegevens over 12 maanden van de dubbelblinde, gecontroleerde registratiestudie F2301 (RADIANCE). In dit onderzoek werden 277 patiënten gerandomiseerd in een 2:2:1 verhouding </w:t>
      </w:r>
      <w:r w:rsidRPr="00927184">
        <w:rPr>
          <w:szCs w:val="22"/>
          <w:lang w:val="nl-NL"/>
        </w:rPr>
        <w:t>naar één van de volgende armen:</w:t>
      </w:r>
    </w:p>
    <w:p w14:paraId="2D4DD854" w14:textId="77777777" w:rsidR="001D6F34" w:rsidRPr="00927184" w:rsidRDefault="001D6F34" w:rsidP="00C628B0">
      <w:pPr>
        <w:pStyle w:val="Text"/>
        <w:numPr>
          <w:ilvl w:val="0"/>
          <w:numId w:val="15"/>
        </w:numPr>
        <w:spacing w:before="0"/>
        <w:ind w:left="567" w:hanging="567"/>
        <w:jc w:val="left"/>
        <w:rPr>
          <w:sz w:val="22"/>
          <w:szCs w:val="22"/>
          <w:lang w:val="nl-NL"/>
        </w:rPr>
      </w:pPr>
      <w:r w:rsidRPr="00927184">
        <w:rPr>
          <w:sz w:val="22"/>
          <w:szCs w:val="22"/>
          <w:lang w:val="nl-NL"/>
        </w:rPr>
        <w:t>Groep I (</w:t>
      </w:r>
      <w:r w:rsidRPr="00927184">
        <w:rPr>
          <w:color w:val="000000"/>
          <w:sz w:val="22"/>
          <w:szCs w:val="22"/>
          <w:lang w:val="nl-NL"/>
        </w:rPr>
        <w:t>ranibizumab 0</w:t>
      </w:r>
      <w:r w:rsidRPr="00927184">
        <w:rPr>
          <w:sz w:val="22"/>
          <w:szCs w:val="22"/>
          <w:lang w:val="nl-NL"/>
        </w:rPr>
        <w:t>,</w:t>
      </w:r>
      <w:r w:rsidRPr="00927184">
        <w:rPr>
          <w:color w:val="000000"/>
          <w:sz w:val="22"/>
          <w:szCs w:val="22"/>
          <w:lang w:val="nl-NL"/>
        </w:rPr>
        <w:t>5 mg, dos</w:t>
      </w:r>
      <w:r w:rsidRPr="00927184">
        <w:rPr>
          <w:sz w:val="22"/>
          <w:szCs w:val="22"/>
          <w:lang w:val="nl-NL"/>
        </w:rPr>
        <w:t xml:space="preserve">eerschema op basis van stabiliteitscriteria gedefinieerd </w:t>
      </w:r>
      <w:r w:rsidRPr="00927184">
        <w:rPr>
          <w:color w:val="000000"/>
          <w:sz w:val="22"/>
          <w:szCs w:val="22"/>
          <w:lang w:val="nl-NL" w:eastAsia="x-none"/>
        </w:rPr>
        <w:t>als</w:t>
      </w:r>
      <w:r w:rsidRPr="00927184">
        <w:rPr>
          <w:sz w:val="22"/>
          <w:szCs w:val="22"/>
          <w:lang w:val="nl-NL"/>
        </w:rPr>
        <w:t xml:space="preserve"> geen verandering van BCVA ten opzichte van de twee voorgaande maandelijkse beoordelingen).</w:t>
      </w:r>
    </w:p>
    <w:p w14:paraId="1E70CEA8" w14:textId="77777777" w:rsidR="001D6F34" w:rsidRPr="00927184" w:rsidRDefault="001D6F34" w:rsidP="00C628B0">
      <w:pPr>
        <w:pStyle w:val="Text"/>
        <w:numPr>
          <w:ilvl w:val="0"/>
          <w:numId w:val="15"/>
        </w:numPr>
        <w:spacing w:before="0"/>
        <w:ind w:left="567" w:hanging="567"/>
        <w:jc w:val="left"/>
        <w:rPr>
          <w:sz w:val="22"/>
          <w:szCs w:val="22"/>
          <w:lang w:val="nl-NL"/>
        </w:rPr>
      </w:pPr>
      <w:r w:rsidRPr="00927184">
        <w:rPr>
          <w:sz w:val="22"/>
          <w:szCs w:val="22"/>
          <w:lang w:val="nl-NL"/>
        </w:rPr>
        <w:t>Groep II (</w:t>
      </w:r>
      <w:r w:rsidRPr="00927184">
        <w:rPr>
          <w:color w:val="000000"/>
          <w:sz w:val="22"/>
          <w:szCs w:val="22"/>
          <w:lang w:val="nl-NL"/>
        </w:rPr>
        <w:t>ranibizumab 0</w:t>
      </w:r>
      <w:r w:rsidRPr="00927184">
        <w:rPr>
          <w:sz w:val="22"/>
          <w:szCs w:val="22"/>
          <w:lang w:val="nl-NL"/>
        </w:rPr>
        <w:t>,</w:t>
      </w:r>
      <w:r w:rsidRPr="00927184">
        <w:rPr>
          <w:color w:val="000000"/>
          <w:sz w:val="22"/>
          <w:szCs w:val="22"/>
          <w:lang w:val="nl-NL"/>
        </w:rPr>
        <w:t>5 mg, doseer</w:t>
      </w:r>
      <w:r w:rsidRPr="00927184">
        <w:rPr>
          <w:sz w:val="22"/>
          <w:szCs w:val="22"/>
          <w:lang w:val="nl-NL"/>
        </w:rPr>
        <w:t>schema op basis van ziekteactiviteitscriteria gedefinieerd als visusverslechtering die toe te schrijven is aan intra- of subretinaal vocht of actieve lekkage als gevolg van de CNV-laesie, zoals beoordeeld met OCT en/of FAG).</w:t>
      </w:r>
    </w:p>
    <w:p w14:paraId="68B4C916" w14:textId="77777777" w:rsidR="001D6F34" w:rsidRPr="00927184" w:rsidRDefault="001D6F34" w:rsidP="00C628B0">
      <w:pPr>
        <w:pStyle w:val="Text"/>
        <w:keepNext/>
        <w:widowControl w:val="0"/>
        <w:numPr>
          <w:ilvl w:val="0"/>
          <w:numId w:val="15"/>
        </w:numPr>
        <w:spacing w:before="0"/>
        <w:ind w:left="0" w:firstLine="0"/>
        <w:jc w:val="left"/>
        <w:rPr>
          <w:sz w:val="22"/>
          <w:szCs w:val="22"/>
          <w:lang w:val="nl-NL"/>
        </w:rPr>
      </w:pPr>
      <w:r w:rsidRPr="00927184">
        <w:rPr>
          <w:sz w:val="22"/>
          <w:szCs w:val="22"/>
          <w:lang w:val="nl-NL"/>
        </w:rPr>
        <w:t xml:space="preserve">Groep III (vPDT - patiënten mochten behandeling met </w:t>
      </w:r>
      <w:r w:rsidRPr="00927184">
        <w:rPr>
          <w:color w:val="000000"/>
          <w:sz w:val="22"/>
          <w:szCs w:val="22"/>
          <w:lang w:val="nl-NL"/>
        </w:rPr>
        <w:t>ranibizumab ontvangen vanaf maand 3).</w:t>
      </w:r>
    </w:p>
    <w:p w14:paraId="7A934AD3" w14:textId="77777777" w:rsidR="001D6F34" w:rsidRPr="00927184" w:rsidRDefault="001D6F34" w:rsidP="00C628B0">
      <w:pPr>
        <w:pStyle w:val="Text"/>
        <w:spacing w:before="0"/>
        <w:jc w:val="left"/>
        <w:rPr>
          <w:sz w:val="22"/>
          <w:szCs w:val="22"/>
          <w:lang w:val="nl-NL"/>
        </w:rPr>
      </w:pPr>
      <w:r w:rsidRPr="00927184">
        <w:rPr>
          <w:sz w:val="22"/>
          <w:szCs w:val="22"/>
          <w:lang w:val="nl-NL"/>
        </w:rPr>
        <w:t>Tijdens de onderzoeksperiode van 12 maanden had in Groep II, dat is de groep met de aanbevolen dosering (zie rubriek 4.2), 50,9% van de patiënten 1 of 2 injecties nodig, 34,5% had 3 tot 5 injecties nodig en 14,7% had 6 tot 12 injecties nodig. 62,9% van de patiënten in Groep II had geen injecties nodig tijdens de laatste 6 maanden van het onderzoek.</w:t>
      </w:r>
    </w:p>
    <w:p w14:paraId="7FAA67D3" w14:textId="77777777" w:rsidR="001D6F34" w:rsidRPr="00927184" w:rsidRDefault="001D6F34" w:rsidP="00C628B0">
      <w:pPr>
        <w:pStyle w:val="Text"/>
        <w:spacing w:before="0"/>
        <w:jc w:val="left"/>
        <w:rPr>
          <w:sz w:val="22"/>
          <w:szCs w:val="22"/>
          <w:lang w:val="nl-NL"/>
        </w:rPr>
      </w:pPr>
    </w:p>
    <w:p w14:paraId="475E0E80" w14:textId="77777777" w:rsidR="001D6F34" w:rsidRPr="00927184" w:rsidRDefault="001D6F34" w:rsidP="00C628B0">
      <w:pPr>
        <w:pStyle w:val="Text"/>
        <w:spacing w:before="0"/>
        <w:jc w:val="left"/>
        <w:rPr>
          <w:sz w:val="22"/>
          <w:szCs w:val="22"/>
          <w:lang w:val="nl-NL"/>
        </w:rPr>
      </w:pPr>
      <w:r w:rsidRPr="00927184">
        <w:rPr>
          <w:sz w:val="22"/>
          <w:szCs w:val="22"/>
          <w:lang w:val="nl-NL"/>
        </w:rPr>
        <w:t>De belangrijkste resultaten uit RADIANCE zijn samengevat in Tabel 2 en Figuur 2.</w:t>
      </w:r>
    </w:p>
    <w:p w14:paraId="7E5F2049" w14:textId="77777777" w:rsidR="001D6F34" w:rsidRPr="00927184" w:rsidRDefault="001D6F34" w:rsidP="00C628B0">
      <w:pPr>
        <w:suppressAutoHyphens/>
        <w:rPr>
          <w:szCs w:val="22"/>
          <w:lang w:val="nl-NL"/>
        </w:rPr>
      </w:pPr>
    </w:p>
    <w:p w14:paraId="22667DEB" w14:textId="77777777" w:rsidR="001D6F34" w:rsidRPr="00927184" w:rsidRDefault="001D6F34" w:rsidP="00C628B0">
      <w:pPr>
        <w:pStyle w:val="Text"/>
        <w:keepNext/>
        <w:spacing w:before="0"/>
        <w:ind w:left="1134" w:hanging="1134"/>
        <w:jc w:val="left"/>
        <w:rPr>
          <w:b/>
          <w:sz w:val="22"/>
          <w:szCs w:val="22"/>
          <w:lang w:val="nl-NL"/>
        </w:rPr>
      </w:pPr>
      <w:r w:rsidRPr="00927184">
        <w:rPr>
          <w:b/>
          <w:sz w:val="22"/>
          <w:szCs w:val="22"/>
          <w:lang w:val="nl-NL"/>
        </w:rPr>
        <w:t>Tabel 2</w:t>
      </w:r>
      <w:r w:rsidRPr="00927184">
        <w:rPr>
          <w:b/>
          <w:sz w:val="22"/>
          <w:szCs w:val="22"/>
          <w:lang w:val="nl-NL"/>
        </w:rPr>
        <w:tab/>
        <w:t>Resultaten op maand 3 en 12 (RADIANCE)</w:t>
      </w:r>
    </w:p>
    <w:p w14:paraId="50F95B57" w14:textId="77777777" w:rsidR="001D6F34" w:rsidRPr="00927184" w:rsidRDefault="001D6F34" w:rsidP="00C628B0">
      <w:pPr>
        <w:pStyle w:val="Text"/>
        <w:keepNext/>
        <w:spacing w:before="0"/>
        <w:jc w:val="left"/>
        <w:rPr>
          <w:sz w:val="22"/>
          <w:szCs w:val="22"/>
          <w:lang w:val="nl-NL"/>
        </w:rPr>
      </w:pPr>
    </w:p>
    <w:tbl>
      <w:tblPr>
        <w:tblW w:w="9293" w:type="dxa"/>
        <w:tblBorders>
          <w:top w:val="single" w:sz="4" w:space="0" w:color="auto"/>
          <w:bottom w:val="single" w:sz="4" w:space="0" w:color="auto"/>
        </w:tblBorders>
        <w:tblLayout w:type="fixed"/>
        <w:tblLook w:val="0000" w:firstRow="0" w:lastRow="0" w:firstColumn="0" w:lastColumn="0" w:noHBand="0" w:noVBand="0"/>
      </w:tblPr>
      <w:tblGrid>
        <w:gridCol w:w="4219"/>
        <w:gridCol w:w="1843"/>
        <w:gridCol w:w="1984"/>
        <w:gridCol w:w="1247"/>
      </w:tblGrid>
      <w:tr w:rsidR="001D6F34" w:rsidRPr="00927184" w14:paraId="5A80E045" w14:textId="77777777" w:rsidTr="00B662F1">
        <w:trPr>
          <w:tblHeader/>
        </w:trPr>
        <w:tc>
          <w:tcPr>
            <w:tcW w:w="4219" w:type="dxa"/>
            <w:tcBorders>
              <w:top w:val="single" w:sz="4" w:space="0" w:color="auto"/>
              <w:bottom w:val="single" w:sz="4" w:space="0" w:color="auto"/>
            </w:tcBorders>
          </w:tcPr>
          <w:p w14:paraId="0931F093" w14:textId="77777777" w:rsidR="001D6F34" w:rsidRPr="00927184" w:rsidRDefault="001D6F34" w:rsidP="00C628B0">
            <w:pPr>
              <w:pStyle w:val="Table"/>
              <w:keepNext/>
              <w:spacing w:before="0" w:after="0"/>
              <w:rPr>
                <w:rFonts w:ascii="Times New Roman" w:hAnsi="Times New Roman"/>
                <w:sz w:val="22"/>
                <w:szCs w:val="22"/>
                <w:lang w:val="nl-NL"/>
              </w:rPr>
            </w:pPr>
          </w:p>
        </w:tc>
        <w:tc>
          <w:tcPr>
            <w:tcW w:w="1843" w:type="dxa"/>
            <w:tcBorders>
              <w:top w:val="single" w:sz="4" w:space="0" w:color="auto"/>
              <w:bottom w:val="single" w:sz="4" w:space="0" w:color="auto"/>
            </w:tcBorders>
          </w:tcPr>
          <w:p w14:paraId="5BE6F451" w14:textId="77777777" w:rsidR="001D6F34" w:rsidRPr="00927184" w:rsidRDefault="001D6F34" w:rsidP="00C628B0">
            <w:pPr>
              <w:pStyle w:val="Text"/>
              <w:keepNext/>
              <w:spacing w:before="0"/>
              <w:jc w:val="center"/>
              <w:rPr>
                <w:rFonts w:eastAsia="MS Mincho"/>
                <w:b/>
                <w:bCs/>
                <w:sz w:val="22"/>
                <w:szCs w:val="22"/>
                <w:lang w:val="nl-NL"/>
              </w:rPr>
            </w:pPr>
            <w:r w:rsidRPr="00927184">
              <w:rPr>
                <w:rFonts w:eastAsia="MS Mincho"/>
                <w:b/>
                <w:bCs/>
                <w:sz w:val="22"/>
                <w:szCs w:val="22"/>
                <w:lang w:val="nl-NL"/>
              </w:rPr>
              <w:t>Groep I</w:t>
            </w:r>
          </w:p>
          <w:p w14:paraId="4637BB1D" w14:textId="77777777" w:rsidR="001D6F34" w:rsidRPr="00927184" w:rsidRDefault="001D6F34" w:rsidP="00C628B0">
            <w:pPr>
              <w:pStyle w:val="Text"/>
              <w:keepNext/>
              <w:spacing w:before="0"/>
              <w:jc w:val="center"/>
              <w:rPr>
                <w:rFonts w:eastAsia="MS Mincho"/>
                <w:b/>
                <w:bCs/>
                <w:sz w:val="22"/>
                <w:szCs w:val="22"/>
                <w:lang w:val="nl-NL"/>
              </w:rPr>
            </w:pPr>
            <w:r w:rsidRPr="00927184">
              <w:rPr>
                <w:rFonts w:eastAsia="MS Mincho"/>
                <w:b/>
                <w:bCs/>
                <w:sz w:val="22"/>
                <w:szCs w:val="22"/>
                <w:lang w:val="nl-NL"/>
              </w:rPr>
              <w:t>Ranibizumab</w:t>
            </w:r>
          </w:p>
          <w:p w14:paraId="631232C1" w14:textId="77777777" w:rsidR="001D6F34" w:rsidRPr="00927184" w:rsidRDefault="001D6F34" w:rsidP="00C628B0">
            <w:pPr>
              <w:pStyle w:val="Text"/>
              <w:keepNext/>
              <w:spacing w:before="0"/>
              <w:jc w:val="center"/>
              <w:rPr>
                <w:rFonts w:eastAsia="MS Mincho"/>
                <w:b/>
                <w:bCs/>
                <w:sz w:val="22"/>
                <w:szCs w:val="22"/>
                <w:lang w:val="nl-NL"/>
              </w:rPr>
            </w:pPr>
            <w:r w:rsidRPr="00927184">
              <w:rPr>
                <w:rFonts w:eastAsia="MS Mincho"/>
                <w:b/>
                <w:bCs/>
                <w:sz w:val="22"/>
                <w:szCs w:val="22"/>
                <w:lang w:val="nl-NL"/>
              </w:rPr>
              <w:t>0,5 mg</w:t>
            </w:r>
          </w:p>
          <w:p w14:paraId="4C32138B" w14:textId="77777777" w:rsidR="001D6F34" w:rsidRPr="00927184" w:rsidRDefault="001D6F34" w:rsidP="00C628B0">
            <w:pPr>
              <w:pStyle w:val="Text"/>
              <w:keepNext/>
              <w:spacing w:before="0"/>
              <w:jc w:val="center"/>
              <w:rPr>
                <w:rFonts w:eastAsia="MS Mincho"/>
                <w:b/>
                <w:bCs/>
                <w:sz w:val="22"/>
                <w:szCs w:val="22"/>
                <w:lang w:val="nl-NL"/>
              </w:rPr>
            </w:pPr>
            <w:r w:rsidRPr="00927184">
              <w:rPr>
                <w:rFonts w:eastAsia="MS Mincho"/>
                <w:b/>
                <w:bCs/>
                <w:sz w:val="22"/>
                <w:szCs w:val="22"/>
                <w:lang w:val="nl-NL"/>
              </w:rPr>
              <w:t>“visusstabiliteit”</w:t>
            </w:r>
          </w:p>
          <w:p w14:paraId="382497E2" w14:textId="77777777" w:rsidR="001D6F34" w:rsidRPr="00927184" w:rsidRDefault="001D6F34" w:rsidP="00C628B0">
            <w:pPr>
              <w:pStyle w:val="Table"/>
              <w:keepNext/>
              <w:spacing w:before="0" w:after="0"/>
              <w:jc w:val="center"/>
              <w:rPr>
                <w:rFonts w:ascii="Times New Roman" w:hAnsi="Times New Roman"/>
                <w:sz w:val="22"/>
                <w:szCs w:val="22"/>
                <w:lang w:val="nl-NL"/>
              </w:rPr>
            </w:pPr>
            <w:r w:rsidRPr="00927184">
              <w:rPr>
                <w:rFonts w:ascii="Times New Roman" w:hAnsi="Times New Roman"/>
                <w:b/>
                <w:bCs/>
                <w:sz w:val="22"/>
                <w:szCs w:val="22"/>
                <w:lang w:val="nl-NL"/>
              </w:rPr>
              <w:t>(n=105)</w:t>
            </w:r>
          </w:p>
        </w:tc>
        <w:tc>
          <w:tcPr>
            <w:tcW w:w="1984" w:type="dxa"/>
            <w:tcBorders>
              <w:top w:val="single" w:sz="4" w:space="0" w:color="auto"/>
              <w:bottom w:val="single" w:sz="4" w:space="0" w:color="auto"/>
            </w:tcBorders>
          </w:tcPr>
          <w:p w14:paraId="6EE39184" w14:textId="77777777" w:rsidR="001D6F34" w:rsidRPr="00927184" w:rsidRDefault="001D6F34" w:rsidP="00C628B0">
            <w:pPr>
              <w:pStyle w:val="Text"/>
              <w:keepNext/>
              <w:spacing w:before="0"/>
              <w:jc w:val="center"/>
              <w:rPr>
                <w:rFonts w:eastAsia="MS Mincho"/>
                <w:b/>
                <w:bCs/>
                <w:sz w:val="22"/>
                <w:szCs w:val="22"/>
                <w:lang w:val="nl-NL"/>
              </w:rPr>
            </w:pPr>
            <w:r w:rsidRPr="00927184">
              <w:rPr>
                <w:rFonts w:eastAsia="MS Mincho"/>
                <w:b/>
                <w:bCs/>
                <w:sz w:val="22"/>
                <w:szCs w:val="22"/>
                <w:lang w:val="nl-NL"/>
              </w:rPr>
              <w:t>Groep II</w:t>
            </w:r>
          </w:p>
          <w:p w14:paraId="2B525BAE" w14:textId="77777777" w:rsidR="001D6F34" w:rsidRPr="00927184" w:rsidRDefault="001D6F34" w:rsidP="00C628B0">
            <w:pPr>
              <w:pStyle w:val="Text"/>
              <w:keepNext/>
              <w:spacing w:before="0"/>
              <w:jc w:val="center"/>
              <w:rPr>
                <w:rFonts w:eastAsia="MS Mincho"/>
                <w:b/>
                <w:bCs/>
                <w:sz w:val="22"/>
                <w:szCs w:val="22"/>
                <w:lang w:val="nl-NL"/>
              </w:rPr>
            </w:pPr>
            <w:r w:rsidRPr="00927184">
              <w:rPr>
                <w:rFonts w:eastAsia="MS Mincho"/>
                <w:b/>
                <w:bCs/>
                <w:sz w:val="22"/>
                <w:szCs w:val="22"/>
                <w:lang w:val="nl-NL"/>
              </w:rPr>
              <w:t>Ranibizumab</w:t>
            </w:r>
          </w:p>
          <w:p w14:paraId="1193FD41" w14:textId="77777777" w:rsidR="001D6F34" w:rsidRPr="00927184" w:rsidRDefault="001D6F34" w:rsidP="00C628B0">
            <w:pPr>
              <w:pStyle w:val="Text"/>
              <w:keepNext/>
              <w:spacing w:before="0"/>
              <w:jc w:val="center"/>
              <w:rPr>
                <w:rFonts w:eastAsia="MS Mincho"/>
                <w:b/>
                <w:bCs/>
                <w:sz w:val="22"/>
                <w:szCs w:val="22"/>
                <w:lang w:val="nl-NL"/>
              </w:rPr>
            </w:pPr>
            <w:r w:rsidRPr="00927184">
              <w:rPr>
                <w:rFonts w:eastAsia="MS Mincho"/>
                <w:b/>
                <w:bCs/>
                <w:sz w:val="22"/>
                <w:szCs w:val="22"/>
                <w:lang w:val="nl-NL"/>
              </w:rPr>
              <w:t>0,5 mg</w:t>
            </w:r>
          </w:p>
          <w:p w14:paraId="75674E53" w14:textId="77777777" w:rsidR="001D6F34" w:rsidRPr="00927184" w:rsidRDefault="001D6F34" w:rsidP="00C628B0">
            <w:pPr>
              <w:pStyle w:val="Text"/>
              <w:keepNext/>
              <w:spacing w:before="0"/>
              <w:jc w:val="center"/>
              <w:rPr>
                <w:rFonts w:eastAsia="MS Mincho"/>
                <w:b/>
                <w:bCs/>
                <w:sz w:val="22"/>
                <w:szCs w:val="22"/>
                <w:lang w:val="nl-NL"/>
              </w:rPr>
            </w:pPr>
            <w:r w:rsidRPr="00927184">
              <w:rPr>
                <w:rFonts w:eastAsia="MS Mincho"/>
                <w:b/>
                <w:bCs/>
                <w:sz w:val="22"/>
                <w:szCs w:val="22"/>
                <w:lang w:val="nl-NL"/>
              </w:rPr>
              <w:t>“ziekteactiviteit”</w:t>
            </w:r>
          </w:p>
          <w:p w14:paraId="1734AA56" w14:textId="77777777" w:rsidR="001D6F34" w:rsidRPr="00927184" w:rsidRDefault="001D6F34" w:rsidP="00C628B0">
            <w:pPr>
              <w:pStyle w:val="Table"/>
              <w:keepNext/>
              <w:spacing w:before="0" w:after="0"/>
              <w:jc w:val="center"/>
              <w:rPr>
                <w:rFonts w:ascii="Times New Roman" w:hAnsi="Times New Roman"/>
                <w:sz w:val="22"/>
                <w:szCs w:val="22"/>
                <w:lang w:val="nl-NL"/>
              </w:rPr>
            </w:pPr>
            <w:r w:rsidRPr="00927184">
              <w:rPr>
                <w:rFonts w:ascii="Times New Roman" w:hAnsi="Times New Roman"/>
                <w:b/>
                <w:bCs/>
                <w:sz w:val="22"/>
                <w:szCs w:val="22"/>
                <w:lang w:val="nl-NL"/>
              </w:rPr>
              <w:t>(n=116)</w:t>
            </w:r>
          </w:p>
        </w:tc>
        <w:tc>
          <w:tcPr>
            <w:tcW w:w="1247" w:type="dxa"/>
            <w:tcBorders>
              <w:top w:val="single" w:sz="4" w:space="0" w:color="auto"/>
              <w:bottom w:val="single" w:sz="4" w:space="0" w:color="auto"/>
            </w:tcBorders>
          </w:tcPr>
          <w:p w14:paraId="5A77532C" w14:textId="77777777" w:rsidR="001D6F34" w:rsidRPr="00927184" w:rsidRDefault="001D6F34" w:rsidP="00C628B0">
            <w:pPr>
              <w:pStyle w:val="Text"/>
              <w:keepNext/>
              <w:spacing w:before="0"/>
              <w:jc w:val="center"/>
              <w:rPr>
                <w:rFonts w:eastAsia="MS Mincho"/>
                <w:b/>
                <w:bCs/>
                <w:sz w:val="22"/>
                <w:szCs w:val="22"/>
                <w:lang w:val="nl-NL"/>
              </w:rPr>
            </w:pPr>
            <w:r w:rsidRPr="00927184">
              <w:rPr>
                <w:rFonts w:eastAsia="MS Mincho"/>
                <w:b/>
                <w:bCs/>
                <w:sz w:val="22"/>
                <w:szCs w:val="22"/>
                <w:lang w:val="nl-NL"/>
              </w:rPr>
              <w:t>Groep III</w:t>
            </w:r>
          </w:p>
          <w:p w14:paraId="2EBEA616" w14:textId="77777777" w:rsidR="001D6F34" w:rsidRPr="00927184" w:rsidRDefault="001D6F34" w:rsidP="00C628B0">
            <w:pPr>
              <w:pStyle w:val="Text"/>
              <w:keepNext/>
              <w:spacing w:before="0"/>
              <w:jc w:val="center"/>
              <w:rPr>
                <w:rFonts w:eastAsia="MS Mincho"/>
                <w:b/>
                <w:bCs/>
                <w:sz w:val="22"/>
                <w:szCs w:val="22"/>
                <w:lang w:val="nl-NL"/>
              </w:rPr>
            </w:pPr>
            <w:r w:rsidRPr="00927184">
              <w:rPr>
                <w:rFonts w:eastAsia="MS Mincho"/>
                <w:b/>
                <w:bCs/>
                <w:sz w:val="22"/>
                <w:szCs w:val="22"/>
                <w:lang w:val="nl-NL"/>
              </w:rPr>
              <w:t>vPDT</w:t>
            </w:r>
            <w:r w:rsidRPr="00927184">
              <w:rPr>
                <w:rFonts w:eastAsia="MS Mincho"/>
                <w:b/>
                <w:bCs/>
                <w:sz w:val="22"/>
                <w:szCs w:val="22"/>
                <w:vertAlign w:val="superscript"/>
                <w:lang w:val="nl-NL"/>
              </w:rPr>
              <w:t>b</w:t>
            </w:r>
          </w:p>
          <w:p w14:paraId="62F6716F" w14:textId="77777777" w:rsidR="001D6F34" w:rsidRPr="00927184" w:rsidRDefault="001D6F34" w:rsidP="00C628B0">
            <w:pPr>
              <w:pStyle w:val="Text"/>
              <w:keepNext/>
              <w:spacing w:before="0"/>
              <w:jc w:val="center"/>
              <w:rPr>
                <w:rFonts w:eastAsia="MS Mincho"/>
                <w:b/>
                <w:bCs/>
                <w:sz w:val="22"/>
                <w:szCs w:val="22"/>
                <w:lang w:val="nl-NL"/>
              </w:rPr>
            </w:pPr>
          </w:p>
          <w:p w14:paraId="236A8831" w14:textId="77777777" w:rsidR="001D6F34" w:rsidRPr="00927184" w:rsidRDefault="001D6F34" w:rsidP="00C628B0">
            <w:pPr>
              <w:pStyle w:val="Text"/>
              <w:keepNext/>
              <w:spacing w:before="0"/>
              <w:jc w:val="center"/>
              <w:rPr>
                <w:rFonts w:eastAsia="MS Mincho"/>
                <w:b/>
                <w:bCs/>
                <w:sz w:val="22"/>
                <w:szCs w:val="22"/>
                <w:lang w:val="nl-NL"/>
              </w:rPr>
            </w:pPr>
          </w:p>
          <w:p w14:paraId="48F7839C" w14:textId="77777777" w:rsidR="001D6F34" w:rsidRPr="00927184" w:rsidRDefault="001D6F34" w:rsidP="00C628B0">
            <w:pPr>
              <w:pStyle w:val="Table"/>
              <w:keepNext/>
              <w:spacing w:before="0" w:after="0"/>
              <w:jc w:val="center"/>
              <w:rPr>
                <w:rFonts w:ascii="Times New Roman" w:hAnsi="Times New Roman"/>
                <w:sz w:val="22"/>
                <w:szCs w:val="22"/>
                <w:lang w:val="nl-NL"/>
              </w:rPr>
            </w:pPr>
            <w:r w:rsidRPr="00927184">
              <w:rPr>
                <w:rFonts w:ascii="Times New Roman" w:hAnsi="Times New Roman"/>
                <w:b/>
                <w:bCs/>
                <w:sz w:val="22"/>
                <w:szCs w:val="22"/>
                <w:lang w:val="nl-NL"/>
              </w:rPr>
              <w:t>(n=55)</w:t>
            </w:r>
          </w:p>
        </w:tc>
      </w:tr>
      <w:tr w:rsidR="001D6F34" w:rsidRPr="00927184" w14:paraId="21359BDA" w14:textId="77777777" w:rsidTr="00B662F1">
        <w:tc>
          <w:tcPr>
            <w:tcW w:w="4219" w:type="dxa"/>
            <w:tcBorders>
              <w:top w:val="single" w:sz="4" w:space="0" w:color="auto"/>
            </w:tcBorders>
          </w:tcPr>
          <w:p w14:paraId="1D28A6C9" w14:textId="77777777" w:rsidR="001D6F34" w:rsidRPr="00927184" w:rsidRDefault="001D6F34" w:rsidP="00C628B0">
            <w:pPr>
              <w:pStyle w:val="Table"/>
              <w:keepNext/>
              <w:spacing w:before="0" w:after="0"/>
              <w:rPr>
                <w:rFonts w:ascii="Times New Roman" w:hAnsi="Times New Roman"/>
                <w:b/>
                <w:sz w:val="22"/>
                <w:szCs w:val="22"/>
                <w:lang w:val="nl-NL"/>
              </w:rPr>
            </w:pPr>
            <w:r w:rsidRPr="00927184">
              <w:rPr>
                <w:rFonts w:ascii="Times New Roman" w:hAnsi="Times New Roman"/>
                <w:b/>
                <w:sz w:val="22"/>
                <w:szCs w:val="22"/>
                <w:lang w:val="nl-NL"/>
              </w:rPr>
              <w:t>Maand 3</w:t>
            </w:r>
          </w:p>
        </w:tc>
        <w:tc>
          <w:tcPr>
            <w:tcW w:w="1843" w:type="dxa"/>
            <w:tcBorders>
              <w:top w:val="single" w:sz="4" w:space="0" w:color="auto"/>
            </w:tcBorders>
          </w:tcPr>
          <w:p w14:paraId="3B934031" w14:textId="77777777" w:rsidR="001D6F34" w:rsidRPr="00927184" w:rsidRDefault="001D6F34" w:rsidP="00C628B0">
            <w:pPr>
              <w:pStyle w:val="Table"/>
              <w:keepNext/>
              <w:spacing w:before="0" w:after="0"/>
              <w:rPr>
                <w:rFonts w:ascii="Times New Roman" w:hAnsi="Times New Roman"/>
                <w:sz w:val="22"/>
                <w:szCs w:val="22"/>
                <w:lang w:val="nl-NL"/>
              </w:rPr>
            </w:pPr>
          </w:p>
        </w:tc>
        <w:tc>
          <w:tcPr>
            <w:tcW w:w="1984" w:type="dxa"/>
            <w:tcBorders>
              <w:top w:val="single" w:sz="4" w:space="0" w:color="auto"/>
            </w:tcBorders>
          </w:tcPr>
          <w:p w14:paraId="1B12631B" w14:textId="77777777" w:rsidR="001D6F34" w:rsidRPr="00927184" w:rsidRDefault="001D6F34" w:rsidP="00C628B0">
            <w:pPr>
              <w:pStyle w:val="Table"/>
              <w:keepNext/>
              <w:spacing w:before="0" w:after="0"/>
              <w:rPr>
                <w:rFonts w:ascii="Times New Roman" w:hAnsi="Times New Roman"/>
                <w:sz w:val="22"/>
                <w:szCs w:val="22"/>
                <w:lang w:val="nl-NL"/>
              </w:rPr>
            </w:pPr>
          </w:p>
        </w:tc>
        <w:tc>
          <w:tcPr>
            <w:tcW w:w="1247" w:type="dxa"/>
            <w:tcBorders>
              <w:top w:val="single" w:sz="4" w:space="0" w:color="auto"/>
            </w:tcBorders>
          </w:tcPr>
          <w:p w14:paraId="2B70CB57" w14:textId="77777777" w:rsidR="001D6F34" w:rsidRPr="00927184" w:rsidRDefault="001D6F34" w:rsidP="00C628B0">
            <w:pPr>
              <w:pStyle w:val="Table"/>
              <w:keepNext/>
              <w:spacing w:before="0" w:after="0"/>
              <w:rPr>
                <w:rFonts w:ascii="Times New Roman" w:hAnsi="Times New Roman"/>
                <w:sz w:val="22"/>
                <w:szCs w:val="22"/>
                <w:lang w:val="nl-NL"/>
              </w:rPr>
            </w:pPr>
          </w:p>
        </w:tc>
      </w:tr>
      <w:tr w:rsidR="001D6F34" w:rsidRPr="00927184" w14:paraId="77A410D9" w14:textId="77777777" w:rsidTr="00B662F1">
        <w:tc>
          <w:tcPr>
            <w:tcW w:w="4219" w:type="dxa"/>
          </w:tcPr>
          <w:p w14:paraId="20A8CC78" w14:textId="77777777" w:rsidR="001D6F34" w:rsidRPr="00927184" w:rsidRDefault="001D6F34" w:rsidP="00C628B0">
            <w:pPr>
              <w:pStyle w:val="Table"/>
              <w:keepNext/>
              <w:spacing w:before="0" w:after="0"/>
              <w:rPr>
                <w:rFonts w:ascii="Times New Roman" w:hAnsi="Times New Roman"/>
                <w:sz w:val="22"/>
                <w:szCs w:val="22"/>
                <w:lang w:val="nl-NL"/>
              </w:rPr>
            </w:pPr>
            <w:r w:rsidRPr="00927184">
              <w:rPr>
                <w:rFonts w:ascii="Times New Roman" w:hAnsi="Times New Roman"/>
                <w:sz w:val="22"/>
                <w:szCs w:val="22"/>
                <w:lang w:val="nl-NL"/>
              </w:rPr>
              <w:t>Gemiddelde verandering in BCVA van maand 1 tot maand 3 in vergelijking met uitgangswaarde</w:t>
            </w:r>
            <w:r w:rsidRPr="00927184">
              <w:rPr>
                <w:rFonts w:ascii="Times New Roman" w:hAnsi="Times New Roman"/>
                <w:sz w:val="22"/>
                <w:szCs w:val="22"/>
                <w:vertAlign w:val="superscript"/>
                <w:lang w:val="nl-NL"/>
              </w:rPr>
              <w:t>a</w:t>
            </w:r>
            <w:r w:rsidRPr="00927184">
              <w:rPr>
                <w:rFonts w:ascii="Times New Roman" w:hAnsi="Times New Roman"/>
                <w:sz w:val="22"/>
                <w:szCs w:val="22"/>
                <w:lang w:val="nl-NL"/>
              </w:rPr>
              <w:t xml:space="preserve"> (letters)</w:t>
            </w:r>
          </w:p>
        </w:tc>
        <w:tc>
          <w:tcPr>
            <w:tcW w:w="1843" w:type="dxa"/>
          </w:tcPr>
          <w:p w14:paraId="06B8DC02" w14:textId="77777777" w:rsidR="001D6F34" w:rsidRPr="00927184" w:rsidRDefault="001D6F34"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+10,5</w:t>
            </w:r>
          </w:p>
        </w:tc>
        <w:tc>
          <w:tcPr>
            <w:tcW w:w="1984" w:type="dxa"/>
          </w:tcPr>
          <w:p w14:paraId="7CDCE5FB" w14:textId="77777777" w:rsidR="001D6F34" w:rsidRPr="00927184" w:rsidRDefault="001D6F34"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+10,6</w:t>
            </w:r>
          </w:p>
        </w:tc>
        <w:tc>
          <w:tcPr>
            <w:tcW w:w="1247" w:type="dxa"/>
          </w:tcPr>
          <w:p w14:paraId="416FC34C" w14:textId="77777777" w:rsidR="001D6F34" w:rsidRPr="00927184" w:rsidRDefault="001D6F34"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+2,2</w:t>
            </w:r>
          </w:p>
        </w:tc>
      </w:tr>
      <w:tr w:rsidR="001D6F34" w:rsidRPr="00927184" w14:paraId="40231AB1" w14:textId="77777777" w:rsidTr="00B662F1">
        <w:tc>
          <w:tcPr>
            <w:tcW w:w="4219" w:type="dxa"/>
          </w:tcPr>
          <w:p w14:paraId="6C2757A8" w14:textId="77777777" w:rsidR="001D6F34" w:rsidRPr="00927184" w:rsidRDefault="001D6F34" w:rsidP="00C628B0">
            <w:pPr>
              <w:pStyle w:val="Text"/>
              <w:keepNext/>
              <w:spacing w:before="0"/>
              <w:jc w:val="left"/>
              <w:rPr>
                <w:rFonts w:eastAsia="MS Mincho"/>
                <w:sz w:val="22"/>
                <w:szCs w:val="22"/>
                <w:lang w:val="nl-NL"/>
              </w:rPr>
            </w:pPr>
            <w:r w:rsidRPr="00927184">
              <w:rPr>
                <w:rFonts w:eastAsia="MS Mincho"/>
                <w:sz w:val="22"/>
                <w:szCs w:val="22"/>
                <w:lang w:val="nl-NL"/>
              </w:rPr>
              <w:t>Aandeel patiënten met winst van:</w:t>
            </w:r>
          </w:p>
          <w:p w14:paraId="3C5AA791" w14:textId="77777777" w:rsidR="001D6F34" w:rsidRPr="00927184" w:rsidRDefault="001D6F34" w:rsidP="00C628B0">
            <w:pPr>
              <w:pStyle w:val="Text"/>
              <w:keepNext/>
              <w:spacing w:before="0"/>
              <w:jc w:val="left"/>
              <w:rPr>
                <w:rFonts w:eastAsia="MS Mincho"/>
                <w:sz w:val="22"/>
                <w:szCs w:val="22"/>
                <w:lang w:val="nl-NL"/>
              </w:rPr>
            </w:pPr>
            <w:r w:rsidRPr="00927184">
              <w:rPr>
                <w:rFonts w:eastAsia="MS Mincho"/>
                <w:sz w:val="22"/>
                <w:szCs w:val="22"/>
                <w:lang w:val="nl-NL"/>
              </w:rPr>
              <w:t>≥15 letters, of BCVA van ≥84 letters bereikt</w:t>
            </w:r>
          </w:p>
        </w:tc>
        <w:tc>
          <w:tcPr>
            <w:tcW w:w="1843" w:type="dxa"/>
          </w:tcPr>
          <w:p w14:paraId="7CDB2FED" w14:textId="77777777" w:rsidR="001D6F34" w:rsidRPr="00927184" w:rsidRDefault="001D6F34" w:rsidP="00C628B0">
            <w:pPr>
              <w:pStyle w:val="Text"/>
              <w:keepNext/>
              <w:spacing w:before="0"/>
              <w:jc w:val="center"/>
              <w:rPr>
                <w:rFonts w:eastAsia="MS Mincho"/>
                <w:sz w:val="22"/>
                <w:szCs w:val="22"/>
                <w:lang w:val="nl-NL"/>
              </w:rPr>
            </w:pPr>
          </w:p>
          <w:p w14:paraId="7FCA9785" w14:textId="77777777" w:rsidR="001D6F34" w:rsidRPr="00927184" w:rsidRDefault="001D6F34" w:rsidP="00C628B0">
            <w:pPr>
              <w:pStyle w:val="Text"/>
              <w:keepNext/>
              <w:tabs>
                <w:tab w:val="center" w:pos="1053"/>
                <w:tab w:val="right" w:pos="2107"/>
              </w:tabs>
              <w:spacing w:before="0"/>
              <w:jc w:val="center"/>
              <w:rPr>
                <w:rFonts w:eastAsia="MS Mincho"/>
                <w:sz w:val="22"/>
                <w:szCs w:val="22"/>
                <w:lang w:val="nl-NL"/>
              </w:rPr>
            </w:pPr>
            <w:r w:rsidRPr="00927184">
              <w:rPr>
                <w:rFonts w:eastAsia="MS Mincho"/>
                <w:sz w:val="22"/>
                <w:szCs w:val="22"/>
                <w:lang w:val="nl-NL"/>
              </w:rPr>
              <w:t>38,1%</w:t>
            </w:r>
          </w:p>
        </w:tc>
        <w:tc>
          <w:tcPr>
            <w:tcW w:w="1984" w:type="dxa"/>
          </w:tcPr>
          <w:p w14:paraId="1A23D669" w14:textId="77777777" w:rsidR="001D6F34" w:rsidRPr="00927184" w:rsidRDefault="001D6F34" w:rsidP="00C628B0">
            <w:pPr>
              <w:pStyle w:val="Text"/>
              <w:keepNext/>
              <w:spacing w:before="0"/>
              <w:jc w:val="center"/>
              <w:rPr>
                <w:rFonts w:eastAsia="MS Mincho"/>
                <w:sz w:val="22"/>
                <w:szCs w:val="22"/>
                <w:lang w:val="nl-NL"/>
              </w:rPr>
            </w:pPr>
          </w:p>
          <w:p w14:paraId="6BE52ED1" w14:textId="77777777" w:rsidR="001D6F34" w:rsidRPr="00927184" w:rsidRDefault="001D6F34" w:rsidP="00C628B0">
            <w:pPr>
              <w:pStyle w:val="Text"/>
              <w:keepNext/>
              <w:spacing w:before="0"/>
              <w:jc w:val="center"/>
              <w:rPr>
                <w:rFonts w:eastAsia="MS Mincho"/>
                <w:sz w:val="22"/>
                <w:szCs w:val="22"/>
                <w:lang w:val="nl-NL"/>
              </w:rPr>
            </w:pPr>
            <w:r w:rsidRPr="00927184">
              <w:rPr>
                <w:rFonts w:eastAsia="MS Mincho"/>
                <w:sz w:val="22"/>
                <w:szCs w:val="22"/>
                <w:lang w:val="nl-NL"/>
              </w:rPr>
              <w:t>43,1%</w:t>
            </w:r>
          </w:p>
        </w:tc>
        <w:tc>
          <w:tcPr>
            <w:tcW w:w="1247" w:type="dxa"/>
          </w:tcPr>
          <w:p w14:paraId="5241FC5D" w14:textId="77777777" w:rsidR="001D6F34" w:rsidRPr="00927184" w:rsidRDefault="001D6F34" w:rsidP="00C628B0">
            <w:pPr>
              <w:pStyle w:val="Text"/>
              <w:keepNext/>
              <w:spacing w:before="0"/>
              <w:jc w:val="center"/>
              <w:rPr>
                <w:rFonts w:eastAsia="MS Mincho"/>
                <w:sz w:val="22"/>
                <w:szCs w:val="22"/>
                <w:lang w:val="nl-NL"/>
              </w:rPr>
            </w:pPr>
          </w:p>
          <w:p w14:paraId="487B601D" w14:textId="77777777" w:rsidR="001D6F34" w:rsidRPr="00927184" w:rsidRDefault="001D6F34" w:rsidP="00C628B0">
            <w:pPr>
              <w:pStyle w:val="Text"/>
              <w:keepNext/>
              <w:spacing w:before="0"/>
              <w:jc w:val="center"/>
              <w:rPr>
                <w:rFonts w:eastAsia="MS Mincho"/>
                <w:sz w:val="22"/>
                <w:szCs w:val="22"/>
                <w:lang w:val="nl-NL"/>
              </w:rPr>
            </w:pPr>
            <w:r w:rsidRPr="00927184">
              <w:rPr>
                <w:rFonts w:eastAsia="MS Mincho"/>
                <w:sz w:val="22"/>
                <w:szCs w:val="22"/>
                <w:lang w:val="nl-NL"/>
              </w:rPr>
              <w:t>14,5%</w:t>
            </w:r>
          </w:p>
        </w:tc>
      </w:tr>
      <w:tr w:rsidR="001D6F34" w:rsidRPr="00927184" w14:paraId="40EC5A5E" w14:textId="77777777" w:rsidTr="00B662F1">
        <w:tc>
          <w:tcPr>
            <w:tcW w:w="4219" w:type="dxa"/>
          </w:tcPr>
          <w:p w14:paraId="1DC3D032" w14:textId="77777777" w:rsidR="001D6F34" w:rsidRPr="00927184" w:rsidRDefault="001D6F34" w:rsidP="00C628B0">
            <w:pPr>
              <w:pStyle w:val="Table"/>
              <w:keepNext/>
              <w:spacing w:before="0" w:after="0"/>
              <w:rPr>
                <w:rFonts w:ascii="Times New Roman" w:hAnsi="Times New Roman"/>
                <w:b/>
                <w:sz w:val="22"/>
                <w:szCs w:val="22"/>
                <w:lang w:val="nl-NL"/>
              </w:rPr>
            </w:pPr>
            <w:r w:rsidRPr="00927184">
              <w:rPr>
                <w:rFonts w:ascii="Times New Roman" w:hAnsi="Times New Roman"/>
                <w:b/>
                <w:sz w:val="22"/>
                <w:szCs w:val="22"/>
                <w:lang w:val="nl-NL"/>
              </w:rPr>
              <w:t>Maand 12</w:t>
            </w:r>
          </w:p>
        </w:tc>
        <w:tc>
          <w:tcPr>
            <w:tcW w:w="1843" w:type="dxa"/>
          </w:tcPr>
          <w:p w14:paraId="7C16C41C" w14:textId="77777777" w:rsidR="001D6F34" w:rsidRPr="00927184" w:rsidRDefault="001D6F34" w:rsidP="00C628B0">
            <w:pPr>
              <w:pStyle w:val="Table"/>
              <w:keepNext/>
              <w:spacing w:before="0" w:after="0"/>
              <w:jc w:val="center"/>
              <w:rPr>
                <w:rFonts w:ascii="Times New Roman" w:hAnsi="Times New Roman"/>
                <w:sz w:val="22"/>
                <w:szCs w:val="22"/>
                <w:lang w:val="nl-NL"/>
              </w:rPr>
            </w:pPr>
          </w:p>
        </w:tc>
        <w:tc>
          <w:tcPr>
            <w:tcW w:w="1984" w:type="dxa"/>
          </w:tcPr>
          <w:p w14:paraId="106E5DFC" w14:textId="77777777" w:rsidR="001D6F34" w:rsidRPr="00927184" w:rsidRDefault="001D6F34" w:rsidP="00C628B0">
            <w:pPr>
              <w:pStyle w:val="Table"/>
              <w:keepNext/>
              <w:spacing w:before="0" w:after="0"/>
              <w:jc w:val="center"/>
              <w:rPr>
                <w:rFonts w:ascii="Times New Roman" w:hAnsi="Times New Roman"/>
                <w:sz w:val="22"/>
                <w:szCs w:val="22"/>
                <w:lang w:val="nl-NL"/>
              </w:rPr>
            </w:pPr>
          </w:p>
        </w:tc>
        <w:tc>
          <w:tcPr>
            <w:tcW w:w="1247" w:type="dxa"/>
          </w:tcPr>
          <w:p w14:paraId="7518511A" w14:textId="77777777" w:rsidR="001D6F34" w:rsidRPr="00927184" w:rsidRDefault="001D6F34" w:rsidP="00C628B0">
            <w:pPr>
              <w:pStyle w:val="Table"/>
              <w:keepNext/>
              <w:spacing w:before="0" w:after="0"/>
              <w:jc w:val="center"/>
              <w:rPr>
                <w:rFonts w:ascii="Times New Roman" w:hAnsi="Times New Roman"/>
                <w:sz w:val="22"/>
                <w:szCs w:val="22"/>
                <w:lang w:val="nl-NL"/>
              </w:rPr>
            </w:pPr>
          </w:p>
        </w:tc>
      </w:tr>
      <w:tr w:rsidR="001D6F34" w:rsidRPr="00927184" w14:paraId="6038AAFE" w14:textId="77777777" w:rsidTr="00B662F1">
        <w:tc>
          <w:tcPr>
            <w:tcW w:w="4219" w:type="dxa"/>
          </w:tcPr>
          <w:p w14:paraId="46538ECE" w14:textId="77777777" w:rsidR="001D6F34" w:rsidRPr="00927184" w:rsidRDefault="001D6F34" w:rsidP="00C628B0">
            <w:pPr>
              <w:pStyle w:val="Table"/>
              <w:keepNext/>
              <w:spacing w:before="0" w:after="0"/>
              <w:rPr>
                <w:rFonts w:ascii="Times New Roman" w:hAnsi="Times New Roman"/>
                <w:sz w:val="22"/>
                <w:szCs w:val="22"/>
                <w:lang w:val="nl-NL"/>
              </w:rPr>
            </w:pPr>
            <w:r w:rsidRPr="00927184">
              <w:rPr>
                <w:rFonts w:ascii="Times New Roman" w:hAnsi="Times New Roman"/>
                <w:sz w:val="22"/>
                <w:szCs w:val="22"/>
                <w:lang w:val="nl-NL"/>
              </w:rPr>
              <w:t>Aantal injecties tot maand 12:</w:t>
            </w:r>
          </w:p>
          <w:p w14:paraId="0E9A59B1" w14:textId="77777777" w:rsidR="001D6F34" w:rsidRPr="00927184" w:rsidRDefault="001D6F34" w:rsidP="00C628B0">
            <w:pPr>
              <w:pStyle w:val="Table"/>
              <w:keepNext/>
              <w:spacing w:before="0" w:after="0"/>
              <w:rPr>
                <w:rFonts w:ascii="Times New Roman" w:hAnsi="Times New Roman"/>
                <w:sz w:val="22"/>
                <w:szCs w:val="22"/>
                <w:lang w:val="nl-NL"/>
              </w:rPr>
            </w:pPr>
            <w:r w:rsidRPr="00927184">
              <w:rPr>
                <w:rFonts w:ascii="Times New Roman" w:hAnsi="Times New Roman"/>
                <w:sz w:val="22"/>
                <w:szCs w:val="22"/>
                <w:lang w:val="nl-NL"/>
              </w:rPr>
              <w:t>Gemiddeld</w:t>
            </w:r>
          </w:p>
          <w:p w14:paraId="526FA182" w14:textId="77777777" w:rsidR="001D6F34" w:rsidRPr="00927184" w:rsidRDefault="001D6F34" w:rsidP="00C628B0">
            <w:pPr>
              <w:pStyle w:val="Table"/>
              <w:keepNext/>
              <w:spacing w:before="0" w:after="0"/>
              <w:rPr>
                <w:rFonts w:ascii="Times New Roman" w:hAnsi="Times New Roman"/>
                <w:sz w:val="22"/>
                <w:szCs w:val="22"/>
                <w:lang w:val="nl-NL"/>
              </w:rPr>
            </w:pPr>
            <w:r w:rsidRPr="00927184">
              <w:rPr>
                <w:rFonts w:ascii="Times New Roman" w:hAnsi="Times New Roman"/>
                <w:sz w:val="22"/>
                <w:szCs w:val="22"/>
                <w:lang w:val="nl-NL"/>
              </w:rPr>
              <w:t>Mediaan</w:t>
            </w:r>
          </w:p>
        </w:tc>
        <w:tc>
          <w:tcPr>
            <w:tcW w:w="1843" w:type="dxa"/>
          </w:tcPr>
          <w:p w14:paraId="1F93D9A3" w14:textId="77777777" w:rsidR="001D6F34" w:rsidRPr="00927184" w:rsidRDefault="001D6F34" w:rsidP="00C628B0">
            <w:pPr>
              <w:pStyle w:val="Table"/>
              <w:keepNext/>
              <w:spacing w:before="0" w:after="0"/>
              <w:jc w:val="center"/>
              <w:rPr>
                <w:rFonts w:ascii="Times New Roman" w:hAnsi="Times New Roman"/>
                <w:sz w:val="22"/>
                <w:szCs w:val="22"/>
                <w:lang w:val="nl-NL"/>
              </w:rPr>
            </w:pPr>
          </w:p>
          <w:p w14:paraId="0610FACA" w14:textId="77777777" w:rsidR="001D6F34" w:rsidRPr="00927184" w:rsidRDefault="001D6F34"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4,6</w:t>
            </w:r>
          </w:p>
          <w:p w14:paraId="5471D02D" w14:textId="77777777" w:rsidR="001D6F34" w:rsidRPr="00927184" w:rsidRDefault="001D6F34"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4,0</w:t>
            </w:r>
          </w:p>
        </w:tc>
        <w:tc>
          <w:tcPr>
            <w:tcW w:w="1984" w:type="dxa"/>
          </w:tcPr>
          <w:p w14:paraId="2D4C426A" w14:textId="77777777" w:rsidR="001D6F34" w:rsidRPr="00927184" w:rsidRDefault="001D6F34" w:rsidP="00C628B0">
            <w:pPr>
              <w:pStyle w:val="Table"/>
              <w:keepNext/>
              <w:spacing w:before="0" w:after="0"/>
              <w:jc w:val="center"/>
              <w:rPr>
                <w:rFonts w:ascii="Times New Roman" w:hAnsi="Times New Roman"/>
                <w:sz w:val="22"/>
                <w:szCs w:val="22"/>
                <w:lang w:val="nl-NL"/>
              </w:rPr>
            </w:pPr>
          </w:p>
          <w:p w14:paraId="619C9DD8" w14:textId="77777777" w:rsidR="001D6F34" w:rsidRPr="00927184" w:rsidRDefault="001D6F34"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3,5</w:t>
            </w:r>
          </w:p>
          <w:p w14:paraId="5060504B" w14:textId="77777777" w:rsidR="001D6F34" w:rsidRPr="00927184" w:rsidRDefault="001D6F34"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2,5</w:t>
            </w:r>
          </w:p>
        </w:tc>
        <w:tc>
          <w:tcPr>
            <w:tcW w:w="1247" w:type="dxa"/>
          </w:tcPr>
          <w:p w14:paraId="19F52B82" w14:textId="77777777" w:rsidR="001D6F34" w:rsidRPr="00927184" w:rsidRDefault="001D6F34" w:rsidP="00C628B0">
            <w:pPr>
              <w:pStyle w:val="Table"/>
              <w:keepNext/>
              <w:spacing w:before="0" w:after="0"/>
              <w:jc w:val="center"/>
              <w:rPr>
                <w:rFonts w:ascii="Times New Roman" w:hAnsi="Times New Roman"/>
                <w:sz w:val="22"/>
                <w:szCs w:val="22"/>
                <w:lang w:val="nl-NL"/>
              </w:rPr>
            </w:pPr>
          </w:p>
          <w:p w14:paraId="6D92E108" w14:textId="77777777" w:rsidR="001D6F34" w:rsidRPr="00927184" w:rsidRDefault="001D6F34"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n.v.t.</w:t>
            </w:r>
          </w:p>
          <w:p w14:paraId="36CFE2B3" w14:textId="77777777" w:rsidR="001D6F34" w:rsidRPr="00927184" w:rsidRDefault="001D6F34"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n.v.t</w:t>
            </w:r>
          </w:p>
        </w:tc>
      </w:tr>
      <w:tr w:rsidR="001D6F34" w:rsidRPr="00927184" w14:paraId="66884939" w14:textId="77777777" w:rsidTr="00B662F1">
        <w:tc>
          <w:tcPr>
            <w:tcW w:w="4219" w:type="dxa"/>
          </w:tcPr>
          <w:p w14:paraId="7904B46D" w14:textId="77777777" w:rsidR="001D6F34" w:rsidRPr="00927184" w:rsidRDefault="001D6F34" w:rsidP="00C628B0">
            <w:pPr>
              <w:pStyle w:val="Table"/>
              <w:keepNext/>
              <w:spacing w:before="0" w:after="0"/>
              <w:rPr>
                <w:rFonts w:ascii="Times New Roman" w:hAnsi="Times New Roman"/>
                <w:sz w:val="22"/>
                <w:szCs w:val="22"/>
                <w:lang w:val="nl-NL"/>
              </w:rPr>
            </w:pPr>
            <w:r w:rsidRPr="00927184">
              <w:rPr>
                <w:rFonts w:ascii="Times New Roman" w:hAnsi="Times New Roman"/>
                <w:sz w:val="22"/>
                <w:szCs w:val="22"/>
                <w:lang w:val="nl-NL"/>
              </w:rPr>
              <w:t>Gemiddelde verandering in BCVA van maand 1 tot maand 12 in vergelijking met uitgangswaarde (letters)</w:t>
            </w:r>
          </w:p>
        </w:tc>
        <w:tc>
          <w:tcPr>
            <w:tcW w:w="1843" w:type="dxa"/>
          </w:tcPr>
          <w:p w14:paraId="448AB7DA" w14:textId="77777777" w:rsidR="001D6F34" w:rsidRPr="00927184" w:rsidRDefault="001D6F34"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+12,8</w:t>
            </w:r>
          </w:p>
        </w:tc>
        <w:tc>
          <w:tcPr>
            <w:tcW w:w="1984" w:type="dxa"/>
          </w:tcPr>
          <w:p w14:paraId="18BC0296" w14:textId="77777777" w:rsidR="001D6F34" w:rsidRPr="00927184" w:rsidRDefault="001D6F34"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+12,5</w:t>
            </w:r>
          </w:p>
        </w:tc>
        <w:tc>
          <w:tcPr>
            <w:tcW w:w="1247" w:type="dxa"/>
          </w:tcPr>
          <w:p w14:paraId="7FBBE68A" w14:textId="77777777" w:rsidR="001D6F34" w:rsidRPr="00927184" w:rsidRDefault="001D6F34"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n.v.t</w:t>
            </w:r>
          </w:p>
        </w:tc>
      </w:tr>
      <w:tr w:rsidR="001D6F34" w:rsidRPr="00927184" w14:paraId="50B3223C" w14:textId="77777777" w:rsidTr="00B662F1">
        <w:tc>
          <w:tcPr>
            <w:tcW w:w="4219" w:type="dxa"/>
          </w:tcPr>
          <w:p w14:paraId="156DEABF" w14:textId="77777777" w:rsidR="001D6F34" w:rsidRPr="00927184" w:rsidRDefault="001D6F34" w:rsidP="00C628B0">
            <w:pPr>
              <w:pStyle w:val="Text"/>
              <w:keepNext/>
              <w:spacing w:before="0"/>
              <w:jc w:val="left"/>
              <w:rPr>
                <w:rFonts w:eastAsia="MS Mincho"/>
                <w:sz w:val="22"/>
                <w:szCs w:val="22"/>
                <w:lang w:val="nl-NL"/>
              </w:rPr>
            </w:pPr>
            <w:r w:rsidRPr="00927184">
              <w:rPr>
                <w:rFonts w:eastAsia="MS Mincho"/>
                <w:sz w:val="22"/>
                <w:szCs w:val="22"/>
                <w:lang w:val="nl-NL"/>
              </w:rPr>
              <w:t>Aandeel patiënten met winst van:</w:t>
            </w:r>
          </w:p>
          <w:p w14:paraId="34D36F77" w14:textId="77777777" w:rsidR="001D6F34" w:rsidRPr="00927184" w:rsidRDefault="001D6F34" w:rsidP="00C628B0">
            <w:pPr>
              <w:pStyle w:val="Text"/>
              <w:keepNext/>
              <w:spacing w:before="0"/>
              <w:jc w:val="left"/>
              <w:rPr>
                <w:rFonts w:eastAsia="MS Mincho"/>
                <w:sz w:val="22"/>
                <w:szCs w:val="22"/>
                <w:lang w:val="nl-NL"/>
              </w:rPr>
            </w:pPr>
            <w:r w:rsidRPr="00927184">
              <w:rPr>
                <w:rFonts w:eastAsia="MS Mincho"/>
                <w:sz w:val="22"/>
                <w:szCs w:val="22"/>
                <w:lang w:val="nl-NL"/>
              </w:rPr>
              <w:t>≥15 letters, of BCVA van ≥84 letters bereikt</w:t>
            </w:r>
          </w:p>
        </w:tc>
        <w:tc>
          <w:tcPr>
            <w:tcW w:w="1843" w:type="dxa"/>
          </w:tcPr>
          <w:p w14:paraId="2E67E60C" w14:textId="77777777" w:rsidR="001D6F34" w:rsidRPr="00927184" w:rsidRDefault="001D6F34" w:rsidP="00C628B0">
            <w:pPr>
              <w:pStyle w:val="Table"/>
              <w:keepNext/>
              <w:spacing w:before="0" w:after="0"/>
              <w:jc w:val="center"/>
              <w:rPr>
                <w:rFonts w:ascii="Times New Roman" w:hAnsi="Times New Roman"/>
                <w:sz w:val="22"/>
                <w:szCs w:val="22"/>
                <w:lang w:val="nl-NL"/>
              </w:rPr>
            </w:pPr>
          </w:p>
          <w:p w14:paraId="62F12E94" w14:textId="77777777" w:rsidR="001D6F34" w:rsidRPr="00927184" w:rsidRDefault="001D6F34"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53,3%</w:t>
            </w:r>
          </w:p>
        </w:tc>
        <w:tc>
          <w:tcPr>
            <w:tcW w:w="1984" w:type="dxa"/>
          </w:tcPr>
          <w:p w14:paraId="5994C3E6" w14:textId="77777777" w:rsidR="001D6F34" w:rsidRPr="00927184" w:rsidRDefault="001D6F34" w:rsidP="00C628B0">
            <w:pPr>
              <w:pStyle w:val="Table"/>
              <w:keepNext/>
              <w:spacing w:before="0" w:after="0"/>
              <w:jc w:val="center"/>
              <w:rPr>
                <w:rFonts w:ascii="Times New Roman" w:hAnsi="Times New Roman"/>
                <w:sz w:val="22"/>
                <w:szCs w:val="22"/>
                <w:lang w:val="nl-NL"/>
              </w:rPr>
            </w:pPr>
          </w:p>
          <w:p w14:paraId="3B2C2A1E" w14:textId="77777777" w:rsidR="001D6F34" w:rsidRPr="00927184" w:rsidRDefault="001D6F34"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51,7%</w:t>
            </w:r>
          </w:p>
        </w:tc>
        <w:tc>
          <w:tcPr>
            <w:tcW w:w="1247" w:type="dxa"/>
          </w:tcPr>
          <w:p w14:paraId="28589964" w14:textId="77777777" w:rsidR="001D6F34" w:rsidRPr="00927184" w:rsidRDefault="001D6F34" w:rsidP="00C628B0">
            <w:pPr>
              <w:pStyle w:val="Table"/>
              <w:keepNext/>
              <w:spacing w:before="0" w:after="0"/>
              <w:jc w:val="center"/>
              <w:rPr>
                <w:rFonts w:ascii="Times New Roman" w:hAnsi="Times New Roman"/>
                <w:sz w:val="22"/>
                <w:szCs w:val="22"/>
                <w:lang w:val="nl-NL"/>
              </w:rPr>
            </w:pPr>
          </w:p>
          <w:p w14:paraId="6A0158A8" w14:textId="77777777" w:rsidR="001D6F34" w:rsidRPr="00927184" w:rsidRDefault="001D6F34" w:rsidP="00C628B0">
            <w:pPr>
              <w:pStyle w:val="Table"/>
              <w:keepNext/>
              <w:spacing w:before="0" w:after="0"/>
              <w:jc w:val="center"/>
              <w:rPr>
                <w:rFonts w:ascii="Times New Roman" w:hAnsi="Times New Roman"/>
                <w:sz w:val="22"/>
                <w:szCs w:val="22"/>
                <w:lang w:val="nl-NL"/>
              </w:rPr>
            </w:pPr>
            <w:r w:rsidRPr="00927184">
              <w:rPr>
                <w:rFonts w:ascii="Times New Roman" w:hAnsi="Times New Roman"/>
                <w:sz w:val="22"/>
                <w:szCs w:val="22"/>
                <w:lang w:val="nl-NL"/>
              </w:rPr>
              <w:t>n.v.t</w:t>
            </w:r>
          </w:p>
        </w:tc>
      </w:tr>
    </w:tbl>
    <w:p w14:paraId="033545A5" w14:textId="77777777" w:rsidR="001D6F34" w:rsidRPr="00927184" w:rsidRDefault="001D6F34" w:rsidP="00C628B0">
      <w:pPr>
        <w:pStyle w:val="Text"/>
        <w:keepNext/>
        <w:spacing w:before="0"/>
        <w:jc w:val="left"/>
        <w:rPr>
          <w:sz w:val="22"/>
          <w:szCs w:val="22"/>
          <w:lang w:val="nl-NL"/>
        </w:rPr>
      </w:pPr>
      <w:r w:rsidRPr="00927184">
        <w:rPr>
          <w:sz w:val="22"/>
          <w:szCs w:val="22"/>
          <w:vertAlign w:val="superscript"/>
          <w:lang w:val="nl-NL"/>
        </w:rPr>
        <w:t>a</w:t>
      </w:r>
      <w:r w:rsidRPr="00927184">
        <w:rPr>
          <w:sz w:val="22"/>
          <w:szCs w:val="22"/>
          <w:lang w:val="nl-NL"/>
        </w:rPr>
        <w:t>p&lt;0,00001 vergelijking met vPDT-controle</w:t>
      </w:r>
    </w:p>
    <w:p w14:paraId="2DBD895C" w14:textId="77777777" w:rsidR="001D6F34" w:rsidRPr="00927184" w:rsidRDefault="001D6F34" w:rsidP="00C628B0">
      <w:pPr>
        <w:pStyle w:val="Text"/>
        <w:spacing w:before="0"/>
        <w:jc w:val="left"/>
        <w:rPr>
          <w:sz w:val="22"/>
          <w:szCs w:val="22"/>
          <w:lang w:val="nl-NL"/>
        </w:rPr>
      </w:pPr>
      <w:r w:rsidRPr="00927184">
        <w:rPr>
          <w:sz w:val="22"/>
          <w:szCs w:val="22"/>
          <w:vertAlign w:val="superscript"/>
          <w:lang w:val="nl-NL"/>
        </w:rPr>
        <w:t>b</w:t>
      </w:r>
      <w:r w:rsidRPr="00927184">
        <w:rPr>
          <w:sz w:val="22"/>
          <w:szCs w:val="22"/>
          <w:lang w:val="nl-NL"/>
        </w:rPr>
        <w:t xml:space="preserve"> Vergelijkende controle tot maand 3. Patiënten die gerandomiseerd waren naar vPDT mochten behandeling met ranibizumab krijgen vanaf maand 3 (in Groep III kregen 38 patiënten ranibizumab vanaf maand 3)</w:t>
      </w:r>
    </w:p>
    <w:p w14:paraId="5B4B4DAA" w14:textId="77777777" w:rsidR="001D6F34" w:rsidRPr="00927184" w:rsidRDefault="001D6F34" w:rsidP="00C628B0">
      <w:pPr>
        <w:pStyle w:val="Text"/>
        <w:spacing w:before="0"/>
        <w:jc w:val="left"/>
        <w:rPr>
          <w:sz w:val="22"/>
          <w:szCs w:val="22"/>
          <w:lang w:val="nl-NL"/>
        </w:rPr>
      </w:pPr>
    </w:p>
    <w:p w14:paraId="72EF48EC" w14:textId="77777777" w:rsidR="001D6F34" w:rsidRPr="00927184" w:rsidRDefault="001D6F34" w:rsidP="00C628B0">
      <w:pPr>
        <w:pStyle w:val="Text"/>
        <w:keepNext/>
        <w:keepLines/>
        <w:widowControl w:val="0"/>
        <w:spacing w:before="0"/>
        <w:ind w:left="1134" w:hanging="1134"/>
        <w:jc w:val="left"/>
        <w:rPr>
          <w:sz w:val="22"/>
          <w:szCs w:val="22"/>
          <w:lang w:val="nl-NL"/>
        </w:rPr>
      </w:pPr>
      <w:r w:rsidRPr="00927184">
        <w:rPr>
          <w:b/>
          <w:sz w:val="22"/>
          <w:szCs w:val="22"/>
          <w:lang w:val="nl-NL"/>
        </w:rPr>
        <w:t>Figuur 2</w:t>
      </w:r>
      <w:r w:rsidRPr="00927184">
        <w:rPr>
          <w:b/>
          <w:sz w:val="22"/>
          <w:szCs w:val="22"/>
          <w:lang w:val="nl-NL"/>
        </w:rPr>
        <w:tab/>
        <w:t>Gemiddelde verandering in BCVA in de loop van de tijd, ten opzichte van de BCVA uitgangswaarde, tot maand 12 (RADIANCE)</w:t>
      </w:r>
    </w:p>
    <w:p w14:paraId="60CD8197" w14:textId="77777777" w:rsidR="00E26024" w:rsidRPr="00927184" w:rsidRDefault="00E26024" w:rsidP="00C628B0">
      <w:pPr>
        <w:keepNext/>
        <w:keepLines/>
        <w:rPr>
          <w:lang w:val="nl-NL"/>
        </w:rPr>
      </w:pPr>
    </w:p>
    <w:p w14:paraId="46F1616F" w14:textId="77777777" w:rsidR="00E26024" w:rsidRPr="00927184" w:rsidRDefault="00381848" w:rsidP="00C628B0">
      <w:pPr>
        <w:rPr>
          <w:lang w:val="nl-NL"/>
        </w:rPr>
      </w:pPr>
      <w:r w:rsidRPr="00927184">
        <w:rPr>
          <w:noProof/>
          <w:lang w:val="en-US"/>
        </w:rPr>
        <w:drawing>
          <wp:inline distT="0" distB="0" distL="0" distR="0" wp14:anchorId="31BEA4D3" wp14:editId="79C60811">
            <wp:extent cx="5762625" cy="4533900"/>
            <wp:effectExtent l="0" t="0" r="0" b="0"/>
            <wp:docPr id="21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5762625" cy="4533900"/>
                    </a:xfrm>
                    <a:prstGeom prst="rect">
                      <a:avLst/>
                    </a:prstGeom>
                    <a:noFill/>
                    <a:ln>
                      <a:noFill/>
                    </a:ln>
                  </pic:spPr>
                </pic:pic>
              </a:graphicData>
            </a:graphic>
          </wp:inline>
        </w:drawing>
      </w:r>
    </w:p>
    <w:p w14:paraId="3533C886" w14:textId="77777777" w:rsidR="00E26024" w:rsidRPr="00927184" w:rsidRDefault="00E26024" w:rsidP="00C628B0">
      <w:pPr>
        <w:widowControl w:val="0"/>
        <w:rPr>
          <w:lang w:val="nl-NL"/>
        </w:rPr>
      </w:pPr>
    </w:p>
    <w:p w14:paraId="1EA0976C" w14:textId="77777777" w:rsidR="001D6F34" w:rsidRPr="00927184" w:rsidRDefault="001D6F34" w:rsidP="00C628B0">
      <w:pPr>
        <w:rPr>
          <w:bCs/>
          <w:lang w:val="nl-NL"/>
        </w:rPr>
      </w:pPr>
      <w:r w:rsidRPr="00927184">
        <w:rPr>
          <w:lang w:val="nl-NL"/>
        </w:rPr>
        <w:t xml:space="preserve">De visusverbetering ging gepaard met een afname van de </w:t>
      </w:r>
      <w:r w:rsidRPr="00927184">
        <w:rPr>
          <w:bCs/>
          <w:iCs/>
          <w:szCs w:val="22"/>
          <w:lang w:val="nl-NL"/>
        </w:rPr>
        <w:t>centrale retinadikte.</w:t>
      </w:r>
    </w:p>
    <w:p w14:paraId="11DDBC71" w14:textId="77777777" w:rsidR="001D6F34" w:rsidRPr="00927184" w:rsidRDefault="001D6F34" w:rsidP="00C628B0">
      <w:pPr>
        <w:widowControl w:val="0"/>
        <w:rPr>
          <w:lang w:val="nl-NL"/>
        </w:rPr>
      </w:pPr>
    </w:p>
    <w:p w14:paraId="0292E2FE" w14:textId="77777777" w:rsidR="001D6F34" w:rsidRPr="00927184" w:rsidRDefault="001D6F34" w:rsidP="00C628B0">
      <w:pPr>
        <w:widowControl w:val="0"/>
        <w:rPr>
          <w:lang w:val="nl-NL"/>
        </w:rPr>
      </w:pPr>
      <w:r w:rsidRPr="00927184">
        <w:rPr>
          <w:lang w:val="nl-NL"/>
        </w:rPr>
        <w:t xml:space="preserve">In de behandelingsarmen met ranibizumab werden door de patiënt gemelde voordelen waargenomen ten opzichte van vPDT (p-waarde &lt;0,05) met betrekking tot verbetering van de samengestelde score en van verschillende </w:t>
      </w:r>
      <w:r w:rsidRPr="00927184">
        <w:rPr>
          <w:bCs/>
          <w:iCs/>
          <w:szCs w:val="22"/>
          <w:lang w:val="nl-NL"/>
        </w:rPr>
        <w:t>NEI VFQ-25-</w:t>
      </w:r>
      <w:r w:rsidRPr="00927184">
        <w:rPr>
          <w:lang w:val="nl-NL"/>
        </w:rPr>
        <w:t>subschalen (algemene visus, activiteiten dichtbij, geestelijke gezondheid en afhankelijkheid).</w:t>
      </w:r>
    </w:p>
    <w:p w14:paraId="581AD6A1" w14:textId="77777777" w:rsidR="001D6F34" w:rsidRPr="00927184" w:rsidRDefault="001D6F34" w:rsidP="00C628B0">
      <w:pPr>
        <w:widowControl w:val="0"/>
        <w:rPr>
          <w:lang w:val="nl-NL"/>
        </w:rPr>
      </w:pPr>
    </w:p>
    <w:p w14:paraId="18A8CCB6" w14:textId="77777777" w:rsidR="001D6F34" w:rsidRPr="00927184" w:rsidRDefault="001D6F34" w:rsidP="00C628B0">
      <w:pPr>
        <w:keepNext/>
        <w:widowControl w:val="0"/>
        <w:rPr>
          <w:i/>
          <w:u w:val="single"/>
          <w:lang w:val="nl-NL"/>
        </w:rPr>
      </w:pPr>
      <w:r w:rsidRPr="00927184">
        <w:rPr>
          <w:i/>
          <w:u w:val="single"/>
          <w:lang w:val="nl-NL"/>
        </w:rPr>
        <w:t>Behandeling van visusverslechtering als gevolg van CNV (anders dan secundair aan PM en natte LMD)</w:t>
      </w:r>
    </w:p>
    <w:p w14:paraId="1EC23404" w14:textId="77777777" w:rsidR="001D6F34" w:rsidRPr="00927184" w:rsidRDefault="001D6F34" w:rsidP="00C628B0">
      <w:pPr>
        <w:keepNext/>
        <w:widowControl w:val="0"/>
        <w:rPr>
          <w:lang w:val="nl-NL"/>
        </w:rPr>
      </w:pPr>
      <w:r w:rsidRPr="00927184">
        <w:rPr>
          <w:lang w:val="nl-NL"/>
        </w:rPr>
        <w:t>De klinische veiligheid en werkzaamheid van Lucentis bij patiënten met visusverslechtering als gevolg van CNV zijn onderzocht op basis van de gegevens over 12 maanden van de dubbelblinde, sham-gecontroleerde registratiestudie G2301 (MINERVA). In dit onderzoek werden 178 volwassen patiënten gerandomiseerd in een 2:1 verhouding en ontvingen:</w:t>
      </w:r>
    </w:p>
    <w:p w14:paraId="1B524563" w14:textId="77777777" w:rsidR="001D6F34" w:rsidRPr="00927184" w:rsidRDefault="001D6F34" w:rsidP="00C628B0">
      <w:pPr>
        <w:widowControl w:val="0"/>
        <w:numPr>
          <w:ilvl w:val="0"/>
          <w:numId w:val="23"/>
        </w:numPr>
        <w:tabs>
          <w:tab w:val="clear" w:pos="357"/>
        </w:tabs>
        <w:ind w:left="567" w:hanging="567"/>
        <w:rPr>
          <w:rFonts w:eastAsia="MS Mincho"/>
          <w:lang w:val="nl-NL" w:eastAsia="zh-CN"/>
        </w:rPr>
      </w:pPr>
      <w:r w:rsidRPr="00927184">
        <w:rPr>
          <w:rFonts w:eastAsia="MS Mincho"/>
          <w:lang w:val="nl-NL" w:eastAsia="zh-CN"/>
        </w:rPr>
        <w:t xml:space="preserve">ranibizumab 0,5 mg bij uitgangswaarde, gevolgd door een geïndividualiseerd doseringsschema gebaseerd op ziekteactiviteit </w:t>
      </w:r>
      <w:r w:rsidRPr="00927184">
        <w:rPr>
          <w:iCs/>
          <w:szCs w:val="24"/>
          <w:lang w:val="nl-NL"/>
        </w:rPr>
        <w:t xml:space="preserve">zoals beoordeeld op basis van gezichtsscherpte en/of anatomische parameters (e.g. </w:t>
      </w:r>
      <w:r w:rsidRPr="00927184">
        <w:rPr>
          <w:lang w:val="nl-NL"/>
        </w:rPr>
        <w:t>vermindering van gezichtsscherpte, intra-/subretinaal vocht, bloeding of lekkage);</w:t>
      </w:r>
    </w:p>
    <w:p w14:paraId="3E3CA8D4" w14:textId="77777777" w:rsidR="001D6F34" w:rsidRPr="00927184" w:rsidRDefault="001D6F34" w:rsidP="00C628B0">
      <w:pPr>
        <w:widowControl w:val="0"/>
        <w:numPr>
          <w:ilvl w:val="0"/>
          <w:numId w:val="23"/>
        </w:numPr>
        <w:tabs>
          <w:tab w:val="clear" w:pos="357"/>
        </w:tabs>
        <w:ind w:left="567" w:hanging="567"/>
        <w:rPr>
          <w:rFonts w:eastAsia="MS Mincho"/>
          <w:lang w:val="nl-NL" w:eastAsia="zh-CN"/>
        </w:rPr>
      </w:pPr>
      <w:r w:rsidRPr="00927184">
        <w:rPr>
          <w:rFonts w:eastAsia="MS Mincho"/>
          <w:lang w:val="nl-NL" w:eastAsia="zh-CN"/>
        </w:rPr>
        <w:t>sham injectie bij uitgangswaarde, gevolgd door een geïndividualiseerd behandelingsschema gebaseerd op ziekteactiviteit.</w:t>
      </w:r>
    </w:p>
    <w:p w14:paraId="382599E5" w14:textId="77777777" w:rsidR="001D6F34" w:rsidRPr="00927184" w:rsidRDefault="001D6F34" w:rsidP="00C628B0">
      <w:pPr>
        <w:widowControl w:val="0"/>
        <w:rPr>
          <w:rFonts w:eastAsia="MS Mincho"/>
          <w:lang w:val="nl-NL" w:eastAsia="zh-CN"/>
        </w:rPr>
      </w:pPr>
      <w:r w:rsidRPr="00927184">
        <w:rPr>
          <w:rFonts w:eastAsia="MS Mincho"/>
          <w:lang w:val="nl-NL" w:eastAsia="zh-CN"/>
        </w:rPr>
        <w:t>Op maand 2 ontvingen alle patiënten open-label behandeling met ranibizumab zoals noodzakelijk.</w:t>
      </w:r>
    </w:p>
    <w:p w14:paraId="158DA79B" w14:textId="77777777" w:rsidR="001D6F34" w:rsidRPr="00927184" w:rsidRDefault="001D6F34" w:rsidP="00C628B0">
      <w:pPr>
        <w:widowControl w:val="0"/>
        <w:rPr>
          <w:lang w:val="nl-NL"/>
        </w:rPr>
      </w:pPr>
    </w:p>
    <w:p w14:paraId="7663AEBC" w14:textId="77777777" w:rsidR="001D6F34" w:rsidRPr="00927184" w:rsidRDefault="001D6F34" w:rsidP="00C628B0">
      <w:pPr>
        <w:pStyle w:val="Text"/>
        <w:spacing w:before="0"/>
        <w:jc w:val="left"/>
        <w:rPr>
          <w:sz w:val="22"/>
          <w:szCs w:val="22"/>
          <w:lang w:val="nl-NL"/>
        </w:rPr>
      </w:pPr>
      <w:r w:rsidRPr="00927184">
        <w:rPr>
          <w:sz w:val="22"/>
          <w:szCs w:val="22"/>
          <w:lang w:val="nl-NL"/>
        </w:rPr>
        <w:t>De belangrijkste resultaten uit MINERVA zijn samengevat in Tabel 3 en Figuur 3. Een verbetering in zicht werd waargenomen en ging gepaard met een afname van de centrale subvelddikte in de loop van de 12-maanden periode.</w:t>
      </w:r>
    </w:p>
    <w:p w14:paraId="693362CC" w14:textId="77777777" w:rsidR="001D6F34" w:rsidRPr="00927184" w:rsidRDefault="001D6F34" w:rsidP="00C628B0">
      <w:pPr>
        <w:pStyle w:val="Text"/>
        <w:spacing w:before="0"/>
        <w:jc w:val="left"/>
        <w:rPr>
          <w:sz w:val="22"/>
          <w:szCs w:val="22"/>
          <w:lang w:val="nl-NL"/>
        </w:rPr>
      </w:pPr>
    </w:p>
    <w:p w14:paraId="736219BA" w14:textId="77777777" w:rsidR="001D6F34" w:rsidRPr="00927184" w:rsidRDefault="001D6F34" w:rsidP="00C628B0">
      <w:pPr>
        <w:widowControl w:val="0"/>
        <w:rPr>
          <w:bCs/>
          <w:iCs/>
          <w:lang w:val="nl-NL" w:eastAsia="x-none"/>
        </w:rPr>
      </w:pPr>
      <w:r w:rsidRPr="00927184">
        <w:rPr>
          <w:szCs w:val="22"/>
          <w:lang w:val="nl-NL"/>
        </w:rPr>
        <w:t xml:space="preserve">Het gemiddelde aantal injecties toegediend gedurende 12 maanden was 5,8 in de ranibizumab arm versus 5,4 bij de patiënten in de sham arm die in aanmerking kwamen </w:t>
      </w:r>
      <w:r w:rsidRPr="00927184">
        <w:rPr>
          <w:color w:val="auto"/>
          <w:szCs w:val="22"/>
          <w:lang w:val="nl-NL"/>
        </w:rPr>
        <w:t>om ranibizumab te ontvangen vanaf maand 2</w:t>
      </w:r>
      <w:r w:rsidRPr="00927184">
        <w:rPr>
          <w:szCs w:val="22"/>
          <w:lang w:val="nl-NL"/>
        </w:rPr>
        <w:t>.</w:t>
      </w:r>
      <w:r w:rsidRPr="00927184">
        <w:rPr>
          <w:bCs/>
          <w:iCs/>
          <w:lang w:val="nl-NL" w:eastAsia="x-none"/>
        </w:rPr>
        <w:t xml:space="preserve"> In de sham arm ontvingen 7 van de 59 patiënten geen enkele behandeling met ranibizumab aan het onderzoeksoog tijdens de 12-maanden periode.</w:t>
      </w:r>
    </w:p>
    <w:p w14:paraId="1581EACF" w14:textId="77777777" w:rsidR="001D6F34" w:rsidRPr="00927184" w:rsidRDefault="001D6F34" w:rsidP="00C628B0">
      <w:pPr>
        <w:widowControl w:val="0"/>
        <w:rPr>
          <w:bCs/>
          <w:iCs/>
          <w:lang w:val="nl-NL" w:eastAsia="x-none"/>
        </w:rPr>
      </w:pPr>
    </w:p>
    <w:p w14:paraId="3419D2F4" w14:textId="77777777" w:rsidR="001D6F34" w:rsidRPr="00927184" w:rsidRDefault="001D6F34" w:rsidP="00C628B0">
      <w:pPr>
        <w:keepNext/>
        <w:keepLines/>
        <w:widowControl w:val="0"/>
        <w:rPr>
          <w:b/>
          <w:lang w:val="nl-NL"/>
        </w:rPr>
      </w:pPr>
      <w:r w:rsidRPr="00927184">
        <w:rPr>
          <w:b/>
          <w:lang w:val="nl-NL"/>
        </w:rPr>
        <w:t>Tabel 3</w:t>
      </w:r>
      <w:r w:rsidRPr="00927184">
        <w:rPr>
          <w:b/>
          <w:lang w:val="nl-NL"/>
        </w:rPr>
        <w:tab/>
        <w:t>Resultaten op maand 2 (MINERVA)</w:t>
      </w:r>
    </w:p>
    <w:p w14:paraId="5DBEA69E" w14:textId="77777777" w:rsidR="001D6F34" w:rsidRPr="00927184" w:rsidRDefault="001D6F34" w:rsidP="00C628B0">
      <w:pPr>
        <w:keepNext/>
        <w:keepLines/>
        <w:widowControl w:val="0"/>
        <w:rPr>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49"/>
        <w:gridCol w:w="2098"/>
        <w:gridCol w:w="1914"/>
      </w:tblGrid>
      <w:tr w:rsidR="001D6F34" w:rsidRPr="00927184" w14:paraId="6E4780D9" w14:textId="77777777" w:rsidTr="00B662F1">
        <w:tc>
          <w:tcPr>
            <w:tcW w:w="5211" w:type="dxa"/>
          </w:tcPr>
          <w:p w14:paraId="760ADC47" w14:textId="77777777" w:rsidR="001D6F34" w:rsidRPr="00927184" w:rsidRDefault="001D6F34" w:rsidP="00C628B0">
            <w:pPr>
              <w:keepNext/>
              <w:keepLines/>
              <w:widowControl w:val="0"/>
              <w:rPr>
                <w:b/>
                <w:lang w:val="nl-NL"/>
              </w:rPr>
            </w:pPr>
          </w:p>
        </w:tc>
        <w:tc>
          <w:tcPr>
            <w:tcW w:w="2127" w:type="dxa"/>
          </w:tcPr>
          <w:p w14:paraId="19B18AAE" w14:textId="77777777" w:rsidR="001D6F34" w:rsidRPr="00927184" w:rsidRDefault="001D6F34" w:rsidP="00C628B0">
            <w:pPr>
              <w:keepNext/>
              <w:keepLines/>
              <w:widowControl w:val="0"/>
              <w:rPr>
                <w:b/>
                <w:lang w:val="nl-NL"/>
              </w:rPr>
            </w:pPr>
            <w:r w:rsidRPr="00927184">
              <w:rPr>
                <w:b/>
                <w:lang w:val="nl-NL"/>
              </w:rPr>
              <w:t>Ranibizumab 0,5 mg (n=119)</w:t>
            </w:r>
          </w:p>
        </w:tc>
        <w:tc>
          <w:tcPr>
            <w:tcW w:w="1949" w:type="dxa"/>
          </w:tcPr>
          <w:p w14:paraId="4B21E47E" w14:textId="77777777" w:rsidR="001D6F34" w:rsidRPr="00927184" w:rsidRDefault="001D6F34" w:rsidP="00C628B0">
            <w:pPr>
              <w:keepNext/>
              <w:keepLines/>
              <w:widowControl w:val="0"/>
              <w:rPr>
                <w:b/>
                <w:lang w:val="nl-NL"/>
              </w:rPr>
            </w:pPr>
            <w:r w:rsidRPr="00927184">
              <w:rPr>
                <w:b/>
                <w:lang w:val="nl-NL"/>
              </w:rPr>
              <w:t>Sham (n=59)</w:t>
            </w:r>
          </w:p>
        </w:tc>
      </w:tr>
      <w:tr w:rsidR="001D6F34" w:rsidRPr="00927184" w14:paraId="42296713" w14:textId="77777777" w:rsidTr="00B662F1">
        <w:tc>
          <w:tcPr>
            <w:tcW w:w="5211" w:type="dxa"/>
          </w:tcPr>
          <w:p w14:paraId="4827052F" w14:textId="77777777" w:rsidR="001D6F34" w:rsidRPr="00927184" w:rsidRDefault="001D6F34" w:rsidP="00C628B0">
            <w:pPr>
              <w:keepNext/>
              <w:keepLines/>
              <w:widowControl w:val="0"/>
              <w:rPr>
                <w:lang w:val="nl-NL"/>
              </w:rPr>
            </w:pPr>
            <w:r w:rsidRPr="00927184">
              <w:rPr>
                <w:lang w:val="nl-NL"/>
              </w:rPr>
              <w:t>Gemiddelde verandering in BCVA van uitgangswaarde tot maand 2</w:t>
            </w:r>
            <w:r w:rsidRPr="00927184">
              <w:rPr>
                <w:vertAlign w:val="superscript"/>
                <w:lang w:val="nl-NL"/>
              </w:rPr>
              <w:t xml:space="preserve"> a</w:t>
            </w:r>
          </w:p>
        </w:tc>
        <w:tc>
          <w:tcPr>
            <w:tcW w:w="2127" w:type="dxa"/>
          </w:tcPr>
          <w:p w14:paraId="1BFEBBC3" w14:textId="77777777" w:rsidR="001D6F34" w:rsidRPr="00927184" w:rsidRDefault="001D6F34" w:rsidP="00C628B0">
            <w:pPr>
              <w:keepNext/>
              <w:keepLines/>
              <w:widowControl w:val="0"/>
              <w:rPr>
                <w:lang w:val="nl-NL"/>
              </w:rPr>
            </w:pPr>
            <w:r w:rsidRPr="00927184">
              <w:rPr>
                <w:lang w:val="nl-NL"/>
              </w:rPr>
              <w:t>9,5 letters</w:t>
            </w:r>
          </w:p>
        </w:tc>
        <w:tc>
          <w:tcPr>
            <w:tcW w:w="1949" w:type="dxa"/>
          </w:tcPr>
          <w:p w14:paraId="1675D998" w14:textId="77777777" w:rsidR="001D6F34" w:rsidRPr="00927184" w:rsidRDefault="001D6F34" w:rsidP="00C628B0">
            <w:pPr>
              <w:keepNext/>
              <w:keepLines/>
              <w:widowControl w:val="0"/>
              <w:rPr>
                <w:lang w:val="nl-NL"/>
              </w:rPr>
            </w:pPr>
            <w:r w:rsidRPr="00927184">
              <w:rPr>
                <w:lang w:val="nl-NL"/>
              </w:rPr>
              <w:noBreakHyphen/>
              <w:t>0,4 letters</w:t>
            </w:r>
          </w:p>
        </w:tc>
      </w:tr>
      <w:tr w:rsidR="001D6F34" w:rsidRPr="00927184" w14:paraId="56657825" w14:textId="77777777" w:rsidTr="00B662F1">
        <w:tc>
          <w:tcPr>
            <w:tcW w:w="5211" w:type="dxa"/>
          </w:tcPr>
          <w:p w14:paraId="496408FC" w14:textId="77777777" w:rsidR="001D6F34" w:rsidRPr="00927184" w:rsidRDefault="001D6F34" w:rsidP="00C628B0">
            <w:pPr>
              <w:keepNext/>
              <w:keepLines/>
              <w:widowControl w:val="0"/>
              <w:rPr>
                <w:lang w:val="nl-NL"/>
              </w:rPr>
            </w:pPr>
            <w:r w:rsidRPr="00927184">
              <w:rPr>
                <w:lang w:val="nl-NL"/>
              </w:rPr>
              <w:t xml:space="preserve">Patiënten met een winst van </w:t>
            </w:r>
            <w:r w:rsidRPr="00927184">
              <w:rPr>
                <w:rFonts w:eastAsia="MS Mincho"/>
                <w:lang w:val="nl-NL"/>
              </w:rPr>
              <w:t>≥</w:t>
            </w:r>
            <w:r w:rsidRPr="00927184">
              <w:rPr>
                <w:lang w:val="nl-NL"/>
              </w:rPr>
              <w:t>15 letters ten opzichte van uitgangswaarde of die 84 letters bereiken op maand 2</w:t>
            </w:r>
          </w:p>
        </w:tc>
        <w:tc>
          <w:tcPr>
            <w:tcW w:w="2127" w:type="dxa"/>
          </w:tcPr>
          <w:p w14:paraId="1DB99785" w14:textId="77777777" w:rsidR="001D6F34" w:rsidRPr="00927184" w:rsidRDefault="001D6F34" w:rsidP="00C628B0">
            <w:pPr>
              <w:keepNext/>
              <w:keepLines/>
              <w:widowControl w:val="0"/>
              <w:rPr>
                <w:lang w:val="nl-NL"/>
              </w:rPr>
            </w:pPr>
            <w:r w:rsidRPr="00927184">
              <w:rPr>
                <w:lang w:val="nl-NL"/>
              </w:rPr>
              <w:t>31,4%</w:t>
            </w:r>
          </w:p>
        </w:tc>
        <w:tc>
          <w:tcPr>
            <w:tcW w:w="1949" w:type="dxa"/>
          </w:tcPr>
          <w:p w14:paraId="73F69956" w14:textId="77777777" w:rsidR="001D6F34" w:rsidRPr="00927184" w:rsidRDefault="001D6F34" w:rsidP="00C628B0">
            <w:pPr>
              <w:keepNext/>
              <w:keepLines/>
              <w:widowControl w:val="0"/>
              <w:rPr>
                <w:lang w:val="nl-NL"/>
              </w:rPr>
            </w:pPr>
            <w:r w:rsidRPr="00927184">
              <w:rPr>
                <w:lang w:val="nl-NL"/>
              </w:rPr>
              <w:t>12,3%</w:t>
            </w:r>
          </w:p>
        </w:tc>
      </w:tr>
      <w:tr w:rsidR="001D6F34" w:rsidRPr="00927184" w14:paraId="5CAA7492" w14:textId="77777777" w:rsidTr="00B662F1">
        <w:tc>
          <w:tcPr>
            <w:tcW w:w="5211" w:type="dxa"/>
          </w:tcPr>
          <w:p w14:paraId="0DBEFFAE" w14:textId="77777777" w:rsidR="001D6F34" w:rsidRPr="00927184" w:rsidRDefault="001D6F34" w:rsidP="00C628B0">
            <w:pPr>
              <w:keepNext/>
              <w:keepLines/>
              <w:widowControl w:val="0"/>
              <w:rPr>
                <w:lang w:val="nl-NL"/>
              </w:rPr>
            </w:pPr>
            <w:r w:rsidRPr="00927184">
              <w:rPr>
                <w:lang w:val="nl-NL"/>
              </w:rPr>
              <w:t>Patiënten die op maand</w:t>
            </w:r>
            <w:r w:rsidR="00284205" w:rsidRPr="00927184">
              <w:rPr>
                <w:lang w:val="nl-NL"/>
              </w:rPr>
              <w:t> </w:t>
            </w:r>
            <w:r w:rsidRPr="00927184">
              <w:rPr>
                <w:lang w:val="nl-NL"/>
              </w:rPr>
              <w:t>2 niet</w:t>
            </w:r>
            <w:r w:rsidRPr="00927184" w:rsidDel="007163BE">
              <w:rPr>
                <w:lang w:val="nl-NL"/>
              </w:rPr>
              <w:t xml:space="preserve"> </w:t>
            </w:r>
            <w:r w:rsidRPr="00927184">
              <w:rPr>
                <w:lang w:val="nl-NL"/>
              </w:rPr>
              <w:t>&gt;15 letters verliezen ten opzichte van uitgangswaarde</w:t>
            </w:r>
          </w:p>
        </w:tc>
        <w:tc>
          <w:tcPr>
            <w:tcW w:w="2127" w:type="dxa"/>
          </w:tcPr>
          <w:p w14:paraId="736380B0" w14:textId="77777777" w:rsidR="001D6F34" w:rsidRPr="00927184" w:rsidRDefault="001D6F34" w:rsidP="00C628B0">
            <w:pPr>
              <w:keepNext/>
              <w:keepLines/>
              <w:widowControl w:val="0"/>
              <w:rPr>
                <w:lang w:val="nl-NL"/>
              </w:rPr>
            </w:pPr>
            <w:r w:rsidRPr="00927184">
              <w:rPr>
                <w:lang w:val="nl-NL"/>
              </w:rPr>
              <w:t>99,2%</w:t>
            </w:r>
          </w:p>
        </w:tc>
        <w:tc>
          <w:tcPr>
            <w:tcW w:w="1949" w:type="dxa"/>
          </w:tcPr>
          <w:p w14:paraId="4B4CCEE8" w14:textId="77777777" w:rsidR="001D6F34" w:rsidRPr="00927184" w:rsidRDefault="001D6F34" w:rsidP="00C628B0">
            <w:pPr>
              <w:keepNext/>
              <w:keepLines/>
              <w:widowControl w:val="0"/>
              <w:rPr>
                <w:lang w:val="nl-NL"/>
              </w:rPr>
            </w:pPr>
            <w:r w:rsidRPr="00927184">
              <w:rPr>
                <w:lang w:val="nl-NL"/>
              </w:rPr>
              <w:t>94,7%</w:t>
            </w:r>
          </w:p>
        </w:tc>
      </w:tr>
      <w:tr w:rsidR="001D6F34" w:rsidRPr="00927184" w14:paraId="7F5AA138" w14:textId="77777777" w:rsidTr="00B662F1">
        <w:tc>
          <w:tcPr>
            <w:tcW w:w="5211" w:type="dxa"/>
          </w:tcPr>
          <w:p w14:paraId="1246DA29" w14:textId="77777777" w:rsidR="001D6F34" w:rsidRPr="00927184" w:rsidRDefault="001D6F34" w:rsidP="00C628B0">
            <w:pPr>
              <w:keepNext/>
              <w:keepLines/>
              <w:widowControl w:val="0"/>
              <w:rPr>
                <w:lang w:val="nl-NL"/>
              </w:rPr>
            </w:pPr>
            <w:r w:rsidRPr="00927184">
              <w:rPr>
                <w:lang w:val="nl-NL"/>
              </w:rPr>
              <w:t>Afname in CSVD</w:t>
            </w:r>
            <w:r w:rsidRPr="00927184">
              <w:rPr>
                <w:vertAlign w:val="superscript"/>
                <w:lang w:val="nl-NL"/>
              </w:rPr>
              <w:t>b</w:t>
            </w:r>
            <w:r w:rsidRPr="00927184">
              <w:rPr>
                <w:lang w:val="nl-NL"/>
              </w:rPr>
              <w:t xml:space="preserve"> van uitgangswaarde tot maand 2</w:t>
            </w:r>
            <w:r w:rsidRPr="00927184">
              <w:rPr>
                <w:vertAlign w:val="superscript"/>
                <w:lang w:val="nl-NL"/>
              </w:rPr>
              <w:t xml:space="preserve"> a</w:t>
            </w:r>
          </w:p>
        </w:tc>
        <w:tc>
          <w:tcPr>
            <w:tcW w:w="2127" w:type="dxa"/>
          </w:tcPr>
          <w:p w14:paraId="432C178F" w14:textId="77777777" w:rsidR="001D6F34" w:rsidRPr="00927184" w:rsidRDefault="001D6F34" w:rsidP="00C628B0">
            <w:pPr>
              <w:keepNext/>
              <w:keepLines/>
              <w:widowControl w:val="0"/>
              <w:rPr>
                <w:lang w:val="nl-NL"/>
              </w:rPr>
            </w:pPr>
            <w:r w:rsidRPr="00927184">
              <w:rPr>
                <w:lang w:val="nl-NL"/>
              </w:rPr>
              <w:t>77 µm</w:t>
            </w:r>
          </w:p>
        </w:tc>
        <w:tc>
          <w:tcPr>
            <w:tcW w:w="1949" w:type="dxa"/>
          </w:tcPr>
          <w:p w14:paraId="0D90996D" w14:textId="77777777" w:rsidR="001D6F34" w:rsidRPr="00927184" w:rsidRDefault="001D6F34" w:rsidP="00C628B0">
            <w:pPr>
              <w:keepNext/>
              <w:keepLines/>
              <w:widowControl w:val="0"/>
              <w:rPr>
                <w:lang w:val="nl-NL"/>
              </w:rPr>
            </w:pPr>
            <w:r w:rsidRPr="00927184">
              <w:rPr>
                <w:lang w:val="nl-NL"/>
              </w:rPr>
              <w:noBreakHyphen/>
              <w:t>9,8 µm</w:t>
            </w:r>
          </w:p>
        </w:tc>
      </w:tr>
    </w:tbl>
    <w:p w14:paraId="52E7CB24" w14:textId="77777777" w:rsidR="001D6F34" w:rsidRPr="00927184" w:rsidRDefault="001D6F34" w:rsidP="00C628B0">
      <w:pPr>
        <w:keepNext/>
        <w:keepLines/>
        <w:widowControl w:val="0"/>
        <w:rPr>
          <w:lang w:val="nl-NL"/>
        </w:rPr>
      </w:pPr>
      <w:r w:rsidRPr="00927184">
        <w:rPr>
          <w:vertAlign w:val="superscript"/>
          <w:lang w:val="nl-NL"/>
        </w:rPr>
        <w:t>a</w:t>
      </w:r>
      <w:r w:rsidRPr="00927184">
        <w:rPr>
          <w:lang w:val="nl-NL"/>
        </w:rPr>
        <w:t xml:space="preserve"> Eenzijdige p&lt;0,001 vergelijking met sham controle</w:t>
      </w:r>
    </w:p>
    <w:p w14:paraId="21691034" w14:textId="77777777" w:rsidR="001D6F34" w:rsidRPr="00927184" w:rsidRDefault="001D6F34" w:rsidP="00C628B0">
      <w:pPr>
        <w:keepNext/>
        <w:keepLines/>
        <w:widowControl w:val="0"/>
        <w:rPr>
          <w:lang w:val="nl-NL"/>
        </w:rPr>
      </w:pPr>
      <w:r w:rsidRPr="00927184">
        <w:rPr>
          <w:vertAlign w:val="superscript"/>
          <w:lang w:val="nl-NL"/>
        </w:rPr>
        <w:t>b</w:t>
      </w:r>
      <w:r w:rsidRPr="00927184">
        <w:rPr>
          <w:lang w:val="nl-NL"/>
        </w:rPr>
        <w:t xml:space="preserve"> CSVD - centrale retinale subvelddikte</w:t>
      </w:r>
    </w:p>
    <w:p w14:paraId="569F527D" w14:textId="77777777" w:rsidR="001D6F34" w:rsidRPr="00927184" w:rsidRDefault="001D6F34" w:rsidP="00C628B0">
      <w:pPr>
        <w:widowControl w:val="0"/>
        <w:rPr>
          <w:lang w:val="nl-NL"/>
        </w:rPr>
      </w:pPr>
    </w:p>
    <w:p w14:paraId="392C56B5" w14:textId="77777777" w:rsidR="001D6F34" w:rsidRPr="00927184" w:rsidRDefault="001D6F34" w:rsidP="00C628B0">
      <w:pPr>
        <w:keepNext/>
        <w:keepLines/>
        <w:widowControl w:val="0"/>
        <w:ind w:left="1134" w:hanging="1134"/>
        <w:rPr>
          <w:lang w:val="nl-NL"/>
        </w:rPr>
      </w:pPr>
      <w:r w:rsidRPr="00927184">
        <w:rPr>
          <w:b/>
          <w:lang w:val="nl-NL"/>
        </w:rPr>
        <w:t>Figuur 3</w:t>
      </w:r>
      <w:r w:rsidRPr="00927184">
        <w:rPr>
          <w:b/>
          <w:lang w:val="nl-NL"/>
        </w:rPr>
        <w:tab/>
        <w:t>Gemiddelde verandering in BCVA in de loop van de tijd, ten opzichte van de BCVA uitgangswaarde, tot maand 12 (MINERVA)</w:t>
      </w:r>
    </w:p>
    <w:p w14:paraId="75073AA9" w14:textId="77777777" w:rsidR="009E41EE" w:rsidRPr="00927184" w:rsidRDefault="009E41EE" w:rsidP="00C628B0">
      <w:pPr>
        <w:keepNext/>
        <w:keepLines/>
        <w:widowControl w:val="0"/>
        <w:autoSpaceDE w:val="0"/>
        <w:autoSpaceDN w:val="0"/>
        <w:adjustRightInd w:val="0"/>
        <w:rPr>
          <w:bCs/>
          <w:iCs/>
          <w:szCs w:val="22"/>
          <w:lang w:val="nl-NL"/>
        </w:rPr>
      </w:pPr>
    </w:p>
    <w:p w14:paraId="31626E97" w14:textId="77777777" w:rsidR="009E41EE" w:rsidRPr="00927184" w:rsidRDefault="00381848" w:rsidP="00C628B0">
      <w:pPr>
        <w:widowControl w:val="0"/>
        <w:autoSpaceDE w:val="0"/>
        <w:autoSpaceDN w:val="0"/>
        <w:adjustRightInd w:val="0"/>
        <w:rPr>
          <w:bCs/>
          <w:iCs/>
          <w:szCs w:val="22"/>
          <w:lang w:val="nl-NL"/>
        </w:rPr>
      </w:pPr>
      <w:r w:rsidRPr="00927184">
        <w:rPr>
          <w:noProof/>
          <w:lang w:val="en-US"/>
        </w:rPr>
        <w:drawing>
          <wp:inline distT="0" distB="0" distL="0" distR="0" wp14:anchorId="3D307713" wp14:editId="0754FA55">
            <wp:extent cx="5762625" cy="3724275"/>
            <wp:effectExtent l="0" t="0" r="0" b="0"/>
            <wp:docPr id="22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5762625" cy="3724275"/>
                    </a:xfrm>
                    <a:prstGeom prst="rect">
                      <a:avLst/>
                    </a:prstGeom>
                    <a:noFill/>
                    <a:ln>
                      <a:noFill/>
                    </a:ln>
                  </pic:spPr>
                </pic:pic>
              </a:graphicData>
            </a:graphic>
          </wp:inline>
        </w:drawing>
      </w:r>
    </w:p>
    <w:p w14:paraId="283960D0" w14:textId="77777777" w:rsidR="009E41EE" w:rsidRPr="00927184" w:rsidRDefault="009E41EE" w:rsidP="00C628B0">
      <w:pPr>
        <w:widowControl w:val="0"/>
        <w:autoSpaceDE w:val="0"/>
        <w:autoSpaceDN w:val="0"/>
        <w:adjustRightInd w:val="0"/>
        <w:rPr>
          <w:bCs/>
          <w:iCs/>
          <w:szCs w:val="22"/>
          <w:lang w:val="nl-NL"/>
        </w:rPr>
      </w:pPr>
    </w:p>
    <w:p w14:paraId="3C43C9C1" w14:textId="77777777" w:rsidR="001D6F34" w:rsidRPr="00927184" w:rsidRDefault="001D6F34" w:rsidP="00306933">
      <w:pPr>
        <w:keepNext/>
        <w:autoSpaceDE w:val="0"/>
        <w:autoSpaceDN w:val="0"/>
        <w:adjustRightInd w:val="0"/>
        <w:rPr>
          <w:bCs/>
          <w:iCs/>
          <w:lang w:val="nl-NL"/>
        </w:rPr>
      </w:pPr>
      <w:r w:rsidRPr="00927184">
        <w:rPr>
          <w:bCs/>
          <w:iCs/>
          <w:lang w:val="nl-NL"/>
        </w:rPr>
        <w:t>Bij het vergelijken van ranibizumab versus sham controle op maand 2 werd een consistent behandelingseffect waargenomen, zowel algemeen als over baseline etiologische subgroepen:</w:t>
      </w:r>
    </w:p>
    <w:p w14:paraId="0F9FC1D0" w14:textId="77777777" w:rsidR="001D6F34" w:rsidRPr="00927184" w:rsidRDefault="001D6F34" w:rsidP="00306933">
      <w:pPr>
        <w:keepNext/>
        <w:autoSpaceDE w:val="0"/>
        <w:autoSpaceDN w:val="0"/>
        <w:adjustRightInd w:val="0"/>
        <w:rPr>
          <w:bCs/>
          <w:iCs/>
          <w:szCs w:val="22"/>
          <w:lang w:val="nl-NL"/>
        </w:rPr>
      </w:pPr>
    </w:p>
    <w:p w14:paraId="7EDB1416" w14:textId="77777777" w:rsidR="001D6F34" w:rsidRPr="00927184" w:rsidRDefault="001D6F34" w:rsidP="00C628B0">
      <w:pPr>
        <w:keepNext/>
        <w:keepLines/>
        <w:widowControl w:val="0"/>
        <w:autoSpaceDE w:val="0"/>
        <w:autoSpaceDN w:val="0"/>
        <w:adjustRightInd w:val="0"/>
        <w:rPr>
          <w:bCs/>
          <w:iCs/>
          <w:szCs w:val="22"/>
          <w:lang w:val="nl-NL"/>
        </w:rPr>
      </w:pPr>
      <w:r w:rsidRPr="00927184">
        <w:rPr>
          <w:b/>
          <w:bCs/>
          <w:iCs/>
          <w:szCs w:val="22"/>
          <w:lang w:val="nl-NL"/>
        </w:rPr>
        <w:t>Tabel 4</w:t>
      </w:r>
      <w:r w:rsidRPr="00927184">
        <w:rPr>
          <w:b/>
          <w:bCs/>
          <w:iCs/>
          <w:szCs w:val="22"/>
          <w:lang w:val="nl-NL"/>
        </w:rPr>
        <w:tab/>
      </w:r>
      <w:r w:rsidRPr="00927184">
        <w:rPr>
          <w:b/>
          <w:bCs/>
          <w:iCs/>
          <w:lang w:val="nl-NL"/>
        </w:rPr>
        <w:t>Behandelingseffect algemeen en bij baseline etiologische subgroepen</w:t>
      </w:r>
    </w:p>
    <w:p w14:paraId="359E93CB" w14:textId="77777777" w:rsidR="001D6F34" w:rsidRPr="00927184" w:rsidRDefault="001D6F34" w:rsidP="00C628B0">
      <w:pPr>
        <w:keepNext/>
        <w:keepLines/>
        <w:widowControl w:val="0"/>
        <w:autoSpaceDE w:val="0"/>
        <w:autoSpaceDN w:val="0"/>
        <w:adjustRightInd w:val="0"/>
        <w:rPr>
          <w:bCs/>
          <w:iCs/>
          <w:szCs w:val="22"/>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091"/>
        <w:gridCol w:w="2651"/>
        <w:gridCol w:w="2319"/>
      </w:tblGrid>
      <w:tr w:rsidR="001D6F34" w:rsidRPr="00C3050E" w14:paraId="4380D76F" w14:textId="77777777" w:rsidTr="00B662F1">
        <w:tc>
          <w:tcPr>
            <w:tcW w:w="4219" w:type="dxa"/>
          </w:tcPr>
          <w:p w14:paraId="1F9899B5" w14:textId="77777777" w:rsidR="001D6F34" w:rsidRPr="00927184" w:rsidRDefault="001D6F34" w:rsidP="00C628B0">
            <w:pPr>
              <w:keepNext/>
              <w:keepLines/>
              <w:widowControl w:val="0"/>
              <w:rPr>
                <w:b/>
                <w:bCs/>
                <w:iCs/>
                <w:szCs w:val="22"/>
                <w:lang w:val="nl-NL" w:eastAsia="x-none"/>
              </w:rPr>
            </w:pPr>
            <w:r w:rsidRPr="00927184">
              <w:rPr>
                <w:b/>
                <w:bCs/>
                <w:iCs/>
                <w:lang w:val="nl-NL" w:eastAsia="x-none"/>
              </w:rPr>
              <w:t>Algemeen en per baseline etiologie</w:t>
            </w:r>
          </w:p>
        </w:tc>
        <w:tc>
          <w:tcPr>
            <w:tcW w:w="2693" w:type="dxa"/>
          </w:tcPr>
          <w:p w14:paraId="3C4D68C1" w14:textId="77777777" w:rsidR="001D6F34" w:rsidRPr="00927184" w:rsidRDefault="001D6F34" w:rsidP="00C628B0">
            <w:pPr>
              <w:keepNext/>
              <w:keepLines/>
              <w:widowControl w:val="0"/>
              <w:rPr>
                <w:b/>
                <w:bCs/>
                <w:iCs/>
                <w:szCs w:val="22"/>
                <w:lang w:val="nl-NL" w:eastAsia="x-none"/>
              </w:rPr>
            </w:pPr>
            <w:r w:rsidRPr="00927184">
              <w:rPr>
                <w:b/>
                <w:bCs/>
                <w:iCs/>
                <w:lang w:val="nl-NL" w:eastAsia="x-none"/>
              </w:rPr>
              <w:t>Behandelingseffect bij sham [letters]</w:t>
            </w:r>
          </w:p>
        </w:tc>
        <w:tc>
          <w:tcPr>
            <w:tcW w:w="2375" w:type="dxa"/>
          </w:tcPr>
          <w:p w14:paraId="00B89034" w14:textId="77777777" w:rsidR="001D6F34" w:rsidRPr="00927184" w:rsidRDefault="001D6F34" w:rsidP="00C628B0">
            <w:pPr>
              <w:keepNext/>
              <w:keepLines/>
              <w:widowControl w:val="0"/>
              <w:rPr>
                <w:b/>
                <w:bCs/>
                <w:iCs/>
                <w:szCs w:val="22"/>
                <w:lang w:val="nl-NL" w:eastAsia="x-none"/>
              </w:rPr>
            </w:pPr>
            <w:r w:rsidRPr="00927184">
              <w:rPr>
                <w:b/>
                <w:bCs/>
                <w:iCs/>
                <w:lang w:val="nl-NL" w:eastAsia="x-none"/>
              </w:rPr>
              <w:t>Aantal patiënten [n] (behandeling +sham)</w:t>
            </w:r>
          </w:p>
        </w:tc>
      </w:tr>
      <w:tr w:rsidR="001D6F34" w:rsidRPr="00927184" w14:paraId="645FB05C" w14:textId="77777777" w:rsidTr="00B662F1">
        <w:trPr>
          <w:trHeight w:val="271"/>
        </w:trPr>
        <w:tc>
          <w:tcPr>
            <w:tcW w:w="4219" w:type="dxa"/>
          </w:tcPr>
          <w:p w14:paraId="40D58E2C" w14:textId="77777777" w:rsidR="001D6F34" w:rsidRPr="00927184" w:rsidRDefault="001D6F34" w:rsidP="00C628B0">
            <w:pPr>
              <w:keepNext/>
              <w:keepLines/>
              <w:widowControl w:val="0"/>
              <w:rPr>
                <w:bCs/>
                <w:iCs/>
                <w:szCs w:val="22"/>
                <w:lang w:val="nl-NL" w:eastAsia="x-none"/>
              </w:rPr>
            </w:pPr>
            <w:r w:rsidRPr="00927184">
              <w:rPr>
                <w:bCs/>
                <w:iCs/>
                <w:lang w:val="nl-NL" w:eastAsia="x-none"/>
              </w:rPr>
              <w:t>Algemeen</w:t>
            </w:r>
          </w:p>
        </w:tc>
        <w:tc>
          <w:tcPr>
            <w:tcW w:w="2693" w:type="dxa"/>
          </w:tcPr>
          <w:p w14:paraId="5BBC12E9" w14:textId="77777777" w:rsidR="001D6F34" w:rsidRPr="00927184" w:rsidRDefault="001D6F34" w:rsidP="00C628B0">
            <w:pPr>
              <w:keepNext/>
              <w:keepLines/>
              <w:widowControl w:val="0"/>
              <w:jc w:val="both"/>
              <w:rPr>
                <w:bCs/>
                <w:iCs/>
                <w:szCs w:val="22"/>
                <w:lang w:val="nl-NL" w:eastAsia="x-none"/>
              </w:rPr>
            </w:pPr>
            <w:r w:rsidRPr="00927184">
              <w:rPr>
                <w:bCs/>
                <w:iCs/>
                <w:szCs w:val="22"/>
                <w:lang w:val="nl-NL" w:eastAsia="x-none"/>
              </w:rPr>
              <w:t>9,9</w:t>
            </w:r>
          </w:p>
        </w:tc>
        <w:tc>
          <w:tcPr>
            <w:tcW w:w="2375" w:type="dxa"/>
          </w:tcPr>
          <w:p w14:paraId="592E682F" w14:textId="77777777" w:rsidR="001D6F34" w:rsidRPr="00927184" w:rsidRDefault="001D6F34" w:rsidP="00C628B0">
            <w:pPr>
              <w:keepNext/>
              <w:keepLines/>
              <w:widowControl w:val="0"/>
              <w:jc w:val="both"/>
              <w:rPr>
                <w:bCs/>
                <w:iCs/>
                <w:szCs w:val="22"/>
                <w:lang w:val="nl-NL" w:eastAsia="x-none"/>
              </w:rPr>
            </w:pPr>
            <w:r w:rsidRPr="00927184">
              <w:rPr>
                <w:bCs/>
                <w:iCs/>
                <w:szCs w:val="22"/>
                <w:lang w:val="nl-NL" w:eastAsia="x-none"/>
              </w:rPr>
              <w:t>178</w:t>
            </w:r>
          </w:p>
        </w:tc>
      </w:tr>
      <w:tr w:rsidR="001D6F34" w:rsidRPr="00927184" w14:paraId="442952B6" w14:textId="77777777" w:rsidTr="00B662F1">
        <w:trPr>
          <w:trHeight w:val="263"/>
        </w:trPr>
        <w:tc>
          <w:tcPr>
            <w:tcW w:w="4219" w:type="dxa"/>
          </w:tcPr>
          <w:p w14:paraId="45FD98BB" w14:textId="77777777" w:rsidR="001D6F34" w:rsidRPr="00927184" w:rsidRDefault="001D6F34" w:rsidP="00C628B0">
            <w:pPr>
              <w:keepNext/>
              <w:keepLines/>
              <w:widowControl w:val="0"/>
              <w:rPr>
                <w:bCs/>
                <w:iCs/>
                <w:szCs w:val="22"/>
                <w:lang w:val="nl-NL" w:eastAsia="x-none"/>
              </w:rPr>
            </w:pPr>
            <w:r w:rsidRPr="00927184">
              <w:rPr>
                <w:bCs/>
                <w:iCs/>
                <w:lang w:val="nl-NL" w:eastAsia="x-none"/>
              </w:rPr>
              <w:t>Angioïde strepen</w:t>
            </w:r>
          </w:p>
        </w:tc>
        <w:tc>
          <w:tcPr>
            <w:tcW w:w="2693" w:type="dxa"/>
          </w:tcPr>
          <w:p w14:paraId="2CD91993" w14:textId="77777777" w:rsidR="001D6F34" w:rsidRPr="00927184" w:rsidRDefault="001D6F34" w:rsidP="00C628B0">
            <w:pPr>
              <w:keepNext/>
              <w:keepLines/>
              <w:widowControl w:val="0"/>
              <w:jc w:val="both"/>
              <w:rPr>
                <w:bCs/>
                <w:iCs/>
                <w:szCs w:val="22"/>
                <w:lang w:val="nl-NL" w:eastAsia="x-none"/>
              </w:rPr>
            </w:pPr>
            <w:r w:rsidRPr="00927184">
              <w:rPr>
                <w:bCs/>
                <w:iCs/>
                <w:szCs w:val="22"/>
                <w:lang w:val="nl-NL" w:eastAsia="x-none"/>
              </w:rPr>
              <w:t>14,6</w:t>
            </w:r>
          </w:p>
        </w:tc>
        <w:tc>
          <w:tcPr>
            <w:tcW w:w="2375" w:type="dxa"/>
          </w:tcPr>
          <w:p w14:paraId="1FB6D580" w14:textId="77777777" w:rsidR="001D6F34" w:rsidRPr="00927184" w:rsidRDefault="001D6F34" w:rsidP="00C628B0">
            <w:pPr>
              <w:keepNext/>
              <w:keepLines/>
              <w:widowControl w:val="0"/>
              <w:jc w:val="both"/>
              <w:rPr>
                <w:bCs/>
                <w:iCs/>
                <w:szCs w:val="22"/>
                <w:lang w:val="nl-NL" w:eastAsia="x-none"/>
              </w:rPr>
            </w:pPr>
            <w:r w:rsidRPr="00927184">
              <w:rPr>
                <w:bCs/>
                <w:iCs/>
                <w:szCs w:val="22"/>
                <w:lang w:val="nl-NL" w:eastAsia="x-none"/>
              </w:rPr>
              <w:t>27</w:t>
            </w:r>
          </w:p>
        </w:tc>
      </w:tr>
      <w:tr w:rsidR="001D6F34" w:rsidRPr="00927184" w14:paraId="1C274CAD" w14:textId="77777777" w:rsidTr="00B662F1">
        <w:trPr>
          <w:trHeight w:val="286"/>
        </w:trPr>
        <w:tc>
          <w:tcPr>
            <w:tcW w:w="4219" w:type="dxa"/>
          </w:tcPr>
          <w:p w14:paraId="0056E757" w14:textId="77777777" w:rsidR="001D6F34" w:rsidRPr="00927184" w:rsidRDefault="001D6F34" w:rsidP="00C628B0">
            <w:pPr>
              <w:keepNext/>
              <w:keepLines/>
              <w:widowControl w:val="0"/>
              <w:rPr>
                <w:bCs/>
                <w:iCs/>
                <w:szCs w:val="22"/>
                <w:lang w:val="nl-NL" w:eastAsia="x-none"/>
              </w:rPr>
            </w:pPr>
            <w:r w:rsidRPr="00927184">
              <w:rPr>
                <w:bCs/>
                <w:iCs/>
                <w:lang w:val="nl-NL" w:eastAsia="x-none"/>
              </w:rPr>
              <w:t>Postinflammatoire retinochoroïdopathie</w:t>
            </w:r>
          </w:p>
        </w:tc>
        <w:tc>
          <w:tcPr>
            <w:tcW w:w="2693" w:type="dxa"/>
          </w:tcPr>
          <w:p w14:paraId="20F59234" w14:textId="77777777" w:rsidR="001D6F34" w:rsidRPr="00927184" w:rsidRDefault="001D6F34" w:rsidP="00C628B0">
            <w:pPr>
              <w:keepNext/>
              <w:keepLines/>
              <w:widowControl w:val="0"/>
              <w:jc w:val="both"/>
              <w:rPr>
                <w:bCs/>
                <w:iCs/>
                <w:szCs w:val="22"/>
                <w:lang w:val="nl-NL" w:eastAsia="x-none"/>
              </w:rPr>
            </w:pPr>
            <w:r w:rsidRPr="00927184">
              <w:rPr>
                <w:bCs/>
                <w:iCs/>
                <w:szCs w:val="22"/>
                <w:lang w:val="nl-NL" w:eastAsia="x-none"/>
              </w:rPr>
              <w:t>6,5</w:t>
            </w:r>
          </w:p>
        </w:tc>
        <w:tc>
          <w:tcPr>
            <w:tcW w:w="2375" w:type="dxa"/>
          </w:tcPr>
          <w:p w14:paraId="07F6A512" w14:textId="77777777" w:rsidR="001D6F34" w:rsidRPr="00927184" w:rsidRDefault="001D6F34" w:rsidP="00C628B0">
            <w:pPr>
              <w:keepNext/>
              <w:keepLines/>
              <w:widowControl w:val="0"/>
              <w:jc w:val="both"/>
              <w:rPr>
                <w:bCs/>
                <w:iCs/>
                <w:szCs w:val="22"/>
                <w:lang w:val="nl-NL" w:eastAsia="x-none"/>
              </w:rPr>
            </w:pPr>
            <w:r w:rsidRPr="00927184">
              <w:rPr>
                <w:bCs/>
                <w:iCs/>
                <w:szCs w:val="22"/>
                <w:lang w:val="nl-NL" w:eastAsia="x-none"/>
              </w:rPr>
              <w:t>28</w:t>
            </w:r>
          </w:p>
        </w:tc>
      </w:tr>
      <w:tr w:rsidR="001D6F34" w:rsidRPr="00927184" w14:paraId="2040DC0B" w14:textId="77777777" w:rsidTr="00B662F1">
        <w:trPr>
          <w:trHeight w:val="257"/>
        </w:trPr>
        <w:tc>
          <w:tcPr>
            <w:tcW w:w="4219" w:type="dxa"/>
          </w:tcPr>
          <w:p w14:paraId="2AB557F9" w14:textId="77777777" w:rsidR="001D6F34" w:rsidRPr="00927184" w:rsidRDefault="001D6F34" w:rsidP="00C628B0">
            <w:pPr>
              <w:keepNext/>
              <w:keepLines/>
              <w:widowControl w:val="0"/>
              <w:rPr>
                <w:bCs/>
                <w:iCs/>
                <w:szCs w:val="22"/>
                <w:lang w:val="nl-NL" w:eastAsia="x-none"/>
              </w:rPr>
            </w:pPr>
            <w:r w:rsidRPr="00927184">
              <w:rPr>
                <w:bCs/>
                <w:iCs/>
                <w:lang w:val="nl-NL" w:eastAsia="x-none"/>
              </w:rPr>
              <w:t>Centrale sereuze chorioretinopathie</w:t>
            </w:r>
          </w:p>
        </w:tc>
        <w:tc>
          <w:tcPr>
            <w:tcW w:w="2693" w:type="dxa"/>
          </w:tcPr>
          <w:p w14:paraId="09FCBE1B" w14:textId="77777777" w:rsidR="001D6F34" w:rsidRPr="00927184" w:rsidRDefault="001D6F34" w:rsidP="00C628B0">
            <w:pPr>
              <w:keepNext/>
              <w:keepLines/>
              <w:widowControl w:val="0"/>
              <w:jc w:val="both"/>
              <w:rPr>
                <w:bCs/>
                <w:iCs/>
                <w:szCs w:val="22"/>
                <w:lang w:val="nl-NL" w:eastAsia="x-none"/>
              </w:rPr>
            </w:pPr>
            <w:r w:rsidRPr="00927184">
              <w:rPr>
                <w:bCs/>
                <w:iCs/>
                <w:szCs w:val="22"/>
                <w:lang w:val="nl-NL" w:eastAsia="x-none"/>
              </w:rPr>
              <w:t>5,0</w:t>
            </w:r>
          </w:p>
        </w:tc>
        <w:tc>
          <w:tcPr>
            <w:tcW w:w="2375" w:type="dxa"/>
          </w:tcPr>
          <w:p w14:paraId="4015D2B2" w14:textId="77777777" w:rsidR="001D6F34" w:rsidRPr="00927184" w:rsidRDefault="001D6F34" w:rsidP="00C628B0">
            <w:pPr>
              <w:keepNext/>
              <w:keepLines/>
              <w:widowControl w:val="0"/>
              <w:jc w:val="both"/>
              <w:rPr>
                <w:bCs/>
                <w:iCs/>
                <w:szCs w:val="22"/>
                <w:lang w:val="nl-NL" w:eastAsia="x-none"/>
              </w:rPr>
            </w:pPr>
            <w:r w:rsidRPr="00927184">
              <w:rPr>
                <w:bCs/>
                <w:iCs/>
                <w:szCs w:val="22"/>
                <w:lang w:val="nl-NL" w:eastAsia="x-none"/>
              </w:rPr>
              <w:t>23</w:t>
            </w:r>
          </w:p>
        </w:tc>
      </w:tr>
      <w:tr w:rsidR="001D6F34" w:rsidRPr="00927184" w14:paraId="6E86DDC8" w14:textId="77777777" w:rsidTr="00B662F1">
        <w:trPr>
          <w:trHeight w:val="240"/>
        </w:trPr>
        <w:tc>
          <w:tcPr>
            <w:tcW w:w="4219" w:type="dxa"/>
          </w:tcPr>
          <w:p w14:paraId="7346629E" w14:textId="77777777" w:rsidR="001D6F34" w:rsidRPr="00927184" w:rsidRDefault="001D6F34" w:rsidP="00C628B0">
            <w:pPr>
              <w:keepNext/>
              <w:keepLines/>
              <w:widowControl w:val="0"/>
              <w:rPr>
                <w:bCs/>
                <w:iCs/>
                <w:szCs w:val="22"/>
                <w:lang w:val="nl-NL" w:eastAsia="x-none"/>
              </w:rPr>
            </w:pPr>
            <w:r w:rsidRPr="00927184">
              <w:rPr>
                <w:bCs/>
                <w:iCs/>
                <w:lang w:val="nl-NL" w:eastAsia="x-none"/>
              </w:rPr>
              <w:t xml:space="preserve">Idiopathische </w:t>
            </w:r>
            <w:r w:rsidRPr="00927184">
              <w:rPr>
                <w:lang w:val="nl-NL" w:eastAsia="x-none"/>
              </w:rPr>
              <w:t>chorioretinopathie</w:t>
            </w:r>
          </w:p>
        </w:tc>
        <w:tc>
          <w:tcPr>
            <w:tcW w:w="2693" w:type="dxa"/>
          </w:tcPr>
          <w:p w14:paraId="6E423252" w14:textId="77777777" w:rsidR="001D6F34" w:rsidRPr="00927184" w:rsidRDefault="001D6F34" w:rsidP="00C628B0">
            <w:pPr>
              <w:keepNext/>
              <w:keepLines/>
              <w:widowControl w:val="0"/>
              <w:jc w:val="both"/>
              <w:rPr>
                <w:bCs/>
                <w:iCs/>
                <w:szCs w:val="22"/>
                <w:lang w:val="nl-NL" w:eastAsia="x-none"/>
              </w:rPr>
            </w:pPr>
            <w:r w:rsidRPr="00927184">
              <w:rPr>
                <w:bCs/>
                <w:iCs/>
                <w:szCs w:val="22"/>
                <w:lang w:val="nl-NL" w:eastAsia="x-none"/>
              </w:rPr>
              <w:t>11,4</w:t>
            </w:r>
          </w:p>
        </w:tc>
        <w:tc>
          <w:tcPr>
            <w:tcW w:w="2375" w:type="dxa"/>
          </w:tcPr>
          <w:p w14:paraId="7C91556B" w14:textId="77777777" w:rsidR="001D6F34" w:rsidRPr="00927184" w:rsidRDefault="001D6F34" w:rsidP="00C628B0">
            <w:pPr>
              <w:keepNext/>
              <w:keepLines/>
              <w:widowControl w:val="0"/>
              <w:jc w:val="both"/>
              <w:rPr>
                <w:bCs/>
                <w:iCs/>
                <w:szCs w:val="22"/>
                <w:lang w:val="nl-NL" w:eastAsia="x-none"/>
              </w:rPr>
            </w:pPr>
            <w:r w:rsidRPr="00927184">
              <w:rPr>
                <w:bCs/>
                <w:iCs/>
                <w:szCs w:val="22"/>
                <w:lang w:val="nl-NL" w:eastAsia="x-none"/>
              </w:rPr>
              <w:t>63</w:t>
            </w:r>
          </w:p>
        </w:tc>
      </w:tr>
      <w:tr w:rsidR="001D6F34" w:rsidRPr="00927184" w14:paraId="6B0FCEC9" w14:textId="77777777" w:rsidTr="00B662F1">
        <w:trPr>
          <w:trHeight w:val="271"/>
        </w:trPr>
        <w:tc>
          <w:tcPr>
            <w:tcW w:w="4219" w:type="dxa"/>
          </w:tcPr>
          <w:p w14:paraId="46F741DC" w14:textId="77777777" w:rsidR="001D6F34" w:rsidRPr="00927184" w:rsidRDefault="001D6F34" w:rsidP="00C628B0">
            <w:pPr>
              <w:keepNext/>
              <w:keepLines/>
              <w:widowControl w:val="0"/>
              <w:rPr>
                <w:bCs/>
                <w:iCs/>
                <w:szCs w:val="22"/>
                <w:lang w:val="nl-NL" w:eastAsia="x-none"/>
              </w:rPr>
            </w:pPr>
            <w:r w:rsidRPr="00927184">
              <w:rPr>
                <w:bCs/>
                <w:iCs/>
                <w:lang w:val="nl-NL" w:eastAsia="x-none"/>
              </w:rPr>
              <w:t>Overige etiologieën</w:t>
            </w:r>
            <w:r w:rsidRPr="00927184">
              <w:rPr>
                <w:bCs/>
                <w:iCs/>
                <w:vertAlign w:val="superscript"/>
                <w:lang w:val="nl-NL" w:eastAsia="x-none"/>
              </w:rPr>
              <w:t>a</w:t>
            </w:r>
          </w:p>
        </w:tc>
        <w:tc>
          <w:tcPr>
            <w:tcW w:w="2693" w:type="dxa"/>
          </w:tcPr>
          <w:p w14:paraId="16A666AC" w14:textId="77777777" w:rsidR="001D6F34" w:rsidRPr="00927184" w:rsidRDefault="001D6F34" w:rsidP="00C628B0">
            <w:pPr>
              <w:keepNext/>
              <w:keepLines/>
              <w:widowControl w:val="0"/>
              <w:jc w:val="both"/>
              <w:rPr>
                <w:bCs/>
                <w:iCs/>
                <w:szCs w:val="22"/>
                <w:lang w:val="nl-NL" w:eastAsia="x-none"/>
              </w:rPr>
            </w:pPr>
            <w:r w:rsidRPr="00927184">
              <w:rPr>
                <w:bCs/>
                <w:iCs/>
                <w:szCs w:val="22"/>
                <w:lang w:val="nl-NL" w:eastAsia="x-none"/>
              </w:rPr>
              <w:t>10,6</w:t>
            </w:r>
          </w:p>
        </w:tc>
        <w:tc>
          <w:tcPr>
            <w:tcW w:w="2375" w:type="dxa"/>
          </w:tcPr>
          <w:p w14:paraId="08BD8E7C" w14:textId="77777777" w:rsidR="001D6F34" w:rsidRPr="00927184" w:rsidRDefault="001D6F34" w:rsidP="00C628B0">
            <w:pPr>
              <w:keepNext/>
              <w:keepLines/>
              <w:widowControl w:val="0"/>
              <w:jc w:val="both"/>
              <w:rPr>
                <w:bCs/>
                <w:iCs/>
                <w:szCs w:val="22"/>
                <w:lang w:val="nl-NL" w:eastAsia="x-none"/>
              </w:rPr>
            </w:pPr>
            <w:r w:rsidRPr="00927184">
              <w:rPr>
                <w:bCs/>
                <w:iCs/>
                <w:szCs w:val="22"/>
                <w:lang w:val="nl-NL" w:eastAsia="x-none"/>
              </w:rPr>
              <w:t>37</w:t>
            </w:r>
          </w:p>
        </w:tc>
      </w:tr>
    </w:tbl>
    <w:p w14:paraId="587CE782" w14:textId="77777777" w:rsidR="001D6F34" w:rsidRPr="00927184" w:rsidRDefault="001D6F34" w:rsidP="00C628B0">
      <w:pPr>
        <w:keepNext/>
        <w:keepLines/>
        <w:widowControl w:val="0"/>
        <w:spacing w:before="40"/>
        <w:rPr>
          <w:rFonts w:eastAsia="MS Mincho"/>
          <w:lang w:val="nl-NL" w:eastAsia="zh-CN"/>
        </w:rPr>
      </w:pPr>
      <w:r w:rsidRPr="00927184">
        <w:rPr>
          <w:rFonts w:eastAsia="MS Mincho"/>
          <w:vertAlign w:val="superscript"/>
          <w:lang w:val="nl-NL" w:eastAsia="zh-CN"/>
        </w:rPr>
        <w:t>a</w:t>
      </w:r>
      <w:r w:rsidRPr="00927184">
        <w:rPr>
          <w:rFonts w:eastAsia="MS Mincho"/>
          <w:lang w:val="nl-NL" w:eastAsia="zh-CN"/>
        </w:rPr>
        <w:t xml:space="preserve"> omvat verschillende etiologieën die voorkomen met een lage frequentie en die niet opgenomen zijn in de andere subgroepen</w:t>
      </w:r>
    </w:p>
    <w:p w14:paraId="4ACA550C" w14:textId="77777777" w:rsidR="001D6F34" w:rsidRPr="00927184" w:rsidRDefault="001D6F34" w:rsidP="00C628B0">
      <w:pPr>
        <w:suppressAutoHyphens/>
        <w:rPr>
          <w:szCs w:val="22"/>
          <w:lang w:val="nl-NL"/>
        </w:rPr>
      </w:pPr>
    </w:p>
    <w:p w14:paraId="4F2D79A3" w14:textId="77777777" w:rsidR="001D6F34" w:rsidRPr="00927184" w:rsidRDefault="001D6F34" w:rsidP="00C628B0">
      <w:pPr>
        <w:widowControl w:val="0"/>
        <w:rPr>
          <w:lang w:val="nl-NL"/>
        </w:rPr>
      </w:pPr>
      <w:r w:rsidRPr="00927184">
        <w:rPr>
          <w:lang w:val="nl-NL"/>
        </w:rPr>
        <w:t>In de registratiestudie G2301 (MINERVA) ontvingen vijf adolescente patiënten in de leeftijd van 12 tot 17 jaar met visusverslechtering als gevolg van CNV open-label behandeling met ranibizumab 0,5 mg op baseline gevolgd door een geïndividualiseerd behandelingsschema zoals voor de volwassen populatie. BCVA verbeterde van uitgangswaarde tot maand 12 bij alle vijf de patiënten, variërend van 5 tot 38 letters (gemiddeld 16,6 letters). De verbetering in zicht ging gepaard met een stabilisatie of afname van de centrale subvelddikte in de loop van de 12-maanden periode. Het gemiddeld aantal ranibizumab injecties toegediend in het onderzoeksoog gedurende de 12 maanden was 3 (varieerde van 2 tot 5). Over het algemeen werd de ranibizumab behandeling goed verdragen.</w:t>
      </w:r>
    </w:p>
    <w:p w14:paraId="1EA0389C" w14:textId="77777777" w:rsidR="001D6F34" w:rsidRPr="00927184" w:rsidRDefault="001D6F34" w:rsidP="00C628B0">
      <w:pPr>
        <w:suppressAutoHyphens/>
        <w:rPr>
          <w:szCs w:val="22"/>
          <w:lang w:val="nl-NL"/>
        </w:rPr>
      </w:pPr>
    </w:p>
    <w:p w14:paraId="03A87CB6" w14:textId="77777777" w:rsidR="001A2266" w:rsidRPr="00927184" w:rsidRDefault="001A2266" w:rsidP="00C628B0">
      <w:pPr>
        <w:keepNext/>
        <w:autoSpaceDE w:val="0"/>
        <w:autoSpaceDN w:val="0"/>
        <w:adjustRightInd w:val="0"/>
        <w:rPr>
          <w:i/>
          <w:iCs/>
          <w:u w:val="single"/>
          <w:lang w:val="nl-NL"/>
        </w:rPr>
      </w:pPr>
      <w:r w:rsidRPr="00927184">
        <w:rPr>
          <w:i/>
          <w:iCs/>
          <w:u w:val="single"/>
          <w:lang w:val="nl-NL"/>
        </w:rPr>
        <w:t>Behandeling van visusverslechtering als gevolg van DME</w:t>
      </w:r>
    </w:p>
    <w:p w14:paraId="71C502E5" w14:textId="77777777" w:rsidR="001A2266" w:rsidRPr="00927184" w:rsidRDefault="001A2266" w:rsidP="00C628B0">
      <w:pPr>
        <w:rPr>
          <w:iCs/>
          <w:lang w:val="nl-NL"/>
        </w:rPr>
      </w:pPr>
      <w:r w:rsidRPr="00927184">
        <w:rPr>
          <w:iCs/>
          <w:lang w:val="nl-NL"/>
        </w:rPr>
        <w:t xml:space="preserve">De werkzaamheid en veiligheid van Lucentis zijn beoordeeld in </w:t>
      </w:r>
      <w:r w:rsidR="00304F42" w:rsidRPr="00927184">
        <w:rPr>
          <w:iCs/>
          <w:lang w:val="nl-NL"/>
        </w:rPr>
        <w:t xml:space="preserve">drie </w:t>
      </w:r>
      <w:r w:rsidRPr="00927184">
        <w:rPr>
          <w:iCs/>
          <w:lang w:val="nl-NL"/>
        </w:rPr>
        <w:t xml:space="preserve">gerandomiseerde, gecontroleerde onderzoeken van </w:t>
      </w:r>
      <w:r w:rsidR="006207C9" w:rsidRPr="00927184">
        <w:rPr>
          <w:iCs/>
          <w:lang w:val="nl-NL"/>
        </w:rPr>
        <w:t xml:space="preserve">ten minste </w:t>
      </w:r>
      <w:r w:rsidRPr="00927184">
        <w:rPr>
          <w:iCs/>
          <w:lang w:val="nl-NL"/>
        </w:rPr>
        <w:t>12 maanden. Een totaal van</w:t>
      </w:r>
      <w:r w:rsidR="006207C9" w:rsidRPr="00927184">
        <w:rPr>
          <w:iCs/>
          <w:lang w:val="nl-NL"/>
        </w:rPr>
        <w:t>868</w:t>
      </w:r>
      <w:r w:rsidRPr="00927184">
        <w:rPr>
          <w:iCs/>
          <w:lang w:val="nl-NL"/>
        </w:rPr>
        <w:t> patiënten (</w:t>
      </w:r>
      <w:r w:rsidR="006207C9" w:rsidRPr="00927184">
        <w:rPr>
          <w:iCs/>
          <w:lang w:val="nl-NL"/>
        </w:rPr>
        <w:t>708 </w:t>
      </w:r>
      <w:r w:rsidRPr="00927184">
        <w:rPr>
          <w:iCs/>
          <w:lang w:val="nl-NL"/>
        </w:rPr>
        <w:t>actief en 160</w:t>
      </w:r>
      <w:r w:rsidR="006207C9" w:rsidRPr="00927184">
        <w:rPr>
          <w:iCs/>
          <w:lang w:val="nl-NL"/>
        </w:rPr>
        <w:t> </w:t>
      </w:r>
      <w:r w:rsidRPr="00927184">
        <w:rPr>
          <w:iCs/>
          <w:lang w:val="nl-NL"/>
        </w:rPr>
        <w:t>controle) waren geïncludeerd in deze onderzoeken.</w:t>
      </w:r>
    </w:p>
    <w:p w14:paraId="2E0CEE8C" w14:textId="77777777" w:rsidR="001A2266" w:rsidRPr="00927184" w:rsidRDefault="001A2266" w:rsidP="00C628B0">
      <w:pPr>
        <w:rPr>
          <w:bCs/>
          <w:lang w:val="nl-NL"/>
        </w:rPr>
      </w:pPr>
    </w:p>
    <w:p w14:paraId="4128454E" w14:textId="77777777" w:rsidR="001A2266" w:rsidRPr="00927184" w:rsidRDefault="001A2266" w:rsidP="00C628B0">
      <w:pPr>
        <w:rPr>
          <w:bCs/>
          <w:lang w:val="nl-NL"/>
        </w:rPr>
      </w:pPr>
      <w:r w:rsidRPr="00927184">
        <w:rPr>
          <w:bCs/>
          <w:lang w:val="nl-NL"/>
        </w:rPr>
        <w:t xml:space="preserve">In het fase II onderzoek D2201 (RESOLVE) werden 151 patiënten behandeld met ranibizumab (6 mg/ml, n=51, 10 mg/ml, n=51) of sham (n=49) door middel van maandelijkse intravitreale injecties. De gemiddelde verandering in BCVA van maand 1 tot maand 12 in vergelijking met de uitgangswaarde was +7,8 (±7,72) letters bij de gepoolde met ranibizumab behandelde patiënten (n=102) in vergelijking met </w:t>
      </w:r>
      <w:r w:rsidRPr="00927184">
        <w:rPr>
          <w:bCs/>
          <w:lang w:val="nl-NL"/>
        </w:rPr>
        <w:noBreakHyphen/>
        <w:t>0,1 (±9,77) letters bij sham-</w:t>
      </w:r>
      <w:r w:rsidR="006207C9" w:rsidRPr="00927184">
        <w:rPr>
          <w:bCs/>
          <w:lang w:val="nl-NL"/>
        </w:rPr>
        <w:t xml:space="preserve">behandelde patiënten; de gemiddelde verandering in BCVA op maand 12 ten opzichte van de uitgangswaarde was respectievelijk 10,3 (±9,1) letters in vergelijking met </w:t>
      </w:r>
      <w:r w:rsidR="006207C9" w:rsidRPr="00927184">
        <w:rPr>
          <w:bCs/>
          <w:lang w:val="nl-NL"/>
        </w:rPr>
        <w:noBreakHyphen/>
        <w:t>1,4 (±14,2) letters</w:t>
      </w:r>
      <w:r w:rsidRPr="00927184">
        <w:rPr>
          <w:bCs/>
          <w:lang w:val="nl-NL"/>
        </w:rPr>
        <w:t xml:space="preserve"> (p&lt;0,0001 voor het verschil in behandeling).</w:t>
      </w:r>
    </w:p>
    <w:p w14:paraId="40F79003" w14:textId="77777777" w:rsidR="001A2266" w:rsidRPr="00927184" w:rsidRDefault="001A2266" w:rsidP="00C628B0">
      <w:pPr>
        <w:rPr>
          <w:bCs/>
          <w:lang w:val="nl-NL"/>
        </w:rPr>
      </w:pPr>
    </w:p>
    <w:p w14:paraId="745C9249" w14:textId="77777777" w:rsidR="001A2266" w:rsidRPr="00927184" w:rsidRDefault="001A2266" w:rsidP="00C628B0">
      <w:pPr>
        <w:rPr>
          <w:szCs w:val="22"/>
          <w:lang w:val="nl-NL"/>
        </w:rPr>
      </w:pPr>
      <w:r w:rsidRPr="00927184">
        <w:rPr>
          <w:bCs/>
          <w:lang w:val="nl-NL"/>
        </w:rPr>
        <w:t xml:space="preserve">In het fase III-onderzoek D2301 (RESTORE) werden 345 patiënten gerandomiseerd </w:t>
      </w:r>
      <w:r w:rsidR="006207C9" w:rsidRPr="00927184">
        <w:rPr>
          <w:bCs/>
          <w:lang w:val="nl-NL"/>
        </w:rPr>
        <w:t xml:space="preserve">in een 1:1:1 verhouding om </w:t>
      </w:r>
      <w:r w:rsidRPr="00927184">
        <w:rPr>
          <w:bCs/>
          <w:lang w:val="nl-NL"/>
        </w:rPr>
        <w:t xml:space="preserve">ranibizumab 0,5 mg monotherapie en sham-laserfotocoagulatie, de combinatie van ranibizumab 0,5 mg en laserfotocoagulatie, of sham-injectie en laserfotocoagulatie </w:t>
      </w:r>
      <w:r w:rsidR="006207C9" w:rsidRPr="00927184">
        <w:rPr>
          <w:bCs/>
          <w:lang w:val="nl-NL"/>
        </w:rPr>
        <w:t>te ontvangen</w:t>
      </w:r>
      <w:r w:rsidRPr="00927184">
        <w:rPr>
          <w:bCs/>
          <w:lang w:val="nl-NL"/>
        </w:rPr>
        <w:t xml:space="preserve">. </w:t>
      </w:r>
    </w:p>
    <w:p w14:paraId="1E64FA80" w14:textId="77777777" w:rsidR="001A2266" w:rsidRPr="00927184" w:rsidRDefault="001A2266" w:rsidP="00C628B0">
      <w:pPr>
        <w:rPr>
          <w:bCs/>
          <w:lang w:val="nl-NL"/>
        </w:rPr>
      </w:pPr>
      <w:r w:rsidRPr="00927184">
        <w:rPr>
          <w:bCs/>
          <w:lang w:val="nl-NL"/>
        </w:rPr>
        <w:t xml:space="preserve">240 patiënten die eerder het RESTORE-onderzoek van 12 maanden hadden voltooid, namen deel aan het open-label, multicenter, 24 maanden durende extensie-onderzoek (RESTORE Extensie). Patiënten werden </w:t>
      </w:r>
      <w:r w:rsidRPr="00927184">
        <w:rPr>
          <w:bCs/>
          <w:i/>
          <w:lang w:val="nl-NL"/>
        </w:rPr>
        <w:t>pro re nata</w:t>
      </w:r>
      <w:r w:rsidRPr="00927184">
        <w:rPr>
          <w:bCs/>
          <w:lang w:val="nl-NL"/>
        </w:rPr>
        <w:t xml:space="preserve"> (PRN) behandeld met ranibizumab 0,5 mg in hetzelfde oog als </w:t>
      </w:r>
      <w:r w:rsidR="006207C9" w:rsidRPr="00927184">
        <w:rPr>
          <w:bCs/>
          <w:lang w:val="nl-NL"/>
        </w:rPr>
        <w:t>in het belangrijkste onderzoek (</w:t>
      </w:r>
      <w:r w:rsidRPr="00927184">
        <w:rPr>
          <w:bCs/>
          <w:lang w:val="nl-NL"/>
        </w:rPr>
        <w:t xml:space="preserve">D2301 RESTORE). </w:t>
      </w:r>
    </w:p>
    <w:p w14:paraId="22EABD45" w14:textId="77777777" w:rsidR="001A2266" w:rsidRPr="00927184" w:rsidRDefault="001A2266" w:rsidP="00C628B0">
      <w:pPr>
        <w:rPr>
          <w:bCs/>
          <w:lang w:val="nl-NL"/>
        </w:rPr>
      </w:pPr>
    </w:p>
    <w:p w14:paraId="226BBF75" w14:textId="77777777" w:rsidR="001A2266" w:rsidRPr="00927184" w:rsidRDefault="001A2266" w:rsidP="00C628B0">
      <w:pPr>
        <w:rPr>
          <w:bCs/>
          <w:lang w:val="nl-NL"/>
        </w:rPr>
      </w:pPr>
      <w:r w:rsidRPr="00927184">
        <w:rPr>
          <w:szCs w:val="22"/>
          <w:lang w:val="nl-NL"/>
        </w:rPr>
        <w:t>De belangrijkste resultaten zijn samengevat in</w:t>
      </w:r>
      <w:r w:rsidRPr="00927184">
        <w:rPr>
          <w:bCs/>
          <w:lang w:val="nl-NL"/>
        </w:rPr>
        <w:t xml:space="preserve"> Tabel </w:t>
      </w:r>
      <w:r w:rsidR="00414659" w:rsidRPr="00927184">
        <w:rPr>
          <w:bCs/>
          <w:lang w:val="nl-NL"/>
        </w:rPr>
        <w:t>5</w:t>
      </w:r>
      <w:r w:rsidRPr="00927184">
        <w:rPr>
          <w:bCs/>
          <w:lang w:val="nl-NL"/>
        </w:rPr>
        <w:t xml:space="preserve"> (RESTORE en Extensie) en Figuur </w:t>
      </w:r>
      <w:r w:rsidR="00414659" w:rsidRPr="00927184">
        <w:rPr>
          <w:bCs/>
          <w:lang w:val="nl-NL"/>
        </w:rPr>
        <w:t>4</w:t>
      </w:r>
      <w:r w:rsidRPr="00927184">
        <w:rPr>
          <w:bCs/>
          <w:lang w:val="nl-NL"/>
        </w:rPr>
        <w:t xml:space="preserve"> (RESTORE).</w:t>
      </w:r>
    </w:p>
    <w:p w14:paraId="1A9CB89C" w14:textId="77777777" w:rsidR="001A2266" w:rsidRPr="00927184" w:rsidRDefault="001A2266" w:rsidP="00C628B0">
      <w:pPr>
        <w:widowControl w:val="0"/>
        <w:rPr>
          <w:bCs/>
          <w:iCs/>
          <w:szCs w:val="22"/>
          <w:lang w:val="nl-NL"/>
        </w:rPr>
      </w:pPr>
    </w:p>
    <w:p w14:paraId="0962E8A1" w14:textId="77777777" w:rsidR="001A2266" w:rsidRPr="00927184" w:rsidRDefault="001A2266" w:rsidP="00C628B0">
      <w:pPr>
        <w:keepNext/>
        <w:keepLines/>
        <w:widowControl w:val="0"/>
        <w:ind w:left="1134" w:hanging="1134"/>
        <w:rPr>
          <w:b/>
          <w:szCs w:val="22"/>
          <w:lang w:val="nl-NL"/>
        </w:rPr>
      </w:pPr>
      <w:r w:rsidRPr="00927184">
        <w:rPr>
          <w:b/>
          <w:bCs/>
          <w:iCs/>
          <w:szCs w:val="22"/>
          <w:lang w:val="nl-NL"/>
        </w:rPr>
        <w:t>Figuur </w:t>
      </w:r>
      <w:r w:rsidR="00414659" w:rsidRPr="00927184">
        <w:rPr>
          <w:b/>
          <w:bCs/>
          <w:iCs/>
          <w:szCs w:val="22"/>
          <w:lang w:val="nl-NL"/>
        </w:rPr>
        <w:t>4</w:t>
      </w:r>
      <w:r w:rsidRPr="00927184">
        <w:rPr>
          <w:b/>
          <w:bCs/>
          <w:iCs/>
          <w:szCs w:val="22"/>
          <w:lang w:val="nl-NL"/>
        </w:rPr>
        <w:tab/>
      </w:r>
      <w:r w:rsidRPr="00927184">
        <w:rPr>
          <w:b/>
          <w:szCs w:val="22"/>
          <w:lang w:val="nl-NL"/>
        </w:rPr>
        <w:t>Gemiddelde verandering in gezichtsscherpte vanaf uitgangswaarde over de tijd in onderzoek D2301 (RESTORE)</w:t>
      </w:r>
    </w:p>
    <w:p w14:paraId="3283258E" w14:textId="77777777" w:rsidR="009B4872" w:rsidRPr="00927184" w:rsidRDefault="009B4872" w:rsidP="00C628B0">
      <w:pPr>
        <w:keepNext/>
        <w:keepLines/>
        <w:widowControl w:val="0"/>
        <w:rPr>
          <w:szCs w:val="22"/>
          <w:lang w:val="nl-NL"/>
        </w:rPr>
      </w:pPr>
    </w:p>
    <w:p w14:paraId="6C4493D9" w14:textId="77777777" w:rsidR="009B4872" w:rsidRPr="00927184" w:rsidRDefault="00381848" w:rsidP="00C628B0">
      <w:pPr>
        <w:widowControl w:val="0"/>
        <w:rPr>
          <w:szCs w:val="22"/>
          <w:lang w:val="nl-NL"/>
        </w:rPr>
      </w:pPr>
      <w:r w:rsidRPr="00927184">
        <w:rPr>
          <w:noProof/>
          <w:lang w:val="en-US"/>
        </w:rPr>
        <w:drawing>
          <wp:inline distT="0" distB="0" distL="0" distR="0" wp14:anchorId="62144DF7" wp14:editId="3FFFFAAF">
            <wp:extent cx="5762625" cy="4371975"/>
            <wp:effectExtent l="0" t="0" r="0" b="0"/>
            <wp:docPr id="23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762625" cy="4371975"/>
                    </a:xfrm>
                    <a:prstGeom prst="rect">
                      <a:avLst/>
                    </a:prstGeom>
                    <a:noFill/>
                    <a:ln>
                      <a:noFill/>
                    </a:ln>
                  </pic:spPr>
                </pic:pic>
              </a:graphicData>
            </a:graphic>
          </wp:inline>
        </w:drawing>
      </w:r>
    </w:p>
    <w:p w14:paraId="1DE8CED1" w14:textId="77777777" w:rsidR="009B4872" w:rsidRPr="00927184" w:rsidRDefault="009B4872" w:rsidP="00C628B0">
      <w:pPr>
        <w:widowControl w:val="0"/>
        <w:rPr>
          <w:szCs w:val="22"/>
          <w:lang w:val="nl-NL"/>
        </w:rPr>
      </w:pPr>
    </w:p>
    <w:p w14:paraId="0752D975" w14:textId="77777777" w:rsidR="001A2266" w:rsidRPr="00927184" w:rsidRDefault="001A2266" w:rsidP="00C628B0">
      <w:pPr>
        <w:widowControl w:val="0"/>
        <w:rPr>
          <w:bCs/>
          <w:iCs/>
          <w:szCs w:val="22"/>
          <w:lang w:val="nl-NL"/>
        </w:rPr>
      </w:pPr>
      <w:r w:rsidRPr="00927184">
        <w:rPr>
          <w:bCs/>
          <w:iCs/>
          <w:szCs w:val="22"/>
          <w:lang w:val="nl-NL"/>
        </w:rPr>
        <w:t xml:space="preserve">Het effect na 12 maanden was consistent in de meeste subgroepen. Echter, individuen met een uitgangswaarde van de BCVA &gt;73 letters </w:t>
      </w:r>
      <w:r w:rsidR="006207C9" w:rsidRPr="00927184">
        <w:rPr>
          <w:bCs/>
          <w:iCs/>
          <w:szCs w:val="22"/>
          <w:lang w:val="nl-NL"/>
        </w:rPr>
        <w:t>en</w:t>
      </w:r>
      <w:r w:rsidRPr="00927184">
        <w:rPr>
          <w:bCs/>
          <w:iCs/>
          <w:szCs w:val="22"/>
          <w:lang w:val="nl-NL"/>
        </w:rPr>
        <w:t xml:space="preserve"> macula-oedeem met een centrale retinadikte &lt;300 </w:t>
      </w:r>
      <w:r w:rsidRPr="00927184">
        <w:rPr>
          <w:bCs/>
          <w:iCs/>
          <w:szCs w:val="22"/>
          <w:lang w:val="nl-NL"/>
        </w:rPr>
        <w:sym w:font="Symbol" w:char="F06D"/>
      </w:r>
      <w:r w:rsidRPr="00927184">
        <w:rPr>
          <w:bCs/>
          <w:iCs/>
          <w:szCs w:val="22"/>
          <w:lang w:val="nl-NL"/>
        </w:rPr>
        <w:t>m bleken geen voordeel te hebben van behandeling met ranibizumab vergeleken met laserfotocoagulatie.</w:t>
      </w:r>
    </w:p>
    <w:p w14:paraId="106D1375" w14:textId="77777777" w:rsidR="001A2266" w:rsidRPr="00927184" w:rsidRDefault="001A2266" w:rsidP="00C628B0">
      <w:pPr>
        <w:widowControl w:val="0"/>
        <w:rPr>
          <w:bCs/>
          <w:iCs/>
          <w:szCs w:val="22"/>
          <w:lang w:val="nl-NL"/>
        </w:rPr>
      </w:pPr>
    </w:p>
    <w:p w14:paraId="43901A96" w14:textId="77777777" w:rsidR="001A2266" w:rsidRPr="00927184" w:rsidRDefault="001A2266" w:rsidP="00C628B0">
      <w:pPr>
        <w:keepNext/>
        <w:keepLines/>
        <w:widowControl w:val="0"/>
        <w:ind w:left="1134" w:hanging="1134"/>
        <w:rPr>
          <w:b/>
          <w:bCs/>
          <w:iCs/>
          <w:szCs w:val="22"/>
          <w:lang w:val="nl-NL"/>
        </w:rPr>
      </w:pPr>
      <w:r w:rsidRPr="00927184">
        <w:rPr>
          <w:b/>
          <w:bCs/>
          <w:iCs/>
          <w:szCs w:val="22"/>
          <w:lang w:val="nl-NL"/>
        </w:rPr>
        <w:t>Tabel </w:t>
      </w:r>
      <w:r w:rsidR="00414659" w:rsidRPr="00927184">
        <w:rPr>
          <w:b/>
          <w:bCs/>
          <w:iCs/>
          <w:szCs w:val="22"/>
          <w:lang w:val="nl-NL"/>
        </w:rPr>
        <w:t>5</w:t>
      </w:r>
      <w:r w:rsidRPr="00927184">
        <w:rPr>
          <w:b/>
          <w:bCs/>
          <w:iCs/>
          <w:szCs w:val="22"/>
          <w:lang w:val="nl-NL"/>
        </w:rPr>
        <w:tab/>
        <w:t>Resultaten op maand 12 in onderzoek D2301 (RESTORE) en op maand 36 in onderzoek D2301-E1 (RESTORE Extensie)</w:t>
      </w:r>
    </w:p>
    <w:p w14:paraId="0A58D758" w14:textId="77777777" w:rsidR="001A2266" w:rsidRPr="00927184" w:rsidRDefault="001A2266" w:rsidP="00C628B0">
      <w:pPr>
        <w:keepNext/>
        <w:keepLines/>
        <w:widowControl w:val="0"/>
        <w:rPr>
          <w:bCs/>
          <w:iCs/>
          <w:szCs w:val="22"/>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blLook w:val="0000" w:firstRow="0" w:lastRow="0" w:firstColumn="0" w:lastColumn="0" w:noHBand="0" w:noVBand="0"/>
      </w:tblPr>
      <w:tblGrid>
        <w:gridCol w:w="3922"/>
        <w:gridCol w:w="1824"/>
        <w:gridCol w:w="1858"/>
        <w:gridCol w:w="1457"/>
      </w:tblGrid>
      <w:tr w:rsidR="001A2266" w:rsidRPr="00927184" w14:paraId="2266DF1F" w14:textId="77777777" w:rsidTr="00B34A0F">
        <w:trPr>
          <w:trHeight w:val="932"/>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0D49FF32" w14:textId="77777777" w:rsidR="001A2266" w:rsidRPr="00927184" w:rsidRDefault="001A2266" w:rsidP="00C628B0">
            <w:pPr>
              <w:keepNext/>
              <w:rPr>
                <w:bCs/>
                <w:iCs/>
                <w:szCs w:val="22"/>
                <w:lang w:val="nl-NL"/>
              </w:rPr>
            </w:pPr>
            <w:r w:rsidRPr="00927184">
              <w:rPr>
                <w:bCs/>
                <w:iCs/>
                <w:szCs w:val="22"/>
                <w:lang w:val="nl-NL"/>
              </w:rPr>
              <w:t>Uitkomstmaten op maand 12 in vergelijking met uitgangswaarde</w:t>
            </w:r>
            <w:r w:rsidRPr="00927184">
              <w:rPr>
                <w:lang w:val="nl-NL"/>
              </w:rPr>
              <w:t xml:space="preserve"> </w:t>
            </w:r>
            <w:r w:rsidRPr="00927184">
              <w:rPr>
                <w:bCs/>
                <w:iCs/>
                <w:szCs w:val="22"/>
                <w:lang w:val="nl-NL"/>
              </w:rPr>
              <w:t>in onderzoek D2301 (RESTORE)</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6ACFEBCA" w14:textId="77777777" w:rsidR="001A2266" w:rsidRPr="00927184" w:rsidRDefault="001A2266" w:rsidP="00C628B0">
            <w:pPr>
              <w:keepNext/>
              <w:jc w:val="center"/>
              <w:rPr>
                <w:bCs/>
                <w:iCs/>
                <w:szCs w:val="22"/>
                <w:lang w:val="nl-NL"/>
              </w:rPr>
            </w:pPr>
            <w:r w:rsidRPr="00927184">
              <w:rPr>
                <w:bCs/>
                <w:iCs/>
                <w:szCs w:val="22"/>
                <w:lang w:val="nl-NL"/>
              </w:rPr>
              <w:t>Ranibizumab</w:t>
            </w:r>
          </w:p>
          <w:p w14:paraId="4595A14A" w14:textId="77777777" w:rsidR="001A2266" w:rsidRPr="00927184" w:rsidRDefault="001A2266" w:rsidP="00C628B0">
            <w:pPr>
              <w:keepNext/>
              <w:jc w:val="center"/>
              <w:rPr>
                <w:bCs/>
                <w:iCs/>
                <w:szCs w:val="22"/>
                <w:lang w:val="nl-NL"/>
              </w:rPr>
            </w:pPr>
            <w:r w:rsidRPr="00927184">
              <w:rPr>
                <w:bCs/>
                <w:iCs/>
                <w:szCs w:val="22"/>
                <w:lang w:val="nl-NL"/>
              </w:rPr>
              <w:t>0,5 mg</w:t>
            </w:r>
          </w:p>
          <w:p w14:paraId="185965EF" w14:textId="77777777" w:rsidR="001A2266" w:rsidRPr="00927184" w:rsidRDefault="001A2266" w:rsidP="00C628B0">
            <w:pPr>
              <w:keepNext/>
              <w:jc w:val="center"/>
              <w:rPr>
                <w:bCs/>
                <w:iCs/>
                <w:szCs w:val="22"/>
                <w:lang w:val="nl-NL"/>
              </w:rPr>
            </w:pPr>
            <w:r w:rsidRPr="00927184">
              <w:rPr>
                <w:bCs/>
                <w:iCs/>
                <w:szCs w:val="22"/>
                <w:lang w:val="nl-NL"/>
              </w:rPr>
              <w:t>n=115</w:t>
            </w:r>
          </w:p>
        </w:tc>
        <w:tc>
          <w:tcPr>
            <w:tcW w:w="1887" w:type="dxa"/>
            <w:tcBorders>
              <w:top w:val="single" w:sz="4" w:space="0" w:color="auto"/>
              <w:left w:val="single" w:sz="4" w:space="0" w:color="auto"/>
              <w:bottom w:val="single" w:sz="4" w:space="0" w:color="auto"/>
              <w:right w:val="single" w:sz="4" w:space="0" w:color="auto"/>
            </w:tcBorders>
            <w:shd w:val="clear" w:color="auto" w:fill="FFFFFF"/>
          </w:tcPr>
          <w:p w14:paraId="38A83154" w14:textId="77777777" w:rsidR="001A2266" w:rsidRPr="00927184" w:rsidRDefault="001A2266" w:rsidP="00C628B0">
            <w:pPr>
              <w:keepNext/>
              <w:jc w:val="center"/>
              <w:rPr>
                <w:bCs/>
                <w:iCs/>
                <w:szCs w:val="22"/>
                <w:lang w:val="nl-NL"/>
              </w:rPr>
            </w:pPr>
            <w:r w:rsidRPr="00927184">
              <w:rPr>
                <w:bCs/>
                <w:iCs/>
                <w:szCs w:val="22"/>
                <w:lang w:val="nl-NL"/>
              </w:rPr>
              <w:t>Ranibizumab</w:t>
            </w:r>
          </w:p>
          <w:p w14:paraId="27794380" w14:textId="77777777" w:rsidR="001A2266" w:rsidRPr="00927184" w:rsidRDefault="001A2266" w:rsidP="00C628B0">
            <w:pPr>
              <w:keepNext/>
              <w:jc w:val="center"/>
              <w:rPr>
                <w:bCs/>
                <w:iCs/>
                <w:szCs w:val="22"/>
                <w:lang w:val="nl-NL"/>
              </w:rPr>
            </w:pPr>
            <w:r w:rsidRPr="00927184">
              <w:rPr>
                <w:bCs/>
                <w:iCs/>
                <w:szCs w:val="22"/>
                <w:lang w:val="nl-NL"/>
              </w:rPr>
              <w:t>0,5 mg + Laser n=118</w:t>
            </w:r>
          </w:p>
        </w:tc>
        <w:tc>
          <w:tcPr>
            <w:tcW w:w="1463" w:type="dxa"/>
            <w:tcBorders>
              <w:top w:val="single" w:sz="4" w:space="0" w:color="auto"/>
              <w:left w:val="single" w:sz="4" w:space="0" w:color="auto"/>
              <w:bottom w:val="single" w:sz="4" w:space="0" w:color="auto"/>
              <w:right w:val="single" w:sz="4" w:space="0" w:color="auto"/>
            </w:tcBorders>
            <w:shd w:val="clear" w:color="auto" w:fill="FFFFFF"/>
          </w:tcPr>
          <w:p w14:paraId="721F531F" w14:textId="77777777" w:rsidR="001A2266" w:rsidRPr="00927184" w:rsidRDefault="001A2266" w:rsidP="00C628B0">
            <w:pPr>
              <w:keepNext/>
              <w:jc w:val="center"/>
              <w:rPr>
                <w:bCs/>
                <w:iCs/>
                <w:szCs w:val="22"/>
                <w:lang w:val="nl-NL"/>
              </w:rPr>
            </w:pPr>
            <w:r w:rsidRPr="00927184">
              <w:rPr>
                <w:bCs/>
                <w:iCs/>
                <w:szCs w:val="22"/>
                <w:lang w:val="nl-NL"/>
              </w:rPr>
              <w:t>Laser</w:t>
            </w:r>
          </w:p>
          <w:p w14:paraId="36C4D35C" w14:textId="77777777" w:rsidR="001A2266" w:rsidRPr="00927184" w:rsidRDefault="001A2266" w:rsidP="00C628B0">
            <w:pPr>
              <w:keepNext/>
              <w:jc w:val="center"/>
              <w:rPr>
                <w:bCs/>
                <w:iCs/>
                <w:szCs w:val="22"/>
                <w:lang w:val="nl-NL"/>
              </w:rPr>
            </w:pPr>
          </w:p>
          <w:p w14:paraId="37ED3714" w14:textId="77777777" w:rsidR="001A2266" w:rsidRPr="00927184" w:rsidRDefault="001A2266" w:rsidP="00C628B0">
            <w:pPr>
              <w:keepNext/>
              <w:jc w:val="center"/>
              <w:rPr>
                <w:bCs/>
                <w:iCs/>
                <w:szCs w:val="22"/>
                <w:lang w:val="nl-NL"/>
              </w:rPr>
            </w:pPr>
            <w:r w:rsidRPr="00927184">
              <w:rPr>
                <w:bCs/>
                <w:iCs/>
                <w:szCs w:val="22"/>
                <w:lang w:val="nl-NL"/>
              </w:rPr>
              <w:t>n=110</w:t>
            </w:r>
          </w:p>
        </w:tc>
      </w:tr>
      <w:tr w:rsidR="001A2266" w:rsidRPr="00927184" w14:paraId="5264913F" w14:textId="77777777" w:rsidTr="00B34A0F">
        <w:trPr>
          <w:trHeight w:val="27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5F8A6E78" w14:textId="77777777" w:rsidR="001A2266" w:rsidRPr="00927184" w:rsidRDefault="001A2266" w:rsidP="00C628B0">
            <w:pPr>
              <w:keepNext/>
              <w:rPr>
                <w:bCs/>
                <w:iCs/>
                <w:szCs w:val="22"/>
                <w:lang w:val="nl-NL"/>
              </w:rPr>
            </w:pPr>
            <w:r w:rsidRPr="00927184">
              <w:rPr>
                <w:bCs/>
                <w:iCs/>
                <w:szCs w:val="22"/>
                <w:lang w:val="nl-NL"/>
              </w:rPr>
              <w:t>Gemiddelde verandering in BCVA van maand 1 tot maand 12</w:t>
            </w:r>
            <w:r w:rsidRPr="00927184">
              <w:rPr>
                <w:bCs/>
                <w:iCs/>
                <w:szCs w:val="22"/>
                <w:vertAlign w:val="superscript"/>
                <w:lang w:val="nl-NL"/>
              </w:rPr>
              <w:t>a</w:t>
            </w:r>
            <w:r w:rsidRPr="00927184">
              <w:rPr>
                <w:bCs/>
                <w:iCs/>
                <w:szCs w:val="22"/>
                <w:lang w:val="nl-NL"/>
              </w:rPr>
              <w:t xml:space="preserve"> (</w:t>
            </w:r>
            <w:r w:rsidRPr="00927184">
              <w:rPr>
                <w:bCs/>
                <w:iCs/>
                <w:szCs w:val="22"/>
                <w:lang w:val="nl-NL"/>
              </w:rPr>
              <w:sym w:font="Symbol" w:char="F0B1"/>
            </w:r>
            <w:r w:rsidRPr="00927184">
              <w:rPr>
                <w:bCs/>
                <w:iCs/>
                <w:szCs w:val="22"/>
                <w:lang w:val="nl-NL"/>
              </w:rPr>
              <w:t>SD)</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5CBCD300" w14:textId="77777777" w:rsidR="001A2266" w:rsidRPr="00927184" w:rsidRDefault="001A2266" w:rsidP="00C628B0">
            <w:pPr>
              <w:keepNext/>
              <w:jc w:val="center"/>
              <w:rPr>
                <w:bCs/>
                <w:iCs/>
                <w:szCs w:val="22"/>
                <w:lang w:val="nl-NL"/>
              </w:rPr>
            </w:pPr>
            <w:r w:rsidRPr="00927184">
              <w:rPr>
                <w:bCs/>
                <w:iCs/>
                <w:szCs w:val="22"/>
                <w:lang w:val="nl-NL"/>
              </w:rPr>
              <w:t>6,1 (6,4)</w:t>
            </w:r>
            <w:r w:rsidRPr="00927184">
              <w:rPr>
                <w:bCs/>
                <w:iCs/>
                <w:szCs w:val="22"/>
                <w:vertAlign w:val="superscript"/>
                <w:lang w:val="nl-NL"/>
              </w:rPr>
              <w:t>a</w:t>
            </w:r>
          </w:p>
        </w:tc>
        <w:tc>
          <w:tcPr>
            <w:tcW w:w="1887" w:type="dxa"/>
            <w:tcBorders>
              <w:top w:val="single" w:sz="4" w:space="0" w:color="auto"/>
              <w:left w:val="single" w:sz="4" w:space="0" w:color="auto"/>
              <w:bottom w:val="single" w:sz="4" w:space="0" w:color="auto"/>
              <w:right w:val="single" w:sz="2" w:space="0" w:color="auto"/>
            </w:tcBorders>
            <w:shd w:val="clear" w:color="auto" w:fill="FFFFFF"/>
          </w:tcPr>
          <w:p w14:paraId="52F785EF" w14:textId="77777777" w:rsidR="001A2266" w:rsidRPr="00927184" w:rsidRDefault="001A2266" w:rsidP="00C628B0">
            <w:pPr>
              <w:keepNext/>
              <w:jc w:val="center"/>
              <w:rPr>
                <w:bCs/>
                <w:iCs/>
                <w:szCs w:val="22"/>
                <w:lang w:val="nl-NL"/>
              </w:rPr>
            </w:pPr>
            <w:r w:rsidRPr="00927184">
              <w:rPr>
                <w:bCs/>
                <w:iCs/>
                <w:szCs w:val="22"/>
                <w:lang w:val="nl-NL"/>
              </w:rPr>
              <w:t>5,9 (7,9)</w:t>
            </w:r>
            <w:r w:rsidRPr="00927184">
              <w:rPr>
                <w:bCs/>
                <w:iCs/>
                <w:szCs w:val="22"/>
                <w:vertAlign w:val="superscript"/>
                <w:lang w:val="nl-NL"/>
              </w:rPr>
              <w:t>a</w:t>
            </w:r>
          </w:p>
        </w:tc>
        <w:tc>
          <w:tcPr>
            <w:tcW w:w="1463" w:type="dxa"/>
            <w:tcBorders>
              <w:top w:val="single" w:sz="4" w:space="0" w:color="auto"/>
              <w:left w:val="single" w:sz="2" w:space="0" w:color="auto"/>
              <w:bottom w:val="single" w:sz="4" w:space="0" w:color="auto"/>
              <w:right w:val="single" w:sz="4" w:space="0" w:color="auto"/>
            </w:tcBorders>
            <w:shd w:val="clear" w:color="auto" w:fill="FFFFFF"/>
          </w:tcPr>
          <w:p w14:paraId="7CDA00FB" w14:textId="77777777" w:rsidR="001A2266" w:rsidRPr="00927184" w:rsidRDefault="001A2266" w:rsidP="00C628B0">
            <w:pPr>
              <w:keepNext/>
              <w:jc w:val="center"/>
              <w:rPr>
                <w:bCs/>
                <w:iCs/>
                <w:szCs w:val="22"/>
                <w:lang w:val="nl-NL"/>
              </w:rPr>
            </w:pPr>
            <w:r w:rsidRPr="00927184">
              <w:rPr>
                <w:bCs/>
                <w:iCs/>
                <w:szCs w:val="22"/>
                <w:lang w:val="nl-NL"/>
              </w:rPr>
              <w:t>0,8 (8,6)</w:t>
            </w:r>
          </w:p>
        </w:tc>
      </w:tr>
      <w:tr w:rsidR="001A2266" w:rsidRPr="00927184" w14:paraId="5A4ADE2E" w14:textId="77777777" w:rsidTr="00B34A0F">
        <w:trPr>
          <w:trHeight w:val="27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772505A9" w14:textId="77777777" w:rsidR="001A2266" w:rsidRPr="00927184" w:rsidRDefault="001A2266" w:rsidP="00C628B0">
            <w:pPr>
              <w:keepNext/>
              <w:rPr>
                <w:bCs/>
                <w:iCs/>
                <w:szCs w:val="22"/>
                <w:lang w:val="nl-NL"/>
              </w:rPr>
            </w:pPr>
            <w:r w:rsidRPr="00927184">
              <w:rPr>
                <w:bCs/>
                <w:iCs/>
                <w:szCs w:val="22"/>
                <w:lang w:val="nl-NL"/>
              </w:rPr>
              <w:t>Gemiddelde verandering in BCVA op maand 12 (</w:t>
            </w:r>
            <w:r w:rsidRPr="00927184">
              <w:rPr>
                <w:bCs/>
                <w:iCs/>
                <w:szCs w:val="22"/>
                <w:lang w:val="nl-NL"/>
              </w:rPr>
              <w:sym w:font="Symbol" w:char="F0B1"/>
            </w:r>
            <w:r w:rsidRPr="00927184">
              <w:rPr>
                <w:bCs/>
                <w:iCs/>
                <w:szCs w:val="22"/>
                <w:lang w:val="nl-NL"/>
              </w:rPr>
              <w:t>SD)</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62571430" w14:textId="77777777" w:rsidR="001A2266" w:rsidRPr="00927184" w:rsidRDefault="001A2266" w:rsidP="00C628B0">
            <w:pPr>
              <w:keepNext/>
              <w:jc w:val="center"/>
              <w:rPr>
                <w:bCs/>
                <w:iCs/>
                <w:szCs w:val="22"/>
                <w:lang w:val="nl-NL"/>
              </w:rPr>
            </w:pPr>
            <w:r w:rsidRPr="00927184">
              <w:rPr>
                <w:bCs/>
                <w:iCs/>
                <w:szCs w:val="22"/>
                <w:lang w:val="nl-NL"/>
              </w:rPr>
              <w:t>6,8 (8,3)</w:t>
            </w:r>
            <w:r w:rsidRPr="00927184">
              <w:rPr>
                <w:bCs/>
                <w:iCs/>
                <w:szCs w:val="22"/>
                <w:vertAlign w:val="superscript"/>
                <w:lang w:val="nl-NL"/>
              </w:rPr>
              <w:t>a</w:t>
            </w:r>
          </w:p>
        </w:tc>
        <w:tc>
          <w:tcPr>
            <w:tcW w:w="1887" w:type="dxa"/>
            <w:tcBorders>
              <w:top w:val="single" w:sz="4" w:space="0" w:color="auto"/>
              <w:left w:val="single" w:sz="4" w:space="0" w:color="auto"/>
              <w:bottom w:val="single" w:sz="4" w:space="0" w:color="auto"/>
              <w:right w:val="single" w:sz="2" w:space="0" w:color="auto"/>
            </w:tcBorders>
            <w:shd w:val="clear" w:color="auto" w:fill="FFFFFF"/>
          </w:tcPr>
          <w:p w14:paraId="41AE4F94" w14:textId="77777777" w:rsidR="001A2266" w:rsidRPr="00927184" w:rsidRDefault="001A2266" w:rsidP="00C628B0">
            <w:pPr>
              <w:keepNext/>
              <w:jc w:val="center"/>
              <w:rPr>
                <w:bCs/>
                <w:iCs/>
                <w:szCs w:val="22"/>
                <w:lang w:val="nl-NL"/>
              </w:rPr>
            </w:pPr>
            <w:r w:rsidRPr="00927184">
              <w:rPr>
                <w:bCs/>
                <w:iCs/>
                <w:szCs w:val="22"/>
                <w:lang w:val="nl-NL"/>
              </w:rPr>
              <w:t>6,4 (11,8)</w:t>
            </w:r>
            <w:r w:rsidRPr="00927184">
              <w:rPr>
                <w:bCs/>
                <w:iCs/>
                <w:szCs w:val="22"/>
                <w:vertAlign w:val="superscript"/>
                <w:lang w:val="nl-NL"/>
              </w:rPr>
              <w:t>a</w:t>
            </w:r>
          </w:p>
        </w:tc>
        <w:tc>
          <w:tcPr>
            <w:tcW w:w="1463" w:type="dxa"/>
            <w:tcBorders>
              <w:top w:val="single" w:sz="4" w:space="0" w:color="auto"/>
              <w:left w:val="single" w:sz="2" w:space="0" w:color="auto"/>
              <w:bottom w:val="single" w:sz="4" w:space="0" w:color="auto"/>
              <w:right w:val="single" w:sz="4" w:space="0" w:color="auto"/>
            </w:tcBorders>
            <w:shd w:val="clear" w:color="auto" w:fill="FFFFFF"/>
          </w:tcPr>
          <w:p w14:paraId="572FA7F2" w14:textId="77777777" w:rsidR="001A2266" w:rsidRPr="00927184" w:rsidRDefault="001A2266" w:rsidP="00C628B0">
            <w:pPr>
              <w:keepNext/>
              <w:jc w:val="center"/>
              <w:rPr>
                <w:bCs/>
                <w:iCs/>
                <w:szCs w:val="22"/>
                <w:lang w:val="nl-NL"/>
              </w:rPr>
            </w:pPr>
            <w:r w:rsidRPr="00927184">
              <w:rPr>
                <w:bCs/>
                <w:iCs/>
                <w:szCs w:val="22"/>
                <w:lang w:val="nl-NL"/>
              </w:rPr>
              <w:t>0,9 (11,4)</w:t>
            </w:r>
          </w:p>
        </w:tc>
      </w:tr>
      <w:tr w:rsidR="001A2266" w:rsidRPr="00927184" w14:paraId="36724AEC" w14:textId="77777777" w:rsidTr="00B34A0F">
        <w:trPr>
          <w:trHeight w:val="27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053A80CD" w14:textId="77777777" w:rsidR="001A2266" w:rsidRPr="00927184" w:rsidRDefault="001A2266" w:rsidP="00C628B0">
            <w:pPr>
              <w:keepNext/>
              <w:rPr>
                <w:bCs/>
                <w:iCs/>
                <w:szCs w:val="22"/>
                <w:lang w:val="nl-NL"/>
              </w:rPr>
            </w:pPr>
            <w:r w:rsidRPr="00927184">
              <w:rPr>
                <w:bCs/>
                <w:iCs/>
                <w:szCs w:val="22"/>
                <w:lang w:val="nl-NL"/>
              </w:rPr>
              <w:t xml:space="preserve">Winst van ≥15 letters of BCVA </w:t>
            </w:r>
            <w:r w:rsidRPr="00927184">
              <w:rPr>
                <w:bCs/>
                <w:iCs/>
                <w:szCs w:val="22"/>
                <w:lang w:val="nl-NL"/>
              </w:rPr>
              <w:sym w:font="Symbol" w:char="F0B3"/>
            </w:r>
            <w:r w:rsidRPr="00927184">
              <w:rPr>
                <w:bCs/>
                <w:iCs/>
                <w:szCs w:val="22"/>
                <w:lang w:val="nl-NL"/>
              </w:rPr>
              <w:t>84 letters op maand 12 (%)</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306BF624" w14:textId="77777777" w:rsidR="001A2266" w:rsidRPr="00927184" w:rsidRDefault="001A2266" w:rsidP="00C628B0">
            <w:pPr>
              <w:keepNext/>
              <w:jc w:val="center"/>
              <w:rPr>
                <w:bCs/>
                <w:iCs/>
                <w:szCs w:val="22"/>
                <w:lang w:val="nl-NL"/>
              </w:rPr>
            </w:pPr>
            <w:r w:rsidRPr="00927184">
              <w:rPr>
                <w:bCs/>
                <w:iCs/>
                <w:szCs w:val="22"/>
                <w:lang w:val="nl-NL"/>
              </w:rPr>
              <w:t>22,6</w:t>
            </w:r>
          </w:p>
        </w:tc>
        <w:tc>
          <w:tcPr>
            <w:tcW w:w="1887" w:type="dxa"/>
            <w:tcBorders>
              <w:top w:val="single" w:sz="4" w:space="0" w:color="auto"/>
              <w:left w:val="single" w:sz="4" w:space="0" w:color="auto"/>
              <w:bottom w:val="single" w:sz="4" w:space="0" w:color="auto"/>
              <w:right w:val="single" w:sz="2" w:space="0" w:color="auto"/>
            </w:tcBorders>
            <w:shd w:val="clear" w:color="auto" w:fill="FFFFFF"/>
          </w:tcPr>
          <w:p w14:paraId="38CE895D" w14:textId="77777777" w:rsidR="001A2266" w:rsidRPr="00927184" w:rsidRDefault="001A2266" w:rsidP="00C628B0">
            <w:pPr>
              <w:keepNext/>
              <w:jc w:val="center"/>
              <w:rPr>
                <w:bCs/>
                <w:iCs/>
                <w:szCs w:val="22"/>
                <w:lang w:val="nl-NL"/>
              </w:rPr>
            </w:pPr>
            <w:r w:rsidRPr="00927184">
              <w:rPr>
                <w:bCs/>
                <w:iCs/>
                <w:szCs w:val="22"/>
                <w:lang w:val="nl-NL"/>
              </w:rPr>
              <w:t>22,9</w:t>
            </w:r>
          </w:p>
        </w:tc>
        <w:tc>
          <w:tcPr>
            <w:tcW w:w="1463" w:type="dxa"/>
            <w:tcBorders>
              <w:top w:val="single" w:sz="4" w:space="0" w:color="auto"/>
              <w:left w:val="single" w:sz="2" w:space="0" w:color="auto"/>
              <w:bottom w:val="single" w:sz="4" w:space="0" w:color="auto"/>
              <w:right w:val="single" w:sz="4" w:space="0" w:color="auto"/>
            </w:tcBorders>
            <w:shd w:val="clear" w:color="auto" w:fill="FFFFFF"/>
          </w:tcPr>
          <w:p w14:paraId="667876CC" w14:textId="77777777" w:rsidR="001A2266" w:rsidRPr="00927184" w:rsidRDefault="001A2266" w:rsidP="00C628B0">
            <w:pPr>
              <w:keepNext/>
              <w:jc w:val="center"/>
              <w:rPr>
                <w:bCs/>
                <w:iCs/>
                <w:szCs w:val="22"/>
                <w:lang w:val="nl-NL"/>
              </w:rPr>
            </w:pPr>
            <w:r w:rsidRPr="00927184">
              <w:rPr>
                <w:bCs/>
                <w:iCs/>
                <w:szCs w:val="22"/>
                <w:lang w:val="nl-NL"/>
              </w:rPr>
              <w:t>8,2</w:t>
            </w:r>
          </w:p>
        </w:tc>
      </w:tr>
      <w:tr w:rsidR="006207C9" w:rsidRPr="00927184" w14:paraId="56D7249F" w14:textId="77777777" w:rsidTr="00B34A0F">
        <w:trPr>
          <w:trHeight w:val="27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59B11F44" w14:textId="77777777" w:rsidR="006207C9" w:rsidRPr="00927184" w:rsidRDefault="006207C9" w:rsidP="00C628B0">
            <w:pPr>
              <w:keepNext/>
              <w:rPr>
                <w:bCs/>
                <w:iCs/>
                <w:szCs w:val="22"/>
                <w:lang w:val="nl-NL"/>
              </w:rPr>
            </w:pPr>
            <w:r w:rsidRPr="00927184">
              <w:rPr>
                <w:bCs/>
                <w:iCs/>
                <w:szCs w:val="22"/>
                <w:lang w:val="nl-NL"/>
              </w:rPr>
              <w:t>Gemiddeld aantal injecties (maanden 0-11)</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7B09643E" w14:textId="77777777" w:rsidR="006207C9" w:rsidRPr="00927184" w:rsidRDefault="006207C9" w:rsidP="00C628B0">
            <w:pPr>
              <w:keepNext/>
              <w:jc w:val="center"/>
              <w:rPr>
                <w:bCs/>
                <w:iCs/>
                <w:szCs w:val="22"/>
                <w:lang w:val="nl-NL"/>
              </w:rPr>
            </w:pPr>
            <w:r w:rsidRPr="00927184">
              <w:rPr>
                <w:bCs/>
                <w:iCs/>
                <w:szCs w:val="22"/>
                <w:lang w:val="nl-NL"/>
              </w:rPr>
              <w:t>7,0</w:t>
            </w:r>
          </w:p>
        </w:tc>
        <w:tc>
          <w:tcPr>
            <w:tcW w:w="1887" w:type="dxa"/>
            <w:tcBorders>
              <w:top w:val="single" w:sz="4" w:space="0" w:color="auto"/>
              <w:left w:val="single" w:sz="4" w:space="0" w:color="auto"/>
              <w:bottom w:val="single" w:sz="4" w:space="0" w:color="auto"/>
              <w:right w:val="single" w:sz="2" w:space="0" w:color="auto"/>
            </w:tcBorders>
            <w:shd w:val="clear" w:color="auto" w:fill="FFFFFF"/>
          </w:tcPr>
          <w:p w14:paraId="325797FC" w14:textId="77777777" w:rsidR="006207C9" w:rsidRPr="00927184" w:rsidRDefault="006207C9" w:rsidP="00C628B0">
            <w:pPr>
              <w:keepNext/>
              <w:jc w:val="center"/>
              <w:rPr>
                <w:bCs/>
                <w:iCs/>
                <w:szCs w:val="22"/>
                <w:lang w:val="nl-NL"/>
              </w:rPr>
            </w:pPr>
            <w:r w:rsidRPr="00927184">
              <w:rPr>
                <w:bCs/>
                <w:iCs/>
                <w:szCs w:val="22"/>
                <w:lang w:val="nl-NL"/>
              </w:rPr>
              <w:t>6,8</w:t>
            </w:r>
          </w:p>
        </w:tc>
        <w:tc>
          <w:tcPr>
            <w:tcW w:w="1463" w:type="dxa"/>
            <w:tcBorders>
              <w:top w:val="single" w:sz="4" w:space="0" w:color="auto"/>
              <w:left w:val="single" w:sz="2" w:space="0" w:color="auto"/>
              <w:bottom w:val="single" w:sz="4" w:space="0" w:color="auto"/>
              <w:right w:val="single" w:sz="4" w:space="0" w:color="auto"/>
            </w:tcBorders>
            <w:shd w:val="clear" w:color="auto" w:fill="FFFFFF"/>
          </w:tcPr>
          <w:p w14:paraId="656E62F4" w14:textId="77777777" w:rsidR="006207C9" w:rsidRPr="00927184" w:rsidRDefault="006207C9" w:rsidP="00C628B0">
            <w:pPr>
              <w:keepNext/>
              <w:jc w:val="center"/>
              <w:rPr>
                <w:bCs/>
                <w:iCs/>
                <w:szCs w:val="22"/>
                <w:lang w:val="nl-NL"/>
              </w:rPr>
            </w:pPr>
            <w:r w:rsidRPr="00927184">
              <w:rPr>
                <w:bCs/>
                <w:iCs/>
                <w:szCs w:val="22"/>
                <w:lang w:val="nl-NL"/>
              </w:rPr>
              <w:t>7,3 (sham)</w:t>
            </w:r>
          </w:p>
        </w:tc>
      </w:tr>
      <w:tr w:rsidR="001A2266" w:rsidRPr="00927184" w14:paraId="4DBA538B" w14:textId="77777777" w:rsidTr="00B34A0F">
        <w:trPr>
          <w:trHeight w:val="200"/>
        </w:trPr>
        <w:tc>
          <w:tcPr>
            <w:tcW w:w="9270" w:type="dxa"/>
            <w:gridSpan w:val="4"/>
            <w:tcBorders>
              <w:top w:val="single" w:sz="4" w:space="0" w:color="auto"/>
              <w:left w:val="single" w:sz="4" w:space="0" w:color="auto"/>
              <w:bottom w:val="single" w:sz="4" w:space="0" w:color="auto"/>
              <w:right w:val="single" w:sz="4" w:space="0" w:color="auto"/>
            </w:tcBorders>
            <w:shd w:val="clear" w:color="auto" w:fill="FFFFFF"/>
          </w:tcPr>
          <w:p w14:paraId="16A4DCE1" w14:textId="77777777" w:rsidR="001A2266" w:rsidRPr="00927184" w:rsidRDefault="001A2266" w:rsidP="00C628B0">
            <w:pPr>
              <w:keepNext/>
              <w:rPr>
                <w:bCs/>
                <w:iCs/>
                <w:szCs w:val="22"/>
                <w:lang w:val="nl-NL"/>
              </w:rPr>
            </w:pPr>
          </w:p>
        </w:tc>
      </w:tr>
      <w:tr w:rsidR="001A2266" w:rsidRPr="00927184" w14:paraId="59E226CD" w14:textId="77777777" w:rsidTr="00B34A0F">
        <w:trPr>
          <w:trHeight w:val="903"/>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0023D0FE" w14:textId="77777777" w:rsidR="001A2266" w:rsidRPr="00927184" w:rsidRDefault="001A2266" w:rsidP="00C628B0">
            <w:pPr>
              <w:keepNext/>
              <w:rPr>
                <w:rFonts w:cs="Calibri"/>
                <w:bCs/>
                <w:lang w:val="nl-NL"/>
              </w:rPr>
            </w:pPr>
            <w:r w:rsidRPr="00927184">
              <w:rPr>
                <w:bCs/>
                <w:iCs/>
                <w:szCs w:val="22"/>
                <w:lang w:val="nl-NL"/>
              </w:rPr>
              <w:t>Uitkomstm</w:t>
            </w:r>
            <w:r w:rsidRPr="00927184">
              <w:rPr>
                <w:rFonts w:cs="Calibri"/>
                <w:bCs/>
                <w:lang w:val="nl-NL"/>
              </w:rPr>
              <w:t>aten op maand 36 in vergelijking met uitgangswaarde van D2301 (RESTORE) in onderzoek D2301-E1 (RESTORE Extensie)</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79155D69" w14:textId="77777777" w:rsidR="001A2266" w:rsidRPr="00927184" w:rsidRDefault="001A2266" w:rsidP="00C628B0">
            <w:pPr>
              <w:keepNext/>
              <w:jc w:val="center"/>
              <w:rPr>
                <w:rFonts w:cs="Calibri"/>
                <w:bCs/>
                <w:iCs/>
                <w:lang w:val="nl-NL"/>
              </w:rPr>
            </w:pPr>
            <w:r w:rsidRPr="00927184">
              <w:rPr>
                <w:rFonts w:cs="Calibri"/>
                <w:bCs/>
                <w:iCs/>
                <w:lang w:val="nl-NL"/>
              </w:rPr>
              <w:t>Voorafgaand ranibizumab</w:t>
            </w:r>
          </w:p>
          <w:p w14:paraId="43AD8DBE" w14:textId="77777777" w:rsidR="001A2266" w:rsidRPr="00927184" w:rsidRDefault="001A2266" w:rsidP="00C628B0">
            <w:pPr>
              <w:keepNext/>
              <w:jc w:val="center"/>
              <w:rPr>
                <w:rFonts w:cs="Calibri"/>
                <w:bCs/>
                <w:iCs/>
                <w:lang w:val="nl-NL"/>
              </w:rPr>
            </w:pPr>
            <w:r w:rsidRPr="00927184">
              <w:rPr>
                <w:rFonts w:cs="Calibri"/>
                <w:bCs/>
                <w:iCs/>
                <w:lang w:val="nl-NL"/>
              </w:rPr>
              <w:t>0,5 mg</w:t>
            </w:r>
          </w:p>
          <w:p w14:paraId="742378FA" w14:textId="77777777" w:rsidR="001A2266" w:rsidRPr="00927184" w:rsidRDefault="001A2266" w:rsidP="00C628B0">
            <w:pPr>
              <w:keepNext/>
              <w:jc w:val="center"/>
              <w:rPr>
                <w:rFonts w:cs="Calibri"/>
                <w:bCs/>
                <w:iCs/>
                <w:lang w:val="nl-NL"/>
              </w:rPr>
            </w:pPr>
            <w:r w:rsidRPr="00927184">
              <w:rPr>
                <w:rFonts w:cs="Calibri"/>
                <w:bCs/>
                <w:iCs/>
                <w:lang w:val="nl-NL"/>
              </w:rPr>
              <w:t>n=83</w:t>
            </w:r>
          </w:p>
        </w:tc>
        <w:tc>
          <w:tcPr>
            <w:tcW w:w="1887" w:type="dxa"/>
            <w:tcBorders>
              <w:top w:val="single" w:sz="4" w:space="0" w:color="auto"/>
              <w:left w:val="single" w:sz="4" w:space="0" w:color="auto"/>
              <w:bottom w:val="single" w:sz="4" w:space="0" w:color="auto"/>
              <w:right w:val="single" w:sz="4" w:space="0" w:color="auto"/>
            </w:tcBorders>
            <w:shd w:val="clear" w:color="auto" w:fill="FFFFFF"/>
          </w:tcPr>
          <w:p w14:paraId="0FE50F8D" w14:textId="77777777" w:rsidR="001A2266" w:rsidRPr="00927184" w:rsidRDefault="001A2266" w:rsidP="00C628B0">
            <w:pPr>
              <w:keepNext/>
              <w:jc w:val="center"/>
              <w:rPr>
                <w:rFonts w:cs="Calibri"/>
                <w:bCs/>
                <w:iCs/>
                <w:lang w:val="nl-NL"/>
              </w:rPr>
            </w:pPr>
            <w:r w:rsidRPr="00927184">
              <w:rPr>
                <w:rFonts w:cs="Calibri"/>
                <w:bCs/>
                <w:iCs/>
                <w:lang w:val="nl-NL"/>
              </w:rPr>
              <w:t>Voorafgaand ranibizumab</w:t>
            </w:r>
          </w:p>
          <w:p w14:paraId="61924A18" w14:textId="77777777" w:rsidR="001A2266" w:rsidRPr="00927184" w:rsidRDefault="001A2266" w:rsidP="00C628B0">
            <w:pPr>
              <w:keepNext/>
              <w:jc w:val="center"/>
              <w:rPr>
                <w:rFonts w:cs="Calibri"/>
                <w:bCs/>
                <w:iCs/>
                <w:lang w:val="nl-NL"/>
              </w:rPr>
            </w:pPr>
            <w:r w:rsidRPr="00927184">
              <w:rPr>
                <w:rFonts w:cs="Calibri"/>
                <w:bCs/>
                <w:iCs/>
                <w:lang w:val="nl-NL"/>
              </w:rPr>
              <w:t>0,5 mg + laser</w:t>
            </w:r>
          </w:p>
          <w:p w14:paraId="44316B90" w14:textId="77777777" w:rsidR="001A2266" w:rsidRPr="00927184" w:rsidRDefault="001A2266" w:rsidP="00C628B0">
            <w:pPr>
              <w:keepNext/>
              <w:jc w:val="center"/>
              <w:rPr>
                <w:rFonts w:cs="Calibri"/>
                <w:bCs/>
                <w:iCs/>
                <w:lang w:val="nl-NL"/>
              </w:rPr>
            </w:pPr>
            <w:r w:rsidRPr="00927184">
              <w:rPr>
                <w:rFonts w:cs="Calibri"/>
                <w:bCs/>
                <w:iCs/>
                <w:lang w:val="nl-NL"/>
              </w:rPr>
              <w:t>n=83</w:t>
            </w:r>
          </w:p>
        </w:tc>
        <w:tc>
          <w:tcPr>
            <w:tcW w:w="1463" w:type="dxa"/>
            <w:tcBorders>
              <w:top w:val="single" w:sz="4" w:space="0" w:color="auto"/>
              <w:left w:val="single" w:sz="4" w:space="0" w:color="auto"/>
              <w:bottom w:val="single" w:sz="4" w:space="0" w:color="auto"/>
              <w:right w:val="single" w:sz="4" w:space="0" w:color="auto"/>
            </w:tcBorders>
            <w:shd w:val="clear" w:color="auto" w:fill="FFFFFF"/>
          </w:tcPr>
          <w:p w14:paraId="36F83BEB" w14:textId="77777777" w:rsidR="001A2266" w:rsidRPr="00927184" w:rsidRDefault="001A2266" w:rsidP="00C628B0">
            <w:pPr>
              <w:keepNext/>
              <w:jc w:val="center"/>
              <w:rPr>
                <w:rFonts w:cs="Calibri"/>
                <w:bCs/>
                <w:iCs/>
                <w:lang w:val="nl-NL"/>
              </w:rPr>
            </w:pPr>
            <w:r w:rsidRPr="00927184">
              <w:rPr>
                <w:rFonts w:cs="Calibri"/>
                <w:bCs/>
                <w:iCs/>
                <w:lang w:val="nl-NL"/>
              </w:rPr>
              <w:t>Voorafgaand laser</w:t>
            </w:r>
          </w:p>
          <w:p w14:paraId="6C1F8095" w14:textId="77777777" w:rsidR="001A2266" w:rsidRPr="00927184" w:rsidRDefault="001A2266" w:rsidP="00C628B0">
            <w:pPr>
              <w:keepNext/>
              <w:jc w:val="center"/>
              <w:rPr>
                <w:rFonts w:cs="Calibri"/>
                <w:bCs/>
                <w:iCs/>
                <w:lang w:val="nl-NL"/>
              </w:rPr>
            </w:pPr>
          </w:p>
          <w:p w14:paraId="0F94C8A5" w14:textId="77777777" w:rsidR="001A2266" w:rsidRPr="00927184" w:rsidRDefault="001A2266" w:rsidP="00C628B0">
            <w:pPr>
              <w:keepNext/>
              <w:jc w:val="center"/>
              <w:rPr>
                <w:rFonts w:cs="Calibri"/>
                <w:bCs/>
                <w:iCs/>
                <w:lang w:val="nl-NL"/>
              </w:rPr>
            </w:pPr>
            <w:r w:rsidRPr="00927184">
              <w:rPr>
                <w:rFonts w:cs="Calibri"/>
                <w:bCs/>
                <w:iCs/>
                <w:lang w:val="nl-NL"/>
              </w:rPr>
              <w:t>n=74</w:t>
            </w:r>
          </w:p>
        </w:tc>
      </w:tr>
      <w:tr w:rsidR="001A2266" w:rsidRPr="00927184" w14:paraId="71CAFF5B" w14:textId="77777777" w:rsidTr="00B34A0F">
        <w:trPr>
          <w:trHeight w:val="20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53F75D8A" w14:textId="77777777" w:rsidR="001A2266" w:rsidRPr="00927184" w:rsidRDefault="001A2266" w:rsidP="00C628B0">
            <w:pPr>
              <w:keepNext/>
              <w:rPr>
                <w:rFonts w:cs="Calibri"/>
                <w:bCs/>
                <w:iCs/>
                <w:lang w:val="nl-NL"/>
              </w:rPr>
            </w:pPr>
            <w:r w:rsidRPr="00927184">
              <w:rPr>
                <w:rFonts w:cs="Calibri"/>
                <w:bCs/>
                <w:iCs/>
                <w:lang w:val="nl-NL"/>
              </w:rPr>
              <w:t>Gemiddelde verandering in BCVA op maand 24 (SD)</w:t>
            </w:r>
          </w:p>
        </w:tc>
        <w:tc>
          <w:tcPr>
            <w:tcW w:w="1851" w:type="dxa"/>
            <w:tcBorders>
              <w:top w:val="single" w:sz="4" w:space="0" w:color="auto"/>
              <w:left w:val="single" w:sz="4" w:space="0" w:color="auto"/>
              <w:bottom w:val="single" w:sz="4" w:space="0" w:color="auto"/>
              <w:right w:val="single" w:sz="4" w:space="0" w:color="auto"/>
            </w:tcBorders>
            <w:shd w:val="clear" w:color="auto" w:fill="FFFFFF"/>
            <w:vAlign w:val="center"/>
          </w:tcPr>
          <w:p w14:paraId="53CC5385" w14:textId="77777777" w:rsidR="001A2266" w:rsidRPr="00927184" w:rsidRDefault="001A2266" w:rsidP="00C628B0">
            <w:pPr>
              <w:keepNext/>
              <w:adjustRightInd w:val="0"/>
              <w:spacing w:before="60" w:after="60"/>
              <w:jc w:val="center"/>
              <w:rPr>
                <w:rFonts w:cs="Calibri"/>
                <w:lang w:val="nl-NL"/>
              </w:rPr>
            </w:pPr>
            <w:r w:rsidRPr="00927184">
              <w:rPr>
                <w:rFonts w:cs="Calibri"/>
                <w:lang w:val="nl-NL"/>
              </w:rPr>
              <w:t>7,9 (9,0)</w:t>
            </w:r>
          </w:p>
        </w:tc>
        <w:tc>
          <w:tcPr>
            <w:tcW w:w="1887" w:type="dxa"/>
            <w:tcBorders>
              <w:top w:val="single" w:sz="4" w:space="0" w:color="auto"/>
              <w:left w:val="single" w:sz="4" w:space="0" w:color="auto"/>
              <w:bottom w:val="single" w:sz="4" w:space="0" w:color="auto"/>
              <w:right w:val="single" w:sz="4" w:space="0" w:color="auto"/>
            </w:tcBorders>
            <w:shd w:val="clear" w:color="auto" w:fill="FFFFFF"/>
            <w:vAlign w:val="center"/>
          </w:tcPr>
          <w:p w14:paraId="60ACEDBB" w14:textId="77777777" w:rsidR="001A2266" w:rsidRPr="00927184" w:rsidRDefault="001A2266" w:rsidP="00C628B0">
            <w:pPr>
              <w:keepNext/>
              <w:adjustRightInd w:val="0"/>
              <w:spacing w:before="60" w:after="60"/>
              <w:jc w:val="center"/>
              <w:rPr>
                <w:rFonts w:cs="Calibri"/>
                <w:lang w:val="nl-NL"/>
              </w:rPr>
            </w:pPr>
            <w:r w:rsidRPr="00927184">
              <w:rPr>
                <w:rFonts w:cs="Calibri"/>
                <w:lang w:val="nl-NL"/>
              </w:rPr>
              <w:t>6,7 (7,9)</w:t>
            </w:r>
          </w:p>
        </w:tc>
        <w:tc>
          <w:tcPr>
            <w:tcW w:w="1463" w:type="dxa"/>
            <w:tcBorders>
              <w:top w:val="single" w:sz="4" w:space="0" w:color="auto"/>
              <w:left w:val="single" w:sz="4" w:space="0" w:color="auto"/>
              <w:bottom w:val="single" w:sz="4" w:space="0" w:color="auto"/>
              <w:right w:val="single" w:sz="4" w:space="0" w:color="auto"/>
            </w:tcBorders>
            <w:shd w:val="clear" w:color="auto" w:fill="FFFFFF"/>
            <w:vAlign w:val="center"/>
          </w:tcPr>
          <w:p w14:paraId="652905A9" w14:textId="77777777" w:rsidR="001A2266" w:rsidRPr="00927184" w:rsidRDefault="001A2266" w:rsidP="00C628B0">
            <w:pPr>
              <w:keepNext/>
              <w:jc w:val="center"/>
              <w:rPr>
                <w:rFonts w:cs="Calibri"/>
                <w:lang w:val="nl-NL"/>
              </w:rPr>
            </w:pPr>
            <w:r w:rsidRPr="00927184">
              <w:rPr>
                <w:rFonts w:cs="Calibri"/>
                <w:lang w:val="nl-NL"/>
              </w:rPr>
              <w:t>5,4 (9,0)</w:t>
            </w:r>
          </w:p>
        </w:tc>
      </w:tr>
      <w:tr w:rsidR="001A2266" w:rsidRPr="00927184" w14:paraId="130F9E5B" w14:textId="77777777" w:rsidTr="00B34A0F">
        <w:trPr>
          <w:trHeight w:val="20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13B33388" w14:textId="77777777" w:rsidR="001A2266" w:rsidRPr="00927184" w:rsidRDefault="001A2266" w:rsidP="00C628B0">
            <w:pPr>
              <w:keepNext/>
              <w:rPr>
                <w:rFonts w:cs="Calibri"/>
                <w:bCs/>
                <w:iCs/>
                <w:lang w:val="nl-NL"/>
              </w:rPr>
            </w:pPr>
            <w:r w:rsidRPr="00927184">
              <w:rPr>
                <w:rFonts w:cs="Calibri"/>
                <w:bCs/>
                <w:iCs/>
                <w:lang w:val="nl-NL"/>
              </w:rPr>
              <w:t>Gemiddelde verandering in BCVA op maand 36 (SD)</w:t>
            </w:r>
          </w:p>
        </w:tc>
        <w:tc>
          <w:tcPr>
            <w:tcW w:w="1851" w:type="dxa"/>
            <w:tcBorders>
              <w:top w:val="single" w:sz="4" w:space="0" w:color="auto"/>
              <w:left w:val="single" w:sz="4" w:space="0" w:color="auto"/>
              <w:bottom w:val="single" w:sz="4" w:space="0" w:color="auto"/>
              <w:right w:val="single" w:sz="4" w:space="0" w:color="auto"/>
            </w:tcBorders>
            <w:shd w:val="clear" w:color="auto" w:fill="FFFFFF"/>
            <w:vAlign w:val="center"/>
          </w:tcPr>
          <w:p w14:paraId="5CCCAA6B" w14:textId="77777777" w:rsidR="001A2266" w:rsidRPr="00927184" w:rsidRDefault="001A2266" w:rsidP="00C628B0">
            <w:pPr>
              <w:keepNext/>
              <w:adjustRightInd w:val="0"/>
              <w:spacing w:before="60" w:after="60"/>
              <w:jc w:val="center"/>
              <w:rPr>
                <w:rFonts w:cs="Calibri"/>
                <w:lang w:val="nl-NL"/>
              </w:rPr>
            </w:pPr>
            <w:r w:rsidRPr="00927184">
              <w:rPr>
                <w:rFonts w:cs="Calibri"/>
                <w:lang w:val="nl-NL"/>
              </w:rPr>
              <w:t>8,0 (10,1)</w:t>
            </w:r>
          </w:p>
        </w:tc>
        <w:tc>
          <w:tcPr>
            <w:tcW w:w="1887" w:type="dxa"/>
            <w:tcBorders>
              <w:top w:val="single" w:sz="4" w:space="0" w:color="auto"/>
              <w:left w:val="single" w:sz="4" w:space="0" w:color="auto"/>
              <w:bottom w:val="single" w:sz="4" w:space="0" w:color="auto"/>
              <w:right w:val="single" w:sz="4" w:space="0" w:color="auto"/>
            </w:tcBorders>
            <w:shd w:val="clear" w:color="auto" w:fill="FFFFFF"/>
            <w:vAlign w:val="center"/>
          </w:tcPr>
          <w:p w14:paraId="32B2A5AF" w14:textId="77777777" w:rsidR="001A2266" w:rsidRPr="00927184" w:rsidRDefault="001A2266" w:rsidP="00C628B0">
            <w:pPr>
              <w:keepNext/>
              <w:adjustRightInd w:val="0"/>
              <w:spacing w:before="60" w:after="60"/>
              <w:jc w:val="center"/>
              <w:rPr>
                <w:rFonts w:cs="Calibri"/>
                <w:lang w:val="nl-NL"/>
              </w:rPr>
            </w:pPr>
            <w:r w:rsidRPr="00927184">
              <w:rPr>
                <w:rFonts w:cs="Calibri"/>
                <w:lang w:val="nl-NL"/>
              </w:rPr>
              <w:t>6,7 (9,6)</w:t>
            </w:r>
          </w:p>
        </w:tc>
        <w:tc>
          <w:tcPr>
            <w:tcW w:w="1463" w:type="dxa"/>
            <w:tcBorders>
              <w:top w:val="single" w:sz="4" w:space="0" w:color="auto"/>
              <w:left w:val="single" w:sz="4" w:space="0" w:color="auto"/>
              <w:bottom w:val="single" w:sz="4" w:space="0" w:color="auto"/>
              <w:right w:val="single" w:sz="4" w:space="0" w:color="auto"/>
            </w:tcBorders>
            <w:shd w:val="clear" w:color="auto" w:fill="FFFFFF"/>
            <w:vAlign w:val="center"/>
          </w:tcPr>
          <w:p w14:paraId="0A8B0A1D" w14:textId="77777777" w:rsidR="001A2266" w:rsidRPr="00927184" w:rsidRDefault="001A2266" w:rsidP="00C628B0">
            <w:pPr>
              <w:keepNext/>
              <w:jc w:val="center"/>
              <w:rPr>
                <w:rFonts w:cs="Calibri"/>
                <w:lang w:val="nl-NL"/>
              </w:rPr>
            </w:pPr>
            <w:r w:rsidRPr="00927184">
              <w:rPr>
                <w:rFonts w:cs="Calibri"/>
                <w:lang w:val="nl-NL"/>
              </w:rPr>
              <w:t>6,0 (9,4)</w:t>
            </w:r>
          </w:p>
        </w:tc>
      </w:tr>
      <w:tr w:rsidR="001A2266" w:rsidRPr="00927184" w14:paraId="7437A255" w14:textId="77777777" w:rsidTr="00B34A0F">
        <w:trPr>
          <w:trHeight w:val="20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593AB5CA" w14:textId="77777777" w:rsidR="001A2266" w:rsidRPr="00927184" w:rsidRDefault="001A2266" w:rsidP="00C628B0">
            <w:pPr>
              <w:keepNext/>
              <w:rPr>
                <w:rFonts w:cs="Calibri"/>
                <w:bCs/>
                <w:iCs/>
                <w:lang w:val="nl-NL"/>
              </w:rPr>
            </w:pPr>
            <w:r w:rsidRPr="00927184">
              <w:rPr>
                <w:rFonts w:cs="Calibri"/>
                <w:bCs/>
                <w:iCs/>
                <w:lang w:val="nl-NL"/>
              </w:rPr>
              <w:t>Winst van ≥15 letters of BCVA ≥84 letters op maand 36 (%)</w:t>
            </w:r>
          </w:p>
        </w:tc>
        <w:tc>
          <w:tcPr>
            <w:tcW w:w="1851" w:type="dxa"/>
            <w:tcBorders>
              <w:top w:val="single" w:sz="4" w:space="0" w:color="auto"/>
              <w:left w:val="single" w:sz="4" w:space="0" w:color="auto"/>
              <w:bottom w:val="single" w:sz="4" w:space="0" w:color="auto"/>
              <w:right w:val="single" w:sz="4" w:space="0" w:color="auto"/>
            </w:tcBorders>
            <w:shd w:val="clear" w:color="auto" w:fill="FFFFFF"/>
            <w:vAlign w:val="center"/>
          </w:tcPr>
          <w:p w14:paraId="3C5CF115" w14:textId="77777777" w:rsidR="001A2266" w:rsidRPr="00927184" w:rsidRDefault="001A2266" w:rsidP="00C628B0">
            <w:pPr>
              <w:keepNext/>
              <w:adjustRightInd w:val="0"/>
              <w:spacing w:before="60" w:after="60"/>
              <w:jc w:val="center"/>
              <w:rPr>
                <w:rFonts w:cs="Calibri"/>
                <w:lang w:val="nl-NL"/>
              </w:rPr>
            </w:pPr>
            <w:r w:rsidRPr="00927184">
              <w:rPr>
                <w:rFonts w:cs="Calibri"/>
                <w:lang w:val="nl-NL"/>
              </w:rPr>
              <w:t>27,7</w:t>
            </w:r>
          </w:p>
        </w:tc>
        <w:tc>
          <w:tcPr>
            <w:tcW w:w="1887" w:type="dxa"/>
            <w:tcBorders>
              <w:top w:val="single" w:sz="4" w:space="0" w:color="auto"/>
              <w:left w:val="single" w:sz="4" w:space="0" w:color="auto"/>
              <w:bottom w:val="single" w:sz="4" w:space="0" w:color="auto"/>
              <w:right w:val="single" w:sz="4" w:space="0" w:color="auto"/>
            </w:tcBorders>
            <w:shd w:val="clear" w:color="auto" w:fill="FFFFFF"/>
            <w:vAlign w:val="center"/>
          </w:tcPr>
          <w:p w14:paraId="54997F48" w14:textId="77777777" w:rsidR="001A2266" w:rsidRPr="00927184" w:rsidRDefault="001A2266" w:rsidP="00C628B0">
            <w:pPr>
              <w:keepNext/>
              <w:adjustRightInd w:val="0"/>
              <w:spacing w:before="60" w:after="60"/>
              <w:jc w:val="center"/>
              <w:rPr>
                <w:rFonts w:cs="Calibri"/>
                <w:lang w:val="nl-NL"/>
              </w:rPr>
            </w:pPr>
            <w:r w:rsidRPr="00927184">
              <w:rPr>
                <w:rFonts w:cs="Calibri"/>
                <w:lang w:val="nl-NL"/>
              </w:rPr>
              <w:t>30,1</w:t>
            </w:r>
          </w:p>
        </w:tc>
        <w:tc>
          <w:tcPr>
            <w:tcW w:w="1463" w:type="dxa"/>
            <w:tcBorders>
              <w:top w:val="single" w:sz="4" w:space="0" w:color="auto"/>
              <w:left w:val="single" w:sz="4" w:space="0" w:color="auto"/>
              <w:bottom w:val="single" w:sz="4" w:space="0" w:color="auto"/>
              <w:right w:val="single" w:sz="4" w:space="0" w:color="auto"/>
            </w:tcBorders>
            <w:shd w:val="clear" w:color="auto" w:fill="FFFFFF"/>
            <w:vAlign w:val="center"/>
          </w:tcPr>
          <w:p w14:paraId="1FB4C007" w14:textId="77777777" w:rsidR="001A2266" w:rsidRPr="00927184" w:rsidRDefault="001A2266" w:rsidP="00C628B0">
            <w:pPr>
              <w:keepNext/>
              <w:jc w:val="center"/>
              <w:rPr>
                <w:rFonts w:cs="Calibri"/>
                <w:lang w:val="nl-NL"/>
              </w:rPr>
            </w:pPr>
            <w:r w:rsidRPr="00927184">
              <w:rPr>
                <w:rFonts w:cs="Calibri"/>
                <w:lang w:val="nl-NL"/>
              </w:rPr>
              <w:t>21,6</w:t>
            </w:r>
          </w:p>
        </w:tc>
      </w:tr>
      <w:tr w:rsidR="006207C9" w:rsidRPr="00927184" w14:paraId="06209887" w14:textId="77777777" w:rsidTr="00B34A0F">
        <w:trPr>
          <w:trHeight w:val="20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155B9643" w14:textId="77777777" w:rsidR="006207C9" w:rsidRPr="00927184" w:rsidRDefault="006207C9" w:rsidP="00C628B0">
            <w:pPr>
              <w:keepNext/>
              <w:rPr>
                <w:rFonts w:cs="Calibri"/>
                <w:bCs/>
                <w:iCs/>
                <w:lang w:val="nl-NL"/>
              </w:rPr>
            </w:pPr>
            <w:r w:rsidRPr="00927184">
              <w:rPr>
                <w:rFonts w:cs="Calibri"/>
                <w:bCs/>
                <w:iCs/>
                <w:lang w:val="nl-NL"/>
              </w:rPr>
              <w:t>Gemiddeld aantal injecties (maanden 12-35)*</w:t>
            </w:r>
          </w:p>
        </w:tc>
        <w:tc>
          <w:tcPr>
            <w:tcW w:w="1851" w:type="dxa"/>
            <w:tcBorders>
              <w:top w:val="single" w:sz="4" w:space="0" w:color="auto"/>
              <w:left w:val="single" w:sz="4" w:space="0" w:color="auto"/>
              <w:bottom w:val="single" w:sz="4" w:space="0" w:color="auto"/>
              <w:right w:val="single" w:sz="4" w:space="0" w:color="auto"/>
            </w:tcBorders>
            <w:shd w:val="clear" w:color="auto" w:fill="FFFFFF"/>
            <w:vAlign w:val="center"/>
          </w:tcPr>
          <w:p w14:paraId="75A033B8" w14:textId="77777777" w:rsidR="006207C9" w:rsidRPr="00927184" w:rsidRDefault="006207C9" w:rsidP="00C628B0">
            <w:pPr>
              <w:keepNext/>
              <w:adjustRightInd w:val="0"/>
              <w:spacing w:before="60" w:after="60"/>
              <w:jc w:val="center"/>
              <w:rPr>
                <w:rFonts w:cs="Calibri"/>
                <w:lang w:val="nl-NL"/>
              </w:rPr>
            </w:pPr>
            <w:r w:rsidRPr="00927184">
              <w:rPr>
                <w:rFonts w:cs="Calibri"/>
                <w:lang w:val="nl-NL"/>
              </w:rPr>
              <w:t>6,8</w:t>
            </w:r>
          </w:p>
        </w:tc>
        <w:tc>
          <w:tcPr>
            <w:tcW w:w="1887" w:type="dxa"/>
            <w:tcBorders>
              <w:top w:val="single" w:sz="4" w:space="0" w:color="auto"/>
              <w:left w:val="single" w:sz="4" w:space="0" w:color="auto"/>
              <w:bottom w:val="single" w:sz="4" w:space="0" w:color="auto"/>
              <w:right w:val="single" w:sz="4" w:space="0" w:color="auto"/>
            </w:tcBorders>
            <w:shd w:val="clear" w:color="auto" w:fill="FFFFFF"/>
            <w:vAlign w:val="center"/>
          </w:tcPr>
          <w:p w14:paraId="1DED2091" w14:textId="77777777" w:rsidR="006207C9" w:rsidRPr="00927184" w:rsidRDefault="006207C9" w:rsidP="00C628B0">
            <w:pPr>
              <w:keepNext/>
              <w:adjustRightInd w:val="0"/>
              <w:spacing w:before="60" w:after="60"/>
              <w:jc w:val="center"/>
              <w:rPr>
                <w:rFonts w:cs="Calibri"/>
                <w:lang w:val="nl-NL"/>
              </w:rPr>
            </w:pPr>
            <w:r w:rsidRPr="00927184">
              <w:rPr>
                <w:rFonts w:cs="Calibri"/>
                <w:lang w:val="nl-NL"/>
              </w:rPr>
              <w:t>6,0</w:t>
            </w:r>
          </w:p>
        </w:tc>
        <w:tc>
          <w:tcPr>
            <w:tcW w:w="1463" w:type="dxa"/>
            <w:tcBorders>
              <w:top w:val="single" w:sz="4" w:space="0" w:color="auto"/>
              <w:left w:val="single" w:sz="4" w:space="0" w:color="auto"/>
              <w:bottom w:val="single" w:sz="4" w:space="0" w:color="auto"/>
              <w:right w:val="single" w:sz="4" w:space="0" w:color="auto"/>
            </w:tcBorders>
            <w:shd w:val="clear" w:color="auto" w:fill="FFFFFF"/>
            <w:vAlign w:val="center"/>
          </w:tcPr>
          <w:p w14:paraId="2D0724EE" w14:textId="77777777" w:rsidR="006207C9" w:rsidRPr="00927184" w:rsidRDefault="006207C9" w:rsidP="00C628B0">
            <w:pPr>
              <w:keepNext/>
              <w:jc w:val="center"/>
              <w:rPr>
                <w:rFonts w:cs="Calibri"/>
                <w:lang w:val="nl-NL"/>
              </w:rPr>
            </w:pPr>
            <w:r w:rsidRPr="00927184">
              <w:rPr>
                <w:rFonts w:cs="Calibri"/>
                <w:lang w:val="nl-NL"/>
              </w:rPr>
              <w:t>6,5</w:t>
            </w:r>
          </w:p>
        </w:tc>
      </w:tr>
    </w:tbl>
    <w:p w14:paraId="2B883342" w14:textId="77777777" w:rsidR="001A2266" w:rsidRPr="00927184" w:rsidRDefault="001A2266" w:rsidP="00C628B0">
      <w:pPr>
        <w:keepNext/>
        <w:widowControl w:val="0"/>
        <w:rPr>
          <w:bCs/>
          <w:iCs/>
          <w:szCs w:val="22"/>
          <w:lang w:val="nl-NL"/>
        </w:rPr>
      </w:pPr>
      <w:r w:rsidRPr="00927184">
        <w:rPr>
          <w:bCs/>
          <w:iCs/>
          <w:szCs w:val="22"/>
          <w:vertAlign w:val="superscript"/>
          <w:lang w:val="nl-NL"/>
        </w:rPr>
        <w:t>a</w:t>
      </w:r>
      <w:r w:rsidRPr="00927184">
        <w:rPr>
          <w:bCs/>
          <w:szCs w:val="22"/>
          <w:lang w:val="nl-NL"/>
        </w:rPr>
        <w:t>p&lt;</w:t>
      </w:r>
      <w:r w:rsidRPr="00927184">
        <w:rPr>
          <w:bCs/>
          <w:iCs/>
          <w:szCs w:val="22"/>
          <w:lang w:val="nl-NL"/>
        </w:rPr>
        <w:t>0,0001 voor vergelijkingen van ranibizumab-armen vs. laser-arm.</w:t>
      </w:r>
    </w:p>
    <w:p w14:paraId="23233801" w14:textId="77777777" w:rsidR="001A2266" w:rsidRPr="00927184" w:rsidRDefault="001A2266" w:rsidP="00C628B0">
      <w:pPr>
        <w:keepNext/>
        <w:widowControl w:val="0"/>
        <w:rPr>
          <w:bCs/>
          <w:iCs/>
          <w:szCs w:val="22"/>
          <w:lang w:val="nl-NL"/>
        </w:rPr>
      </w:pPr>
      <w:r w:rsidRPr="00927184">
        <w:rPr>
          <w:bCs/>
          <w:iCs/>
          <w:szCs w:val="22"/>
          <w:lang w:val="nl-NL"/>
        </w:rPr>
        <w:t>n is in D2301-E1 (RESTORE Extensie) het aantal patiënten met een waarde bij zowel de uitgangswaarde (maand 0) in D2301 (RESTORE) als bij de controle op maand 36.</w:t>
      </w:r>
    </w:p>
    <w:p w14:paraId="19284DB7" w14:textId="77777777" w:rsidR="001A2266" w:rsidRPr="00927184" w:rsidRDefault="006207C9" w:rsidP="00C628B0">
      <w:pPr>
        <w:widowControl w:val="0"/>
        <w:rPr>
          <w:bCs/>
          <w:iCs/>
          <w:szCs w:val="22"/>
          <w:lang w:val="nl-NL"/>
        </w:rPr>
      </w:pPr>
      <w:r w:rsidRPr="00927184">
        <w:rPr>
          <w:bCs/>
          <w:iCs/>
          <w:szCs w:val="22"/>
          <w:lang w:val="nl-NL"/>
        </w:rPr>
        <w:t xml:space="preserve">* </w:t>
      </w:r>
      <w:r w:rsidRPr="00927184">
        <w:rPr>
          <w:lang w:val="nl-NL"/>
        </w:rPr>
        <w:t>Het percentage patiënten dat geen ranibizumab-behandeling nodig had tijdens de extensiefase was respectievelijk 19%, 25% en 20% in de groepen voorafgaand behandeld met ranibizumab, voorafgaand behandeld met ranibizumab + laser en voorafgaand behandeld met laser</w:t>
      </w:r>
      <w:r w:rsidR="001A2266" w:rsidRPr="00927184">
        <w:rPr>
          <w:bCs/>
          <w:iCs/>
          <w:szCs w:val="22"/>
          <w:lang w:val="nl-NL"/>
        </w:rPr>
        <w:t>.</w:t>
      </w:r>
    </w:p>
    <w:p w14:paraId="3A3A26AB" w14:textId="77777777" w:rsidR="001A2266" w:rsidRPr="00927184" w:rsidRDefault="001A2266" w:rsidP="00C628B0">
      <w:pPr>
        <w:widowControl w:val="0"/>
        <w:rPr>
          <w:bCs/>
          <w:iCs/>
          <w:szCs w:val="22"/>
          <w:lang w:val="nl-NL"/>
        </w:rPr>
      </w:pPr>
    </w:p>
    <w:p w14:paraId="63EA4902" w14:textId="77777777" w:rsidR="006207C9" w:rsidRPr="00927184" w:rsidRDefault="006207C9" w:rsidP="00C628B0">
      <w:pPr>
        <w:widowControl w:val="0"/>
        <w:rPr>
          <w:lang w:val="nl-NL"/>
        </w:rPr>
      </w:pPr>
      <w:r w:rsidRPr="00927184">
        <w:rPr>
          <w:lang w:val="nl-NL"/>
        </w:rPr>
        <w:t>Statistisch significante, door de patiënt gemelde verbeteringen in de meeste visusgerelateerde activiteiten werden waargenomen bij de ranibizumab-behandeling (met of zonder laser) ten opzichte van de controlegroep, zoals gemeten met behulp van de NEI VFQ-25. Voor andere sub-schalen van deze vragenlijst konden geen behandelingsverschillen worden vastgesteld.</w:t>
      </w:r>
    </w:p>
    <w:p w14:paraId="2DFFB83B" w14:textId="77777777" w:rsidR="006207C9" w:rsidRPr="00927184" w:rsidRDefault="006207C9" w:rsidP="00C628B0">
      <w:pPr>
        <w:widowControl w:val="0"/>
        <w:rPr>
          <w:szCs w:val="22"/>
          <w:lang w:val="nl-NL"/>
        </w:rPr>
      </w:pPr>
    </w:p>
    <w:p w14:paraId="464B757E" w14:textId="77777777" w:rsidR="001A2266" w:rsidRPr="00927184" w:rsidRDefault="001A2266" w:rsidP="00C628B0">
      <w:pPr>
        <w:widowControl w:val="0"/>
        <w:rPr>
          <w:bCs/>
          <w:iCs/>
          <w:lang w:val="nl-NL"/>
        </w:rPr>
      </w:pPr>
      <w:r w:rsidRPr="00927184">
        <w:rPr>
          <w:bCs/>
          <w:iCs/>
          <w:lang w:val="nl-NL"/>
        </w:rPr>
        <w:t>Het langetermijnveiligheidsprofiel van ranibizumab waargenomen in het 24 maanden durende extensie-onderzoek komt overeen met het bekende veiligheidsprofiel van Lucentis.</w:t>
      </w:r>
    </w:p>
    <w:p w14:paraId="57E7363E" w14:textId="77777777" w:rsidR="001A2266" w:rsidRPr="00927184" w:rsidRDefault="001A2266" w:rsidP="00C628B0">
      <w:pPr>
        <w:widowControl w:val="0"/>
        <w:rPr>
          <w:bCs/>
          <w:iCs/>
          <w:lang w:val="nl-NL"/>
        </w:rPr>
      </w:pPr>
    </w:p>
    <w:p w14:paraId="5C18CFB3" w14:textId="77777777" w:rsidR="001A2266" w:rsidRPr="00927184" w:rsidRDefault="001A2266" w:rsidP="00C628B0">
      <w:pPr>
        <w:keepNext/>
        <w:widowControl w:val="0"/>
        <w:rPr>
          <w:bCs/>
          <w:iCs/>
          <w:lang w:val="nl-NL"/>
        </w:rPr>
      </w:pPr>
      <w:r w:rsidRPr="00927184">
        <w:rPr>
          <w:bCs/>
          <w:iCs/>
          <w:lang w:val="nl-NL"/>
        </w:rPr>
        <w:t xml:space="preserve">In het fase IIIb-onderzoek D2304 (RETAIN) werden 372 patiënten gerandomiseerd </w:t>
      </w:r>
      <w:r w:rsidR="006207C9" w:rsidRPr="00927184">
        <w:rPr>
          <w:bCs/>
          <w:iCs/>
          <w:lang w:val="nl-NL"/>
        </w:rPr>
        <w:t xml:space="preserve">in een 1:1:1 verhouding </w:t>
      </w:r>
      <w:r w:rsidRPr="00927184">
        <w:rPr>
          <w:bCs/>
          <w:iCs/>
          <w:lang w:val="nl-NL"/>
        </w:rPr>
        <w:t>naar:</w:t>
      </w:r>
    </w:p>
    <w:p w14:paraId="3EE4E470" w14:textId="77777777" w:rsidR="001A2266" w:rsidRPr="00927184" w:rsidRDefault="001A2266" w:rsidP="00C628B0">
      <w:pPr>
        <w:numPr>
          <w:ilvl w:val="0"/>
          <w:numId w:val="21"/>
        </w:numPr>
        <w:tabs>
          <w:tab w:val="left" w:pos="567"/>
        </w:tabs>
        <w:autoSpaceDE w:val="0"/>
        <w:autoSpaceDN w:val="0"/>
        <w:adjustRightInd w:val="0"/>
        <w:spacing w:line="260" w:lineRule="exact"/>
        <w:ind w:left="567" w:hanging="567"/>
        <w:contextualSpacing/>
        <w:rPr>
          <w:rFonts w:cs="Calibri"/>
          <w:bCs/>
          <w:color w:val="auto"/>
          <w:lang w:val="nl-NL"/>
        </w:rPr>
      </w:pPr>
      <w:r w:rsidRPr="00927184">
        <w:rPr>
          <w:rFonts w:cs="Calibri"/>
          <w:bCs/>
          <w:color w:val="auto"/>
          <w:lang w:val="nl-NL"/>
        </w:rPr>
        <w:t>ranibizumab 0,5 mg met gelijktijdig laserfotocoagulatie volgens een “treat-and-extend” (TE) regime,</w:t>
      </w:r>
    </w:p>
    <w:p w14:paraId="6E1C716E" w14:textId="77777777" w:rsidR="001A2266" w:rsidRPr="00927184" w:rsidRDefault="001A2266" w:rsidP="00C628B0">
      <w:pPr>
        <w:widowControl w:val="0"/>
        <w:numPr>
          <w:ilvl w:val="0"/>
          <w:numId w:val="21"/>
        </w:numPr>
        <w:tabs>
          <w:tab w:val="left" w:pos="567"/>
        </w:tabs>
        <w:autoSpaceDE w:val="0"/>
        <w:autoSpaceDN w:val="0"/>
        <w:adjustRightInd w:val="0"/>
        <w:spacing w:line="260" w:lineRule="exact"/>
        <w:ind w:left="567" w:hanging="567"/>
        <w:contextualSpacing/>
        <w:rPr>
          <w:bCs/>
          <w:iCs/>
          <w:lang w:val="nl-NL"/>
        </w:rPr>
      </w:pPr>
      <w:r w:rsidRPr="00927184">
        <w:rPr>
          <w:rFonts w:cs="Calibri"/>
          <w:bCs/>
          <w:color w:val="auto"/>
          <w:lang w:val="nl-NL"/>
        </w:rPr>
        <w:t>ranibizumab 0,5 mg monotherapie volgens een TE-regime,</w:t>
      </w:r>
    </w:p>
    <w:p w14:paraId="54387382" w14:textId="77777777" w:rsidR="001A2266" w:rsidRPr="00927184" w:rsidRDefault="001A2266" w:rsidP="00C628B0">
      <w:pPr>
        <w:widowControl w:val="0"/>
        <w:numPr>
          <w:ilvl w:val="0"/>
          <w:numId w:val="21"/>
        </w:numPr>
        <w:tabs>
          <w:tab w:val="left" w:pos="567"/>
        </w:tabs>
        <w:autoSpaceDE w:val="0"/>
        <w:autoSpaceDN w:val="0"/>
        <w:adjustRightInd w:val="0"/>
        <w:spacing w:line="260" w:lineRule="exact"/>
        <w:ind w:left="567" w:hanging="567"/>
        <w:contextualSpacing/>
        <w:rPr>
          <w:bCs/>
          <w:iCs/>
          <w:lang w:val="nl-NL"/>
        </w:rPr>
      </w:pPr>
      <w:r w:rsidRPr="00927184">
        <w:rPr>
          <w:rFonts w:cs="Calibri"/>
          <w:bCs/>
          <w:color w:val="auto"/>
          <w:lang w:val="nl-NL"/>
        </w:rPr>
        <w:t>ranibizumab 0,5 mg monotherapie volgens een PRN-regime.</w:t>
      </w:r>
    </w:p>
    <w:p w14:paraId="14B42775" w14:textId="77777777" w:rsidR="001A2266" w:rsidRPr="00927184" w:rsidRDefault="001A2266" w:rsidP="00C628B0">
      <w:pPr>
        <w:rPr>
          <w:bCs/>
          <w:iCs/>
          <w:szCs w:val="22"/>
          <w:lang w:val="nl-NL"/>
        </w:rPr>
      </w:pPr>
    </w:p>
    <w:p w14:paraId="5E5A7630" w14:textId="77777777" w:rsidR="001A2266" w:rsidRPr="00927184" w:rsidRDefault="001A2266" w:rsidP="00C628B0">
      <w:pPr>
        <w:rPr>
          <w:szCs w:val="22"/>
          <w:lang w:val="nl-NL"/>
        </w:rPr>
      </w:pPr>
      <w:r w:rsidRPr="00927184">
        <w:rPr>
          <w:bCs/>
          <w:iCs/>
          <w:szCs w:val="22"/>
          <w:lang w:val="nl-NL"/>
        </w:rPr>
        <w:t>In alle groepen werd ranibizumab maandelijks</w:t>
      </w:r>
      <w:r w:rsidR="006207C9" w:rsidRPr="00927184">
        <w:rPr>
          <w:bCs/>
          <w:iCs/>
          <w:szCs w:val="22"/>
          <w:lang w:val="nl-NL"/>
        </w:rPr>
        <w:t xml:space="preserve"> toegediend</w:t>
      </w:r>
      <w:r w:rsidRPr="00927184">
        <w:rPr>
          <w:bCs/>
          <w:iCs/>
          <w:szCs w:val="22"/>
          <w:lang w:val="nl-NL"/>
        </w:rPr>
        <w:t xml:space="preserve"> totdat de BCVA stabiel was bij ten minste drie achtereenvolgende maandelijkse controles.</w:t>
      </w:r>
      <w:r w:rsidRPr="00927184">
        <w:rPr>
          <w:szCs w:val="22"/>
          <w:lang w:val="nl-NL"/>
        </w:rPr>
        <w:t xml:space="preserve">. Bij TE werd ranibizumab toegediend </w:t>
      </w:r>
      <w:r w:rsidR="00FA7595" w:rsidRPr="00927184">
        <w:rPr>
          <w:szCs w:val="22"/>
          <w:lang w:val="nl-NL"/>
        </w:rPr>
        <w:t xml:space="preserve">met </w:t>
      </w:r>
      <w:r w:rsidRPr="00927184">
        <w:rPr>
          <w:szCs w:val="22"/>
          <w:lang w:val="nl-NL"/>
        </w:rPr>
        <w:t>behandeling</w:t>
      </w:r>
      <w:r w:rsidR="00FA7595" w:rsidRPr="00927184">
        <w:rPr>
          <w:szCs w:val="22"/>
          <w:lang w:val="nl-NL"/>
        </w:rPr>
        <w:t>s</w:t>
      </w:r>
      <w:r w:rsidRPr="00927184">
        <w:rPr>
          <w:szCs w:val="22"/>
          <w:lang w:val="nl-NL"/>
        </w:rPr>
        <w:t>intervallen van 2</w:t>
      </w:r>
      <w:r w:rsidRPr="00927184">
        <w:rPr>
          <w:szCs w:val="22"/>
          <w:lang w:val="nl-NL"/>
        </w:rPr>
        <w:noBreakHyphen/>
        <w:t>3 maanden. In alle groepen werd de maandelijkse behandeling weer gestart bij een afname in BCVA als gevolg van DME-progressie en voortgezet tot weer een stabiele BCVA werd bereikt.</w:t>
      </w:r>
    </w:p>
    <w:p w14:paraId="4F75029A" w14:textId="77777777" w:rsidR="001A2266" w:rsidRPr="00927184" w:rsidRDefault="001A2266" w:rsidP="00C628B0">
      <w:pPr>
        <w:rPr>
          <w:szCs w:val="22"/>
          <w:lang w:val="nl-NL"/>
        </w:rPr>
      </w:pPr>
    </w:p>
    <w:p w14:paraId="56F1AEC0" w14:textId="77777777" w:rsidR="001A2266" w:rsidRPr="00927184" w:rsidRDefault="00FA7595" w:rsidP="00C628B0">
      <w:pPr>
        <w:rPr>
          <w:szCs w:val="22"/>
          <w:lang w:val="nl-NL"/>
        </w:rPr>
      </w:pPr>
      <w:r w:rsidRPr="00927184">
        <w:rPr>
          <w:szCs w:val="22"/>
          <w:lang w:val="nl-NL"/>
        </w:rPr>
        <w:t>H</w:t>
      </w:r>
      <w:r w:rsidR="001A2266" w:rsidRPr="00927184">
        <w:rPr>
          <w:szCs w:val="22"/>
          <w:lang w:val="nl-NL"/>
        </w:rPr>
        <w:t xml:space="preserve">et aantal geplande behandelafspraken </w:t>
      </w:r>
      <w:r w:rsidRPr="00927184">
        <w:rPr>
          <w:szCs w:val="22"/>
          <w:lang w:val="nl-NL"/>
        </w:rPr>
        <w:t>na de eerste 3 injecties was respectievelijk 13 en 20 bij de TE- en PRN-regimes</w:t>
      </w:r>
      <w:r w:rsidR="001A2266" w:rsidRPr="00927184">
        <w:rPr>
          <w:szCs w:val="22"/>
          <w:lang w:val="nl-NL"/>
        </w:rPr>
        <w:t xml:space="preserve">. Bij beide </w:t>
      </w:r>
      <w:r w:rsidRPr="00927184">
        <w:rPr>
          <w:szCs w:val="22"/>
          <w:lang w:val="nl-NL"/>
        </w:rPr>
        <w:t>TE-</w:t>
      </w:r>
      <w:r w:rsidR="001A2266" w:rsidRPr="00927184">
        <w:rPr>
          <w:szCs w:val="22"/>
          <w:lang w:val="nl-NL"/>
        </w:rPr>
        <w:t xml:space="preserve">regimes behield meer dan 70% van de patiënten hun BCVA met een </w:t>
      </w:r>
      <w:r w:rsidRPr="00927184">
        <w:rPr>
          <w:szCs w:val="22"/>
          <w:lang w:val="nl-NL"/>
        </w:rPr>
        <w:t xml:space="preserve">gemiddelde </w:t>
      </w:r>
      <w:r w:rsidR="001A2266" w:rsidRPr="00927184">
        <w:rPr>
          <w:szCs w:val="22"/>
          <w:lang w:val="nl-NL"/>
        </w:rPr>
        <w:t xml:space="preserve">controlefrequentie </w:t>
      </w:r>
      <w:r w:rsidR="001A2266" w:rsidRPr="00927184">
        <w:rPr>
          <w:bCs/>
          <w:lang w:val="nl-NL"/>
        </w:rPr>
        <w:t>≥</w:t>
      </w:r>
      <w:r w:rsidR="001A2266" w:rsidRPr="00927184">
        <w:rPr>
          <w:rFonts w:cs="Calibri"/>
          <w:bCs/>
          <w:lang w:val="nl-NL"/>
        </w:rPr>
        <w:t>2 maanden.</w:t>
      </w:r>
    </w:p>
    <w:p w14:paraId="10C9EFAB" w14:textId="77777777" w:rsidR="001A2266" w:rsidRPr="00927184" w:rsidRDefault="001A2266" w:rsidP="00C628B0">
      <w:pPr>
        <w:rPr>
          <w:szCs w:val="22"/>
          <w:lang w:val="nl-NL"/>
        </w:rPr>
      </w:pPr>
    </w:p>
    <w:p w14:paraId="2DFC2686" w14:textId="77777777" w:rsidR="001A2266" w:rsidRPr="00927184" w:rsidRDefault="001A2266" w:rsidP="00C628B0">
      <w:pPr>
        <w:rPr>
          <w:bCs/>
          <w:iCs/>
          <w:szCs w:val="22"/>
          <w:lang w:val="nl-NL"/>
        </w:rPr>
      </w:pPr>
      <w:r w:rsidRPr="00927184">
        <w:rPr>
          <w:szCs w:val="22"/>
          <w:lang w:val="nl-NL"/>
        </w:rPr>
        <w:t>De belangrijkste resultaten zijn samengevat in Tabel </w:t>
      </w:r>
      <w:r w:rsidR="00414659" w:rsidRPr="00927184">
        <w:rPr>
          <w:szCs w:val="22"/>
          <w:lang w:val="nl-NL"/>
        </w:rPr>
        <w:t>6</w:t>
      </w:r>
      <w:r w:rsidRPr="00927184">
        <w:rPr>
          <w:szCs w:val="22"/>
          <w:lang w:val="nl-NL"/>
        </w:rPr>
        <w:t>.</w:t>
      </w:r>
    </w:p>
    <w:p w14:paraId="3D5EAD62" w14:textId="77777777" w:rsidR="001A2266" w:rsidRPr="00927184" w:rsidRDefault="001A2266" w:rsidP="00C628B0">
      <w:pPr>
        <w:rPr>
          <w:bCs/>
          <w:iCs/>
          <w:szCs w:val="22"/>
          <w:lang w:val="nl-NL"/>
        </w:rPr>
      </w:pPr>
    </w:p>
    <w:p w14:paraId="742E661C" w14:textId="77777777" w:rsidR="001A2266" w:rsidRPr="00927184" w:rsidRDefault="001A2266" w:rsidP="00C628B0">
      <w:pPr>
        <w:keepNext/>
        <w:autoSpaceDE w:val="0"/>
        <w:autoSpaceDN w:val="0"/>
        <w:adjustRightInd w:val="0"/>
        <w:rPr>
          <w:rFonts w:cs="Calibri"/>
          <w:b/>
          <w:lang w:val="nl-NL"/>
        </w:rPr>
      </w:pPr>
      <w:r w:rsidRPr="00927184">
        <w:rPr>
          <w:rFonts w:cs="Calibri"/>
          <w:b/>
          <w:bCs/>
          <w:lang w:val="nl-NL"/>
        </w:rPr>
        <w:t>Tabel </w:t>
      </w:r>
      <w:r w:rsidR="00414659" w:rsidRPr="00927184">
        <w:rPr>
          <w:rFonts w:cs="Calibri"/>
          <w:b/>
          <w:bCs/>
          <w:lang w:val="nl-NL"/>
        </w:rPr>
        <w:t>6</w:t>
      </w:r>
      <w:r w:rsidRPr="00927184">
        <w:rPr>
          <w:rFonts w:cs="Calibri"/>
          <w:b/>
          <w:bCs/>
          <w:lang w:val="nl-NL"/>
        </w:rPr>
        <w:tab/>
      </w:r>
      <w:r w:rsidRPr="00927184">
        <w:rPr>
          <w:rFonts w:cs="Calibri"/>
          <w:b/>
          <w:lang w:val="nl-NL"/>
        </w:rPr>
        <w:t>Resultaten in onderzoek D2304 (RETAIN)</w:t>
      </w:r>
    </w:p>
    <w:p w14:paraId="33103463" w14:textId="77777777" w:rsidR="001A2266" w:rsidRPr="00927184" w:rsidRDefault="001A2266" w:rsidP="00C628B0">
      <w:pPr>
        <w:keepNext/>
        <w:autoSpaceDE w:val="0"/>
        <w:autoSpaceDN w:val="0"/>
        <w:adjustRightInd w:val="0"/>
        <w:rPr>
          <w:rFonts w:cs="Calibri"/>
          <w:lang w:val="nl-NL"/>
        </w:rPr>
      </w:pPr>
    </w:p>
    <w:tbl>
      <w:tblPr>
        <w:tblW w:w="921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blLook w:val="04A0" w:firstRow="1" w:lastRow="0" w:firstColumn="1" w:lastColumn="0" w:noHBand="0" w:noVBand="1"/>
      </w:tblPr>
      <w:tblGrid>
        <w:gridCol w:w="2304"/>
        <w:gridCol w:w="2304"/>
        <w:gridCol w:w="2304"/>
        <w:gridCol w:w="2304"/>
      </w:tblGrid>
      <w:tr w:rsidR="001A2266" w:rsidRPr="00927184" w14:paraId="0014E1C0" w14:textId="77777777" w:rsidTr="000D2DE1">
        <w:trPr>
          <w:trHeight w:val="259"/>
        </w:trPr>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0FB68951" w14:textId="77777777" w:rsidR="001A2266" w:rsidRPr="00927184" w:rsidRDefault="001A2266" w:rsidP="00C628B0">
            <w:pPr>
              <w:keepNext/>
              <w:rPr>
                <w:rFonts w:cs="Calibri"/>
                <w:bCs/>
                <w:iCs/>
                <w:lang w:val="nl-NL"/>
              </w:rPr>
            </w:pPr>
            <w:r w:rsidRPr="00927184">
              <w:rPr>
                <w:rFonts w:cs="Calibri"/>
                <w:bCs/>
                <w:iCs/>
                <w:lang w:val="nl-NL"/>
              </w:rPr>
              <w:t>Uitkomstmaat in vergelijking met uitgangswaarde</w:t>
            </w:r>
          </w:p>
        </w:tc>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68BEA99C" w14:textId="77777777" w:rsidR="001A2266" w:rsidRPr="00927184" w:rsidRDefault="001A2266" w:rsidP="00C628B0">
            <w:pPr>
              <w:keepNext/>
              <w:jc w:val="center"/>
              <w:rPr>
                <w:rFonts w:cs="Calibri"/>
                <w:bCs/>
                <w:iCs/>
                <w:lang w:val="de-DE"/>
              </w:rPr>
            </w:pPr>
            <w:r w:rsidRPr="00927184">
              <w:rPr>
                <w:rFonts w:cs="Calibri"/>
                <w:bCs/>
                <w:iCs/>
                <w:lang w:val="de-DE"/>
              </w:rPr>
              <w:t>TE ranibizumab</w:t>
            </w:r>
          </w:p>
          <w:p w14:paraId="757DC6EC" w14:textId="77777777" w:rsidR="001A2266" w:rsidRPr="00927184" w:rsidRDefault="001A2266" w:rsidP="00C628B0">
            <w:pPr>
              <w:keepNext/>
              <w:jc w:val="center"/>
              <w:rPr>
                <w:rFonts w:cs="Calibri"/>
                <w:bCs/>
                <w:iCs/>
                <w:lang w:val="de-DE"/>
              </w:rPr>
            </w:pPr>
            <w:r w:rsidRPr="00927184">
              <w:rPr>
                <w:rFonts w:cs="Calibri"/>
                <w:bCs/>
                <w:iCs/>
                <w:lang w:val="de-DE"/>
              </w:rPr>
              <w:t>0,5 mg + laser</w:t>
            </w:r>
          </w:p>
          <w:p w14:paraId="7545323C" w14:textId="77777777" w:rsidR="001A2266" w:rsidRPr="00927184" w:rsidRDefault="001A2266" w:rsidP="00C628B0">
            <w:pPr>
              <w:keepNext/>
              <w:jc w:val="center"/>
              <w:rPr>
                <w:rFonts w:cs="Calibri"/>
                <w:bCs/>
                <w:iCs/>
                <w:lang w:val="de-DE"/>
              </w:rPr>
            </w:pPr>
            <w:r w:rsidRPr="00927184">
              <w:rPr>
                <w:rFonts w:cs="Calibri"/>
                <w:bCs/>
                <w:iCs/>
                <w:lang w:val="de-DE"/>
              </w:rPr>
              <w:t>n=117</w:t>
            </w:r>
          </w:p>
        </w:tc>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7AA51437" w14:textId="77777777" w:rsidR="001A2266" w:rsidRPr="00927184" w:rsidRDefault="001A2266" w:rsidP="00C628B0">
            <w:pPr>
              <w:keepNext/>
              <w:jc w:val="center"/>
              <w:rPr>
                <w:rFonts w:cs="Calibri"/>
                <w:bCs/>
                <w:iCs/>
                <w:lang w:val="nl-NL"/>
              </w:rPr>
            </w:pPr>
            <w:r w:rsidRPr="00927184">
              <w:rPr>
                <w:rFonts w:cs="Calibri"/>
                <w:bCs/>
                <w:iCs/>
                <w:lang w:val="nl-NL"/>
              </w:rPr>
              <w:t>TE ranibizumab</w:t>
            </w:r>
          </w:p>
          <w:p w14:paraId="2A057BE4" w14:textId="77777777" w:rsidR="001A2266" w:rsidRPr="00927184" w:rsidRDefault="001A2266" w:rsidP="00C628B0">
            <w:pPr>
              <w:keepNext/>
              <w:jc w:val="center"/>
              <w:rPr>
                <w:rFonts w:cs="Calibri"/>
                <w:bCs/>
                <w:iCs/>
                <w:lang w:val="nl-NL"/>
              </w:rPr>
            </w:pPr>
            <w:r w:rsidRPr="00927184">
              <w:rPr>
                <w:rFonts w:cs="Calibri"/>
                <w:bCs/>
                <w:iCs/>
                <w:lang w:val="nl-NL"/>
              </w:rPr>
              <w:t>0,5 mg alleen</w:t>
            </w:r>
          </w:p>
          <w:p w14:paraId="2F6EA1B0" w14:textId="77777777" w:rsidR="001A2266" w:rsidRPr="00927184" w:rsidRDefault="001A2266" w:rsidP="00C628B0">
            <w:pPr>
              <w:keepNext/>
              <w:jc w:val="center"/>
              <w:rPr>
                <w:rFonts w:cs="Calibri"/>
                <w:bCs/>
                <w:iCs/>
                <w:lang w:val="nl-NL"/>
              </w:rPr>
            </w:pPr>
            <w:r w:rsidRPr="00927184">
              <w:rPr>
                <w:rFonts w:cs="Calibri"/>
                <w:bCs/>
                <w:iCs/>
                <w:lang w:val="nl-NL"/>
              </w:rPr>
              <w:t>n=125</w:t>
            </w:r>
          </w:p>
        </w:tc>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423D97D5" w14:textId="77777777" w:rsidR="001A2266" w:rsidRPr="00927184" w:rsidRDefault="001A2266" w:rsidP="00C628B0">
            <w:pPr>
              <w:keepNext/>
              <w:jc w:val="center"/>
              <w:rPr>
                <w:rFonts w:cs="Calibri"/>
                <w:bCs/>
                <w:iCs/>
                <w:lang w:val="nl-NL"/>
              </w:rPr>
            </w:pPr>
            <w:r w:rsidRPr="00927184">
              <w:rPr>
                <w:rFonts w:cs="Calibri"/>
                <w:bCs/>
                <w:iCs/>
                <w:lang w:val="nl-NL"/>
              </w:rPr>
              <w:t>PRN ranibizumab</w:t>
            </w:r>
          </w:p>
          <w:p w14:paraId="4FF69760" w14:textId="77777777" w:rsidR="001A2266" w:rsidRPr="00927184" w:rsidRDefault="001A2266" w:rsidP="00C628B0">
            <w:pPr>
              <w:keepNext/>
              <w:jc w:val="center"/>
              <w:rPr>
                <w:rFonts w:cs="Calibri"/>
                <w:bCs/>
                <w:iCs/>
                <w:lang w:val="nl-NL"/>
              </w:rPr>
            </w:pPr>
            <w:r w:rsidRPr="00927184">
              <w:rPr>
                <w:rFonts w:cs="Calibri"/>
                <w:bCs/>
                <w:iCs/>
                <w:lang w:val="nl-NL"/>
              </w:rPr>
              <w:t>0,5 mg</w:t>
            </w:r>
          </w:p>
          <w:p w14:paraId="421A2547" w14:textId="77777777" w:rsidR="001A2266" w:rsidRPr="00927184" w:rsidRDefault="001A2266" w:rsidP="00C628B0">
            <w:pPr>
              <w:keepNext/>
              <w:jc w:val="center"/>
              <w:rPr>
                <w:rFonts w:cs="Calibri"/>
                <w:bCs/>
                <w:iCs/>
                <w:lang w:val="nl-NL"/>
              </w:rPr>
            </w:pPr>
            <w:r w:rsidRPr="00927184">
              <w:rPr>
                <w:rFonts w:cs="Calibri"/>
                <w:bCs/>
                <w:iCs/>
                <w:lang w:val="nl-NL"/>
              </w:rPr>
              <w:t>n=117</w:t>
            </w:r>
          </w:p>
        </w:tc>
      </w:tr>
      <w:tr w:rsidR="001A2266" w:rsidRPr="00927184" w14:paraId="6577ECEA" w14:textId="77777777" w:rsidTr="000D2DE1">
        <w:trPr>
          <w:trHeight w:val="270"/>
        </w:trPr>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3C2524C5" w14:textId="77777777" w:rsidR="001A2266" w:rsidRPr="00927184" w:rsidRDefault="001A2266" w:rsidP="00C628B0">
            <w:pPr>
              <w:keepNext/>
              <w:rPr>
                <w:rFonts w:cs="Calibri"/>
                <w:bCs/>
                <w:iCs/>
                <w:lang w:val="nl-NL"/>
              </w:rPr>
            </w:pPr>
            <w:r w:rsidRPr="00927184">
              <w:rPr>
                <w:rFonts w:cs="Calibri"/>
                <w:bCs/>
                <w:iCs/>
                <w:lang w:val="nl-NL"/>
              </w:rPr>
              <w:t>Gemiddelde verandering in BCVA van maand 1 tot maand 12 (SD)</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78005EE0" w14:textId="77777777" w:rsidR="001A2266" w:rsidRPr="00927184" w:rsidRDefault="001A2266" w:rsidP="00C628B0">
            <w:pPr>
              <w:keepNext/>
              <w:jc w:val="center"/>
              <w:rPr>
                <w:rFonts w:cs="Calibri"/>
                <w:bCs/>
                <w:iCs/>
                <w:lang w:val="nl-NL"/>
              </w:rPr>
            </w:pPr>
            <w:r w:rsidRPr="00927184">
              <w:rPr>
                <w:rFonts w:cs="Calibri"/>
                <w:bCs/>
                <w:iCs/>
                <w:lang w:val="nl-NL"/>
              </w:rPr>
              <w:t>5,9 (5,5)</w:t>
            </w:r>
            <w:r w:rsidRPr="00927184">
              <w:rPr>
                <w:rFonts w:cs="Calibri"/>
                <w:bCs/>
                <w:iCs/>
                <w:vertAlign w:val="superscript"/>
                <w:lang w:val="nl-NL"/>
              </w:rPr>
              <w:t xml:space="preserve"> a</w:t>
            </w:r>
          </w:p>
        </w:tc>
        <w:tc>
          <w:tcPr>
            <w:tcW w:w="2304" w:type="dxa"/>
            <w:tcBorders>
              <w:top w:val="single" w:sz="4" w:space="0" w:color="auto"/>
              <w:left w:val="single" w:sz="4" w:space="0" w:color="auto"/>
              <w:bottom w:val="single" w:sz="4" w:space="0" w:color="auto"/>
              <w:right w:val="single" w:sz="2" w:space="0" w:color="auto"/>
            </w:tcBorders>
            <w:shd w:val="clear" w:color="auto" w:fill="FFFFFF"/>
            <w:vAlign w:val="center"/>
            <w:hideMark/>
          </w:tcPr>
          <w:p w14:paraId="41449F87" w14:textId="77777777" w:rsidR="001A2266" w:rsidRPr="00927184" w:rsidRDefault="001A2266" w:rsidP="00C628B0">
            <w:pPr>
              <w:keepNext/>
              <w:jc w:val="center"/>
              <w:rPr>
                <w:rFonts w:cs="Calibri"/>
                <w:bCs/>
                <w:iCs/>
                <w:lang w:val="nl-NL"/>
              </w:rPr>
            </w:pPr>
            <w:r w:rsidRPr="00927184">
              <w:rPr>
                <w:rFonts w:cs="Calibri"/>
                <w:bCs/>
                <w:iCs/>
                <w:lang w:val="nl-NL"/>
              </w:rPr>
              <w:t>6,1 (5,7)</w:t>
            </w:r>
            <w:r w:rsidRPr="00927184">
              <w:rPr>
                <w:rFonts w:cs="Calibri"/>
                <w:bCs/>
                <w:iCs/>
                <w:vertAlign w:val="superscript"/>
                <w:lang w:val="nl-NL"/>
              </w:rPr>
              <w:t xml:space="preserve"> a</w:t>
            </w:r>
          </w:p>
        </w:tc>
        <w:tc>
          <w:tcPr>
            <w:tcW w:w="2304" w:type="dxa"/>
            <w:tcBorders>
              <w:top w:val="single" w:sz="4" w:space="0" w:color="auto"/>
              <w:left w:val="single" w:sz="2" w:space="0" w:color="auto"/>
              <w:bottom w:val="single" w:sz="4" w:space="0" w:color="auto"/>
              <w:right w:val="single" w:sz="4" w:space="0" w:color="auto"/>
            </w:tcBorders>
            <w:shd w:val="clear" w:color="auto" w:fill="FFFFFF"/>
            <w:vAlign w:val="center"/>
            <w:hideMark/>
          </w:tcPr>
          <w:p w14:paraId="00A8C41B" w14:textId="77777777" w:rsidR="001A2266" w:rsidRPr="00927184" w:rsidRDefault="001A2266" w:rsidP="00C628B0">
            <w:pPr>
              <w:keepNext/>
              <w:jc w:val="center"/>
              <w:rPr>
                <w:rFonts w:cs="Calibri"/>
                <w:bCs/>
                <w:iCs/>
                <w:lang w:val="nl-NL"/>
              </w:rPr>
            </w:pPr>
            <w:r w:rsidRPr="00927184">
              <w:rPr>
                <w:rFonts w:cs="Calibri"/>
                <w:bCs/>
                <w:iCs/>
                <w:lang w:val="nl-NL"/>
              </w:rPr>
              <w:t>6,2 (6,0)</w:t>
            </w:r>
          </w:p>
        </w:tc>
      </w:tr>
      <w:tr w:rsidR="001A2266" w:rsidRPr="00927184" w14:paraId="37578390" w14:textId="77777777" w:rsidTr="000D2DE1">
        <w:trPr>
          <w:trHeight w:val="270"/>
        </w:trPr>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44C8B42F" w14:textId="77777777" w:rsidR="001A2266" w:rsidRPr="00927184" w:rsidRDefault="001A2266" w:rsidP="00C628B0">
            <w:pPr>
              <w:keepNext/>
              <w:rPr>
                <w:rFonts w:cs="Calibri"/>
                <w:bCs/>
                <w:iCs/>
                <w:lang w:val="nl-NL"/>
              </w:rPr>
            </w:pPr>
            <w:r w:rsidRPr="00927184">
              <w:rPr>
                <w:rFonts w:cs="Calibri"/>
                <w:bCs/>
                <w:iCs/>
                <w:lang w:val="nl-NL"/>
              </w:rPr>
              <w:t>Gemiddelde verandering in BCVA van maand 1 tot maand 24 (SD)</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62B558F2" w14:textId="77777777" w:rsidR="001A2266" w:rsidRPr="00927184" w:rsidRDefault="001A2266" w:rsidP="00C628B0">
            <w:pPr>
              <w:keepNext/>
              <w:jc w:val="center"/>
              <w:rPr>
                <w:rFonts w:cs="Calibri"/>
                <w:bCs/>
                <w:iCs/>
                <w:lang w:val="nl-NL"/>
              </w:rPr>
            </w:pPr>
            <w:r w:rsidRPr="00927184">
              <w:rPr>
                <w:rFonts w:cs="Calibri"/>
                <w:bCs/>
                <w:iCs/>
                <w:lang w:val="nl-NL"/>
              </w:rPr>
              <w:t>6,8 (6,0)</w:t>
            </w:r>
          </w:p>
        </w:tc>
        <w:tc>
          <w:tcPr>
            <w:tcW w:w="2304" w:type="dxa"/>
            <w:tcBorders>
              <w:top w:val="single" w:sz="4" w:space="0" w:color="auto"/>
              <w:left w:val="single" w:sz="4" w:space="0" w:color="auto"/>
              <w:bottom w:val="single" w:sz="4" w:space="0" w:color="auto"/>
              <w:right w:val="single" w:sz="2" w:space="0" w:color="auto"/>
            </w:tcBorders>
            <w:shd w:val="clear" w:color="auto" w:fill="FFFFFF"/>
            <w:vAlign w:val="center"/>
            <w:hideMark/>
          </w:tcPr>
          <w:p w14:paraId="62222F01" w14:textId="77777777" w:rsidR="001A2266" w:rsidRPr="00927184" w:rsidRDefault="001A2266" w:rsidP="00C628B0">
            <w:pPr>
              <w:keepNext/>
              <w:jc w:val="center"/>
              <w:rPr>
                <w:rFonts w:cs="Calibri"/>
                <w:bCs/>
                <w:iCs/>
                <w:lang w:val="nl-NL"/>
              </w:rPr>
            </w:pPr>
            <w:r w:rsidRPr="00927184">
              <w:rPr>
                <w:rFonts w:cs="Calibri"/>
                <w:bCs/>
                <w:iCs/>
                <w:lang w:val="nl-NL"/>
              </w:rPr>
              <w:t>6,6 (7,1)</w:t>
            </w:r>
          </w:p>
        </w:tc>
        <w:tc>
          <w:tcPr>
            <w:tcW w:w="2304" w:type="dxa"/>
            <w:tcBorders>
              <w:top w:val="single" w:sz="4" w:space="0" w:color="auto"/>
              <w:left w:val="single" w:sz="2" w:space="0" w:color="auto"/>
              <w:bottom w:val="single" w:sz="4" w:space="0" w:color="auto"/>
              <w:right w:val="single" w:sz="4" w:space="0" w:color="auto"/>
            </w:tcBorders>
            <w:shd w:val="clear" w:color="auto" w:fill="FFFFFF"/>
            <w:vAlign w:val="center"/>
            <w:hideMark/>
          </w:tcPr>
          <w:p w14:paraId="54721334" w14:textId="77777777" w:rsidR="001A2266" w:rsidRPr="00927184" w:rsidRDefault="001A2266" w:rsidP="00C628B0">
            <w:pPr>
              <w:keepNext/>
              <w:jc w:val="center"/>
              <w:rPr>
                <w:rFonts w:cs="Calibri"/>
                <w:bCs/>
                <w:iCs/>
                <w:lang w:val="nl-NL"/>
              </w:rPr>
            </w:pPr>
            <w:r w:rsidRPr="00927184">
              <w:rPr>
                <w:rFonts w:cs="Calibri"/>
                <w:bCs/>
                <w:iCs/>
                <w:lang w:val="nl-NL"/>
              </w:rPr>
              <w:t>7,0 (6,4)</w:t>
            </w:r>
          </w:p>
        </w:tc>
      </w:tr>
      <w:tr w:rsidR="001A2266" w:rsidRPr="00927184" w14:paraId="04952854" w14:textId="77777777" w:rsidTr="000D2DE1">
        <w:trPr>
          <w:trHeight w:val="270"/>
        </w:trPr>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335F04B4" w14:textId="77777777" w:rsidR="001A2266" w:rsidRPr="00927184" w:rsidRDefault="001A2266" w:rsidP="00C628B0">
            <w:pPr>
              <w:keepNext/>
              <w:rPr>
                <w:rFonts w:cs="Calibri"/>
                <w:bCs/>
                <w:iCs/>
                <w:lang w:val="nl-NL"/>
              </w:rPr>
            </w:pPr>
            <w:r w:rsidRPr="00927184">
              <w:rPr>
                <w:rFonts w:cs="Calibri"/>
                <w:bCs/>
                <w:iCs/>
                <w:lang w:val="nl-NL"/>
              </w:rPr>
              <w:t>Gemiddelde verandering in BCVA op maand 24 (SD)</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5F443B9D" w14:textId="77777777" w:rsidR="001A2266" w:rsidRPr="00927184" w:rsidRDefault="001A2266" w:rsidP="00C628B0">
            <w:pPr>
              <w:keepNext/>
              <w:jc w:val="center"/>
              <w:rPr>
                <w:rFonts w:cs="Calibri"/>
                <w:bCs/>
                <w:iCs/>
                <w:lang w:val="nl-NL"/>
              </w:rPr>
            </w:pPr>
            <w:r w:rsidRPr="00927184">
              <w:rPr>
                <w:rFonts w:cs="Calibri"/>
                <w:bCs/>
                <w:iCs/>
                <w:lang w:val="nl-NL"/>
              </w:rPr>
              <w:t>8,3 (8,1)</w:t>
            </w:r>
          </w:p>
        </w:tc>
        <w:tc>
          <w:tcPr>
            <w:tcW w:w="2304" w:type="dxa"/>
            <w:tcBorders>
              <w:top w:val="single" w:sz="4" w:space="0" w:color="auto"/>
              <w:left w:val="single" w:sz="4" w:space="0" w:color="auto"/>
              <w:bottom w:val="single" w:sz="4" w:space="0" w:color="auto"/>
              <w:right w:val="single" w:sz="2" w:space="0" w:color="auto"/>
            </w:tcBorders>
            <w:shd w:val="clear" w:color="auto" w:fill="FFFFFF"/>
            <w:vAlign w:val="center"/>
            <w:hideMark/>
          </w:tcPr>
          <w:p w14:paraId="57AFE826" w14:textId="77777777" w:rsidR="001A2266" w:rsidRPr="00927184" w:rsidRDefault="001A2266" w:rsidP="00C628B0">
            <w:pPr>
              <w:keepNext/>
              <w:jc w:val="center"/>
              <w:rPr>
                <w:rFonts w:cs="Calibri"/>
                <w:bCs/>
                <w:iCs/>
                <w:lang w:val="nl-NL"/>
              </w:rPr>
            </w:pPr>
            <w:r w:rsidRPr="00927184">
              <w:rPr>
                <w:rFonts w:cs="Calibri"/>
                <w:bCs/>
                <w:iCs/>
                <w:lang w:val="nl-NL"/>
              </w:rPr>
              <w:t>6,5 (10,9)</w:t>
            </w:r>
          </w:p>
        </w:tc>
        <w:tc>
          <w:tcPr>
            <w:tcW w:w="2304" w:type="dxa"/>
            <w:tcBorders>
              <w:top w:val="single" w:sz="4" w:space="0" w:color="auto"/>
              <w:left w:val="single" w:sz="2" w:space="0" w:color="auto"/>
              <w:bottom w:val="single" w:sz="4" w:space="0" w:color="auto"/>
              <w:right w:val="single" w:sz="4" w:space="0" w:color="auto"/>
            </w:tcBorders>
            <w:shd w:val="clear" w:color="auto" w:fill="FFFFFF"/>
            <w:vAlign w:val="center"/>
            <w:hideMark/>
          </w:tcPr>
          <w:p w14:paraId="1269EC26" w14:textId="77777777" w:rsidR="001A2266" w:rsidRPr="00927184" w:rsidRDefault="001A2266" w:rsidP="00C628B0">
            <w:pPr>
              <w:keepNext/>
              <w:jc w:val="center"/>
              <w:rPr>
                <w:rFonts w:cs="Calibri"/>
                <w:bCs/>
                <w:iCs/>
                <w:lang w:val="nl-NL"/>
              </w:rPr>
            </w:pPr>
            <w:r w:rsidRPr="00927184">
              <w:rPr>
                <w:rFonts w:cs="Calibri"/>
                <w:bCs/>
                <w:iCs/>
                <w:lang w:val="nl-NL"/>
              </w:rPr>
              <w:t>8,1 (8,5)</w:t>
            </w:r>
          </w:p>
        </w:tc>
      </w:tr>
      <w:tr w:rsidR="001A2266" w:rsidRPr="00927184" w14:paraId="1C5935F2" w14:textId="77777777" w:rsidTr="000D2DE1">
        <w:trPr>
          <w:trHeight w:val="200"/>
        </w:trPr>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6938CCAB" w14:textId="77777777" w:rsidR="001A2266" w:rsidRPr="00927184" w:rsidRDefault="001A2266" w:rsidP="00C628B0">
            <w:pPr>
              <w:keepNext/>
              <w:rPr>
                <w:rFonts w:cs="Calibri"/>
                <w:bCs/>
                <w:iCs/>
                <w:lang w:val="nl-NL"/>
              </w:rPr>
            </w:pPr>
            <w:r w:rsidRPr="00927184">
              <w:rPr>
                <w:rFonts w:cs="Calibri"/>
                <w:bCs/>
                <w:iCs/>
                <w:lang w:val="nl-NL"/>
              </w:rPr>
              <w:t xml:space="preserve">Winst van ≥15 letters of BCVA </w:t>
            </w:r>
            <w:r w:rsidRPr="00927184">
              <w:rPr>
                <w:rFonts w:cs="Calibri"/>
                <w:bCs/>
                <w:iCs/>
                <w:lang w:val="nl-NL"/>
              </w:rPr>
              <w:sym w:font="Symbol" w:char="F0B3"/>
            </w:r>
            <w:r w:rsidRPr="00927184">
              <w:rPr>
                <w:rFonts w:cs="Calibri"/>
                <w:bCs/>
                <w:iCs/>
                <w:lang w:val="nl-NL"/>
              </w:rPr>
              <w:t>84 letters op maand 24(%)</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4310B821" w14:textId="77777777" w:rsidR="001A2266" w:rsidRPr="00927184" w:rsidRDefault="001A2266" w:rsidP="00C628B0">
            <w:pPr>
              <w:keepNext/>
              <w:jc w:val="center"/>
              <w:rPr>
                <w:rFonts w:cs="Calibri"/>
                <w:bCs/>
                <w:iCs/>
                <w:lang w:val="nl-NL"/>
              </w:rPr>
            </w:pPr>
            <w:r w:rsidRPr="00927184">
              <w:rPr>
                <w:rFonts w:cs="Calibri"/>
                <w:bCs/>
                <w:iCs/>
                <w:lang w:val="nl-NL"/>
              </w:rPr>
              <w:t>25,6</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73749510" w14:textId="77777777" w:rsidR="001A2266" w:rsidRPr="00927184" w:rsidRDefault="001A2266" w:rsidP="00C628B0">
            <w:pPr>
              <w:keepNext/>
              <w:jc w:val="center"/>
              <w:rPr>
                <w:rFonts w:cs="Calibri"/>
                <w:bCs/>
                <w:iCs/>
                <w:lang w:val="nl-NL"/>
              </w:rPr>
            </w:pPr>
            <w:r w:rsidRPr="00927184">
              <w:rPr>
                <w:rFonts w:cs="Calibri"/>
                <w:bCs/>
                <w:iCs/>
                <w:lang w:val="nl-NL"/>
              </w:rPr>
              <w:t>28,0</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5A87872A" w14:textId="77777777" w:rsidR="001A2266" w:rsidRPr="00927184" w:rsidRDefault="001A2266" w:rsidP="00C628B0">
            <w:pPr>
              <w:keepNext/>
              <w:jc w:val="center"/>
              <w:rPr>
                <w:rFonts w:cs="Calibri"/>
                <w:bCs/>
                <w:iCs/>
                <w:lang w:val="nl-NL"/>
              </w:rPr>
            </w:pPr>
            <w:r w:rsidRPr="00927184">
              <w:rPr>
                <w:rFonts w:cs="Calibri"/>
                <w:bCs/>
                <w:iCs/>
                <w:lang w:val="nl-NL"/>
              </w:rPr>
              <w:t>30,8</w:t>
            </w:r>
          </w:p>
        </w:tc>
      </w:tr>
      <w:tr w:rsidR="00FA7595" w:rsidRPr="00927184" w14:paraId="34663ADA" w14:textId="77777777" w:rsidTr="000D2DE1">
        <w:trPr>
          <w:trHeight w:val="200"/>
        </w:trPr>
        <w:tc>
          <w:tcPr>
            <w:tcW w:w="2304" w:type="dxa"/>
            <w:tcBorders>
              <w:top w:val="single" w:sz="4" w:space="0" w:color="auto"/>
              <w:left w:val="single" w:sz="4" w:space="0" w:color="auto"/>
              <w:bottom w:val="single" w:sz="4" w:space="0" w:color="auto"/>
              <w:right w:val="single" w:sz="4" w:space="0" w:color="auto"/>
            </w:tcBorders>
            <w:shd w:val="clear" w:color="auto" w:fill="FFFFFF"/>
          </w:tcPr>
          <w:p w14:paraId="257736AB" w14:textId="77777777" w:rsidR="00FA7595" w:rsidRPr="00927184" w:rsidRDefault="00FA7595" w:rsidP="00C628B0">
            <w:pPr>
              <w:keepNext/>
              <w:rPr>
                <w:rFonts w:cs="Calibri"/>
                <w:bCs/>
                <w:iCs/>
                <w:lang w:val="nl-NL"/>
              </w:rPr>
            </w:pPr>
            <w:r w:rsidRPr="00927184">
              <w:rPr>
                <w:rFonts w:cs="Calibri"/>
                <w:bCs/>
                <w:iCs/>
                <w:lang w:val="nl-NL"/>
              </w:rPr>
              <w:t>Gemiddeld aantal injecties (maanden 0</w:t>
            </w:r>
            <w:r w:rsidRPr="00927184">
              <w:rPr>
                <w:rFonts w:cs="Calibri"/>
                <w:bCs/>
                <w:iCs/>
                <w:lang w:val="nl-NL"/>
              </w:rPr>
              <w:noBreakHyphen/>
              <w:t>23)</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tcPr>
          <w:p w14:paraId="697908F9" w14:textId="77777777" w:rsidR="00FA7595" w:rsidRPr="00927184" w:rsidRDefault="00FA7595" w:rsidP="00C628B0">
            <w:pPr>
              <w:keepNext/>
              <w:jc w:val="center"/>
              <w:rPr>
                <w:rFonts w:cs="Calibri"/>
                <w:bCs/>
                <w:iCs/>
                <w:lang w:val="nl-NL"/>
              </w:rPr>
            </w:pPr>
            <w:r w:rsidRPr="00927184">
              <w:rPr>
                <w:rFonts w:cs="Calibri"/>
                <w:bCs/>
                <w:iCs/>
                <w:lang w:val="nl-NL"/>
              </w:rPr>
              <w:t>12,4</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tcPr>
          <w:p w14:paraId="635A23E7" w14:textId="77777777" w:rsidR="00FA7595" w:rsidRPr="00927184" w:rsidRDefault="00FA7595" w:rsidP="00C628B0">
            <w:pPr>
              <w:keepNext/>
              <w:jc w:val="center"/>
              <w:rPr>
                <w:rFonts w:cs="Calibri"/>
                <w:bCs/>
                <w:iCs/>
                <w:lang w:val="nl-NL"/>
              </w:rPr>
            </w:pPr>
            <w:r w:rsidRPr="00927184">
              <w:rPr>
                <w:rFonts w:cs="Calibri"/>
                <w:bCs/>
                <w:iCs/>
                <w:lang w:val="nl-NL"/>
              </w:rPr>
              <w:t>12,8</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tcPr>
          <w:p w14:paraId="142040E5" w14:textId="77777777" w:rsidR="00FA7595" w:rsidRPr="00927184" w:rsidRDefault="00FA7595" w:rsidP="00C628B0">
            <w:pPr>
              <w:keepNext/>
              <w:jc w:val="center"/>
              <w:rPr>
                <w:rFonts w:cs="Calibri"/>
                <w:bCs/>
                <w:iCs/>
                <w:lang w:val="nl-NL"/>
              </w:rPr>
            </w:pPr>
            <w:r w:rsidRPr="00927184">
              <w:rPr>
                <w:rFonts w:cs="Calibri"/>
                <w:bCs/>
                <w:iCs/>
                <w:lang w:val="nl-NL"/>
              </w:rPr>
              <w:t>10,7</w:t>
            </w:r>
          </w:p>
        </w:tc>
      </w:tr>
    </w:tbl>
    <w:p w14:paraId="50EC96BC" w14:textId="77777777" w:rsidR="001A2266" w:rsidRPr="00927184" w:rsidRDefault="001A2266" w:rsidP="00C628B0">
      <w:pPr>
        <w:widowControl w:val="0"/>
        <w:rPr>
          <w:rFonts w:cs="Calibri"/>
          <w:bCs/>
          <w:iCs/>
          <w:lang w:val="nl-NL"/>
        </w:rPr>
      </w:pPr>
      <w:r w:rsidRPr="00927184">
        <w:rPr>
          <w:rFonts w:cs="Calibri"/>
          <w:bCs/>
          <w:iCs/>
          <w:vertAlign w:val="superscript"/>
          <w:lang w:val="nl-NL"/>
        </w:rPr>
        <w:t>a</w:t>
      </w:r>
      <w:r w:rsidRPr="00927184">
        <w:rPr>
          <w:rFonts w:cs="Calibri"/>
          <w:bCs/>
          <w:lang w:val="nl-NL"/>
        </w:rPr>
        <w:t>p&lt;</w:t>
      </w:r>
      <w:r w:rsidRPr="00927184">
        <w:rPr>
          <w:rFonts w:cs="Calibri"/>
          <w:bCs/>
          <w:iCs/>
          <w:lang w:val="nl-NL"/>
        </w:rPr>
        <w:t>0,0001 voor beoordeling van non-inferioriteit vergeleken met PRN</w:t>
      </w:r>
    </w:p>
    <w:p w14:paraId="1F5F8676" w14:textId="77777777" w:rsidR="001A2266" w:rsidRPr="00927184" w:rsidRDefault="001A2266" w:rsidP="00C628B0">
      <w:pPr>
        <w:widowControl w:val="0"/>
        <w:rPr>
          <w:rFonts w:cs="Calibri"/>
          <w:bCs/>
          <w:iCs/>
          <w:lang w:val="nl-NL"/>
        </w:rPr>
      </w:pPr>
    </w:p>
    <w:p w14:paraId="2EB62061" w14:textId="77777777" w:rsidR="001A2266" w:rsidRPr="00927184" w:rsidRDefault="001A2266" w:rsidP="00C628B0">
      <w:pPr>
        <w:widowControl w:val="0"/>
        <w:rPr>
          <w:rFonts w:cs="Calibri"/>
          <w:bCs/>
          <w:iCs/>
          <w:lang w:val="nl-NL"/>
        </w:rPr>
      </w:pPr>
      <w:r w:rsidRPr="00927184">
        <w:rPr>
          <w:rFonts w:cs="Calibri"/>
          <w:bCs/>
          <w:iCs/>
          <w:lang w:val="nl-NL"/>
        </w:rPr>
        <w:t xml:space="preserve">In DME onderzoeken ging de verbetering van BCVA bij alle behandelingsgroepen gepaard met een afname van de </w:t>
      </w:r>
      <w:r w:rsidRPr="00927184">
        <w:rPr>
          <w:bCs/>
          <w:iCs/>
          <w:szCs w:val="22"/>
          <w:lang w:val="nl-NL"/>
        </w:rPr>
        <w:t xml:space="preserve">centrale retina dikte </w:t>
      </w:r>
      <w:r w:rsidRPr="00927184">
        <w:rPr>
          <w:rFonts w:cs="Calibri"/>
          <w:bCs/>
          <w:iCs/>
          <w:lang w:val="nl-NL"/>
        </w:rPr>
        <w:t>in de tijd.</w:t>
      </w:r>
    </w:p>
    <w:p w14:paraId="1C04F5F8" w14:textId="77777777" w:rsidR="001A2266" w:rsidRPr="00927184" w:rsidRDefault="001A2266" w:rsidP="00C628B0">
      <w:pPr>
        <w:rPr>
          <w:bCs/>
          <w:lang w:val="nl-NL"/>
        </w:rPr>
      </w:pPr>
    </w:p>
    <w:p w14:paraId="56D358B6" w14:textId="77777777" w:rsidR="00764704" w:rsidRPr="00927184" w:rsidRDefault="00764704" w:rsidP="00C628B0">
      <w:pPr>
        <w:rPr>
          <w:bCs/>
          <w:lang w:val="nl-NL"/>
        </w:rPr>
      </w:pPr>
    </w:p>
    <w:p w14:paraId="04FF1783" w14:textId="77777777" w:rsidR="00544B52" w:rsidRPr="00927184" w:rsidRDefault="00544B52" w:rsidP="00C628B0">
      <w:pPr>
        <w:keepNext/>
        <w:widowControl w:val="0"/>
        <w:autoSpaceDE w:val="0"/>
        <w:autoSpaceDN w:val="0"/>
        <w:adjustRightInd w:val="0"/>
        <w:rPr>
          <w:i/>
          <w:u w:val="single"/>
          <w:lang w:val="nl-NL"/>
        </w:rPr>
      </w:pPr>
      <w:bookmarkStart w:id="6" w:name="_Hlk20920048"/>
      <w:r w:rsidRPr="00927184">
        <w:rPr>
          <w:i/>
          <w:u w:val="single"/>
          <w:lang w:val="nl-NL"/>
        </w:rPr>
        <w:t>Behandeling van PDR</w:t>
      </w:r>
    </w:p>
    <w:p w14:paraId="4935A474" w14:textId="39AFC176" w:rsidR="00544B52" w:rsidRPr="00927184" w:rsidRDefault="00544B52" w:rsidP="00C628B0">
      <w:pPr>
        <w:pStyle w:val="Text"/>
        <w:spacing w:before="0"/>
        <w:jc w:val="left"/>
        <w:rPr>
          <w:color w:val="000000"/>
          <w:sz w:val="22"/>
          <w:lang w:val="nl-NL"/>
        </w:rPr>
      </w:pPr>
      <w:r w:rsidRPr="00927184">
        <w:rPr>
          <w:bCs/>
          <w:color w:val="000000"/>
          <w:sz w:val="22"/>
          <w:szCs w:val="22"/>
          <w:lang w:val="nl-NL"/>
        </w:rPr>
        <w:t xml:space="preserve">De klinische veiligheid en werkzaamheid van Lucentis bij patiënten met PDR werden beoordeeld in Protocol S dat de behandeling met </w:t>
      </w:r>
      <w:r w:rsidR="009E36AD" w:rsidRPr="00927184">
        <w:rPr>
          <w:bCs/>
          <w:color w:val="000000"/>
          <w:sz w:val="22"/>
          <w:szCs w:val="22"/>
          <w:lang w:val="nl-NL"/>
        </w:rPr>
        <w:t xml:space="preserve">intravitreale injecties met </w:t>
      </w:r>
      <w:r w:rsidRPr="00927184">
        <w:rPr>
          <w:bCs/>
          <w:color w:val="000000"/>
          <w:sz w:val="22"/>
          <w:szCs w:val="22"/>
          <w:lang w:val="nl-NL"/>
        </w:rPr>
        <w:t xml:space="preserve">0,5 mg ranibizumab vergeleek met panretinale fotocoagulatie (PRP). </w:t>
      </w:r>
      <w:r w:rsidR="0069561F" w:rsidRPr="00927184">
        <w:rPr>
          <w:bCs/>
          <w:color w:val="000000"/>
          <w:sz w:val="22"/>
          <w:szCs w:val="22"/>
          <w:lang w:val="nl-NL"/>
        </w:rPr>
        <w:t>Het primaire eindpunt was de gemiddelde verandering in gezichtsscherpte bij jaar</w:t>
      </w:r>
      <w:r w:rsidR="0069561F" w:rsidRPr="00927184">
        <w:rPr>
          <w:bCs/>
          <w:color w:val="000000"/>
          <w:sz w:val="22"/>
          <w:szCs w:val="22"/>
          <w:lang w:val="nl-BE"/>
        </w:rPr>
        <w:t> </w:t>
      </w:r>
      <w:r w:rsidR="0069561F" w:rsidRPr="00927184">
        <w:rPr>
          <w:bCs/>
          <w:color w:val="000000"/>
          <w:sz w:val="22"/>
          <w:szCs w:val="22"/>
          <w:lang w:val="nl-NL"/>
        </w:rPr>
        <w:t>2. Bijkomend werd de v</w:t>
      </w:r>
      <w:r w:rsidRPr="00927184">
        <w:rPr>
          <w:bCs/>
          <w:color w:val="000000"/>
          <w:sz w:val="22"/>
          <w:szCs w:val="22"/>
          <w:lang w:val="nl-NL"/>
        </w:rPr>
        <w:t xml:space="preserve">erandering in de ernst van de </w:t>
      </w:r>
      <w:r w:rsidR="0069561F" w:rsidRPr="00927184">
        <w:rPr>
          <w:bCs/>
          <w:color w:val="000000"/>
          <w:sz w:val="22"/>
          <w:szCs w:val="22"/>
          <w:lang w:val="nl-NL"/>
        </w:rPr>
        <w:t>diabetische retinopathie (</w:t>
      </w:r>
      <w:r w:rsidRPr="00927184">
        <w:rPr>
          <w:bCs/>
          <w:color w:val="000000"/>
          <w:sz w:val="22"/>
          <w:szCs w:val="22"/>
          <w:lang w:val="nl-NL"/>
        </w:rPr>
        <w:t>DR</w:t>
      </w:r>
      <w:r w:rsidR="0069561F" w:rsidRPr="00927184">
        <w:rPr>
          <w:bCs/>
          <w:color w:val="000000"/>
          <w:sz w:val="22"/>
          <w:szCs w:val="22"/>
          <w:lang w:val="nl-NL"/>
        </w:rPr>
        <w:t>)</w:t>
      </w:r>
      <w:r w:rsidR="009E36AD" w:rsidRPr="00927184">
        <w:rPr>
          <w:bCs/>
          <w:color w:val="000000"/>
          <w:sz w:val="22"/>
          <w:szCs w:val="22"/>
          <w:lang w:val="nl-NL"/>
        </w:rPr>
        <w:t xml:space="preserve"> beoordeeld op basis van fundus</w:t>
      </w:r>
      <w:r w:rsidRPr="00927184">
        <w:rPr>
          <w:bCs/>
          <w:color w:val="000000"/>
          <w:sz w:val="22"/>
          <w:szCs w:val="22"/>
          <w:lang w:val="nl-NL"/>
        </w:rPr>
        <w:t>foto’s met behulp van</w:t>
      </w:r>
      <w:r w:rsidR="0069561F" w:rsidRPr="00927184">
        <w:rPr>
          <w:bCs/>
          <w:color w:val="000000"/>
          <w:sz w:val="22"/>
          <w:szCs w:val="22"/>
          <w:lang w:val="nl-NL"/>
        </w:rPr>
        <w:t xml:space="preserve"> de DR severity score</w:t>
      </w:r>
      <w:r w:rsidRPr="00927184">
        <w:rPr>
          <w:bCs/>
          <w:color w:val="000000"/>
          <w:sz w:val="22"/>
          <w:szCs w:val="22"/>
          <w:lang w:val="nl-NL"/>
        </w:rPr>
        <w:t xml:space="preserve"> </w:t>
      </w:r>
      <w:r w:rsidR="0069561F" w:rsidRPr="00927184">
        <w:rPr>
          <w:bCs/>
          <w:color w:val="000000"/>
          <w:sz w:val="22"/>
          <w:szCs w:val="22"/>
          <w:lang w:val="nl-NL"/>
        </w:rPr>
        <w:t>(</w:t>
      </w:r>
      <w:r w:rsidRPr="00927184">
        <w:rPr>
          <w:bCs/>
          <w:color w:val="000000"/>
          <w:sz w:val="22"/>
          <w:szCs w:val="22"/>
          <w:lang w:val="nl-NL"/>
        </w:rPr>
        <w:t>DRSS</w:t>
      </w:r>
      <w:r w:rsidR="0069561F" w:rsidRPr="00927184">
        <w:rPr>
          <w:bCs/>
          <w:color w:val="000000"/>
          <w:sz w:val="22"/>
          <w:szCs w:val="22"/>
          <w:lang w:val="nl-NL"/>
        </w:rPr>
        <w:t>)</w:t>
      </w:r>
      <w:r w:rsidRPr="00927184">
        <w:rPr>
          <w:bCs/>
          <w:color w:val="000000"/>
          <w:sz w:val="22"/>
          <w:szCs w:val="22"/>
          <w:lang w:val="nl-NL"/>
        </w:rPr>
        <w:t>.</w:t>
      </w:r>
    </w:p>
    <w:p w14:paraId="29F2C1E5" w14:textId="77777777" w:rsidR="00544B52" w:rsidRPr="00927184" w:rsidRDefault="00544B52" w:rsidP="00C628B0">
      <w:pPr>
        <w:pStyle w:val="Text"/>
        <w:spacing w:before="0"/>
        <w:jc w:val="left"/>
        <w:rPr>
          <w:color w:val="000000"/>
          <w:sz w:val="22"/>
          <w:lang w:val="nl-NL"/>
        </w:rPr>
      </w:pPr>
    </w:p>
    <w:p w14:paraId="61053A2B" w14:textId="1F57F1C0" w:rsidR="00544B52" w:rsidRPr="00927184" w:rsidRDefault="00544B52" w:rsidP="00C628B0">
      <w:pPr>
        <w:pStyle w:val="Text"/>
        <w:spacing w:before="0"/>
        <w:jc w:val="left"/>
        <w:rPr>
          <w:color w:val="000000"/>
          <w:sz w:val="22"/>
          <w:lang w:val="nl-NL"/>
        </w:rPr>
      </w:pPr>
      <w:r w:rsidRPr="00927184">
        <w:rPr>
          <w:color w:val="000000"/>
          <w:sz w:val="22"/>
          <w:lang w:val="nl-NL"/>
        </w:rPr>
        <w:t>Protocol S was een multicenter, gerandomiseerd, actief-gecontroleerd, parallelle-toewijzi</w:t>
      </w:r>
      <w:r w:rsidR="009E36AD" w:rsidRPr="00927184">
        <w:rPr>
          <w:color w:val="000000"/>
          <w:sz w:val="22"/>
          <w:lang w:val="nl-NL"/>
        </w:rPr>
        <w:t>ng, non-inferioriteits-fase III-</w:t>
      </w:r>
      <w:r w:rsidRPr="00927184">
        <w:rPr>
          <w:color w:val="000000"/>
          <w:sz w:val="22"/>
          <w:lang w:val="nl-NL"/>
        </w:rPr>
        <w:t xml:space="preserve">onderzoek waarin 305 patiënten (394 onderzoeksogen) met PDR met of zonder DME bij baseline werden opgenomen. Het onderzoek vergeleek </w:t>
      </w:r>
      <w:r w:rsidRPr="00927184">
        <w:rPr>
          <w:bCs/>
          <w:color w:val="000000"/>
          <w:sz w:val="22"/>
          <w:szCs w:val="22"/>
          <w:lang w:val="nl-NL"/>
        </w:rPr>
        <w:t>intravitreale injecties met</w:t>
      </w:r>
      <w:r w:rsidRPr="00927184">
        <w:rPr>
          <w:color w:val="000000"/>
          <w:sz w:val="22"/>
          <w:lang w:val="nl-NL"/>
        </w:rPr>
        <w:t xml:space="preserve"> 0,5 mg ranibizumab met standaardbehandeling met PRP. Een totaal van 191 ogen (48,5%) werd gerandomiseerd naar 0,5 mg ranibizumab en 203</w:t>
      </w:r>
      <w:r w:rsidR="009E36AD" w:rsidRPr="00927184">
        <w:rPr>
          <w:color w:val="000000"/>
          <w:sz w:val="22"/>
          <w:lang w:val="nl-NL"/>
        </w:rPr>
        <w:t> ogen</w:t>
      </w:r>
      <w:r w:rsidRPr="00927184">
        <w:rPr>
          <w:color w:val="000000"/>
          <w:sz w:val="22"/>
          <w:lang w:val="nl-NL"/>
        </w:rPr>
        <w:t xml:space="preserve"> (51,5%) werden gerandomiseerd naar PRP. Een totaal van 88 ogen (22,3%) had bij baseline DME: respectievelijk 42 (22</w:t>
      </w:r>
      <w:r w:rsidR="00B011E0" w:rsidRPr="00927184">
        <w:rPr>
          <w:color w:val="000000"/>
          <w:sz w:val="22"/>
          <w:lang w:val="nl-NL"/>
        </w:rPr>
        <w:t>,</w:t>
      </w:r>
      <w:r w:rsidRPr="00927184">
        <w:rPr>
          <w:color w:val="000000"/>
          <w:sz w:val="22"/>
          <w:lang w:val="nl-NL"/>
        </w:rPr>
        <w:t>0%) en 46 (22,7%) ogen i</w:t>
      </w:r>
      <w:r w:rsidR="009E36AD" w:rsidRPr="00927184">
        <w:rPr>
          <w:color w:val="000000"/>
          <w:sz w:val="22"/>
          <w:lang w:val="nl-NL"/>
        </w:rPr>
        <w:t>n de ranibizumab- en PRP-groepen</w:t>
      </w:r>
      <w:r w:rsidR="0069561F" w:rsidRPr="00927184">
        <w:rPr>
          <w:color w:val="000000"/>
          <w:sz w:val="22"/>
          <w:lang w:val="nl-NL"/>
        </w:rPr>
        <w:t>.</w:t>
      </w:r>
    </w:p>
    <w:p w14:paraId="20956481" w14:textId="77777777" w:rsidR="00544B52" w:rsidRPr="00927184" w:rsidRDefault="00544B52" w:rsidP="00C628B0">
      <w:pPr>
        <w:pStyle w:val="Text"/>
        <w:spacing w:before="0"/>
        <w:jc w:val="left"/>
        <w:rPr>
          <w:color w:val="000000"/>
          <w:sz w:val="22"/>
          <w:lang w:val="nl-NL"/>
        </w:rPr>
      </w:pPr>
    </w:p>
    <w:p w14:paraId="1E3D7D63" w14:textId="7F9B67DC" w:rsidR="00EB0E98" w:rsidRPr="00927184" w:rsidRDefault="00684A9A" w:rsidP="00C628B0">
      <w:pPr>
        <w:pStyle w:val="Text"/>
        <w:spacing w:before="0"/>
        <w:jc w:val="left"/>
        <w:rPr>
          <w:color w:val="000000"/>
          <w:sz w:val="22"/>
          <w:lang w:val="nl-NL"/>
        </w:rPr>
      </w:pPr>
      <w:r w:rsidRPr="00927184">
        <w:rPr>
          <w:color w:val="000000"/>
          <w:sz w:val="22"/>
          <w:lang w:val="nl-NL"/>
        </w:rPr>
        <w:t>In dit onderzoek was de gem</w:t>
      </w:r>
      <w:r w:rsidRPr="00927184">
        <w:rPr>
          <w:color w:val="000000"/>
          <w:sz w:val="22"/>
          <w:szCs w:val="22"/>
          <w:lang w:val="nl-NL"/>
        </w:rPr>
        <w:t xml:space="preserve">iddelde verandering in gezichtsscherpte </w:t>
      </w:r>
      <w:r w:rsidR="0069561F" w:rsidRPr="00927184">
        <w:rPr>
          <w:color w:val="000000"/>
          <w:sz w:val="22"/>
          <w:szCs w:val="22"/>
          <w:lang w:val="nl-NL"/>
        </w:rPr>
        <w:t>bij jaar</w:t>
      </w:r>
      <w:r w:rsidR="0069561F" w:rsidRPr="00927184">
        <w:rPr>
          <w:sz w:val="22"/>
          <w:szCs w:val="22"/>
          <w:lang w:val="nl-NL"/>
        </w:rPr>
        <w:t xml:space="preserve"> 2 </w:t>
      </w:r>
      <w:r w:rsidRPr="00927184">
        <w:rPr>
          <w:sz w:val="22"/>
          <w:szCs w:val="22"/>
          <w:lang w:val="nl-NL"/>
        </w:rPr>
        <w:t>+2,7 letters</w:t>
      </w:r>
      <w:r w:rsidRPr="00927184">
        <w:rPr>
          <w:color w:val="000000"/>
          <w:sz w:val="22"/>
          <w:szCs w:val="22"/>
          <w:lang w:val="nl-NL"/>
        </w:rPr>
        <w:t xml:space="preserve"> </w:t>
      </w:r>
      <w:r w:rsidRPr="00927184">
        <w:rPr>
          <w:sz w:val="22"/>
          <w:szCs w:val="22"/>
          <w:lang w:val="nl-NL"/>
        </w:rPr>
        <w:t>in de ranibizumabgroep</w:t>
      </w:r>
      <w:r w:rsidR="0069561F" w:rsidRPr="00927184">
        <w:rPr>
          <w:color w:val="000000"/>
          <w:sz w:val="22"/>
          <w:szCs w:val="22"/>
          <w:lang w:val="nl-NL"/>
        </w:rPr>
        <w:t>, in vergelij</w:t>
      </w:r>
      <w:r w:rsidR="00D720A6" w:rsidRPr="00927184">
        <w:rPr>
          <w:color w:val="000000"/>
          <w:sz w:val="22"/>
          <w:szCs w:val="22"/>
          <w:lang w:val="nl-NL"/>
        </w:rPr>
        <w:t>king met -0,7 </w:t>
      </w:r>
      <w:r w:rsidR="009E36AD" w:rsidRPr="00927184">
        <w:rPr>
          <w:color w:val="000000"/>
          <w:sz w:val="22"/>
          <w:szCs w:val="22"/>
          <w:lang w:val="nl-NL"/>
        </w:rPr>
        <w:t>letters in de PRP-</w:t>
      </w:r>
      <w:r w:rsidR="0069561F" w:rsidRPr="00927184">
        <w:rPr>
          <w:color w:val="000000"/>
          <w:sz w:val="22"/>
          <w:szCs w:val="22"/>
          <w:lang w:val="nl-NL"/>
        </w:rPr>
        <w:t xml:space="preserve">groep. Het verschil in </w:t>
      </w:r>
      <w:r w:rsidR="00C3050E">
        <w:rPr>
          <w:color w:val="000000"/>
          <w:sz w:val="22"/>
          <w:szCs w:val="22"/>
          <w:lang w:val="nl-NL"/>
        </w:rPr>
        <w:t>kleinste-kwadratengemiddelde</w:t>
      </w:r>
      <w:r w:rsidR="0069561F" w:rsidRPr="00927184">
        <w:rPr>
          <w:color w:val="000000"/>
          <w:sz w:val="22"/>
          <w:szCs w:val="22"/>
          <w:lang w:val="nl-NL"/>
        </w:rPr>
        <w:t xml:space="preserve"> was 3,5 letters (95% BI: [0,2 tot 6,7])</w:t>
      </w:r>
      <w:r w:rsidR="00D720A6" w:rsidRPr="00927184">
        <w:rPr>
          <w:color w:val="000000"/>
          <w:sz w:val="22"/>
          <w:szCs w:val="22"/>
          <w:lang w:val="nl-NL"/>
        </w:rPr>
        <w:t>.</w:t>
      </w:r>
    </w:p>
    <w:p w14:paraId="37FFEE3F" w14:textId="77777777" w:rsidR="00EB0E98" w:rsidRPr="00927184" w:rsidRDefault="00EB0E98" w:rsidP="00C628B0">
      <w:pPr>
        <w:pStyle w:val="Text"/>
        <w:spacing w:before="0"/>
        <w:jc w:val="left"/>
        <w:rPr>
          <w:color w:val="000000"/>
          <w:sz w:val="22"/>
          <w:lang w:val="nl-NL"/>
        </w:rPr>
      </w:pPr>
    </w:p>
    <w:p w14:paraId="7063B1F6" w14:textId="07095F0B" w:rsidR="00544B52" w:rsidRPr="00927184" w:rsidRDefault="00EB0E98" w:rsidP="00C628B0">
      <w:pPr>
        <w:pStyle w:val="Text"/>
        <w:spacing w:before="0"/>
        <w:jc w:val="left"/>
        <w:rPr>
          <w:color w:val="000000"/>
          <w:sz w:val="22"/>
          <w:lang w:val="nl-NL"/>
        </w:rPr>
      </w:pPr>
      <w:r w:rsidRPr="00927184">
        <w:rPr>
          <w:color w:val="000000"/>
          <w:sz w:val="22"/>
          <w:lang w:val="nl-NL"/>
        </w:rPr>
        <w:t>Bij jaar</w:t>
      </w:r>
      <w:r w:rsidRPr="00927184">
        <w:rPr>
          <w:lang w:val="nl-NL"/>
        </w:rPr>
        <w:t xml:space="preserve"> 1 </w:t>
      </w:r>
      <w:r w:rsidR="00544B52" w:rsidRPr="00927184">
        <w:rPr>
          <w:color w:val="000000"/>
          <w:sz w:val="22"/>
          <w:lang w:val="nl-NL"/>
        </w:rPr>
        <w:t>ondervond 41,8% van de ogen een ≥2-s</w:t>
      </w:r>
      <w:r w:rsidR="004131DF" w:rsidRPr="00927184">
        <w:rPr>
          <w:color w:val="000000"/>
          <w:sz w:val="22"/>
          <w:lang w:val="nl-NL"/>
        </w:rPr>
        <w:t xml:space="preserve">taps verbetering in de DRSS </w:t>
      </w:r>
      <w:r w:rsidR="00544B52" w:rsidRPr="00927184">
        <w:rPr>
          <w:color w:val="000000"/>
          <w:sz w:val="22"/>
          <w:lang w:val="nl-NL"/>
        </w:rPr>
        <w:t>onder behandeling met ranibizumab (n=189) vergeleken met 14,6% van de ogen onder behandeling met PRP (n=199). Het geschatte verschil tussen ranibizumab en laser was 27,4% (95% BI: [18,9, 35,9]).</w:t>
      </w:r>
    </w:p>
    <w:p w14:paraId="3BAF2AB8" w14:textId="77777777" w:rsidR="00544B52" w:rsidRPr="00927184" w:rsidRDefault="00544B52" w:rsidP="00C628B0">
      <w:pPr>
        <w:pStyle w:val="Table"/>
        <w:keepLines w:val="0"/>
        <w:widowControl w:val="0"/>
        <w:spacing w:before="0" w:after="0"/>
        <w:rPr>
          <w:rFonts w:ascii="Times New Roman" w:eastAsia="Times New Roman" w:hAnsi="Times New Roman"/>
          <w:sz w:val="22"/>
          <w:szCs w:val="20"/>
          <w:lang w:val="nl-NL"/>
        </w:rPr>
      </w:pPr>
    </w:p>
    <w:p w14:paraId="4A06B487" w14:textId="623BFDE7" w:rsidR="00544B52" w:rsidRPr="00927184" w:rsidRDefault="00544B52" w:rsidP="00C628B0">
      <w:pPr>
        <w:keepNext/>
        <w:keepLines/>
        <w:widowControl w:val="0"/>
        <w:ind w:left="1134" w:hanging="1134"/>
        <w:rPr>
          <w:b/>
          <w:lang w:val="nl-NL"/>
        </w:rPr>
      </w:pPr>
      <w:r w:rsidRPr="00927184">
        <w:rPr>
          <w:b/>
          <w:lang w:val="nl-NL"/>
        </w:rPr>
        <w:t>Tabel</w:t>
      </w:r>
      <w:r w:rsidR="00B011E0" w:rsidRPr="00927184">
        <w:rPr>
          <w:b/>
          <w:lang w:val="nl-NL"/>
        </w:rPr>
        <w:t> </w:t>
      </w:r>
      <w:r w:rsidRPr="00927184">
        <w:rPr>
          <w:b/>
          <w:lang w:val="nl-NL"/>
        </w:rPr>
        <w:t>7</w:t>
      </w:r>
      <w:r w:rsidRPr="00927184">
        <w:rPr>
          <w:b/>
          <w:lang w:val="nl-NL"/>
        </w:rPr>
        <w:tab/>
        <w:t xml:space="preserve">DRSS verbetering of verslechtering van </w:t>
      </w:r>
      <w:r w:rsidRPr="00927184">
        <w:rPr>
          <w:b/>
          <w:szCs w:val="22"/>
          <w:lang w:val="nl-NL"/>
        </w:rPr>
        <w:t>≥</w:t>
      </w:r>
      <w:r w:rsidRPr="00927184">
        <w:rPr>
          <w:b/>
          <w:lang w:val="nl-NL"/>
        </w:rPr>
        <w:t>2 of</w:t>
      </w:r>
      <w:r w:rsidRPr="00927184">
        <w:rPr>
          <w:b/>
          <w:szCs w:val="22"/>
          <w:lang w:val="nl-NL"/>
        </w:rPr>
        <w:t>≥</w:t>
      </w:r>
      <w:r w:rsidRPr="00927184">
        <w:rPr>
          <w:b/>
          <w:lang w:val="nl-NL"/>
        </w:rPr>
        <w:t>3 stappen</w:t>
      </w:r>
      <w:r w:rsidR="009E36AD" w:rsidRPr="00927184">
        <w:rPr>
          <w:b/>
          <w:lang w:val="nl-NL"/>
        </w:rPr>
        <w:t xml:space="preserve"> bij jaar 1 in Protocol S (LOCF-m</w:t>
      </w:r>
      <w:r w:rsidRPr="00927184">
        <w:rPr>
          <w:b/>
          <w:lang w:val="nl-NL"/>
        </w:rPr>
        <w:t>ethode)</w:t>
      </w:r>
    </w:p>
    <w:p w14:paraId="7E487728" w14:textId="77777777" w:rsidR="00544B52" w:rsidRPr="00927184" w:rsidRDefault="00544B52" w:rsidP="00C628B0">
      <w:pPr>
        <w:keepNext/>
        <w:keepLines/>
        <w:rPr>
          <w:lang w:val="nl-NL"/>
        </w:rPr>
      </w:pPr>
    </w:p>
    <w:tbl>
      <w:tblPr>
        <w:tblW w:w="9350" w:type="dxa"/>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37"/>
        <w:gridCol w:w="2337"/>
        <w:gridCol w:w="2338"/>
        <w:gridCol w:w="2338"/>
      </w:tblGrid>
      <w:tr w:rsidR="00544B52" w:rsidRPr="00927184" w14:paraId="5A75D338" w14:textId="77777777" w:rsidTr="00615052">
        <w:tc>
          <w:tcPr>
            <w:tcW w:w="2337" w:type="dxa"/>
            <w:vMerge w:val="restart"/>
          </w:tcPr>
          <w:p w14:paraId="3D102AC0" w14:textId="77777777" w:rsidR="00544B52" w:rsidRPr="00927184" w:rsidRDefault="00544B52" w:rsidP="00C628B0">
            <w:pPr>
              <w:keepNext/>
              <w:keepLines/>
              <w:rPr>
                <w:lang w:val="nl-NL"/>
              </w:rPr>
            </w:pPr>
            <w:r w:rsidRPr="00927184">
              <w:rPr>
                <w:b/>
                <w:bCs/>
                <w:szCs w:val="22"/>
                <w:lang w:val="nl-NL"/>
              </w:rPr>
              <w:t>Gecategoriseeerde verandering ten opzichte van baseline</w:t>
            </w:r>
          </w:p>
        </w:tc>
        <w:tc>
          <w:tcPr>
            <w:tcW w:w="7013" w:type="dxa"/>
            <w:gridSpan w:val="3"/>
          </w:tcPr>
          <w:p w14:paraId="3044CCE9" w14:textId="77777777" w:rsidR="00544B52" w:rsidRPr="00927184" w:rsidRDefault="00544B52" w:rsidP="00C628B0">
            <w:pPr>
              <w:keepNext/>
              <w:keepLines/>
              <w:jc w:val="center"/>
            </w:pPr>
            <w:r w:rsidRPr="00927184">
              <w:rPr>
                <w:b/>
                <w:bCs/>
                <w:szCs w:val="22"/>
                <w:lang w:val="de-CH"/>
              </w:rPr>
              <w:t>Protocol S</w:t>
            </w:r>
          </w:p>
        </w:tc>
      </w:tr>
      <w:tr w:rsidR="00544B52" w:rsidRPr="00927184" w14:paraId="7E76B031" w14:textId="77777777" w:rsidTr="00615052">
        <w:tc>
          <w:tcPr>
            <w:tcW w:w="2337" w:type="dxa"/>
            <w:vMerge/>
          </w:tcPr>
          <w:p w14:paraId="7534FD9B" w14:textId="77777777" w:rsidR="00544B52" w:rsidRPr="00927184" w:rsidRDefault="00544B52" w:rsidP="00C628B0">
            <w:pPr>
              <w:keepNext/>
              <w:keepLines/>
            </w:pPr>
          </w:p>
        </w:tc>
        <w:tc>
          <w:tcPr>
            <w:tcW w:w="2337" w:type="dxa"/>
          </w:tcPr>
          <w:p w14:paraId="0CF22397" w14:textId="77777777" w:rsidR="00544B52" w:rsidRPr="00927184" w:rsidRDefault="00544B52" w:rsidP="00C628B0">
            <w:pPr>
              <w:pStyle w:val="Table"/>
              <w:keepNext/>
              <w:spacing w:before="0" w:after="0"/>
              <w:jc w:val="center"/>
              <w:rPr>
                <w:rFonts w:ascii="Times New Roman" w:hAnsi="Times New Roman"/>
                <w:b/>
                <w:bCs/>
                <w:sz w:val="22"/>
                <w:szCs w:val="22"/>
                <w:lang w:val="de-CH"/>
              </w:rPr>
            </w:pPr>
            <w:r w:rsidRPr="00927184">
              <w:rPr>
                <w:rFonts w:ascii="Times New Roman" w:hAnsi="Times New Roman"/>
                <w:b/>
                <w:bCs/>
                <w:sz w:val="22"/>
                <w:szCs w:val="22"/>
                <w:lang w:val="de-CH"/>
              </w:rPr>
              <w:t>Ranibizumab</w:t>
            </w:r>
          </w:p>
          <w:p w14:paraId="404C0A22" w14:textId="77777777" w:rsidR="00544B52" w:rsidRPr="00927184" w:rsidRDefault="00544B52" w:rsidP="00C628B0">
            <w:pPr>
              <w:pStyle w:val="Table"/>
              <w:keepNext/>
              <w:spacing w:before="0" w:after="0"/>
              <w:jc w:val="center"/>
              <w:rPr>
                <w:rFonts w:ascii="Times New Roman" w:hAnsi="Times New Roman"/>
                <w:b/>
                <w:bCs/>
                <w:sz w:val="22"/>
                <w:szCs w:val="22"/>
                <w:lang w:val="de-CH"/>
              </w:rPr>
            </w:pPr>
            <w:r w:rsidRPr="00927184">
              <w:rPr>
                <w:rFonts w:ascii="Times New Roman" w:hAnsi="Times New Roman"/>
                <w:b/>
                <w:bCs/>
                <w:sz w:val="22"/>
                <w:szCs w:val="22"/>
                <w:lang w:val="de-CH"/>
              </w:rPr>
              <w:t>0,5 mg</w:t>
            </w:r>
          </w:p>
          <w:p w14:paraId="402D8F9F" w14:textId="77777777" w:rsidR="00544B52" w:rsidRPr="00927184" w:rsidRDefault="00544B52" w:rsidP="00C628B0">
            <w:pPr>
              <w:pStyle w:val="Table"/>
              <w:keepNext/>
              <w:spacing w:before="0" w:after="0"/>
              <w:jc w:val="center"/>
              <w:rPr>
                <w:rFonts w:ascii="Times New Roman" w:hAnsi="Times New Roman"/>
                <w:b/>
                <w:bCs/>
                <w:sz w:val="22"/>
                <w:szCs w:val="22"/>
                <w:lang w:val="de-CH"/>
              </w:rPr>
            </w:pPr>
            <w:r w:rsidRPr="00927184">
              <w:rPr>
                <w:rFonts w:ascii="Times New Roman" w:hAnsi="Times New Roman"/>
                <w:b/>
                <w:bCs/>
                <w:sz w:val="22"/>
                <w:szCs w:val="22"/>
                <w:lang w:val="de-CH"/>
              </w:rPr>
              <w:t>(N=189)</w:t>
            </w:r>
          </w:p>
        </w:tc>
        <w:tc>
          <w:tcPr>
            <w:tcW w:w="2338" w:type="dxa"/>
          </w:tcPr>
          <w:p w14:paraId="2EEB955D" w14:textId="77777777" w:rsidR="00544B52" w:rsidRPr="00927184" w:rsidRDefault="00544B52" w:rsidP="00C628B0">
            <w:pPr>
              <w:pStyle w:val="Table"/>
              <w:keepNext/>
              <w:spacing w:before="0" w:after="0"/>
              <w:jc w:val="center"/>
              <w:rPr>
                <w:rFonts w:ascii="Times New Roman" w:hAnsi="Times New Roman"/>
                <w:b/>
                <w:bCs/>
                <w:sz w:val="22"/>
                <w:szCs w:val="22"/>
                <w:lang w:val="de-CH"/>
              </w:rPr>
            </w:pPr>
            <w:r w:rsidRPr="00927184">
              <w:rPr>
                <w:rFonts w:ascii="Times New Roman" w:hAnsi="Times New Roman"/>
                <w:b/>
                <w:bCs/>
                <w:sz w:val="22"/>
                <w:szCs w:val="22"/>
                <w:lang w:val="de-CH"/>
              </w:rPr>
              <w:t>PRP</w:t>
            </w:r>
          </w:p>
          <w:p w14:paraId="1ECDD905" w14:textId="77777777" w:rsidR="00544B52" w:rsidRPr="00927184" w:rsidRDefault="00544B52" w:rsidP="00C628B0">
            <w:pPr>
              <w:pStyle w:val="Table"/>
              <w:keepNext/>
              <w:spacing w:before="0" w:after="0"/>
              <w:jc w:val="center"/>
              <w:rPr>
                <w:rFonts w:ascii="Times New Roman" w:hAnsi="Times New Roman"/>
                <w:b/>
                <w:bCs/>
                <w:sz w:val="22"/>
                <w:szCs w:val="22"/>
                <w:lang w:val="de-CH"/>
              </w:rPr>
            </w:pPr>
            <w:r w:rsidRPr="00927184">
              <w:rPr>
                <w:rFonts w:ascii="Times New Roman" w:hAnsi="Times New Roman"/>
                <w:b/>
                <w:bCs/>
                <w:sz w:val="22"/>
                <w:szCs w:val="22"/>
                <w:lang w:val="de-CH"/>
              </w:rPr>
              <w:t>(N=199)</w:t>
            </w:r>
          </w:p>
        </w:tc>
        <w:tc>
          <w:tcPr>
            <w:tcW w:w="2338" w:type="dxa"/>
          </w:tcPr>
          <w:p w14:paraId="5A0B4C30" w14:textId="77777777" w:rsidR="00544B52" w:rsidRPr="00927184" w:rsidRDefault="00544B52" w:rsidP="00C628B0">
            <w:pPr>
              <w:pStyle w:val="Table"/>
              <w:keepNext/>
              <w:spacing w:before="0" w:after="0"/>
              <w:jc w:val="center"/>
              <w:rPr>
                <w:rFonts w:ascii="Times New Roman" w:hAnsi="Times New Roman"/>
                <w:b/>
                <w:bCs/>
                <w:sz w:val="22"/>
                <w:szCs w:val="22"/>
                <w:lang w:val="de-CH"/>
              </w:rPr>
            </w:pPr>
            <w:proofErr w:type="spellStart"/>
            <w:r w:rsidRPr="00927184">
              <w:rPr>
                <w:rFonts w:ascii="Times New Roman" w:hAnsi="Times New Roman"/>
                <w:b/>
                <w:bCs/>
                <w:sz w:val="22"/>
                <w:szCs w:val="22"/>
              </w:rPr>
              <w:t>Verschil</w:t>
            </w:r>
            <w:proofErr w:type="spellEnd"/>
            <w:r w:rsidRPr="00927184">
              <w:rPr>
                <w:rFonts w:ascii="Times New Roman" w:hAnsi="Times New Roman"/>
                <w:b/>
                <w:bCs/>
                <w:sz w:val="22"/>
                <w:szCs w:val="22"/>
              </w:rPr>
              <w:t xml:space="preserve"> in </w:t>
            </w:r>
            <w:proofErr w:type="spellStart"/>
            <w:r w:rsidRPr="00927184">
              <w:rPr>
                <w:rFonts w:ascii="Times New Roman" w:hAnsi="Times New Roman"/>
                <w:b/>
                <w:bCs/>
                <w:sz w:val="22"/>
                <w:szCs w:val="22"/>
              </w:rPr>
              <w:t>proportie</w:t>
            </w:r>
            <w:proofErr w:type="spellEnd"/>
            <w:r w:rsidRPr="00927184">
              <w:rPr>
                <w:rFonts w:ascii="Times New Roman" w:hAnsi="Times New Roman"/>
                <w:b/>
                <w:bCs/>
                <w:sz w:val="22"/>
                <w:szCs w:val="22"/>
              </w:rPr>
              <w:t xml:space="preserve"> (%), BI</w:t>
            </w:r>
          </w:p>
        </w:tc>
      </w:tr>
      <w:tr w:rsidR="00544B52" w:rsidRPr="00927184" w14:paraId="2E3187AF" w14:textId="77777777" w:rsidTr="00615052">
        <w:tc>
          <w:tcPr>
            <w:tcW w:w="9350" w:type="dxa"/>
            <w:gridSpan w:val="4"/>
          </w:tcPr>
          <w:p w14:paraId="2A523114" w14:textId="77777777" w:rsidR="00544B52" w:rsidRPr="00927184" w:rsidRDefault="00544B52" w:rsidP="00C628B0">
            <w:pPr>
              <w:keepNext/>
              <w:keepLines/>
            </w:pPr>
            <w:r w:rsidRPr="00927184">
              <w:rPr>
                <w:szCs w:val="22"/>
              </w:rPr>
              <w:t xml:space="preserve">≥2-staps </w:t>
            </w:r>
            <w:proofErr w:type="spellStart"/>
            <w:r w:rsidRPr="00927184">
              <w:rPr>
                <w:szCs w:val="22"/>
              </w:rPr>
              <w:t>verbetering</w:t>
            </w:r>
            <w:proofErr w:type="spellEnd"/>
          </w:p>
        </w:tc>
      </w:tr>
      <w:tr w:rsidR="00544B52" w:rsidRPr="00927184" w14:paraId="43C5E1B0" w14:textId="77777777" w:rsidTr="00615052">
        <w:tc>
          <w:tcPr>
            <w:tcW w:w="2337" w:type="dxa"/>
          </w:tcPr>
          <w:p w14:paraId="3D2F1FFD" w14:textId="77777777" w:rsidR="00544B52" w:rsidRPr="00927184" w:rsidRDefault="00544B52" w:rsidP="00C628B0">
            <w:pPr>
              <w:pStyle w:val="Table"/>
              <w:keepNext/>
              <w:spacing w:before="0" w:after="0"/>
              <w:ind w:left="284"/>
              <w:rPr>
                <w:rFonts w:ascii="Times New Roman" w:hAnsi="Times New Roman"/>
                <w:sz w:val="22"/>
                <w:szCs w:val="22"/>
              </w:rPr>
            </w:pPr>
            <w:r w:rsidRPr="00927184">
              <w:rPr>
                <w:rFonts w:ascii="Times New Roman" w:hAnsi="Times New Roman"/>
                <w:sz w:val="22"/>
                <w:szCs w:val="22"/>
              </w:rPr>
              <w:t>n (%)</w:t>
            </w:r>
          </w:p>
        </w:tc>
        <w:tc>
          <w:tcPr>
            <w:tcW w:w="2337" w:type="dxa"/>
          </w:tcPr>
          <w:p w14:paraId="53EAF777" w14:textId="77777777" w:rsidR="00544B52" w:rsidRPr="00927184" w:rsidRDefault="00544B52"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79</w:t>
            </w:r>
          </w:p>
          <w:p w14:paraId="78245FCD" w14:textId="77777777" w:rsidR="00544B52" w:rsidRPr="00927184" w:rsidRDefault="00544B52"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(41,8%)</w:t>
            </w:r>
          </w:p>
        </w:tc>
        <w:tc>
          <w:tcPr>
            <w:tcW w:w="2338" w:type="dxa"/>
          </w:tcPr>
          <w:p w14:paraId="267C37EE" w14:textId="77777777" w:rsidR="00544B52" w:rsidRPr="00927184" w:rsidRDefault="00544B52"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29</w:t>
            </w:r>
          </w:p>
          <w:p w14:paraId="067A7411" w14:textId="77777777" w:rsidR="00544B52" w:rsidRPr="00927184" w:rsidRDefault="00544B52"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(14,6%)</w:t>
            </w:r>
          </w:p>
        </w:tc>
        <w:tc>
          <w:tcPr>
            <w:tcW w:w="2338" w:type="dxa"/>
          </w:tcPr>
          <w:p w14:paraId="22C3520C" w14:textId="77777777" w:rsidR="00544B52" w:rsidRPr="00927184" w:rsidRDefault="00CA3DA6"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27,</w:t>
            </w:r>
            <w:r w:rsidR="00544B52" w:rsidRPr="00927184">
              <w:rPr>
                <w:rFonts w:ascii="Times New Roman" w:hAnsi="Times New Roman"/>
                <w:sz w:val="22"/>
                <w:szCs w:val="22"/>
              </w:rPr>
              <w:t>4</w:t>
            </w:r>
          </w:p>
          <w:p w14:paraId="3A2F4DBB" w14:textId="77777777" w:rsidR="00544B52" w:rsidRPr="00927184" w:rsidRDefault="00544B52"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(18,9, 35,9)</w:t>
            </w:r>
          </w:p>
        </w:tc>
      </w:tr>
      <w:tr w:rsidR="00544B52" w:rsidRPr="00927184" w14:paraId="79AB2752" w14:textId="77777777" w:rsidTr="00615052">
        <w:tc>
          <w:tcPr>
            <w:tcW w:w="9350" w:type="dxa"/>
            <w:gridSpan w:val="4"/>
          </w:tcPr>
          <w:p w14:paraId="19700637" w14:textId="77777777" w:rsidR="00544B52" w:rsidRPr="00927184" w:rsidRDefault="00544B52" w:rsidP="00C628B0">
            <w:pPr>
              <w:keepNext/>
              <w:keepLines/>
            </w:pPr>
            <w:r w:rsidRPr="00927184">
              <w:rPr>
                <w:szCs w:val="22"/>
              </w:rPr>
              <w:t xml:space="preserve">≥3-staps </w:t>
            </w:r>
            <w:proofErr w:type="spellStart"/>
            <w:r w:rsidRPr="00927184">
              <w:rPr>
                <w:szCs w:val="22"/>
              </w:rPr>
              <w:t>verbetering</w:t>
            </w:r>
            <w:proofErr w:type="spellEnd"/>
          </w:p>
        </w:tc>
      </w:tr>
      <w:tr w:rsidR="00544B52" w:rsidRPr="00927184" w14:paraId="691325CD" w14:textId="77777777" w:rsidTr="00615052">
        <w:tc>
          <w:tcPr>
            <w:tcW w:w="2337" w:type="dxa"/>
          </w:tcPr>
          <w:p w14:paraId="36106F99" w14:textId="77777777" w:rsidR="00544B52" w:rsidRPr="00927184" w:rsidRDefault="00544B52" w:rsidP="00C628B0">
            <w:pPr>
              <w:pStyle w:val="Table"/>
              <w:keepNext/>
              <w:spacing w:before="0" w:after="0"/>
              <w:ind w:left="284"/>
              <w:rPr>
                <w:rFonts w:ascii="Times New Roman" w:hAnsi="Times New Roman"/>
                <w:sz w:val="22"/>
                <w:szCs w:val="22"/>
              </w:rPr>
            </w:pPr>
            <w:r w:rsidRPr="00927184">
              <w:rPr>
                <w:rFonts w:ascii="Times New Roman" w:hAnsi="Times New Roman"/>
                <w:sz w:val="22"/>
                <w:szCs w:val="22"/>
              </w:rPr>
              <w:t>n (%)</w:t>
            </w:r>
          </w:p>
        </w:tc>
        <w:tc>
          <w:tcPr>
            <w:tcW w:w="2337" w:type="dxa"/>
          </w:tcPr>
          <w:p w14:paraId="2F960F55" w14:textId="77777777" w:rsidR="00544B52" w:rsidRPr="00927184" w:rsidRDefault="00544B52"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54</w:t>
            </w:r>
          </w:p>
          <w:p w14:paraId="2AD7060C" w14:textId="77777777" w:rsidR="00544B52" w:rsidRPr="00927184" w:rsidRDefault="00544B52"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(28,6%)</w:t>
            </w:r>
          </w:p>
        </w:tc>
        <w:tc>
          <w:tcPr>
            <w:tcW w:w="2338" w:type="dxa"/>
          </w:tcPr>
          <w:p w14:paraId="160FCFDB" w14:textId="77777777" w:rsidR="00544B52" w:rsidRPr="00927184" w:rsidRDefault="00544B52"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6</w:t>
            </w:r>
          </w:p>
          <w:p w14:paraId="77A5C1B2" w14:textId="77777777" w:rsidR="00544B52" w:rsidRPr="00927184" w:rsidRDefault="00544B52"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(3,0%)</w:t>
            </w:r>
          </w:p>
        </w:tc>
        <w:tc>
          <w:tcPr>
            <w:tcW w:w="2338" w:type="dxa"/>
          </w:tcPr>
          <w:p w14:paraId="2D04D243" w14:textId="77777777" w:rsidR="00544B52" w:rsidRPr="00927184" w:rsidRDefault="00544B52"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25,7</w:t>
            </w:r>
          </w:p>
          <w:p w14:paraId="2D030CEA" w14:textId="77777777" w:rsidR="00544B52" w:rsidRPr="00927184" w:rsidRDefault="00544B52"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(18,9, 32,6)</w:t>
            </w:r>
          </w:p>
        </w:tc>
      </w:tr>
      <w:tr w:rsidR="00544B52" w:rsidRPr="00927184" w14:paraId="32DFF879" w14:textId="77777777" w:rsidTr="00615052">
        <w:tc>
          <w:tcPr>
            <w:tcW w:w="9350" w:type="dxa"/>
            <w:gridSpan w:val="4"/>
          </w:tcPr>
          <w:p w14:paraId="1E9E1D8A" w14:textId="77777777" w:rsidR="00544B52" w:rsidRPr="00927184" w:rsidRDefault="00544B52" w:rsidP="00C628B0">
            <w:pPr>
              <w:pStyle w:val="Table"/>
              <w:keepNext/>
              <w:spacing w:before="0" w:after="0"/>
              <w:rPr>
                <w:rFonts w:ascii="Times New Roman" w:hAnsi="Times New Roman"/>
                <w:sz w:val="22"/>
                <w:szCs w:val="22"/>
              </w:rPr>
            </w:pPr>
            <w:r w:rsidRPr="00927184">
              <w:rPr>
                <w:rFonts w:ascii="Times New Roman" w:hAnsi="Times New Roman"/>
                <w:sz w:val="22"/>
                <w:szCs w:val="22"/>
              </w:rPr>
              <w:t xml:space="preserve">≥2-staps </w:t>
            </w:r>
            <w:proofErr w:type="spellStart"/>
            <w:r w:rsidRPr="00927184">
              <w:rPr>
                <w:rFonts w:ascii="Times New Roman" w:hAnsi="Times New Roman"/>
                <w:sz w:val="22"/>
                <w:szCs w:val="22"/>
              </w:rPr>
              <w:t>verslechtering</w:t>
            </w:r>
            <w:proofErr w:type="spellEnd"/>
          </w:p>
        </w:tc>
      </w:tr>
      <w:tr w:rsidR="00544B52" w:rsidRPr="00927184" w14:paraId="6A2F0121" w14:textId="77777777" w:rsidTr="00615052">
        <w:tc>
          <w:tcPr>
            <w:tcW w:w="2337" w:type="dxa"/>
          </w:tcPr>
          <w:p w14:paraId="554BFC6B" w14:textId="77777777" w:rsidR="00544B52" w:rsidRPr="00927184" w:rsidRDefault="00544B52" w:rsidP="00C628B0">
            <w:pPr>
              <w:pStyle w:val="Table"/>
              <w:keepNext/>
              <w:spacing w:before="0" w:after="0"/>
              <w:ind w:left="284"/>
              <w:rPr>
                <w:rFonts w:ascii="Times New Roman" w:hAnsi="Times New Roman"/>
                <w:sz w:val="22"/>
                <w:szCs w:val="22"/>
              </w:rPr>
            </w:pPr>
            <w:r w:rsidRPr="00927184">
              <w:rPr>
                <w:rFonts w:ascii="Times New Roman" w:hAnsi="Times New Roman"/>
                <w:sz w:val="22"/>
                <w:szCs w:val="22"/>
              </w:rPr>
              <w:t>n (%)</w:t>
            </w:r>
          </w:p>
        </w:tc>
        <w:tc>
          <w:tcPr>
            <w:tcW w:w="2337" w:type="dxa"/>
          </w:tcPr>
          <w:p w14:paraId="5F1F7321" w14:textId="77777777" w:rsidR="00544B52" w:rsidRPr="00927184" w:rsidRDefault="00544B52"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3</w:t>
            </w:r>
          </w:p>
          <w:p w14:paraId="5490A628" w14:textId="77777777" w:rsidR="00544B52" w:rsidRPr="00927184" w:rsidRDefault="00544B52"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(1,6%)</w:t>
            </w:r>
          </w:p>
        </w:tc>
        <w:tc>
          <w:tcPr>
            <w:tcW w:w="2338" w:type="dxa"/>
          </w:tcPr>
          <w:p w14:paraId="4C433F52" w14:textId="77777777" w:rsidR="00544B52" w:rsidRPr="00927184" w:rsidRDefault="00544B52"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23</w:t>
            </w:r>
          </w:p>
          <w:p w14:paraId="4AE1111E" w14:textId="77777777" w:rsidR="00544B52" w:rsidRPr="00927184" w:rsidRDefault="00544B52"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(11,6%)</w:t>
            </w:r>
          </w:p>
        </w:tc>
        <w:tc>
          <w:tcPr>
            <w:tcW w:w="2338" w:type="dxa"/>
          </w:tcPr>
          <w:p w14:paraId="375A8E0E" w14:textId="77777777" w:rsidR="00544B52" w:rsidRPr="00927184" w:rsidRDefault="00544B52" w:rsidP="00C628B0">
            <w:pPr>
              <w:pStyle w:val="Table"/>
              <w:keepNext/>
              <w:spacing w:before="0" w:after="0"/>
              <w:jc w:val="center"/>
              <w:rPr>
                <w:rFonts w:ascii="Times New Roman" w:hAnsi="Times New Roman"/>
                <w:bCs/>
                <w:sz w:val="22"/>
                <w:szCs w:val="22"/>
              </w:rPr>
            </w:pPr>
            <w:r w:rsidRPr="00927184">
              <w:rPr>
                <w:rFonts w:ascii="Times New Roman" w:hAnsi="Times New Roman"/>
                <w:bCs/>
                <w:sz w:val="22"/>
                <w:szCs w:val="22"/>
              </w:rPr>
              <w:noBreakHyphen/>
              <w:t>9,9</w:t>
            </w:r>
          </w:p>
          <w:p w14:paraId="280886FB" w14:textId="77777777" w:rsidR="00544B52" w:rsidRPr="00927184" w:rsidRDefault="00544B52" w:rsidP="00C628B0">
            <w:pPr>
              <w:pStyle w:val="Table"/>
              <w:keepNext/>
              <w:spacing w:before="0" w:after="0"/>
              <w:jc w:val="center"/>
              <w:rPr>
                <w:rFonts w:ascii="Times New Roman" w:hAnsi="Times New Roman"/>
                <w:sz w:val="22"/>
                <w:szCs w:val="22"/>
              </w:rPr>
            </w:pPr>
            <w:r w:rsidRPr="00927184">
              <w:rPr>
                <w:rFonts w:ascii="Times New Roman" w:hAnsi="Times New Roman"/>
                <w:bCs/>
                <w:sz w:val="22"/>
                <w:szCs w:val="22"/>
              </w:rPr>
              <w:t>(</w:t>
            </w:r>
            <w:r w:rsidRPr="00927184">
              <w:rPr>
                <w:rFonts w:ascii="Times New Roman" w:hAnsi="Times New Roman"/>
                <w:bCs/>
                <w:sz w:val="22"/>
                <w:szCs w:val="22"/>
              </w:rPr>
              <w:noBreakHyphen/>
              <w:t xml:space="preserve">14,7, </w:t>
            </w:r>
            <w:r w:rsidRPr="00927184">
              <w:rPr>
                <w:rFonts w:ascii="Times New Roman" w:hAnsi="Times New Roman"/>
                <w:bCs/>
                <w:sz w:val="22"/>
                <w:szCs w:val="22"/>
              </w:rPr>
              <w:noBreakHyphen/>
              <w:t>5,2)</w:t>
            </w:r>
          </w:p>
        </w:tc>
      </w:tr>
      <w:tr w:rsidR="00544B52" w:rsidRPr="00927184" w14:paraId="6AE7EAF4" w14:textId="77777777" w:rsidTr="00615052">
        <w:tc>
          <w:tcPr>
            <w:tcW w:w="9350" w:type="dxa"/>
            <w:gridSpan w:val="4"/>
          </w:tcPr>
          <w:p w14:paraId="284B46CD" w14:textId="77777777" w:rsidR="00544B52" w:rsidRPr="00927184" w:rsidRDefault="00544B52" w:rsidP="00C628B0">
            <w:pPr>
              <w:keepNext/>
              <w:keepLines/>
            </w:pPr>
            <w:r w:rsidRPr="00927184">
              <w:rPr>
                <w:szCs w:val="22"/>
              </w:rPr>
              <w:t xml:space="preserve">≥3-staps </w:t>
            </w:r>
            <w:proofErr w:type="spellStart"/>
            <w:r w:rsidRPr="00927184">
              <w:rPr>
                <w:szCs w:val="22"/>
              </w:rPr>
              <w:t>verslechtering</w:t>
            </w:r>
            <w:proofErr w:type="spellEnd"/>
          </w:p>
        </w:tc>
      </w:tr>
      <w:tr w:rsidR="00544B52" w:rsidRPr="00927184" w14:paraId="3E66C8D6" w14:textId="77777777" w:rsidTr="00615052">
        <w:tc>
          <w:tcPr>
            <w:tcW w:w="2337" w:type="dxa"/>
          </w:tcPr>
          <w:p w14:paraId="5E2D9397" w14:textId="77777777" w:rsidR="00544B52" w:rsidRPr="00927184" w:rsidRDefault="00544B52" w:rsidP="00C628B0">
            <w:pPr>
              <w:pStyle w:val="Table"/>
              <w:keepNext/>
              <w:spacing w:before="0" w:after="0"/>
              <w:ind w:left="284"/>
              <w:rPr>
                <w:rFonts w:ascii="Times New Roman" w:hAnsi="Times New Roman"/>
                <w:sz w:val="22"/>
                <w:szCs w:val="22"/>
              </w:rPr>
            </w:pPr>
            <w:r w:rsidRPr="00927184">
              <w:rPr>
                <w:rFonts w:ascii="Times New Roman" w:hAnsi="Times New Roman"/>
                <w:sz w:val="22"/>
                <w:szCs w:val="22"/>
              </w:rPr>
              <w:t>n (%)</w:t>
            </w:r>
          </w:p>
        </w:tc>
        <w:tc>
          <w:tcPr>
            <w:tcW w:w="2337" w:type="dxa"/>
          </w:tcPr>
          <w:p w14:paraId="1583F8ED" w14:textId="77777777" w:rsidR="00544B52" w:rsidRPr="00927184" w:rsidRDefault="00544B52"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1</w:t>
            </w:r>
          </w:p>
          <w:p w14:paraId="02F15340" w14:textId="77777777" w:rsidR="00544B52" w:rsidRPr="00927184" w:rsidRDefault="00544B52"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(0,5%)</w:t>
            </w:r>
          </w:p>
        </w:tc>
        <w:tc>
          <w:tcPr>
            <w:tcW w:w="2338" w:type="dxa"/>
          </w:tcPr>
          <w:p w14:paraId="7F1365BC" w14:textId="77777777" w:rsidR="00544B52" w:rsidRPr="00927184" w:rsidRDefault="00544B52"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8</w:t>
            </w:r>
          </w:p>
          <w:p w14:paraId="2632D2F0" w14:textId="77777777" w:rsidR="00544B52" w:rsidRPr="00927184" w:rsidRDefault="00544B52" w:rsidP="00C628B0">
            <w:pPr>
              <w:pStyle w:val="Table"/>
              <w:keepNext/>
              <w:spacing w:before="0" w:after="0"/>
              <w:jc w:val="center"/>
              <w:rPr>
                <w:rFonts w:ascii="Times New Roman" w:hAnsi="Times New Roman"/>
                <w:sz w:val="22"/>
                <w:szCs w:val="22"/>
              </w:rPr>
            </w:pPr>
            <w:r w:rsidRPr="00927184">
              <w:rPr>
                <w:rFonts w:ascii="Times New Roman" w:hAnsi="Times New Roman"/>
                <w:sz w:val="22"/>
                <w:szCs w:val="22"/>
              </w:rPr>
              <w:t>(4,0%)</w:t>
            </w:r>
          </w:p>
        </w:tc>
        <w:tc>
          <w:tcPr>
            <w:tcW w:w="2338" w:type="dxa"/>
          </w:tcPr>
          <w:p w14:paraId="06D3127D" w14:textId="77777777" w:rsidR="00544B52" w:rsidRPr="00927184" w:rsidRDefault="00544B52" w:rsidP="00C628B0">
            <w:pPr>
              <w:pStyle w:val="Table"/>
              <w:keepNext/>
              <w:spacing w:before="0" w:after="0"/>
              <w:jc w:val="center"/>
              <w:rPr>
                <w:rFonts w:ascii="Times New Roman" w:hAnsi="Times New Roman"/>
                <w:bCs/>
                <w:sz w:val="22"/>
                <w:szCs w:val="22"/>
              </w:rPr>
            </w:pPr>
            <w:r w:rsidRPr="00927184">
              <w:rPr>
                <w:rFonts w:ascii="Times New Roman" w:hAnsi="Times New Roman"/>
                <w:bCs/>
                <w:sz w:val="22"/>
                <w:szCs w:val="22"/>
              </w:rPr>
              <w:noBreakHyphen/>
              <w:t>3,4</w:t>
            </w:r>
          </w:p>
          <w:p w14:paraId="6A78FBF5" w14:textId="77777777" w:rsidR="00544B52" w:rsidRPr="00927184" w:rsidRDefault="00544B52" w:rsidP="00C628B0">
            <w:pPr>
              <w:pStyle w:val="Table"/>
              <w:keepNext/>
              <w:spacing w:before="0" w:after="0"/>
              <w:jc w:val="center"/>
              <w:rPr>
                <w:rFonts w:ascii="Times New Roman" w:hAnsi="Times New Roman"/>
                <w:sz w:val="22"/>
                <w:szCs w:val="22"/>
              </w:rPr>
            </w:pPr>
            <w:r w:rsidRPr="00927184">
              <w:rPr>
                <w:rFonts w:ascii="Times New Roman" w:hAnsi="Times New Roman"/>
                <w:bCs/>
                <w:sz w:val="22"/>
                <w:szCs w:val="22"/>
              </w:rPr>
              <w:t>(</w:t>
            </w:r>
            <w:r w:rsidRPr="00927184">
              <w:rPr>
                <w:rFonts w:ascii="Times New Roman" w:hAnsi="Times New Roman"/>
                <w:bCs/>
                <w:sz w:val="22"/>
                <w:szCs w:val="22"/>
              </w:rPr>
              <w:noBreakHyphen/>
              <w:t xml:space="preserve">6,3, </w:t>
            </w:r>
            <w:r w:rsidRPr="00927184">
              <w:rPr>
                <w:rFonts w:ascii="Times New Roman" w:hAnsi="Times New Roman"/>
                <w:bCs/>
                <w:sz w:val="22"/>
                <w:szCs w:val="22"/>
              </w:rPr>
              <w:noBreakHyphen/>
              <w:t>0,5)</w:t>
            </w:r>
          </w:p>
        </w:tc>
      </w:tr>
      <w:tr w:rsidR="00544B52" w:rsidRPr="00C3050E" w14:paraId="3B4D4859" w14:textId="77777777" w:rsidTr="00615052">
        <w:tc>
          <w:tcPr>
            <w:tcW w:w="9350" w:type="dxa"/>
            <w:gridSpan w:val="4"/>
          </w:tcPr>
          <w:p w14:paraId="083383A0" w14:textId="7AC4C885" w:rsidR="00544B52" w:rsidRPr="00927184" w:rsidRDefault="00544B52" w:rsidP="00C628B0">
            <w:pPr>
              <w:rPr>
                <w:lang w:val="nl-NL"/>
              </w:rPr>
            </w:pPr>
            <w:r w:rsidRPr="00927184">
              <w:rPr>
                <w:lang w:val="nl-NL"/>
              </w:rPr>
              <w:t xml:space="preserve">DRSS = </w:t>
            </w:r>
            <w:r w:rsidR="009E36AD" w:rsidRPr="00927184">
              <w:rPr>
                <w:i/>
                <w:lang w:val="nl-NL"/>
              </w:rPr>
              <w:t>diabetic retinopathy</w:t>
            </w:r>
            <w:r w:rsidRPr="00927184">
              <w:rPr>
                <w:i/>
                <w:lang w:val="nl-NL"/>
              </w:rPr>
              <w:t xml:space="preserve"> severity score</w:t>
            </w:r>
            <w:r w:rsidRPr="00927184">
              <w:rPr>
                <w:lang w:val="nl-NL"/>
              </w:rPr>
              <w:t>, n = aantal patiënten dat voldeed aan de aandoening bij het bezoek, N = totaal aantal studieogen.</w:t>
            </w:r>
          </w:p>
        </w:tc>
      </w:tr>
    </w:tbl>
    <w:p w14:paraId="1EDD5327" w14:textId="77777777" w:rsidR="00544B52" w:rsidRPr="00927184" w:rsidRDefault="00544B52" w:rsidP="00C628B0">
      <w:pPr>
        <w:widowControl w:val="0"/>
        <w:rPr>
          <w:lang w:val="nl-NL"/>
        </w:rPr>
      </w:pPr>
    </w:p>
    <w:p w14:paraId="2BCBCA53" w14:textId="553F1338" w:rsidR="00544B52" w:rsidRPr="00927184" w:rsidRDefault="00544B52" w:rsidP="00C628B0">
      <w:pPr>
        <w:widowControl w:val="0"/>
        <w:rPr>
          <w:lang w:val="nl-NL"/>
        </w:rPr>
      </w:pPr>
      <w:r w:rsidRPr="00927184">
        <w:rPr>
          <w:lang w:val="nl-NL"/>
        </w:rPr>
        <w:t>Bij jaar 1 was de ≥2-sta</w:t>
      </w:r>
      <w:r w:rsidR="009E36AD" w:rsidRPr="00927184">
        <w:rPr>
          <w:lang w:val="nl-NL"/>
        </w:rPr>
        <w:t>ps verbetering in DRSS in de groep</w:t>
      </w:r>
      <w:r w:rsidRPr="00927184">
        <w:rPr>
          <w:lang w:val="nl-NL"/>
        </w:rPr>
        <w:t xml:space="preserve"> met ranibizumab in Protocol S consistent bij ogen zonder DME (39,9%) en met DME bij baseline (48,8%).</w:t>
      </w:r>
    </w:p>
    <w:p w14:paraId="441D8CBF" w14:textId="77777777" w:rsidR="00544B52" w:rsidRPr="00927184" w:rsidRDefault="00544B52" w:rsidP="00C628B0">
      <w:pPr>
        <w:widowControl w:val="0"/>
        <w:rPr>
          <w:lang w:val="nl-NL"/>
        </w:rPr>
      </w:pPr>
    </w:p>
    <w:p w14:paraId="3CAD56E0" w14:textId="15D33D6B" w:rsidR="00544B52" w:rsidRPr="00927184" w:rsidRDefault="00EB0E98" w:rsidP="00C628B0">
      <w:pPr>
        <w:widowControl w:val="0"/>
        <w:rPr>
          <w:lang w:val="nl-NL"/>
        </w:rPr>
      </w:pPr>
      <w:r w:rsidRPr="00927184">
        <w:rPr>
          <w:lang w:val="nl-NL"/>
        </w:rPr>
        <w:t xml:space="preserve">Een analyse van de </w:t>
      </w:r>
      <w:r w:rsidR="00544B52" w:rsidRPr="00927184">
        <w:rPr>
          <w:lang w:val="nl-NL"/>
        </w:rPr>
        <w:t>gegevens</w:t>
      </w:r>
      <w:r w:rsidRPr="00927184">
        <w:rPr>
          <w:lang w:val="nl-NL"/>
        </w:rPr>
        <w:t xml:space="preserve"> bij jaar 2</w:t>
      </w:r>
      <w:r w:rsidR="00544B52" w:rsidRPr="00927184">
        <w:rPr>
          <w:lang w:val="nl-NL"/>
        </w:rPr>
        <w:t xml:space="preserve"> van Protocol S toonde aan dat 42,3% (n=80) van de ogen in de</w:t>
      </w:r>
      <w:r w:rsidR="009E36AD" w:rsidRPr="00927184">
        <w:rPr>
          <w:lang w:val="nl-NL"/>
        </w:rPr>
        <w:t xml:space="preserve"> groep</w:t>
      </w:r>
      <w:r w:rsidR="00544B52" w:rsidRPr="00927184">
        <w:rPr>
          <w:lang w:val="nl-NL"/>
        </w:rPr>
        <w:t xml:space="preserve"> met ranibizumab een </w:t>
      </w:r>
      <w:r w:rsidR="009E36AD" w:rsidRPr="00927184">
        <w:rPr>
          <w:lang w:val="nl-NL"/>
        </w:rPr>
        <w:t>≥2-staps verbetering in DRSS ten opzichte van</w:t>
      </w:r>
      <w:r w:rsidR="00544B52" w:rsidRPr="00927184">
        <w:rPr>
          <w:lang w:val="nl-NL"/>
        </w:rPr>
        <w:t xml:space="preserve"> baseline had vergeleken met 23</w:t>
      </w:r>
      <w:r w:rsidR="009E36AD" w:rsidRPr="00927184">
        <w:rPr>
          <w:lang w:val="nl-NL"/>
        </w:rPr>
        <w:t>,1% (n=46) van de ogen in de groep met PRP. In de</w:t>
      </w:r>
      <w:r w:rsidR="00544B52" w:rsidRPr="00927184">
        <w:rPr>
          <w:lang w:val="nl-NL"/>
        </w:rPr>
        <w:t xml:space="preserve"> </w:t>
      </w:r>
      <w:r w:rsidR="009E36AD" w:rsidRPr="00927184">
        <w:rPr>
          <w:lang w:val="nl-NL"/>
        </w:rPr>
        <w:t xml:space="preserve">groep </w:t>
      </w:r>
      <w:r w:rsidR="00544B52" w:rsidRPr="00927184">
        <w:rPr>
          <w:lang w:val="nl-NL"/>
        </w:rPr>
        <w:t xml:space="preserve">met ranibizumab werd een </w:t>
      </w:r>
      <w:r w:rsidR="009E36AD" w:rsidRPr="00927184">
        <w:rPr>
          <w:lang w:val="nl-NL"/>
        </w:rPr>
        <w:t>≥2-staps verbetering in DRSS ten opzichte van</w:t>
      </w:r>
      <w:r w:rsidR="00544B52" w:rsidRPr="00927184">
        <w:rPr>
          <w:lang w:val="nl-NL"/>
        </w:rPr>
        <w:t xml:space="preserve"> baseline waargenomen bij 58,5% (n=24) van de ogen met </w:t>
      </w:r>
      <w:r w:rsidR="009E36AD" w:rsidRPr="00927184">
        <w:rPr>
          <w:lang w:val="nl-NL"/>
        </w:rPr>
        <w:t xml:space="preserve">DME bij </w:t>
      </w:r>
      <w:r w:rsidR="00544B52" w:rsidRPr="00927184">
        <w:rPr>
          <w:lang w:val="nl-NL"/>
        </w:rPr>
        <w:t>base</w:t>
      </w:r>
      <w:r w:rsidR="009E36AD" w:rsidRPr="00927184">
        <w:rPr>
          <w:lang w:val="nl-NL"/>
        </w:rPr>
        <w:t>line</w:t>
      </w:r>
      <w:r w:rsidR="00544B52" w:rsidRPr="00927184">
        <w:rPr>
          <w:lang w:val="nl-NL"/>
        </w:rPr>
        <w:t xml:space="preserve"> en 37,8% (n=56) van de ogen zonder DME.</w:t>
      </w:r>
    </w:p>
    <w:p w14:paraId="60EAA0E5" w14:textId="77777777" w:rsidR="00D720A6" w:rsidRPr="00927184" w:rsidRDefault="00D720A6" w:rsidP="00C628B0">
      <w:pPr>
        <w:rPr>
          <w:color w:val="222222"/>
          <w:lang w:val="nl-NL"/>
        </w:rPr>
      </w:pPr>
    </w:p>
    <w:p w14:paraId="242B6302" w14:textId="27DBBD98" w:rsidR="00D720A6" w:rsidRPr="00927184" w:rsidRDefault="00D720A6" w:rsidP="00C628B0">
      <w:pPr>
        <w:rPr>
          <w:color w:val="222222"/>
          <w:lang w:val="nl-NL"/>
        </w:rPr>
      </w:pPr>
      <w:r w:rsidRPr="00927184">
        <w:rPr>
          <w:color w:val="222222"/>
          <w:lang w:val="nl-NL"/>
        </w:rPr>
        <w:t>DRSS werd ook beoordeeld in drie afzonderlijke actief-gecontroleerde fase III</w:t>
      </w:r>
      <w:r w:rsidR="009E36AD" w:rsidRPr="00927184">
        <w:rPr>
          <w:color w:val="222222"/>
          <w:lang w:val="nl-NL"/>
        </w:rPr>
        <w:t>-</w:t>
      </w:r>
      <w:r w:rsidRPr="00927184">
        <w:rPr>
          <w:color w:val="222222"/>
          <w:lang w:val="nl-NL"/>
        </w:rPr>
        <w:t>DME</w:t>
      </w:r>
      <w:r w:rsidR="009E36AD" w:rsidRPr="00927184">
        <w:rPr>
          <w:color w:val="222222"/>
          <w:lang w:val="nl-NL"/>
        </w:rPr>
        <w:t>-</w:t>
      </w:r>
      <w:r w:rsidRPr="00927184">
        <w:rPr>
          <w:color w:val="222222"/>
          <w:lang w:val="nl-NL"/>
        </w:rPr>
        <w:t>studies (ranibizumab 0,5 mg PRN versus laser) die een totaal van 875 patiënten omvatten, waarvan ongeveer 75% van Aziatische oorsprong was. In een meta-analyse van deze onderzoeken vertoonde 48,4% van de 315 patiënten met vast te stellen DRSS-scores in de subgroep van patiënten met matig ernstige niet-proliferatieve DR (NPDR) of slechter op baseline een ≥2-staps verbetering in de DRSS op maand 12 bij behandeling met ranibizumab (n=192) versus 14,6% van de patiënten behandeld met laser (n=123). Het geschatte verschil tussen ranibizumab en laser was 29,9% (95% BI: [20,0, 39,7]). Bij de 405 patiënten bij wie de DRSS-score was vast te stellen, met matige NPDR of beter, werd een ≥2-staps verbetering van de DRSS waargenomen bij respectievelijk 1,4% en 0,9% van de ranibizumab- en lasergroepen.</w:t>
      </w:r>
    </w:p>
    <w:bookmarkEnd w:id="6"/>
    <w:p w14:paraId="2F821A32" w14:textId="77777777" w:rsidR="00544B52" w:rsidRPr="00927184" w:rsidRDefault="00544B52" w:rsidP="00C628B0">
      <w:pPr>
        <w:rPr>
          <w:bCs/>
          <w:lang w:val="nl-NL"/>
        </w:rPr>
      </w:pPr>
    </w:p>
    <w:p w14:paraId="2D33BB2B" w14:textId="77777777" w:rsidR="001A2266" w:rsidRPr="00927184" w:rsidRDefault="001A2266" w:rsidP="00C628B0">
      <w:pPr>
        <w:keepNext/>
        <w:widowControl w:val="0"/>
        <w:rPr>
          <w:i/>
          <w:u w:val="single"/>
          <w:lang w:val="nl-NL"/>
        </w:rPr>
      </w:pPr>
      <w:r w:rsidRPr="00927184">
        <w:rPr>
          <w:i/>
          <w:u w:val="single"/>
          <w:lang w:val="nl-NL"/>
        </w:rPr>
        <w:t>Behandeling van visusverslechtering als gevolg van macula-oedeem secundair aan RVO</w:t>
      </w:r>
    </w:p>
    <w:p w14:paraId="34A033A5" w14:textId="77777777" w:rsidR="001A2266" w:rsidRPr="00927184" w:rsidRDefault="001A2266" w:rsidP="00C628B0">
      <w:pPr>
        <w:widowControl w:val="0"/>
        <w:rPr>
          <w:lang w:val="nl-NL"/>
        </w:rPr>
      </w:pPr>
      <w:r w:rsidRPr="00927184">
        <w:rPr>
          <w:lang w:val="nl-NL"/>
        </w:rPr>
        <w:t xml:space="preserve">De klinische veiligheid en werkzaamheid van Lucentis bij patiënten met visusverslechtering als gevolg van macula-oedeem secundair aan RVO is onderzocht in de gerandomiseerde, dubbelblinde, gecontroleerde onderzoeken BRAVO en CRUISE, waarin respectievelijk patiënten met BRVO (n=397) en CRVO (n=392) werden gerekruteerd. In beide onderzoeken kregen de patiënten of 0,3 mg of 0,5 mg ranibizumab of sham-injecties. Na 6 maanden </w:t>
      </w:r>
      <w:r w:rsidR="00FA7595" w:rsidRPr="00927184">
        <w:rPr>
          <w:lang w:val="nl-NL"/>
        </w:rPr>
        <w:t xml:space="preserve">werden </w:t>
      </w:r>
      <w:r w:rsidRPr="00927184">
        <w:rPr>
          <w:lang w:val="nl-NL"/>
        </w:rPr>
        <w:t>patiënten in de sham-controlegroep over</w:t>
      </w:r>
      <w:r w:rsidR="00FA7595" w:rsidRPr="00927184">
        <w:rPr>
          <w:lang w:val="nl-NL"/>
        </w:rPr>
        <w:t>gezet op</w:t>
      </w:r>
      <w:r w:rsidRPr="00927184">
        <w:rPr>
          <w:lang w:val="nl-NL"/>
        </w:rPr>
        <w:t xml:space="preserve"> 0,5 mg ranibizumab.</w:t>
      </w:r>
    </w:p>
    <w:p w14:paraId="00E9FE50" w14:textId="77777777" w:rsidR="001A2266" w:rsidRPr="00927184" w:rsidRDefault="001A2266" w:rsidP="00C628B0">
      <w:pPr>
        <w:widowControl w:val="0"/>
        <w:rPr>
          <w:lang w:val="nl-NL"/>
        </w:rPr>
      </w:pPr>
    </w:p>
    <w:p w14:paraId="2BCDED79" w14:textId="3F1DD8BE" w:rsidR="001A2266" w:rsidRPr="00927184" w:rsidRDefault="001A2266" w:rsidP="00C628B0">
      <w:pPr>
        <w:pStyle w:val="Text"/>
        <w:spacing w:before="0"/>
        <w:jc w:val="left"/>
        <w:rPr>
          <w:sz w:val="22"/>
          <w:szCs w:val="22"/>
          <w:lang w:val="nl-NL"/>
        </w:rPr>
      </w:pPr>
      <w:r w:rsidRPr="00927184">
        <w:rPr>
          <w:color w:val="000000"/>
          <w:sz w:val="22"/>
          <w:szCs w:val="22"/>
          <w:lang w:val="nl-NL"/>
        </w:rPr>
        <w:t>De belangrijkste resultaten uit BRAVO en CRUISE zijn samengevat in</w:t>
      </w:r>
      <w:r w:rsidRPr="00927184">
        <w:rPr>
          <w:bCs/>
          <w:color w:val="000000"/>
          <w:lang w:val="nl-NL"/>
        </w:rPr>
        <w:t xml:space="preserve"> </w:t>
      </w:r>
      <w:r w:rsidRPr="00927184">
        <w:rPr>
          <w:bCs/>
          <w:color w:val="000000"/>
          <w:sz w:val="22"/>
          <w:szCs w:val="22"/>
          <w:lang w:val="nl-NL"/>
        </w:rPr>
        <w:t>Tabel </w:t>
      </w:r>
      <w:r w:rsidR="00544B52" w:rsidRPr="00927184">
        <w:rPr>
          <w:bCs/>
          <w:color w:val="000000"/>
          <w:sz w:val="22"/>
          <w:szCs w:val="22"/>
          <w:lang w:val="nl-NL"/>
        </w:rPr>
        <w:t>8</w:t>
      </w:r>
      <w:r w:rsidRPr="00927184">
        <w:rPr>
          <w:bCs/>
          <w:color w:val="000000"/>
          <w:sz w:val="22"/>
          <w:szCs w:val="22"/>
          <w:lang w:val="nl-NL"/>
        </w:rPr>
        <w:t xml:space="preserve"> </w:t>
      </w:r>
      <w:r w:rsidR="003D0A40" w:rsidRPr="00927184">
        <w:rPr>
          <w:bCs/>
          <w:color w:val="000000"/>
          <w:sz w:val="22"/>
          <w:szCs w:val="22"/>
          <w:lang w:val="nl-NL"/>
        </w:rPr>
        <w:t xml:space="preserve">en </w:t>
      </w:r>
      <w:r w:rsidRPr="00927184">
        <w:rPr>
          <w:bCs/>
          <w:color w:val="000000"/>
          <w:sz w:val="22"/>
          <w:szCs w:val="22"/>
          <w:lang w:val="nl-NL"/>
        </w:rPr>
        <w:t>Figu</w:t>
      </w:r>
      <w:r w:rsidR="003D0A40" w:rsidRPr="00927184">
        <w:rPr>
          <w:bCs/>
          <w:color w:val="000000"/>
          <w:sz w:val="22"/>
          <w:szCs w:val="22"/>
          <w:lang w:val="nl-NL"/>
        </w:rPr>
        <w:t>u</w:t>
      </w:r>
      <w:r w:rsidRPr="00927184">
        <w:rPr>
          <w:bCs/>
          <w:color w:val="000000"/>
          <w:sz w:val="22"/>
          <w:szCs w:val="22"/>
          <w:lang w:val="nl-NL"/>
        </w:rPr>
        <w:t>r </w:t>
      </w:r>
      <w:r w:rsidR="00414659" w:rsidRPr="00927184">
        <w:rPr>
          <w:bCs/>
          <w:color w:val="000000"/>
          <w:sz w:val="22"/>
          <w:szCs w:val="22"/>
          <w:lang w:val="nl-NL"/>
        </w:rPr>
        <w:t>5</w:t>
      </w:r>
      <w:r w:rsidRPr="00927184">
        <w:rPr>
          <w:bCs/>
          <w:color w:val="000000"/>
          <w:sz w:val="22"/>
          <w:szCs w:val="22"/>
          <w:lang w:val="nl-NL"/>
        </w:rPr>
        <w:t xml:space="preserve"> en </w:t>
      </w:r>
      <w:r w:rsidR="00414659" w:rsidRPr="00927184">
        <w:rPr>
          <w:bCs/>
          <w:color w:val="000000"/>
          <w:sz w:val="22"/>
          <w:szCs w:val="22"/>
          <w:lang w:val="nl-NL"/>
        </w:rPr>
        <w:t>6</w:t>
      </w:r>
      <w:r w:rsidRPr="00927184">
        <w:rPr>
          <w:bCs/>
          <w:color w:val="000000"/>
          <w:sz w:val="22"/>
          <w:szCs w:val="22"/>
          <w:lang w:val="nl-NL"/>
        </w:rPr>
        <w:t>.</w:t>
      </w:r>
    </w:p>
    <w:p w14:paraId="161C0D75" w14:textId="77777777" w:rsidR="001A2266" w:rsidRPr="00927184" w:rsidRDefault="001A2266" w:rsidP="00C628B0">
      <w:pPr>
        <w:widowControl w:val="0"/>
        <w:rPr>
          <w:lang w:val="nl-NL"/>
        </w:rPr>
      </w:pPr>
    </w:p>
    <w:p w14:paraId="4D3CFFF5" w14:textId="7710BA9A" w:rsidR="001A2266" w:rsidRPr="00927184" w:rsidRDefault="001A2266" w:rsidP="00C628B0">
      <w:pPr>
        <w:keepNext/>
        <w:widowControl w:val="0"/>
        <w:ind w:left="1134" w:hanging="1134"/>
        <w:rPr>
          <w:b/>
          <w:lang w:val="nl-NL"/>
        </w:rPr>
      </w:pPr>
      <w:r w:rsidRPr="00927184">
        <w:rPr>
          <w:b/>
          <w:lang w:val="nl-NL"/>
        </w:rPr>
        <w:t>Tabel </w:t>
      </w:r>
      <w:r w:rsidR="00544B52" w:rsidRPr="00927184">
        <w:rPr>
          <w:b/>
          <w:lang w:val="nl-NL"/>
        </w:rPr>
        <w:t>8</w:t>
      </w:r>
      <w:r w:rsidRPr="00927184">
        <w:rPr>
          <w:b/>
          <w:lang w:val="nl-NL"/>
        </w:rPr>
        <w:tab/>
        <w:t>Resultaten op maand 6 en 12 (BRAVO</w:t>
      </w:r>
      <w:r w:rsidR="00C01F63" w:rsidRPr="00927184">
        <w:rPr>
          <w:b/>
          <w:lang w:val="nl-NL"/>
        </w:rPr>
        <w:t xml:space="preserve"> en CRUISE</w:t>
      </w:r>
      <w:r w:rsidRPr="00927184">
        <w:rPr>
          <w:b/>
          <w:lang w:val="nl-NL"/>
        </w:rPr>
        <w:t>)</w:t>
      </w:r>
    </w:p>
    <w:p w14:paraId="38342FE9" w14:textId="77777777" w:rsidR="001A2266" w:rsidRPr="00927184" w:rsidRDefault="001A2266" w:rsidP="00C628B0">
      <w:pPr>
        <w:keepNext/>
        <w:widowControl w:val="0"/>
        <w:rPr>
          <w:lang w:val="nl-NL"/>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798"/>
        <w:gridCol w:w="1635"/>
        <w:gridCol w:w="1343"/>
        <w:gridCol w:w="1761"/>
        <w:gridCol w:w="1524"/>
      </w:tblGrid>
      <w:tr w:rsidR="00FA7595" w:rsidRPr="00927184" w14:paraId="10788746" w14:textId="77777777" w:rsidTr="00FF4BB2">
        <w:tc>
          <w:tcPr>
            <w:tcW w:w="1544" w:type="pct"/>
          </w:tcPr>
          <w:p w14:paraId="451ECDF8" w14:textId="77777777" w:rsidR="00FA7595" w:rsidRPr="00927184" w:rsidRDefault="00FA7595" w:rsidP="00C628B0">
            <w:pPr>
              <w:keepNext/>
              <w:widowControl w:val="0"/>
              <w:rPr>
                <w:lang w:val="nl-NL"/>
              </w:rPr>
            </w:pPr>
          </w:p>
        </w:tc>
        <w:tc>
          <w:tcPr>
            <w:tcW w:w="1643" w:type="pct"/>
            <w:gridSpan w:val="2"/>
          </w:tcPr>
          <w:p w14:paraId="49D07225" w14:textId="77777777" w:rsidR="00FA7595" w:rsidRPr="00927184" w:rsidRDefault="00FA7595" w:rsidP="00C628B0">
            <w:pPr>
              <w:keepNext/>
              <w:widowControl w:val="0"/>
              <w:jc w:val="center"/>
              <w:rPr>
                <w:b/>
                <w:bCs/>
                <w:lang w:val="nl-NL"/>
              </w:rPr>
            </w:pPr>
            <w:r w:rsidRPr="00927184">
              <w:rPr>
                <w:b/>
                <w:bCs/>
                <w:lang w:val="nl-NL"/>
              </w:rPr>
              <w:t>BRAVO</w:t>
            </w:r>
          </w:p>
        </w:tc>
        <w:tc>
          <w:tcPr>
            <w:tcW w:w="1813" w:type="pct"/>
            <w:gridSpan w:val="2"/>
          </w:tcPr>
          <w:p w14:paraId="5CB7C11E" w14:textId="77777777" w:rsidR="00FA7595" w:rsidRPr="00927184" w:rsidRDefault="00FA7595" w:rsidP="00C628B0">
            <w:pPr>
              <w:keepNext/>
              <w:widowControl w:val="0"/>
              <w:jc w:val="center"/>
              <w:rPr>
                <w:b/>
                <w:bCs/>
                <w:lang w:val="nl-NL"/>
              </w:rPr>
            </w:pPr>
            <w:r w:rsidRPr="00927184">
              <w:rPr>
                <w:b/>
                <w:bCs/>
                <w:lang w:val="nl-NL"/>
              </w:rPr>
              <w:t>CRUISE</w:t>
            </w:r>
          </w:p>
        </w:tc>
      </w:tr>
      <w:tr w:rsidR="00FA7595" w:rsidRPr="00927184" w14:paraId="074B6E9C" w14:textId="77777777" w:rsidTr="00FF4BB2">
        <w:tc>
          <w:tcPr>
            <w:tcW w:w="1544" w:type="pct"/>
          </w:tcPr>
          <w:p w14:paraId="7AEA4711" w14:textId="77777777" w:rsidR="00FA7595" w:rsidRPr="00927184" w:rsidRDefault="00FA7595" w:rsidP="00C628B0">
            <w:pPr>
              <w:keepNext/>
              <w:widowControl w:val="0"/>
              <w:rPr>
                <w:lang w:val="nl-NL"/>
              </w:rPr>
            </w:pPr>
          </w:p>
        </w:tc>
        <w:tc>
          <w:tcPr>
            <w:tcW w:w="902" w:type="pct"/>
          </w:tcPr>
          <w:p w14:paraId="08B551B0" w14:textId="77777777" w:rsidR="00FA7595" w:rsidRPr="00927184" w:rsidRDefault="00FA7595" w:rsidP="00C628B0">
            <w:pPr>
              <w:keepNext/>
              <w:widowControl w:val="0"/>
              <w:jc w:val="center"/>
              <w:rPr>
                <w:b/>
                <w:bCs/>
                <w:lang w:val="nl-NL"/>
              </w:rPr>
            </w:pPr>
            <w:r w:rsidRPr="00927184">
              <w:rPr>
                <w:b/>
                <w:bCs/>
                <w:lang w:val="nl-NL"/>
              </w:rPr>
              <w:t>Sham/Lucentis 0,5 mg</w:t>
            </w:r>
          </w:p>
          <w:p w14:paraId="2F0B7FD1" w14:textId="77777777" w:rsidR="00FA7595" w:rsidRPr="00927184" w:rsidRDefault="00FA7595" w:rsidP="00C628B0">
            <w:pPr>
              <w:keepNext/>
              <w:widowControl w:val="0"/>
              <w:jc w:val="center"/>
              <w:rPr>
                <w:b/>
                <w:bCs/>
                <w:lang w:val="nl-NL"/>
              </w:rPr>
            </w:pPr>
            <w:r w:rsidRPr="00927184">
              <w:rPr>
                <w:b/>
                <w:bCs/>
                <w:lang w:val="nl-NL"/>
              </w:rPr>
              <w:t>(n=132)</w:t>
            </w:r>
          </w:p>
        </w:tc>
        <w:tc>
          <w:tcPr>
            <w:tcW w:w="741" w:type="pct"/>
          </w:tcPr>
          <w:p w14:paraId="67333536" w14:textId="77777777" w:rsidR="00FA7595" w:rsidRPr="00927184" w:rsidRDefault="00FA7595" w:rsidP="00C628B0">
            <w:pPr>
              <w:keepNext/>
              <w:widowControl w:val="0"/>
              <w:jc w:val="center"/>
              <w:rPr>
                <w:b/>
                <w:bCs/>
                <w:lang w:val="nl-NL"/>
              </w:rPr>
            </w:pPr>
            <w:r w:rsidRPr="00927184">
              <w:rPr>
                <w:b/>
                <w:bCs/>
                <w:lang w:val="nl-NL"/>
              </w:rPr>
              <w:t>Lucentis 0,5 mg</w:t>
            </w:r>
          </w:p>
          <w:p w14:paraId="328D52FA" w14:textId="77777777" w:rsidR="00FA7595" w:rsidRPr="00927184" w:rsidRDefault="00FA7595" w:rsidP="00C628B0">
            <w:pPr>
              <w:keepNext/>
              <w:widowControl w:val="0"/>
              <w:jc w:val="center"/>
              <w:rPr>
                <w:b/>
                <w:bCs/>
                <w:lang w:val="nl-NL"/>
              </w:rPr>
            </w:pPr>
            <w:r w:rsidRPr="00927184">
              <w:rPr>
                <w:b/>
                <w:bCs/>
                <w:lang w:val="nl-NL"/>
              </w:rPr>
              <w:t>(n=131)</w:t>
            </w:r>
          </w:p>
        </w:tc>
        <w:tc>
          <w:tcPr>
            <w:tcW w:w="972" w:type="pct"/>
          </w:tcPr>
          <w:p w14:paraId="72B50C0C" w14:textId="77777777" w:rsidR="00FA7595" w:rsidRPr="00927184" w:rsidRDefault="00FA7595" w:rsidP="00C628B0">
            <w:pPr>
              <w:keepNext/>
              <w:widowControl w:val="0"/>
              <w:jc w:val="center"/>
              <w:rPr>
                <w:b/>
                <w:bCs/>
                <w:lang w:val="nl-NL"/>
              </w:rPr>
            </w:pPr>
            <w:r w:rsidRPr="00927184">
              <w:rPr>
                <w:b/>
                <w:bCs/>
                <w:lang w:val="nl-NL"/>
              </w:rPr>
              <w:t>Sham/Lucentis 0,5 mg</w:t>
            </w:r>
          </w:p>
          <w:p w14:paraId="269C1049" w14:textId="77777777" w:rsidR="00FA7595" w:rsidRPr="00927184" w:rsidRDefault="00FA7595" w:rsidP="00C628B0">
            <w:pPr>
              <w:keepNext/>
              <w:widowControl w:val="0"/>
              <w:jc w:val="center"/>
              <w:rPr>
                <w:b/>
                <w:bCs/>
                <w:lang w:val="nl-NL"/>
              </w:rPr>
            </w:pPr>
            <w:r w:rsidRPr="00927184">
              <w:rPr>
                <w:b/>
                <w:bCs/>
                <w:lang w:val="nl-NL"/>
              </w:rPr>
              <w:t>(n=130)</w:t>
            </w:r>
          </w:p>
        </w:tc>
        <w:tc>
          <w:tcPr>
            <w:tcW w:w="840" w:type="pct"/>
          </w:tcPr>
          <w:p w14:paraId="4C2997F6" w14:textId="77777777" w:rsidR="00FA7595" w:rsidRPr="00927184" w:rsidRDefault="00FA7595" w:rsidP="00C628B0">
            <w:pPr>
              <w:keepNext/>
              <w:widowControl w:val="0"/>
              <w:jc w:val="center"/>
              <w:rPr>
                <w:b/>
                <w:bCs/>
                <w:lang w:val="nl-NL"/>
              </w:rPr>
            </w:pPr>
            <w:r w:rsidRPr="00927184">
              <w:rPr>
                <w:b/>
                <w:bCs/>
                <w:lang w:val="nl-NL"/>
              </w:rPr>
              <w:t>Lucentis 0,5 mg</w:t>
            </w:r>
          </w:p>
          <w:p w14:paraId="72B7913B" w14:textId="77777777" w:rsidR="00FA7595" w:rsidRPr="00927184" w:rsidRDefault="00FA7595" w:rsidP="00C628B0">
            <w:pPr>
              <w:keepNext/>
              <w:widowControl w:val="0"/>
              <w:jc w:val="center"/>
              <w:rPr>
                <w:b/>
                <w:bCs/>
                <w:lang w:val="nl-NL"/>
              </w:rPr>
            </w:pPr>
            <w:r w:rsidRPr="00927184">
              <w:rPr>
                <w:b/>
                <w:bCs/>
                <w:lang w:val="nl-NL"/>
              </w:rPr>
              <w:t>(n=130)</w:t>
            </w:r>
          </w:p>
        </w:tc>
      </w:tr>
      <w:tr w:rsidR="00FA7595" w:rsidRPr="00927184" w14:paraId="793801A8" w14:textId="77777777" w:rsidTr="00FF4BB2">
        <w:tc>
          <w:tcPr>
            <w:tcW w:w="1544" w:type="pct"/>
          </w:tcPr>
          <w:p w14:paraId="73DF18FB" w14:textId="77777777" w:rsidR="00FA7595" w:rsidRPr="00927184" w:rsidRDefault="00FA7595" w:rsidP="00C628B0">
            <w:pPr>
              <w:keepNext/>
              <w:widowControl w:val="0"/>
              <w:rPr>
                <w:lang w:val="nl-NL"/>
              </w:rPr>
            </w:pPr>
            <w:r w:rsidRPr="00927184">
              <w:rPr>
                <w:szCs w:val="22"/>
                <w:lang w:val="nl-NL"/>
              </w:rPr>
              <w:t>Gemiddelde verandering in gezichtsscherpte (letters) (SD) op maand 6</w:t>
            </w:r>
            <w:r w:rsidRPr="00927184">
              <w:rPr>
                <w:szCs w:val="22"/>
                <w:vertAlign w:val="superscript"/>
                <w:lang w:val="nl-NL"/>
              </w:rPr>
              <w:t>a</w:t>
            </w:r>
            <w:r w:rsidRPr="00927184">
              <w:rPr>
                <w:szCs w:val="22"/>
                <w:lang w:val="nl-NL"/>
              </w:rPr>
              <w:t xml:space="preserve"> (primair eindpunt)</w:t>
            </w:r>
          </w:p>
        </w:tc>
        <w:tc>
          <w:tcPr>
            <w:tcW w:w="902" w:type="pct"/>
          </w:tcPr>
          <w:p w14:paraId="50CE4BDF" w14:textId="77777777" w:rsidR="00FA7595" w:rsidRPr="00927184" w:rsidRDefault="00FA7595" w:rsidP="00C628B0">
            <w:pPr>
              <w:keepNext/>
              <w:widowControl w:val="0"/>
              <w:jc w:val="center"/>
              <w:rPr>
                <w:lang w:val="nl-NL"/>
              </w:rPr>
            </w:pPr>
            <w:r w:rsidRPr="00927184">
              <w:rPr>
                <w:lang w:val="nl-NL"/>
              </w:rPr>
              <w:t>7,3 (13,0)</w:t>
            </w:r>
          </w:p>
        </w:tc>
        <w:tc>
          <w:tcPr>
            <w:tcW w:w="741" w:type="pct"/>
          </w:tcPr>
          <w:p w14:paraId="15417910" w14:textId="77777777" w:rsidR="00FA7595" w:rsidRPr="00927184" w:rsidRDefault="00FA7595" w:rsidP="00C628B0">
            <w:pPr>
              <w:keepNext/>
              <w:widowControl w:val="0"/>
              <w:jc w:val="center"/>
              <w:rPr>
                <w:lang w:val="nl-NL"/>
              </w:rPr>
            </w:pPr>
            <w:r w:rsidRPr="00927184">
              <w:rPr>
                <w:lang w:val="nl-NL"/>
              </w:rPr>
              <w:t>18,3 (13,2)</w:t>
            </w:r>
          </w:p>
        </w:tc>
        <w:tc>
          <w:tcPr>
            <w:tcW w:w="972" w:type="pct"/>
          </w:tcPr>
          <w:p w14:paraId="0BCE267E" w14:textId="77777777" w:rsidR="00FA7595" w:rsidRPr="00927184" w:rsidRDefault="00FA7595" w:rsidP="00C628B0">
            <w:pPr>
              <w:keepNext/>
              <w:widowControl w:val="0"/>
              <w:jc w:val="center"/>
              <w:rPr>
                <w:lang w:val="nl-NL"/>
              </w:rPr>
            </w:pPr>
            <w:r w:rsidRPr="00927184">
              <w:rPr>
                <w:lang w:val="nl-NL"/>
              </w:rPr>
              <w:t>0,8 (16,2)</w:t>
            </w:r>
          </w:p>
        </w:tc>
        <w:tc>
          <w:tcPr>
            <w:tcW w:w="840" w:type="pct"/>
          </w:tcPr>
          <w:p w14:paraId="7EA774C7" w14:textId="77777777" w:rsidR="00FA7595" w:rsidRPr="00927184" w:rsidRDefault="00FA7595" w:rsidP="00C628B0">
            <w:pPr>
              <w:keepNext/>
              <w:widowControl w:val="0"/>
              <w:jc w:val="center"/>
              <w:rPr>
                <w:lang w:val="nl-NL"/>
              </w:rPr>
            </w:pPr>
            <w:r w:rsidRPr="00927184">
              <w:rPr>
                <w:lang w:val="nl-NL"/>
              </w:rPr>
              <w:t>14,9 (13,2)</w:t>
            </w:r>
          </w:p>
        </w:tc>
      </w:tr>
      <w:tr w:rsidR="00FA7595" w:rsidRPr="00927184" w14:paraId="6B9308F9" w14:textId="77777777" w:rsidTr="00FF4BB2">
        <w:tc>
          <w:tcPr>
            <w:tcW w:w="1544" w:type="pct"/>
          </w:tcPr>
          <w:p w14:paraId="74A48489" w14:textId="77777777" w:rsidR="00FA7595" w:rsidRPr="00927184" w:rsidRDefault="00FA7595" w:rsidP="00C628B0">
            <w:pPr>
              <w:keepNext/>
              <w:widowControl w:val="0"/>
              <w:rPr>
                <w:lang w:val="nl-NL"/>
              </w:rPr>
            </w:pPr>
            <w:r w:rsidRPr="00927184">
              <w:rPr>
                <w:szCs w:val="22"/>
                <w:lang w:val="nl-NL"/>
              </w:rPr>
              <w:t>Gemiddelde verandering in BCVA op maand 12 (letters) (SD)</w:t>
            </w:r>
          </w:p>
        </w:tc>
        <w:tc>
          <w:tcPr>
            <w:tcW w:w="902" w:type="pct"/>
          </w:tcPr>
          <w:p w14:paraId="667D7B5F" w14:textId="77777777" w:rsidR="00FA7595" w:rsidRPr="00927184" w:rsidRDefault="00FA7595" w:rsidP="00C628B0">
            <w:pPr>
              <w:keepNext/>
              <w:widowControl w:val="0"/>
              <w:jc w:val="center"/>
              <w:rPr>
                <w:lang w:val="nl-NL"/>
              </w:rPr>
            </w:pPr>
            <w:r w:rsidRPr="00927184">
              <w:rPr>
                <w:lang w:val="nl-NL"/>
              </w:rPr>
              <w:t>12,1 (14,4)</w:t>
            </w:r>
          </w:p>
        </w:tc>
        <w:tc>
          <w:tcPr>
            <w:tcW w:w="741" w:type="pct"/>
          </w:tcPr>
          <w:p w14:paraId="76F2D23C" w14:textId="77777777" w:rsidR="00FA7595" w:rsidRPr="00927184" w:rsidRDefault="00FA7595" w:rsidP="00C628B0">
            <w:pPr>
              <w:keepNext/>
              <w:widowControl w:val="0"/>
              <w:jc w:val="center"/>
              <w:rPr>
                <w:lang w:val="nl-NL"/>
              </w:rPr>
            </w:pPr>
            <w:r w:rsidRPr="00927184">
              <w:rPr>
                <w:lang w:val="nl-NL"/>
              </w:rPr>
              <w:t>18,3 (14,6)</w:t>
            </w:r>
          </w:p>
        </w:tc>
        <w:tc>
          <w:tcPr>
            <w:tcW w:w="972" w:type="pct"/>
          </w:tcPr>
          <w:p w14:paraId="5C78491F" w14:textId="77777777" w:rsidR="00FA7595" w:rsidRPr="00927184" w:rsidRDefault="00FA7595" w:rsidP="00C628B0">
            <w:pPr>
              <w:keepNext/>
              <w:widowControl w:val="0"/>
              <w:jc w:val="center"/>
              <w:rPr>
                <w:lang w:val="nl-NL"/>
              </w:rPr>
            </w:pPr>
            <w:r w:rsidRPr="00927184">
              <w:rPr>
                <w:lang w:val="nl-NL"/>
              </w:rPr>
              <w:t>7,3 (15,9)</w:t>
            </w:r>
          </w:p>
        </w:tc>
        <w:tc>
          <w:tcPr>
            <w:tcW w:w="840" w:type="pct"/>
          </w:tcPr>
          <w:p w14:paraId="0D9A17E3" w14:textId="77777777" w:rsidR="00FA7595" w:rsidRPr="00927184" w:rsidRDefault="00FA7595" w:rsidP="00C628B0">
            <w:pPr>
              <w:keepNext/>
              <w:widowControl w:val="0"/>
              <w:jc w:val="center"/>
              <w:rPr>
                <w:lang w:val="nl-NL"/>
              </w:rPr>
            </w:pPr>
            <w:r w:rsidRPr="00927184">
              <w:rPr>
                <w:lang w:val="nl-NL"/>
              </w:rPr>
              <w:t>13,9 (14,2)</w:t>
            </w:r>
          </w:p>
        </w:tc>
      </w:tr>
      <w:tr w:rsidR="00FA7595" w:rsidRPr="00927184" w14:paraId="51591AEE" w14:textId="77777777" w:rsidTr="00FF4BB2">
        <w:tc>
          <w:tcPr>
            <w:tcW w:w="1544" w:type="pct"/>
          </w:tcPr>
          <w:p w14:paraId="02CC2A6D" w14:textId="77777777" w:rsidR="00FA7595" w:rsidRPr="00927184" w:rsidRDefault="00FA7595" w:rsidP="00C628B0">
            <w:pPr>
              <w:keepNext/>
              <w:widowControl w:val="0"/>
              <w:rPr>
                <w:lang w:val="nl-NL"/>
              </w:rPr>
            </w:pPr>
            <w:r w:rsidRPr="00927184">
              <w:rPr>
                <w:lang w:val="nl-NL"/>
              </w:rPr>
              <w:t>Winst van ≥15 letters in gezichtsscherpte op maand 6</w:t>
            </w:r>
            <w:r w:rsidRPr="00927184">
              <w:rPr>
                <w:vertAlign w:val="superscript"/>
                <w:lang w:val="nl-NL"/>
              </w:rPr>
              <w:t>a</w:t>
            </w:r>
            <w:r w:rsidRPr="00927184">
              <w:rPr>
                <w:lang w:val="nl-NL"/>
              </w:rPr>
              <w:t> (%)</w:t>
            </w:r>
          </w:p>
        </w:tc>
        <w:tc>
          <w:tcPr>
            <w:tcW w:w="902" w:type="pct"/>
          </w:tcPr>
          <w:p w14:paraId="6D8455B6" w14:textId="77777777" w:rsidR="00FA7595" w:rsidRPr="00927184" w:rsidRDefault="00FA7595" w:rsidP="00C628B0">
            <w:pPr>
              <w:keepNext/>
              <w:widowControl w:val="0"/>
              <w:jc w:val="center"/>
              <w:rPr>
                <w:lang w:val="nl-NL"/>
              </w:rPr>
            </w:pPr>
            <w:r w:rsidRPr="00927184">
              <w:rPr>
                <w:lang w:val="nl-NL"/>
              </w:rPr>
              <w:t>28,8</w:t>
            </w:r>
          </w:p>
        </w:tc>
        <w:tc>
          <w:tcPr>
            <w:tcW w:w="741" w:type="pct"/>
          </w:tcPr>
          <w:p w14:paraId="08D91737" w14:textId="77777777" w:rsidR="00FA7595" w:rsidRPr="00927184" w:rsidRDefault="00FA7595" w:rsidP="00C628B0">
            <w:pPr>
              <w:keepNext/>
              <w:widowControl w:val="0"/>
              <w:jc w:val="center"/>
              <w:rPr>
                <w:lang w:val="nl-NL"/>
              </w:rPr>
            </w:pPr>
            <w:r w:rsidRPr="00927184">
              <w:rPr>
                <w:lang w:val="nl-NL"/>
              </w:rPr>
              <w:t>61,1</w:t>
            </w:r>
          </w:p>
        </w:tc>
        <w:tc>
          <w:tcPr>
            <w:tcW w:w="972" w:type="pct"/>
          </w:tcPr>
          <w:p w14:paraId="0B5C5959" w14:textId="77777777" w:rsidR="00FA7595" w:rsidRPr="00927184" w:rsidRDefault="00FA7595" w:rsidP="00C628B0">
            <w:pPr>
              <w:keepNext/>
              <w:widowControl w:val="0"/>
              <w:jc w:val="center"/>
              <w:rPr>
                <w:lang w:val="nl-NL"/>
              </w:rPr>
            </w:pPr>
            <w:r w:rsidRPr="00927184">
              <w:rPr>
                <w:lang w:val="nl-NL"/>
              </w:rPr>
              <w:t>16,9</w:t>
            </w:r>
          </w:p>
        </w:tc>
        <w:tc>
          <w:tcPr>
            <w:tcW w:w="840" w:type="pct"/>
          </w:tcPr>
          <w:p w14:paraId="70DC5FEE" w14:textId="77777777" w:rsidR="00FA7595" w:rsidRPr="00927184" w:rsidRDefault="00FA7595" w:rsidP="00C628B0">
            <w:pPr>
              <w:keepNext/>
              <w:widowControl w:val="0"/>
              <w:jc w:val="center"/>
              <w:rPr>
                <w:lang w:val="nl-NL"/>
              </w:rPr>
            </w:pPr>
            <w:r w:rsidRPr="00927184">
              <w:rPr>
                <w:lang w:val="nl-NL"/>
              </w:rPr>
              <w:t>47,7</w:t>
            </w:r>
          </w:p>
        </w:tc>
      </w:tr>
      <w:tr w:rsidR="00FA7595" w:rsidRPr="00927184" w14:paraId="5A173A37" w14:textId="77777777" w:rsidTr="00FF4BB2">
        <w:tc>
          <w:tcPr>
            <w:tcW w:w="1544" w:type="pct"/>
          </w:tcPr>
          <w:p w14:paraId="626B04D6" w14:textId="77777777" w:rsidR="00FA7595" w:rsidRPr="00927184" w:rsidRDefault="00FA7595" w:rsidP="00C628B0">
            <w:pPr>
              <w:keepNext/>
              <w:widowControl w:val="0"/>
              <w:rPr>
                <w:lang w:val="nl-NL"/>
              </w:rPr>
            </w:pPr>
            <w:r w:rsidRPr="00927184">
              <w:rPr>
                <w:lang w:val="nl-NL"/>
              </w:rPr>
              <w:t>Winst van ≥15 letters in gezichtsscherpte op maand 12 (%)</w:t>
            </w:r>
          </w:p>
        </w:tc>
        <w:tc>
          <w:tcPr>
            <w:tcW w:w="902" w:type="pct"/>
          </w:tcPr>
          <w:p w14:paraId="3EA5608E" w14:textId="77777777" w:rsidR="00FA7595" w:rsidRPr="00927184" w:rsidRDefault="00FA7595" w:rsidP="00C628B0">
            <w:pPr>
              <w:keepNext/>
              <w:widowControl w:val="0"/>
              <w:jc w:val="center"/>
              <w:rPr>
                <w:lang w:val="nl-NL"/>
              </w:rPr>
            </w:pPr>
            <w:r w:rsidRPr="00927184">
              <w:rPr>
                <w:lang w:val="nl-NL"/>
              </w:rPr>
              <w:t>43,9</w:t>
            </w:r>
          </w:p>
        </w:tc>
        <w:tc>
          <w:tcPr>
            <w:tcW w:w="741" w:type="pct"/>
          </w:tcPr>
          <w:p w14:paraId="6976071E" w14:textId="77777777" w:rsidR="00FA7595" w:rsidRPr="00927184" w:rsidRDefault="00FA7595" w:rsidP="00C628B0">
            <w:pPr>
              <w:keepNext/>
              <w:widowControl w:val="0"/>
              <w:jc w:val="center"/>
              <w:rPr>
                <w:lang w:val="nl-NL"/>
              </w:rPr>
            </w:pPr>
            <w:r w:rsidRPr="00927184">
              <w:rPr>
                <w:lang w:val="nl-NL"/>
              </w:rPr>
              <w:t>60,3</w:t>
            </w:r>
          </w:p>
        </w:tc>
        <w:tc>
          <w:tcPr>
            <w:tcW w:w="972" w:type="pct"/>
          </w:tcPr>
          <w:p w14:paraId="6FFBFA70" w14:textId="77777777" w:rsidR="00FA7595" w:rsidRPr="00927184" w:rsidRDefault="00FA7595" w:rsidP="00C628B0">
            <w:pPr>
              <w:keepNext/>
              <w:widowControl w:val="0"/>
              <w:jc w:val="center"/>
              <w:rPr>
                <w:lang w:val="nl-NL"/>
              </w:rPr>
            </w:pPr>
            <w:r w:rsidRPr="00927184">
              <w:rPr>
                <w:lang w:val="nl-NL"/>
              </w:rPr>
              <w:t>33,1</w:t>
            </w:r>
          </w:p>
        </w:tc>
        <w:tc>
          <w:tcPr>
            <w:tcW w:w="840" w:type="pct"/>
          </w:tcPr>
          <w:p w14:paraId="30C39426" w14:textId="77777777" w:rsidR="00FA7595" w:rsidRPr="00927184" w:rsidRDefault="00FA7595" w:rsidP="00C628B0">
            <w:pPr>
              <w:keepNext/>
              <w:widowControl w:val="0"/>
              <w:jc w:val="center"/>
              <w:rPr>
                <w:lang w:val="nl-NL"/>
              </w:rPr>
            </w:pPr>
            <w:r w:rsidRPr="00927184">
              <w:rPr>
                <w:lang w:val="nl-NL"/>
              </w:rPr>
              <w:t>50,8</w:t>
            </w:r>
          </w:p>
        </w:tc>
      </w:tr>
      <w:tr w:rsidR="00FA7595" w:rsidRPr="00927184" w14:paraId="445A3EA6" w14:textId="77777777" w:rsidTr="00FF4BB2">
        <w:tc>
          <w:tcPr>
            <w:tcW w:w="1544" w:type="pct"/>
            <w:tcBorders>
              <w:top w:val="single" w:sz="4" w:space="0" w:color="auto"/>
              <w:left w:val="single" w:sz="4" w:space="0" w:color="auto"/>
              <w:bottom w:val="single" w:sz="4" w:space="0" w:color="auto"/>
              <w:right w:val="single" w:sz="4" w:space="0" w:color="auto"/>
            </w:tcBorders>
          </w:tcPr>
          <w:p w14:paraId="4821239A" w14:textId="77777777" w:rsidR="00FA7595" w:rsidRPr="00927184" w:rsidRDefault="00FA7595" w:rsidP="00C628B0">
            <w:pPr>
              <w:keepNext/>
              <w:widowControl w:val="0"/>
              <w:rPr>
                <w:lang w:val="nl-NL"/>
              </w:rPr>
            </w:pPr>
            <w:r w:rsidRPr="00927184">
              <w:rPr>
                <w:lang w:val="nl-NL"/>
              </w:rPr>
              <w:t>Aandeel (%) dat laser “rescue” heeft gekregen gedurende 12 maanden</w:t>
            </w:r>
          </w:p>
        </w:tc>
        <w:tc>
          <w:tcPr>
            <w:tcW w:w="902" w:type="pct"/>
            <w:tcBorders>
              <w:top w:val="single" w:sz="4" w:space="0" w:color="auto"/>
              <w:left w:val="single" w:sz="4" w:space="0" w:color="auto"/>
              <w:bottom w:val="single" w:sz="4" w:space="0" w:color="auto"/>
              <w:right w:val="single" w:sz="4" w:space="0" w:color="auto"/>
            </w:tcBorders>
          </w:tcPr>
          <w:p w14:paraId="3A5F99B2" w14:textId="77777777" w:rsidR="00FA7595" w:rsidRPr="00927184" w:rsidRDefault="00FA7595" w:rsidP="00C628B0">
            <w:pPr>
              <w:keepNext/>
              <w:widowControl w:val="0"/>
              <w:jc w:val="center"/>
              <w:rPr>
                <w:lang w:val="nl-NL"/>
              </w:rPr>
            </w:pPr>
            <w:r w:rsidRPr="00927184">
              <w:rPr>
                <w:lang w:val="nl-NL"/>
              </w:rPr>
              <w:t>61,4</w:t>
            </w:r>
          </w:p>
        </w:tc>
        <w:tc>
          <w:tcPr>
            <w:tcW w:w="741" w:type="pct"/>
            <w:tcBorders>
              <w:top w:val="single" w:sz="4" w:space="0" w:color="auto"/>
              <w:left w:val="single" w:sz="4" w:space="0" w:color="auto"/>
              <w:bottom w:val="single" w:sz="4" w:space="0" w:color="auto"/>
              <w:right w:val="single" w:sz="4" w:space="0" w:color="auto"/>
            </w:tcBorders>
          </w:tcPr>
          <w:p w14:paraId="009817D6" w14:textId="77777777" w:rsidR="00FA7595" w:rsidRPr="00927184" w:rsidRDefault="00FA7595" w:rsidP="00C628B0">
            <w:pPr>
              <w:keepNext/>
              <w:widowControl w:val="0"/>
              <w:jc w:val="center"/>
              <w:rPr>
                <w:lang w:val="nl-NL"/>
              </w:rPr>
            </w:pPr>
            <w:r w:rsidRPr="00927184">
              <w:rPr>
                <w:lang w:val="nl-NL"/>
              </w:rPr>
              <w:t>34,4</w:t>
            </w:r>
          </w:p>
        </w:tc>
        <w:tc>
          <w:tcPr>
            <w:tcW w:w="972" w:type="pct"/>
            <w:tcBorders>
              <w:top w:val="single" w:sz="4" w:space="0" w:color="auto"/>
              <w:left w:val="single" w:sz="4" w:space="0" w:color="auto"/>
              <w:bottom w:val="single" w:sz="4" w:space="0" w:color="auto"/>
              <w:right w:val="single" w:sz="4" w:space="0" w:color="auto"/>
            </w:tcBorders>
          </w:tcPr>
          <w:p w14:paraId="65D71BDF" w14:textId="77777777" w:rsidR="00FA7595" w:rsidRPr="00927184" w:rsidRDefault="00FA7595" w:rsidP="00C628B0">
            <w:pPr>
              <w:keepNext/>
              <w:widowControl w:val="0"/>
              <w:jc w:val="center"/>
              <w:rPr>
                <w:lang w:val="nl-NL"/>
              </w:rPr>
            </w:pPr>
            <w:r w:rsidRPr="00927184">
              <w:rPr>
                <w:lang w:val="nl-NL"/>
              </w:rPr>
              <w:t>n.v.t.</w:t>
            </w:r>
          </w:p>
        </w:tc>
        <w:tc>
          <w:tcPr>
            <w:tcW w:w="840" w:type="pct"/>
            <w:tcBorders>
              <w:top w:val="single" w:sz="4" w:space="0" w:color="auto"/>
              <w:left w:val="single" w:sz="4" w:space="0" w:color="auto"/>
              <w:bottom w:val="single" w:sz="4" w:space="0" w:color="auto"/>
              <w:right w:val="single" w:sz="4" w:space="0" w:color="auto"/>
            </w:tcBorders>
          </w:tcPr>
          <w:p w14:paraId="08551D85" w14:textId="77777777" w:rsidR="00FA7595" w:rsidRPr="00927184" w:rsidRDefault="00FA7595" w:rsidP="00C628B0">
            <w:pPr>
              <w:keepNext/>
              <w:widowControl w:val="0"/>
              <w:jc w:val="center"/>
              <w:rPr>
                <w:lang w:val="nl-NL"/>
              </w:rPr>
            </w:pPr>
            <w:r w:rsidRPr="00927184">
              <w:rPr>
                <w:lang w:val="nl-NL"/>
              </w:rPr>
              <w:t>n.v.t.</w:t>
            </w:r>
          </w:p>
        </w:tc>
      </w:tr>
    </w:tbl>
    <w:p w14:paraId="55223D25" w14:textId="77777777" w:rsidR="001A2266" w:rsidRPr="00927184" w:rsidRDefault="001A2266" w:rsidP="00C628B0">
      <w:pPr>
        <w:widowControl w:val="0"/>
        <w:tabs>
          <w:tab w:val="left" w:pos="720"/>
        </w:tabs>
        <w:rPr>
          <w:bCs/>
          <w:szCs w:val="22"/>
          <w:lang w:val="nl-NL"/>
        </w:rPr>
      </w:pPr>
      <w:r w:rsidRPr="00927184">
        <w:rPr>
          <w:bCs/>
          <w:szCs w:val="22"/>
          <w:vertAlign w:val="superscript"/>
          <w:lang w:val="nl-NL"/>
        </w:rPr>
        <w:t>a</w:t>
      </w:r>
      <w:r w:rsidRPr="00927184">
        <w:rPr>
          <w:bCs/>
          <w:szCs w:val="22"/>
          <w:lang w:val="nl-NL"/>
        </w:rPr>
        <w:t>p&lt;0,0001</w:t>
      </w:r>
      <w:r w:rsidR="00FA7595" w:rsidRPr="00927184">
        <w:rPr>
          <w:bCs/>
          <w:szCs w:val="22"/>
          <w:lang w:val="nl-NL"/>
        </w:rPr>
        <w:t xml:space="preserve"> voor beide onderzoeken</w:t>
      </w:r>
    </w:p>
    <w:p w14:paraId="1D90A24A" w14:textId="77777777" w:rsidR="001A2266" w:rsidRPr="00927184" w:rsidRDefault="001A2266" w:rsidP="00C628B0">
      <w:pPr>
        <w:widowControl w:val="0"/>
        <w:rPr>
          <w:lang w:val="nl-NL"/>
        </w:rPr>
      </w:pPr>
    </w:p>
    <w:p w14:paraId="50AEAF4C" w14:textId="77777777" w:rsidR="001A2266" w:rsidRPr="00927184" w:rsidRDefault="001A2266" w:rsidP="00C628B0">
      <w:pPr>
        <w:keepNext/>
        <w:widowControl w:val="0"/>
        <w:ind w:left="1134" w:hanging="1134"/>
        <w:rPr>
          <w:b/>
          <w:lang w:val="nl-NL"/>
        </w:rPr>
      </w:pPr>
      <w:r w:rsidRPr="00927184">
        <w:rPr>
          <w:b/>
          <w:lang w:val="nl-NL"/>
        </w:rPr>
        <w:t>Figuur </w:t>
      </w:r>
      <w:r w:rsidR="00414659" w:rsidRPr="00927184">
        <w:rPr>
          <w:b/>
          <w:lang w:val="nl-NL"/>
        </w:rPr>
        <w:t>5</w:t>
      </w:r>
      <w:r w:rsidRPr="00927184">
        <w:rPr>
          <w:b/>
          <w:lang w:val="nl-NL"/>
        </w:rPr>
        <w:tab/>
        <w:t>Gemiddelde verandering in BCVA in de loop van de tijd, ten opzichte van de BCVA uitgangswaarde tot maand 6 en maand 12 (BRAVO)</w:t>
      </w:r>
    </w:p>
    <w:p w14:paraId="5887DC36" w14:textId="77777777" w:rsidR="001A2266" w:rsidRPr="00927184" w:rsidRDefault="001A2266" w:rsidP="00C628B0">
      <w:pPr>
        <w:keepNext/>
        <w:widowControl w:val="0"/>
        <w:rPr>
          <w:lang w:val="nl-NL"/>
        </w:rPr>
      </w:pPr>
    </w:p>
    <w:p w14:paraId="6F17E924" w14:textId="77777777" w:rsidR="001B28BE" w:rsidRPr="00927184" w:rsidRDefault="00381848" w:rsidP="00C628B0">
      <w:pPr>
        <w:widowControl w:val="0"/>
        <w:rPr>
          <w:lang w:val="nl-NL"/>
        </w:rPr>
      </w:pPr>
      <w:r w:rsidRPr="00927184">
        <w:rPr>
          <w:noProof/>
          <w:lang w:val="en-US"/>
        </w:rPr>
        <w:drawing>
          <wp:inline distT="0" distB="0" distL="0" distR="0" wp14:anchorId="5A40F260" wp14:editId="089F2ECF">
            <wp:extent cx="5753100" cy="4333875"/>
            <wp:effectExtent l="0" t="0" r="0" b="0"/>
            <wp:docPr id="23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5753100" cy="4333875"/>
                    </a:xfrm>
                    <a:prstGeom prst="rect">
                      <a:avLst/>
                    </a:prstGeom>
                    <a:noFill/>
                    <a:ln>
                      <a:noFill/>
                    </a:ln>
                  </pic:spPr>
                </pic:pic>
              </a:graphicData>
            </a:graphic>
          </wp:inline>
        </w:drawing>
      </w:r>
    </w:p>
    <w:p w14:paraId="03580F01" w14:textId="77777777" w:rsidR="001B28BE" w:rsidRPr="00927184" w:rsidRDefault="001B28BE" w:rsidP="00C628B0">
      <w:pPr>
        <w:widowControl w:val="0"/>
        <w:rPr>
          <w:lang w:val="nl-NL"/>
        </w:rPr>
      </w:pPr>
    </w:p>
    <w:p w14:paraId="644455D4" w14:textId="77777777" w:rsidR="001A2266" w:rsidRPr="00927184" w:rsidRDefault="001A2266" w:rsidP="00C628B0">
      <w:pPr>
        <w:keepNext/>
        <w:keepLines/>
        <w:widowControl w:val="0"/>
        <w:ind w:left="1134" w:hanging="1134"/>
        <w:rPr>
          <w:b/>
          <w:lang w:val="nl-NL"/>
        </w:rPr>
      </w:pPr>
      <w:r w:rsidRPr="00927184">
        <w:rPr>
          <w:b/>
          <w:lang w:val="nl-NL"/>
        </w:rPr>
        <w:t>Figuur </w:t>
      </w:r>
      <w:r w:rsidR="00414659" w:rsidRPr="00927184">
        <w:rPr>
          <w:b/>
          <w:lang w:val="nl-NL"/>
        </w:rPr>
        <w:t>6</w:t>
      </w:r>
      <w:r w:rsidRPr="00927184">
        <w:rPr>
          <w:b/>
          <w:lang w:val="nl-NL"/>
        </w:rPr>
        <w:tab/>
        <w:t>Gemiddelde verandering in BCVA in de loop van de tijd, ten opzichte van de BCVA uitgangswaarde tot maand 6 en 12 (CRUISE)</w:t>
      </w:r>
    </w:p>
    <w:p w14:paraId="2C9D9642" w14:textId="77777777" w:rsidR="001B28BE" w:rsidRPr="00927184" w:rsidRDefault="001B28BE" w:rsidP="00C628B0">
      <w:pPr>
        <w:keepNext/>
        <w:keepLines/>
        <w:widowControl w:val="0"/>
        <w:rPr>
          <w:lang w:val="nl-NL"/>
        </w:rPr>
      </w:pPr>
    </w:p>
    <w:p w14:paraId="349A3F90" w14:textId="77777777" w:rsidR="001B28BE" w:rsidRPr="00927184" w:rsidRDefault="00381848" w:rsidP="00C628B0">
      <w:pPr>
        <w:widowControl w:val="0"/>
        <w:rPr>
          <w:lang w:val="nl-NL"/>
        </w:rPr>
      </w:pPr>
      <w:r w:rsidRPr="00927184">
        <w:rPr>
          <w:noProof/>
          <w:lang w:val="en-US"/>
        </w:rPr>
        <w:drawing>
          <wp:inline distT="0" distB="0" distL="0" distR="0" wp14:anchorId="5DD37E2F" wp14:editId="159CB9C1">
            <wp:extent cx="5762625" cy="4152900"/>
            <wp:effectExtent l="0" t="0" r="0" b="0"/>
            <wp:docPr id="24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5762625" cy="4152900"/>
                    </a:xfrm>
                    <a:prstGeom prst="rect">
                      <a:avLst/>
                    </a:prstGeom>
                    <a:noFill/>
                    <a:ln>
                      <a:noFill/>
                    </a:ln>
                  </pic:spPr>
                </pic:pic>
              </a:graphicData>
            </a:graphic>
          </wp:inline>
        </w:drawing>
      </w:r>
    </w:p>
    <w:p w14:paraId="1C854C22" w14:textId="77777777" w:rsidR="001A2266" w:rsidRPr="00927184" w:rsidRDefault="001A2266" w:rsidP="00C628B0">
      <w:pPr>
        <w:widowControl w:val="0"/>
        <w:rPr>
          <w:lang w:val="nl-NL"/>
        </w:rPr>
      </w:pPr>
    </w:p>
    <w:p w14:paraId="40C67F81" w14:textId="77777777" w:rsidR="001A2266" w:rsidRPr="00927184" w:rsidRDefault="001A2266" w:rsidP="00C628B0">
      <w:pPr>
        <w:widowControl w:val="0"/>
        <w:rPr>
          <w:lang w:val="nl-NL"/>
        </w:rPr>
      </w:pPr>
      <w:r w:rsidRPr="00927184">
        <w:rPr>
          <w:lang w:val="nl-NL"/>
        </w:rPr>
        <w:t>In beide onderzoeken ging de verbetering in zicht gepaard met een continue en significante vermindering van het macula-oedeem, zoals gemeten met de centrale retinadikte</w:t>
      </w:r>
      <w:r w:rsidRPr="00927184">
        <w:rPr>
          <w:bCs/>
          <w:iCs/>
          <w:lang w:val="nl-NL"/>
        </w:rPr>
        <w:t>.</w:t>
      </w:r>
    </w:p>
    <w:p w14:paraId="1A1658D3" w14:textId="77777777" w:rsidR="001A2266" w:rsidRPr="00927184" w:rsidRDefault="001A2266" w:rsidP="00C628B0">
      <w:pPr>
        <w:widowControl w:val="0"/>
        <w:rPr>
          <w:lang w:val="nl-NL"/>
        </w:rPr>
      </w:pPr>
    </w:p>
    <w:p w14:paraId="665A4BC6" w14:textId="003BEFE3" w:rsidR="001A2266" w:rsidRPr="00927184" w:rsidRDefault="001A2266" w:rsidP="00C628B0">
      <w:pPr>
        <w:widowControl w:val="0"/>
        <w:rPr>
          <w:lang w:val="nl-NL"/>
        </w:rPr>
      </w:pPr>
      <w:r w:rsidRPr="00927184">
        <w:rPr>
          <w:lang w:val="nl-NL"/>
        </w:rPr>
        <w:t xml:space="preserve">Bij patiënten met CRVO (CRUISE en extensiestudie HORIZON): </w:t>
      </w:r>
      <w:r w:rsidR="002B3B9F" w:rsidRPr="00927184">
        <w:rPr>
          <w:lang w:val="nl-NL"/>
        </w:rPr>
        <w:t>P</w:t>
      </w:r>
      <w:r w:rsidRPr="00927184">
        <w:rPr>
          <w:lang w:val="nl-NL"/>
        </w:rPr>
        <w:t xml:space="preserve">atiënten </w:t>
      </w:r>
      <w:r w:rsidR="002B3B9F" w:rsidRPr="00927184">
        <w:rPr>
          <w:lang w:val="nl-NL"/>
        </w:rPr>
        <w:t xml:space="preserve">behandeld met </w:t>
      </w:r>
      <w:r w:rsidRPr="00927184">
        <w:rPr>
          <w:lang w:val="nl-NL"/>
        </w:rPr>
        <w:t>sham</w:t>
      </w:r>
      <w:r w:rsidR="00C419BF" w:rsidRPr="00927184">
        <w:rPr>
          <w:lang w:val="nl-NL"/>
        </w:rPr>
        <w:noBreakHyphen/>
      </w:r>
      <w:r w:rsidR="002B3B9F" w:rsidRPr="00927184">
        <w:rPr>
          <w:lang w:val="nl-NL"/>
        </w:rPr>
        <w:t>injecties</w:t>
      </w:r>
      <w:r w:rsidRPr="00927184">
        <w:rPr>
          <w:lang w:val="nl-NL"/>
        </w:rPr>
        <w:t xml:space="preserve"> </w:t>
      </w:r>
      <w:r w:rsidR="002B3B9F" w:rsidRPr="00927184">
        <w:rPr>
          <w:lang w:val="nl-NL"/>
        </w:rPr>
        <w:t>in</w:t>
      </w:r>
      <w:r w:rsidRPr="00927184">
        <w:rPr>
          <w:lang w:val="nl-NL"/>
        </w:rPr>
        <w:t xml:space="preserve"> de eerste 6 maanden </w:t>
      </w:r>
      <w:r w:rsidR="002B3B9F" w:rsidRPr="00927184">
        <w:rPr>
          <w:lang w:val="nl-NL"/>
        </w:rPr>
        <w:t xml:space="preserve">die </w:t>
      </w:r>
      <w:r w:rsidRPr="00927184">
        <w:rPr>
          <w:lang w:val="nl-NL"/>
        </w:rPr>
        <w:t>vervolgens ranibizumab</w:t>
      </w:r>
      <w:r w:rsidR="002B3B9F" w:rsidRPr="00927184">
        <w:rPr>
          <w:lang w:val="nl-NL"/>
        </w:rPr>
        <w:t xml:space="preserve"> kregen, behaalden</w:t>
      </w:r>
      <w:r w:rsidRPr="00927184">
        <w:rPr>
          <w:lang w:val="nl-NL"/>
        </w:rPr>
        <w:t xml:space="preserve"> geen vergelijkbare winst in </w:t>
      </w:r>
      <w:r w:rsidR="00F10AC2">
        <w:rPr>
          <w:lang w:val="nl-NL"/>
        </w:rPr>
        <w:t>gezichtsscherpte</w:t>
      </w:r>
      <w:r w:rsidR="004171E0">
        <w:rPr>
          <w:lang w:val="nl-NL"/>
        </w:rPr>
        <w:t xml:space="preserve"> in</w:t>
      </w:r>
      <w:r w:rsidR="000932AD">
        <w:rPr>
          <w:lang w:val="nl-NL"/>
        </w:rPr>
        <w:t xml:space="preserve"> maand</w:t>
      </w:r>
      <w:r w:rsidR="000932AD" w:rsidRPr="00927184">
        <w:rPr>
          <w:lang w:val="nl-NL"/>
        </w:rPr>
        <w:t> </w:t>
      </w:r>
      <w:r w:rsidR="000932AD">
        <w:rPr>
          <w:lang w:val="nl-NL"/>
        </w:rPr>
        <w:t>24</w:t>
      </w:r>
      <w:r w:rsidRPr="00927184">
        <w:rPr>
          <w:lang w:val="nl-NL"/>
        </w:rPr>
        <w:t xml:space="preserve"> (~6 letters), in vergelijking met patiënten die vanaf het begin van de studie werden behandeld met ranibizumab (~12 letters).</w:t>
      </w:r>
    </w:p>
    <w:p w14:paraId="3119E2D1" w14:textId="77777777" w:rsidR="001A2266" w:rsidRPr="00927184" w:rsidRDefault="001A2266" w:rsidP="00C628B0">
      <w:pPr>
        <w:widowControl w:val="0"/>
        <w:rPr>
          <w:lang w:val="nl-NL"/>
        </w:rPr>
      </w:pPr>
    </w:p>
    <w:p w14:paraId="491F3761" w14:textId="77777777" w:rsidR="002B3B9F" w:rsidRPr="00927184" w:rsidRDefault="002B3B9F" w:rsidP="00C628B0">
      <w:pPr>
        <w:widowControl w:val="0"/>
        <w:rPr>
          <w:lang w:val="nl-NL"/>
        </w:rPr>
      </w:pPr>
      <w:r w:rsidRPr="00927184">
        <w:rPr>
          <w:lang w:val="nl-NL"/>
        </w:rPr>
        <w:t>Statistisch significante, door de patiënt gemelde verbeteringen in de sub-schalen met betrekking tot activiteit dichtbij en veraf, werden waargenomen bij de ranibizumab-behandeling ten opzichte van de controlegroep, zoals gemeten met behulp van de NEI VFQ-25.</w:t>
      </w:r>
    </w:p>
    <w:p w14:paraId="4D9C5AB4" w14:textId="77777777" w:rsidR="00C226FE" w:rsidRPr="00927184" w:rsidRDefault="00C226FE" w:rsidP="00C628B0">
      <w:pPr>
        <w:widowControl w:val="0"/>
        <w:rPr>
          <w:lang w:val="nl-NL"/>
        </w:rPr>
      </w:pPr>
    </w:p>
    <w:p w14:paraId="02509CC3" w14:textId="77777777" w:rsidR="00C226FE" w:rsidRPr="00927184" w:rsidRDefault="00C226FE" w:rsidP="00C628B0">
      <w:pPr>
        <w:widowControl w:val="0"/>
        <w:rPr>
          <w:lang w:val="nl-NL"/>
        </w:rPr>
      </w:pPr>
      <w:r w:rsidRPr="00927184">
        <w:rPr>
          <w:lang w:val="nl-NL"/>
        </w:rPr>
        <w:t>De langetermijn (24 maanden) klinische veiligheid en werkzaamheid van Lucentis bij patiënten met visusverslechtering als gevolg van macula-oedeem secundair aan RVO werden onderzocht in de BRIGHTER (BRVO) en CRYSTAL (CRVO) studies. In beide onderzoeken kregen de patiënten een 0,5 mg ranibizumab PRN doseringsschema, gestuurd op geïndividualiseerde stabilisatiecriteria. BRIGHTER was een 3-armig gerandomiseerd actief gecontroleerd onderzoek waarin 0,5 mg ranibizumab gegeven als monotherapie of in combinatie met adjuvante laserfotocoagulatie werd vergeleken met alleen laserfotocoagulatie. Patiënten in de laser-arm konden na 6 maanden 0,5 mg ranibizumab krijgen. CRYSTAL was een eenarmige studie met 0,5 mg ranibizumab monotherapie.</w:t>
      </w:r>
    </w:p>
    <w:p w14:paraId="699A917F" w14:textId="77777777" w:rsidR="00C226FE" w:rsidRPr="00927184" w:rsidRDefault="00C226FE" w:rsidP="00C628B0">
      <w:pPr>
        <w:widowControl w:val="0"/>
        <w:rPr>
          <w:lang w:val="nl-NL"/>
        </w:rPr>
      </w:pPr>
    </w:p>
    <w:p w14:paraId="69CC98DE" w14:textId="57D38E05" w:rsidR="00C226FE" w:rsidRPr="00927184" w:rsidRDefault="00C226FE" w:rsidP="00C628B0">
      <w:pPr>
        <w:widowControl w:val="0"/>
        <w:rPr>
          <w:szCs w:val="22"/>
          <w:lang w:val="nl-NL"/>
        </w:rPr>
      </w:pPr>
      <w:r w:rsidRPr="00927184">
        <w:rPr>
          <w:szCs w:val="22"/>
          <w:lang w:val="nl-NL"/>
        </w:rPr>
        <w:t>De belangrijkste resultaten van BRIGHTER en CRYSTAL zijn weergegeven in Tabel </w:t>
      </w:r>
      <w:r w:rsidR="00544B52" w:rsidRPr="00927184">
        <w:rPr>
          <w:szCs w:val="22"/>
          <w:lang w:val="nl-NL"/>
        </w:rPr>
        <w:t>9</w:t>
      </w:r>
      <w:r w:rsidRPr="00927184">
        <w:rPr>
          <w:szCs w:val="22"/>
          <w:lang w:val="nl-NL"/>
        </w:rPr>
        <w:t>.</w:t>
      </w:r>
    </w:p>
    <w:p w14:paraId="6911646C" w14:textId="77777777" w:rsidR="00C226FE" w:rsidRPr="00927184" w:rsidRDefault="00C226FE" w:rsidP="00C628B0">
      <w:pPr>
        <w:widowControl w:val="0"/>
        <w:rPr>
          <w:szCs w:val="22"/>
          <w:lang w:val="nl-NL"/>
        </w:rPr>
      </w:pPr>
    </w:p>
    <w:p w14:paraId="5B467307" w14:textId="69FC3B31" w:rsidR="00C226FE" w:rsidRPr="00927184" w:rsidRDefault="00C226FE" w:rsidP="00C628B0">
      <w:pPr>
        <w:keepNext/>
        <w:widowControl w:val="0"/>
        <w:rPr>
          <w:b/>
          <w:lang w:val="nl-NL"/>
        </w:rPr>
      </w:pPr>
      <w:r w:rsidRPr="00927184">
        <w:rPr>
          <w:b/>
          <w:lang w:val="nl-NL"/>
        </w:rPr>
        <w:t>Tabel </w:t>
      </w:r>
      <w:r w:rsidR="00E363E1" w:rsidRPr="00927184">
        <w:rPr>
          <w:b/>
          <w:lang w:val="nl-NL"/>
        </w:rPr>
        <w:t>9</w:t>
      </w:r>
      <w:r w:rsidRPr="00927184">
        <w:rPr>
          <w:b/>
          <w:lang w:val="nl-NL"/>
        </w:rPr>
        <w:tab/>
        <w:t>Resultaten op maand 6 en 24 (BRIGHTER en CRYSTAL)</w:t>
      </w:r>
    </w:p>
    <w:p w14:paraId="38B7ADAF" w14:textId="77777777" w:rsidR="00C226FE" w:rsidRPr="00927184" w:rsidRDefault="00C226FE" w:rsidP="00C628B0">
      <w:pPr>
        <w:keepNext/>
        <w:widowControl w:val="0"/>
        <w:rPr>
          <w:lang w:val="nl-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41"/>
        <w:gridCol w:w="1802"/>
        <w:gridCol w:w="1802"/>
        <w:gridCol w:w="1795"/>
        <w:gridCol w:w="1821"/>
      </w:tblGrid>
      <w:tr w:rsidR="00C226FE" w:rsidRPr="00927184" w14:paraId="7CD18720" w14:textId="77777777" w:rsidTr="00396182">
        <w:trPr>
          <w:cantSplit/>
        </w:trPr>
        <w:tc>
          <w:tcPr>
            <w:tcW w:w="1857" w:type="dxa"/>
          </w:tcPr>
          <w:p w14:paraId="798ED9C1" w14:textId="77777777" w:rsidR="00C226FE" w:rsidRPr="00927184" w:rsidRDefault="00C226FE" w:rsidP="00C628B0">
            <w:pPr>
              <w:keepNext/>
              <w:keepLines/>
              <w:widowControl w:val="0"/>
              <w:jc w:val="center"/>
              <w:rPr>
                <w:b/>
                <w:bCs/>
                <w:szCs w:val="22"/>
                <w:lang w:val="nl-NL"/>
              </w:rPr>
            </w:pPr>
          </w:p>
        </w:tc>
        <w:tc>
          <w:tcPr>
            <w:tcW w:w="5572" w:type="dxa"/>
            <w:gridSpan w:val="3"/>
          </w:tcPr>
          <w:p w14:paraId="7844B061" w14:textId="77777777" w:rsidR="00C226FE" w:rsidRPr="00927184" w:rsidRDefault="00C226FE" w:rsidP="00C628B0">
            <w:pPr>
              <w:keepNext/>
              <w:keepLines/>
              <w:widowControl w:val="0"/>
              <w:jc w:val="center"/>
              <w:rPr>
                <w:b/>
                <w:bCs/>
                <w:szCs w:val="22"/>
                <w:lang w:val="nl-NL"/>
              </w:rPr>
            </w:pPr>
            <w:r w:rsidRPr="00927184">
              <w:rPr>
                <w:b/>
                <w:bCs/>
                <w:szCs w:val="22"/>
                <w:lang w:val="nl-NL"/>
              </w:rPr>
              <w:t>BRIGHTER</w:t>
            </w:r>
          </w:p>
        </w:tc>
        <w:tc>
          <w:tcPr>
            <w:tcW w:w="1858" w:type="dxa"/>
          </w:tcPr>
          <w:p w14:paraId="7E2F6F66" w14:textId="77777777" w:rsidR="00C226FE" w:rsidRPr="00927184" w:rsidRDefault="00C226FE" w:rsidP="00C628B0">
            <w:pPr>
              <w:keepNext/>
              <w:keepLines/>
              <w:widowControl w:val="0"/>
              <w:jc w:val="center"/>
              <w:rPr>
                <w:b/>
                <w:bCs/>
                <w:szCs w:val="22"/>
                <w:lang w:val="nl-NL"/>
              </w:rPr>
            </w:pPr>
            <w:r w:rsidRPr="00927184">
              <w:rPr>
                <w:b/>
                <w:bCs/>
                <w:szCs w:val="22"/>
                <w:lang w:val="nl-NL"/>
              </w:rPr>
              <w:t>CRYSTAL</w:t>
            </w:r>
          </w:p>
        </w:tc>
      </w:tr>
      <w:tr w:rsidR="00C226FE" w:rsidRPr="00927184" w14:paraId="08C7AE74" w14:textId="77777777" w:rsidTr="00396182">
        <w:trPr>
          <w:cantSplit/>
        </w:trPr>
        <w:tc>
          <w:tcPr>
            <w:tcW w:w="1857" w:type="dxa"/>
          </w:tcPr>
          <w:p w14:paraId="0D39C632" w14:textId="77777777" w:rsidR="00C226FE" w:rsidRPr="00927184" w:rsidRDefault="00C226FE" w:rsidP="00C628B0">
            <w:pPr>
              <w:keepNext/>
              <w:keepLines/>
              <w:widowControl w:val="0"/>
              <w:jc w:val="center"/>
              <w:rPr>
                <w:vertAlign w:val="superscript"/>
                <w:lang w:val="nl-NL"/>
              </w:rPr>
            </w:pPr>
          </w:p>
        </w:tc>
        <w:tc>
          <w:tcPr>
            <w:tcW w:w="1857" w:type="dxa"/>
          </w:tcPr>
          <w:p w14:paraId="7C753178" w14:textId="77777777" w:rsidR="00C226FE" w:rsidRPr="00927184" w:rsidRDefault="00C226FE" w:rsidP="00C628B0">
            <w:pPr>
              <w:keepNext/>
              <w:keepLines/>
              <w:widowControl w:val="0"/>
              <w:jc w:val="center"/>
              <w:rPr>
                <w:lang w:val="nl-NL"/>
              </w:rPr>
            </w:pPr>
            <w:r w:rsidRPr="00927184">
              <w:rPr>
                <w:lang w:val="nl-NL"/>
              </w:rPr>
              <w:t>Lucentis 0,5 mg</w:t>
            </w:r>
          </w:p>
          <w:p w14:paraId="36F7C979" w14:textId="77777777" w:rsidR="00C226FE" w:rsidRPr="00927184" w:rsidRDefault="00C226FE" w:rsidP="00C628B0">
            <w:pPr>
              <w:keepNext/>
              <w:keepLines/>
              <w:widowControl w:val="0"/>
              <w:jc w:val="center"/>
              <w:rPr>
                <w:vertAlign w:val="superscript"/>
                <w:lang w:val="nl-NL"/>
              </w:rPr>
            </w:pPr>
            <w:r w:rsidRPr="00927184">
              <w:rPr>
                <w:lang w:val="nl-NL"/>
              </w:rPr>
              <w:t>N=180</w:t>
            </w:r>
          </w:p>
        </w:tc>
        <w:tc>
          <w:tcPr>
            <w:tcW w:w="1857" w:type="dxa"/>
          </w:tcPr>
          <w:p w14:paraId="5AF8EA9E" w14:textId="77777777" w:rsidR="00C226FE" w:rsidRPr="00927184" w:rsidRDefault="00C226FE" w:rsidP="00C628B0">
            <w:pPr>
              <w:keepNext/>
              <w:keepLines/>
              <w:widowControl w:val="0"/>
              <w:jc w:val="center"/>
              <w:rPr>
                <w:lang w:val="nl-NL"/>
              </w:rPr>
            </w:pPr>
            <w:r w:rsidRPr="00927184">
              <w:rPr>
                <w:lang w:val="nl-NL"/>
              </w:rPr>
              <w:t>Lucentis 0,5 mg + laser</w:t>
            </w:r>
          </w:p>
          <w:p w14:paraId="1A4D8A10" w14:textId="77777777" w:rsidR="00C226FE" w:rsidRPr="00927184" w:rsidRDefault="00C226FE" w:rsidP="00C628B0">
            <w:pPr>
              <w:keepNext/>
              <w:keepLines/>
              <w:widowControl w:val="0"/>
              <w:jc w:val="center"/>
              <w:rPr>
                <w:vertAlign w:val="superscript"/>
                <w:lang w:val="nl-NL"/>
              </w:rPr>
            </w:pPr>
            <w:r w:rsidRPr="00927184">
              <w:rPr>
                <w:lang w:val="nl-NL"/>
              </w:rPr>
              <w:t>N=178</w:t>
            </w:r>
          </w:p>
        </w:tc>
        <w:tc>
          <w:tcPr>
            <w:tcW w:w="1858" w:type="dxa"/>
          </w:tcPr>
          <w:p w14:paraId="2BB65969" w14:textId="77777777" w:rsidR="00C226FE" w:rsidRPr="00927184" w:rsidRDefault="00C226FE" w:rsidP="00C628B0">
            <w:pPr>
              <w:keepNext/>
              <w:keepLines/>
              <w:widowControl w:val="0"/>
              <w:jc w:val="center"/>
              <w:rPr>
                <w:lang w:val="nl-NL"/>
              </w:rPr>
            </w:pPr>
            <w:r w:rsidRPr="00927184">
              <w:rPr>
                <w:lang w:val="nl-NL"/>
              </w:rPr>
              <w:t>laser*</w:t>
            </w:r>
          </w:p>
          <w:p w14:paraId="0D90E392" w14:textId="77777777" w:rsidR="00C226FE" w:rsidRPr="00927184" w:rsidRDefault="00C226FE" w:rsidP="00C628B0">
            <w:pPr>
              <w:keepNext/>
              <w:keepLines/>
              <w:widowControl w:val="0"/>
              <w:jc w:val="center"/>
              <w:rPr>
                <w:vertAlign w:val="superscript"/>
                <w:lang w:val="nl-NL"/>
              </w:rPr>
            </w:pPr>
            <w:r w:rsidRPr="00927184">
              <w:rPr>
                <w:lang w:val="nl-NL"/>
              </w:rPr>
              <w:t>N=90</w:t>
            </w:r>
          </w:p>
        </w:tc>
        <w:tc>
          <w:tcPr>
            <w:tcW w:w="1858" w:type="dxa"/>
          </w:tcPr>
          <w:p w14:paraId="0A770407" w14:textId="77777777" w:rsidR="00C226FE" w:rsidRPr="00927184" w:rsidRDefault="00C226FE" w:rsidP="00C628B0">
            <w:pPr>
              <w:keepNext/>
              <w:keepLines/>
              <w:widowControl w:val="0"/>
              <w:jc w:val="center"/>
              <w:rPr>
                <w:lang w:val="nl-NL"/>
              </w:rPr>
            </w:pPr>
            <w:r w:rsidRPr="00927184">
              <w:rPr>
                <w:lang w:val="nl-NL"/>
              </w:rPr>
              <w:t>Lucentis 0,5 mg</w:t>
            </w:r>
          </w:p>
          <w:p w14:paraId="12E22590" w14:textId="77777777" w:rsidR="00C226FE" w:rsidRPr="00927184" w:rsidRDefault="00C226FE" w:rsidP="00C628B0">
            <w:pPr>
              <w:keepNext/>
              <w:keepLines/>
              <w:widowControl w:val="0"/>
              <w:jc w:val="center"/>
              <w:rPr>
                <w:vertAlign w:val="superscript"/>
                <w:lang w:val="nl-NL"/>
              </w:rPr>
            </w:pPr>
            <w:r w:rsidRPr="00927184">
              <w:rPr>
                <w:lang w:val="nl-NL"/>
              </w:rPr>
              <w:t>N=356</w:t>
            </w:r>
          </w:p>
        </w:tc>
      </w:tr>
      <w:tr w:rsidR="00C226FE" w:rsidRPr="00927184" w14:paraId="385E6E1B" w14:textId="77777777" w:rsidTr="00396182">
        <w:trPr>
          <w:cantSplit/>
        </w:trPr>
        <w:tc>
          <w:tcPr>
            <w:tcW w:w="1857" w:type="dxa"/>
          </w:tcPr>
          <w:p w14:paraId="6F7C40E6" w14:textId="77777777" w:rsidR="00C226FE" w:rsidRPr="00927184" w:rsidRDefault="00C226FE" w:rsidP="00C628B0">
            <w:pPr>
              <w:keepNext/>
              <w:keepLines/>
              <w:widowControl w:val="0"/>
              <w:rPr>
                <w:vertAlign w:val="superscript"/>
                <w:lang w:val="nl-NL"/>
              </w:rPr>
            </w:pPr>
            <w:r w:rsidRPr="00927184">
              <w:rPr>
                <w:lang w:val="nl-NL"/>
              </w:rPr>
              <w:t>Gemiddelde verandering in BCVA op maand 6</w:t>
            </w:r>
            <w:r w:rsidRPr="00927184">
              <w:rPr>
                <w:vertAlign w:val="superscript"/>
                <w:lang w:val="nl-NL"/>
              </w:rPr>
              <w:t>a</w:t>
            </w:r>
            <w:r w:rsidRPr="00927184">
              <w:rPr>
                <w:lang w:val="nl-NL"/>
              </w:rPr>
              <w:t xml:space="preserve"> (letters) (SD)</w:t>
            </w:r>
          </w:p>
        </w:tc>
        <w:tc>
          <w:tcPr>
            <w:tcW w:w="1857" w:type="dxa"/>
            <w:vAlign w:val="center"/>
          </w:tcPr>
          <w:p w14:paraId="0CD2B091" w14:textId="77777777" w:rsidR="00C226FE" w:rsidRPr="00927184" w:rsidRDefault="00C226FE" w:rsidP="00C628B0">
            <w:pPr>
              <w:keepNext/>
              <w:keepLines/>
              <w:widowControl w:val="0"/>
              <w:jc w:val="center"/>
              <w:rPr>
                <w:lang w:val="nl-NL"/>
              </w:rPr>
            </w:pPr>
            <w:r w:rsidRPr="00927184">
              <w:rPr>
                <w:lang w:val="nl-NL"/>
              </w:rPr>
              <w:t>+14,8</w:t>
            </w:r>
          </w:p>
          <w:p w14:paraId="09CC6BA4" w14:textId="77777777" w:rsidR="00C226FE" w:rsidRPr="00927184" w:rsidRDefault="00C226FE" w:rsidP="00C628B0">
            <w:pPr>
              <w:keepNext/>
              <w:keepLines/>
              <w:widowControl w:val="0"/>
              <w:jc w:val="center"/>
              <w:rPr>
                <w:vertAlign w:val="superscript"/>
                <w:lang w:val="nl-NL"/>
              </w:rPr>
            </w:pPr>
            <w:r w:rsidRPr="00927184">
              <w:rPr>
                <w:lang w:val="nl-NL"/>
              </w:rPr>
              <w:t>(10,7)</w:t>
            </w:r>
          </w:p>
        </w:tc>
        <w:tc>
          <w:tcPr>
            <w:tcW w:w="1857" w:type="dxa"/>
            <w:vAlign w:val="center"/>
          </w:tcPr>
          <w:p w14:paraId="024A3891" w14:textId="77777777" w:rsidR="00C226FE" w:rsidRPr="00927184" w:rsidRDefault="00C226FE" w:rsidP="00C628B0">
            <w:pPr>
              <w:keepNext/>
              <w:keepLines/>
              <w:widowControl w:val="0"/>
              <w:jc w:val="center"/>
              <w:rPr>
                <w:lang w:val="nl-NL"/>
              </w:rPr>
            </w:pPr>
            <w:r w:rsidRPr="00927184">
              <w:rPr>
                <w:lang w:val="nl-NL"/>
              </w:rPr>
              <w:t>+14,8</w:t>
            </w:r>
          </w:p>
          <w:p w14:paraId="7468B8D0" w14:textId="77777777" w:rsidR="00C226FE" w:rsidRPr="00927184" w:rsidRDefault="00C226FE" w:rsidP="00C628B0">
            <w:pPr>
              <w:keepNext/>
              <w:keepLines/>
              <w:widowControl w:val="0"/>
              <w:jc w:val="center"/>
              <w:rPr>
                <w:vertAlign w:val="superscript"/>
                <w:lang w:val="nl-NL"/>
              </w:rPr>
            </w:pPr>
            <w:r w:rsidRPr="00927184">
              <w:rPr>
                <w:lang w:val="nl-NL"/>
              </w:rPr>
              <w:t>(11,13)</w:t>
            </w:r>
          </w:p>
        </w:tc>
        <w:tc>
          <w:tcPr>
            <w:tcW w:w="1858" w:type="dxa"/>
            <w:vAlign w:val="center"/>
          </w:tcPr>
          <w:p w14:paraId="7086EEDC" w14:textId="77777777" w:rsidR="00C226FE" w:rsidRPr="00927184" w:rsidRDefault="00C226FE" w:rsidP="00C628B0">
            <w:pPr>
              <w:keepNext/>
              <w:keepLines/>
              <w:widowControl w:val="0"/>
              <w:jc w:val="center"/>
              <w:rPr>
                <w:lang w:val="nl-NL"/>
              </w:rPr>
            </w:pPr>
            <w:r w:rsidRPr="00927184">
              <w:rPr>
                <w:lang w:val="nl-NL"/>
              </w:rPr>
              <w:t>+6,0</w:t>
            </w:r>
          </w:p>
          <w:p w14:paraId="0386630A" w14:textId="77777777" w:rsidR="00C226FE" w:rsidRPr="00927184" w:rsidRDefault="00C226FE" w:rsidP="00C628B0">
            <w:pPr>
              <w:keepNext/>
              <w:keepLines/>
              <w:widowControl w:val="0"/>
              <w:jc w:val="center"/>
              <w:rPr>
                <w:vertAlign w:val="superscript"/>
                <w:lang w:val="nl-NL"/>
              </w:rPr>
            </w:pPr>
            <w:r w:rsidRPr="00927184">
              <w:rPr>
                <w:lang w:val="nl-NL"/>
              </w:rPr>
              <w:t>(14,27)</w:t>
            </w:r>
          </w:p>
        </w:tc>
        <w:tc>
          <w:tcPr>
            <w:tcW w:w="1858" w:type="dxa"/>
            <w:vAlign w:val="center"/>
          </w:tcPr>
          <w:p w14:paraId="55922683" w14:textId="77777777" w:rsidR="00C226FE" w:rsidRPr="00927184" w:rsidRDefault="00C226FE" w:rsidP="00C628B0">
            <w:pPr>
              <w:keepNext/>
              <w:keepLines/>
              <w:widowControl w:val="0"/>
              <w:jc w:val="center"/>
              <w:rPr>
                <w:lang w:val="nl-NL"/>
              </w:rPr>
            </w:pPr>
            <w:r w:rsidRPr="00927184">
              <w:rPr>
                <w:lang w:val="nl-NL"/>
              </w:rPr>
              <w:t>+12,0</w:t>
            </w:r>
          </w:p>
          <w:p w14:paraId="62DC4C0D" w14:textId="77777777" w:rsidR="00C226FE" w:rsidRPr="00927184" w:rsidRDefault="00C226FE" w:rsidP="00C628B0">
            <w:pPr>
              <w:keepNext/>
              <w:keepLines/>
              <w:widowControl w:val="0"/>
              <w:jc w:val="center"/>
              <w:rPr>
                <w:vertAlign w:val="superscript"/>
                <w:lang w:val="nl-NL"/>
              </w:rPr>
            </w:pPr>
            <w:r w:rsidRPr="00927184">
              <w:rPr>
                <w:lang w:val="nl-NL"/>
              </w:rPr>
              <w:t>(13,95)</w:t>
            </w:r>
          </w:p>
        </w:tc>
      </w:tr>
      <w:tr w:rsidR="00C226FE" w:rsidRPr="00927184" w14:paraId="6C6A68F0" w14:textId="77777777" w:rsidTr="00396182">
        <w:trPr>
          <w:cantSplit/>
        </w:trPr>
        <w:tc>
          <w:tcPr>
            <w:tcW w:w="1857" w:type="dxa"/>
          </w:tcPr>
          <w:p w14:paraId="19B2E46B" w14:textId="77777777" w:rsidR="00C226FE" w:rsidRPr="00927184" w:rsidRDefault="00C226FE" w:rsidP="00C628B0">
            <w:pPr>
              <w:keepNext/>
              <w:keepLines/>
              <w:widowControl w:val="0"/>
              <w:rPr>
                <w:vertAlign w:val="superscript"/>
                <w:lang w:val="nl-NL"/>
              </w:rPr>
            </w:pPr>
            <w:r w:rsidRPr="00927184">
              <w:rPr>
                <w:lang w:val="nl-NL"/>
              </w:rPr>
              <w:t>Gemiddelde verandering in BCVA op maand 24</w:t>
            </w:r>
            <w:r w:rsidRPr="00927184">
              <w:rPr>
                <w:vertAlign w:val="superscript"/>
                <w:lang w:val="nl-NL"/>
              </w:rPr>
              <w:t>b</w:t>
            </w:r>
            <w:r w:rsidRPr="00927184">
              <w:rPr>
                <w:lang w:val="nl-NL"/>
              </w:rPr>
              <w:t xml:space="preserve"> (letters) (SD)</w:t>
            </w:r>
          </w:p>
        </w:tc>
        <w:tc>
          <w:tcPr>
            <w:tcW w:w="1857" w:type="dxa"/>
            <w:vAlign w:val="center"/>
          </w:tcPr>
          <w:p w14:paraId="7EF191D8" w14:textId="77777777" w:rsidR="00C226FE" w:rsidRPr="00927184" w:rsidRDefault="00C226FE" w:rsidP="00C628B0">
            <w:pPr>
              <w:keepNext/>
              <w:keepLines/>
              <w:widowControl w:val="0"/>
              <w:jc w:val="center"/>
              <w:rPr>
                <w:lang w:val="nl-NL"/>
              </w:rPr>
            </w:pPr>
            <w:r w:rsidRPr="00927184">
              <w:rPr>
                <w:lang w:val="nl-NL"/>
              </w:rPr>
              <w:t>+15,5</w:t>
            </w:r>
          </w:p>
          <w:p w14:paraId="1474F56C" w14:textId="77777777" w:rsidR="00C226FE" w:rsidRPr="00927184" w:rsidRDefault="00C226FE" w:rsidP="00C628B0">
            <w:pPr>
              <w:keepNext/>
              <w:keepLines/>
              <w:widowControl w:val="0"/>
              <w:jc w:val="center"/>
              <w:rPr>
                <w:vertAlign w:val="superscript"/>
                <w:lang w:val="nl-NL"/>
              </w:rPr>
            </w:pPr>
            <w:r w:rsidRPr="00927184">
              <w:rPr>
                <w:lang w:val="nl-NL"/>
              </w:rPr>
              <w:t>(13,91)</w:t>
            </w:r>
          </w:p>
        </w:tc>
        <w:tc>
          <w:tcPr>
            <w:tcW w:w="1857" w:type="dxa"/>
            <w:vAlign w:val="center"/>
          </w:tcPr>
          <w:p w14:paraId="65F7DDB7" w14:textId="77777777" w:rsidR="00C226FE" w:rsidRPr="00927184" w:rsidRDefault="00C226FE" w:rsidP="00C628B0">
            <w:pPr>
              <w:keepNext/>
              <w:keepLines/>
              <w:widowControl w:val="0"/>
              <w:jc w:val="center"/>
              <w:rPr>
                <w:lang w:val="nl-NL"/>
              </w:rPr>
            </w:pPr>
            <w:r w:rsidRPr="00927184">
              <w:rPr>
                <w:lang w:val="nl-NL"/>
              </w:rPr>
              <w:t>+17,3</w:t>
            </w:r>
          </w:p>
          <w:p w14:paraId="71019922" w14:textId="77777777" w:rsidR="00C226FE" w:rsidRPr="00927184" w:rsidRDefault="00C226FE" w:rsidP="00C628B0">
            <w:pPr>
              <w:keepNext/>
              <w:keepLines/>
              <w:widowControl w:val="0"/>
              <w:jc w:val="center"/>
              <w:rPr>
                <w:vertAlign w:val="superscript"/>
                <w:lang w:val="nl-NL"/>
              </w:rPr>
            </w:pPr>
            <w:r w:rsidRPr="00927184">
              <w:rPr>
                <w:lang w:val="nl-NL"/>
              </w:rPr>
              <w:t>(12,61)</w:t>
            </w:r>
          </w:p>
        </w:tc>
        <w:tc>
          <w:tcPr>
            <w:tcW w:w="1858" w:type="dxa"/>
            <w:vAlign w:val="center"/>
          </w:tcPr>
          <w:p w14:paraId="655C9D84" w14:textId="77777777" w:rsidR="00C226FE" w:rsidRPr="00927184" w:rsidRDefault="00C226FE" w:rsidP="00C628B0">
            <w:pPr>
              <w:keepNext/>
              <w:keepLines/>
              <w:widowControl w:val="0"/>
              <w:jc w:val="center"/>
              <w:rPr>
                <w:lang w:val="nl-NL"/>
              </w:rPr>
            </w:pPr>
            <w:r w:rsidRPr="00927184">
              <w:rPr>
                <w:lang w:val="nl-NL"/>
              </w:rPr>
              <w:t>+11,6</w:t>
            </w:r>
          </w:p>
          <w:p w14:paraId="2D13CE03" w14:textId="77777777" w:rsidR="00C226FE" w:rsidRPr="00927184" w:rsidRDefault="00C226FE" w:rsidP="00C628B0">
            <w:pPr>
              <w:keepNext/>
              <w:keepLines/>
              <w:widowControl w:val="0"/>
              <w:jc w:val="center"/>
              <w:rPr>
                <w:vertAlign w:val="superscript"/>
                <w:lang w:val="nl-NL"/>
              </w:rPr>
            </w:pPr>
            <w:r w:rsidRPr="00927184">
              <w:rPr>
                <w:lang w:val="nl-NL"/>
              </w:rPr>
              <w:t>(16,09)</w:t>
            </w:r>
          </w:p>
        </w:tc>
        <w:tc>
          <w:tcPr>
            <w:tcW w:w="1858" w:type="dxa"/>
            <w:vAlign w:val="center"/>
          </w:tcPr>
          <w:p w14:paraId="6BD302A2" w14:textId="77777777" w:rsidR="00C226FE" w:rsidRPr="00927184" w:rsidRDefault="00C226FE" w:rsidP="00C628B0">
            <w:pPr>
              <w:keepNext/>
              <w:keepLines/>
              <w:widowControl w:val="0"/>
              <w:jc w:val="center"/>
              <w:rPr>
                <w:lang w:val="nl-NL"/>
              </w:rPr>
            </w:pPr>
            <w:r w:rsidRPr="00927184">
              <w:rPr>
                <w:lang w:val="nl-NL"/>
              </w:rPr>
              <w:t>+12,1</w:t>
            </w:r>
          </w:p>
          <w:p w14:paraId="1918EDE0" w14:textId="77777777" w:rsidR="00C226FE" w:rsidRPr="00927184" w:rsidRDefault="00C226FE" w:rsidP="00C628B0">
            <w:pPr>
              <w:keepNext/>
              <w:keepLines/>
              <w:widowControl w:val="0"/>
              <w:jc w:val="center"/>
              <w:rPr>
                <w:vertAlign w:val="superscript"/>
                <w:lang w:val="nl-NL"/>
              </w:rPr>
            </w:pPr>
            <w:r w:rsidRPr="00927184">
              <w:rPr>
                <w:lang w:val="nl-NL"/>
              </w:rPr>
              <w:t>(18,60)</w:t>
            </w:r>
          </w:p>
        </w:tc>
      </w:tr>
      <w:tr w:rsidR="00C226FE" w:rsidRPr="00927184" w14:paraId="5DFA1821" w14:textId="77777777" w:rsidTr="00396182">
        <w:trPr>
          <w:cantSplit/>
        </w:trPr>
        <w:tc>
          <w:tcPr>
            <w:tcW w:w="1857" w:type="dxa"/>
          </w:tcPr>
          <w:p w14:paraId="4948B2BA" w14:textId="77777777" w:rsidR="00C226FE" w:rsidRPr="00927184" w:rsidRDefault="00C226FE" w:rsidP="00C628B0">
            <w:pPr>
              <w:keepNext/>
              <w:keepLines/>
              <w:widowControl w:val="0"/>
              <w:rPr>
                <w:lang w:val="nl-NL"/>
              </w:rPr>
            </w:pPr>
            <w:r w:rsidRPr="00927184">
              <w:rPr>
                <w:lang w:val="nl-NL"/>
              </w:rPr>
              <w:t>Winst van ≥15 letters in BCVA op maand 24 (%)</w:t>
            </w:r>
          </w:p>
        </w:tc>
        <w:tc>
          <w:tcPr>
            <w:tcW w:w="1857" w:type="dxa"/>
            <w:vAlign w:val="center"/>
          </w:tcPr>
          <w:p w14:paraId="04FD6703" w14:textId="77777777" w:rsidR="00C226FE" w:rsidRPr="00927184" w:rsidRDefault="00C226FE" w:rsidP="00C628B0">
            <w:pPr>
              <w:keepNext/>
              <w:keepLines/>
              <w:widowControl w:val="0"/>
              <w:jc w:val="center"/>
              <w:rPr>
                <w:lang w:val="nl-NL"/>
              </w:rPr>
            </w:pPr>
            <w:r w:rsidRPr="00927184">
              <w:rPr>
                <w:lang w:val="nl-NL"/>
              </w:rPr>
              <w:t>52,8</w:t>
            </w:r>
          </w:p>
        </w:tc>
        <w:tc>
          <w:tcPr>
            <w:tcW w:w="1857" w:type="dxa"/>
            <w:vAlign w:val="center"/>
          </w:tcPr>
          <w:p w14:paraId="08657E9D" w14:textId="77777777" w:rsidR="00C226FE" w:rsidRPr="00927184" w:rsidRDefault="00C226FE" w:rsidP="00C628B0">
            <w:pPr>
              <w:keepNext/>
              <w:keepLines/>
              <w:widowControl w:val="0"/>
              <w:jc w:val="center"/>
              <w:rPr>
                <w:lang w:val="nl-NL"/>
              </w:rPr>
            </w:pPr>
            <w:r w:rsidRPr="00927184">
              <w:rPr>
                <w:lang w:val="nl-NL"/>
              </w:rPr>
              <w:t>59,6</w:t>
            </w:r>
          </w:p>
        </w:tc>
        <w:tc>
          <w:tcPr>
            <w:tcW w:w="1858" w:type="dxa"/>
            <w:vAlign w:val="center"/>
          </w:tcPr>
          <w:p w14:paraId="38B6FA11" w14:textId="77777777" w:rsidR="00C226FE" w:rsidRPr="00927184" w:rsidRDefault="00C226FE" w:rsidP="00C628B0">
            <w:pPr>
              <w:keepNext/>
              <w:keepLines/>
              <w:widowControl w:val="0"/>
              <w:jc w:val="center"/>
              <w:rPr>
                <w:vertAlign w:val="superscript"/>
                <w:lang w:val="nl-NL"/>
              </w:rPr>
            </w:pPr>
            <w:r w:rsidRPr="00927184">
              <w:rPr>
                <w:lang w:val="nl-NL"/>
              </w:rPr>
              <w:t>43,3</w:t>
            </w:r>
          </w:p>
        </w:tc>
        <w:tc>
          <w:tcPr>
            <w:tcW w:w="1858" w:type="dxa"/>
            <w:vAlign w:val="center"/>
          </w:tcPr>
          <w:p w14:paraId="5EA43E62" w14:textId="77777777" w:rsidR="00C226FE" w:rsidRPr="00927184" w:rsidRDefault="00C226FE" w:rsidP="00C628B0">
            <w:pPr>
              <w:keepNext/>
              <w:keepLines/>
              <w:widowControl w:val="0"/>
              <w:jc w:val="center"/>
              <w:rPr>
                <w:vertAlign w:val="superscript"/>
                <w:lang w:val="nl-NL"/>
              </w:rPr>
            </w:pPr>
            <w:r w:rsidRPr="00927184">
              <w:rPr>
                <w:lang w:val="nl-NL"/>
              </w:rPr>
              <w:t>49,2</w:t>
            </w:r>
          </w:p>
        </w:tc>
      </w:tr>
      <w:tr w:rsidR="00C226FE" w:rsidRPr="00927184" w14:paraId="0ED1ABD5" w14:textId="77777777" w:rsidTr="00396182">
        <w:trPr>
          <w:cantSplit/>
        </w:trPr>
        <w:tc>
          <w:tcPr>
            <w:tcW w:w="1857" w:type="dxa"/>
          </w:tcPr>
          <w:p w14:paraId="5E7CA4B8" w14:textId="77777777" w:rsidR="00C226FE" w:rsidRPr="00927184" w:rsidRDefault="00C226FE" w:rsidP="00C628B0">
            <w:pPr>
              <w:keepNext/>
              <w:keepLines/>
              <w:widowControl w:val="0"/>
              <w:rPr>
                <w:lang w:val="nl-NL"/>
              </w:rPr>
            </w:pPr>
            <w:r w:rsidRPr="00927184">
              <w:rPr>
                <w:lang w:val="nl-NL"/>
              </w:rPr>
              <w:t xml:space="preserve">Gemiddeld aantal injecties (SD) </w:t>
            </w:r>
            <w:r w:rsidRPr="00927184">
              <w:rPr>
                <w:rFonts w:cs="Calibri"/>
                <w:bCs/>
                <w:iCs/>
                <w:lang w:val="nl-NL"/>
              </w:rPr>
              <w:t>(maanden 0</w:t>
            </w:r>
            <w:r w:rsidRPr="00927184">
              <w:rPr>
                <w:rFonts w:cs="Calibri"/>
                <w:bCs/>
                <w:iCs/>
                <w:lang w:val="nl-NL"/>
              </w:rPr>
              <w:noBreakHyphen/>
              <w:t>23)</w:t>
            </w:r>
          </w:p>
        </w:tc>
        <w:tc>
          <w:tcPr>
            <w:tcW w:w="1857" w:type="dxa"/>
            <w:vAlign w:val="center"/>
          </w:tcPr>
          <w:p w14:paraId="6EC814E9" w14:textId="77777777" w:rsidR="00C226FE" w:rsidRPr="00927184" w:rsidRDefault="00C226FE" w:rsidP="00C628B0">
            <w:pPr>
              <w:keepNext/>
              <w:keepLines/>
              <w:widowControl w:val="0"/>
              <w:jc w:val="center"/>
              <w:rPr>
                <w:lang w:val="nl-NL"/>
              </w:rPr>
            </w:pPr>
            <w:r w:rsidRPr="00927184">
              <w:rPr>
                <w:lang w:val="nl-NL"/>
              </w:rPr>
              <w:t>11,4</w:t>
            </w:r>
          </w:p>
          <w:p w14:paraId="0CD72855" w14:textId="77777777" w:rsidR="00C226FE" w:rsidRPr="00927184" w:rsidRDefault="00C226FE" w:rsidP="00C628B0">
            <w:pPr>
              <w:keepNext/>
              <w:keepLines/>
              <w:widowControl w:val="0"/>
              <w:jc w:val="center"/>
              <w:rPr>
                <w:lang w:val="nl-NL"/>
              </w:rPr>
            </w:pPr>
            <w:r w:rsidRPr="00927184">
              <w:rPr>
                <w:lang w:val="nl-NL"/>
              </w:rPr>
              <w:t>(5,81)</w:t>
            </w:r>
          </w:p>
        </w:tc>
        <w:tc>
          <w:tcPr>
            <w:tcW w:w="1857" w:type="dxa"/>
            <w:vAlign w:val="center"/>
          </w:tcPr>
          <w:p w14:paraId="3532F7C2" w14:textId="77777777" w:rsidR="00C226FE" w:rsidRPr="00927184" w:rsidRDefault="00C226FE" w:rsidP="00C628B0">
            <w:pPr>
              <w:keepNext/>
              <w:keepLines/>
              <w:widowControl w:val="0"/>
              <w:jc w:val="center"/>
              <w:rPr>
                <w:lang w:val="nl-NL"/>
              </w:rPr>
            </w:pPr>
            <w:r w:rsidRPr="00927184">
              <w:rPr>
                <w:lang w:val="nl-NL"/>
              </w:rPr>
              <w:t>11,3 (6,02)</w:t>
            </w:r>
          </w:p>
        </w:tc>
        <w:tc>
          <w:tcPr>
            <w:tcW w:w="1858" w:type="dxa"/>
            <w:vAlign w:val="center"/>
          </w:tcPr>
          <w:p w14:paraId="7F578DC3" w14:textId="77777777" w:rsidR="00C226FE" w:rsidRPr="00927184" w:rsidRDefault="00C226FE" w:rsidP="00C628B0">
            <w:pPr>
              <w:keepNext/>
              <w:keepLines/>
              <w:widowControl w:val="0"/>
              <w:jc w:val="center"/>
              <w:rPr>
                <w:vertAlign w:val="superscript"/>
                <w:lang w:val="nl-NL"/>
              </w:rPr>
            </w:pPr>
            <w:r w:rsidRPr="00927184">
              <w:rPr>
                <w:lang w:val="nl-NL"/>
              </w:rPr>
              <w:t>n.v.t.</w:t>
            </w:r>
          </w:p>
        </w:tc>
        <w:tc>
          <w:tcPr>
            <w:tcW w:w="1858" w:type="dxa"/>
            <w:vAlign w:val="center"/>
          </w:tcPr>
          <w:p w14:paraId="5CE66C32" w14:textId="77777777" w:rsidR="00C226FE" w:rsidRPr="00927184" w:rsidRDefault="00C226FE" w:rsidP="00C628B0">
            <w:pPr>
              <w:keepNext/>
              <w:keepLines/>
              <w:widowControl w:val="0"/>
              <w:jc w:val="center"/>
              <w:rPr>
                <w:vertAlign w:val="superscript"/>
                <w:lang w:val="nl-NL"/>
              </w:rPr>
            </w:pPr>
            <w:r w:rsidRPr="00927184">
              <w:rPr>
                <w:lang w:val="nl-NL"/>
              </w:rPr>
              <w:t>13,1 (6,39)</w:t>
            </w:r>
          </w:p>
        </w:tc>
      </w:tr>
      <w:tr w:rsidR="00C226FE" w:rsidRPr="007B7D0B" w14:paraId="606611DA" w14:textId="77777777" w:rsidTr="00396182">
        <w:trPr>
          <w:cantSplit/>
        </w:trPr>
        <w:tc>
          <w:tcPr>
            <w:tcW w:w="9287" w:type="dxa"/>
            <w:gridSpan w:val="5"/>
          </w:tcPr>
          <w:p w14:paraId="1CB9D2E9" w14:textId="77777777" w:rsidR="00C226FE" w:rsidRPr="00927184" w:rsidRDefault="00C226FE" w:rsidP="00C628B0">
            <w:pPr>
              <w:keepLines/>
              <w:widowControl w:val="0"/>
              <w:ind w:left="567" w:hanging="567"/>
              <w:rPr>
                <w:lang w:val="nl-NL"/>
              </w:rPr>
            </w:pPr>
            <w:r w:rsidRPr="00927184">
              <w:rPr>
                <w:vertAlign w:val="superscript"/>
                <w:lang w:val="nl-NL"/>
              </w:rPr>
              <w:t>a</w:t>
            </w:r>
            <w:r w:rsidRPr="00927184">
              <w:rPr>
                <w:lang w:val="nl-NL"/>
              </w:rPr>
              <w:tab/>
              <w:t>p&lt;0,0001 voor beide vergelijkingen in BRIGHTER op maand 6: Lucentis 0,5 mg versus laser en Lucentis 0,5 mg + laser versus laser.</w:t>
            </w:r>
          </w:p>
          <w:p w14:paraId="1FDD07E4" w14:textId="77777777" w:rsidR="00C226FE" w:rsidRPr="00927184" w:rsidRDefault="00C226FE" w:rsidP="00C628B0">
            <w:pPr>
              <w:keepLines/>
              <w:widowControl w:val="0"/>
              <w:ind w:left="567" w:hanging="567"/>
              <w:rPr>
                <w:lang w:val="nl-NL"/>
              </w:rPr>
            </w:pPr>
            <w:r w:rsidRPr="00927184">
              <w:rPr>
                <w:vertAlign w:val="superscript"/>
                <w:lang w:val="nl-NL"/>
              </w:rPr>
              <w:t>b</w:t>
            </w:r>
            <w:r w:rsidRPr="00927184">
              <w:rPr>
                <w:lang w:val="nl-NL"/>
              </w:rPr>
              <w:tab/>
              <w:t>p&lt;0,0001 voor nulhypothese in CRYSTAL dat de gemiddelde wijziging op maand 24 ten opzichte van baseline nul is.</w:t>
            </w:r>
          </w:p>
          <w:p w14:paraId="7D848819" w14:textId="77777777" w:rsidR="00C226FE" w:rsidRPr="00927184" w:rsidDel="007C5466" w:rsidRDefault="00C226FE" w:rsidP="00C628B0">
            <w:pPr>
              <w:keepLines/>
              <w:widowControl w:val="0"/>
              <w:ind w:left="567" w:hanging="567"/>
              <w:rPr>
                <w:lang w:val="nl-NL"/>
              </w:rPr>
            </w:pPr>
            <w:r w:rsidRPr="00927184">
              <w:rPr>
                <w:lang w:val="nl-NL"/>
              </w:rPr>
              <w:t>*</w:t>
            </w:r>
            <w:r w:rsidRPr="00927184">
              <w:rPr>
                <w:lang w:val="nl-NL"/>
              </w:rPr>
              <w:tab/>
              <w:t>Vanaf maand 6 was behandeling met ranibizumab 0,5 mg toegestaan (24 patiënten werden alleen met laser behandeld).</w:t>
            </w:r>
          </w:p>
        </w:tc>
      </w:tr>
    </w:tbl>
    <w:p w14:paraId="46C7D241" w14:textId="77777777" w:rsidR="00C226FE" w:rsidRPr="00927184" w:rsidRDefault="00C226FE" w:rsidP="00C628B0">
      <w:pPr>
        <w:widowControl w:val="0"/>
        <w:rPr>
          <w:lang w:val="nl-NL"/>
        </w:rPr>
      </w:pPr>
    </w:p>
    <w:p w14:paraId="7AD9DD54" w14:textId="77777777" w:rsidR="00C226FE" w:rsidRPr="00927184" w:rsidRDefault="00C226FE" w:rsidP="00C628B0">
      <w:pPr>
        <w:widowControl w:val="0"/>
        <w:rPr>
          <w:lang w:val="nl-NL"/>
        </w:rPr>
      </w:pPr>
      <w:r w:rsidRPr="00927184">
        <w:rPr>
          <w:lang w:val="nl-NL"/>
        </w:rPr>
        <w:t>In BRIGHTER liet ranibizumab 0,5 mg met adjuvante lasertherapie non-inferioriteit zien versus ranibizumab monotherapie van baseline tot maand 24 (95% BI -2,8, 1,4).</w:t>
      </w:r>
    </w:p>
    <w:p w14:paraId="130CD7EE" w14:textId="77777777" w:rsidR="00C226FE" w:rsidRPr="00927184" w:rsidRDefault="00C226FE" w:rsidP="00C628B0">
      <w:pPr>
        <w:widowControl w:val="0"/>
        <w:rPr>
          <w:lang w:val="nl-NL"/>
        </w:rPr>
      </w:pPr>
    </w:p>
    <w:p w14:paraId="6EC4750A" w14:textId="77777777" w:rsidR="00C226FE" w:rsidRPr="00927184" w:rsidRDefault="00C226FE" w:rsidP="00C628B0">
      <w:pPr>
        <w:widowControl w:val="0"/>
        <w:rPr>
          <w:lang w:val="nl-NL"/>
        </w:rPr>
      </w:pPr>
      <w:r w:rsidRPr="00927184">
        <w:rPr>
          <w:lang w:val="nl-NL"/>
        </w:rPr>
        <w:t>In beide studies werd een snelle en statistisch significante afname ten opzichte van baseline van de centrale retinale subvelddikte waargenomen op maand 1. Dit effect bleef gehandhaafd tot maand 24.</w:t>
      </w:r>
    </w:p>
    <w:p w14:paraId="01CAE797" w14:textId="77777777" w:rsidR="00C226FE" w:rsidRPr="00927184" w:rsidRDefault="00C226FE" w:rsidP="00C628B0">
      <w:pPr>
        <w:widowControl w:val="0"/>
        <w:rPr>
          <w:lang w:val="nl-NL"/>
        </w:rPr>
      </w:pPr>
    </w:p>
    <w:p w14:paraId="60232F25" w14:textId="77777777" w:rsidR="00C226FE" w:rsidRPr="00927184" w:rsidRDefault="00C226FE" w:rsidP="00C628B0">
      <w:pPr>
        <w:widowControl w:val="0"/>
        <w:rPr>
          <w:lang w:val="nl-NL"/>
        </w:rPr>
      </w:pPr>
      <w:r w:rsidRPr="00927184">
        <w:rPr>
          <w:lang w:val="nl-NL"/>
        </w:rPr>
        <w:t>Het effect van ranibizumab behandeling was vergelijkbaar, onafhankelijk van de aanwezigheid van retinale ischemie. In BRIGHTER hadden patiënten met ischemie (N=46) of zonder (N=133) en behandeld met ranibizumab monotherapie een gemiddelde verandering ten opzichte van baseline van respectievelijk +15,3 en +15,6 letters op maand 24. In CRYSTAL hadden patiënten met ischemie (N=53) of zonder (N=300) en behandeld met ranibizumab monotherapie een gemiddelde verandering ten opzichte van baseline van respectievelijk +15,0 en +11,5 letters.</w:t>
      </w:r>
    </w:p>
    <w:p w14:paraId="40D48D7D" w14:textId="77777777" w:rsidR="00C226FE" w:rsidRPr="00927184" w:rsidRDefault="00C226FE" w:rsidP="00C628B0">
      <w:pPr>
        <w:widowControl w:val="0"/>
        <w:rPr>
          <w:lang w:val="nl-NL"/>
        </w:rPr>
      </w:pPr>
    </w:p>
    <w:p w14:paraId="3544C63C" w14:textId="77777777" w:rsidR="00C226FE" w:rsidRPr="00927184" w:rsidRDefault="00C226FE" w:rsidP="00C628B0">
      <w:pPr>
        <w:widowControl w:val="0"/>
        <w:rPr>
          <w:lang w:val="nl-NL"/>
        </w:rPr>
      </w:pPr>
      <w:r w:rsidRPr="00927184">
        <w:rPr>
          <w:lang w:val="nl-NL"/>
        </w:rPr>
        <w:t>Het effect met betrekking tot visusverbetering werd waargenomen bij alle patiënten die behandeld werden met 0,5 mg ranibizumab monotherapie, onafhankelijk van de duur van hun ziekte in zowel BRIGHTER als CRYSTAL. Bij patiënten met een ziekteduur van &lt;3 maanden werd een toename in gezichtsscherpte van 13,3 en 10,0 letters gezien op maand 1; en 17,7 en 13,2 letters op maand 24 in respectievelijk BRIGHTER en CRYSTAL. De overeenkomstige toename van de gezichtsscherpte bij patiënten met een ziekteduur van ≥12 maanden was 8,6 en 8,4 letters in de respectievelijke studies. Het moet overwogen worden de behandeling te starten op het moment van de diagnose.</w:t>
      </w:r>
    </w:p>
    <w:p w14:paraId="2A75ACC3" w14:textId="77777777" w:rsidR="00C226FE" w:rsidRPr="00927184" w:rsidRDefault="00C226FE" w:rsidP="00C628B0">
      <w:pPr>
        <w:widowControl w:val="0"/>
        <w:rPr>
          <w:lang w:val="nl-NL"/>
        </w:rPr>
      </w:pPr>
    </w:p>
    <w:p w14:paraId="7F717AD2" w14:textId="77777777" w:rsidR="00C226FE" w:rsidRPr="00927184" w:rsidRDefault="00C226FE" w:rsidP="00C628B0">
      <w:pPr>
        <w:widowControl w:val="0"/>
        <w:rPr>
          <w:lang w:val="nl-NL"/>
        </w:rPr>
      </w:pPr>
      <w:r w:rsidRPr="00927184">
        <w:rPr>
          <w:lang w:val="nl-NL"/>
        </w:rPr>
        <w:t>Het langetermijnveiligheidsprofiel van ranibizumab waargenomen in de 24 maanden durende onderzoeken komt overeen met het bekende veiligheidsprofiel van Lucentis.</w:t>
      </w:r>
    </w:p>
    <w:p w14:paraId="3F81BD28" w14:textId="77777777" w:rsidR="001A2266" w:rsidRPr="00927184" w:rsidRDefault="001A2266" w:rsidP="00C628B0">
      <w:pPr>
        <w:widowControl w:val="0"/>
        <w:rPr>
          <w:lang w:val="nl-NL"/>
        </w:rPr>
      </w:pPr>
    </w:p>
    <w:p w14:paraId="6F426C8A" w14:textId="77777777" w:rsidR="001A2266" w:rsidRPr="00927184" w:rsidRDefault="001A2266" w:rsidP="00C628B0">
      <w:pPr>
        <w:keepNext/>
        <w:autoSpaceDE w:val="0"/>
        <w:autoSpaceDN w:val="0"/>
        <w:adjustRightInd w:val="0"/>
        <w:rPr>
          <w:bCs/>
          <w:iCs/>
          <w:szCs w:val="22"/>
          <w:u w:val="single"/>
          <w:lang w:val="nl-NL"/>
        </w:rPr>
      </w:pPr>
      <w:r w:rsidRPr="00927184">
        <w:rPr>
          <w:bCs/>
          <w:iCs/>
          <w:szCs w:val="22"/>
          <w:u w:val="single"/>
          <w:lang w:val="nl-NL"/>
        </w:rPr>
        <w:t>Pediatrische patiënten</w:t>
      </w:r>
    </w:p>
    <w:p w14:paraId="624ACF22" w14:textId="77777777" w:rsidR="009F199E" w:rsidRPr="00927184" w:rsidRDefault="009F199E" w:rsidP="00C628B0">
      <w:pPr>
        <w:keepNext/>
        <w:autoSpaceDE w:val="0"/>
        <w:autoSpaceDN w:val="0"/>
        <w:adjustRightInd w:val="0"/>
        <w:rPr>
          <w:bCs/>
          <w:iCs/>
          <w:szCs w:val="22"/>
          <w:lang w:val="nl-NL"/>
        </w:rPr>
      </w:pPr>
    </w:p>
    <w:p w14:paraId="6AF945DB" w14:textId="271A90A7" w:rsidR="001A2266" w:rsidRPr="00927184" w:rsidRDefault="001A2266" w:rsidP="00C628B0">
      <w:pPr>
        <w:autoSpaceDE w:val="0"/>
        <w:autoSpaceDN w:val="0"/>
        <w:adjustRightInd w:val="0"/>
        <w:rPr>
          <w:bCs/>
          <w:iCs/>
          <w:szCs w:val="22"/>
          <w:lang w:val="nl-NL"/>
        </w:rPr>
      </w:pPr>
      <w:r w:rsidRPr="00927184">
        <w:rPr>
          <w:bCs/>
          <w:iCs/>
          <w:szCs w:val="22"/>
          <w:lang w:val="nl-NL"/>
        </w:rPr>
        <w:t>De veiligheid en werkzaamheid van ranibizumab</w:t>
      </w:r>
      <w:r w:rsidR="00F10AC2">
        <w:rPr>
          <w:bCs/>
          <w:iCs/>
          <w:szCs w:val="22"/>
          <w:lang w:val="nl-NL"/>
        </w:rPr>
        <w:t xml:space="preserve"> 0,5</w:t>
      </w:r>
      <w:r w:rsidR="00F10AC2" w:rsidRPr="00927184">
        <w:rPr>
          <w:lang w:val="nl-NL"/>
        </w:rPr>
        <w:t> </w:t>
      </w:r>
      <w:r w:rsidR="00F10AC2">
        <w:rPr>
          <w:bCs/>
          <w:iCs/>
          <w:szCs w:val="22"/>
          <w:lang w:val="nl-NL"/>
        </w:rPr>
        <w:t>mg in een voorgevulde spuit werden</w:t>
      </w:r>
      <w:r w:rsidRPr="00927184">
        <w:rPr>
          <w:bCs/>
          <w:iCs/>
          <w:szCs w:val="22"/>
          <w:lang w:val="nl-NL"/>
        </w:rPr>
        <w:t xml:space="preserve"> niet </w:t>
      </w:r>
      <w:r w:rsidR="00F10AC2">
        <w:rPr>
          <w:bCs/>
          <w:iCs/>
          <w:szCs w:val="22"/>
          <w:lang w:val="nl-NL"/>
        </w:rPr>
        <w:t>bestudeerd</w:t>
      </w:r>
      <w:r w:rsidR="00414659" w:rsidRPr="00927184">
        <w:rPr>
          <w:bCs/>
          <w:iCs/>
          <w:szCs w:val="22"/>
          <w:lang w:val="nl-NL"/>
        </w:rPr>
        <w:t xml:space="preserve"> </w:t>
      </w:r>
      <w:r w:rsidRPr="00927184">
        <w:rPr>
          <w:bCs/>
          <w:iCs/>
          <w:szCs w:val="22"/>
          <w:lang w:val="nl-NL"/>
        </w:rPr>
        <w:t>bij pediatrische patiënten.</w:t>
      </w:r>
    </w:p>
    <w:p w14:paraId="77F9E215" w14:textId="77777777" w:rsidR="001A2266" w:rsidRPr="00927184" w:rsidRDefault="001A2266" w:rsidP="00C628B0">
      <w:pPr>
        <w:autoSpaceDE w:val="0"/>
        <w:autoSpaceDN w:val="0"/>
        <w:adjustRightInd w:val="0"/>
        <w:rPr>
          <w:bCs/>
          <w:iCs/>
          <w:szCs w:val="22"/>
          <w:lang w:val="nl-NL"/>
        </w:rPr>
      </w:pPr>
    </w:p>
    <w:p w14:paraId="486345D3" w14:textId="0C77BDCA" w:rsidR="001A2266" w:rsidRPr="00927184" w:rsidRDefault="001A2266" w:rsidP="00C628B0">
      <w:pPr>
        <w:rPr>
          <w:rFonts w:eastAsia="SimSun"/>
          <w:i/>
          <w:szCs w:val="22"/>
          <w:lang w:val="nl-NL" w:eastAsia="zh-CN"/>
        </w:rPr>
      </w:pPr>
      <w:r w:rsidRPr="00927184">
        <w:rPr>
          <w:rFonts w:eastAsia="SimSun"/>
          <w:szCs w:val="22"/>
          <w:lang w:val="nl-NL" w:eastAsia="zh-CN"/>
        </w:rPr>
        <w:t xml:space="preserve">Het Europees Geneesmiddelenbureau heeft besloten af te zien van de verplichting voor de fabrikant om de resultaten in te dienen van onderzoek met Lucentis in alle subgroepen van pediatrische </w:t>
      </w:r>
      <w:r w:rsidRPr="00927184">
        <w:rPr>
          <w:bCs/>
          <w:iCs/>
          <w:szCs w:val="22"/>
          <w:lang w:val="nl-NL"/>
        </w:rPr>
        <w:t xml:space="preserve">patiënten </w:t>
      </w:r>
      <w:r w:rsidRPr="00927184">
        <w:rPr>
          <w:rFonts w:eastAsia="SimSun"/>
          <w:szCs w:val="22"/>
          <w:lang w:val="nl-NL" w:eastAsia="zh-CN"/>
        </w:rPr>
        <w:t xml:space="preserve">met neovasculaire LMD, </w:t>
      </w:r>
      <w:r w:rsidRPr="00927184">
        <w:rPr>
          <w:szCs w:val="22"/>
          <w:lang w:val="nl-NL"/>
        </w:rPr>
        <w:t>visusverslechtering als gevolg van DME, visusverslechtering als gevolg van macula-oedeem secundair aan RVO en visusverslechtering als gevolg van CNV</w:t>
      </w:r>
      <w:r w:rsidR="00E363E1" w:rsidRPr="00927184">
        <w:rPr>
          <w:szCs w:val="22"/>
          <w:lang w:val="nl-NL"/>
        </w:rPr>
        <w:t xml:space="preserve"> en diabetische retinopathie</w:t>
      </w:r>
      <w:r w:rsidRPr="00927184">
        <w:rPr>
          <w:szCs w:val="22"/>
          <w:lang w:val="nl-NL"/>
        </w:rPr>
        <w:t xml:space="preserve"> (z</w:t>
      </w:r>
      <w:r w:rsidRPr="00927184">
        <w:rPr>
          <w:rFonts w:eastAsia="SimSun"/>
          <w:szCs w:val="22"/>
          <w:lang w:val="nl-NL" w:eastAsia="zh-CN"/>
        </w:rPr>
        <w:t>ie rubriek</w:t>
      </w:r>
      <w:r w:rsidR="00B011E0" w:rsidRPr="00927184">
        <w:rPr>
          <w:rFonts w:eastAsia="SimSun"/>
          <w:szCs w:val="22"/>
          <w:lang w:val="nl-NL" w:eastAsia="zh-CN"/>
        </w:rPr>
        <w:t> </w:t>
      </w:r>
      <w:r w:rsidRPr="00927184">
        <w:rPr>
          <w:rFonts w:eastAsia="SimSun"/>
          <w:szCs w:val="22"/>
          <w:lang w:val="nl-NL" w:eastAsia="zh-CN"/>
        </w:rPr>
        <w:t>4.2 voor informatie over pediatrisch gebruik).</w:t>
      </w:r>
    </w:p>
    <w:p w14:paraId="237A95C8" w14:textId="77777777" w:rsidR="001A2266" w:rsidRPr="00927184" w:rsidRDefault="001A2266" w:rsidP="00C628B0">
      <w:pPr>
        <w:suppressAutoHyphens/>
        <w:rPr>
          <w:szCs w:val="22"/>
          <w:lang w:val="nl-NL"/>
        </w:rPr>
      </w:pPr>
    </w:p>
    <w:p w14:paraId="30D0E33D" w14:textId="77777777" w:rsidR="001A2266" w:rsidRPr="00927184" w:rsidRDefault="001A2266" w:rsidP="00C628B0">
      <w:pPr>
        <w:keepNext/>
        <w:suppressAutoHyphens/>
        <w:ind w:left="567" w:hanging="567"/>
        <w:rPr>
          <w:b/>
          <w:lang w:val="nl-NL"/>
        </w:rPr>
      </w:pPr>
      <w:r w:rsidRPr="00927184">
        <w:rPr>
          <w:b/>
          <w:lang w:val="nl-NL"/>
        </w:rPr>
        <w:t>5.2</w:t>
      </w:r>
      <w:r w:rsidRPr="00927184">
        <w:rPr>
          <w:b/>
          <w:lang w:val="nl-NL"/>
        </w:rPr>
        <w:tab/>
        <w:t>Farmacokinetische eigenschappen</w:t>
      </w:r>
    </w:p>
    <w:p w14:paraId="58AA5CDF" w14:textId="77777777" w:rsidR="001A2266" w:rsidRPr="00927184" w:rsidRDefault="001A2266" w:rsidP="00C628B0">
      <w:pPr>
        <w:keepNext/>
        <w:suppressAutoHyphens/>
        <w:ind w:left="567" w:hanging="567"/>
        <w:rPr>
          <w:lang w:val="nl-NL"/>
        </w:rPr>
      </w:pPr>
    </w:p>
    <w:p w14:paraId="1AB9BC51" w14:textId="77777777" w:rsidR="001A2266" w:rsidRPr="00927184" w:rsidRDefault="001A2266" w:rsidP="00C628B0">
      <w:pPr>
        <w:suppressAutoHyphens/>
        <w:rPr>
          <w:szCs w:val="22"/>
          <w:lang w:val="nl-NL"/>
        </w:rPr>
      </w:pPr>
      <w:r w:rsidRPr="00927184">
        <w:rPr>
          <w:lang w:val="nl-NL"/>
        </w:rPr>
        <w:t>De serumconcentraties van ranibizumab waren na maandelijkse intravitreale toediening van Lucentis aan patiënten met neovasculaire LMD in het algemeen laag, met maximum niveaus (C</w:t>
      </w:r>
      <w:r w:rsidRPr="00927184">
        <w:rPr>
          <w:szCs w:val="22"/>
          <w:vertAlign w:val="subscript"/>
          <w:lang w:val="nl-NL"/>
        </w:rPr>
        <w:t>max</w:t>
      </w:r>
      <w:r w:rsidRPr="00927184">
        <w:rPr>
          <w:szCs w:val="22"/>
          <w:lang w:val="nl-NL"/>
        </w:rPr>
        <w:t>) in het algemeen lager dan de ranibizumab-concentratie, nodig om de biologische activiteit van VEGF met 50% te remmen (11</w:t>
      </w:r>
      <w:r w:rsidRPr="00927184">
        <w:rPr>
          <w:szCs w:val="22"/>
          <w:lang w:val="nl-NL"/>
        </w:rPr>
        <w:noBreakHyphen/>
        <w:t xml:space="preserve">27 ng/ml, zoals onderzocht in een </w:t>
      </w:r>
      <w:r w:rsidRPr="00927184">
        <w:rPr>
          <w:i/>
          <w:szCs w:val="22"/>
          <w:lang w:val="nl-NL"/>
        </w:rPr>
        <w:t>in vitro</w:t>
      </w:r>
      <w:r w:rsidRPr="00927184">
        <w:rPr>
          <w:szCs w:val="22"/>
          <w:lang w:val="nl-NL"/>
        </w:rPr>
        <w:t xml:space="preserve"> cellulaire proliferatie onderzoek). </w:t>
      </w:r>
      <w:r w:rsidRPr="00927184">
        <w:rPr>
          <w:lang w:val="nl-NL"/>
        </w:rPr>
        <w:t>C</w:t>
      </w:r>
      <w:r w:rsidRPr="00927184">
        <w:rPr>
          <w:szCs w:val="22"/>
          <w:vertAlign w:val="subscript"/>
          <w:lang w:val="nl-NL"/>
        </w:rPr>
        <w:t xml:space="preserve">max </w:t>
      </w:r>
      <w:r w:rsidRPr="00927184">
        <w:rPr>
          <w:szCs w:val="22"/>
          <w:lang w:val="nl-NL"/>
        </w:rPr>
        <w:t>was dosisproportioneel over een doseringsbereik van 0,05 tot 1,0 mg/oog.</w:t>
      </w:r>
      <w:r w:rsidRPr="00927184">
        <w:rPr>
          <w:snapToGrid w:val="0"/>
          <w:lang w:val="nl-NL"/>
        </w:rPr>
        <w:t xml:space="preserve"> Serumconcentraties in een beperkt aantal DME patiënten wijzen erop dat een licht verhoogde systemische blootstelling niet kan worden uitgesloten vergeleken met die van patiënten met neovasculair LMD. Ranibizumab serumconcentraties bij RVO patiënten waren vergelijkbaar of iets hoger in vergelijking met de concentraties waargenomen bij neovasculaire LMD patiënten.</w:t>
      </w:r>
    </w:p>
    <w:p w14:paraId="627A3914" w14:textId="77777777" w:rsidR="001A2266" w:rsidRPr="00927184" w:rsidRDefault="001A2266" w:rsidP="00C628B0">
      <w:pPr>
        <w:suppressAutoHyphens/>
        <w:rPr>
          <w:szCs w:val="22"/>
          <w:lang w:val="nl-NL"/>
        </w:rPr>
      </w:pPr>
    </w:p>
    <w:p w14:paraId="05ECA350" w14:textId="77777777" w:rsidR="001A2266" w:rsidRPr="00927184" w:rsidRDefault="001A2266" w:rsidP="00C628B0">
      <w:pPr>
        <w:suppressAutoHyphens/>
        <w:rPr>
          <w:szCs w:val="22"/>
          <w:lang w:val="nl-NL"/>
        </w:rPr>
      </w:pPr>
      <w:r w:rsidRPr="00927184">
        <w:rPr>
          <w:szCs w:val="22"/>
          <w:lang w:val="nl-NL"/>
        </w:rPr>
        <w:t xml:space="preserve">De gemiddelde eliminatiehalfwaardetijd van ranibizumab in het glasvocht is ongeveer 9 dagen, gebaseerd op de analyse van de farmacokinetiek van de populatie en het verdwijnen van ranibizumab uit het serum bij patiënten met neovasculair LMD behandeld met de 0,5 mg dosering. Bij maandelijkse intravitreale toediening van 0,5 mg Lucentis per oog wordt de </w:t>
      </w:r>
      <w:r w:rsidRPr="00927184">
        <w:rPr>
          <w:lang w:val="nl-NL"/>
        </w:rPr>
        <w:t>C</w:t>
      </w:r>
      <w:r w:rsidRPr="00927184">
        <w:rPr>
          <w:szCs w:val="22"/>
          <w:vertAlign w:val="subscript"/>
          <w:lang w:val="nl-NL"/>
        </w:rPr>
        <w:t xml:space="preserve">max </w:t>
      </w:r>
      <w:r w:rsidRPr="00927184">
        <w:rPr>
          <w:szCs w:val="22"/>
          <w:lang w:val="nl-NL"/>
        </w:rPr>
        <w:t>van ranibizumab in het serum na ongeveer 1 dag bereikt en ligt naar verwachting in het bereik tussen de 0,79 en 2,90 ng/ml en C</w:t>
      </w:r>
      <w:r w:rsidRPr="00927184">
        <w:rPr>
          <w:szCs w:val="22"/>
          <w:vertAlign w:val="subscript"/>
          <w:lang w:val="nl-NL"/>
        </w:rPr>
        <w:t xml:space="preserve">min </w:t>
      </w:r>
      <w:r w:rsidRPr="00927184">
        <w:rPr>
          <w:szCs w:val="22"/>
          <w:lang w:val="nl-NL"/>
        </w:rPr>
        <w:t>ligt naar verwachting in het bereik tussen de 0,07 en 0,49 ng/ml. De concentraties van ranibizumab in het serum zijn naar verwachting ongeveer 90.000 keer lager dan de vitreale concentraties van ranibizumab.</w:t>
      </w:r>
    </w:p>
    <w:p w14:paraId="6241EEE1" w14:textId="77777777" w:rsidR="001A2266" w:rsidRPr="00927184" w:rsidRDefault="001A2266" w:rsidP="00C628B0">
      <w:pPr>
        <w:suppressAutoHyphens/>
        <w:rPr>
          <w:szCs w:val="22"/>
          <w:lang w:val="nl-NL"/>
        </w:rPr>
      </w:pPr>
    </w:p>
    <w:p w14:paraId="16761E22" w14:textId="77777777" w:rsidR="001A2266" w:rsidRPr="00927184" w:rsidRDefault="001A2266" w:rsidP="00C628B0">
      <w:pPr>
        <w:suppressAutoHyphens/>
        <w:rPr>
          <w:lang w:val="nl-NL"/>
        </w:rPr>
      </w:pPr>
      <w:r w:rsidRPr="00927184">
        <w:rPr>
          <w:lang w:val="nl-NL"/>
        </w:rPr>
        <w:t>Patiënten met nierinsufficiëntie: Er is geen formeel onderzoek uitgevoerd naar de farmacokinetiek van Lucentis bij patiënten met nierinsufficiëntie. In een populatiefarmacokinetiekanalyse bij neovasculaire LMD patiënten had 68% (136 van de 200) van de patiënten een gestoorde nierfunctie (46,5% mild [50</w:t>
      </w:r>
      <w:r w:rsidRPr="00927184">
        <w:rPr>
          <w:lang w:val="nl-NL"/>
        </w:rPr>
        <w:noBreakHyphen/>
        <w:t>80 ml/min], 20% matig [30</w:t>
      </w:r>
      <w:r w:rsidRPr="00927184">
        <w:rPr>
          <w:lang w:val="nl-NL"/>
        </w:rPr>
        <w:noBreakHyphen/>
        <w:t>50 ml/min], en 1,5% ernstig [&lt;30 ml/min]). Bij RVO patiënten had 48,2% (253 van de 525) een gestoorde nierfunctie (36,4% mild, 9,5% matig, en 2,3% ernstig). Systemische klaring was iets lager, maar dit was niet klinisch significant.</w:t>
      </w:r>
    </w:p>
    <w:p w14:paraId="4C6EC383" w14:textId="77777777" w:rsidR="001A2266" w:rsidRPr="00927184" w:rsidRDefault="001A2266" w:rsidP="00C628B0">
      <w:pPr>
        <w:suppressAutoHyphens/>
        <w:rPr>
          <w:lang w:val="nl-NL"/>
        </w:rPr>
      </w:pPr>
    </w:p>
    <w:p w14:paraId="504F452A" w14:textId="77777777" w:rsidR="001A2266" w:rsidRPr="00927184" w:rsidRDefault="001A2266" w:rsidP="00C628B0">
      <w:pPr>
        <w:suppressAutoHyphens/>
        <w:rPr>
          <w:szCs w:val="22"/>
          <w:lang w:val="nl-NL"/>
        </w:rPr>
      </w:pPr>
      <w:r w:rsidRPr="00927184">
        <w:rPr>
          <w:lang w:val="nl-NL"/>
        </w:rPr>
        <w:t>Leverinsufficiëntie: Er is geen formeel onderzoek uitgevoerd naar de farmacokinetiek van Lucentis bij patiënten met leverinsufficiëntie.</w:t>
      </w:r>
    </w:p>
    <w:p w14:paraId="0C1D4E87" w14:textId="77777777" w:rsidR="001A2266" w:rsidRPr="00927184" w:rsidRDefault="001A2266" w:rsidP="00C628B0">
      <w:pPr>
        <w:pStyle w:val="Header"/>
        <w:tabs>
          <w:tab w:val="clear" w:pos="4320"/>
          <w:tab w:val="clear" w:pos="8640"/>
        </w:tabs>
        <w:suppressAutoHyphens/>
        <w:rPr>
          <w:lang w:val="nl-NL"/>
        </w:rPr>
      </w:pPr>
    </w:p>
    <w:p w14:paraId="5B5A4498" w14:textId="77777777" w:rsidR="001A2266" w:rsidRPr="00927184" w:rsidRDefault="001A2266" w:rsidP="00C628B0">
      <w:pPr>
        <w:keepNext/>
        <w:suppressAutoHyphens/>
        <w:ind w:left="567" w:hanging="567"/>
        <w:rPr>
          <w:lang w:val="nl-NL"/>
        </w:rPr>
      </w:pPr>
      <w:r w:rsidRPr="00927184">
        <w:rPr>
          <w:b/>
          <w:lang w:val="nl-NL"/>
        </w:rPr>
        <w:t>5.3</w:t>
      </w:r>
      <w:r w:rsidRPr="00927184">
        <w:rPr>
          <w:b/>
          <w:lang w:val="nl-NL"/>
        </w:rPr>
        <w:tab/>
        <w:t>Gegevens uit het preklinisch veiligheidsonderzoek</w:t>
      </w:r>
    </w:p>
    <w:p w14:paraId="310653DC" w14:textId="77777777" w:rsidR="001A2266" w:rsidRPr="00927184" w:rsidRDefault="001A2266" w:rsidP="00C628B0">
      <w:pPr>
        <w:keepNext/>
        <w:suppressAutoHyphens/>
        <w:rPr>
          <w:szCs w:val="22"/>
          <w:lang w:val="nl-NL"/>
        </w:rPr>
      </w:pPr>
    </w:p>
    <w:p w14:paraId="5ACBF430" w14:textId="77777777" w:rsidR="001A2266" w:rsidRPr="00927184" w:rsidRDefault="001A2266" w:rsidP="00C628B0">
      <w:pPr>
        <w:suppressAutoHyphens/>
        <w:rPr>
          <w:lang w:val="nl-NL"/>
        </w:rPr>
      </w:pPr>
      <w:r w:rsidRPr="00927184">
        <w:rPr>
          <w:lang w:val="nl-NL"/>
        </w:rPr>
        <w:t>Bilaterale intravitreale toediening van ranibizumab aan cynomolgus-apen van doseringen tussen 0,25 mg per oog en 2,0 mg per oog iedere twee weken gedurende 26 weken, resulteerde in dosisafhankelijke oculaire effecten.</w:t>
      </w:r>
    </w:p>
    <w:p w14:paraId="5D63CA66" w14:textId="77777777" w:rsidR="001A2266" w:rsidRPr="00927184" w:rsidRDefault="001A2266" w:rsidP="00C628B0">
      <w:pPr>
        <w:suppressAutoHyphens/>
        <w:rPr>
          <w:lang w:val="nl-NL"/>
        </w:rPr>
      </w:pPr>
    </w:p>
    <w:p w14:paraId="585899A6" w14:textId="77777777" w:rsidR="001A2266" w:rsidRPr="00927184" w:rsidRDefault="001A2266" w:rsidP="00C628B0">
      <w:pPr>
        <w:suppressAutoHyphens/>
        <w:rPr>
          <w:lang w:val="nl-NL"/>
        </w:rPr>
      </w:pPr>
      <w:r w:rsidRPr="00927184">
        <w:rPr>
          <w:lang w:val="nl-NL"/>
        </w:rPr>
        <w:t xml:space="preserve">Intraoculair waren er dosisafhankelijke toenames van </w:t>
      </w:r>
      <w:r w:rsidRPr="00927184">
        <w:rPr>
          <w:szCs w:val="22"/>
          <w:lang w:val="nl-NL"/>
        </w:rPr>
        <w:t xml:space="preserve">verschijnselen van ontsteking </w:t>
      </w:r>
      <w:r w:rsidRPr="00927184">
        <w:rPr>
          <w:lang w:val="nl-NL"/>
        </w:rPr>
        <w:t xml:space="preserve">in de voorste kamer en cellen die 2 dagen na de injectie een piek bereikten. De ernst van de ontstekingsreactie nam over het algemeen af bij opeenvolgende injecties of gedurende herstel. In het achterste segment waren er vitreale celinfiltraties en </w:t>
      </w:r>
      <w:r w:rsidRPr="00927184">
        <w:rPr>
          <w:szCs w:val="22"/>
          <w:lang w:val="nl-NL"/>
        </w:rPr>
        <w:t>mouches volantes</w:t>
      </w:r>
      <w:r w:rsidRPr="00927184">
        <w:rPr>
          <w:lang w:val="nl-NL"/>
        </w:rPr>
        <w:t xml:space="preserve"> die ook dosisafhankelijk leken te zijn en in het algemeen persisteerden tot het eind van de behandelperiode. In het 26 weken durende onderzoek nam de ernst van de ontstekingen van het glasvocht toe met het aantal injecties, hoewel er bewijs van omkeerbaarheid werd waargenomen na herstel. De aard en de timing van de achterste segment-ontstekingen suggereerden een immuungemedieerde antilichaamrespons die klinisch irrelevant kan zijn. Cataractvorming is waargenomen bij sommige dieren na een relatief lange periode van intensieve ontsteking, wat suggereert dat de veranderingen in de lens secundair zijn aan de ernstige ontsteking. Een tijdelijke toename in intraoculaire druk na dosering is waargenomen na de intravitreale injecties, onafhankelijk van de dosering.</w:t>
      </w:r>
    </w:p>
    <w:p w14:paraId="5A0B530A" w14:textId="77777777" w:rsidR="001A2266" w:rsidRPr="00927184" w:rsidRDefault="001A2266" w:rsidP="00C628B0">
      <w:pPr>
        <w:suppressAutoHyphens/>
        <w:rPr>
          <w:lang w:val="nl-NL"/>
        </w:rPr>
      </w:pPr>
    </w:p>
    <w:p w14:paraId="7F7D8962" w14:textId="77777777" w:rsidR="001A2266" w:rsidRPr="00927184" w:rsidRDefault="001A2266" w:rsidP="00C628B0">
      <w:pPr>
        <w:suppressAutoHyphens/>
        <w:rPr>
          <w:lang w:val="nl-NL"/>
        </w:rPr>
      </w:pPr>
      <w:r w:rsidRPr="00927184">
        <w:rPr>
          <w:lang w:val="nl-NL"/>
        </w:rPr>
        <w:t>Microscopische oculaire veranderingen werden gerelateerd aan ontsteking en wezen niet op degeneratieve processen. Granulomateuze inflammatoire veranderingen zijn waargenomen in de optische schijf van sommige ogen. Deze achterste segmentveranderingen verminderden, en verdwenen in sommige gevallen, gedurende de herstelperiode.</w:t>
      </w:r>
    </w:p>
    <w:p w14:paraId="0E0C843E" w14:textId="77777777" w:rsidR="001A2266" w:rsidRPr="00927184" w:rsidRDefault="001A2266" w:rsidP="00C628B0">
      <w:pPr>
        <w:suppressAutoHyphens/>
        <w:rPr>
          <w:lang w:val="nl-NL"/>
        </w:rPr>
      </w:pPr>
    </w:p>
    <w:p w14:paraId="1139F9F2" w14:textId="77777777" w:rsidR="001A2266" w:rsidRPr="00927184" w:rsidRDefault="001A2266" w:rsidP="00C628B0">
      <w:pPr>
        <w:suppressAutoHyphens/>
        <w:rPr>
          <w:lang w:val="nl-NL"/>
        </w:rPr>
      </w:pPr>
      <w:r w:rsidRPr="00927184">
        <w:rPr>
          <w:lang w:val="nl-NL"/>
        </w:rPr>
        <w:t>Er zijn geen symptomen van systemische toxiciteit volgend op de intravitreale toediening gevonden. In het serum en het glasvocht zijn bij een subgroep van de behandelde dieren ranibizumab-antilichamen gevonden.</w:t>
      </w:r>
    </w:p>
    <w:p w14:paraId="78366DF6" w14:textId="77777777" w:rsidR="001A2266" w:rsidRPr="00927184" w:rsidRDefault="001A2266" w:rsidP="00C628B0">
      <w:pPr>
        <w:suppressAutoHyphens/>
        <w:rPr>
          <w:lang w:val="nl-NL"/>
        </w:rPr>
      </w:pPr>
    </w:p>
    <w:p w14:paraId="5B256748" w14:textId="77777777" w:rsidR="001A2266" w:rsidRPr="00927184" w:rsidRDefault="001A2266" w:rsidP="00C628B0">
      <w:pPr>
        <w:suppressAutoHyphens/>
        <w:rPr>
          <w:lang w:val="nl-NL"/>
        </w:rPr>
      </w:pPr>
      <w:r w:rsidRPr="00927184">
        <w:rPr>
          <w:lang w:val="nl-NL"/>
        </w:rPr>
        <w:t>Er zijn geen gegevens beschikbaar met betrekking tot carcinogeniciteit of mutageniciteit.</w:t>
      </w:r>
    </w:p>
    <w:p w14:paraId="44F82B2B" w14:textId="77777777" w:rsidR="001A2266" w:rsidRPr="00927184" w:rsidRDefault="001A2266" w:rsidP="00C628B0">
      <w:pPr>
        <w:suppressAutoHyphens/>
        <w:rPr>
          <w:lang w:val="nl-NL"/>
        </w:rPr>
      </w:pPr>
    </w:p>
    <w:p w14:paraId="7F9CEDAE" w14:textId="77777777" w:rsidR="001A2266" w:rsidRPr="00927184" w:rsidRDefault="001A2266" w:rsidP="00C628B0">
      <w:pPr>
        <w:suppressAutoHyphens/>
        <w:rPr>
          <w:lang w:val="nl-NL"/>
        </w:rPr>
      </w:pPr>
      <w:r w:rsidRPr="00927184">
        <w:rPr>
          <w:lang w:val="nl-NL"/>
        </w:rPr>
        <w:t>Bij zwangere apen veroorzaakte intravitreale behandeling met ranibizumab, die resulteert in maximale systemische blootstellingen die het 0,9</w:t>
      </w:r>
      <w:r w:rsidRPr="00927184">
        <w:rPr>
          <w:lang w:val="nl-NL"/>
        </w:rPr>
        <w:noBreakHyphen/>
        <w:t>7</w:t>
      </w:r>
      <w:r w:rsidRPr="00927184">
        <w:rPr>
          <w:lang w:val="nl-NL"/>
        </w:rPr>
        <w:noBreakHyphen/>
        <w:t>voudige van een ‘worst case’ klinische blootstelling zijn, geen ontwikkelingstoxiciteit of teratogeniteit, en had het geen effect op het gewicht of de structuur van de placenta, hoewel ranibizumab, op basis van het farmacologisch effect, als potentieel teratogeen en embryo-/foetotoxisch beschouwd moet worden.</w:t>
      </w:r>
    </w:p>
    <w:p w14:paraId="42571CFA" w14:textId="77777777" w:rsidR="001A2266" w:rsidRPr="00927184" w:rsidRDefault="001A2266" w:rsidP="00C628B0">
      <w:pPr>
        <w:suppressAutoHyphens/>
        <w:rPr>
          <w:lang w:val="nl-NL"/>
        </w:rPr>
      </w:pPr>
    </w:p>
    <w:p w14:paraId="22FF8AE6" w14:textId="77777777" w:rsidR="001A2266" w:rsidRPr="00927184" w:rsidRDefault="001A2266" w:rsidP="00C628B0">
      <w:pPr>
        <w:suppressAutoHyphens/>
        <w:rPr>
          <w:lang w:val="nl-NL"/>
        </w:rPr>
      </w:pPr>
      <w:r w:rsidRPr="00927184">
        <w:rPr>
          <w:lang w:val="nl-NL"/>
        </w:rPr>
        <w:t>De afwezigheid van ranibizumab-gemedieerde effecten op de embryo-foetale ontwikkeling is waarschijnlijk voornamelijk gerelateerd aan het onvermogen van het Fab-fragment om de placenta te passeren. Toch is er een casus beschreven van hoge ranibizumab serumgehaltes bij de moeder en de aanwezigheid van ranibizumab in foetaal serum, wat suggereert dat het anti-ranibizumab antilichaam werkte als (Fc-gedeelte-bevattend) dragereiwit voor ranibizumab, waarbij de serumklaring bij de moeder werd verminderd en de placentapassage mogelijk werd gemaakt. Aangezien de onderzoeken naar embryo-foetale ontwikkeling werden uitgevoerd bij gezonde zwangere dieren en een ziekte (zoals diabetes) de permeabiliteit van de placenta voor een Fab-fragment kan veranderen, moet het onderzoek met de nodige voorzichtigheid worden geïnterpreteerd.</w:t>
      </w:r>
    </w:p>
    <w:p w14:paraId="4080587F" w14:textId="77777777" w:rsidR="001A2266" w:rsidRPr="00927184" w:rsidRDefault="001A2266" w:rsidP="00C628B0">
      <w:pPr>
        <w:pStyle w:val="Header"/>
        <w:tabs>
          <w:tab w:val="clear" w:pos="4320"/>
          <w:tab w:val="clear" w:pos="8640"/>
        </w:tabs>
        <w:suppressAutoHyphens/>
        <w:rPr>
          <w:lang w:val="nl-NL"/>
        </w:rPr>
      </w:pPr>
    </w:p>
    <w:p w14:paraId="16CFC9CB" w14:textId="77777777" w:rsidR="001A2266" w:rsidRPr="00927184" w:rsidRDefault="001A2266" w:rsidP="00C628B0">
      <w:pPr>
        <w:pStyle w:val="Header"/>
        <w:tabs>
          <w:tab w:val="clear" w:pos="4320"/>
          <w:tab w:val="clear" w:pos="8640"/>
        </w:tabs>
        <w:suppressAutoHyphens/>
        <w:rPr>
          <w:lang w:val="nl-NL"/>
        </w:rPr>
      </w:pPr>
    </w:p>
    <w:p w14:paraId="3C7D396D" w14:textId="77777777" w:rsidR="00902148" w:rsidRPr="00927184" w:rsidRDefault="00902148" w:rsidP="00C628B0">
      <w:pPr>
        <w:keepNext/>
        <w:suppressAutoHyphens/>
        <w:ind w:left="567" w:hanging="567"/>
        <w:rPr>
          <w:lang w:val="nl-NL"/>
        </w:rPr>
      </w:pPr>
      <w:r w:rsidRPr="00927184">
        <w:rPr>
          <w:b/>
          <w:lang w:val="nl-NL"/>
        </w:rPr>
        <w:t>6.</w:t>
      </w:r>
      <w:r w:rsidRPr="00927184">
        <w:rPr>
          <w:b/>
          <w:lang w:val="nl-NL"/>
        </w:rPr>
        <w:tab/>
        <w:t>FARMACEUTISCHE GEGEVENS</w:t>
      </w:r>
    </w:p>
    <w:p w14:paraId="2B10EBC8" w14:textId="77777777" w:rsidR="00902148" w:rsidRPr="00927184" w:rsidRDefault="00902148" w:rsidP="00C628B0">
      <w:pPr>
        <w:keepNext/>
        <w:suppressAutoHyphens/>
        <w:rPr>
          <w:lang w:val="nl-NL"/>
        </w:rPr>
      </w:pPr>
    </w:p>
    <w:p w14:paraId="433221AF" w14:textId="77777777" w:rsidR="00902148" w:rsidRPr="00927184" w:rsidRDefault="00902148" w:rsidP="00C628B0">
      <w:pPr>
        <w:keepNext/>
        <w:suppressAutoHyphens/>
        <w:ind w:left="567" w:hanging="567"/>
        <w:rPr>
          <w:b/>
          <w:lang w:val="nl-NL"/>
        </w:rPr>
      </w:pPr>
      <w:r w:rsidRPr="00927184">
        <w:rPr>
          <w:b/>
          <w:lang w:val="nl-NL"/>
        </w:rPr>
        <w:t>6.1</w:t>
      </w:r>
      <w:r w:rsidRPr="00927184">
        <w:rPr>
          <w:b/>
          <w:lang w:val="nl-NL"/>
        </w:rPr>
        <w:tab/>
        <w:t>Lijst van hulpstoffen</w:t>
      </w:r>
    </w:p>
    <w:p w14:paraId="75432218" w14:textId="77777777" w:rsidR="00902148" w:rsidRPr="00927184" w:rsidRDefault="00902148" w:rsidP="00C628B0">
      <w:pPr>
        <w:keepNext/>
        <w:suppressAutoHyphens/>
        <w:ind w:left="567" w:hanging="567"/>
        <w:rPr>
          <w:lang w:val="nl-NL"/>
        </w:rPr>
      </w:pPr>
    </w:p>
    <w:p w14:paraId="2B7FE5A9" w14:textId="77777777" w:rsidR="00902148" w:rsidRPr="00927184" w:rsidRDefault="00902148" w:rsidP="00C628B0">
      <w:pPr>
        <w:suppressAutoHyphens/>
        <w:ind w:left="567" w:hanging="567"/>
        <w:rPr>
          <w:lang w:val="nl-NL"/>
        </w:rPr>
      </w:pPr>
      <w:r w:rsidRPr="00927184">
        <w:rPr>
          <w:lang w:val="nl-NL"/>
        </w:rPr>
        <w:sym w:font="Symbol" w:char="F061"/>
      </w:r>
      <w:r w:rsidRPr="00927184">
        <w:rPr>
          <w:lang w:val="nl-NL"/>
        </w:rPr>
        <w:t>,</w:t>
      </w:r>
      <w:r w:rsidRPr="00927184">
        <w:rPr>
          <w:lang w:val="nl-NL"/>
        </w:rPr>
        <w:sym w:font="Symbol" w:char="F061"/>
      </w:r>
      <w:r w:rsidRPr="00927184">
        <w:rPr>
          <w:lang w:val="nl-NL"/>
        </w:rPr>
        <w:t>-trehalose dihydraat</w:t>
      </w:r>
    </w:p>
    <w:p w14:paraId="649A5072" w14:textId="77777777" w:rsidR="00902148" w:rsidRPr="00927184" w:rsidRDefault="00902148" w:rsidP="00C628B0">
      <w:pPr>
        <w:suppressAutoHyphens/>
        <w:ind w:left="567" w:hanging="567"/>
        <w:rPr>
          <w:lang w:val="nl-NL"/>
        </w:rPr>
      </w:pPr>
      <w:r w:rsidRPr="00927184">
        <w:rPr>
          <w:lang w:val="nl-NL"/>
        </w:rPr>
        <w:t>Histidine hydrochloride, monohydraat</w:t>
      </w:r>
    </w:p>
    <w:p w14:paraId="0F0D0D45" w14:textId="77777777" w:rsidR="00902148" w:rsidRPr="00927184" w:rsidRDefault="00902148" w:rsidP="00C628B0">
      <w:pPr>
        <w:suppressAutoHyphens/>
        <w:ind w:left="567" w:hanging="567"/>
        <w:rPr>
          <w:lang w:val="nl-NL"/>
        </w:rPr>
      </w:pPr>
      <w:r w:rsidRPr="00927184">
        <w:rPr>
          <w:lang w:val="nl-NL"/>
        </w:rPr>
        <w:t>Histidine</w:t>
      </w:r>
    </w:p>
    <w:p w14:paraId="02C2BA1B" w14:textId="77777777" w:rsidR="00902148" w:rsidRPr="00927184" w:rsidRDefault="00902148" w:rsidP="00C628B0">
      <w:pPr>
        <w:suppressAutoHyphens/>
        <w:ind w:left="567" w:hanging="567"/>
        <w:rPr>
          <w:lang w:val="nl-NL"/>
        </w:rPr>
      </w:pPr>
      <w:r w:rsidRPr="00927184">
        <w:rPr>
          <w:lang w:val="nl-NL"/>
        </w:rPr>
        <w:t>Polysorbaat 20</w:t>
      </w:r>
    </w:p>
    <w:p w14:paraId="036A4D78" w14:textId="77777777" w:rsidR="00902148" w:rsidRPr="00927184" w:rsidRDefault="00902148" w:rsidP="00C628B0">
      <w:pPr>
        <w:suppressAutoHyphens/>
        <w:ind w:left="567" w:hanging="567"/>
        <w:rPr>
          <w:lang w:val="nl-NL"/>
        </w:rPr>
      </w:pPr>
      <w:r w:rsidRPr="00927184">
        <w:rPr>
          <w:lang w:val="nl-NL"/>
        </w:rPr>
        <w:t>Water voor injecties</w:t>
      </w:r>
    </w:p>
    <w:p w14:paraId="202A95CB" w14:textId="77777777" w:rsidR="00902148" w:rsidRPr="00927184" w:rsidRDefault="00902148" w:rsidP="00C628B0">
      <w:pPr>
        <w:suppressAutoHyphens/>
        <w:rPr>
          <w:lang w:val="nl-NL"/>
        </w:rPr>
      </w:pPr>
    </w:p>
    <w:p w14:paraId="1CC142C3" w14:textId="77777777" w:rsidR="00902148" w:rsidRPr="00927184" w:rsidRDefault="00902148" w:rsidP="00C628B0">
      <w:pPr>
        <w:keepNext/>
        <w:suppressAutoHyphens/>
        <w:ind w:left="567" w:hanging="567"/>
        <w:rPr>
          <w:lang w:val="nl-NL"/>
        </w:rPr>
      </w:pPr>
      <w:r w:rsidRPr="00927184">
        <w:rPr>
          <w:b/>
          <w:lang w:val="nl-NL"/>
        </w:rPr>
        <w:t>6.2</w:t>
      </w:r>
      <w:r w:rsidRPr="00927184">
        <w:rPr>
          <w:b/>
          <w:lang w:val="nl-NL"/>
        </w:rPr>
        <w:tab/>
        <w:t>Gevallen van onverenigbaarheid</w:t>
      </w:r>
    </w:p>
    <w:p w14:paraId="3D2AFC02" w14:textId="77777777" w:rsidR="00902148" w:rsidRPr="00927184" w:rsidRDefault="00902148" w:rsidP="00C628B0">
      <w:pPr>
        <w:keepNext/>
        <w:suppressAutoHyphens/>
        <w:rPr>
          <w:lang w:val="nl-NL"/>
        </w:rPr>
      </w:pPr>
    </w:p>
    <w:p w14:paraId="3512ADA9" w14:textId="77777777" w:rsidR="00902148" w:rsidRPr="00927184" w:rsidRDefault="00AF759C" w:rsidP="00C628B0">
      <w:pPr>
        <w:suppressAutoHyphens/>
        <w:rPr>
          <w:lang w:val="nl-NL"/>
        </w:rPr>
      </w:pPr>
      <w:r w:rsidRPr="00927184">
        <w:rPr>
          <w:lang w:val="nl-NL"/>
        </w:rPr>
        <w:t>Bij gebrek aan</w:t>
      </w:r>
      <w:r w:rsidR="00902148" w:rsidRPr="00927184">
        <w:rPr>
          <w:lang w:val="nl-NL"/>
        </w:rPr>
        <w:t xml:space="preserve"> onderzoek naar onverenigbaarheden, mag dit geneesmiddel niet met andere geneesmiddelen gemengd worden.</w:t>
      </w:r>
    </w:p>
    <w:p w14:paraId="289CEEC8" w14:textId="77777777" w:rsidR="00902148" w:rsidRPr="00927184" w:rsidRDefault="00902148" w:rsidP="00C628B0">
      <w:pPr>
        <w:suppressAutoHyphens/>
        <w:rPr>
          <w:lang w:val="nl-NL"/>
        </w:rPr>
      </w:pPr>
    </w:p>
    <w:p w14:paraId="278145F3" w14:textId="77777777" w:rsidR="00902148" w:rsidRPr="00927184" w:rsidRDefault="00902148" w:rsidP="00C628B0">
      <w:pPr>
        <w:keepNext/>
        <w:suppressAutoHyphens/>
        <w:ind w:left="567" w:hanging="567"/>
        <w:rPr>
          <w:lang w:val="nl-NL"/>
        </w:rPr>
      </w:pPr>
      <w:r w:rsidRPr="00927184">
        <w:rPr>
          <w:b/>
          <w:lang w:val="nl-NL"/>
        </w:rPr>
        <w:t>6.3</w:t>
      </w:r>
      <w:r w:rsidRPr="00927184">
        <w:rPr>
          <w:b/>
          <w:lang w:val="nl-NL"/>
        </w:rPr>
        <w:tab/>
        <w:t>Houdbaarheid</w:t>
      </w:r>
    </w:p>
    <w:p w14:paraId="25654635" w14:textId="77777777" w:rsidR="00902148" w:rsidRPr="00927184" w:rsidRDefault="00902148" w:rsidP="00C628B0">
      <w:pPr>
        <w:keepNext/>
        <w:suppressAutoHyphens/>
        <w:rPr>
          <w:lang w:val="nl-NL"/>
        </w:rPr>
      </w:pPr>
    </w:p>
    <w:p w14:paraId="39432B4F" w14:textId="77777777" w:rsidR="00902148" w:rsidRPr="00927184" w:rsidRDefault="00DC36D6" w:rsidP="00C628B0">
      <w:pPr>
        <w:suppressAutoHyphens/>
        <w:rPr>
          <w:lang w:val="nl-NL"/>
        </w:rPr>
      </w:pPr>
      <w:r w:rsidRPr="00927184">
        <w:rPr>
          <w:lang w:val="nl-NL"/>
        </w:rPr>
        <w:t>3</w:t>
      </w:r>
      <w:r w:rsidR="00902148" w:rsidRPr="00927184">
        <w:rPr>
          <w:lang w:val="nl-NL"/>
        </w:rPr>
        <w:t> jaar</w:t>
      </w:r>
    </w:p>
    <w:p w14:paraId="60E1372F" w14:textId="77777777" w:rsidR="00902148" w:rsidRPr="00927184" w:rsidRDefault="00902148" w:rsidP="00C628B0">
      <w:pPr>
        <w:suppressAutoHyphens/>
        <w:rPr>
          <w:lang w:val="nl-NL"/>
        </w:rPr>
      </w:pPr>
    </w:p>
    <w:p w14:paraId="3B0EFCD6" w14:textId="77777777" w:rsidR="00902148" w:rsidRPr="00927184" w:rsidRDefault="00902148" w:rsidP="00C628B0">
      <w:pPr>
        <w:keepNext/>
        <w:suppressAutoHyphens/>
        <w:ind w:left="567" w:hanging="567"/>
        <w:rPr>
          <w:lang w:val="nl-NL"/>
        </w:rPr>
      </w:pPr>
      <w:r w:rsidRPr="00927184">
        <w:rPr>
          <w:b/>
          <w:lang w:val="nl-NL"/>
        </w:rPr>
        <w:t>6.4</w:t>
      </w:r>
      <w:r w:rsidRPr="00927184">
        <w:rPr>
          <w:b/>
          <w:lang w:val="nl-NL"/>
        </w:rPr>
        <w:tab/>
        <w:t>Speciale voorzorgsmaatregelen bij bewaren</w:t>
      </w:r>
    </w:p>
    <w:p w14:paraId="490673C2" w14:textId="77777777" w:rsidR="00902148" w:rsidRPr="00927184" w:rsidRDefault="00902148" w:rsidP="00C628B0">
      <w:pPr>
        <w:keepNext/>
        <w:suppressAutoHyphens/>
        <w:rPr>
          <w:lang w:val="nl-NL"/>
        </w:rPr>
      </w:pPr>
    </w:p>
    <w:p w14:paraId="1793C766" w14:textId="77777777" w:rsidR="00902148" w:rsidRPr="00927184" w:rsidRDefault="00902148" w:rsidP="00C628B0">
      <w:pPr>
        <w:suppressAutoHyphens/>
        <w:rPr>
          <w:snapToGrid w:val="0"/>
          <w:szCs w:val="22"/>
          <w:lang w:val="nl-NL" w:eastAsia="nl-NL"/>
        </w:rPr>
      </w:pPr>
      <w:r w:rsidRPr="00927184">
        <w:rPr>
          <w:snapToGrid w:val="0"/>
          <w:lang w:val="nl-NL"/>
        </w:rPr>
        <w:t>Bewaren in de koelkast</w:t>
      </w:r>
      <w:r w:rsidRPr="00927184">
        <w:rPr>
          <w:lang w:val="nl-NL"/>
        </w:rPr>
        <w:t xml:space="preserve"> </w:t>
      </w:r>
      <w:r w:rsidRPr="00927184">
        <w:rPr>
          <w:szCs w:val="22"/>
          <w:lang w:val="nl-NL"/>
        </w:rPr>
        <w:t>(</w:t>
      </w:r>
      <w:r w:rsidRPr="00927184">
        <w:rPr>
          <w:lang w:val="nl-NL"/>
        </w:rPr>
        <w:t>2</w:t>
      </w:r>
      <w:r w:rsidRPr="00927184">
        <w:rPr>
          <w:snapToGrid w:val="0"/>
          <w:lang w:val="nl-NL" w:eastAsia="nl-NL"/>
        </w:rPr>
        <w:t>°C</w:t>
      </w:r>
      <w:r w:rsidRPr="00927184">
        <w:rPr>
          <w:lang w:val="nl-NL"/>
        </w:rPr>
        <w:t xml:space="preserve"> – 8</w:t>
      </w:r>
      <w:r w:rsidRPr="00927184">
        <w:rPr>
          <w:snapToGrid w:val="0"/>
          <w:lang w:val="nl-NL" w:eastAsia="nl-NL"/>
        </w:rPr>
        <w:t>°C</w:t>
      </w:r>
      <w:r w:rsidRPr="00927184">
        <w:rPr>
          <w:snapToGrid w:val="0"/>
          <w:szCs w:val="22"/>
          <w:lang w:val="nl-NL" w:eastAsia="nl-NL"/>
        </w:rPr>
        <w:t>).</w:t>
      </w:r>
    </w:p>
    <w:p w14:paraId="1B555971" w14:textId="77777777" w:rsidR="00902148" w:rsidRPr="00927184" w:rsidRDefault="00902148" w:rsidP="00C628B0">
      <w:pPr>
        <w:suppressAutoHyphens/>
        <w:rPr>
          <w:lang w:val="nl-NL"/>
        </w:rPr>
      </w:pPr>
      <w:r w:rsidRPr="00927184">
        <w:rPr>
          <w:lang w:val="nl-NL"/>
        </w:rPr>
        <w:t xml:space="preserve">Niet in </w:t>
      </w:r>
      <w:r w:rsidRPr="00927184">
        <w:rPr>
          <w:szCs w:val="22"/>
          <w:lang w:val="nl-NL"/>
        </w:rPr>
        <w:t xml:space="preserve">de </w:t>
      </w:r>
      <w:r w:rsidRPr="00927184">
        <w:rPr>
          <w:lang w:val="nl-NL"/>
        </w:rPr>
        <w:t>vriezer bewaren.</w:t>
      </w:r>
    </w:p>
    <w:p w14:paraId="3454FF2C" w14:textId="77777777" w:rsidR="00902148" w:rsidRPr="00927184" w:rsidRDefault="00902148" w:rsidP="00C628B0">
      <w:pPr>
        <w:tabs>
          <w:tab w:val="left" w:pos="5529"/>
        </w:tabs>
        <w:rPr>
          <w:lang w:val="nl-NL"/>
        </w:rPr>
      </w:pPr>
      <w:r w:rsidRPr="00927184">
        <w:rPr>
          <w:szCs w:val="22"/>
          <w:lang w:val="nl-NL"/>
        </w:rPr>
        <w:t xml:space="preserve">De </w:t>
      </w:r>
      <w:r w:rsidR="00054905" w:rsidRPr="00927184">
        <w:rPr>
          <w:szCs w:val="22"/>
          <w:lang w:val="nl-NL"/>
        </w:rPr>
        <w:t>voorgevulde spuit</w:t>
      </w:r>
      <w:r w:rsidR="002E2EF1" w:rsidRPr="00927184">
        <w:rPr>
          <w:szCs w:val="22"/>
          <w:lang w:val="nl-NL"/>
        </w:rPr>
        <w:t xml:space="preserve"> in het</w:t>
      </w:r>
      <w:r w:rsidR="00054905" w:rsidRPr="00927184">
        <w:rPr>
          <w:szCs w:val="22"/>
          <w:lang w:val="nl-NL"/>
        </w:rPr>
        <w:t xml:space="preserve"> </w:t>
      </w:r>
      <w:r w:rsidR="007F52CE" w:rsidRPr="00927184">
        <w:rPr>
          <w:szCs w:val="22"/>
          <w:lang w:val="nl-NL"/>
        </w:rPr>
        <w:t>verzegelde</w:t>
      </w:r>
      <w:r w:rsidR="00054905" w:rsidRPr="00927184">
        <w:rPr>
          <w:szCs w:val="22"/>
          <w:lang w:val="nl-NL"/>
        </w:rPr>
        <w:t xml:space="preserve"> </w:t>
      </w:r>
      <w:r w:rsidR="007854A2" w:rsidRPr="00927184">
        <w:rPr>
          <w:szCs w:val="22"/>
          <w:lang w:val="nl-NL"/>
        </w:rPr>
        <w:t>bak</w:t>
      </w:r>
      <w:r w:rsidR="002E2EF1" w:rsidRPr="00927184">
        <w:rPr>
          <w:szCs w:val="22"/>
          <w:lang w:val="nl-NL"/>
        </w:rPr>
        <w:t>je</w:t>
      </w:r>
      <w:r w:rsidRPr="00927184">
        <w:rPr>
          <w:lang w:val="nl-NL"/>
        </w:rPr>
        <w:t xml:space="preserve"> in de verpakking </w:t>
      </w:r>
      <w:r w:rsidRPr="00927184">
        <w:rPr>
          <w:szCs w:val="22"/>
          <w:lang w:val="nl-NL"/>
        </w:rPr>
        <w:t xml:space="preserve">bewaren </w:t>
      </w:r>
      <w:r w:rsidRPr="00927184">
        <w:rPr>
          <w:lang w:val="nl-NL"/>
        </w:rPr>
        <w:t>ter bescherming tegen licht.</w:t>
      </w:r>
    </w:p>
    <w:p w14:paraId="3BCDFA86" w14:textId="77777777" w:rsidR="000D16E9" w:rsidRPr="00927184" w:rsidRDefault="00054905" w:rsidP="00C628B0">
      <w:pPr>
        <w:tabs>
          <w:tab w:val="left" w:pos="5529"/>
        </w:tabs>
        <w:rPr>
          <w:lang w:val="nl-NL"/>
        </w:rPr>
      </w:pPr>
      <w:r w:rsidRPr="00927184">
        <w:rPr>
          <w:szCs w:val="22"/>
          <w:lang w:val="nl-NL"/>
        </w:rPr>
        <w:t xml:space="preserve">Vóór gebruik mag </w:t>
      </w:r>
      <w:r w:rsidR="000D16E9" w:rsidRPr="00927184">
        <w:rPr>
          <w:szCs w:val="22"/>
          <w:lang w:val="nl-NL"/>
        </w:rPr>
        <w:t>h</w:t>
      </w:r>
      <w:r w:rsidRPr="00927184">
        <w:rPr>
          <w:szCs w:val="22"/>
          <w:lang w:val="nl-NL"/>
        </w:rPr>
        <w:t>e</w:t>
      </w:r>
      <w:r w:rsidR="000D16E9" w:rsidRPr="00927184">
        <w:rPr>
          <w:szCs w:val="22"/>
          <w:lang w:val="nl-NL"/>
        </w:rPr>
        <w:t>t</w:t>
      </w:r>
      <w:r w:rsidRPr="00927184">
        <w:rPr>
          <w:szCs w:val="22"/>
          <w:lang w:val="nl-NL"/>
        </w:rPr>
        <w:t xml:space="preserve"> ongeopende </w:t>
      </w:r>
      <w:r w:rsidR="000D16E9" w:rsidRPr="00927184">
        <w:rPr>
          <w:szCs w:val="22"/>
          <w:lang w:val="nl-NL"/>
        </w:rPr>
        <w:t>bakje</w:t>
      </w:r>
      <w:r w:rsidRPr="00927184">
        <w:rPr>
          <w:szCs w:val="22"/>
          <w:lang w:val="nl-NL"/>
        </w:rPr>
        <w:t xml:space="preserve"> gedurende maximaal 24</w:t>
      </w:r>
      <w:r w:rsidR="000D16E9" w:rsidRPr="00927184">
        <w:rPr>
          <w:szCs w:val="22"/>
          <w:lang w:val="nl-NL"/>
        </w:rPr>
        <w:t> </w:t>
      </w:r>
      <w:r w:rsidRPr="00927184">
        <w:rPr>
          <w:szCs w:val="22"/>
          <w:lang w:val="nl-NL"/>
        </w:rPr>
        <w:t>uur op kamertemperatuur (25°C) worden bewaard.</w:t>
      </w:r>
    </w:p>
    <w:p w14:paraId="6810C1B7" w14:textId="77777777" w:rsidR="00902148" w:rsidRPr="00927184" w:rsidRDefault="00902148" w:rsidP="00C628B0">
      <w:pPr>
        <w:suppressAutoHyphens/>
        <w:rPr>
          <w:lang w:val="nl-NL"/>
        </w:rPr>
      </w:pPr>
    </w:p>
    <w:p w14:paraId="65E47DEB" w14:textId="77777777" w:rsidR="00902148" w:rsidRPr="00927184" w:rsidRDefault="00902148" w:rsidP="00C628B0">
      <w:pPr>
        <w:keepNext/>
        <w:suppressAutoHyphens/>
        <w:ind w:left="567" w:hanging="567"/>
        <w:rPr>
          <w:lang w:val="nl-NL"/>
        </w:rPr>
      </w:pPr>
      <w:r w:rsidRPr="00927184">
        <w:rPr>
          <w:b/>
          <w:lang w:val="nl-NL"/>
        </w:rPr>
        <w:t>6.5</w:t>
      </w:r>
      <w:r w:rsidRPr="00927184">
        <w:rPr>
          <w:b/>
          <w:lang w:val="nl-NL"/>
        </w:rPr>
        <w:tab/>
        <w:t>Aard en inhoud van de verpakking</w:t>
      </w:r>
    </w:p>
    <w:p w14:paraId="09BF848E" w14:textId="77777777" w:rsidR="00902148" w:rsidRPr="00927184" w:rsidRDefault="00902148" w:rsidP="00C628B0">
      <w:pPr>
        <w:keepNext/>
        <w:rPr>
          <w:lang w:val="nl-NL"/>
        </w:rPr>
      </w:pPr>
    </w:p>
    <w:p w14:paraId="134CE972" w14:textId="77777777" w:rsidR="0071287C" w:rsidRPr="00927184" w:rsidRDefault="00902148" w:rsidP="00C628B0">
      <w:pPr>
        <w:tabs>
          <w:tab w:val="left" w:pos="5529"/>
        </w:tabs>
        <w:rPr>
          <w:szCs w:val="22"/>
          <w:lang w:val="nl-NL"/>
        </w:rPr>
      </w:pPr>
      <w:r w:rsidRPr="00927184">
        <w:rPr>
          <w:lang w:val="nl-NL"/>
        </w:rPr>
        <w:t>0,</w:t>
      </w:r>
      <w:r w:rsidR="0071287C" w:rsidRPr="00927184">
        <w:rPr>
          <w:lang w:val="nl-NL"/>
        </w:rPr>
        <w:t>165</w:t>
      </w:r>
      <w:r w:rsidRPr="00927184">
        <w:rPr>
          <w:lang w:val="nl-NL"/>
        </w:rPr>
        <w:t xml:space="preserve"> ml steriele oplossing in een </w:t>
      </w:r>
      <w:r w:rsidR="0071287C" w:rsidRPr="00927184">
        <w:rPr>
          <w:lang w:val="nl-NL"/>
        </w:rPr>
        <w:t xml:space="preserve">voorgevulde spuit </w:t>
      </w:r>
      <w:r w:rsidRPr="00927184">
        <w:rPr>
          <w:lang w:val="nl-NL"/>
        </w:rPr>
        <w:t xml:space="preserve">(type I glas) met een </w:t>
      </w:r>
      <w:r w:rsidR="0071287C" w:rsidRPr="00927184">
        <w:rPr>
          <w:lang w:val="nl-NL"/>
        </w:rPr>
        <w:t>rubber zuiger</w:t>
      </w:r>
      <w:r w:rsidRPr="00927184">
        <w:rPr>
          <w:lang w:val="nl-NL"/>
        </w:rPr>
        <w:t>stop</w:t>
      </w:r>
      <w:r w:rsidR="0071287C" w:rsidRPr="00927184">
        <w:rPr>
          <w:lang w:val="nl-NL"/>
        </w:rPr>
        <w:t xml:space="preserve"> </w:t>
      </w:r>
      <w:r w:rsidR="00CD2868" w:rsidRPr="00927184">
        <w:rPr>
          <w:lang w:val="nl-NL"/>
        </w:rPr>
        <w:t xml:space="preserve">van broombutyl </w:t>
      </w:r>
      <w:r w:rsidR="00B821D3" w:rsidRPr="00927184">
        <w:rPr>
          <w:lang w:val="nl-NL"/>
        </w:rPr>
        <w:t xml:space="preserve">en een spuitdop bestaande uit een witte, </w:t>
      </w:r>
      <w:r w:rsidR="00CD2868" w:rsidRPr="00927184">
        <w:rPr>
          <w:lang w:val="nl-NL"/>
        </w:rPr>
        <w:t>controleerbare</w:t>
      </w:r>
      <w:r w:rsidR="002C52B6" w:rsidRPr="00927184">
        <w:rPr>
          <w:lang w:val="nl-NL"/>
        </w:rPr>
        <w:t xml:space="preserve">, starre </w:t>
      </w:r>
      <w:r w:rsidR="008501D4" w:rsidRPr="00927184">
        <w:rPr>
          <w:lang w:val="nl-NL"/>
        </w:rPr>
        <w:t>verzegeling</w:t>
      </w:r>
      <w:r w:rsidR="002C52B6" w:rsidRPr="00927184">
        <w:rPr>
          <w:lang w:val="nl-NL"/>
        </w:rPr>
        <w:t xml:space="preserve"> met een grijze rubber </w:t>
      </w:r>
      <w:r w:rsidR="007F52CE" w:rsidRPr="00927184">
        <w:rPr>
          <w:lang w:val="nl-NL"/>
        </w:rPr>
        <w:t>afsluit</w:t>
      </w:r>
      <w:r w:rsidR="002C52B6" w:rsidRPr="00927184">
        <w:rPr>
          <w:lang w:val="nl-NL"/>
        </w:rPr>
        <w:t>dop</w:t>
      </w:r>
      <w:r w:rsidR="00CD2868" w:rsidRPr="00927184">
        <w:rPr>
          <w:lang w:val="nl-NL"/>
        </w:rPr>
        <w:t xml:space="preserve"> van</w:t>
      </w:r>
      <w:r w:rsidR="002C52B6" w:rsidRPr="00927184">
        <w:rPr>
          <w:lang w:val="nl-NL"/>
        </w:rPr>
        <w:t xml:space="preserve"> </w:t>
      </w:r>
      <w:r w:rsidR="00CD2868" w:rsidRPr="00927184">
        <w:rPr>
          <w:lang w:val="nl-NL"/>
        </w:rPr>
        <w:t xml:space="preserve">broombutyl </w:t>
      </w:r>
      <w:r w:rsidR="007F52CE" w:rsidRPr="00927184">
        <w:rPr>
          <w:lang w:val="nl-NL"/>
        </w:rPr>
        <w:t>inclusief</w:t>
      </w:r>
      <w:r w:rsidR="002C52B6" w:rsidRPr="00927184">
        <w:rPr>
          <w:lang w:val="nl-NL"/>
        </w:rPr>
        <w:t xml:space="preserve"> een </w:t>
      </w:r>
      <w:r w:rsidR="002C52B6" w:rsidRPr="00927184">
        <w:rPr>
          <w:szCs w:val="22"/>
          <w:lang w:val="nl-NL"/>
        </w:rPr>
        <w:t>Luer-Lock adapter</w:t>
      </w:r>
      <w:r w:rsidRPr="00927184">
        <w:rPr>
          <w:lang w:val="nl-NL"/>
        </w:rPr>
        <w:t>.</w:t>
      </w:r>
      <w:r w:rsidR="002C52B6" w:rsidRPr="00927184">
        <w:rPr>
          <w:lang w:val="nl-NL"/>
        </w:rPr>
        <w:t xml:space="preserve"> De voorgevulde spuit heeft een </w:t>
      </w:r>
      <w:r w:rsidR="002C52B6" w:rsidRPr="00927184">
        <w:rPr>
          <w:szCs w:val="22"/>
          <w:lang w:val="nl-NL"/>
        </w:rPr>
        <w:t>zuigerstang</w:t>
      </w:r>
      <w:r w:rsidR="0071287C" w:rsidRPr="00927184">
        <w:rPr>
          <w:szCs w:val="22"/>
          <w:lang w:val="nl-NL"/>
        </w:rPr>
        <w:t xml:space="preserve"> </w:t>
      </w:r>
      <w:r w:rsidR="002C52B6" w:rsidRPr="00927184">
        <w:rPr>
          <w:szCs w:val="22"/>
          <w:lang w:val="nl-NL"/>
        </w:rPr>
        <w:t xml:space="preserve">en een vingersteun en is verpakt in een </w:t>
      </w:r>
      <w:r w:rsidR="007F52CE" w:rsidRPr="00927184">
        <w:rPr>
          <w:szCs w:val="22"/>
          <w:lang w:val="nl-NL"/>
        </w:rPr>
        <w:t>verzegeld</w:t>
      </w:r>
      <w:r w:rsidR="002C52B6" w:rsidRPr="00927184">
        <w:rPr>
          <w:szCs w:val="22"/>
          <w:lang w:val="nl-NL"/>
        </w:rPr>
        <w:t xml:space="preserve"> bakje.</w:t>
      </w:r>
    </w:p>
    <w:p w14:paraId="08A47430" w14:textId="77777777" w:rsidR="002C52B6" w:rsidRPr="00927184" w:rsidRDefault="002C52B6" w:rsidP="00C628B0">
      <w:pPr>
        <w:rPr>
          <w:szCs w:val="22"/>
          <w:lang w:val="nl-NL"/>
        </w:rPr>
      </w:pPr>
    </w:p>
    <w:p w14:paraId="280A0AA3" w14:textId="77777777" w:rsidR="00902148" w:rsidRPr="00927184" w:rsidRDefault="0071287C" w:rsidP="00C628B0">
      <w:pPr>
        <w:rPr>
          <w:lang w:val="nl-NL"/>
        </w:rPr>
      </w:pPr>
      <w:r w:rsidRPr="00927184">
        <w:rPr>
          <w:szCs w:val="22"/>
          <w:lang w:val="nl-NL"/>
        </w:rPr>
        <w:t>Verpakkingsgrootte van één voorgevulde spuit.</w:t>
      </w:r>
    </w:p>
    <w:p w14:paraId="2446E7B5" w14:textId="77777777" w:rsidR="00902148" w:rsidRPr="00927184" w:rsidRDefault="00902148" w:rsidP="00C628B0">
      <w:pPr>
        <w:rPr>
          <w:lang w:val="nl-NL"/>
        </w:rPr>
      </w:pPr>
    </w:p>
    <w:p w14:paraId="4F33D216" w14:textId="77777777" w:rsidR="00902148" w:rsidRPr="00927184" w:rsidRDefault="00902148" w:rsidP="00C628B0">
      <w:pPr>
        <w:keepNext/>
        <w:autoSpaceDE w:val="0"/>
        <w:autoSpaceDN w:val="0"/>
        <w:adjustRightInd w:val="0"/>
        <w:rPr>
          <w:b/>
          <w:lang w:val="nl-NL"/>
        </w:rPr>
      </w:pPr>
      <w:r w:rsidRPr="00927184">
        <w:rPr>
          <w:b/>
          <w:lang w:val="nl-NL"/>
        </w:rPr>
        <w:t>6.6</w:t>
      </w:r>
      <w:r w:rsidRPr="00927184">
        <w:rPr>
          <w:b/>
          <w:lang w:val="nl-NL"/>
        </w:rPr>
        <w:tab/>
        <w:t>Speciale voorzorgsmaatregelen voor het verwijderen en andere instructies</w:t>
      </w:r>
    </w:p>
    <w:p w14:paraId="120F6CD6" w14:textId="77777777" w:rsidR="00902148" w:rsidRPr="00927184" w:rsidRDefault="00902148" w:rsidP="00C628B0">
      <w:pPr>
        <w:keepNext/>
        <w:rPr>
          <w:lang w:val="nl-NL"/>
        </w:rPr>
      </w:pPr>
    </w:p>
    <w:p w14:paraId="74CF1539" w14:textId="77777777" w:rsidR="00902148" w:rsidRPr="00927184" w:rsidRDefault="008501D4" w:rsidP="00C628B0">
      <w:pPr>
        <w:rPr>
          <w:lang w:val="nl-NL"/>
        </w:rPr>
      </w:pPr>
      <w:r w:rsidRPr="00927184">
        <w:rPr>
          <w:lang w:val="nl-NL"/>
        </w:rPr>
        <w:t>De voorgevulde spuit is</w:t>
      </w:r>
      <w:r w:rsidR="00902148" w:rsidRPr="00927184">
        <w:rPr>
          <w:lang w:val="nl-NL"/>
        </w:rPr>
        <w:t xml:space="preserve"> uitsluitend voor </w:t>
      </w:r>
      <w:r w:rsidR="005D60C4" w:rsidRPr="00927184">
        <w:rPr>
          <w:lang w:val="nl-NL"/>
        </w:rPr>
        <w:t>ee</w:t>
      </w:r>
      <w:r w:rsidR="00902148" w:rsidRPr="00927184">
        <w:rPr>
          <w:lang w:val="nl-NL"/>
        </w:rPr>
        <w:t xml:space="preserve">nmalig gebruik. </w:t>
      </w:r>
      <w:r w:rsidRPr="00927184">
        <w:rPr>
          <w:lang w:val="nl-NL"/>
        </w:rPr>
        <w:t>De voorgevulde spuit is</w:t>
      </w:r>
      <w:r w:rsidR="00902148" w:rsidRPr="00927184">
        <w:rPr>
          <w:lang w:val="nl-NL"/>
        </w:rPr>
        <w:t xml:space="preserve"> steriel. </w:t>
      </w:r>
      <w:r w:rsidR="0081688C" w:rsidRPr="00927184">
        <w:rPr>
          <w:lang w:val="nl-NL"/>
        </w:rPr>
        <w:t xml:space="preserve">Gebruik het product niet als de verpakking beschadigd is. </w:t>
      </w:r>
      <w:r w:rsidR="00902148" w:rsidRPr="00927184">
        <w:rPr>
          <w:lang w:val="nl-NL"/>
        </w:rPr>
        <w:t xml:space="preserve">De steriliteit </w:t>
      </w:r>
      <w:r w:rsidR="0081688C" w:rsidRPr="00927184">
        <w:rPr>
          <w:lang w:val="nl-NL"/>
        </w:rPr>
        <w:t xml:space="preserve">van de voorgevulde spuit </w:t>
      </w:r>
      <w:r w:rsidR="00902148" w:rsidRPr="00927184">
        <w:rPr>
          <w:lang w:val="nl-NL"/>
        </w:rPr>
        <w:t xml:space="preserve">kan niet worden gegarandeerd tenzij </w:t>
      </w:r>
      <w:r w:rsidR="0081688C" w:rsidRPr="00927184">
        <w:rPr>
          <w:lang w:val="nl-NL"/>
        </w:rPr>
        <w:t>het bakje</w:t>
      </w:r>
      <w:r w:rsidR="00902148" w:rsidRPr="00927184">
        <w:rPr>
          <w:lang w:val="nl-NL"/>
        </w:rPr>
        <w:t xml:space="preserve"> verzegel</w:t>
      </w:r>
      <w:r w:rsidR="0081688C" w:rsidRPr="00927184">
        <w:rPr>
          <w:lang w:val="nl-NL"/>
        </w:rPr>
        <w:t xml:space="preserve">d blijft. Gebruik de voorgevulde spuit niet als de oplossing </w:t>
      </w:r>
      <w:r w:rsidR="005D7D2C" w:rsidRPr="00927184">
        <w:rPr>
          <w:lang w:val="nl-NL"/>
        </w:rPr>
        <w:t>verkleurd of troebel is of deeltjes bevat.</w:t>
      </w:r>
    </w:p>
    <w:p w14:paraId="476E107C" w14:textId="77777777" w:rsidR="005D7D2C" w:rsidRPr="00927184" w:rsidRDefault="005D7D2C" w:rsidP="00C628B0">
      <w:pPr>
        <w:rPr>
          <w:lang w:val="nl-NL"/>
        </w:rPr>
      </w:pPr>
    </w:p>
    <w:p w14:paraId="647B4AB9" w14:textId="77777777" w:rsidR="005D7D2C" w:rsidRPr="00927184" w:rsidRDefault="005D7D2C" w:rsidP="00C628B0">
      <w:pPr>
        <w:suppressAutoHyphens/>
        <w:rPr>
          <w:lang w:val="nl-NL"/>
        </w:rPr>
      </w:pPr>
      <w:r w:rsidRPr="00927184">
        <w:rPr>
          <w:lang w:val="nl-NL"/>
        </w:rPr>
        <w:t xml:space="preserve">De voorgevulde spuit bevat meer dan de aanbevolen dosis van 0,5 mg. Het extraheerbare volume van </w:t>
      </w:r>
      <w:r w:rsidR="00823F86" w:rsidRPr="00927184">
        <w:rPr>
          <w:lang w:val="nl-NL"/>
        </w:rPr>
        <w:t>één</w:t>
      </w:r>
      <w:r w:rsidRPr="00927184">
        <w:rPr>
          <w:lang w:val="nl-NL"/>
        </w:rPr>
        <w:t xml:space="preserve"> voorgevulde spuit (</w:t>
      </w:r>
      <w:r w:rsidR="00A06A27" w:rsidRPr="00927184">
        <w:rPr>
          <w:lang w:val="nl-NL"/>
        </w:rPr>
        <w:t>0,1 ml</w:t>
      </w:r>
      <w:r w:rsidRPr="00927184">
        <w:rPr>
          <w:lang w:val="nl-NL"/>
        </w:rPr>
        <w:t xml:space="preserve">) mag niet in zijn geheel worden gebruikt. Het </w:t>
      </w:r>
      <w:r w:rsidR="000E2835" w:rsidRPr="00927184">
        <w:rPr>
          <w:lang w:val="nl-NL"/>
        </w:rPr>
        <w:t>overtollige</w:t>
      </w:r>
      <w:r w:rsidRPr="00927184">
        <w:rPr>
          <w:lang w:val="nl-NL"/>
        </w:rPr>
        <w:t xml:space="preserve"> volume </w:t>
      </w:r>
      <w:r w:rsidR="000E2835" w:rsidRPr="00927184">
        <w:rPr>
          <w:lang w:val="nl-NL"/>
        </w:rPr>
        <w:t>moet</w:t>
      </w:r>
      <w:r w:rsidRPr="00927184">
        <w:rPr>
          <w:lang w:val="nl-NL"/>
        </w:rPr>
        <w:t xml:space="preserve"> worden verwijderd</w:t>
      </w:r>
      <w:r w:rsidR="000E2835" w:rsidRPr="00927184">
        <w:rPr>
          <w:lang w:val="nl-NL"/>
        </w:rPr>
        <w:t xml:space="preserve"> vóór injectie</w:t>
      </w:r>
      <w:r w:rsidRPr="00927184">
        <w:rPr>
          <w:lang w:val="nl-NL"/>
        </w:rPr>
        <w:t xml:space="preserve">. Het injecteren van het gehele volume van de voorgevulde spuit </w:t>
      </w:r>
      <w:r w:rsidR="00AF759C" w:rsidRPr="00927184">
        <w:rPr>
          <w:lang w:val="nl-NL"/>
        </w:rPr>
        <w:t>zou kunnen</w:t>
      </w:r>
      <w:r w:rsidRPr="00927184">
        <w:rPr>
          <w:lang w:val="nl-NL"/>
        </w:rPr>
        <w:t xml:space="preserve"> leiden tot overdosering. Druk de zuiger langzaam in totdat de rand onder de </w:t>
      </w:r>
      <w:r w:rsidR="000E2835" w:rsidRPr="00927184">
        <w:rPr>
          <w:lang w:val="nl-NL"/>
        </w:rPr>
        <w:t>top</w:t>
      </w:r>
      <w:r w:rsidRPr="00927184">
        <w:rPr>
          <w:lang w:val="nl-NL"/>
        </w:rPr>
        <w:t xml:space="preserve"> van de rubber stop zich op één lijn bevindt met de zwarte doseringsstreep op de spuit (equivalent aan </w:t>
      </w:r>
      <w:r w:rsidR="00A06A27" w:rsidRPr="00927184">
        <w:rPr>
          <w:lang w:val="nl-NL"/>
        </w:rPr>
        <w:t>0,05 ml</w:t>
      </w:r>
      <w:r w:rsidRPr="00927184">
        <w:rPr>
          <w:lang w:val="nl-NL"/>
        </w:rPr>
        <w:t>, d.w.z. 0,5 mg ranibizumab) om de luchtbel samen met het teveel aan geneesmiddel te verwijderen.</w:t>
      </w:r>
    </w:p>
    <w:p w14:paraId="68EE87B3" w14:textId="77777777" w:rsidR="005D7D2C" w:rsidRPr="00927184" w:rsidRDefault="005D7D2C" w:rsidP="00C628B0">
      <w:pPr>
        <w:suppressAutoHyphens/>
        <w:rPr>
          <w:lang w:val="nl-NL"/>
        </w:rPr>
      </w:pPr>
    </w:p>
    <w:p w14:paraId="21D8DED5" w14:textId="77777777" w:rsidR="005D7D2C" w:rsidRPr="00927184" w:rsidRDefault="005D7D2C" w:rsidP="00C628B0">
      <w:pPr>
        <w:suppressAutoHyphens/>
        <w:rPr>
          <w:lang w:val="nl-NL"/>
        </w:rPr>
      </w:pPr>
      <w:r w:rsidRPr="00927184">
        <w:rPr>
          <w:lang w:val="nl-NL"/>
        </w:rPr>
        <w:t xml:space="preserve">Voor de intravitreale injectie moet een </w:t>
      </w:r>
      <w:r w:rsidRPr="00927184">
        <w:rPr>
          <w:szCs w:val="22"/>
          <w:lang w:val="nl-NL"/>
        </w:rPr>
        <w:t>30G x ½″</w:t>
      </w:r>
      <w:r w:rsidRPr="00927184">
        <w:rPr>
          <w:lang w:val="nl-NL"/>
        </w:rPr>
        <w:t xml:space="preserve"> steriele injectienaald worden gebruikt.</w:t>
      </w:r>
    </w:p>
    <w:p w14:paraId="17E94E13" w14:textId="77777777" w:rsidR="00902148" w:rsidRPr="00927184" w:rsidRDefault="00902148" w:rsidP="00C628B0">
      <w:pPr>
        <w:suppressAutoHyphens/>
        <w:rPr>
          <w:szCs w:val="22"/>
          <w:lang w:val="nl-NL"/>
        </w:rPr>
      </w:pPr>
    </w:p>
    <w:p w14:paraId="6C64E752" w14:textId="77777777" w:rsidR="00902148" w:rsidRPr="00927184" w:rsidRDefault="00902148" w:rsidP="00C628B0">
      <w:pPr>
        <w:keepNext/>
        <w:suppressAutoHyphens/>
        <w:rPr>
          <w:szCs w:val="22"/>
          <w:lang w:val="nl-NL"/>
        </w:rPr>
      </w:pPr>
      <w:r w:rsidRPr="00927184">
        <w:rPr>
          <w:szCs w:val="22"/>
          <w:lang w:val="nl-NL"/>
        </w:rPr>
        <w:t>Voor de bereiding van Lucentis voor intravitreale toediening, volg de instructies</w:t>
      </w:r>
      <w:r w:rsidR="005D7D2C" w:rsidRPr="00927184">
        <w:rPr>
          <w:szCs w:val="22"/>
          <w:lang w:val="nl-NL"/>
        </w:rPr>
        <w:t xml:space="preserve"> voor gebruik</w:t>
      </w:r>
      <w:r w:rsidRPr="00927184">
        <w:rPr>
          <w:szCs w:val="22"/>
          <w:lang w:val="nl-NL"/>
        </w:rPr>
        <w:t>:</w:t>
      </w:r>
    </w:p>
    <w:p w14:paraId="760B2C5F" w14:textId="77777777" w:rsidR="00902148" w:rsidRPr="00927184" w:rsidRDefault="00902148" w:rsidP="00C628B0">
      <w:pPr>
        <w:keepNext/>
        <w:suppressAutoHyphens/>
        <w:rPr>
          <w:szCs w:val="22"/>
          <w:lang w:val="nl-NL"/>
        </w:rPr>
      </w:pPr>
    </w:p>
    <w:tbl>
      <w:tblPr>
        <w:tblW w:w="9214"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701"/>
        <w:gridCol w:w="4395"/>
        <w:gridCol w:w="3118"/>
      </w:tblGrid>
      <w:tr w:rsidR="00820181" w:rsidRPr="007B7D0B" w14:paraId="60A6CE30" w14:textId="77777777" w:rsidTr="0006778D">
        <w:trPr>
          <w:cantSplit/>
        </w:trPr>
        <w:tc>
          <w:tcPr>
            <w:tcW w:w="1701" w:type="dxa"/>
          </w:tcPr>
          <w:p w14:paraId="25B234D2" w14:textId="77777777" w:rsidR="00820181" w:rsidRPr="00927184" w:rsidRDefault="00820181" w:rsidP="00C628B0">
            <w:pPr>
              <w:widowControl w:val="0"/>
              <w:rPr>
                <w:b/>
                <w:szCs w:val="22"/>
                <w:lang w:val="nl-NL"/>
              </w:rPr>
            </w:pPr>
            <w:r w:rsidRPr="00927184">
              <w:rPr>
                <w:b/>
                <w:szCs w:val="22"/>
                <w:lang w:val="nl-NL"/>
              </w:rPr>
              <w:t>Introductie</w:t>
            </w:r>
          </w:p>
        </w:tc>
        <w:tc>
          <w:tcPr>
            <w:tcW w:w="7513" w:type="dxa"/>
            <w:gridSpan w:val="2"/>
          </w:tcPr>
          <w:p w14:paraId="40A11CF4" w14:textId="77777777" w:rsidR="00820181" w:rsidRPr="00927184" w:rsidRDefault="00820181" w:rsidP="00C628B0">
            <w:pPr>
              <w:widowControl w:val="0"/>
              <w:rPr>
                <w:szCs w:val="22"/>
                <w:lang w:val="nl-NL"/>
              </w:rPr>
            </w:pPr>
            <w:r w:rsidRPr="00927184">
              <w:rPr>
                <w:szCs w:val="22"/>
                <w:lang w:val="nl-NL"/>
              </w:rPr>
              <w:t>Lees alle instructies zorgvuldig vóór het gebruik van de voorgevulde spuit.</w:t>
            </w:r>
          </w:p>
          <w:p w14:paraId="7FE08D1C" w14:textId="77777777" w:rsidR="00820181" w:rsidRPr="00927184" w:rsidRDefault="00820181" w:rsidP="00C628B0">
            <w:pPr>
              <w:widowControl w:val="0"/>
              <w:rPr>
                <w:szCs w:val="22"/>
                <w:lang w:val="nl-NL"/>
              </w:rPr>
            </w:pPr>
            <w:r w:rsidRPr="00927184">
              <w:rPr>
                <w:szCs w:val="22"/>
                <w:lang w:val="nl-NL"/>
              </w:rPr>
              <w:t xml:space="preserve">De voorgevulde spuit is uitsluitend voor </w:t>
            </w:r>
            <w:r w:rsidR="00C55837" w:rsidRPr="00927184">
              <w:rPr>
                <w:szCs w:val="22"/>
                <w:lang w:val="nl-NL"/>
              </w:rPr>
              <w:t>ee</w:t>
            </w:r>
            <w:r w:rsidRPr="00927184">
              <w:rPr>
                <w:szCs w:val="22"/>
                <w:lang w:val="nl-NL"/>
              </w:rPr>
              <w:t>nmalig gebruik. De voorgevulde spuit is steriel. Gebruik het product niet als de verpakking beschadigd is. Het openen van het verzegelde bakje en alle volgende stappen dienen te worden uitgevoerd onder aseptische omstandigheden.</w:t>
            </w:r>
          </w:p>
          <w:p w14:paraId="64926E85" w14:textId="77777777" w:rsidR="00820181" w:rsidRPr="00927184" w:rsidRDefault="00820181" w:rsidP="00C628B0">
            <w:pPr>
              <w:widowControl w:val="0"/>
              <w:rPr>
                <w:i/>
                <w:szCs w:val="22"/>
                <w:lang w:val="nl-NL"/>
              </w:rPr>
            </w:pPr>
            <w:r w:rsidRPr="00927184">
              <w:rPr>
                <w:b/>
                <w:szCs w:val="22"/>
                <w:lang w:val="nl-NL"/>
              </w:rPr>
              <w:t>N</w:t>
            </w:r>
            <w:r w:rsidR="00AF759C" w:rsidRPr="00927184">
              <w:rPr>
                <w:b/>
                <w:szCs w:val="22"/>
                <w:lang w:val="nl-NL"/>
              </w:rPr>
              <w:t>B</w:t>
            </w:r>
            <w:r w:rsidRPr="00927184">
              <w:rPr>
                <w:b/>
                <w:szCs w:val="22"/>
                <w:lang w:val="nl-NL"/>
              </w:rPr>
              <w:t>: De dosis moet op 0,05 ml worden ingesteld.</w:t>
            </w:r>
          </w:p>
        </w:tc>
      </w:tr>
      <w:tr w:rsidR="00820181" w:rsidRPr="00927184" w14:paraId="28090B69" w14:textId="77777777" w:rsidTr="0006778D">
        <w:trPr>
          <w:cantSplit/>
          <w:trHeight w:val="3173"/>
        </w:trPr>
        <w:tc>
          <w:tcPr>
            <w:tcW w:w="1701" w:type="dxa"/>
          </w:tcPr>
          <w:p w14:paraId="7A40FA86" w14:textId="77777777" w:rsidR="00820181" w:rsidRPr="00927184" w:rsidRDefault="00825C32" w:rsidP="00C628B0">
            <w:pPr>
              <w:widowControl w:val="0"/>
              <w:rPr>
                <w:b/>
                <w:szCs w:val="22"/>
                <w:lang w:val="nl-NL"/>
              </w:rPr>
            </w:pPr>
            <w:r w:rsidRPr="00927184">
              <w:rPr>
                <w:b/>
                <w:szCs w:val="22"/>
                <w:lang w:val="nl-NL"/>
              </w:rPr>
              <w:t>Beschrijving voorgevulde spuit</w:t>
            </w:r>
          </w:p>
        </w:tc>
        <w:tc>
          <w:tcPr>
            <w:tcW w:w="7513" w:type="dxa"/>
            <w:gridSpan w:val="2"/>
          </w:tcPr>
          <w:p w14:paraId="29D7E6E2" w14:textId="77777777" w:rsidR="004845F9" w:rsidRPr="00927184" w:rsidRDefault="00381848" w:rsidP="00C628B0">
            <w:pPr>
              <w:spacing w:after="200" w:line="276" w:lineRule="auto"/>
              <w:rPr>
                <w:rFonts w:eastAsia="Calibri"/>
                <w:noProof/>
                <w:szCs w:val="22"/>
                <w:lang w:val="nl-NL" w:eastAsia="en-GB"/>
              </w:rPr>
            </w:pPr>
            <w:r w:rsidRPr="00927184">
              <w:rPr>
                <w:rFonts w:eastAsia="Calibri"/>
                <w:noProof/>
                <w:szCs w:val="22"/>
                <w:lang w:val="en-US"/>
              </w:rPr>
              <mc:AlternateContent>
                <mc:Choice Requires="wps">
                  <w:drawing>
                    <wp:anchor distT="0" distB="0" distL="114300" distR="114300" simplePos="0" relativeHeight="251638272" behindDoc="0" locked="0" layoutInCell="1" allowOverlap="1" wp14:anchorId="388ECB13" wp14:editId="591166F3">
                      <wp:simplePos x="0" y="0"/>
                      <wp:positionH relativeFrom="column">
                        <wp:posOffset>1188720</wp:posOffset>
                      </wp:positionH>
                      <wp:positionV relativeFrom="paragraph">
                        <wp:posOffset>20320</wp:posOffset>
                      </wp:positionV>
                      <wp:extent cx="1123950" cy="424180"/>
                      <wp:effectExtent l="0" t="0" r="0" b="0"/>
                      <wp:wrapNone/>
                      <wp:docPr id="22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23950" cy="424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EBF91FE" w14:textId="77777777" w:rsidR="00EE0063" w:rsidRPr="00136BB2" w:rsidRDefault="00EE0063" w:rsidP="004845F9">
                                  <w:pPr>
                                    <w:jc w:val="center"/>
                                    <w:rPr>
                                      <w:szCs w:val="22"/>
                                      <w:lang w:val="de-CH"/>
                                    </w:rPr>
                                  </w:pPr>
                                  <w:r w:rsidRPr="00136BB2">
                                    <w:rPr>
                                      <w:szCs w:val="22"/>
                                      <w:lang w:val="de-CH"/>
                                    </w:rPr>
                                    <w:t>0</w:t>
                                  </w:r>
                                  <w:r>
                                    <w:rPr>
                                      <w:szCs w:val="22"/>
                                      <w:lang w:val="de-CH"/>
                                    </w:rPr>
                                    <w:t>,</w:t>
                                  </w:r>
                                  <w:r w:rsidRPr="00136BB2">
                                    <w:rPr>
                                      <w:szCs w:val="22"/>
                                      <w:lang w:val="de-CH"/>
                                    </w:rPr>
                                    <w:t xml:space="preserve">05 ml </w:t>
                                  </w:r>
                                  <w:r>
                                    <w:rPr>
                                      <w:szCs w:val="22"/>
                                      <w:lang w:val="de-CH"/>
                                    </w:rPr>
                                    <w:t>doseringsstreep</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388ECB13" id="_x0000_t202" coordsize="21600,21600" o:spt="202" path="m,l,21600r21600,l21600,xe">
                      <v:stroke joinstyle="miter"/>
                      <v:path gradientshapeok="t" o:connecttype="rect"/>
                    </v:shapetype>
                    <v:shape id="Text Box 2" o:spid="_x0000_s1026" type="#_x0000_t202" style="position:absolute;margin-left:93.6pt;margin-top:1.6pt;width:88.5pt;height:33.4pt;z-index:2516382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EKFm3wEAAKEDAAAOAAAAZHJzL2Uyb0RvYy54bWysU9tu1DAQfUfiHyy/s9mEFNpos1VpVYRU&#10;LlLhAxzHTiwSjxl7N1m+nrGz3S7whnixPJ7JmXPOTDbX8ziwvUJvwNY8X605U1ZCa2xX829f719d&#10;cuaDsK0YwKqaH5Tn19uXLzaTq1QBPQytQkYg1leTq3kfgquyzMtejcKvwClLSQ04ikAhdlmLYiL0&#10;cciK9fpNNgG2DkEq7+n1bknybcLXWsnwWWuvAhtqTtxCOjGdTTyz7UZUHQrXG3mkIf6BxSiMpaYn&#10;qDsRBNuh+QtqNBLBgw4rCWMGWhupkgZSk6//UPPYC6eSFjLHu5NN/v/Byk/7R/cFWZjfwUwDTCK8&#10;ewD53TMLt72wnbpBhKlXoqXGebQsm5yvjp9Gq33lI0gzfYSWhix2ARLQrHGMrpBORug0gMPJdDUH&#10;JmPLvHh9dUEpSbmyKPPLNJVMVE9fO/ThvYKRxUvNkYaa0MX+wYfIRlRPJbGZhXszDGmwg/3tgQrj&#10;S2IfCS/Uw9zMVB1VNNAeSAfCsie013TpAX9yNtGO1Nz/2AlUnA0fLHlxlZdlXKoUlBdvCwrwPNOc&#10;Z4SVBFXzwNlyvQ3LIu4cmq6nTov7Fm7IP22StGdWR960B0nxcWfjop3Hqer5z9r+AgAA//8DAFBL&#10;AwQUAAYACAAAACEAiV8fsdwAAAAIAQAADwAAAGRycy9kb3ducmV2LnhtbEyPQU/DMAyF70j8h8hI&#10;3FjCNrZRmk4IxBW0AZN28xqvrWicqsnW8u8xJzjZT+/p+XO+Hn2rztTHJrCF24kBRVwG13Bl4eP9&#10;5WYFKiZkh21gsvBNEdbF5UWOmQsDb+i8TZWSEo4ZWqhT6jKtY1mTxzgJHbF4x9B7TCL7SrseByn3&#10;rZ4as9AeG5YLNXb0VFP5tT15C5+vx/1ubt6qZ3/XDWE0mv29tvb6anx8AJVoTH9h+MUXdCiE6RBO&#10;7KJqRa+WU4lamMkQf7aYy3KwsDQGdJHr/w8UPwAAAP//AwBQSwECLQAUAAYACAAAACEAtoM4kv4A&#10;AADhAQAAEwAAAAAAAAAAAAAAAAAAAAAAW0NvbnRlbnRfVHlwZXNdLnhtbFBLAQItABQABgAIAAAA&#10;IQA4/SH/1gAAAJQBAAALAAAAAAAAAAAAAAAAAC8BAABfcmVscy8ucmVsc1BLAQItABQABgAIAAAA&#10;IQCOEKFm3wEAAKEDAAAOAAAAAAAAAAAAAAAAAC4CAABkcnMvZTJvRG9jLnhtbFBLAQItABQABgAI&#10;AAAAIQCJXx+x3AAAAAgBAAAPAAAAAAAAAAAAAAAAADkEAABkcnMvZG93bnJldi54bWxQSwUGAAAA&#10;AAQABADzAAAAQgUAAAAA&#10;" filled="f" stroked="f">
                      <v:textbox>
                        <w:txbxContent>
                          <w:p w14:paraId="4EBF91FE" w14:textId="77777777" w:rsidR="00EE0063" w:rsidRPr="00136BB2" w:rsidRDefault="00EE0063" w:rsidP="004845F9">
                            <w:pPr>
                              <w:jc w:val="center"/>
                              <w:rPr>
                                <w:szCs w:val="22"/>
                                <w:lang w:val="de-CH"/>
                              </w:rPr>
                            </w:pPr>
                            <w:r w:rsidRPr="00136BB2">
                              <w:rPr>
                                <w:szCs w:val="22"/>
                                <w:lang w:val="de-CH"/>
                              </w:rPr>
                              <w:t>0</w:t>
                            </w:r>
                            <w:r>
                              <w:rPr>
                                <w:szCs w:val="22"/>
                                <w:lang w:val="de-CH"/>
                              </w:rPr>
                              <w:t>,</w:t>
                            </w:r>
                            <w:r w:rsidRPr="00136BB2">
                              <w:rPr>
                                <w:szCs w:val="22"/>
                                <w:lang w:val="de-CH"/>
                              </w:rPr>
                              <w:t xml:space="preserve">05 ml </w:t>
                            </w:r>
                            <w:r>
                              <w:rPr>
                                <w:szCs w:val="22"/>
                                <w:lang w:val="de-CH"/>
                              </w:rPr>
                              <w:t>doseringsstreep</w:t>
                            </w:r>
                          </w:p>
                        </w:txbxContent>
                      </v:textbox>
                    </v:shape>
                  </w:pict>
                </mc:Fallback>
              </mc:AlternateContent>
            </w:r>
            <w:r w:rsidRPr="00927184">
              <w:rPr>
                <w:rFonts w:eastAsia="Calibri"/>
                <w:noProof/>
                <w:szCs w:val="22"/>
                <w:lang w:val="en-US"/>
              </w:rPr>
              <mc:AlternateContent>
                <mc:Choice Requires="wps">
                  <w:drawing>
                    <wp:anchor distT="0" distB="0" distL="114300" distR="114300" simplePos="0" relativeHeight="251639296" behindDoc="0" locked="0" layoutInCell="1" allowOverlap="1" wp14:anchorId="0BA76A52" wp14:editId="30A690CD">
                      <wp:simplePos x="0" y="0"/>
                      <wp:positionH relativeFrom="column">
                        <wp:posOffset>2519045</wp:posOffset>
                      </wp:positionH>
                      <wp:positionV relativeFrom="paragraph">
                        <wp:posOffset>20320</wp:posOffset>
                      </wp:positionV>
                      <wp:extent cx="970280" cy="257175"/>
                      <wp:effectExtent l="0" t="0" r="0" b="0"/>
                      <wp:wrapNone/>
                      <wp:docPr id="22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70280" cy="25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F45E83C" w14:textId="77777777" w:rsidR="00EE0063" w:rsidRPr="00803C66" w:rsidRDefault="00EE0063" w:rsidP="004845F9">
                                  <w:pPr>
                                    <w:jc w:val="center"/>
                                    <w:rPr>
                                      <w:rFonts w:eastAsia="MS PGothic"/>
                                      <w:kern w:val="24"/>
                                      <w:szCs w:val="22"/>
                                      <w:lang w:val="de-CH"/>
                                    </w:rPr>
                                  </w:pPr>
                                  <w:r>
                                    <w:rPr>
                                      <w:rFonts w:eastAsia="MS PGothic"/>
                                      <w:kern w:val="24"/>
                                      <w:szCs w:val="22"/>
                                      <w:lang w:val="de-CH"/>
                                    </w:rPr>
                                    <w:t>Vingersteun</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BA76A52" id="_x0000_s1027" type="#_x0000_t202" style="position:absolute;margin-left:198.35pt;margin-top:1.6pt;width:76.4pt;height:20.25pt;z-index:2516392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Vckp4QEAAKcDAAAOAAAAZHJzL2Uyb0RvYy54bWysU9tu2zAMfR+wfxD0vviCZGmNOEXXosOA&#10;7gJ0+wBZlm1htqhRSuzs60fJbpptb8NeBJGUD885pHc309Czo0KnwZQ8W6WcKSOh1qYt+bevD2+u&#10;OHNemFr0YFTJT8rxm/3rV7vRFiqHDvpaISMQ44rRlrzz3hZJ4mSnBuFWYJWhYgM4CE8htkmNYiT0&#10;oU/yNH2bjIC1RZDKOcrez0W+j/hNo6T/3DROedaXnLj5eGI8q3Am+50oWhS203KhIf6BxSC0oaZn&#10;qHvhBTug/gtq0BLBQeNXEoYEmkZLFTWQmiz9Q81TJ6yKWsgcZ882uf8HKz8dn+wXZH56BxMNMIpw&#10;9hHkd8cM3HXCtOoWEcZOiZoaZ8GyZLSuWD4NVrvCBZBq/Ag1DVkcPESgqcEhuEI6GaHTAE5n09Xk&#10;maTk9TbNr6giqZRvttl2EzuI4vlji86/VzCwcCk50kwjuDg+Oh/IiOL5Sehl4EH3fZxrb35L0MOQ&#10;ieQD35m5n6qJ6XpRFrRUUJ9IDcK8LbTddOkAf3I20qaU3P04CFSc9R8MOXKdrddhtWKw3mxzCvCy&#10;Ul1WhJEEVXLP2Xy98/M6HizqtqNO8wwM3JKLjY4KX1gt9GkbovBlc8O6Xcbx1cv/tf8FAAD//wMA&#10;UEsDBBQABgAIAAAAIQDKSMNO3gAAAAgBAAAPAAAAZHJzL2Rvd25yZXYueG1sTI/NTsMwEITvSH0H&#10;aytxozZt0pIQp6pAXEGUH4mbG2+TqPE6it0mvD3LCW6zmtHMt8V2cp244BBaTxpuFwoEUuVtS7WG&#10;97enmzsQIRqypvOEGr4xwLacXRUmt36kV7zsYy24hEJuNDQx9rmUoWrQmbDwPRJ7Rz84E/kcamkH&#10;M3K56+RSqbV0piVeaEyPDw1Wp/3Zafh4Pn59JuqlfnRpP/pJSXKZ1Pp6Pu3uQUSc4l8YfvEZHUpm&#10;Ovgz2SA6DatsveEoiyUI9tMkS0EcNCSrDciykP8fKH8AAAD//wMAUEsBAi0AFAAGAAgAAAAhALaD&#10;OJL+AAAA4QEAABMAAAAAAAAAAAAAAAAAAAAAAFtDb250ZW50X1R5cGVzXS54bWxQSwECLQAUAAYA&#10;CAAAACEAOP0h/9YAAACUAQAACwAAAAAAAAAAAAAAAAAvAQAAX3JlbHMvLnJlbHNQSwECLQAUAAYA&#10;CAAAACEAclXJKeEBAACnAwAADgAAAAAAAAAAAAAAAAAuAgAAZHJzL2Uyb0RvYy54bWxQSwECLQAU&#10;AAYACAAAACEAykjDTt4AAAAIAQAADwAAAAAAAAAAAAAAAAA7BAAAZHJzL2Rvd25yZXYueG1sUEsF&#10;BgAAAAAEAAQA8wAAAEYFAAAAAA==&#10;" filled="f" stroked="f">
                      <v:textbox>
                        <w:txbxContent>
                          <w:p w14:paraId="7F45E83C" w14:textId="77777777" w:rsidR="00EE0063" w:rsidRPr="00803C66" w:rsidRDefault="00EE0063" w:rsidP="004845F9">
                            <w:pPr>
                              <w:jc w:val="center"/>
                              <w:rPr>
                                <w:rFonts w:eastAsia="MS PGothic"/>
                                <w:kern w:val="24"/>
                                <w:szCs w:val="22"/>
                                <w:lang w:val="de-CH"/>
                              </w:rPr>
                            </w:pPr>
                            <w:r>
                              <w:rPr>
                                <w:rFonts w:eastAsia="MS PGothic"/>
                                <w:kern w:val="24"/>
                                <w:szCs w:val="22"/>
                                <w:lang w:val="de-CH"/>
                              </w:rPr>
                              <w:t>Vingersteun</w:t>
                            </w:r>
                          </w:p>
                        </w:txbxContent>
                      </v:textbox>
                    </v:shape>
                  </w:pict>
                </mc:Fallback>
              </mc:AlternateContent>
            </w:r>
            <w:r w:rsidRPr="00927184">
              <w:rPr>
                <w:rFonts w:eastAsia="Calibri"/>
                <w:noProof/>
                <w:szCs w:val="22"/>
                <w:lang w:val="en-US"/>
              </w:rPr>
              <mc:AlternateContent>
                <mc:Choice Requires="wps">
                  <w:drawing>
                    <wp:anchor distT="0" distB="0" distL="114300" distR="114300" simplePos="0" relativeHeight="251637248" behindDoc="0" locked="0" layoutInCell="1" allowOverlap="1" wp14:anchorId="010DC71E" wp14:editId="089C77AF">
                      <wp:simplePos x="0" y="0"/>
                      <wp:positionH relativeFrom="column">
                        <wp:posOffset>405765</wp:posOffset>
                      </wp:positionH>
                      <wp:positionV relativeFrom="paragraph">
                        <wp:posOffset>20320</wp:posOffset>
                      </wp:positionV>
                      <wp:extent cx="954405" cy="326390"/>
                      <wp:effectExtent l="0" t="0" r="0" b="0"/>
                      <wp:wrapNone/>
                      <wp:docPr id="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54405" cy="3263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77C04A9" w14:textId="77777777" w:rsidR="00EE0063" w:rsidRPr="00136BB2" w:rsidRDefault="00EE0063" w:rsidP="004845F9">
                                  <w:pPr>
                                    <w:jc w:val="center"/>
                                    <w:rPr>
                                      <w:rFonts w:eastAsia="MS PGothic"/>
                                      <w:kern w:val="24"/>
                                      <w:szCs w:val="22"/>
                                      <w:lang w:val="de-CH"/>
                                    </w:rPr>
                                  </w:pPr>
                                  <w:r>
                                    <w:rPr>
                                      <w:rFonts w:eastAsia="MS PGothic"/>
                                      <w:kern w:val="24"/>
                                      <w:szCs w:val="22"/>
                                      <w:lang w:val="de-CH"/>
                                    </w:rPr>
                                    <w:t>Spuitdop</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10DC71E" id="_x0000_s1028" type="#_x0000_t202" style="position:absolute;margin-left:31.95pt;margin-top:1.6pt;width:75.15pt;height:25.7pt;z-index:2516372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hgcP5AEAAKcDAAAOAAAAZHJzL2Uyb0RvYy54bWysU8Fu2zAMvQ/YPwi6L3bcpFuMOEXXosOA&#10;rhvQ9QNkWYqF2aJGKbGzrx8lp2m23oZdBJGUH997pNdXY9+xvUJvwFZ8Pss5U1ZCY+y24k/f7959&#10;4MwHYRvRgVUVPyjPrzZv36wHV6oCWugahYxArC8HV/E2BFdmmZet6oWfgVOWihqwF4FC3GYNioHQ&#10;+y4r8vwyGwAbhyCV95S9nYp8k/C1VjJ81dqrwLqKE7eQTkxnHc9ssxblFoVrjTzSEP/AohfGUtMT&#10;1K0Igu3QvILqjUTwoMNMQp+B1kaqpIHUzPO/1Dy2wqmkhczx7mST/3+w8mH/6L4hC+NHGGmASYR3&#10;9yB/eGbhphV2q64RYWiVaKjxPFqWDc6Xx0+j1b70EaQevkBDQxa7AAlo1NhHV0gnI3QawOFkuhoD&#10;k5RcLReLfMmZpNJFcXmxSkPJRPn8sUMfPinoWbxUHGmmCVzs732IZET5/CT2snBnui7NtbN/JOhh&#10;zCTyke/EPIz1yExT8SIqi1pqaA6kBmHaFtpuurSAvzgbaFMq7n/uBCrOus+WHFnNSQCtVgoWy/cF&#10;BXheqc8rwkqCqnjgbLrehGkddw7NtqVO0wwsXJOL2iSFL6yO9GkbkvDj5sZ1O4/Tq5f/a/MbAAD/&#10;/wMAUEsDBBQABgAIAAAAIQDSpzxM3AAAAAcBAAAPAAAAZHJzL2Rvd25yZXYueG1sTI7NTsMwEITv&#10;SLyDtUjcqN00jWjIpkIgriDKj8TNTbZJRLyOYrcJb89yorcZzWjmK7az69WJxtB5RlguDCjiytcd&#10;Nwjvb083t6BCtFzb3jMh/FCAbXl5Udi89hO/0mkXGyUjHHKL0MY45FqHqiVnw8IPxJId/OhsFDs2&#10;uh7tJOOu14kxmXa2Y3lo7UAPLVXfu6ND+Hg+fH2m5qV5dOth8rPR7DYa8fpqvr8DFWmO/2X4wxd0&#10;KIVp749cB9UjZKuNNBFWCSiJk2UqYo+wTjPQZaHP+ctfAAAA//8DAFBLAQItABQABgAIAAAAIQC2&#10;gziS/gAAAOEBAAATAAAAAAAAAAAAAAAAAAAAAABbQ29udGVudF9UeXBlc10ueG1sUEsBAi0AFAAG&#10;AAgAAAAhADj9If/WAAAAlAEAAAsAAAAAAAAAAAAAAAAALwEAAF9yZWxzLy5yZWxzUEsBAi0AFAAG&#10;AAgAAAAhAHGGBw/kAQAApwMAAA4AAAAAAAAAAAAAAAAALgIAAGRycy9lMm9Eb2MueG1sUEsBAi0A&#10;FAAGAAgAAAAhANKnPEzcAAAABwEAAA8AAAAAAAAAAAAAAAAAPgQAAGRycy9kb3ducmV2LnhtbFBL&#10;BQYAAAAABAAEAPMAAABHBQAAAAA=&#10;" filled="f" stroked="f">
                      <v:textbox>
                        <w:txbxContent>
                          <w:p w14:paraId="577C04A9" w14:textId="77777777" w:rsidR="00EE0063" w:rsidRPr="00136BB2" w:rsidRDefault="00EE0063" w:rsidP="004845F9">
                            <w:pPr>
                              <w:jc w:val="center"/>
                              <w:rPr>
                                <w:rFonts w:eastAsia="MS PGothic"/>
                                <w:kern w:val="24"/>
                                <w:szCs w:val="22"/>
                                <w:lang w:val="de-CH"/>
                              </w:rPr>
                            </w:pPr>
                            <w:r>
                              <w:rPr>
                                <w:rFonts w:eastAsia="MS PGothic"/>
                                <w:kern w:val="24"/>
                                <w:szCs w:val="22"/>
                                <w:lang w:val="de-CH"/>
                              </w:rPr>
                              <w:t>Spuitdop</w:t>
                            </w:r>
                          </w:p>
                        </w:txbxContent>
                      </v:textbox>
                    </v:shape>
                  </w:pict>
                </mc:Fallback>
              </mc:AlternateContent>
            </w:r>
          </w:p>
          <w:p w14:paraId="5AC13DD9" w14:textId="77777777" w:rsidR="004845F9" w:rsidRPr="00927184" w:rsidRDefault="00381848" w:rsidP="00C628B0">
            <w:pPr>
              <w:spacing w:after="200" w:line="276" w:lineRule="auto"/>
              <w:ind w:firstLine="885"/>
              <w:rPr>
                <w:rFonts w:eastAsia="Calibri"/>
                <w:noProof/>
                <w:szCs w:val="22"/>
                <w:lang w:val="nl-NL" w:eastAsia="en-GB"/>
              </w:rPr>
            </w:pPr>
            <w:r w:rsidRPr="00927184">
              <w:rPr>
                <w:rFonts w:eastAsia="Calibri"/>
                <w:noProof/>
                <w:szCs w:val="22"/>
                <w:lang w:val="en-US"/>
              </w:rPr>
              <mc:AlternateContent>
                <mc:Choice Requires="wps">
                  <w:drawing>
                    <wp:anchor distT="0" distB="0" distL="114300" distR="114300" simplePos="0" relativeHeight="251640320" behindDoc="0" locked="0" layoutInCell="1" allowOverlap="1" wp14:anchorId="75A82760" wp14:editId="4EFB790F">
                      <wp:simplePos x="0" y="0"/>
                      <wp:positionH relativeFrom="column">
                        <wp:posOffset>2999105</wp:posOffset>
                      </wp:positionH>
                      <wp:positionV relativeFrom="paragraph">
                        <wp:posOffset>1240155</wp:posOffset>
                      </wp:positionV>
                      <wp:extent cx="967740" cy="416560"/>
                      <wp:effectExtent l="0" t="0" r="0" b="0"/>
                      <wp:wrapNone/>
                      <wp:docPr id="1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67740" cy="416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F681BC9" w14:textId="77777777" w:rsidR="00EE0063" w:rsidRPr="00803C66" w:rsidRDefault="00EE0063" w:rsidP="004845F9">
                                  <w:pPr>
                                    <w:jc w:val="center"/>
                                    <w:rPr>
                                      <w:rFonts w:eastAsia="MS PGothic"/>
                                      <w:kern w:val="24"/>
                                      <w:szCs w:val="22"/>
                                      <w:lang w:val="de-CH"/>
                                    </w:rPr>
                                  </w:pPr>
                                  <w:r>
                                    <w:rPr>
                                      <w:rFonts w:eastAsia="MS PGothic"/>
                                      <w:kern w:val="24"/>
                                      <w:szCs w:val="22"/>
                                      <w:lang w:val="de-CH"/>
                                    </w:rPr>
                                    <w:t>Zuigerstang</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75A82760" id="_x0000_s1029" type="#_x0000_t202" style="position:absolute;left:0;text-align:left;margin-left:236.15pt;margin-top:97.65pt;width:76.2pt;height:32.8pt;z-index:2516403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Fr2u4wEAAKcDAAAOAAAAZHJzL2Uyb0RvYy54bWysU8Fu2zAMvQ/YPwi6L46zNFmNOEXXosOA&#10;rhvQ9QNkWbKF2aJGKbGzrx8lp2m23oZdBJGUH997pDdXY9+xvUJvwJY8n805U1ZCbWxT8qfvd+8+&#10;cOaDsLXowKqSH5TnV9u3bzaDK9QCWuhqhYxArC8GV/I2BFdkmZet6oWfgVOWihqwF4FCbLIaxUDo&#10;fZct5vNVNgDWDkEq7yl7OxX5NuFrrWT4qrVXgXUlJ24hnZjOKp7ZdiOKBoVrjTzSEP/AohfGUtMT&#10;1K0Igu3QvILqjUTwoMNMQp+B1kaqpIHU5PO/1Dy2wqmkhczx7mST/3+w8mH/6L4hC+NHGGmASYR3&#10;9yB/eGbhphW2UdeIMLRK1NQ4j5Zlg/PF8dNotS98BKmGL1DTkMUuQAIaNfbRFdLJCJ0GcDiZrsbA&#10;JCUvV+v1kiqSSst8dbFKQ8lE8fyxQx8+KehZvJQcaaYJXOzvfYhkRPH8JPaycGe6Ls21s38k6GHM&#10;JPKR78Q8jNXITF3y91FZ1FJBfSA1CNO20HbTpQX8xdlAm1Jy/3MnUHHWfbbkyGW+jPxDCpYX6wUF&#10;eF6pzivCSoIqeeBsut6EaR13Dk3TUqdpBhauyUVtksIXVkf6tA1J+HFz47qdx+nVy/+1/Q0AAP//&#10;AwBQSwMEFAAGAAgAAAAhAOUQiDDfAAAACwEAAA8AAABkcnMvZG93bnJldi54bWxMj8FOwzAMhu9I&#10;vENkJG4soXTdWppOCMQVtAGTuGWN11Y0TtVka3l7zAlutv5Pvz+Xm9n14oxj6DxpuF0oEEi1tx01&#10;Gt7fnm/WIEI0ZE3vCTV8Y4BNdXlRmsL6ibZ43sVGcAmFwmhoYxwKKUPdojNh4Qckzo5+dCbyOjbS&#10;jmbictfLRKlMOtMRX2jNgI8t1l+7k9Pw8XL83KfqtXlyy2Hys5Lkcqn19dX8cA8i4hz/YPjVZ3Wo&#10;2OngT2SD6DWkq+SOUQ7yJQ9MZEm6AnHQkGQqB1mV8v8P1Q8AAAD//wMAUEsBAi0AFAAGAAgAAAAh&#10;ALaDOJL+AAAA4QEAABMAAAAAAAAAAAAAAAAAAAAAAFtDb250ZW50X1R5cGVzXS54bWxQSwECLQAU&#10;AAYACAAAACEAOP0h/9YAAACUAQAACwAAAAAAAAAAAAAAAAAvAQAAX3JlbHMvLnJlbHNQSwECLQAU&#10;AAYACAAAACEAKBa9ruMBAACnAwAADgAAAAAAAAAAAAAAAAAuAgAAZHJzL2Uyb0RvYy54bWxQSwEC&#10;LQAUAAYACAAAACEA5RCIMN8AAAALAQAADwAAAAAAAAAAAAAAAAA9BAAAZHJzL2Rvd25yZXYueG1s&#10;UEsFBgAAAAAEAAQA8wAAAEkFAAAAAA==&#10;" filled="f" stroked="f">
                      <v:textbox>
                        <w:txbxContent>
                          <w:p w14:paraId="5F681BC9" w14:textId="77777777" w:rsidR="00EE0063" w:rsidRPr="00803C66" w:rsidRDefault="00EE0063" w:rsidP="004845F9">
                            <w:pPr>
                              <w:jc w:val="center"/>
                              <w:rPr>
                                <w:rFonts w:eastAsia="MS PGothic"/>
                                <w:kern w:val="24"/>
                                <w:szCs w:val="22"/>
                                <w:lang w:val="de-CH"/>
                              </w:rPr>
                            </w:pPr>
                            <w:r>
                              <w:rPr>
                                <w:rFonts w:eastAsia="MS PGothic"/>
                                <w:kern w:val="24"/>
                                <w:szCs w:val="22"/>
                                <w:lang w:val="de-CH"/>
                              </w:rPr>
                              <w:t>Zuigerstang</w:t>
                            </w:r>
                          </w:p>
                        </w:txbxContent>
                      </v:textbox>
                    </v:shape>
                  </w:pict>
                </mc:Fallback>
              </mc:AlternateContent>
            </w:r>
            <w:r w:rsidRPr="00927184">
              <w:rPr>
                <w:rFonts w:eastAsia="Calibri"/>
                <w:noProof/>
                <w:szCs w:val="22"/>
                <w:lang w:val="en-US"/>
              </w:rPr>
              <mc:AlternateContent>
                <mc:Choice Requires="wps">
                  <w:drawing>
                    <wp:anchor distT="0" distB="0" distL="114300" distR="114300" simplePos="0" relativeHeight="251642368" behindDoc="0" locked="0" layoutInCell="1" allowOverlap="1" wp14:anchorId="20601B54" wp14:editId="2205280E">
                      <wp:simplePos x="0" y="0"/>
                      <wp:positionH relativeFrom="column">
                        <wp:posOffset>760095</wp:posOffset>
                      </wp:positionH>
                      <wp:positionV relativeFrom="paragraph">
                        <wp:posOffset>1240155</wp:posOffset>
                      </wp:positionV>
                      <wp:extent cx="895350" cy="497840"/>
                      <wp:effectExtent l="0" t="0" r="0" b="0"/>
                      <wp:wrapNone/>
                      <wp:docPr id="1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5350" cy="497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506ABEE" w14:textId="77777777" w:rsidR="00EE0063" w:rsidRPr="00803C66" w:rsidRDefault="00EE0063" w:rsidP="004845F9">
                                  <w:pPr>
                                    <w:jc w:val="center"/>
                                    <w:rPr>
                                      <w:rFonts w:eastAsia="MS PGothic"/>
                                      <w:kern w:val="24"/>
                                      <w:szCs w:val="22"/>
                                      <w:lang w:val="de-CH"/>
                                    </w:rPr>
                                  </w:pPr>
                                  <w:r>
                                    <w:rPr>
                                      <w:rFonts w:eastAsia="MS PGothic"/>
                                      <w:kern w:val="24"/>
                                      <w:szCs w:val="22"/>
                                      <w:lang w:val="de-CH"/>
                                    </w:rPr>
                                    <w:t>Luer-Lock</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0601B54" id="_x0000_s1030" type="#_x0000_t202" style="position:absolute;left:0;text-align:left;margin-left:59.85pt;margin-top:97.65pt;width:70.5pt;height:39.2pt;z-index:2516423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Ayac4wEAAKcDAAAOAAAAZHJzL2Uyb0RvYy54bWysU8GO0zAQvSPxD5bvNG1p2TZqulp2tQhp&#10;WZAWPsBxnMYi8ZgZt0n5esZOt1vghrhYnhnnzXtvJpvroWvFwSBZcIWcTaZSGKehsm5XyG9f79+s&#10;pKCgXKVacKaQR0Pyevv61ab3uZlDA21lUDCIo7z3hWxC8HmWkW5Mp2gC3jgu1oCdChziLqtQ9Yze&#10;tdl8On2X9YCVR9CGiLN3Y1FuE35dGx0+1zWZINpCMreQTkxnGc9su1H5DpVvrD7RUP/AolPWcdMz&#10;1J0KSuzR/gXVWY1AUIeJhi6DurbaJA2sZjb9Q81To7xJWtgc8meb6P/B6sfDk/+CIgzvYeABJhHk&#10;H0B/J+HgtlFuZ24QoW+MqrjxLFqW9Z7y06fRasopgpT9J6h4yGofIAENNXbRFdYpGJ0HcDybboYg&#10;NCdX6+XbJVc0lxbrq9UiDSVT+fPHHil8MNCJeCkk8kwTuDo8UIhkVP78JPZycG/bNs21db8l+GHM&#10;JPKR78g8DOUgbMXNo7KopYTqyGoQxm3h7eZLA/hTip43pZD0Y6/QSNF+dOzIerZgziKkYLG8mnOA&#10;l5XysqKcZqhCBinG620Y13Hv0e4a7jTOwMENu1jbpPCF1Yk+b0MSftrcuG6XcXr18n9tfwEAAP//&#10;AwBQSwMEFAAGAAgAAAAhAM5UDTneAAAACwEAAA8AAABkcnMvZG93bnJldi54bWxMj0FPwzAMhe9I&#10;+w+RkXZjyTa20tJ0QkxcQQw2iVvWeG21xqmabC3/HnOC23v20/PnfDO6VlyxD40nDfOZAoFUettQ&#10;peHz4+XuAUSIhqxpPaGGbwywKSY3ucmsH+gdr7tYCS6hkBkNdYxdJmUoa3QmzHyHxLuT752JbPtK&#10;2t4MXO5auVBqLZ1piC/UpsPnGsvz7uI07F9PX4d79VZt3aob/KgkuVRqPb0dnx5BRBzjXxh+8Rkd&#10;CmY6+gvZIFr28zThKIt0tQTBicVa8eTIIlkmIItc/v+h+AEAAP//AwBQSwECLQAUAAYACAAAACEA&#10;toM4kv4AAADhAQAAEwAAAAAAAAAAAAAAAAAAAAAAW0NvbnRlbnRfVHlwZXNdLnhtbFBLAQItABQA&#10;BgAIAAAAIQA4/SH/1gAAAJQBAAALAAAAAAAAAAAAAAAAAC8BAABfcmVscy8ucmVsc1BLAQItABQA&#10;BgAIAAAAIQB7Ayac4wEAAKcDAAAOAAAAAAAAAAAAAAAAAC4CAABkcnMvZTJvRG9jLnhtbFBLAQIt&#10;ABQABgAIAAAAIQDOVA053gAAAAsBAAAPAAAAAAAAAAAAAAAAAD0EAABkcnMvZG93bnJldi54bWxQ&#10;SwUGAAAAAAQABADzAAAASAUAAAAA&#10;" filled="f" stroked="f">
                      <v:textbox>
                        <w:txbxContent>
                          <w:p w14:paraId="4506ABEE" w14:textId="77777777" w:rsidR="00EE0063" w:rsidRPr="00803C66" w:rsidRDefault="00EE0063" w:rsidP="004845F9">
                            <w:pPr>
                              <w:jc w:val="center"/>
                              <w:rPr>
                                <w:rFonts w:eastAsia="MS PGothic"/>
                                <w:kern w:val="24"/>
                                <w:szCs w:val="22"/>
                                <w:lang w:val="de-CH"/>
                              </w:rPr>
                            </w:pPr>
                            <w:r>
                              <w:rPr>
                                <w:rFonts w:eastAsia="MS PGothic"/>
                                <w:kern w:val="24"/>
                                <w:szCs w:val="22"/>
                                <w:lang w:val="de-CH"/>
                              </w:rPr>
                              <w:t>Luer-Lock</w:t>
                            </w:r>
                          </w:p>
                        </w:txbxContent>
                      </v:textbox>
                    </v:shape>
                  </w:pict>
                </mc:Fallback>
              </mc:AlternateContent>
            </w:r>
            <w:r w:rsidRPr="00927184">
              <w:rPr>
                <w:rFonts w:eastAsia="Calibri"/>
                <w:noProof/>
                <w:szCs w:val="22"/>
                <w:lang w:val="en-US"/>
              </w:rPr>
              <mc:AlternateContent>
                <mc:Choice Requires="wps">
                  <w:drawing>
                    <wp:anchor distT="0" distB="0" distL="114300" distR="114300" simplePos="0" relativeHeight="251641344" behindDoc="0" locked="0" layoutInCell="1" allowOverlap="1" wp14:anchorId="3ADE5FF4" wp14:editId="0013D655">
                      <wp:simplePos x="0" y="0"/>
                      <wp:positionH relativeFrom="column">
                        <wp:posOffset>1518285</wp:posOffset>
                      </wp:positionH>
                      <wp:positionV relativeFrom="paragraph">
                        <wp:posOffset>1240155</wp:posOffset>
                      </wp:positionV>
                      <wp:extent cx="1337310" cy="440690"/>
                      <wp:effectExtent l="0" t="0" r="0" b="0"/>
                      <wp:wrapNone/>
                      <wp:docPr id="1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37310" cy="4406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198007B" w14:textId="77777777" w:rsidR="00EE0063" w:rsidRPr="00803C66" w:rsidRDefault="00EE0063" w:rsidP="004845F9">
                                  <w:pPr>
                                    <w:jc w:val="center"/>
                                    <w:rPr>
                                      <w:rFonts w:eastAsia="MS PGothic"/>
                                      <w:kern w:val="24"/>
                                      <w:szCs w:val="22"/>
                                      <w:lang w:val="de-CH"/>
                                    </w:rPr>
                                  </w:pPr>
                                  <w:r w:rsidRPr="004864C1">
                                    <w:rPr>
                                      <w:rFonts w:eastAsia="MS PGothic"/>
                                      <w:kern w:val="24"/>
                                      <w:szCs w:val="22"/>
                                      <w:lang w:val="de-CH"/>
                                    </w:rPr>
                                    <w:t>Rubber stop</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ADE5FF4" id="_x0000_s1031" type="#_x0000_t202" style="position:absolute;left:0;text-align:left;margin-left:119.55pt;margin-top:97.65pt;width:105.3pt;height:34.7pt;z-index:2516413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Ue6T5AEAAKgDAAAOAAAAZHJzL2Uyb0RvYy54bWysU8tu2zAQvBfoPxC815JsJ2kEy0GaIEWB&#10;9AGk/QCKIiWiEpdd0pbcr++Schy3vRW9ECSXmp2ZHW1upqFne4XegK14scg5U1ZCY2xb8W9fH968&#10;5cwHYRvRg1UVPyjPb7avX21GV6oldNA3ChmBWF+OruJdCK7MMi87NQi/AKcsFTXgIAIdsc0aFCOh&#10;D322zPPLbARsHIJU3tPt/Vzk24SvtZLhs9ZeBdZXnLiFtGJa67hm240oWxSuM/JIQ/wDi0EYS01P&#10;UPciCLZD8xfUYCSCBx0WEoYMtDZSJQ2kpsj/UPPUCaeSFjLHu5NN/v/Byk/7J/cFWZjewUQDTCK8&#10;ewT53TMLd52wrbpFhLFToqHGRbQsG50vj59Gq33pI0g9foSGhix2ARLQpHGIrpBORug0gMPJdDUF&#10;JmPL1epqVVBJUm29zi+v01QyUT5/7dCH9woGFjcVRxpqQhf7Rx8iG1E+P4nNLDyYvk+D7e1vF/Qw&#10;3iT2kfBMPUz1xExT8YsoLYqpoTmQHIQ5LhRv2nSAPzkbKSoV9z92AhVn/QdLllwXRJuylQ7ri6sl&#10;HfC8Up9XhJUEVfHA2by9C3Medw5N21GneQgWbslGbZLCF1ZH+hSHJPwY3Zi383N69fKDbX8BAAD/&#10;/wMAUEsDBBQABgAIAAAAIQBUKOc+3wAAAAsBAAAPAAAAZHJzL2Rvd25yZXYueG1sTI/LbsIwEEX3&#10;lfoP1lTqrthAgCbEQahVt62gD4mdiYckIh5HsSHp33e6apejc3XvmXwzulZcsQ+NJw3TiQKBVHrb&#10;UKXh4/3l4RFEiIasaT2hhm8MsClub3KTWT/QDq/7WAkuoZAZDXWMXSZlKGt0Jkx8h8Ts5HtnIp99&#10;JW1vBi53rZwptZTONMQLtenwqcbyvL84DZ+vp8NXot6qZ7foBj8qSS6VWt/fjds1iIhj/AvDrz6r&#10;Q8FOR38hG0SrYTZPpxxlkC7mIDiRJOkKxJHRMlmBLHL5/4fiBwAA//8DAFBLAQItABQABgAIAAAA&#10;IQC2gziS/gAAAOEBAAATAAAAAAAAAAAAAAAAAAAAAABbQ29udGVudF9UeXBlc10ueG1sUEsBAi0A&#10;FAAGAAgAAAAhADj9If/WAAAAlAEAAAsAAAAAAAAAAAAAAAAALwEAAF9yZWxzLy5yZWxzUEsBAi0A&#10;FAAGAAgAAAAhAC1R7pPkAQAAqAMAAA4AAAAAAAAAAAAAAAAALgIAAGRycy9lMm9Eb2MueG1sUEsB&#10;Ai0AFAAGAAgAAAAhAFQo5z7fAAAACwEAAA8AAAAAAAAAAAAAAAAAPgQAAGRycy9kb3ducmV2Lnht&#10;bFBLBQYAAAAABAAEAPMAAABKBQAAAAA=&#10;" filled="f" stroked="f">
                      <v:textbox>
                        <w:txbxContent>
                          <w:p w14:paraId="6198007B" w14:textId="77777777" w:rsidR="00EE0063" w:rsidRPr="00803C66" w:rsidRDefault="00EE0063" w:rsidP="004845F9">
                            <w:pPr>
                              <w:jc w:val="center"/>
                              <w:rPr>
                                <w:rFonts w:eastAsia="MS PGothic"/>
                                <w:kern w:val="24"/>
                                <w:szCs w:val="22"/>
                                <w:lang w:val="de-CH"/>
                              </w:rPr>
                            </w:pPr>
                            <w:r w:rsidRPr="004864C1">
                              <w:rPr>
                                <w:rFonts w:eastAsia="MS PGothic"/>
                                <w:kern w:val="24"/>
                                <w:szCs w:val="22"/>
                                <w:lang w:val="de-CH"/>
                              </w:rPr>
                              <w:t>Rubber stop</w:t>
                            </w:r>
                          </w:p>
                        </w:txbxContent>
                      </v:textbox>
                    </v:shape>
                  </w:pict>
                </mc:Fallback>
              </mc:AlternateContent>
            </w:r>
            <w:r w:rsidRPr="00927184">
              <w:rPr>
                <w:noProof/>
                <w:lang w:val="en-US"/>
              </w:rPr>
              <w:drawing>
                <wp:inline distT="0" distB="0" distL="0" distR="0" wp14:anchorId="14122152" wp14:editId="1695013D">
                  <wp:extent cx="3219450" cy="1343025"/>
                  <wp:effectExtent l="0" t="0" r="0" b="0"/>
                  <wp:docPr id="1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3219450" cy="1343025"/>
                          </a:xfrm>
                          <a:prstGeom prst="rect">
                            <a:avLst/>
                          </a:prstGeom>
                          <a:noFill/>
                          <a:ln>
                            <a:noFill/>
                          </a:ln>
                        </pic:spPr>
                      </pic:pic>
                    </a:graphicData>
                  </a:graphic>
                </wp:inline>
              </w:drawing>
            </w:r>
          </w:p>
          <w:p w14:paraId="426E8E31" w14:textId="77777777" w:rsidR="00820181" w:rsidRPr="00927184" w:rsidRDefault="00381848" w:rsidP="00C628B0">
            <w:pPr>
              <w:spacing w:after="200" w:line="276" w:lineRule="auto"/>
              <w:rPr>
                <w:rFonts w:eastAsia="Calibri"/>
                <w:noProof/>
                <w:szCs w:val="22"/>
                <w:lang w:val="nl-NL" w:eastAsia="en-GB"/>
              </w:rPr>
            </w:pPr>
            <w:r w:rsidRPr="00927184">
              <w:rPr>
                <w:rFonts w:ascii="NewsGothicBdBT-Reg" w:eastAsia="Calibri" w:hAnsi="NewsGothicBdBT-Reg" w:cs="NewsGothicBdBT-Reg"/>
                <w:noProof/>
                <w:sz w:val="18"/>
                <w:szCs w:val="18"/>
                <w:lang w:val="en-US"/>
              </w:rPr>
              <mc:AlternateContent>
                <mc:Choice Requires="wps">
                  <w:drawing>
                    <wp:anchor distT="0" distB="0" distL="114300" distR="114300" simplePos="0" relativeHeight="251630080" behindDoc="0" locked="0" layoutInCell="1" allowOverlap="1" wp14:anchorId="6D5D3600" wp14:editId="2BED9887">
                      <wp:simplePos x="0" y="0"/>
                      <wp:positionH relativeFrom="column">
                        <wp:posOffset>1727835</wp:posOffset>
                      </wp:positionH>
                      <wp:positionV relativeFrom="paragraph">
                        <wp:posOffset>182880</wp:posOffset>
                      </wp:positionV>
                      <wp:extent cx="886460" cy="318770"/>
                      <wp:effectExtent l="0" t="0" r="0" b="0"/>
                      <wp:wrapNone/>
                      <wp:docPr id="1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86460" cy="3187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54C0E68" w14:textId="77777777" w:rsidR="00EE0063" w:rsidRPr="00803C66" w:rsidRDefault="00EE0063" w:rsidP="00820181">
                                  <w:pPr>
                                    <w:jc w:val="center"/>
                                    <w:rPr>
                                      <w:rFonts w:eastAsia="MS PGothic"/>
                                      <w:b/>
                                      <w:kern w:val="24"/>
                                      <w:szCs w:val="22"/>
                                      <w:lang w:val="de-CH"/>
                                    </w:rPr>
                                  </w:pPr>
                                  <w:r>
                                    <w:rPr>
                                      <w:rFonts w:eastAsia="MS PGothic"/>
                                      <w:b/>
                                      <w:kern w:val="24"/>
                                      <w:szCs w:val="22"/>
                                      <w:lang w:val="de-CH"/>
                                    </w:rPr>
                                    <w:t>Figuur 1</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D5D3600" id="_x0000_s1032" type="#_x0000_t202" style="position:absolute;margin-left:136.05pt;margin-top:14.4pt;width:69.8pt;height:25.1pt;z-index:2516300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BJ+q5AEAAKcDAAAOAAAAZHJzL2Uyb0RvYy54bWysU9tu2zAMfR+wfxD0vjjOsiQz4hRdiw4D&#10;ugvQ7gNkWbKF2aJGKbGzrx8lp2m2vg17EURSPjznkN5ejX3HDgq9AVvyfDbnTFkJtbFNyb8/3r3Z&#10;cOaDsLXowKqSH5XnV7vXr7aDK9QCWuhqhYxArC8GV/I2BFdkmZet6oWfgVOWihqwF4FCbLIaxUDo&#10;fZct5vNVNgDWDkEq7yl7OxX5LuFrrWT4qrVXgXUlJ24hnZjOKp7ZbiuKBoVrjTzREP/AohfGUtMz&#10;1K0Igu3RvIDqjUTwoMNMQp+B1kaqpIHU5PO/1Dy0wqmkhczx7myT/3+w8svhwX1DFsYPMNIAkwjv&#10;7kH+8MzCTStso64RYWiVqKlxHi3LBueL06fRal/4CFINn6GmIYt9gAQ0auyjK6STEToN4Hg2XY2B&#10;SUpuNqvliiqSSm/zzXqdhpKJ4uljhz58VNCzeCk50kwTuDjc+xDJiOLpSexl4c50XZprZ/9I0MOY&#10;SeQj34l5GKuRmbrkq6gsaqmgPpIahGlbaLvp0gL+4mygTSm5/7kXqDjrPlly5H2+XMbVSsHy3XpB&#10;AV5WqsuKsJKgSh44m643YVrHvUPTtNRpmoGFa3JRm6TwmdWJPm1DEn7a3Lhul3F69fx/7X4DAAD/&#10;/wMAUEsDBBQABgAIAAAAIQB26uK03gAAAAkBAAAPAAAAZHJzL2Rvd25yZXYueG1sTI/BTsMwDIbv&#10;SHuHyJO4saTVoFtpOk1DXEEMmLRb1nhtReNUTbaWt8ec4GbLn35/f7GZXCeuOITWk4ZkoUAgVd62&#10;VGv4eH++W4EI0ZA1nSfU8I0BNuXspjC59SO94XUfa8EhFHKjoYmxz6UMVYPOhIXvkfh29oMzkdeh&#10;lnYwI4e7TqZKPUhnWuIPjelx12D1tb84DZ8v5+NhqV7rJ3ffj35Sktxaan07n7aPICJO8Q+GX31W&#10;h5KdTv5CNohOQ5qlCaM8rLgCA8skyUCcNGRrBbIs5P8G5Q8AAAD//wMAUEsBAi0AFAAGAAgAAAAh&#10;ALaDOJL+AAAA4QEAABMAAAAAAAAAAAAAAAAAAAAAAFtDb250ZW50X1R5cGVzXS54bWxQSwECLQAU&#10;AAYACAAAACEAOP0h/9YAAACUAQAACwAAAAAAAAAAAAAAAAAvAQAAX3JlbHMvLnJlbHNQSwECLQAU&#10;AAYACAAAACEAcwSfquQBAACnAwAADgAAAAAAAAAAAAAAAAAuAgAAZHJzL2Uyb0RvYy54bWxQSwEC&#10;LQAUAAYACAAAACEAduritN4AAAAJAQAADwAAAAAAAAAAAAAAAAA+BAAAZHJzL2Rvd25yZXYueG1s&#10;UEsFBgAAAAAEAAQA8wAAAEkFAAAAAA==&#10;" filled="f" stroked="f">
                      <v:textbox>
                        <w:txbxContent>
                          <w:p w14:paraId="754C0E68" w14:textId="77777777" w:rsidR="00EE0063" w:rsidRPr="00803C66" w:rsidRDefault="00EE0063" w:rsidP="00820181">
                            <w:pPr>
                              <w:jc w:val="center"/>
                              <w:rPr>
                                <w:rFonts w:eastAsia="MS PGothic"/>
                                <w:b/>
                                <w:kern w:val="24"/>
                                <w:szCs w:val="22"/>
                                <w:lang w:val="de-CH"/>
                              </w:rPr>
                            </w:pPr>
                            <w:r>
                              <w:rPr>
                                <w:rFonts w:eastAsia="MS PGothic"/>
                                <w:b/>
                                <w:kern w:val="24"/>
                                <w:szCs w:val="22"/>
                                <w:lang w:val="de-CH"/>
                              </w:rPr>
                              <w:t>Figuur 1</w:t>
                            </w:r>
                          </w:p>
                        </w:txbxContent>
                      </v:textbox>
                    </v:shape>
                  </w:pict>
                </mc:Fallback>
              </mc:AlternateContent>
            </w:r>
          </w:p>
          <w:p w14:paraId="2651B7E8" w14:textId="77777777" w:rsidR="00820181" w:rsidRPr="00927184" w:rsidRDefault="00381848" w:rsidP="00C628B0">
            <w:pPr>
              <w:widowControl w:val="0"/>
              <w:rPr>
                <w:i/>
                <w:szCs w:val="22"/>
                <w:lang w:val="nl-NL"/>
              </w:rPr>
            </w:pPr>
            <w:r w:rsidRPr="00927184">
              <w:rPr>
                <w:noProof/>
                <w:szCs w:val="22"/>
                <w:lang w:val="en-US"/>
              </w:rPr>
              <mc:AlternateContent>
                <mc:Choice Requires="wps">
                  <w:drawing>
                    <wp:anchor distT="0" distB="0" distL="114300" distR="114300" simplePos="0" relativeHeight="251629056" behindDoc="0" locked="0" layoutInCell="1" allowOverlap="1" wp14:anchorId="5501447D" wp14:editId="2CAD5A42">
                      <wp:simplePos x="0" y="0"/>
                      <wp:positionH relativeFrom="column">
                        <wp:posOffset>7254875</wp:posOffset>
                      </wp:positionH>
                      <wp:positionV relativeFrom="paragraph">
                        <wp:posOffset>2633980</wp:posOffset>
                      </wp:positionV>
                      <wp:extent cx="2160270" cy="675005"/>
                      <wp:effectExtent l="0" t="0" r="0" b="0"/>
                      <wp:wrapNone/>
                      <wp:docPr id="11" name="TextBox 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160270" cy="675005"/>
                              </a:xfrm>
                              <a:prstGeom prst="rect">
                                <a:avLst/>
                              </a:prstGeom>
                              <a:noFill/>
                            </wps:spPr>
                            <wps:txbx>
                              <w:txbxContent>
                                <w:p w14:paraId="609DB84D" w14:textId="77777777" w:rsidR="00EE0063" w:rsidRDefault="00EE0063" w:rsidP="00820181">
                                  <w:pPr>
                                    <w:pStyle w:val="NormalWeb"/>
                                    <w:spacing w:before="0" w:beforeAutospacing="0" w:after="0" w:afterAutospacing="0"/>
                                    <w:textAlignment w:val="baseline"/>
                                  </w:pPr>
                                  <w:r w:rsidRPr="004B1825">
                                    <w:rPr>
                                      <w:rFonts w:ascii="Arial" w:eastAsia="MS PGothic" w:hAnsi="Arial"/>
                                      <w:color w:val="000000"/>
                                      <w:kern w:val="24"/>
                                      <w:sz w:val="40"/>
                                      <w:szCs w:val="40"/>
                                      <w:lang w:val="de-CH"/>
                                    </w:rPr>
                                    <w:t>Plunger</w:t>
                                  </w:r>
                                </w:p>
                                <w:p w14:paraId="1DB43A3E" w14:textId="77777777" w:rsidR="00EE0063" w:rsidRDefault="00EE0063" w:rsidP="00820181">
                                  <w:pPr>
                                    <w:pStyle w:val="NormalWeb"/>
                                    <w:spacing w:before="0" w:beforeAutospacing="0" w:after="0" w:afterAutospacing="0"/>
                                    <w:textAlignment w:val="baseline"/>
                                  </w:pPr>
                                  <w:r w:rsidRPr="004B1825">
                                    <w:rPr>
                                      <w:rFonts w:ascii="Arial" w:eastAsia="MS PGothic" w:hAnsi="Arial"/>
                                      <w:color w:val="000000"/>
                                      <w:kern w:val="24"/>
                                      <w:sz w:val="40"/>
                                      <w:szCs w:val="40"/>
                                      <w:lang w:val="de-CH"/>
                                    </w:rPr>
                                    <w:t xml:space="preserve">    Rod</w:t>
                                  </w:r>
                                </w:p>
                              </w:txbxContent>
                            </wps:txbx>
                            <wps:bodyPr wrap="square" rtlCol="0">
                              <a:spAutoFit/>
                            </wps:bodyPr>
                          </wps:wsp>
                        </a:graphicData>
                      </a:graphic>
                      <wp14:sizeRelH relativeFrom="page">
                        <wp14:pctWidth>0</wp14:pctWidth>
                      </wp14:sizeRelH>
                      <wp14:sizeRelV relativeFrom="page">
                        <wp14:pctHeight>0</wp14:pctHeight>
                      </wp14:sizeRelV>
                    </wp:anchor>
                  </w:drawing>
                </mc:Choice>
                <mc:Fallback>
                  <w:pict>
                    <v:shape w14:anchorId="5501447D" id="TextBox 11" o:spid="_x0000_s1033" type="#_x0000_t202" style="position:absolute;margin-left:571.25pt;margin-top:207.4pt;width:170.1pt;height:53.15pt;z-index:2516290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vqtkAEAAAkDAAAOAAAAZHJzL2Uyb0RvYy54bWysUttu4yAQfa+0/4B4b3AiNVlZcape1H2p&#10;tiu1/QCCIUY1DMuQ2Pn7DiRNqu7bqi/YzOXMOWdYXo+uZzsd0YJv+HRScaa9gtb6TcNfXx4uf3KG&#10;SfpW9uB1w/ca+fXqx8VyCLWeQQd9qyMjEI/1EBrepRRqIVB12kmcQNCekgaik4mucSPaKAdCd72Y&#10;VdVcDBDbEEFpRIreH5J8VfCN0So9GYM6sb7hxC2VM5ZznU+xWsp6E2XorDrSkP/BwknraegJ6l4m&#10;ybbR/gPlrIqAYNJEgRNgjFW6aCA10+qLmudOBl20kDkYTjbh98Gq37vn8CeyNN7CSAssIjA8gnpD&#10;8kYMAetjTfYUa6TqLHQ00eUvSWDUSN7uT37qMTFFwdl0Xs0WlFKUmy+uquoqGy7O3SFi+qXBsfzT&#10;8Ej7Kgzk7hHTofSjJA/z8GD7/oPXgUomlcb1yGzb8EXGz5E1tHuSNdBmG45/tzJqzmLq76A8hAyG&#10;4WabCLDMOfccRZPfhenxbeSFfr6XqvMLXr0DAAD//wMAUEsDBBQABgAIAAAAIQBq7ZlZ3wAAAA0B&#10;AAAPAAAAZHJzL2Rvd25yZXYueG1sTI/LTsMwEEX3SPyDNUjsqOMogSrEqSoeEgs2lLB342kSNR5H&#10;sdukf890BcurObpzbrlZ3CDOOIXekwa1SkAgNd721Gqov98f1iBCNGTN4Ak1XDDAprq9KU1h/Uxf&#10;eN7FVnAJhcJo6GIcCylD06EzYeVHJL4d/ORM5Di10k5m5nI3yDRJHqUzPfGHzoz40mFz3J2chhjt&#10;Vl3qNxc+fpbP17lLmtzUWt/fLdtnEBGX+AfDVZ/VoWKnvT+RDWLgrLI0Z1ZDpjIecUWydfoEYq8h&#10;T5UCWZXy/4rqFwAA//8DAFBLAQItABQABgAIAAAAIQC2gziS/gAAAOEBAAATAAAAAAAAAAAAAAAA&#10;AAAAAABbQ29udGVudF9UeXBlc10ueG1sUEsBAi0AFAAGAAgAAAAhADj9If/WAAAAlAEAAAsAAAAA&#10;AAAAAAAAAAAALwEAAF9yZWxzLy5yZWxzUEsBAi0AFAAGAAgAAAAhACla+q2QAQAACQMAAA4AAAAA&#10;AAAAAAAAAAAALgIAAGRycy9lMm9Eb2MueG1sUEsBAi0AFAAGAAgAAAAhAGrtmVnfAAAADQEAAA8A&#10;AAAAAAAAAAAAAAAA6gMAAGRycy9kb3ducmV2LnhtbFBLBQYAAAAABAAEAPMAAAD2BAAAAAA=&#10;" filled="f" stroked="f">
                      <v:textbox style="mso-fit-shape-to-text:t">
                        <w:txbxContent>
                          <w:p w14:paraId="609DB84D" w14:textId="77777777" w:rsidR="00EE0063" w:rsidRDefault="00EE0063" w:rsidP="00820181">
                            <w:pPr>
                              <w:pStyle w:val="NormalWeb"/>
                              <w:spacing w:before="0" w:beforeAutospacing="0" w:after="0" w:afterAutospacing="0"/>
                              <w:textAlignment w:val="baseline"/>
                            </w:pPr>
                            <w:r w:rsidRPr="004B1825">
                              <w:rPr>
                                <w:rFonts w:ascii="Arial" w:eastAsia="MS PGothic" w:hAnsi="Arial"/>
                                <w:color w:val="000000"/>
                                <w:kern w:val="24"/>
                                <w:sz w:val="40"/>
                                <w:szCs w:val="40"/>
                                <w:lang w:val="de-CH"/>
                              </w:rPr>
                              <w:t>Plunger</w:t>
                            </w:r>
                          </w:p>
                          <w:p w14:paraId="1DB43A3E" w14:textId="77777777" w:rsidR="00EE0063" w:rsidRDefault="00EE0063" w:rsidP="00820181">
                            <w:pPr>
                              <w:pStyle w:val="NormalWeb"/>
                              <w:spacing w:before="0" w:beforeAutospacing="0" w:after="0" w:afterAutospacing="0"/>
                              <w:textAlignment w:val="baseline"/>
                            </w:pPr>
                            <w:r w:rsidRPr="004B1825">
                              <w:rPr>
                                <w:rFonts w:ascii="Arial" w:eastAsia="MS PGothic" w:hAnsi="Arial"/>
                                <w:color w:val="000000"/>
                                <w:kern w:val="24"/>
                                <w:sz w:val="40"/>
                                <w:szCs w:val="40"/>
                                <w:lang w:val="de-CH"/>
                              </w:rPr>
                              <w:t xml:space="preserve">    Rod</w:t>
                            </w:r>
                          </w:p>
                        </w:txbxContent>
                      </v:textbox>
                    </v:shape>
                  </w:pict>
                </mc:Fallback>
              </mc:AlternateContent>
            </w:r>
          </w:p>
        </w:tc>
      </w:tr>
      <w:tr w:rsidR="00820181" w:rsidRPr="007B7D0B" w14:paraId="29C0061C" w14:textId="77777777" w:rsidTr="0006778D">
        <w:trPr>
          <w:cantSplit/>
        </w:trPr>
        <w:tc>
          <w:tcPr>
            <w:tcW w:w="1701" w:type="dxa"/>
          </w:tcPr>
          <w:p w14:paraId="7E078399" w14:textId="77777777" w:rsidR="00820181" w:rsidRPr="00927184" w:rsidRDefault="00825C32" w:rsidP="00C628B0">
            <w:pPr>
              <w:widowControl w:val="0"/>
              <w:rPr>
                <w:szCs w:val="22"/>
                <w:lang w:val="nl-NL"/>
              </w:rPr>
            </w:pPr>
            <w:r w:rsidRPr="00927184">
              <w:rPr>
                <w:b/>
                <w:szCs w:val="22"/>
                <w:lang w:val="nl-NL"/>
              </w:rPr>
              <w:t>Voorbereiden</w:t>
            </w:r>
          </w:p>
        </w:tc>
        <w:tc>
          <w:tcPr>
            <w:tcW w:w="7513" w:type="dxa"/>
            <w:gridSpan w:val="2"/>
          </w:tcPr>
          <w:p w14:paraId="0150773A" w14:textId="77777777" w:rsidR="00820181" w:rsidRPr="00927184" w:rsidRDefault="00820181" w:rsidP="00C628B0">
            <w:pPr>
              <w:widowControl w:val="0"/>
              <w:ind w:left="459" w:hanging="459"/>
              <w:rPr>
                <w:szCs w:val="22"/>
                <w:lang w:val="nl-NL"/>
              </w:rPr>
            </w:pPr>
            <w:r w:rsidRPr="00927184">
              <w:rPr>
                <w:szCs w:val="22"/>
                <w:lang w:val="nl-NL"/>
              </w:rPr>
              <w:t>1.</w:t>
            </w:r>
            <w:r w:rsidRPr="00927184">
              <w:rPr>
                <w:szCs w:val="22"/>
                <w:lang w:val="nl-NL"/>
              </w:rPr>
              <w:tab/>
            </w:r>
            <w:r w:rsidR="007E54F4" w:rsidRPr="00927184">
              <w:rPr>
                <w:szCs w:val="22"/>
                <w:lang w:val="nl-NL"/>
              </w:rPr>
              <w:t>Controleer of de verpakking het volgende bevat</w:t>
            </w:r>
            <w:r w:rsidRPr="00927184">
              <w:rPr>
                <w:szCs w:val="22"/>
                <w:lang w:val="nl-NL"/>
              </w:rPr>
              <w:t>:</w:t>
            </w:r>
          </w:p>
          <w:p w14:paraId="06FA9C41" w14:textId="77777777" w:rsidR="00820181" w:rsidRPr="00927184" w:rsidRDefault="007E54F4" w:rsidP="00C628B0">
            <w:pPr>
              <w:widowControl w:val="0"/>
              <w:numPr>
                <w:ilvl w:val="0"/>
                <w:numId w:val="20"/>
              </w:numPr>
              <w:tabs>
                <w:tab w:val="clear" w:pos="357"/>
              </w:tabs>
              <w:ind w:left="459" w:hanging="459"/>
              <w:rPr>
                <w:szCs w:val="22"/>
                <w:lang w:val="nl-NL"/>
              </w:rPr>
            </w:pPr>
            <w:r w:rsidRPr="00927184">
              <w:rPr>
                <w:szCs w:val="22"/>
                <w:lang w:val="nl-NL"/>
              </w:rPr>
              <w:t xml:space="preserve">een </w:t>
            </w:r>
            <w:r w:rsidR="00820181" w:rsidRPr="00927184">
              <w:rPr>
                <w:szCs w:val="22"/>
                <w:lang w:val="nl-NL"/>
              </w:rPr>
              <w:t>steri</w:t>
            </w:r>
            <w:r w:rsidRPr="00927184">
              <w:rPr>
                <w:szCs w:val="22"/>
                <w:lang w:val="nl-NL"/>
              </w:rPr>
              <w:t>e</w:t>
            </w:r>
            <w:r w:rsidR="00820181" w:rsidRPr="00927184">
              <w:rPr>
                <w:szCs w:val="22"/>
                <w:lang w:val="nl-NL"/>
              </w:rPr>
              <w:t xml:space="preserve">le </w:t>
            </w:r>
            <w:r w:rsidRPr="00927184">
              <w:rPr>
                <w:szCs w:val="22"/>
                <w:lang w:val="nl-NL"/>
              </w:rPr>
              <w:t>voorgevulde spuit in een verzegeld bakje</w:t>
            </w:r>
            <w:r w:rsidR="00820181" w:rsidRPr="00927184">
              <w:rPr>
                <w:szCs w:val="22"/>
                <w:lang w:val="nl-NL"/>
              </w:rPr>
              <w:t>.</w:t>
            </w:r>
          </w:p>
          <w:p w14:paraId="57491539" w14:textId="77777777" w:rsidR="00820181" w:rsidRPr="00927184" w:rsidRDefault="00820181" w:rsidP="00C628B0">
            <w:pPr>
              <w:widowControl w:val="0"/>
              <w:ind w:left="601" w:hanging="601"/>
              <w:rPr>
                <w:b/>
                <w:bCs/>
                <w:i/>
                <w:szCs w:val="22"/>
                <w:lang w:val="nl-NL"/>
              </w:rPr>
            </w:pPr>
            <w:r w:rsidRPr="00927184">
              <w:rPr>
                <w:szCs w:val="22"/>
                <w:lang w:val="nl-NL"/>
              </w:rPr>
              <w:t>2.</w:t>
            </w:r>
            <w:r w:rsidRPr="00927184">
              <w:rPr>
                <w:szCs w:val="22"/>
                <w:lang w:val="nl-NL"/>
              </w:rPr>
              <w:tab/>
            </w:r>
            <w:r w:rsidR="00521181" w:rsidRPr="00927184">
              <w:rPr>
                <w:szCs w:val="22"/>
                <w:lang w:val="nl-NL"/>
              </w:rPr>
              <w:t>Trek</w:t>
            </w:r>
            <w:r w:rsidR="007E54F4" w:rsidRPr="00927184">
              <w:rPr>
                <w:szCs w:val="22"/>
                <w:lang w:val="nl-NL"/>
              </w:rPr>
              <w:t xml:space="preserve"> de afdekking </w:t>
            </w:r>
            <w:r w:rsidR="00521181" w:rsidRPr="00927184">
              <w:rPr>
                <w:szCs w:val="22"/>
                <w:lang w:val="nl-NL"/>
              </w:rPr>
              <w:t xml:space="preserve">van het bakje met de spuit en neem de spuit er </w:t>
            </w:r>
            <w:r w:rsidR="00C55837" w:rsidRPr="00927184">
              <w:rPr>
                <w:szCs w:val="22"/>
                <w:lang w:val="nl-NL"/>
              </w:rPr>
              <w:t xml:space="preserve">voorzichtig </w:t>
            </w:r>
            <w:r w:rsidR="00521181" w:rsidRPr="00927184">
              <w:rPr>
                <w:szCs w:val="22"/>
                <w:lang w:val="nl-NL"/>
              </w:rPr>
              <w:t xml:space="preserve">uit </w:t>
            </w:r>
            <w:r w:rsidR="00C55837" w:rsidRPr="00927184">
              <w:rPr>
                <w:szCs w:val="22"/>
                <w:lang w:val="nl-NL"/>
              </w:rPr>
              <w:t xml:space="preserve">met een </w:t>
            </w:r>
            <w:r w:rsidR="00521181" w:rsidRPr="00927184">
              <w:rPr>
                <w:szCs w:val="22"/>
                <w:lang w:val="nl-NL"/>
              </w:rPr>
              <w:t>aseptische techniek</w:t>
            </w:r>
            <w:r w:rsidRPr="00927184">
              <w:rPr>
                <w:szCs w:val="22"/>
                <w:lang w:val="nl-NL"/>
              </w:rPr>
              <w:t>.</w:t>
            </w:r>
          </w:p>
        </w:tc>
      </w:tr>
      <w:tr w:rsidR="00820181" w:rsidRPr="007B7D0B" w14:paraId="431D1A74" w14:textId="77777777" w:rsidTr="0006778D">
        <w:trPr>
          <w:cantSplit/>
        </w:trPr>
        <w:tc>
          <w:tcPr>
            <w:tcW w:w="1701" w:type="dxa"/>
          </w:tcPr>
          <w:p w14:paraId="46B72C99" w14:textId="77777777" w:rsidR="00820181" w:rsidRPr="00927184" w:rsidRDefault="00C55837" w:rsidP="00C628B0">
            <w:pPr>
              <w:widowControl w:val="0"/>
              <w:rPr>
                <w:b/>
                <w:szCs w:val="22"/>
                <w:lang w:val="nl-NL"/>
              </w:rPr>
            </w:pPr>
            <w:r w:rsidRPr="00927184">
              <w:rPr>
                <w:b/>
                <w:szCs w:val="22"/>
                <w:lang w:val="nl-NL"/>
              </w:rPr>
              <w:t>Spuit controleren</w:t>
            </w:r>
          </w:p>
        </w:tc>
        <w:tc>
          <w:tcPr>
            <w:tcW w:w="4395" w:type="dxa"/>
          </w:tcPr>
          <w:p w14:paraId="7C36CDE8" w14:textId="77777777" w:rsidR="00820181" w:rsidRPr="00927184" w:rsidRDefault="00820181" w:rsidP="00C628B0">
            <w:pPr>
              <w:widowControl w:val="0"/>
              <w:ind w:left="601" w:hanging="601"/>
              <w:rPr>
                <w:szCs w:val="22"/>
                <w:lang w:val="nl-NL"/>
              </w:rPr>
            </w:pPr>
            <w:r w:rsidRPr="00927184">
              <w:rPr>
                <w:szCs w:val="22"/>
                <w:lang w:val="nl-NL"/>
              </w:rPr>
              <w:t>3.</w:t>
            </w:r>
            <w:r w:rsidRPr="00927184">
              <w:rPr>
                <w:szCs w:val="22"/>
                <w:lang w:val="nl-NL"/>
              </w:rPr>
              <w:tab/>
            </w:r>
            <w:r w:rsidR="00825C32" w:rsidRPr="00927184">
              <w:rPr>
                <w:szCs w:val="22"/>
                <w:lang w:val="nl-NL"/>
              </w:rPr>
              <w:t>Controleer of</w:t>
            </w:r>
            <w:r w:rsidRPr="00927184">
              <w:rPr>
                <w:szCs w:val="22"/>
                <w:lang w:val="nl-NL"/>
              </w:rPr>
              <w:t>:</w:t>
            </w:r>
          </w:p>
          <w:p w14:paraId="5D8645CD" w14:textId="77777777" w:rsidR="00820181" w:rsidRPr="00927184" w:rsidRDefault="00825C32" w:rsidP="00C628B0">
            <w:pPr>
              <w:widowControl w:val="0"/>
              <w:numPr>
                <w:ilvl w:val="0"/>
                <w:numId w:val="20"/>
              </w:numPr>
              <w:tabs>
                <w:tab w:val="clear" w:pos="357"/>
              </w:tabs>
              <w:ind w:left="601" w:hanging="601"/>
              <w:rPr>
                <w:szCs w:val="22"/>
                <w:lang w:val="nl-NL"/>
              </w:rPr>
            </w:pPr>
            <w:r w:rsidRPr="00927184">
              <w:rPr>
                <w:szCs w:val="22"/>
                <w:lang w:val="nl-NL"/>
              </w:rPr>
              <w:t>de spuitdop</w:t>
            </w:r>
            <w:r w:rsidR="00820181" w:rsidRPr="00927184">
              <w:rPr>
                <w:szCs w:val="22"/>
                <w:lang w:val="nl-NL"/>
              </w:rPr>
              <w:t xml:space="preserve"> </w:t>
            </w:r>
            <w:r w:rsidR="00521181" w:rsidRPr="00927184">
              <w:rPr>
                <w:szCs w:val="22"/>
                <w:lang w:val="nl-NL"/>
              </w:rPr>
              <w:t>niet is losgeraakt van de Luer-Lock</w:t>
            </w:r>
            <w:r w:rsidR="00820181" w:rsidRPr="00927184">
              <w:rPr>
                <w:szCs w:val="22"/>
                <w:lang w:val="nl-NL"/>
              </w:rPr>
              <w:t>.</w:t>
            </w:r>
          </w:p>
          <w:p w14:paraId="0330A184" w14:textId="77777777" w:rsidR="00820181" w:rsidRPr="00927184" w:rsidRDefault="00521181" w:rsidP="00C628B0">
            <w:pPr>
              <w:widowControl w:val="0"/>
              <w:numPr>
                <w:ilvl w:val="0"/>
                <w:numId w:val="20"/>
              </w:numPr>
              <w:tabs>
                <w:tab w:val="clear" w:pos="357"/>
              </w:tabs>
              <w:ind w:left="601" w:hanging="601"/>
              <w:rPr>
                <w:szCs w:val="22"/>
                <w:lang w:val="nl-NL"/>
              </w:rPr>
            </w:pPr>
            <w:r w:rsidRPr="00927184">
              <w:rPr>
                <w:szCs w:val="22"/>
                <w:lang w:val="nl-NL"/>
              </w:rPr>
              <w:t>de spuit niet beschadigd is</w:t>
            </w:r>
            <w:r w:rsidR="00820181" w:rsidRPr="00927184">
              <w:rPr>
                <w:szCs w:val="22"/>
                <w:lang w:val="nl-NL"/>
              </w:rPr>
              <w:t>.</w:t>
            </w:r>
          </w:p>
          <w:p w14:paraId="7BB108D6" w14:textId="54498D17" w:rsidR="00820181" w:rsidRPr="00927184" w:rsidRDefault="00521181" w:rsidP="00C628B0">
            <w:pPr>
              <w:widowControl w:val="0"/>
              <w:numPr>
                <w:ilvl w:val="0"/>
                <w:numId w:val="20"/>
              </w:numPr>
              <w:tabs>
                <w:tab w:val="clear" w:pos="357"/>
              </w:tabs>
              <w:ind w:left="601" w:hanging="601"/>
              <w:rPr>
                <w:szCs w:val="22"/>
                <w:lang w:val="nl-NL"/>
              </w:rPr>
            </w:pPr>
            <w:r w:rsidRPr="00927184">
              <w:rPr>
                <w:szCs w:val="22"/>
                <w:lang w:val="nl-NL"/>
              </w:rPr>
              <w:t>de oplossing er helder uitziet</w:t>
            </w:r>
            <w:r w:rsidR="00820181" w:rsidRPr="00927184">
              <w:rPr>
                <w:szCs w:val="22"/>
                <w:lang w:val="nl-NL"/>
              </w:rPr>
              <w:t xml:space="preserve">, </w:t>
            </w:r>
            <w:r w:rsidRPr="00927184">
              <w:rPr>
                <w:szCs w:val="22"/>
                <w:lang w:val="nl-NL"/>
              </w:rPr>
              <w:t>kleurloos</w:t>
            </w:r>
            <w:r w:rsidR="00820181" w:rsidRPr="00927184">
              <w:rPr>
                <w:szCs w:val="22"/>
                <w:lang w:val="nl-NL"/>
              </w:rPr>
              <w:t xml:space="preserve"> to</w:t>
            </w:r>
            <w:r w:rsidRPr="00927184">
              <w:rPr>
                <w:szCs w:val="22"/>
                <w:lang w:val="nl-NL"/>
              </w:rPr>
              <w:t>t</w:t>
            </w:r>
            <w:r w:rsidR="00820181" w:rsidRPr="00927184">
              <w:rPr>
                <w:szCs w:val="22"/>
                <w:lang w:val="nl-NL"/>
              </w:rPr>
              <w:t xml:space="preserve"> </w:t>
            </w:r>
            <w:r w:rsidR="00B5644B" w:rsidRPr="00927184">
              <w:rPr>
                <w:szCs w:val="22"/>
                <w:lang w:val="nl-NL"/>
              </w:rPr>
              <w:t>licht</w:t>
            </w:r>
            <w:r w:rsidR="00F10AC2">
              <w:rPr>
                <w:szCs w:val="22"/>
                <w:lang w:val="nl-NL"/>
              </w:rPr>
              <w:t>bruin</w:t>
            </w:r>
            <w:r w:rsidRPr="00927184">
              <w:rPr>
                <w:szCs w:val="22"/>
                <w:lang w:val="nl-NL"/>
              </w:rPr>
              <w:t>geel</w:t>
            </w:r>
            <w:r w:rsidR="00F4131E" w:rsidRPr="00927184">
              <w:rPr>
                <w:szCs w:val="22"/>
                <w:lang w:val="nl-NL"/>
              </w:rPr>
              <w:t xml:space="preserve"> is</w:t>
            </w:r>
            <w:r w:rsidR="00820181" w:rsidRPr="00927184">
              <w:rPr>
                <w:szCs w:val="22"/>
                <w:lang w:val="nl-NL"/>
              </w:rPr>
              <w:t xml:space="preserve"> </w:t>
            </w:r>
            <w:r w:rsidRPr="00927184">
              <w:rPr>
                <w:szCs w:val="22"/>
                <w:lang w:val="nl-NL"/>
              </w:rPr>
              <w:t>en geen deeltjes bevat</w:t>
            </w:r>
            <w:r w:rsidR="00820181" w:rsidRPr="00927184">
              <w:rPr>
                <w:szCs w:val="22"/>
                <w:lang w:val="nl-NL"/>
              </w:rPr>
              <w:t>.</w:t>
            </w:r>
          </w:p>
          <w:p w14:paraId="51ACE950" w14:textId="77777777" w:rsidR="00820181" w:rsidRPr="00927184" w:rsidRDefault="00820181" w:rsidP="00C628B0">
            <w:pPr>
              <w:widowControl w:val="0"/>
              <w:ind w:left="601" w:hanging="601"/>
              <w:rPr>
                <w:szCs w:val="22"/>
                <w:lang w:val="nl-NL"/>
              </w:rPr>
            </w:pPr>
            <w:r w:rsidRPr="00927184">
              <w:rPr>
                <w:szCs w:val="22"/>
                <w:lang w:val="nl-NL"/>
              </w:rPr>
              <w:t>4.</w:t>
            </w:r>
            <w:r w:rsidRPr="00927184">
              <w:rPr>
                <w:szCs w:val="22"/>
                <w:lang w:val="nl-NL"/>
              </w:rPr>
              <w:tab/>
            </w:r>
            <w:r w:rsidR="00521181" w:rsidRPr="00927184">
              <w:rPr>
                <w:szCs w:val="22"/>
                <w:lang w:val="nl-NL"/>
              </w:rPr>
              <w:t xml:space="preserve">Als een van bovenstaande niet </w:t>
            </w:r>
            <w:r w:rsidR="00AF759C" w:rsidRPr="00927184">
              <w:rPr>
                <w:szCs w:val="22"/>
                <w:lang w:val="nl-NL"/>
              </w:rPr>
              <w:t>klopt</w:t>
            </w:r>
            <w:r w:rsidRPr="00927184">
              <w:rPr>
                <w:szCs w:val="22"/>
                <w:lang w:val="nl-NL"/>
              </w:rPr>
              <w:t xml:space="preserve">, </w:t>
            </w:r>
            <w:r w:rsidR="00521181" w:rsidRPr="00927184">
              <w:rPr>
                <w:szCs w:val="22"/>
                <w:lang w:val="nl-NL"/>
              </w:rPr>
              <w:t>gooi dan de voorgevulde spuit weg en gebruik een nieuwe</w:t>
            </w:r>
            <w:r w:rsidRPr="00927184">
              <w:rPr>
                <w:szCs w:val="22"/>
                <w:lang w:val="nl-NL"/>
              </w:rPr>
              <w:t>.</w:t>
            </w:r>
          </w:p>
        </w:tc>
        <w:tc>
          <w:tcPr>
            <w:tcW w:w="3118" w:type="dxa"/>
            <w:vAlign w:val="center"/>
          </w:tcPr>
          <w:p w14:paraId="717F7E4C" w14:textId="77777777" w:rsidR="00820181" w:rsidRPr="00927184" w:rsidRDefault="00820181" w:rsidP="00C628B0">
            <w:pPr>
              <w:widowControl w:val="0"/>
              <w:rPr>
                <w:szCs w:val="22"/>
                <w:lang w:val="nl-NL"/>
              </w:rPr>
            </w:pPr>
          </w:p>
        </w:tc>
      </w:tr>
      <w:tr w:rsidR="00820181" w:rsidRPr="00927184" w14:paraId="1DEB96B9" w14:textId="77777777" w:rsidTr="0006778D">
        <w:trPr>
          <w:cantSplit/>
          <w:trHeight w:val="2665"/>
        </w:trPr>
        <w:tc>
          <w:tcPr>
            <w:tcW w:w="1701" w:type="dxa"/>
          </w:tcPr>
          <w:p w14:paraId="4E8C9CE5" w14:textId="77777777" w:rsidR="00820181" w:rsidRPr="00927184" w:rsidRDefault="00C55837" w:rsidP="00C628B0">
            <w:pPr>
              <w:widowControl w:val="0"/>
              <w:rPr>
                <w:b/>
                <w:szCs w:val="22"/>
                <w:lang w:val="nl-NL"/>
              </w:rPr>
            </w:pPr>
            <w:r w:rsidRPr="00927184">
              <w:rPr>
                <w:b/>
                <w:szCs w:val="22"/>
                <w:lang w:val="nl-NL"/>
              </w:rPr>
              <w:t>Spuitdop verwijderen</w:t>
            </w:r>
          </w:p>
        </w:tc>
        <w:tc>
          <w:tcPr>
            <w:tcW w:w="4395" w:type="dxa"/>
          </w:tcPr>
          <w:p w14:paraId="036BE559" w14:textId="77777777" w:rsidR="00820181" w:rsidRPr="00927184" w:rsidRDefault="00820181" w:rsidP="00C628B0">
            <w:pPr>
              <w:widowControl w:val="0"/>
              <w:ind w:left="601" w:hanging="601"/>
              <w:rPr>
                <w:szCs w:val="22"/>
                <w:lang w:val="nl-NL"/>
              </w:rPr>
            </w:pPr>
            <w:r w:rsidRPr="00927184">
              <w:rPr>
                <w:szCs w:val="22"/>
                <w:lang w:val="nl-NL"/>
              </w:rPr>
              <w:t>5.</w:t>
            </w:r>
            <w:r w:rsidRPr="00927184">
              <w:rPr>
                <w:szCs w:val="22"/>
                <w:lang w:val="nl-NL"/>
              </w:rPr>
              <w:tab/>
            </w:r>
            <w:r w:rsidR="009604D5" w:rsidRPr="00927184">
              <w:rPr>
                <w:szCs w:val="22"/>
                <w:lang w:val="nl-NL"/>
              </w:rPr>
              <w:t>Breek de spuitdop eraf</w:t>
            </w:r>
            <w:r w:rsidRPr="00927184">
              <w:rPr>
                <w:szCs w:val="22"/>
                <w:lang w:val="nl-NL"/>
              </w:rPr>
              <w:t xml:space="preserve"> (</w:t>
            </w:r>
            <w:r w:rsidR="009604D5" w:rsidRPr="00927184">
              <w:rPr>
                <w:szCs w:val="22"/>
                <w:lang w:val="nl-NL"/>
              </w:rPr>
              <w:t>niet draaien of trekken; zi</w:t>
            </w:r>
            <w:r w:rsidRPr="00927184">
              <w:rPr>
                <w:szCs w:val="22"/>
                <w:lang w:val="nl-NL"/>
              </w:rPr>
              <w:t>e Figu</w:t>
            </w:r>
            <w:r w:rsidR="009604D5" w:rsidRPr="00927184">
              <w:rPr>
                <w:szCs w:val="22"/>
                <w:lang w:val="nl-NL"/>
              </w:rPr>
              <w:t>u</w:t>
            </w:r>
            <w:r w:rsidRPr="00927184">
              <w:rPr>
                <w:szCs w:val="22"/>
                <w:lang w:val="nl-NL"/>
              </w:rPr>
              <w:t>r 2).</w:t>
            </w:r>
          </w:p>
          <w:p w14:paraId="5D4A26E0" w14:textId="77777777" w:rsidR="00820181" w:rsidRPr="00927184" w:rsidRDefault="00820181" w:rsidP="00C628B0">
            <w:pPr>
              <w:widowControl w:val="0"/>
              <w:ind w:left="601" w:hanging="601"/>
              <w:rPr>
                <w:b/>
                <w:bCs/>
                <w:szCs w:val="22"/>
                <w:lang w:val="nl-NL"/>
              </w:rPr>
            </w:pPr>
            <w:r w:rsidRPr="00927184">
              <w:rPr>
                <w:szCs w:val="22"/>
                <w:lang w:val="nl-NL"/>
              </w:rPr>
              <w:t>6.</w:t>
            </w:r>
            <w:r w:rsidRPr="00927184">
              <w:rPr>
                <w:szCs w:val="22"/>
                <w:lang w:val="nl-NL"/>
              </w:rPr>
              <w:tab/>
            </w:r>
            <w:r w:rsidR="009604D5" w:rsidRPr="00927184">
              <w:rPr>
                <w:szCs w:val="22"/>
                <w:lang w:val="nl-NL"/>
              </w:rPr>
              <w:t>Verwijder de spuitdop</w:t>
            </w:r>
            <w:r w:rsidRPr="00927184">
              <w:rPr>
                <w:szCs w:val="22"/>
                <w:lang w:val="nl-NL"/>
              </w:rPr>
              <w:t xml:space="preserve"> (</w:t>
            </w:r>
            <w:r w:rsidR="009604D5" w:rsidRPr="00927184">
              <w:rPr>
                <w:szCs w:val="22"/>
                <w:lang w:val="nl-NL"/>
              </w:rPr>
              <w:t>zie</w:t>
            </w:r>
            <w:r w:rsidRPr="00927184">
              <w:rPr>
                <w:szCs w:val="22"/>
                <w:lang w:val="nl-NL"/>
              </w:rPr>
              <w:t xml:space="preserve"> Figu</w:t>
            </w:r>
            <w:r w:rsidR="009604D5" w:rsidRPr="00927184">
              <w:rPr>
                <w:szCs w:val="22"/>
                <w:lang w:val="nl-NL"/>
              </w:rPr>
              <w:t>u</w:t>
            </w:r>
            <w:r w:rsidRPr="00927184">
              <w:rPr>
                <w:szCs w:val="22"/>
                <w:lang w:val="nl-NL"/>
              </w:rPr>
              <w:t>r 3).</w:t>
            </w:r>
          </w:p>
        </w:tc>
        <w:tc>
          <w:tcPr>
            <w:tcW w:w="3118" w:type="dxa"/>
          </w:tcPr>
          <w:p w14:paraId="00C24B47" w14:textId="77777777" w:rsidR="00820181" w:rsidRPr="00927184" w:rsidRDefault="00381848" w:rsidP="00C628B0">
            <w:pPr>
              <w:widowControl w:val="0"/>
              <w:rPr>
                <w:bCs/>
                <w:szCs w:val="22"/>
                <w:lang w:val="nl-NL"/>
              </w:rPr>
            </w:pPr>
            <w:r w:rsidRPr="00927184">
              <w:rPr>
                <w:i/>
                <w:noProof/>
                <w:szCs w:val="22"/>
                <w:lang w:val="en-US"/>
              </w:rPr>
              <w:drawing>
                <wp:inline distT="0" distB="0" distL="0" distR="0" wp14:anchorId="116C7091" wp14:editId="0827354F">
                  <wp:extent cx="1762125" cy="1457325"/>
                  <wp:effectExtent l="0" t="0" r="0" b="0"/>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1762125" cy="1457325"/>
                          </a:xfrm>
                          <a:prstGeom prst="rect">
                            <a:avLst/>
                          </a:prstGeom>
                          <a:noFill/>
                          <a:ln>
                            <a:noFill/>
                          </a:ln>
                        </pic:spPr>
                      </pic:pic>
                    </a:graphicData>
                  </a:graphic>
                </wp:inline>
              </w:drawing>
            </w:r>
          </w:p>
          <w:p w14:paraId="38CE857C" w14:textId="77777777" w:rsidR="00820181" w:rsidRPr="00927184" w:rsidRDefault="00820181" w:rsidP="00C628B0">
            <w:pPr>
              <w:widowControl w:val="0"/>
              <w:jc w:val="center"/>
              <w:rPr>
                <w:rFonts w:eastAsia="MS PGothic"/>
                <w:b/>
                <w:kern w:val="24"/>
                <w:szCs w:val="22"/>
                <w:lang w:val="nl-NL"/>
              </w:rPr>
            </w:pPr>
            <w:r w:rsidRPr="00927184">
              <w:rPr>
                <w:rFonts w:eastAsia="MS PGothic"/>
                <w:b/>
                <w:kern w:val="24"/>
                <w:szCs w:val="22"/>
                <w:lang w:val="nl-NL"/>
              </w:rPr>
              <w:t>Figu</w:t>
            </w:r>
            <w:r w:rsidR="009604D5" w:rsidRPr="00927184">
              <w:rPr>
                <w:rFonts w:eastAsia="MS PGothic"/>
                <w:b/>
                <w:kern w:val="24"/>
                <w:szCs w:val="22"/>
                <w:lang w:val="nl-NL"/>
              </w:rPr>
              <w:t>u</w:t>
            </w:r>
            <w:r w:rsidRPr="00927184">
              <w:rPr>
                <w:rFonts w:eastAsia="MS PGothic"/>
                <w:b/>
                <w:kern w:val="24"/>
                <w:szCs w:val="22"/>
                <w:lang w:val="nl-NL"/>
              </w:rPr>
              <w:t>r 2</w:t>
            </w:r>
          </w:p>
          <w:p w14:paraId="65E3C3B5" w14:textId="77777777" w:rsidR="00820181" w:rsidRPr="00927184" w:rsidRDefault="00820181" w:rsidP="00C628B0">
            <w:pPr>
              <w:widowControl w:val="0"/>
              <w:rPr>
                <w:bCs/>
                <w:szCs w:val="22"/>
                <w:lang w:val="nl-NL"/>
              </w:rPr>
            </w:pPr>
          </w:p>
          <w:p w14:paraId="6DD7DE01" w14:textId="77777777" w:rsidR="00820181" w:rsidRPr="00927184" w:rsidRDefault="00381848" w:rsidP="00C628B0">
            <w:pPr>
              <w:widowControl w:val="0"/>
              <w:rPr>
                <w:b/>
                <w:bCs/>
                <w:szCs w:val="22"/>
                <w:lang w:val="nl-NL"/>
              </w:rPr>
            </w:pPr>
            <w:r w:rsidRPr="00927184">
              <w:rPr>
                <w:b/>
                <w:bCs/>
                <w:noProof/>
                <w:szCs w:val="22"/>
                <w:lang w:val="en-US"/>
              </w:rPr>
              <w:drawing>
                <wp:inline distT="0" distB="0" distL="0" distR="0" wp14:anchorId="6334C7E0" wp14:editId="7AE4D4B5">
                  <wp:extent cx="1838325" cy="1371600"/>
                  <wp:effectExtent l="0" t="0" r="0" b="0"/>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1838325" cy="1371600"/>
                          </a:xfrm>
                          <a:prstGeom prst="rect">
                            <a:avLst/>
                          </a:prstGeom>
                          <a:noFill/>
                          <a:ln>
                            <a:noFill/>
                          </a:ln>
                        </pic:spPr>
                      </pic:pic>
                    </a:graphicData>
                  </a:graphic>
                </wp:inline>
              </w:drawing>
            </w:r>
          </w:p>
          <w:p w14:paraId="0D6CB1BF" w14:textId="77777777" w:rsidR="00820181" w:rsidRPr="00927184" w:rsidRDefault="00820181" w:rsidP="00C628B0">
            <w:pPr>
              <w:widowControl w:val="0"/>
              <w:jc w:val="center"/>
              <w:rPr>
                <w:b/>
                <w:bCs/>
                <w:szCs w:val="22"/>
                <w:lang w:val="nl-NL"/>
              </w:rPr>
            </w:pPr>
            <w:r w:rsidRPr="00927184">
              <w:rPr>
                <w:rFonts w:eastAsia="MS PGothic"/>
                <w:b/>
                <w:kern w:val="24"/>
                <w:szCs w:val="22"/>
                <w:lang w:val="nl-NL"/>
              </w:rPr>
              <w:t>Figu</w:t>
            </w:r>
            <w:r w:rsidR="009604D5" w:rsidRPr="00927184">
              <w:rPr>
                <w:rFonts w:eastAsia="MS PGothic"/>
                <w:b/>
                <w:kern w:val="24"/>
                <w:szCs w:val="22"/>
                <w:lang w:val="nl-NL"/>
              </w:rPr>
              <w:t>u</w:t>
            </w:r>
            <w:r w:rsidRPr="00927184">
              <w:rPr>
                <w:rFonts w:eastAsia="MS PGothic"/>
                <w:b/>
                <w:kern w:val="24"/>
                <w:szCs w:val="22"/>
                <w:lang w:val="nl-NL"/>
              </w:rPr>
              <w:t>r 3</w:t>
            </w:r>
          </w:p>
        </w:tc>
      </w:tr>
      <w:tr w:rsidR="00820181" w:rsidRPr="00927184" w14:paraId="111285FD" w14:textId="77777777" w:rsidTr="0006778D">
        <w:trPr>
          <w:cantSplit/>
          <w:trHeight w:val="3235"/>
        </w:trPr>
        <w:tc>
          <w:tcPr>
            <w:tcW w:w="1701" w:type="dxa"/>
          </w:tcPr>
          <w:p w14:paraId="720202BB" w14:textId="77777777" w:rsidR="00820181" w:rsidRPr="00927184" w:rsidRDefault="00C55837" w:rsidP="00C628B0">
            <w:pPr>
              <w:widowControl w:val="0"/>
              <w:rPr>
                <w:b/>
                <w:szCs w:val="22"/>
                <w:lang w:val="nl-NL"/>
              </w:rPr>
            </w:pPr>
            <w:r w:rsidRPr="00927184">
              <w:rPr>
                <w:b/>
                <w:szCs w:val="22"/>
                <w:lang w:val="nl-NL"/>
              </w:rPr>
              <w:t>Naald bevestigen</w:t>
            </w:r>
          </w:p>
        </w:tc>
        <w:tc>
          <w:tcPr>
            <w:tcW w:w="4395" w:type="dxa"/>
          </w:tcPr>
          <w:p w14:paraId="522FC3BB" w14:textId="77777777" w:rsidR="00820181" w:rsidRPr="00927184" w:rsidRDefault="00820181" w:rsidP="00C628B0">
            <w:pPr>
              <w:widowControl w:val="0"/>
              <w:ind w:left="601" w:hanging="601"/>
              <w:rPr>
                <w:szCs w:val="22"/>
                <w:lang w:val="nl-NL"/>
              </w:rPr>
            </w:pPr>
            <w:r w:rsidRPr="00927184">
              <w:rPr>
                <w:szCs w:val="22"/>
                <w:lang w:val="nl-NL"/>
              </w:rPr>
              <w:t>7.</w:t>
            </w:r>
            <w:r w:rsidRPr="00927184">
              <w:rPr>
                <w:szCs w:val="22"/>
                <w:lang w:val="nl-NL"/>
              </w:rPr>
              <w:tab/>
            </w:r>
            <w:r w:rsidR="009604D5" w:rsidRPr="00927184">
              <w:rPr>
                <w:szCs w:val="22"/>
                <w:lang w:val="nl-NL"/>
              </w:rPr>
              <w:t>Bevestig een</w:t>
            </w:r>
            <w:r w:rsidRPr="00927184">
              <w:rPr>
                <w:szCs w:val="22"/>
                <w:lang w:val="nl-NL"/>
              </w:rPr>
              <w:t xml:space="preserve"> 30G x ½″ steri</w:t>
            </w:r>
            <w:r w:rsidR="009604D5" w:rsidRPr="00927184">
              <w:rPr>
                <w:szCs w:val="22"/>
                <w:lang w:val="nl-NL"/>
              </w:rPr>
              <w:t>e</w:t>
            </w:r>
            <w:r w:rsidRPr="00927184">
              <w:rPr>
                <w:szCs w:val="22"/>
                <w:lang w:val="nl-NL"/>
              </w:rPr>
              <w:t>le inje</w:t>
            </w:r>
            <w:r w:rsidR="009604D5" w:rsidRPr="00927184">
              <w:rPr>
                <w:szCs w:val="22"/>
                <w:lang w:val="nl-NL"/>
              </w:rPr>
              <w:t>ctie</w:t>
            </w:r>
            <w:r w:rsidRPr="00927184">
              <w:rPr>
                <w:szCs w:val="22"/>
                <w:lang w:val="nl-NL"/>
              </w:rPr>
              <w:t>n</w:t>
            </w:r>
            <w:r w:rsidR="009604D5" w:rsidRPr="00927184">
              <w:rPr>
                <w:szCs w:val="22"/>
                <w:lang w:val="nl-NL"/>
              </w:rPr>
              <w:t>aald</w:t>
            </w:r>
            <w:r w:rsidRPr="00927184">
              <w:rPr>
                <w:szCs w:val="22"/>
                <w:lang w:val="nl-NL"/>
              </w:rPr>
              <w:t xml:space="preserve"> </w:t>
            </w:r>
            <w:r w:rsidR="009604D5" w:rsidRPr="00927184">
              <w:rPr>
                <w:szCs w:val="22"/>
                <w:lang w:val="nl-NL"/>
              </w:rPr>
              <w:t xml:space="preserve">stevig </w:t>
            </w:r>
            <w:r w:rsidR="00B15090" w:rsidRPr="00927184">
              <w:rPr>
                <w:szCs w:val="22"/>
                <w:lang w:val="nl-NL"/>
              </w:rPr>
              <w:t>op</w:t>
            </w:r>
            <w:r w:rsidRPr="00927184">
              <w:rPr>
                <w:szCs w:val="22"/>
                <w:lang w:val="nl-NL"/>
              </w:rPr>
              <w:t xml:space="preserve"> </w:t>
            </w:r>
            <w:r w:rsidR="009604D5" w:rsidRPr="00927184">
              <w:rPr>
                <w:szCs w:val="22"/>
                <w:lang w:val="nl-NL"/>
              </w:rPr>
              <w:t>de spuit</w:t>
            </w:r>
            <w:r w:rsidR="00801840" w:rsidRPr="00927184">
              <w:rPr>
                <w:szCs w:val="22"/>
                <w:lang w:val="nl-NL"/>
              </w:rPr>
              <w:t xml:space="preserve"> door deze strak op de Luer-Lock te draaien</w:t>
            </w:r>
            <w:r w:rsidRPr="00927184">
              <w:rPr>
                <w:szCs w:val="22"/>
                <w:lang w:val="nl-NL"/>
              </w:rPr>
              <w:t xml:space="preserve"> </w:t>
            </w:r>
            <w:r w:rsidR="00801840" w:rsidRPr="00927184">
              <w:rPr>
                <w:szCs w:val="22"/>
                <w:lang w:val="nl-NL"/>
              </w:rPr>
              <w:t>(zie</w:t>
            </w:r>
            <w:r w:rsidRPr="00927184">
              <w:rPr>
                <w:szCs w:val="22"/>
                <w:lang w:val="nl-NL"/>
              </w:rPr>
              <w:t xml:space="preserve"> Figu</w:t>
            </w:r>
            <w:r w:rsidR="00801840" w:rsidRPr="00927184">
              <w:rPr>
                <w:szCs w:val="22"/>
                <w:lang w:val="nl-NL"/>
              </w:rPr>
              <w:t>u</w:t>
            </w:r>
            <w:r w:rsidRPr="00927184">
              <w:rPr>
                <w:szCs w:val="22"/>
                <w:lang w:val="nl-NL"/>
              </w:rPr>
              <w:t>r 4).</w:t>
            </w:r>
          </w:p>
          <w:p w14:paraId="0D74CA42" w14:textId="77777777" w:rsidR="00820181" w:rsidRPr="00927184" w:rsidRDefault="00820181" w:rsidP="00C628B0">
            <w:pPr>
              <w:widowControl w:val="0"/>
              <w:ind w:left="601" w:hanging="601"/>
              <w:rPr>
                <w:szCs w:val="22"/>
                <w:lang w:val="nl-NL"/>
              </w:rPr>
            </w:pPr>
            <w:r w:rsidRPr="00927184">
              <w:rPr>
                <w:szCs w:val="22"/>
                <w:lang w:val="nl-NL"/>
              </w:rPr>
              <w:t>8.</w:t>
            </w:r>
            <w:r w:rsidRPr="00927184">
              <w:rPr>
                <w:szCs w:val="22"/>
                <w:lang w:val="nl-NL"/>
              </w:rPr>
              <w:tab/>
            </w:r>
            <w:r w:rsidR="00801840" w:rsidRPr="00927184">
              <w:rPr>
                <w:szCs w:val="22"/>
                <w:lang w:val="nl-NL"/>
              </w:rPr>
              <w:t xml:space="preserve">Verwijder </w:t>
            </w:r>
            <w:r w:rsidR="00EE47A8" w:rsidRPr="00927184">
              <w:rPr>
                <w:szCs w:val="22"/>
                <w:lang w:val="nl-NL"/>
              </w:rPr>
              <w:t xml:space="preserve">voorzichtig </w:t>
            </w:r>
            <w:r w:rsidR="00801840" w:rsidRPr="00927184">
              <w:rPr>
                <w:szCs w:val="22"/>
                <w:lang w:val="nl-NL"/>
              </w:rPr>
              <w:t>de beschermkap door deze recht van de naald te trekken</w:t>
            </w:r>
            <w:r w:rsidRPr="00927184">
              <w:rPr>
                <w:szCs w:val="22"/>
                <w:lang w:val="nl-NL"/>
              </w:rPr>
              <w:t xml:space="preserve"> (</w:t>
            </w:r>
            <w:r w:rsidR="00801840" w:rsidRPr="00927184">
              <w:rPr>
                <w:szCs w:val="22"/>
                <w:lang w:val="nl-NL"/>
              </w:rPr>
              <w:t>zie</w:t>
            </w:r>
            <w:r w:rsidRPr="00927184">
              <w:rPr>
                <w:szCs w:val="22"/>
                <w:lang w:val="nl-NL"/>
              </w:rPr>
              <w:t xml:space="preserve"> </w:t>
            </w:r>
            <w:r w:rsidRPr="00927184">
              <w:rPr>
                <w:lang w:val="nl-NL"/>
              </w:rPr>
              <w:t>Figu</w:t>
            </w:r>
            <w:r w:rsidR="00801840" w:rsidRPr="00927184">
              <w:rPr>
                <w:lang w:val="nl-NL"/>
              </w:rPr>
              <w:t>u</w:t>
            </w:r>
            <w:r w:rsidRPr="00927184">
              <w:rPr>
                <w:lang w:val="nl-NL"/>
              </w:rPr>
              <w:t>r 5</w:t>
            </w:r>
            <w:r w:rsidRPr="00927184">
              <w:rPr>
                <w:szCs w:val="22"/>
                <w:lang w:val="nl-NL"/>
              </w:rPr>
              <w:t>).</w:t>
            </w:r>
          </w:p>
          <w:p w14:paraId="547FF9FA" w14:textId="77777777" w:rsidR="00820181" w:rsidRPr="00927184" w:rsidRDefault="00801840" w:rsidP="00C628B0">
            <w:pPr>
              <w:widowControl w:val="0"/>
              <w:rPr>
                <w:b/>
                <w:bCs/>
                <w:szCs w:val="22"/>
                <w:lang w:val="nl-NL"/>
              </w:rPr>
            </w:pPr>
            <w:r w:rsidRPr="00927184">
              <w:rPr>
                <w:b/>
                <w:szCs w:val="22"/>
                <w:lang w:val="nl-NL"/>
              </w:rPr>
              <w:t>N</w:t>
            </w:r>
            <w:r w:rsidR="00087C2C" w:rsidRPr="00927184">
              <w:rPr>
                <w:b/>
                <w:szCs w:val="22"/>
                <w:lang w:val="nl-NL"/>
              </w:rPr>
              <w:t>B</w:t>
            </w:r>
            <w:r w:rsidR="00820181" w:rsidRPr="00927184">
              <w:rPr>
                <w:b/>
                <w:szCs w:val="22"/>
                <w:lang w:val="nl-NL"/>
              </w:rPr>
              <w:t xml:space="preserve">: </w:t>
            </w:r>
            <w:r w:rsidR="008E7020" w:rsidRPr="00927184">
              <w:rPr>
                <w:b/>
                <w:szCs w:val="22"/>
                <w:lang w:val="nl-NL"/>
              </w:rPr>
              <w:t>Veeg de injectienaald op geen enkel moment af</w:t>
            </w:r>
            <w:r w:rsidR="00820181" w:rsidRPr="00927184">
              <w:rPr>
                <w:b/>
                <w:szCs w:val="22"/>
                <w:lang w:val="nl-NL"/>
              </w:rPr>
              <w:t>.</w:t>
            </w:r>
          </w:p>
        </w:tc>
        <w:tc>
          <w:tcPr>
            <w:tcW w:w="3118" w:type="dxa"/>
          </w:tcPr>
          <w:p w14:paraId="4CA5C7E8" w14:textId="77777777" w:rsidR="00820181" w:rsidRPr="00927184" w:rsidRDefault="00820181" w:rsidP="00C628B0">
            <w:pPr>
              <w:widowControl w:val="0"/>
              <w:rPr>
                <w:rFonts w:eastAsia="MS PGothic"/>
                <w:kern w:val="24"/>
                <w:szCs w:val="22"/>
                <w:lang w:val="nl-NL"/>
              </w:rPr>
            </w:pPr>
          </w:p>
          <w:p w14:paraId="0EF2F231" w14:textId="77777777" w:rsidR="00820181" w:rsidRPr="00927184" w:rsidRDefault="00381848" w:rsidP="00C628B0">
            <w:pPr>
              <w:widowControl w:val="0"/>
              <w:rPr>
                <w:rFonts w:ascii="Arial" w:eastAsia="MS PGothic" w:hAnsi="Arial"/>
                <w:b/>
                <w:kern w:val="24"/>
                <w:sz w:val="20"/>
                <w:lang w:val="nl-NL"/>
              </w:rPr>
            </w:pPr>
            <w:r w:rsidRPr="00927184">
              <w:rPr>
                <w:rFonts w:ascii="Arial" w:eastAsia="MS PGothic" w:hAnsi="Arial"/>
                <w:b/>
                <w:noProof/>
                <w:kern w:val="24"/>
                <w:sz w:val="20"/>
                <w:lang w:val="en-US"/>
              </w:rPr>
              <w:drawing>
                <wp:inline distT="0" distB="0" distL="0" distR="0" wp14:anchorId="37C11904" wp14:editId="05E992A3">
                  <wp:extent cx="1838325" cy="1562100"/>
                  <wp:effectExtent l="0" t="0" r="0" b="0"/>
                  <wp:docPr id="21" name="Picture 2"/>
                  <wp:cNvGraphicFramePr>
                    <a:graphicFrameLocks xmlns:a="http://schemas.openxmlformats.org/drawingml/2006/main" noGrp="1"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Grp="1"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838325" cy="1562100"/>
                          </a:xfrm>
                          <a:prstGeom prst="rect">
                            <a:avLst/>
                          </a:prstGeom>
                          <a:noFill/>
                          <a:ln>
                            <a:noFill/>
                          </a:ln>
                        </pic:spPr>
                      </pic:pic>
                    </a:graphicData>
                  </a:graphic>
                </wp:inline>
              </w:drawing>
            </w:r>
          </w:p>
          <w:p w14:paraId="1941EC4A" w14:textId="77777777" w:rsidR="00820181" w:rsidRPr="00927184" w:rsidRDefault="00820181" w:rsidP="00C628B0">
            <w:pPr>
              <w:widowControl w:val="0"/>
              <w:jc w:val="center"/>
              <w:rPr>
                <w:rFonts w:eastAsia="MS PGothic"/>
                <w:b/>
                <w:kern w:val="24"/>
                <w:szCs w:val="22"/>
                <w:lang w:val="nl-NL"/>
              </w:rPr>
            </w:pPr>
            <w:r w:rsidRPr="00927184">
              <w:rPr>
                <w:rFonts w:eastAsia="MS PGothic"/>
                <w:b/>
                <w:kern w:val="24"/>
                <w:szCs w:val="22"/>
                <w:lang w:val="nl-NL"/>
              </w:rPr>
              <w:t>Figu</w:t>
            </w:r>
            <w:r w:rsidR="008E7020" w:rsidRPr="00927184">
              <w:rPr>
                <w:rFonts w:eastAsia="MS PGothic"/>
                <w:b/>
                <w:kern w:val="24"/>
                <w:szCs w:val="22"/>
                <w:lang w:val="nl-NL"/>
              </w:rPr>
              <w:t>u</w:t>
            </w:r>
            <w:r w:rsidRPr="00927184">
              <w:rPr>
                <w:rFonts w:eastAsia="MS PGothic"/>
                <w:b/>
                <w:kern w:val="24"/>
                <w:szCs w:val="22"/>
                <w:lang w:val="nl-NL"/>
              </w:rPr>
              <w:t>r 4</w:t>
            </w:r>
            <w:r w:rsidRPr="00927184">
              <w:rPr>
                <w:rFonts w:eastAsia="MS PGothic"/>
                <w:b/>
                <w:kern w:val="24"/>
                <w:szCs w:val="22"/>
                <w:lang w:val="nl-NL"/>
              </w:rPr>
              <w:tab/>
              <w:t>Figu</w:t>
            </w:r>
            <w:r w:rsidR="008E7020" w:rsidRPr="00927184">
              <w:rPr>
                <w:rFonts w:eastAsia="MS PGothic"/>
                <w:b/>
                <w:kern w:val="24"/>
                <w:szCs w:val="22"/>
                <w:lang w:val="nl-NL"/>
              </w:rPr>
              <w:t>u</w:t>
            </w:r>
            <w:r w:rsidRPr="00927184">
              <w:rPr>
                <w:rFonts w:eastAsia="MS PGothic"/>
                <w:b/>
                <w:kern w:val="24"/>
                <w:szCs w:val="22"/>
                <w:lang w:val="nl-NL"/>
              </w:rPr>
              <w:t>r 5</w:t>
            </w:r>
          </w:p>
        </w:tc>
      </w:tr>
      <w:tr w:rsidR="00820181" w:rsidRPr="00927184" w14:paraId="1A80D130" w14:textId="77777777" w:rsidTr="0006778D">
        <w:trPr>
          <w:cantSplit/>
          <w:trHeight w:val="3308"/>
        </w:trPr>
        <w:tc>
          <w:tcPr>
            <w:tcW w:w="1701" w:type="dxa"/>
          </w:tcPr>
          <w:p w14:paraId="0EAAE9BE" w14:textId="77777777" w:rsidR="00820181" w:rsidRPr="00927184" w:rsidRDefault="00C55837" w:rsidP="00C628B0">
            <w:pPr>
              <w:widowControl w:val="0"/>
              <w:rPr>
                <w:b/>
                <w:szCs w:val="22"/>
                <w:lang w:val="nl-NL"/>
              </w:rPr>
            </w:pPr>
            <w:r w:rsidRPr="00927184">
              <w:rPr>
                <w:b/>
                <w:szCs w:val="22"/>
                <w:lang w:val="nl-NL"/>
              </w:rPr>
              <w:t>L</w:t>
            </w:r>
            <w:r w:rsidR="00825C32" w:rsidRPr="00927184">
              <w:rPr>
                <w:b/>
                <w:szCs w:val="22"/>
                <w:lang w:val="nl-NL"/>
              </w:rPr>
              <w:t>uchtbellen</w:t>
            </w:r>
            <w:r w:rsidRPr="00927184">
              <w:rPr>
                <w:b/>
                <w:szCs w:val="22"/>
                <w:lang w:val="nl-NL"/>
              </w:rPr>
              <w:t xml:space="preserve"> verwijderen</w:t>
            </w:r>
          </w:p>
        </w:tc>
        <w:tc>
          <w:tcPr>
            <w:tcW w:w="4395" w:type="dxa"/>
          </w:tcPr>
          <w:p w14:paraId="4DD5E5A8" w14:textId="77777777" w:rsidR="00820181" w:rsidRPr="00927184" w:rsidRDefault="00820181" w:rsidP="00C628B0">
            <w:pPr>
              <w:widowControl w:val="0"/>
              <w:ind w:left="601" w:hanging="601"/>
              <w:rPr>
                <w:szCs w:val="22"/>
                <w:lang w:val="nl-NL"/>
              </w:rPr>
            </w:pPr>
            <w:r w:rsidRPr="00927184">
              <w:rPr>
                <w:szCs w:val="22"/>
                <w:lang w:val="nl-NL"/>
              </w:rPr>
              <w:t>9.</w:t>
            </w:r>
            <w:r w:rsidRPr="00927184">
              <w:rPr>
                <w:szCs w:val="22"/>
                <w:lang w:val="nl-NL"/>
              </w:rPr>
              <w:tab/>
            </w:r>
            <w:r w:rsidR="008E7020" w:rsidRPr="00927184">
              <w:rPr>
                <w:szCs w:val="22"/>
                <w:lang w:val="nl-NL"/>
              </w:rPr>
              <w:t>Houd de spuit rechtop</w:t>
            </w:r>
            <w:r w:rsidRPr="00927184">
              <w:rPr>
                <w:szCs w:val="22"/>
                <w:lang w:val="nl-NL"/>
              </w:rPr>
              <w:t>.</w:t>
            </w:r>
          </w:p>
          <w:p w14:paraId="21D82A63" w14:textId="77777777" w:rsidR="00820181" w:rsidRPr="00927184" w:rsidRDefault="00820181" w:rsidP="00C628B0">
            <w:pPr>
              <w:widowControl w:val="0"/>
              <w:ind w:left="601" w:hanging="601"/>
              <w:rPr>
                <w:szCs w:val="22"/>
                <w:lang w:val="nl-NL"/>
              </w:rPr>
            </w:pPr>
            <w:r w:rsidRPr="00927184">
              <w:rPr>
                <w:szCs w:val="22"/>
                <w:lang w:val="nl-NL"/>
              </w:rPr>
              <w:t>10.</w:t>
            </w:r>
            <w:r w:rsidRPr="00927184">
              <w:rPr>
                <w:szCs w:val="22"/>
                <w:lang w:val="nl-NL"/>
              </w:rPr>
              <w:tab/>
            </w:r>
            <w:r w:rsidR="008838A1" w:rsidRPr="00927184">
              <w:rPr>
                <w:szCs w:val="22"/>
                <w:lang w:val="nl-NL"/>
              </w:rPr>
              <w:t>Tik, i</w:t>
            </w:r>
            <w:r w:rsidR="008E7020" w:rsidRPr="00927184">
              <w:rPr>
                <w:szCs w:val="22"/>
                <w:lang w:val="nl-NL"/>
              </w:rPr>
              <w:t>ndien er luchtbellen zijn</w:t>
            </w:r>
            <w:r w:rsidRPr="00927184">
              <w:rPr>
                <w:szCs w:val="22"/>
                <w:lang w:val="nl-NL"/>
              </w:rPr>
              <w:t xml:space="preserve">, </w:t>
            </w:r>
            <w:r w:rsidR="008E7020" w:rsidRPr="00927184">
              <w:rPr>
                <w:szCs w:val="22"/>
                <w:lang w:val="nl-NL"/>
              </w:rPr>
              <w:t>zacht met uw vinger tegen de spuit totdat de bellen naar boven gaan (zie</w:t>
            </w:r>
            <w:r w:rsidRPr="00927184">
              <w:rPr>
                <w:szCs w:val="22"/>
                <w:lang w:val="nl-NL"/>
              </w:rPr>
              <w:t xml:space="preserve"> Figu</w:t>
            </w:r>
            <w:r w:rsidR="008E7020" w:rsidRPr="00927184">
              <w:rPr>
                <w:szCs w:val="22"/>
                <w:lang w:val="nl-NL"/>
              </w:rPr>
              <w:t>u</w:t>
            </w:r>
            <w:r w:rsidRPr="00927184">
              <w:rPr>
                <w:szCs w:val="22"/>
                <w:lang w:val="nl-NL"/>
              </w:rPr>
              <w:t>r 6).</w:t>
            </w:r>
          </w:p>
        </w:tc>
        <w:tc>
          <w:tcPr>
            <w:tcW w:w="3118" w:type="dxa"/>
          </w:tcPr>
          <w:p w14:paraId="7CDECEF5" w14:textId="77777777" w:rsidR="00820181" w:rsidRPr="00927184" w:rsidRDefault="00820181" w:rsidP="00C628B0">
            <w:pPr>
              <w:widowControl w:val="0"/>
              <w:rPr>
                <w:szCs w:val="22"/>
                <w:lang w:val="nl-NL"/>
              </w:rPr>
            </w:pPr>
          </w:p>
          <w:p w14:paraId="0AB699A6" w14:textId="77777777" w:rsidR="00820181" w:rsidRPr="00927184" w:rsidRDefault="00381848" w:rsidP="00C628B0">
            <w:pPr>
              <w:widowControl w:val="0"/>
              <w:rPr>
                <w:szCs w:val="22"/>
                <w:lang w:val="nl-NL"/>
              </w:rPr>
            </w:pPr>
            <w:r w:rsidRPr="00927184">
              <w:rPr>
                <w:noProof/>
                <w:szCs w:val="22"/>
                <w:lang w:val="en-US"/>
              </w:rPr>
              <w:drawing>
                <wp:inline distT="0" distB="0" distL="0" distR="0" wp14:anchorId="6CAB2512" wp14:editId="7CBA03AB">
                  <wp:extent cx="1875155" cy="2312670"/>
                  <wp:effectExtent l="0" t="0" r="0" b="0"/>
                  <wp:docPr id="8323" name="Picture 83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323"/>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875155" cy="2312670"/>
                          </a:xfrm>
                          <a:prstGeom prst="rect">
                            <a:avLst/>
                          </a:prstGeom>
                          <a:noFill/>
                        </pic:spPr>
                      </pic:pic>
                    </a:graphicData>
                  </a:graphic>
                </wp:inline>
              </w:drawing>
            </w:r>
          </w:p>
          <w:p w14:paraId="1A312689" w14:textId="77777777" w:rsidR="00820181" w:rsidRPr="00927184" w:rsidRDefault="00820181" w:rsidP="00C628B0">
            <w:pPr>
              <w:widowControl w:val="0"/>
              <w:jc w:val="center"/>
              <w:rPr>
                <w:szCs w:val="22"/>
                <w:lang w:val="nl-NL"/>
              </w:rPr>
            </w:pPr>
            <w:r w:rsidRPr="00927184">
              <w:rPr>
                <w:rFonts w:eastAsia="MS PGothic"/>
                <w:b/>
                <w:kern w:val="24"/>
                <w:szCs w:val="22"/>
                <w:lang w:val="nl-NL"/>
              </w:rPr>
              <w:t>Figu</w:t>
            </w:r>
            <w:r w:rsidR="008E7020" w:rsidRPr="00927184">
              <w:rPr>
                <w:rFonts w:eastAsia="MS PGothic"/>
                <w:b/>
                <w:kern w:val="24"/>
                <w:szCs w:val="22"/>
                <w:lang w:val="nl-NL"/>
              </w:rPr>
              <w:t>u</w:t>
            </w:r>
            <w:r w:rsidRPr="00927184">
              <w:rPr>
                <w:rFonts w:eastAsia="MS PGothic"/>
                <w:b/>
                <w:kern w:val="24"/>
                <w:szCs w:val="22"/>
                <w:lang w:val="nl-NL"/>
              </w:rPr>
              <w:t>r 6</w:t>
            </w:r>
          </w:p>
          <w:p w14:paraId="6AA01635" w14:textId="77777777" w:rsidR="00820181" w:rsidRPr="00927184" w:rsidRDefault="00820181" w:rsidP="00C628B0">
            <w:pPr>
              <w:widowControl w:val="0"/>
              <w:rPr>
                <w:szCs w:val="22"/>
                <w:lang w:val="nl-NL"/>
              </w:rPr>
            </w:pPr>
          </w:p>
        </w:tc>
      </w:tr>
      <w:tr w:rsidR="00820181" w:rsidRPr="00927184" w14:paraId="532C0812" w14:textId="77777777" w:rsidTr="0006778D">
        <w:trPr>
          <w:cantSplit/>
          <w:trHeight w:val="3449"/>
        </w:trPr>
        <w:tc>
          <w:tcPr>
            <w:tcW w:w="1701" w:type="dxa"/>
          </w:tcPr>
          <w:p w14:paraId="5AE5E16C" w14:textId="77777777" w:rsidR="00820181" w:rsidRPr="00927184" w:rsidRDefault="008E7020" w:rsidP="00C628B0">
            <w:pPr>
              <w:widowControl w:val="0"/>
              <w:rPr>
                <w:b/>
                <w:szCs w:val="22"/>
                <w:lang w:val="nl-NL"/>
              </w:rPr>
            </w:pPr>
            <w:r w:rsidRPr="00927184">
              <w:rPr>
                <w:b/>
                <w:szCs w:val="22"/>
                <w:lang w:val="nl-NL"/>
              </w:rPr>
              <w:t>Dosis instellen</w:t>
            </w:r>
          </w:p>
        </w:tc>
        <w:tc>
          <w:tcPr>
            <w:tcW w:w="4395" w:type="dxa"/>
          </w:tcPr>
          <w:p w14:paraId="4005D4E9" w14:textId="77777777" w:rsidR="00820181" w:rsidRPr="00927184" w:rsidRDefault="00820181" w:rsidP="00C628B0">
            <w:pPr>
              <w:widowControl w:val="0"/>
              <w:ind w:left="601" w:hanging="601"/>
              <w:rPr>
                <w:szCs w:val="22"/>
                <w:lang w:val="nl-NL"/>
              </w:rPr>
            </w:pPr>
            <w:r w:rsidRPr="00927184">
              <w:rPr>
                <w:szCs w:val="22"/>
                <w:lang w:val="nl-NL"/>
              </w:rPr>
              <w:t>11.</w:t>
            </w:r>
            <w:r w:rsidRPr="00927184">
              <w:rPr>
                <w:szCs w:val="22"/>
                <w:lang w:val="nl-NL"/>
              </w:rPr>
              <w:tab/>
            </w:r>
            <w:r w:rsidR="008E7020" w:rsidRPr="00927184">
              <w:rPr>
                <w:szCs w:val="22"/>
                <w:lang w:val="nl-NL"/>
              </w:rPr>
              <w:t>Houd de spuit op ooghoogte en druk de zuiger voorzichtig in totdat de</w:t>
            </w:r>
            <w:r w:rsidRPr="00927184">
              <w:rPr>
                <w:szCs w:val="22"/>
                <w:lang w:val="nl-NL"/>
              </w:rPr>
              <w:t xml:space="preserve"> </w:t>
            </w:r>
            <w:r w:rsidR="008E7020" w:rsidRPr="00927184">
              <w:rPr>
                <w:b/>
                <w:szCs w:val="22"/>
                <w:lang w:val="nl-NL"/>
              </w:rPr>
              <w:t xml:space="preserve">rand onder de </w:t>
            </w:r>
            <w:r w:rsidR="004B70F5" w:rsidRPr="00927184">
              <w:rPr>
                <w:b/>
                <w:szCs w:val="22"/>
                <w:lang w:val="nl-NL"/>
              </w:rPr>
              <w:t>top</w:t>
            </w:r>
            <w:r w:rsidR="008E7020" w:rsidRPr="00927184">
              <w:rPr>
                <w:b/>
                <w:szCs w:val="22"/>
                <w:lang w:val="nl-NL"/>
              </w:rPr>
              <w:t xml:space="preserve"> van de rubber stop</w:t>
            </w:r>
            <w:r w:rsidRPr="00927184">
              <w:rPr>
                <w:b/>
                <w:szCs w:val="22"/>
                <w:lang w:val="nl-NL"/>
              </w:rPr>
              <w:t xml:space="preserve"> </w:t>
            </w:r>
            <w:r w:rsidR="008E7020" w:rsidRPr="00927184">
              <w:rPr>
                <w:szCs w:val="22"/>
                <w:lang w:val="nl-NL"/>
              </w:rPr>
              <w:t>zich op één lijn bevindt met de doseringsstreep</w:t>
            </w:r>
            <w:r w:rsidRPr="00927184">
              <w:rPr>
                <w:szCs w:val="22"/>
                <w:lang w:val="nl-NL"/>
              </w:rPr>
              <w:t xml:space="preserve"> (</w:t>
            </w:r>
            <w:r w:rsidR="008E7020" w:rsidRPr="00927184">
              <w:rPr>
                <w:szCs w:val="22"/>
                <w:lang w:val="nl-NL"/>
              </w:rPr>
              <w:t>zie</w:t>
            </w:r>
            <w:r w:rsidRPr="00927184">
              <w:rPr>
                <w:szCs w:val="22"/>
                <w:lang w:val="nl-NL"/>
              </w:rPr>
              <w:t xml:space="preserve"> Figu</w:t>
            </w:r>
            <w:r w:rsidR="008E7020" w:rsidRPr="00927184">
              <w:rPr>
                <w:szCs w:val="22"/>
                <w:lang w:val="nl-NL"/>
              </w:rPr>
              <w:t>u</w:t>
            </w:r>
            <w:r w:rsidRPr="00927184">
              <w:rPr>
                <w:szCs w:val="22"/>
                <w:lang w:val="nl-NL"/>
              </w:rPr>
              <w:t xml:space="preserve">r 7). </w:t>
            </w:r>
            <w:r w:rsidR="008E7020" w:rsidRPr="00927184">
              <w:rPr>
                <w:szCs w:val="22"/>
                <w:lang w:val="nl-NL"/>
              </w:rPr>
              <w:t>Hierdoor zal de lucht en het teveel aan oplossing verwijderd worden en de dosis</w:t>
            </w:r>
            <w:r w:rsidR="00B15090" w:rsidRPr="00927184">
              <w:rPr>
                <w:szCs w:val="22"/>
                <w:lang w:val="nl-NL"/>
              </w:rPr>
              <w:t xml:space="preserve"> </w:t>
            </w:r>
            <w:r w:rsidR="008E7020" w:rsidRPr="00927184">
              <w:rPr>
                <w:szCs w:val="22"/>
                <w:lang w:val="nl-NL"/>
              </w:rPr>
              <w:t xml:space="preserve">op 0,05 ml </w:t>
            </w:r>
            <w:r w:rsidR="004B70F5" w:rsidRPr="00927184">
              <w:rPr>
                <w:szCs w:val="22"/>
                <w:lang w:val="nl-NL"/>
              </w:rPr>
              <w:t>worden ingesteld</w:t>
            </w:r>
            <w:r w:rsidR="008E7020" w:rsidRPr="00927184">
              <w:rPr>
                <w:szCs w:val="22"/>
                <w:lang w:val="nl-NL"/>
              </w:rPr>
              <w:t>.</w:t>
            </w:r>
          </w:p>
          <w:p w14:paraId="3AC5BEF8" w14:textId="77777777" w:rsidR="00820181" w:rsidRPr="00927184" w:rsidRDefault="00213A79" w:rsidP="00C628B0">
            <w:pPr>
              <w:widowControl w:val="0"/>
              <w:rPr>
                <w:b/>
                <w:bCs/>
                <w:szCs w:val="22"/>
                <w:lang w:val="nl-NL"/>
              </w:rPr>
            </w:pPr>
            <w:r w:rsidRPr="00927184">
              <w:rPr>
                <w:b/>
                <w:szCs w:val="22"/>
                <w:lang w:val="nl-NL"/>
              </w:rPr>
              <w:t>N</w:t>
            </w:r>
            <w:r w:rsidR="00087C2C" w:rsidRPr="00927184">
              <w:rPr>
                <w:b/>
                <w:szCs w:val="22"/>
                <w:lang w:val="nl-NL"/>
              </w:rPr>
              <w:t>B</w:t>
            </w:r>
            <w:r w:rsidR="00820181" w:rsidRPr="00927184">
              <w:rPr>
                <w:b/>
                <w:szCs w:val="22"/>
                <w:lang w:val="nl-NL"/>
              </w:rPr>
              <w:t xml:space="preserve">: </w:t>
            </w:r>
            <w:r w:rsidRPr="00927184">
              <w:rPr>
                <w:b/>
                <w:szCs w:val="22"/>
                <w:lang w:val="nl-NL"/>
              </w:rPr>
              <w:t>De zuigerstang is niet aan de rubber stop bevestigd</w:t>
            </w:r>
            <w:r w:rsidR="00820181" w:rsidRPr="00927184">
              <w:rPr>
                <w:b/>
                <w:szCs w:val="22"/>
                <w:lang w:val="nl-NL"/>
              </w:rPr>
              <w:t xml:space="preserve"> – </w:t>
            </w:r>
            <w:r w:rsidRPr="00927184">
              <w:rPr>
                <w:b/>
                <w:szCs w:val="22"/>
                <w:lang w:val="nl-NL"/>
              </w:rPr>
              <w:t>dit is om te voorkomen dat er lucht in de spuit wordt getrokken</w:t>
            </w:r>
            <w:r w:rsidR="00820181" w:rsidRPr="00927184">
              <w:rPr>
                <w:b/>
                <w:szCs w:val="22"/>
                <w:lang w:val="nl-NL"/>
              </w:rPr>
              <w:t>.</w:t>
            </w:r>
          </w:p>
        </w:tc>
        <w:tc>
          <w:tcPr>
            <w:tcW w:w="3118" w:type="dxa"/>
          </w:tcPr>
          <w:p w14:paraId="4F3BFF24" w14:textId="77777777" w:rsidR="004845F9" w:rsidRPr="00927184" w:rsidRDefault="004845F9" w:rsidP="00C628B0">
            <w:pPr>
              <w:widowControl w:val="0"/>
              <w:rPr>
                <w:bCs/>
                <w:szCs w:val="22"/>
                <w:lang w:val="nl-NL"/>
              </w:rPr>
            </w:pPr>
          </w:p>
          <w:p w14:paraId="4BB7FA1E" w14:textId="77777777" w:rsidR="004845F9" w:rsidRPr="00927184" w:rsidRDefault="00381848" w:rsidP="00C628B0">
            <w:pPr>
              <w:widowControl w:val="0"/>
              <w:rPr>
                <w:bCs/>
                <w:szCs w:val="22"/>
                <w:lang w:val="nl-NL"/>
              </w:rPr>
            </w:pPr>
            <w:r w:rsidRPr="00927184">
              <w:rPr>
                <w:noProof/>
                <w:lang w:val="en-US"/>
              </w:rPr>
              <w:drawing>
                <wp:inline distT="0" distB="0" distL="0" distR="0" wp14:anchorId="072BB920" wp14:editId="3369B9CC">
                  <wp:extent cx="1714500" cy="1724025"/>
                  <wp:effectExtent l="0" t="0" r="0" b="0"/>
                  <wp:docPr id="2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714500" cy="1724025"/>
                          </a:xfrm>
                          <a:prstGeom prst="rect">
                            <a:avLst/>
                          </a:prstGeom>
                          <a:noFill/>
                          <a:ln>
                            <a:noFill/>
                          </a:ln>
                        </pic:spPr>
                      </pic:pic>
                    </a:graphicData>
                  </a:graphic>
                </wp:inline>
              </w:drawing>
            </w:r>
            <w:r w:rsidRPr="00927184">
              <w:rPr>
                <w:b/>
                <w:bCs/>
                <w:noProof/>
                <w:szCs w:val="22"/>
                <w:lang w:val="en-US"/>
              </w:rPr>
              <mc:AlternateContent>
                <mc:Choice Requires="wps">
                  <w:drawing>
                    <wp:inline distT="0" distB="0" distL="0" distR="0" wp14:anchorId="7A099149" wp14:editId="5C1796FA">
                      <wp:extent cx="1943100" cy="1733550"/>
                      <wp:effectExtent l="0" t="0" r="0" b="0"/>
                      <wp:docPr id="2" name="AutoShape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noChangeArrowheads="1"/>
                            </wps:cNvSpPr>
                            <wps:spPr bwMode="auto">
                              <a:xfrm>
                                <a:off x="0" y="0"/>
                                <a:ext cx="1943100" cy="173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inline>
                  </w:drawing>
                </mc:Choice>
                <mc:Fallback>
                  <w:pict>
                    <v:rect w14:anchorId="1ED7A378" id="AutoShape 10" o:spid="_x0000_s1026" style="width:153pt;height:136.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YofEswIAALoFAAAOAAAAZHJzL2Uyb0RvYy54bWysVNuO0zAQfUfiHyy/ZxOn7iXRpqulaRDS&#10;AistfICbOI1FYgfbbbog/p2xe999QUAeLNsznjln5mRu73Zdi7ZcG6FkhslNhBGXpaqEXGf465ci&#10;mGFkLJMVa5XkGX7mBt/N3765HfqUx6pRbcU1giDSpEOf4cbaPg1DUza8Y+ZG9VyCsVa6YxaOeh1W&#10;mg0QvWvDOIom4aB01WtVcmPgNt8b8dzHr2te2s91bbhFbYYBm/Wr9uvKreH8lqVrzfpGlAcY7C9Q&#10;dExISHoKlTPL0EaLV6E6UWplVG1vStWFqq5FyT0HYEOiF2yeGtZzzwWKY/pTmcz/C1t+2j5qJKoM&#10;xxhJ1kGL7jdW+cyI+PoMvUnB7al/1I6h6R9U+c0gqRYNk2t+b3qoMvQe3h+vtFZDw1kFQIkrcXgV&#10;wx0MREOr4aOqICODjL56u1p3LgfUBe18k55PTeI7i0q4JAkdkQh6WYKNTEej8djDDFl6fN5rY99z&#10;1SG3ybAGfD482z4Y6+Cw9OjisklViLb1Smjl1QU47m8gOTx1NgfDN/ZnEiXL2XJGAxpPlgGN8jy4&#10;LxY0mBRkOs5H+WKRk18uL6FpI6qKS5fmKDJC/6yJB7nv5XGSmVGtqFw4B8no9WrRarRlIPLCf77o&#10;YDm7hdcwfBGAywtKJKbRuzgJislsGtCCjoNkGs2CiCTvkklEE5oX15QehOT/TgkNGU7G8dh36QL0&#10;C26R/15zY2knLIyRVnQZnp2cWOo0uJSVb61lot3vL0rh4J9LAe0+Ntor1onUTRKTrlT1DILVCuQE&#10;0oOBB5tG6R8YDTA8Mmy+b5jmGLUfJIg+IZS6aeMPdDyN4aAvLatLC5MlhMqwxWi/Xdj9hNr0Wqwb&#10;yER8YaRyv2YtvITPqA6/FwwIz+QwzNwEujx7r/PInf8GAAD//wMAUEsDBBQABgAIAAAAIQCn0g0k&#10;3QAAAAUBAAAPAAAAZHJzL2Rvd25yZXYueG1sTI9BS8NAEIXvBf/DMkIvxe7aQpWYTZGCWIpQTLXn&#10;bXZMgtnZNLtN4r939KKXB483vPdNuh5dI3rsQu1Jw+1cgUAqvK2p1PB2eLq5BxGiIWsaT6jhCwOs&#10;s6tJahLrB3rFPo+l4BIKidFQxdgmUoaiQmfC3LdInH34zpnItiul7czA5a6RC6VW0pmaeKEyLW4q&#10;LD7zi9MwFPv+eHh5lvvZcevpvD1v8ved1tPr8fEBRMQx/h3DDz6jQ8ZMJ38hG0SjgR+Jv8rZUq3Y&#10;njQs7pYKZJbK//TZNwAAAP//AwBQSwECLQAUAAYACAAAACEAtoM4kv4AAADhAQAAEwAAAAAAAAAA&#10;AAAAAAAAAAAAW0NvbnRlbnRfVHlwZXNdLnhtbFBLAQItABQABgAIAAAAIQA4/SH/1gAAAJQBAAAL&#10;AAAAAAAAAAAAAAAAAC8BAABfcmVscy8ucmVsc1BLAQItABQABgAIAAAAIQCMYofEswIAALoFAAAO&#10;AAAAAAAAAAAAAAAAAC4CAABkcnMvZTJvRG9jLnhtbFBLAQItABQABgAIAAAAIQCn0g0k3QAAAAUB&#10;AAAPAAAAAAAAAAAAAAAAAA0FAABkcnMvZG93bnJldi54bWxQSwUGAAAAAAQABADzAAAAFwYAAAAA&#10;" filled="f" stroked="f">
                      <o:lock v:ext="edit" aspectratio="t"/>
                      <w10:anchorlock/>
                    </v:rect>
                  </w:pict>
                </mc:Fallback>
              </mc:AlternateContent>
            </w:r>
          </w:p>
          <w:p w14:paraId="6C033C45" w14:textId="77777777" w:rsidR="00820181" w:rsidRPr="00927184" w:rsidRDefault="00820181" w:rsidP="00C628B0">
            <w:pPr>
              <w:widowControl w:val="0"/>
              <w:jc w:val="center"/>
              <w:rPr>
                <w:b/>
                <w:bCs/>
                <w:szCs w:val="22"/>
                <w:lang w:val="nl-NL"/>
              </w:rPr>
            </w:pPr>
            <w:r w:rsidRPr="00927184">
              <w:rPr>
                <w:rFonts w:eastAsia="MS PGothic"/>
                <w:b/>
                <w:kern w:val="24"/>
                <w:szCs w:val="22"/>
                <w:lang w:val="nl-NL"/>
              </w:rPr>
              <w:t>Figu</w:t>
            </w:r>
            <w:r w:rsidR="00213A79" w:rsidRPr="00927184">
              <w:rPr>
                <w:rFonts w:eastAsia="MS PGothic"/>
                <w:b/>
                <w:kern w:val="24"/>
                <w:szCs w:val="22"/>
                <w:lang w:val="nl-NL"/>
              </w:rPr>
              <w:t>u</w:t>
            </w:r>
            <w:r w:rsidRPr="00927184">
              <w:rPr>
                <w:rFonts w:eastAsia="MS PGothic"/>
                <w:b/>
                <w:kern w:val="24"/>
                <w:szCs w:val="22"/>
                <w:lang w:val="nl-NL"/>
              </w:rPr>
              <w:t>r 7</w:t>
            </w:r>
          </w:p>
        </w:tc>
      </w:tr>
      <w:tr w:rsidR="00820181" w:rsidRPr="007B7D0B" w14:paraId="0BB729FC" w14:textId="77777777" w:rsidTr="0006778D">
        <w:trPr>
          <w:cantSplit/>
          <w:trHeight w:val="2541"/>
        </w:trPr>
        <w:tc>
          <w:tcPr>
            <w:tcW w:w="1701" w:type="dxa"/>
          </w:tcPr>
          <w:p w14:paraId="5B3E6EAF" w14:textId="77777777" w:rsidR="00820181" w:rsidRPr="00927184" w:rsidRDefault="00820181" w:rsidP="00C628B0">
            <w:pPr>
              <w:widowControl w:val="0"/>
              <w:rPr>
                <w:b/>
                <w:szCs w:val="22"/>
                <w:lang w:val="nl-NL"/>
              </w:rPr>
            </w:pPr>
            <w:r w:rsidRPr="00927184">
              <w:rPr>
                <w:b/>
                <w:szCs w:val="22"/>
                <w:lang w:val="nl-NL"/>
              </w:rPr>
              <w:t>Inject</w:t>
            </w:r>
            <w:r w:rsidR="00213A79" w:rsidRPr="00927184">
              <w:rPr>
                <w:b/>
                <w:szCs w:val="22"/>
                <w:lang w:val="nl-NL"/>
              </w:rPr>
              <w:t>eren</w:t>
            </w:r>
          </w:p>
        </w:tc>
        <w:tc>
          <w:tcPr>
            <w:tcW w:w="7513" w:type="dxa"/>
            <w:gridSpan w:val="2"/>
          </w:tcPr>
          <w:p w14:paraId="052908BE" w14:textId="77777777" w:rsidR="00820181" w:rsidRPr="00927184" w:rsidRDefault="00213A79" w:rsidP="00C628B0">
            <w:pPr>
              <w:widowControl w:val="0"/>
              <w:ind w:left="459" w:hanging="459"/>
              <w:rPr>
                <w:szCs w:val="22"/>
                <w:lang w:val="nl-NL"/>
              </w:rPr>
            </w:pPr>
            <w:r w:rsidRPr="00927184">
              <w:rPr>
                <w:szCs w:val="22"/>
                <w:lang w:val="nl-NL"/>
              </w:rPr>
              <w:t>De injectieprocedure moet worden uitgevoerd onder aseptische omstandigheden.</w:t>
            </w:r>
          </w:p>
          <w:p w14:paraId="12411A59" w14:textId="77777777" w:rsidR="00820181" w:rsidRPr="00927184" w:rsidRDefault="00820181" w:rsidP="00C628B0">
            <w:pPr>
              <w:widowControl w:val="0"/>
              <w:ind w:left="601" w:hanging="601"/>
              <w:rPr>
                <w:szCs w:val="22"/>
                <w:lang w:val="nl-NL"/>
              </w:rPr>
            </w:pPr>
            <w:r w:rsidRPr="00927184">
              <w:rPr>
                <w:szCs w:val="22"/>
                <w:lang w:val="nl-NL"/>
              </w:rPr>
              <w:t>12.</w:t>
            </w:r>
            <w:r w:rsidRPr="00927184">
              <w:rPr>
                <w:szCs w:val="22"/>
                <w:lang w:val="nl-NL"/>
              </w:rPr>
              <w:tab/>
            </w:r>
            <w:r w:rsidR="00213A79" w:rsidRPr="00927184">
              <w:rPr>
                <w:szCs w:val="22"/>
                <w:lang w:val="nl-NL"/>
              </w:rPr>
              <w:t>De injectienaald moet worden ingebracht in de vitreale holte 3,5</w:t>
            </w:r>
            <w:r w:rsidR="00213A79" w:rsidRPr="00927184">
              <w:rPr>
                <w:szCs w:val="22"/>
                <w:lang w:val="nl-NL"/>
              </w:rPr>
              <w:noBreakHyphen/>
              <w:t>4,0 mm achter de limbus, waarbij de horizontale meridiaan moet worden vermeden en de naald moet worden gericht op het midden van de oogbol.</w:t>
            </w:r>
          </w:p>
          <w:p w14:paraId="669C7A15" w14:textId="77777777" w:rsidR="00820181" w:rsidRPr="00927184" w:rsidRDefault="00820181" w:rsidP="00C628B0">
            <w:pPr>
              <w:widowControl w:val="0"/>
              <w:ind w:left="601" w:hanging="601"/>
              <w:rPr>
                <w:szCs w:val="22"/>
                <w:lang w:val="nl-NL"/>
              </w:rPr>
            </w:pPr>
            <w:r w:rsidRPr="00927184">
              <w:rPr>
                <w:szCs w:val="22"/>
                <w:lang w:val="nl-NL"/>
              </w:rPr>
              <w:t>13.</w:t>
            </w:r>
            <w:r w:rsidRPr="00927184">
              <w:rPr>
                <w:szCs w:val="22"/>
                <w:lang w:val="nl-NL"/>
              </w:rPr>
              <w:tab/>
              <w:t>Inject</w:t>
            </w:r>
            <w:r w:rsidR="00052680" w:rsidRPr="00927184">
              <w:rPr>
                <w:szCs w:val="22"/>
                <w:lang w:val="nl-NL"/>
              </w:rPr>
              <w:t>eer langzaam totdat d</w:t>
            </w:r>
            <w:r w:rsidRPr="00927184">
              <w:rPr>
                <w:szCs w:val="22"/>
                <w:lang w:val="nl-NL"/>
              </w:rPr>
              <w:t xml:space="preserve">e rubber stop </w:t>
            </w:r>
            <w:r w:rsidR="00052680" w:rsidRPr="00927184">
              <w:rPr>
                <w:szCs w:val="22"/>
                <w:lang w:val="nl-NL"/>
              </w:rPr>
              <w:t>de bodem van de spuit bereikt om het volume van 0,05 ml toe te dienen</w:t>
            </w:r>
            <w:r w:rsidRPr="00927184">
              <w:rPr>
                <w:szCs w:val="22"/>
                <w:lang w:val="nl-NL"/>
              </w:rPr>
              <w:t>.</w:t>
            </w:r>
          </w:p>
          <w:p w14:paraId="1C0468D9" w14:textId="77777777" w:rsidR="00820181" w:rsidRPr="00927184" w:rsidRDefault="00820181" w:rsidP="00C628B0">
            <w:pPr>
              <w:widowControl w:val="0"/>
              <w:ind w:left="601" w:hanging="601"/>
              <w:rPr>
                <w:szCs w:val="22"/>
                <w:lang w:val="nl-NL"/>
              </w:rPr>
            </w:pPr>
            <w:r w:rsidRPr="00927184">
              <w:rPr>
                <w:szCs w:val="22"/>
                <w:lang w:val="nl-NL"/>
              </w:rPr>
              <w:t>14.</w:t>
            </w:r>
            <w:r w:rsidRPr="00927184">
              <w:rPr>
                <w:szCs w:val="22"/>
                <w:lang w:val="nl-NL"/>
              </w:rPr>
              <w:tab/>
            </w:r>
            <w:r w:rsidR="00052680" w:rsidRPr="00927184">
              <w:rPr>
                <w:szCs w:val="22"/>
                <w:lang w:val="nl-NL"/>
              </w:rPr>
              <w:t>Een andere sclerale plaats dient te worden gebruikt bij de volgende injecties</w:t>
            </w:r>
            <w:r w:rsidRPr="00927184">
              <w:rPr>
                <w:szCs w:val="22"/>
                <w:lang w:val="nl-NL"/>
              </w:rPr>
              <w:t>.</w:t>
            </w:r>
          </w:p>
          <w:p w14:paraId="703711EA" w14:textId="77777777" w:rsidR="00820181" w:rsidRPr="00927184" w:rsidRDefault="00820181" w:rsidP="00C628B0">
            <w:pPr>
              <w:widowControl w:val="0"/>
              <w:ind w:left="601" w:hanging="601"/>
              <w:rPr>
                <w:b/>
                <w:bCs/>
                <w:szCs w:val="22"/>
                <w:lang w:val="nl-NL"/>
              </w:rPr>
            </w:pPr>
            <w:r w:rsidRPr="00927184">
              <w:rPr>
                <w:szCs w:val="22"/>
                <w:lang w:val="nl-NL"/>
              </w:rPr>
              <w:t>15.</w:t>
            </w:r>
            <w:r w:rsidRPr="00927184">
              <w:rPr>
                <w:szCs w:val="22"/>
                <w:lang w:val="nl-NL"/>
              </w:rPr>
              <w:tab/>
            </w:r>
            <w:r w:rsidR="00F4131E" w:rsidRPr="00927184">
              <w:rPr>
                <w:szCs w:val="22"/>
                <w:lang w:val="nl-NL"/>
              </w:rPr>
              <w:t>Na injectie</w:t>
            </w:r>
            <w:r w:rsidR="00052680" w:rsidRPr="00927184">
              <w:rPr>
                <w:szCs w:val="22"/>
                <w:lang w:val="nl-NL"/>
              </w:rPr>
              <w:t xml:space="preserve"> de beschermkap niet terug op de naald zetten of deze van de spuit losmaken. Gooi de gebruikte spuit </w:t>
            </w:r>
            <w:r w:rsidR="00636766" w:rsidRPr="00927184">
              <w:rPr>
                <w:szCs w:val="22"/>
                <w:lang w:val="nl-NL"/>
              </w:rPr>
              <w:t xml:space="preserve">samen met de naald in een naaldencontainer of </w:t>
            </w:r>
            <w:r w:rsidR="00087C2C" w:rsidRPr="00927184">
              <w:rPr>
                <w:szCs w:val="22"/>
                <w:lang w:val="nl-NL"/>
              </w:rPr>
              <w:t xml:space="preserve">voer deze af </w:t>
            </w:r>
            <w:r w:rsidR="00636766" w:rsidRPr="00927184">
              <w:rPr>
                <w:szCs w:val="22"/>
                <w:lang w:val="nl-NL"/>
              </w:rPr>
              <w:t>overeenkomst</w:t>
            </w:r>
            <w:r w:rsidR="009F75F9" w:rsidRPr="00927184">
              <w:rPr>
                <w:szCs w:val="22"/>
                <w:lang w:val="nl-NL"/>
              </w:rPr>
              <w:t>ig</w:t>
            </w:r>
            <w:r w:rsidR="00636766" w:rsidRPr="00927184">
              <w:rPr>
                <w:szCs w:val="22"/>
                <w:lang w:val="nl-NL"/>
              </w:rPr>
              <w:t xml:space="preserve"> lokale voorschriften</w:t>
            </w:r>
            <w:r w:rsidRPr="00927184">
              <w:rPr>
                <w:szCs w:val="22"/>
                <w:lang w:val="nl-NL"/>
              </w:rPr>
              <w:t>.</w:t>
            </w:r>
          </w:p>
        </w:tc>
      </w:tr>
    </w:tbl>
    <w:p w14:paraId="0CD25249" w14:textId="77777777" w:rsidR="00902148" w:rsidRPr="00927184" w:rsidRDefault="00902148" w:rsidP="00C628B0">
      <w:pPr>
        <w:rPr>
          <w:lang w:val="nl-NL"/>
        </w:rPr>
      </w:pPr>
    </w:p>
    <w:p w14:paraId="7BAB74A9" w14:textId="77777777" w:rsidR="00902148" w:rsidRPr="00927184" w:rsidRDefault="00902148" w:rsidP="00C628B0">
      <w:pPr>
        <w:rPr>
          <w:lang w:val="nl-NL"/>
        </w:rPr>
      </w:pPr>
    </w:p>
    <w:p w14:paraId="7BA775CC" w14:textId="77777777" w:rsidR="00902148" w:rsidRPr="00927184" w:rsidRDefault="00902148" w:rsidP="00C628B0">
      <w:pPr>
        <w:keepNext/>
        <w:suppressAutoHyphens/>
        <w:ind w:left="567" w:hanging="567"/>
        <w:rPr>
          <w:lang w:val="nl-NL"/>
        </w:rPr>
      </w:pPr>
      <w:r w:rsidRPr="00927184">
        <w:rPr>
          <w:b/>
          <w:lang w:val="nl-NL"/>
        </w:rPr>
        <w:t>7.</w:t>
      </w:r>
      <w:r w:rsidRPr="00927184">
        <w:rPr>
          <w:b/>
          <w:lang w:val="nl-NL"/>
        </w:rPr>
        <w:tab/>
        <w:t>HOUDER VAN DE VERGUNNING VOOR HET IN DE HANDEL BRENGEN</w:t>
      </w:r>
    </w:p>
    <w:p w14:paraId="625EFD6E" w14:textId="77777777" w:rsidR="00902148" w:rsidRPr="00927184" w:rsidRDefault="00902148" w:rsidP="00C628B0">
      <w:pPr>
        <w:keepNext/>
        <w:rPr>
          <w:lang w:val="nl-NL"/>
        </w:rPr>
      </w:pPr>
    </w:p>
    <w:p w14:paraId="712D5B92" w14:textId="77777777" w:rsidR="00902148" w:rsidRPr="00927184" w:rsidRDefault="00902148" w:rsidP="00C628B0">
      <w:pPr>
        <w:keepNext/>
        <w:widowControl w:val="0"/>
        <w:rPr>
          <w:szCs w:val="22"/>
          <w:lang w:val="en-US"/>
        </w:rPr>
      </w:pPr>
      <w:r w:rsidRPr="00927184">
        <w:rPr>
          <w:szCs w:val="22"/>
          <w:lang w:val="en-US"/>
        </w:rPr>
        <w:t xml:space="preserve">Novartis </w:t>
      </w:r>
      <w:proofErr w:type="spellStart"/>
      <w:r w:rsidRPr="00927184">
        <w:rPr>
          <w:szCs w:val="22"/>
          <w:lang w:val="en-US"/>
        </w:rPr>
        <w:t>Europharm</w:t>
      </w:r>
      <w:proofErr w:type="spellEnd"/>
      <w:r w:rsidRPr="00927184">
        <w:rPr>
          <w:szCs w:val="22"/>
          <w:lang w:val="en-US"/>
        </w:rPr>
        <w:t xml:space="preserve"> Limited</w:t>
      </w:r>
    </w:p>
    <w:p w14:paraId="741EDE7B" w14:textId="77777777" w:rsidR="00857DB5" w:rsidRPr="00927184" w:rsidRDefault="00857DB5" w:rsidP="00C628B0">
      <w:pPr>
        <w:keepNext/>
        <w:widowControl w:val="0"/>
        <w:rPr>
          <w:lang w:val="en-US"/>
        </w:rPr>
      </w:pPr>
      <w:r w:rsidRPr="00927184">
        <w:rPr>
          <w:lang w:val="en-US"/>
        </w:rPr>
        <w:t>Vista Building</w:t>
      </w:r>
    </w:p>
    <w:p w14:paraId="5F4A0AFE" w14:textId="77777777" w:rsidR="00857DB5" w:rsidRPr="00927184" w:rsidRDefault="00857DB5" w:rsidP="00C628B0">
      <w:pPr>
        <w:keepNext/>
        <w:widowControl w:val="0"/>
        <w:rPr>
          <w:lang w:val="en-US"/>
        </w:rPr>
      </w:pPr>
      <w:r w:rsidRPr="00927184">
        <w:rPr>
          <w:lang w:val="en-US"/>
        </w:rPr>
        <w:t>Elm Park, Merrion Road</w:t>
      </w:r>
    </w:p>
    <w:p w14:paraId="3694AB49" w14:textId="77777777" w:rsidR="00857DB5" w:rsidRPr="00927184" w:rsidRDefault="00857DB5" w:rsidP="00C628B0">
      <w:pPr>
        <w:keepNext/>
        <w:widowControl w:val="0"/>
        <w:rPr>
          <w:lang w:val="nl-NL"/>
        </w:rPr>
      </w:pPr>
      <w:r w:rsidRPr="00927184">
        <w:rPr>
          <w:lang w:val="nl-NL"/>
        </w:rPr>
        <w:t>Dublin 4</w:t>
      </w:r>
    </w:p>
    <w:p w14:paraId="007BD069" w14:textId="77777777" w:rsidR="00902148" w:rsidRPr="00927184" w:rsidRDefault="00857DB5" w:rsidP="00C628B0">
      <w:pPr>
        <w:rPr>
          <w:lang w:val="nl-NL"/>
        </w:rPr>
      </w:pPr>
      <w:r w:rsidRPr="00927184">
        <w:rPr>
          <w:lang w:val="nl-NL"/>
        </w:rPr>
        <w:t>Ierland</w:t>
      </w:r>
      <w:r w:rsidRPr="00927184" w:rsidDel="00857DB5">
        <w:rPr>
          <w:lang w:val="nl-NL"/>
        </w:rPr>
        <w:t xml:space="preserve"> </w:t>
      </w:r>
    </w:p>
    <w:p w14:paraId="28F70B29" w14:textId="77777777" w:rsidR="00902148" w:rsidRPr="00927184" w:rsidRDefault="00902148" w:rsidP="00C628B0">
      <w:pPr>
        <w:rPr>
          <w:lang w:val="nl-NL"/>
        </w:rPr>
      </w:pPr>
    </w:p>
    <w:p w14:paraId="2873F485" w14:textId="77777777" w:rsidR="00902148" w:rsidRPr="00927184" w:rsidRDefault="00902148" w:rsidP="00C628B0">
      <w:pPr>
        <w:keepNext/>
        <w:rPr>
          <w:lang w:val="nl-NL"/>
        </w:rPr>
      </w:pPr>
      <w:r w:rsidRPr="00927184">
        <w:rPr>
          <w:b/>
          <w:lang w:val="nl-NL"/>
        </w:rPr>
        <w:t>8.</w:t>
      </w:r>
      <w:r w:rsidRPr="00927184">
        <w:rPr>
          <w:b/>
          <w:lang w:val="nl-NL"/>
        </w:rPr>
        <w:tab/>
        <w:t>NUMMER(S) VAN DE VERGUNNING VOOR HET IN DE HANDEL BRENGEN</w:t>
      </w:r>
    </w:p>
    <w:p w14:paraId="03786262" w14:textId="77777777" w:rsidR="00902148" w:rsidRPr="00927184" w:rsidRDefault="00902148" w:rsidP="00C628B0">
      <w:pPr>
        <w:keepNext/>
        <w:suppressAutoHyphens/>
        <w:rPr>
          <w:szCs w:val="22"/>
          <w:lang w:val="nl-NL"/>
        </w:rPr>
      </w:pPr>
    </w:p>
    <w:p w14:paraId="3C62ED15" w14:textId="77777777" w:rsidR="00902148" w:rsidRPr="00927184" w:rsidRDefault="00902148" w:rsidP="00C628B0">
      <w:pPr>
        <w:rPr>
          <w:lang w:val="nl-NL"/>
        </w:rPr>
      </w:pPr>
      <w:r w:rsidRPr="00927184">
        <w:rPr>
          <w:szCs w:val="22"/>
          <w:lang w:val="nl-NL"/>
        </w:rPr>
        <w:t>EU/1/06/374/</w:t>
      </w:r>
      <w:r w:rsidR="00A06A27" w:rsidRPr="00927184">
        <w:rPr>
          <w:szCs w:val="22"/>
          <w:lang w:val="nl-NL"/>
        </w:rPr>
        <w:t>003</w:t>
      </w:r>
    </w:p>
    <w:p w14:paraId="3A2E058D" w14:textId="77777777" w:rsidR="00902148" w:rsidRPr="00927184" w:rsidRDefault="00902148" w:rsidP="00C628B0">
      <w:pPr>
        <w:suppressAutoHyphens/>
        <w:rPr>
          <w:lang w:val="nl-NL"/>
        </w:rPr>
      </w:pPr>
    </w:p>
    <w:p w14:paraId="1297B5F6" w14:textId="77777777" w:rsidR="00902148" w:rsidRPr="00927184" w:rsidRDefault="00902148" w:rsidP="00C628B0">
      <w:pPr>
        <w:suppressAutoHyphens/>
        <w:rPr>
          <w:lang w:val="nl-NL"/>
        </w:rPr>
      </w:pPr>
    </w:p>
    <w:p w14:paraId="612C59A2" w14:textId="77777777" w:rsidR="00902148" w:rsidRPr="00927184" w:rsidRDefault="00902148" w:rsidP="00C628B0">
      <w:pPr>
        <w:keepNext/>
        <w:suppressAutoHyphens/>
        <w:ind w:left="567" w:hanging="567"/>
        <w:rPr>
          <w:lang w:val="nl-NL"/>
        </w:rPr>
      </w:pPr>
      <w:r w:rsidRPr="00927184">
        <w:rPr>
          <w:b/>
          <w:lang w:val="nl-NL"/>
        </w:rPr>
        <w:t>9.</w:t>
      </w:r>
      <w:r w:rsidRPr="00927184">
        <w:rPr>
          <w:b/>
          <w:lang w:val="nl-NL"/>
        </w:rPr>
        <w:tab/>
        <w:t xml:space="preserve">DATUM </w:t>
      </w:r>
      <w:r w:rsidR="004421EC" w:rsidRPr="00927184">
        <w:rPr>
          <w:b/>
          <w:lang w:val="nl-NL"/>
        </w:rPr>
        <w:t xml:space="preserve">VAN </w:t>
      </w:r>
      <w:r w:rsidRPr="00927184">
        <w:rPr>
          <w:b/>
          <w:lang w:val="nl-NL"/>
        </w:rPr>
        <w:t xml:space="preserve">EERSTE </w:t>
      </w:r>
      <w:r w:rsidR="004421EC" w:rsidRPr="00927184">
        <w:rPr>
          <w:b/>
          <w:lang w:val="nl-NL"/>
        </w:rPr>
        <w:t xml:space="preserve">VERLENING VAN DE </w:t>
      </w:r>
      <w:r w:rsidRPr="00927184">
        <w:rPr>
          <w:b/>
          <w:lang w:val="nl-NL"/>
        </w:rPr>
        <w:t>VERGUNNING/VERLENGING VAN DE VERGUNNING</w:t>
      </w:r>
    </w:p>
    <w:p w14:paraId="7D778FB0" w14:textId="77777777" w:rsidR="00902148" w:rsidRPr="00927184" w:rsidRDefault="00902148" w:rsidP="00C628B0">
      <w:pPr>
        <w:keepNext/>
        <w:suppressAutoHyphens/>
        <w:rPr>
          <w:lang w:val="nl-NL"/>
        </w:rPr>
      </w:pPr>
    </w:p>
    <w:p w14:paraId="6ED04C18" w14:textId="77777777" w:rsidR="00902148" w:rsidRPr="00927184" w:rsidRDefault="00902148" w:rsidP="00C628B0">
      <w:pPr>
        <w:suppressAutoHyphens/>
        <w:rPr>
          <w:lang w:val="nl-NL"/>
        </w:rPr>
      </w:pPr>
      <w:r w:rsidRPr="00927184">
        <w:rPr>
          <w:lang w:val="nl-NL"/>
        </w:rPr>
        <w:t>Datum van eerste verlening van de vergunning: 22 januari 2007</w:t>
      </w:r>
    </w:p>
    <w:p w14:paraId="480429FB" w14:textId="41C2F458" w:rsidR="00902148" w:rsidRPr="00927184" w:rsidRDefault="00902148" w:rsidP="00C628B0">
      <w:pPr>
        <w:suppressAutoHyphens/>
        <w:rPr>
          <w:lang w:val="nl-NL"/>
        </w:rPr>
      </w:pPr>
      <w:r w:rsidRPr="00927184">
        <w:rPr>
          <w:lang w:val="nl-NL"/>
        </w:rPr>
        <w:t xml:space="preserve">Datum van laatste verlenging: </w:t>
      </w:r>
      <w:r w:rsidR="00E363E1" w:rsidRPr="00927184">
        <w:rPr>
          <w:lang w:val="nl-NL"/>
        </w:rPr>
        <w:t>11 november 2016</w:t>
      </w:r>
    </w:p>
    <w:p w14:paraId="62CB665C" w14:textId="77777777" w:rsidR="00902148" w:rsidRPr="00927184" w:rsidRDefault="00902148" w:rsidP="00C628B0">
      <w:pPr>
        <w:suppressAutoHyphens/>
        <w:rPr>
          <w:lang w:val="nl-NL"/>
        </w:rPr>
      </w:pPr>
    </w:p>
    <w:p w14:paraId="3022D201" w14:textId="77777777" w:rsidR="00902148" w:rsidRPr="00927184" w:rsidRDefault="00902148" w:rsidP="00C628B0">
      <w:pPr>
        <w:suppressAutoHyphens/>
        <w:rPr>
          <w:lang w:val="nl-NL"/>
        </w:rPr>
      </w:pPr>
    </w:p>
    <w:p w14:paraId="42DF507F" w14:textId="77777777" w:rsidR="00902148" w:rsidRPr="00927184" w:rsidRDefault="00902148" w:rsidP="00C628B0">
      <w:pPr>
        <w:suppressAutoHyphens/>
        <w:ind w:left="567" w:hanging="567"/>
        <w:rPr>
          <w:b/>
          <w:lang w:val="nl-NL"/>
        </w:rPr>
      </w:pPr>
      <w:r w:rsidRPr="00927184">
        <w:rPr>
          <w:b/>
          <w:lang w:val="nl-NL"/>
        </w:rPr>
        <w:t>10.</w:t>
      </w:r>
      <w:r w:rsidRPr="00927184">
        <w:rPr>
          <w:b/>
          <w:lang w:val="nl-NL"/>
        </w:rPr>
        <w:tab/>
        <w:t>DATUM VAN HERZIENING VAN DE TEKST</w:t>
      </w:r>
    </w:p>
    <w:p w14:paraId="0C1FF3B4" w14:textId="77777777" w:rsidR="00902148" w:rsidRPr="00927184" w:rsidRDefault="00902148" w:rsidP="00C628B0">
      <w:pPr>
        <w:suppressAutoHyphens/>
        <w:ind w:left="567" w:hanging="567"/>
        <w:rPr>
          <w:lang w:val="nl-NL"/>
        </w:rPr>
      </w:pPr>
    </w:p>
    <w:p w14:paraId="40D4F285" w14:textId="77777777" w:rsidR="00902148" w:rsidRPr="00927184" w:rsidRDefault="00902148" w:rsidP="00C628B0">
      <w:pPr>
        <w:suppressAutoHyphens/>
        <w:ind w:left="567" w:hanging="567"/>
        <w:rPr>
          <w:lang w:val="nl-NL"/>
        </w:rPr>
      </w:pPr>
    </w:p>
    <w:p w14:paraId="44689FA6" w14:textId="77777777" w:rsidR="00902148" w:rsidRPr="00927184" w:rsidRDefault="00902148" w:rsidP="00C628B0">
      <w:pPr>
        <w:suppressAutoHyphens/>
        <w:rPr>
          <w:noProof/>
          <w:szCs w:val="22"/>
          <w:lang w:val="nl-NL"/>
        </w:rPr>
      </w:pPr>
      <w:r w:rsidRPr="00927184">
        <w:rPr>
          <w:noProof/>
          <w:szCs w:val="22"/>
          <w:lang w:val="nl-NL"/>
        </w:rPr>
        <w:t xml:space="preserve">Gedetailleerde informatie over dit geneesmiddel is beschikbaar op de website van het Europees Geneesmiddelenbureau </w:t>
      </w:r>
      <w:hyperlink r:id="rId24" w:history="1">
        <w:r w:rsidR="006D270F" w:rsidRPr="00927184">
          <w:rPr>
            <w:rStyle w:val="Hyperlink"/>
            <w:noProof/>
            <w:szCs w:val="22"/>
            <w:lang w:val="nl-NL"/>
          </w:rPr>
          <w:t>http://www.ema.europa.eu</w:t>
        </w:r>
      </w:hyperlink>
      <w:r w:rsidRPr="00927184">
        <w:rPr>
          <w:noProof/>
          <w:szCs w:val="22"/>
          <w:lang w:val="nl-NL"/>
        </w:rPr>
        <w:t>.</w:t>
      </w:r>
    </w:p>
    <w:p w14:paraId="7CC17A25" w14:textId="77777777" w:rsidR="006D270F" w:rsidRPr="00927184" w:rsidRDefault="006D270F" w:rsidP="00C628B0">
      <w:pPr>
        <w:suppressAutoHyphens/>
        <w:rPr>
          <w:noProof/>
          <w:szCs w:val="22"/>
          <w:lang w:val="nl-NL"/>
        </w:rPr>
      </w:pPr>
    </w:p>
    <w:p w14:paraId="2577CB4A" w14:textId="77777777" w:rsidR="00532FED" w:rsidRPr="00927184" w:rsidRDefault="00902148" w:rsidP="00C628B0">
      <w:pPr>
        <w:suppressAutoHyphens/>
        <w:rPr>
          <w:noProof/>
          <w:lang w:val="nl-NL"/>
        </w:rPr>
      </w:pPr>
      <w:r w:rsidRPr="00927184">
        <w:rPr>
          <w:lang w:val="nl-NL"/>
        </w:rPr>
        <w:br w:type="page"/>
      </w:r>
    </w:p>
    <w:p w14:paraId="7FBE9472" w14:textId="77777777" w:rsidR="00532FED" w:rsidRPr="00927184" w:rsidRDefault="00532FED" w:rsidP="00C628B0">
      <w:pPr>
        <w:suppressAutoHyphens/>
        <w:rPr>
          <w:noProof/>
          <w:lang w:val="nl-NL"/>
        </w:rPr>
      </w:pPr>
    </w:p>
    <w:p w14:paraId="4D51CCF4" w14:textId="77777777" w:rsidR="00532FED" w:rsidRPr="00927184" w:rsidRDefault="00532FED" w:rsidP="00C628B0">
      <w:pPr>
        <w:suppressAutoHyphens/>
        <w:rPr>
          <w:noProof/>
          <w:lang w:val="nl-NL"/>
        </w:rPr>
      </w:pPr>
    </w:p>
    <w:p w14:paraId="56308A13" w14:textId="77777777" w:rsidR="00532FED" w:rsidRPr="00927184" w:rsidRDefault="00532FED" w:rsidP="00C628B0">
      <w:pPr>
        <w:suppressAutoHyphens/>
        <w:rPr>
          <w:noProof/>
          <w:lang w:val="nl-NL"/>
        </w:rPr>
      </w:pPr>
    </w:p>
    <w:p w14:paraId="1F2DE826" w14:textId="77777777" w:rsidR="00532FED" w:rsidRPr="00927184" w:rsidRDefault="00532FED" w:rsidP="00C628B0">
      <w:pPr>
        <w:suppressAutoHyphens/>
        <w:rPr>
          <w:noProof/>
          <w:lang w:val="nl-NL"/>
        </w:rPr>
      </w:pPr>
    </w:p>
    <w:p w14:paraId="3F2FCD33" w14:textId="77777777" w:rsidR="00532FED" w:rsidRPr="00927184" w:rsidRDefault="00532FED" w:rsidP="00C628B0">
      <w:pPr>
        <w:suppressAutoHyphens/>
        <w:rPr>
          <w:noProof/>
          <w:lang w:val="nl-NL"/>
        </w:rPr>
      </w:pPr>
    </w:p>
    <w:p w14:paraId="27DFFDBD" w14:textId="77777777" w:rsidR="00532FED" w:rsidRPr="00927184" w:rsidRDefault="00532FED" w:rsidP="00C628B0">
      <w:pPr>
        <w:suppressAutoHyphens/>
        <w:rPr>
          <w:noProof/>
          <w:lang w:val="nl-NL"/>
        </w:rPr>
      </w:pPr>
    </w:p>
    <w:p w14:paraId="5715F7D4" w14:textId="77777777" w:rsidR="00532FED" w:rsidRPr="00927184" w:rsidRDefault="00532FED" w:rsidP="00C628B0">
      <w:pPr>
        <w:suppressAutoHyphens/>
        <w:rPr>
          <w:noProof/>
          <w:lang w:val="nl-NL"/>
        </w:rPr>
      </w:pPr>
    </w:p>
    <w:p w14:paraId="00D15464" w14:textId="77777777" w:rsidR="00532FED" w:rsidRPr="00927184" w:rsidRDefault="00532FED" w:rsidP="00C628B0">
      <w:pPr>
        <w:suppressAutoHyphens/>
        <w:rPr>
          <w:noProof/>
          <w:lang w:val="nl-NL"/>
        </w:rPr>
      </w:pPr>
    </w:p>
    <w:p w14:paraId="799F21AB" w14:textId="77777777" w:rsidR="00532FED" w:rsidRPr="00927184" w:rsidRDefault="00532FED" w:rsidP="00C628B0">
      <w:pPr>
        <w:suppressAutoHyphens/>
        <w:rPr>
          <w:noProof/>
          <w:lang w:val="nl-NL"/>
        </w:rPr>
      </w:pPr>
    </w:p>
    <w:p w14:paraId="68DB96CE" w14:textId="77777777" w:rsidR="00532FED" w:rsidRPr="00927184" w:rsidRDefault="00532FED" w:rsidP="00C628B0">
      <w:pPr>
        <w:suppressAutoHyphens/>
        <w:rPr>
          <w:noProof/>
          <w:lang w:val="nl-NL"/>
        </w:rPr>
      </w:pPr>
    </w:p>
    <w:p w14:paraId="4B35419D" w14:textId="77777777" w:rsidR="00532FED" w:rsidRPr="00927184" w:rsidRDefault="00532FED" w:rsidP="00C628B0">
      <w:pPr>
        <w:suppressAutoHyphens/>
        <w:rPr>
          <w:noProof/>
          <w:lang w:val="nl-NL"/>
        </w:rPr>
      </w:pPr>
    </w:p>
    <w:p w14:paraId="552309A3" w14:textId="77777777" w:rsidR="00532FED" w:rsidRPr="00927184" w:rsidRDefault="00532FED" w:rsidP="00C628B0">
      <w:pPr>
        <w:suppressAutoHyphens/>
        <w:rPr>
          <w:noProof/>
          <w:lang w:val="nl-NL"/>
        </w:rPr>
      </w:pPr>
    </w:p>
    <w:p w14:paraId="3C3597BE" w14:textId="77777777" w:rsidR="00532FED" w:rsidRPr="00927184" w:rsidRDefault="00532FED" w:rsidP="00C628B0">
      <w:pPr>
        <w:suppressAutoHyphens/>
        <w:rPr>
          <w:noProof/>
          <w:lang w:val="nl-NL"/>
        </w:rPr>
      </w:pPr>
    </w:p>
    <w:p w14:paraId="6F0B3295" w14:textId="77777777" w:rsidR="00532FED" w:rsidRPr="00927184" w:rsidRDefault="00532FED" w:rsidP="00C628B0">
      <w:pPr>
        <w:suppressAutoHyphens/>
        <w:rPr>
          <w:noProof/>
          <w:lang w:val="nl-NL"/>
        </w:rPr>
      </w:pPr>
    </w:p>
    <w:p w14:paraId="1BA060D0" w14:textId="77777777" w:rsidR="00532FED" w:rsidRPr="00927184" w:rsidRDefault="00532FED" w:rsidP="00C628B0">
      <w:pPr>
        <w:suppressAutoHyphens/>
        <w:rPr>
          <w:noProof/>
          <w:lang w:val="nl-NL"/>
        </w:rPr>
      </w:pPr>
    </w:p>
    <w:p w14:paraId="72AEC794" w14:textId="77777777" w:rsidR="00532FED" w:rsidRPr="00927184" w:rsidRDefault="00532FED" w:rsidP="00C628B0">
      <w:pPr>
        <w:suppressAutoHyphens/>
        <w:rPr>
          <w:noProof/>
          <w:lang w:val="nl-NL"/>
        </w:rPr>
      </w:pPr>
    </w:p>
    <w:p w14:paraId="362B6590" w14:textId="77777777" w:rsidR="00532FED" w:rsidRPr="00927184" w:rsidRDefault="00532FED" w:rsidP="00C628B0">
      <w:pPr>
        <w:suppressAutoHyphens/>
        <w:rPr>
          <w:noProof/>
          <w:lang w:val="nl-NL"/>
        </w:rPr>
      </w:pPr>
    </w:p>
    <w:p w14:paraId="39E41543" w14:textId="77777777" w:rsidR="00532FED" w:rsidRPr="00927184" w:rsidRDefault="00532FED" w:rsidP="00C628B0">
      <w:pPr>
        <w:suppressAutoHyphens/>
        <w:rPr>
          <w:noProof/>
          <w:lang w:val="nl-NL"/>
        </w:rPr>
      </w:pPr>
    </w:p>
    <w:p w14:paraId="7E107DE8" w14:textId="77777777" w:rsidR="00532FED" w:rsidRPr="00927184" w:rsidRDefault="00532FED" w:rsidP="00C628B0">
      <w:pPr>
        <w:suppressAutoHyphens/>
        <w:rPr>
          <w:noProof/>
          <w:lang w:val="nl-NL"/>
        </w:rPr>
      </w:pPr>
    </w:p>
    <w:p w14:paraId="59BB33ED" w14:textId="77777777" w:rsidR="00532FED" w:rsidRPr="00927184" w:rsidRDefault="00532FED" w:rsidP="00C628B0">
      <w:pPr>
        <w:suppressAutoHyphens/>
        <w:rPr>
          <w:noProof/>
          <w:lang w:val="nl-NL"/>
        </w:rPr>
      </w:pPr>
    </w:p>
    <w:p w14:paraId="7DC3F4AB" w14:textId="77777777" w:rsidR="00532FED" w:rsidRPr="00927184" w:rsidRDefault="00532FED" w:rsidP="00C628B0">
      <w:pPr>
        <w:suppressAutoHyphens/>
        <w:rPr>
          <w:noProof/>
          <w:lang w:val="nl-NL"/>
        </w:rPr>
      </w:pPr>
    </w:p>
    <w:p w14:paraId="618E41B3" w14:textId="77777777" w:rsidR="00532FED" w:rsidRPr="00927184" w:rsidRDefault="00532FED" w:rsidP="00C628B0">
      <w:pPr>
        <w:suppressAutoHyphens/>
        <w:rPr>
          <w:noProof/>
          <w:lang w:val="nl-NL"/>
        </w:rPr>
      </w:pPr>
    </w:p>
    <w:p w14:paraId="297B5A5A" w14:textId="77777777" w:rsidR="00532FED" w:rsidRPr="00927184" w:rsidRDefault="00532FED" w:rsidP="00C628B0">
      <w:pPr>
        <w:jc w:val="center"/>
        <w:rPr>
          <w:b/>
          <w:noProof/>
          <w:lang w:val="nl-NL"/>
        </w:rPr>
      </w:pPr>
      <w:r w:rsidRPr="00927184">
        <w:rPr>
          <w:b/>
          <w:noProof/>
          <w:lang w:val="nl-NL"/>
        </w:rPr>
        <w:t>BIJLAGE II</w:t>
      </w:r>
    </w:p>
    <w:p w14:paraId="7C45FEDD" w14:textId="77777777" w:rsidR="00532FED" w:rsidRPr="00927184" w:rsidRDefault="00532FED" w:rsidP="00C628B0">
      <w:pPr>
        <w:suppressAutoHyphens/>
        <w:rPr>
          <w:noProof/>
          <w:lang w:val="nl-NL"/>
        </w:rPr>
      </w:pPr>
    </w:p>
    <w:p w14:paraId="244F7220" w14:textId="2AF8BB1E" w:rsidR="00532FED" w:rsidRPr="00927184" w:rsidRDefault="00532FED" w:rsidP="00C628B0">
      <w:pPr>
        <w:suppressAutoHyphens/>
        <w:ind w:left="1701" w:hanging="567"/>
        <w:rPr>
          <w:b/>
          <w:noProof/>
          <w:lang w:val="nl-NL"/>
        </w:rPr>
      </w:pPr>
      <w:r w:rsidRPr="00927184">
        <w:rPr>
          <w:b/>
          <w:noProof/>
          <w:lang w:val="nl-NL"/>
        </w:rPr>
        <w:t>A.</w:t>
      </w:r>
      <w:r w:rsidRPr="00927184">
        <w:rPr>
          <w:b/>
          <w:noProof/>
          <w:lang w:val="nl-NL"/>
        </w:rPr>
        <w:tab/>
      </w:r>
      <w:r w:rsidR="00637B06" w:rsidRPr="00927184">
        <w:rPr>
          <w:b/>
          <w:noProof/>
          <w:lang w:val="nl-NL"/>
        </w:rPr>
        <w:t xml:space="preserve">FABRIKANT VAN </w:t>
      </w:r>
      <w:r w:rsidR="00BD6965" w:rsidRPr="00927184">
        <w:rPr>
          <w:b/>
          <w:noProof/>
          <w:lang w:val="nl-NL"/>
        </w:rPr>
        <w:t>DE</w:t>
      </w:r>
      <w:r w:rsidR="00637B06" w:rsidRPr="00927184">
        <w:rPr>
          <w:b/>
          <w:noProof/>
          <w:lang w:val="nl-NL"/>
        </w:rPr>
        <w:t xml:space="preserve"> BIOLOGISCH WERKZA</w:t>
      </w:r>
      <w:r w:rsidR="00BD6965" w:rsidRPr="00927184">
        <w:rPr>
          <w:b/>
          <w:noProof/>
          <w:lang w:val="nl-NL"/>
        </w:rPr>
        <w:t>ME STOF</w:t>
      </w:r>
      <w:r w:rsidR="00637B06" w:rsidRPr="00927184">
        <w:rPr>
          <w:b/>
          <w:noProof/>
          <w:lang w:val="nl-NL"/>
        </w:rPr>
        <w:t xml:space="preserve"> EN FABRIKANT VERANTWOORDELIJK VOOR VRIJGIFTE</w:t>
      </w:r>
    </w:p>
    <w:p w14:paraId="16DA099F" w14:textId="77777777" w:rsidR="00532FED" w:rsidRPr="00927184" w:rsidRDefault="00532FED" w:rsidP="00C628B0">
      <w:pPr>
        <w:suppressAutoHyphens/>
        <w:rPr>
          <w:noProof/>
          <w:lang w:val="nl-NL"/>
        </w:rPr>
      </w:pPr>
    </w:p>
    <w:p w14:paraId="45AFE3FD" w14:textId="77777777" w:rsidR="00532FED" w:rsidRPr="00927184" w:rsidRDefault="00532FED" w:rsidP="00C628B0">
      <w:pPr>
        <w:suppressAutoHyphens/>
        <w:ind w:left="1701" w:hanging="567"/>
        <w:rPr>
          <w:b/>
          <w:noProof/>
          <w:lang w:val="nl-NL"/>
        </w:rPr>
      </w:pPr>
      <w:r w:rsidRPr="00927184">
        <w:rPr>
          <w:b/>
          <w:noProof/>
          <w:lang w:val="nl-NL"/>
        </w:rPr>
        <w:t>B.</w:t>
      </w:r>
      <w:r w:rsidRPr="00927184">
        <w:rPr>
          <w:b/>
          <w:noProof/>
          <w:lang w:val="nl-NL"/>
        </w:rPr>
        <w:tab/>
        <w:t xml:space="preserve">VOORWAARDEN </w:t>
      </w:r>
      <w:r w:rsidR="00D636C6" w:rsidRPr="00927184">
        <w:rPr>
          <w:b/>
          <w:noProof/>
          <w:lang w:val="nl-NL"/>
        </w:rPr>
        <w:t xml:space="preserve">OF BEPERKINGEN </w:t>
      </w:r>
      <w:r w:rsidR="00BD6965" w:rsidRPr="00927184">
        <w:rPr>
          <w:b/>
          <w:noProof/>
          <w:lang w:val="nl-NL"/>
        </w:rPr>
        <w:t>TEN AANZIEN VAN LEVERING EN GEBRUIK</w:t>
      </w:r>
    </w:p>
    <w:p w14:paraId="07CA48D7" w14:textId="77777777" w:rsidR="00D636C6" w:rsidRPr="00927184" w:rsidRDefault="00D636C6" w:rsidP="00C628B0">
      <w:pPr>
        <w:suppressAutoHyphens/>
        <w:rPr>
          <w:noProof/>
          <w:lang w:val="nl-NL"/>
        </w:rPr>
      </w:pPr>
    </w:p>
    <w:p w14:paraId="7659111B" w14:textId="77777777" w:rsidR="00D636C6" w:rsidRPr="00927184" w:rsidRDefault="00D636C6" w:rsidP="00C628B0">
      <w:pPr>
        <w:suppressAutoHyphens/>
        <w:ind w:left="1701" w:hanging="567"/>
        <w:rPr>
          <w:b/>
          <w:noProof/>
          <w:lang w:val="nl-NL"/>
        </w:rPr>
      </w:pPr>
      <w:r w:rsidRPr="00927184">
        <w:rPr>
          <w:b/>
          <w:noProof/>
          <w:lang w:val="nl-NL"/>
        </w:rPr>
        <w:t>C.</w:t>
      </w:r>
      <w:r w:rsidRPr="00927184">
        <w:rPr>
          <w:b/>
          <w:noProof/>
          <w:lang w:val="nl-NL"/>
        </w:rPr>
        <w:tab/>
        <w:t xml:space="preserve">ANDERE VOORWAARDEN EN EISEN DIE DOOR DE HOUDER VAN DE </w:t>
      </w:r>
      <w:r w:rsidR="000752B0" w:rsidRPr="00927184">
        <w:rPr>
          <w:b/>
          <w:noProof/>
          <w:lang w:val="nl-NL"/>
        </w:rPr>
        <w:t>HANDELSVERGUNNING</w:t>
      </w:r>
      <w:r w:rsidRPr="00927184">
        <w:rPr>
          <w:b/>
          <w:noProof/>
          <w:lang w:val="nl-NL"/>
        </w:rPr>
        <w:t xml:space="preserve"> MOETEN WORDEN NAGEKOMEN</w:t>
      </w:r>
    </w:p>
    <w:p w14:paraId="51F23111" w14:textId="77777777" w:rsidR="00BD6965" w:rsidRPr="00927184" w:rsidRDefault="00BD6965" w:rsidP="00C628B0">
      <w:pPr>
        <w:suppressAutoHyphens/>
        <w:rPr>
          <w:noProof/>
          <w:lang w:val="nl-NL"/>
        </w:rPr>
      </w:pPr>
    </w:p>
    <w:p w14:paraId="5351478B" w14:textId="77777777" w:rsidR="00BD6965" w:rsidRPr="00927184" w:rsidRDefault="00BD6965" w:rsidP="00C628B0">
      <w:pPr>
        <w:suppressLineNumbers/>
        <w:ind w:left="1701" w:hanging="567"/>
        <w:rPr>
          <w:b/>
          <w:caps/>
          <w:szCs w:val="24"/>
          <w:lang w:val="nl-NL"/>
        </w:rPr>
      </w:pPr>
      <w:r w:rsidRPr="00927184">
        <w:rPr>
          <w:b/>
          <w:noProof/>
          <w:szCs w:val="24"/>
          <w:lang w:val="nl-NL"/>
        </w:rPr>
        <w:t>D.</w:t>
      </w:r>
      <w:r w:rsidRPr="00927184">
        <w:rPr>
          <w:b/>
          <w:szCs w:val="24"/>
          <w:lang w:val="nl-NL"/>
        </w:rPr>
        <w:tab/>
      </w:r>
      <w:r w:rsidRPr="00927184">
        <w:rPr>
          <w:b/>
          <w:caps/>
          <w:noProof/>
          <w:szCs w:val="24"/>
          <w:lang w:val="nl-NL"/>
        </w:rPr>
        <w:t>Voorwaarden of beperkingen met BEtrekking tot een veilig en doeltreffend gebruik van het geneesmiddel</w:t>
      </w:r>
    </w:p>
    <w:p w14:paraId="70328EB0" w14:textId="77777777" w:rsidR="00532FED" w:rsidRPr="00927184" w:rsidRDefault="00532FED" w:rsidP="00C628B0">
      <w:pPr>
        <w:suppressAutoHyphens/>
        <w:rPr>
          <w:noProof/>
          <w:lang w:val="nl-NL"/>
        </w:rPr>
      </w:pPr>
    </w:p>
    <w:p w14:paraId="500C3A5C" w14:textId="05B83568" w:rsidR="0077666E" w:rsidRPr="00CE1AEB" w:rsidRDefault="00532FED" w:rsidP="00C628B0">
      <w:pPr>
        <w:suppressAutoHyphens/>
        <w:ind w:left="567" w:hanging="567"/>
        <w:outlineLvl w:val="0"/>
        <w:rPr>
          <w:noProof/>
          <w:lang w:val="nl-NL"/>
        </w:rPr>
      </w:pPr>
      <w:r w:rsidRPr="00927184">
        <w:rPr>
          <w:b/>
          <w:noProof/>
          <w:lang w:val="nl-NL"/>
        </w:rPr>
        <w:br w:type="page"/>
      </w:r>
      <w:r w:rsidR="00CE1AEB" w:rsidRPr="00CE1AEB">
        <w:rPr>
          <w:b/>
          <w:noProof/>
          <w:lang w:val="nl-NL"/>
        </w:rPr>
        <w:t>A.</w:t>
      </w:r>
      <w:r w:rsidR="00CE1AEB" w:rsidRPr="00CE1AEB">
        <w:rPr>
          <w:b/>
          <w:noProof/>
          <w:lang w:val="nl-NL"/>
        </w:rPr>
        <w:tab/>
        <w:t>FABRIKANT VAN DE BIOLOGISCH WERKZAME STOF EN FABRIKANTEN VERANTWOORDELIJK VOOR VRIJGIFTE</w:t>
      </w:r>
    </w:p>
    <w:p w14:paraId="0027ADB3" w14:textId="77777777" w:rsidR="0077666E" w:rsidRPr="00927184" w:rsidRDefault="0077666E" w:rsidP="00C628B0">
      <w:pPr>
        <w:suppressAutoHyphens/>
        <w:ind w:left="567" w:hanging="567"/>
        <w:rPr>
          <w:noProof/>
          <w:lang w:val="nl-NL"/>
        </w:rPr>
      </w:pPr>
    </w:p>
    <w:p w14:paraId="0D3F4A14" w14:textId="77777777" w:rsidR="0077666E" w:rsidRPr="00927184" w:rsidRDefault="0077666E" w:rsidP="00C628B0">
      <w:pPr>
        <w:keepNext/>
        <w:rPr>
          <w:noProof/>
          <w:lang w:val="nl-NL"/>
        </w:rPr>
      </w:pPr>
      <w:r w:rsidRPr="00927184">
        <w:rPr>
          <w:noProof/>
          <w:u w:val="single"/>
          <w:lang w:val="nl-NL"/>
        </w:rPr>
        <w:t>Naam en adres van de fabrikant van de biologisch werkzame stof</w:t>
      </w:r>
    </w:p>
    <w:p w14:paraId="50098E86" w14:textId="77777777" w:rsidR="0077666E" w:rsidRPr="00927184" w:rsidRDefault="0077666E" w:rsidP="00C628B0">
      <w:pPr>
        <w:pStyle w:val="Header"/>
        <w:keepNext/>
        <w:tabs>
          <w:tab w:val="clear" w:pos="4320"/>
          <w:tab w:val="clear" w:pos="8640"/>
        </w:tabs>
        <w:rPr>
          <w:noProof/>
          <w:lang w:val="nl-NL"/>
        </w:rPr>
      </w:pPr>
    </w:p>
    <w:p w14:paraId="19AD87CF" w14:textId="77777777" w:rsidR="0077666E" w:rsidRPr="00CE022E" w:rsidRDefault="0077666E" w:rsidP="00C628B0">
      <w:pPr>
        <w:keepNext/>
        <w:rPr>
          <w:lang w:val="en-US"/>
        </w:rPr>
      </w:pPr>
      <w:r w:rsidRPr="00CE022E">
        <w:rPr>
          <w:lang w:val="en-US"/>
        </w:rPr>
        <w:t>Roche Singapore Technical Operations Pte. Ltd.</w:t>
      </w:r>
    </w:p>
    <w:p w14:paraId="313FD24A" w14:textId="77777777" w:rsidR="0077666E" w:rsidRPr="00570E17" w:rsidRDefault="0077666E" w:rsidP="00C628B0">
      <w:pPr>
        <w:keepNext/>
        <w:rPr>
          <w:lang w:val="en-US"/>
        </w:rPr>
      </w:pPr>
      <w:r w:rsidRPr="00570E17">
        <w:rPr>
          <w:lang w:val="en-US"/>
        </w:rPr>
        <w:t>10 Tuas Bay Link</w:t>
      </w:r>
    </w:p>
    <w:p w14:paraId="78731C4C" w14:textId="77777777" w:rsidR="0077666E" w:rsidRPr="00927184" w:rsidRDefault="0077666E" w:rsidP="00C628B0">
      <w:pPr>
        <w:keepNext/>
        <w:rPr>
          <w:lang w:val="nl-NL"/>
        </w:rPr>
      </w:pPr>
      <w:r w:rsidRPr="00927184">
        <w:rPr>
          <w:lang w:val="nl-NL"/>
        </w:rPr>
        <w:t>Singapore 637394</w:t>
      </w:r>
    </w:p>
    <w:p w14:paraId="73119162" w14:textId="77777777" w:rsidR="0077666E" w:rsidRPr="00927184" w:rsidRDefault="0077666E" w:rsidP="00C628B0">
      <w:pPr>
        <w:suppressAutoHyphens/>
        <w:rPr>
          <w:noProof/>
          <w:szCs w:val="22"/>
          <w:lang w:val="nl-NL"/>
        </w:rPr>
      </w:pPr>
      <w:r w:rsidRPr="00927184">
        <w:rPr>
          <w:lang w:val="nl-NL"/>
        </w:rPr>
        <w:t>Singapore</w:t>
      </w:r>
    </w:p>
    <w:p w14:paraId="2358D401" w14:textId="3BEEB7C1" w:rsidR="00532FED" w:rsidRPr="00927184" w:rsidRDefault="00532FED" w:rsidP="00C628B0">
      <w:pPr>
        <w:suppressAutoHyphens/>
        <w:ind w:left="567" w:hanging="567"/>
        <w:rPr>
          <w:noProof/>
          <w:lang w:val="nl-NL"/>
        </w:rPr>
      </w:pPr>
    </w:p>
    <w:p w14:paraId="21C9F30C" w14:textId="77777777" w:rsidR="00532FED" w:rsidRPr="00927184" w:rsidRDefault="00532FED" w:rsidP="00C628B0">
      <w:pPr>
        <w:keepNext/>
        <w:rPr>
          <w:noProof/>
          <w:u w:val="single"/>
          <w:lang w:val="nl-NL"/>
        </w:rPr>
      </w:pPr>
      <w:r w:rsidRPr="00927184">
        <w:rPr>
          <w:noProof/>
          <w:u w:val="single"/>
          <w:lang w:val="nl-NL"/>
        </w:rPr>
        <w:t>Naam en adres van de fabrikant</w:t>
      </w:r>
      <w:r w:rsidR="002577E0" w:rsidRPr="00927184">
        <w:rPr>
          <w:noProof/>
          <w:u w:val="single"/>
          <w:lang w:val="nl-NL"/>
        </w:rPr>
        <w:t>en</w:t>
      </w:r>
      <w:r w:rsidRPr="00927184">
        <w:rPr>
          <w:noProof/>
          <w:u w:val="single"/>
          <w:lang w:val="nl-NL"/>
        </w:rPr>
        <w:t xml:space="preserve"> verantwoordelijk voor vrijgifte</w:t>
      </w:r>
    </w:p>
    <w:p w14:paraId="5B7DCE2D" w14:textId="77777777" w:rsidR="00532FED" w:rsidRPr="00927184" w:rsidRDefault="00532FED" w:rsidP="00C628B0">
      <w:pPr>
        <w:keepNext/>
        <w:suppressAutoHyphens/>
        <w:rPr>
          <w:noProof/>
          <w:lang w:val="nl-NL"/>
        </w:rPr>
      </w:pPr>
    </w:p>
    <w:p w14:paraId="045B84BE" w14:textId="77777777" w:rsidR="002577E0" w:rsidRPr="00927184" w:rsidRDefault="002577E0" w:rsidP="00C628B0">
      <w:pPr>
        <w:keepNext/>
        <w:rPr>
          <w:b/>
          <w:color w:val="auto"/>
          <w:lang w:val="nl-NL"/>
        </w:rPr>
      </w:pPr>
      <w:r w:rsidRPr="00927184">
        <w:rPr>
          <w:b/>
          <w:lang w:val="nl-NL"/>
        </w:rPr>
        <w:t>Oplossing voor injectie</w:t>
      </w:r>
    </w:p>
    <w:p w14:paraId="520C1E6A" w14:textId="77777777" w:rsidR="003F7842" w:rsidRDefault="003F7842" w:rsidP="003F7842">
      <w:pPr>
        <w:keepNext/>
        <w:widowControl w:val="0"/>
        <w:tabs>
          <w:tab w:val="left" w:pos="1650"/>
        </w:tabs>
        <w:rPr>
          <w:lang w:val="fr-FR"/>
        </w:rPr>
      </w:pPr>
      <w:r w:rsidRPr="009902DA">
        <w:rPr>
          <w:lang w:val="fr-FR"/>
        </w:rPr>
        <w:t xml:space="preserve">Novartis </w:t>
      </w:r>
      <w:proofErr w:type="spellStart"/>
      <w:r w:rsidRPr="009902DA">
        <w:rPr>
          <w:lang w:val="fr-FR"/>
        </w:rPr>
        <w:t>Farmacéutica</w:t>
      </w:r>
      <w:proofErr w:type="spellEnd"/>
      <w:r w:rsidRPr="009902DA">
        <w:rPr>
          <w:lang w:val="fr-FR"/>
        </w:rPr>
        <w:t>, S.A.</w:t>
      </w:r>
    </w:p>
    <w:p w14:paraId="35F7995B" w14:textId="77777777" w:rsidR="003F7842" w:rsidRDefault="003F7842" w:rsidP="003F7842">
      <w:pPr>
        <w:keepNext/>
        <w:widowControl w:val="0"/>
        <w:tabs>
          <w:tab w:val="left" w:pos="1650"/>
        </w:tabs>
        <w:rPr>
          <w:lang w:val="fr-FR"/>
        </w:rPr>
      </w:pPr>
      <w:r w:rsidRPr="009902DA">
        <w:rPr>
          <w:lang w:val="fr-FR"/>
        </w:rPr>
        <w:t xml:space="preserve">Gran Via de les </w:t>
      </w:r>
      <w:proofErr w:type="spellStart"/>
      <w:r w:rsidRPr="009902DA">
        <w:rPr>
          <w:lang w:val="fr-FR"/>
        </w:rPr>
        <w:t>Corts</w:t>
      </w:r>
      <w:proofErr w:type="spellEnd"/>
      <w:r w:rsidRPr="009902DA">
        <w:rPr>
          <w:lang w:val="fr-FR"/>
        </w:rPr>
        <w:t xml:space="preserve"> Catalanes, 764</w:t>
      </w:r>
    </w:p>
    <w:p w14:paraId="76C31185" w14:textId="77777777" w:rsidR="003F7842" w:rsidRDefault="003F7842" w:rsidP="003F7842">
      <w:pPr>
        <w:keepNext/>
        <w:widowControl w:val="0"/>
        <w:tabs>
          <w:tab w:val="left" w:pos="1650"/>
        </w:tabs>
        <w:rPr>
          <w:lang w:val="fr-FR"/>
        </w:rPr>
      </w:pPr>
      <w:r w:rsidRPr="009902DA">
        <w:rPr>
          <w:lang w:val="fr-FR"/>
        </w:rPr>
        <w:t>08013 Barcelona</w:t>
      </w:r>
    </w:p>
    <w:p w14:paraId="348416E0" w14:textId="77777777" w:rsidR="003F7842" w:rsidRPr="00DF0447" w:rsidRDefault="003F7842" w:rsidP="003F7842">
      <w:pPr>
        <w:pStyle w:val="Table"/>
        <w:keepLines w:val="0"/>
        <w:widowControl w:val="0"/>
        <w:spacing w:before="0" w:after="0"/>
        <w:rPr>
          <w:rFonts w:ascii="Times New Roman" w:eastAsia="Times New Roman" w:hAnsi="Times New Roman"/>
          <w:iCs/>
          <w:noProof/>
          <w:sz w:val="22"/>
          <w:szCs w:val="22"/>
          <w:lang w:val="fr-CH"/>
        </w:rPr>
      </w:pPr>
      <w:r w:rsidRPr="00DF0447">
        <w:rPr>
          <w:rFonts w:ascii="Times New Roman" w:eastAsia="Times New Roman" w:hAnsi="Times New Roman"/>
          <w:iCs/>
          <w:noProof/>
          <w:sz w:val="22"/>
          <w:szCs w:val="22"/>
          <w:lang w:val="fr-CH"/>
        </w:rPr>
        <w:t>Spanje</w:t>
      </w:r>
    </w:p>
    <w:p w14:paraId="4A6E5715" w14:textId="77777777" w:rsidR="003F7842" w:rsidRPr="009902DA" w:rsidRDefault="003F7842" w:rsidP="003F7842">
      <w:pPr>
        <w:widowControl w:val="0"/>
        <w:tabs>
          <w:tab w:val="left" w:pos="1650"/>
        </w:tabs>
        <w:rPr>
          <w:iCs/>
          <w:szCs w:val="22"/>
          <w:lang w:val="fr-FR"/>
        </w:rPr>
      </w:pPr>
    </w:p>
    <w:p w14:paraId="060F93F4" w14:textId="77777777" w:rsidR="003F7842" w:rsidRDefault="003F7842" w:rsidP="003F7842">
      <w:pPr>
        <w:keepNext/>
        <w:widowControl w:val="0"/>
        <w:tabs>
          <w:tab w:val="left" w:pos="1650"/>
        </w:tabs>
        <w:rPr>
          <w:lang w:val="fr-FR"/>
        </w:rPr>
      </w:pPr>
      <w:r w:rsidRPr="009902DA">
        <w:rPr>
          <w:lang w:val="fr-FR"/>
        </w:rPr>
        <w:t xml:space="preserve">Lek Pharmaceuticals </w:t>
      </w:r>
      <w:proofErr w:type="spellStart"/>
      <w:r w:rsidRPr="009902DA">
        <w:rPr>
          <w:lang w:val="fr-FR"/>
        </w:rPr>
        <w:t>d.d.</w:t>
      </w:r>
      <w:proofErr w:type="spellEnd"/>
    </w:p>
    <w:p w14:paraId="1EABAA85" w14:textId="77777777" w:rsidR="003F7842" w:rsidRDefault="003F7842" w:rsidP="003F7842">
      <w:pPr>
        <w:keepNext/>
        <w:widowControl w:val="0"/>
        <w:tabs>
          <w:tab w:val="left" w:pos="1650"/>
        </w:tabs>
        <w:rPr>
          <w:lang w:val="fr-FR"/>
        </w:rPr>
      </w:pPr>
      <w:proofErr w:type="spellStart"/>
      <w:r w:rsidRPr="009902DA">
        <w:rPr>
          <w:lang w:val="fr-FR"/>
        </w:rPr>
        <w:t>Verovškova</w:t>
      </w:r>
      <w:proofErr w:type="spellEnd"/>
      <w:r w:rsidRPr="009902DA">
        <w:rPr>
          <w:lang w:val="fr-FR"/>
        </w:rPr>
        <w:t xml:space="preserve"> </w:t>
      </w:r>
      <w:proofErr w:type="spellStart"/>
      <w:r w:rsidRPr="009902DA">
        <w:rPr>
          <w:lang w:val="fr-FR"/>
        </w:rPr>
        <w:t>ulica</w:t>
      </w:r>
      <w:proofErr w:type="spellEnd"/>
      <w:r w:rsidRPr="009902DA">
        <w:rPr>
          <w:lang w:val="fr-FR"/>
        </w:rPr>
        <w:t xml:space="preserve"> 57</w:t>
      </w:r>
    </w:p>
    <w:p w14:paraId="3AB9709B" w14:textId="77777777" w:rsidR="003F7842" w:rsidRDefault="003F7842" w:rsidP="003F7842">
      <w:pPr>
        <w:keepNext/>
        <w:widowControl w:val="0"/>
        <w:tabs>
          <w:tab w:val="left" w:pos="1650"/>
        </w:tabs>
        <w:rPr>
          <w:lang w:val="fr-FR"/>
        </w:rPr>
      </w:pPr>
      <w:r w:rsidRPr="009902DA">
        <w:rPr>
          <w:lang w:val="fr-FR"/>
        </w:rPr>
        <w:t>Ljubljana, 1526</w:t>
      </w:r>
    </w:p>
    <w:p w14:paraId="7721BE4D" w14:textId="77777777" w:rsidR="003F7842" w:rsidRPr="00DF0447" w:rsidRDefault="003F7842" w:rsidP="003F7842">
      <w:pPr>
        <w:rPr>
          <w:lang w:val="nl-BE"/>
        </w:rPr>
      </w:pPr>
      <w:r w:rsidRPr="00DF0447">
        <w:rPr>
          <w:lang w:val="nl-BE"/>
        </w:rPr>
        <w:t>Slovenië</w:t>
      </w:r>
    </w:p>
    <w:p w14:paraId="648E8190" w14:textId="77777777" w:rsidR="003F7842" w:rsidRPr="009902DA" w:rsidRDefault="003F7842" w:rsidP="003F7842">
      <w:pPr>
        <w:widowControl w:val="0"/>
        <w:tabs>
          <w:tab w:val="left" w:pos="1650"/>
        </w:tabs>
        <w:rPr>
          <w:iCs/>
          <w:szCs w:val="22"/>
          <w:lang w:val="fr-FR"/>
        </w:rPr>
      </w:pPr>
    </w:p>
    <w:p w14:paraId="4600322F" w14:textId="60270E26" w:rsidR="0077141B" w:rsidRPr="00927184" w:rsidDel="00122BCE" w:rsidRDefault="0077141B" w:rsidP="00C628B0">
      <w:pPr>
        <w:keepNext/>
        <w:numPr>
          <w:ilvl w:val="12"/>
          <w:numId w:val="0"/>
        </w:numPr>
        <w:rPr>
          <w:del w:id="7" w:author="Author"/>
          <w:szCs w:val="22"/>
          <w:lang w:val="nl-NL"/>
        </w:rPr>
      </w:pPr>
      <w:del w:id="8" w:author="Author">
        <w:r w:rsidRPr="00927184" w:rsidDel="00122BCE">
          <w:rPr>
            <w:szCs w:val="22"/>
            <w:lang w:val="nl-NL"/>
          </w:rPr>
          <w:delText>Novartis Pharma GmbH</w:delText>
        </w:r>
      </w:del>
    </w:p>
    <w:p w14:paraId="109201A7" w14:textId="79419491" w:rsidR="0077141B" w:rsidRPr="00927184" w:rsidDel="00122BCE" w:rsidRDefault="0077141B" w:rsidP="00C628B0">
      <w:pPr>
        <w:keepNext/>
        <w:numPr>
          <w:ilvl w:val="12"/>
          <w:numId w:val="0"/>
        </w:numPr>
        <w:rPr>
          <w:del w:id="9" w:author="Author"/>
          <w:szCs w:val="22"/>
          <w:lang w:val="nl-NL"/>
        </w:rPr>
      </w:pPr>
      <w:del w:id="10" w:author="Author">
        <w:r w:rsidRPr="00927184" w:rsidDel="00122BCE">
          <w:rPr>
            <w:szCs w:val="22"/>
            <w:lang w:val="nl-NL"/>
          </w:rPr>
          <w:delText>Roonstrasse 25</w:delText>
        </w:r>
      </w:del>
    </w:p>
    <w:p w14:paraId="4C562F92" w14:textId="255ADB41" w:rsidR="0077141B" w:rsidRPr="00927184" w:rsidDel="00122BCE" w:rsidRDefault="0077141B" w:rsidP="00C628B0">
      <w:pPr>
        <w:keepNext/>
        <w:numPr>
          <w:ilvl w:val="12"/>
          <w:numId w:val="0"/>
        </w:numPr>
        <w:rPr>
          <w:del w:id="11" w:author="Author"/>
          <w:szCs w:val="22"/>
          <w:lang w:val="nl-NL"/>
        </w:rPr>
      </w:pPr>
      <w:del w:id="12" w:author="Author">
        <w:r w:rsidRPr="00927184" w:rsidDel="00122BCE">
          <w:rPr>
            <w:szCs w:val="22"/>
            <w:lang w:val="nl-NL"/>
          </w:rPr>
          <w:delText>90429 Neurenberg</w:delText>
        </w:r>
      </w:del>
    </w:p>
    <w:p w14:paraId="216BCDF5" w14:textId="16554942" w:rsidR="00532FED" w:rsidRPr="00927184" w:rsidDel="00122BCE" w:rsidRDefault="0077141B" w:rsidP="00C628B0">
      <w:pPr>
        <w:widowControl w:val="0"/>
        <w:numPr>
          <w:ilvl w:val="12"/>
          <w:numId w:val="0"/>
        </w:numPr>
        <w:ind w:right="-2"/>
        <w:rPr>
          <w:del w:id="13" w:author="Author"/>
          <w:szCs w:val="22"/>
          <w:lang w:val="nl-NL"/>
        </w:rPr>
      </w:pPr>
      <w:del w:id="14" w:author="Author">
        <w:r w:rsidRPr="00927184" w:rsidDel="00122BCE">
          <w:rPr>
            <w:szCs w:val="22"/>
            <w:lang w:val="nl-NL"/>
          </w:rPr>
          <w:delText>Duitsland</w:delText>
        </w:r>
      </w:del>
    </w:p>
    <w:p w14:paraId="3FC8E248" w14:textId="60E8394C" w:rsidR="00532FED" w:rsidDel="00122BCE" w:rsidRDefault="00532FED" w:rsidP="00C628B0">
      <w:pPr>
        <w:suppressAutoHyphens/>
        <w:rPr>
          <w:del w:id="15" w:author="Author"/>
          <w:noProof/>
          <w:lang w:val="nl-NL"/>
        </w:rPr>
      </w:pPr>
    </w:p>
    <w:p w14:paraId="3D035594" w14:textId="77777777" w:rsidR="00AF08CF" w:rsidRPr="002923E2" w:rsidRDefault="00AF08CF" w:rsidP="00AF08CF">
      <w:pPr>
        <w:keepNext/>
        <w:rPr>
          <w:rFonts w:eastAsia="Aptos"/>
          <w:szCs w:val="22"/>
          <w:lang w:val="en-US" w:eastAsia="de-CH"/>
        </w:rPr>
      </w:pPr>
      <w:bookmarkStart w:id="16" w:name="_Hlk172709018"/>
      <w:r w:rsidRPr="002923E2">
        <w:rPr>
          <w:rFonts w:eastAsia="Aptos"/>
          <w:szCs w:val="22"/>
          <w:lang w:val="en-US" w:eastAsia="de-CH"/>
        </w:rPr>
        <w:t>Novartis Pharma GmbH</w:t>
      </w:r>
    </w:p>
    <w:p w14:paraId="43F6D400" w14:textId="77777777" w:rsidR="00AF08CF" w:rsidRPr="002923E2" w:rsidRDefault="00AF08CF" w:rsidP="00AF08CF">
      <w:pPr>
        <w:keepNext/>
        <w:rPr>
          <w:rFonts w:eastAsia="Aptos"/>
          <w:szCs w:val="22"/>
          <w:lang w:val="en-US" w:eastAsia="de-CH"/>
        </w:rPr>
      </w:pPr>
      <w:r w:rsidRPr="002923E2">
        <w:rPr>
          <w:rFonts w:eastAsia="Aptos"/>
          <w:szCs w:val="22"/>
          <w:lang w:val="en-US" w:eastAsia="de-CH"/>
        </w:rPr>
        <w:t>Sophie-Germain-Strasse 10</w:t>
      </w:r>
    </w:p>
    <w:p w14:paraId="6F2FD78B" w14:textId="77777777" w:rsidR="00AF08CF" w:rsidRPr="002923E2" w:rsidRDefault="00AF08CF" w:rsidP="00AF08CF">
      <w:pPr>
        <w:keepNext/>
        <w:rPr>
          <w:rFonts w:eastAsia="Aptos"/>
          <w:szCs w:val="22"/>
          <w:lang w:val="en-US" w:eastAsia="de-CH"/>
        </w:rPr>
      </w:pPr>
      <w:r w:rsidRPr="002923E2">
        <w:rPr>
          <w:rFonts w:eastAsia="Aptos"/>
          <w:szCs w:val="22"/>
          <w:lang w:val="en-US" w:eastAsia="de-CH"/>
        </w:rPr>
        <w:t xml:space="preserve">90443 </w:t>
      </w:r>
      <w:proofErr w:type="spellStart"/>
      <w:r w:rsidRPr="002923E2">
        <w:rPr>
          <w:rFonts w:eastAsia="Aptos"/>
          <w:szCs w:val="22"/>
          <w:lang w:val="en-US" w:eastAsia="de-CH"/>
        </w:rPr>
        <w:t>Neurenberg</w:t>
      </w:r>
      <w:proofErr w:type="spellEnd"/>
    </w:p>
    <w:p w14:paraId="7D0EDDD5" w14:textId="196CDDA5" w:rsidR="00AF08CF" w:rsidRDefault="00AF08CF" w:rsidP="00AF08CF">
      <w:pPr>
        <w:suppressAutoHyphens/>
        <w:rPr>
          <w:rFonts w:eastAsia="Aptos"/>
          <w:szCs w:val="22"/>
          <w:lang w:val="en-US" w:eastAsia="de-CH"/>
        </w:rPr>
      </w:pPr>
      <w:proofErr w:type="spellStart"/>
      <w:r w:rsidRPr="002923E2">
        <w:rPr>
          <w:rFonts w:eastAsia="Aptos"/>
          <w:szCs w:val="22"/>
          <w:lang w:val="en-US" w:eastAsia="de-CH"/>
        </w:rPr>
        <w:t>Duitsland</w:t>
      </w:r>
      <w:bookmarkEnd w:id="16"/>
      <w:proofErr w:type="spellEnd"/>
    </w:p>
    <w:p w14:paraId="6D803D59" w14:textId="77777777" w:rsidR="00AF08CF" w:rsidRPr="00927184" w:rsidRDefault="00AF08CF" w:rsidP="00AF08CF">
      <w:pPr>
        <w:suppressAutoHyphens/>
        <w:rPr>
          <w:noProof/>
          <w:lang w:val="nl-NL"/>
        </w:rPr>
      </w:pPr>
    </w:p>
    <w:p w14:paraId="189DB96D" w14:textId="77777777" w:rsidR="002577E0" w:rsidRPr="00927184" w:rsidRDefault="002577E0" w:rsidP="00C628B0">
      <w:pPr>
        <w:keepNext/>
        <w:rPr>
          <w:rFonts w:ascii="Arial" w:hAnsi="Arial"/>
          <w:b/>
          <w:color w:val="auto"/>
          <w:sz w:val="20"/>
          <w:lang w:val="nl-NL"/>
        </w:rPr>
      </w:pPr>
      <w:r w:rsidRPr="00927184">
        <w:rPr>
          <w:b/>
          <w:lang w:val="nl-NL"/>
        </w:rPr>
        <w:t>Oplossing voor injectie in een voorgevulde spuit</w:t>
      </w:r>
    </w:p>
    <w:p w14:paraId="75DF5932" w14:textId="633BD743" w:rsidR="002577E0" w:rsidRPr="00AD3B49" w:rsidDel="00122BCE" w:rsidRDefault="002577E0" w:rsidP="00C628B0">
      <w:pPr>
        <w:keepNext/>
        <w:numPr>
          <w:ilvl w:val="12"/>
          <w:numId w:val="0"/>
        </w:numPr>
        <w:rPr>
          <w:del w:id="17" w:author="Author"/>
          <w:szCs w:val="22"/>
          <w:lang w:val="nl-NL"/>
        </w:rPr>
      </w:pPr>
      <w:del w:id="18" w:author="Author">
        <w:r w:rsidRPr="00AD3B49" w:rsidDel="00122BCE">
          <w:rPr>
            <w:szCs w:val="22"/>
            <w:lang w:val="nl-NL"/>
          </w:rPr>
          <w:delText>Novartis Pharma GmbH</w:delText>
        </w:r>
      </w:del>
    </w:p>
    <w:p w14:paraId="146DC1C3" w14:textId="5D3A881C" w:rsidR="002577E0" w:rsidRPr="009B5265" w:rsidDel="00122BCE" w:rsidRDefault="002577E0" w:rsidP="00C628B0">
      <w:pPr>
        <w:keepNext/>
        <w:numPr>
          <w:ilvl w:val="12"/>
          <w:numId w:val="0"/>
        </w:numPr>
        <w:rPr>
          <w:del w:id="19" w:author="Author"/>
          <w:szCs w:val="22"/>
          <w:lang w:val="fr-BE"/>
        </w:rPr>
      </w:pPr>
      <w:del w:id="20" w:author="Author">
        <w:r w:rsidRPr="009B5265" w:rsidDel="00122BCE">
          <w:rPr>
            <w:szCs w:val="22"/>
            <w:lang w:val="fr-BE"/>
          </w:rPr>
          <w:delText>Roonstrasse 25</w:delText>
        </w:r>
      </w:del>
    </w:p>
    <w:p w14:paraId="51AF0D36" w14:textId="59BC84C0" w:rsidR="002577E0" w:rsidRPr="009802AA" w:rsidDel="00122BCE" w:rsidRDefault="002577E0" w:rsidP="00C628B0">
      <w:pPr>
        <w:keepNext/>
        <w:numPr>
          <w:ilvl w:val="12"/>
          <w:numId w:val="0"/>
        </w:numPr>
        <w:rPr>
          <w:del w:id="21" w:author="Author"/>
          <w:szCs w:val="22"/>
          <w:lang w:val="fr-BE"/>
        </w:rPr>
      </w:pPr>
      <w:del w:id="22" w:author="Author">
        <w:r w:rsidRPr="009802AA" w:rsidDel="00122BCE">
          <w:rPr>
            <w:szCs w:val="22"/>
            <w:lang w:val="fr-BE"/>
          </w:rPr>
          <w:delText>90429 Neurenberg</w:delText>
        </w:r>
      </w:del>
    </w:p>
    <w:p w14:paraId="439AB35F" w14:textId="491C8DF2" w:rsidR="002577E0" w:rsidRPr="009802AA" w:rsidDel="00122BCE" w:rsidRDefault="002577E0" w:rsidP="00C628B0">
      <w:pPr>
        <w:widowControl w:val="0"/>
        <w:numPr>
          <w:ilvl w:val="12"/>
          <w:numId w:val="0"/>
        </w:numPr>
        <w:ind w:right="-2"/>
        <w:rPr>
          <w:del w:id="23" w:author="Author"/>
          <w:szCs w:val="22"/>
          <w:lang w:val="fr-BE"/>
        </w:rPr>
      </w:pPr>
      <w:del w:id="24" w:author="Author">
        <w:r w:rsidRPr="009802AA" w:rsidDel="00122BCE">
          <w:rPr>
            <w:szCs w:val="22"/>
            <w:lang w:val="fr-BE"/>
          </w:rPr>
          <w:delText>Duitsland</w:delText>
        </w:r>
      </w:del>
    </w:p>
    <w:p w14:paraId="20E02CCA" w14:textId="677E4E95" w:rsidR="002577E0" w:rsidDel="00122BCE" w:rsidRDefault="002577E0" w:rsidP="00C628B0">
      <w:pPr>
        <w:suppressAutoHyphens/>
        <w:rPr>
          <w:del w:id="25" w:author="Author"/>
          <w:noProof/>
          <w:lang w:val="fr-BE"/>
        </w:rPr>
      </w:pPr>
    </w:p>
    <w:p w14:paraId="67747244" w14:textId="77777777" w:rsidR="00AF08CF" w:rsidRPr="00160101" w:rsidRDefault="00AF08CF" w:rsidP="00AF08CF">
      <w:pPr>
        <w:keepNext/>
        <w:rPr>
          <w:rFonts w:eastAsia="Aptos"/>
          <w:szCs w:val="22"/>
          <w:lang w:val="en-US" w:eastAsia="de-CH"/>
        </w:rPr>
      </w:pPr>
      <w:r w:rsidRPr="00160101">
        <w:rPr>
          <w:rFonts w:eastAsia="Aptos"/>
          <w:szCs w:val="22"/>
          <w:lang w:val="en-US" w:eastAsia="de-CH"/>
        </w:rPr>
        <w:t>Novartis Manufacturing NV</w:t>
      </w:r>
    </w:p>
    <w:p w14:paraId="79507C8E" w14:textId="77777777" w:rsidR="00AF08CF" w:rsidRPr="00160101" w:rsidRDefault="00AF08CF" w:rsidP="00AF08CF">
      <w:pPr>
        <w:keepNext/>
        <w:rPr>
          <w:rFonts w:eastAsia="Aptos"/>
          <w:szCs w:val="22"/>
          <w:lang w:val="en-US" w:eastAsia="de-CH"/>
        </w:rPr>
      </w:pPr>
      <w:proofErr w:type="spellStart"/>
      <w:r w:rsidRPr="00160101">
        <w:rPr>
          <w:rFonts w:eastAsia="Aptos"/>
          <w:szCs w:val="22"/>
          <w:lang w:val="en-US" w:eastAsia="de-CH"/>
        </w:rPr>
        <w:t>Rijksweg</w:t>
      </w:r>
      <w:proofErr w:type="spellEnd"/>
      <w:r w:rsidRPr="00160101">
        <w:rPr>
          <w:rFonts w:eastAsia="Aptos"/>
          <w:szCs w:val="22"/>
          <w:lang w:val="en-US" w:eastAsia="de-CH"/>
        </w:rPr>
        <w:t xml:space="preserve"> 14</w:t>
      </w:r>
    </w:p>
    <w:p w14:paraId="1FC75C55" w14:textId="77777777" w:rsidR="00AF08CF" w:rsidRPr="00160101" w:rsidRDefault="00AF08CF" w:rsidP="00AF08CF">
      <w:pPr>
        <w:keepNext/>
        <w:rPr>
          <w:rFonts w:eastAsia="Aptos"/>
          <w:szCs w:val="22"/>
          <w:lang w:val="en-US" w:eastAsia="de-CH"/>
        </w:rPr>
      </w:pPr>
      <w:r w:rsidRPr="00160101">
        <w:rPr>
          <w:rFonts w:eastAsia="Aptos"/>
          <w:szCs w:val="22"/>
          <w:lang w:val="en-US" w:eastAsia="de-CH"/>
        </w:rPr>
        <w:t xml:space="preserve">2870 </w:t>
      </w:r>
      <w:proofErr w:type="spellStart"/>
      <w:r w:rsidRPr="00160101">
        <w:rPr>
          <w:rFonts w:eastAsia="Aptos"/>
          <w:szCs w:val="22"/>
          <w:lang w:val="en-US" w:eastAsia="de-CH"/>
        </w:rPr>
        <w:t>Puurs</w:t>
      </w:r>
      <w:proofErr w:type="spellEnd"/>
      <w:r w:rsidRPr="00160101">
        <w:rPr>
          <w:rFonts w:eastAsia="Aptos"/>
          <w:szCs w:val="22"/>
          <w:lang w:val="en-US" w:eastAsia="de-CH"/>
        </w:rPr>
        <w:t>-Sint-</w:t>
      </w:r>
      <w:proofErr w:type="spellStart"/>
      <w:r w:rsidRPr="00160101">
        <w:rPr>
          <w:rFonts w:eastAsia="Aptos"/>
          <w:szCs w:val="22"/>
          <w:lang w:val="en-US" w:eastAsia="de-CH"/>
        </w:rPr>
        <w:t>Amands</w:t>
      </w:r>
      <w:proofErr w:type="spellEnd"/>
    </w:p>
    <w:p w14:paraId="5ACCE705" w14:textId="3E2DEF63" w:rsidR="00AF08CF" w:rsidRPr="009802AA" w:rsidRDefault="00AF08CF" w:rsidP="00AF08CF">
      <w:pPr>
        <w:suppressAutoHyphens/>
        <w:rPr>
          <w:noProof/>
          <w:lang w:val="fr-BE"/>
        </w:rPr>
      </w:pPr>
      <w:r w:rsidRPr="00E8387A">
        <w:rPr>
          <w:rFonts w:eastAsia="Aptos"/>
          <w:szCs w:val="22"/>
          <w:lang w:val="de-CH" w:eastAsia="de-CH"/>
        </w:rPr>
        <w:t>Belgi</w:t>
      </w:r>
      <w:r>
        <w:rPr>
          <w:rFonts w:eastAsia="Aptos"/>
          <w:szCs w:val="22"/>
          <w:lang w:val="de-CH" w:eastAsia="de-CH"/>
        </w:rPr>
        <w:t>ë</w:t>
      </w:r>
    </w:p>
    <w:p w14:paraId="71DB1E6F" w14:textId="77777777" w:rsidR="002577E0" w:rsidRDefault="002577E0" w:rsidP="00C628B0">
      <w:pPr>
        <w:suppressAutoHyphens/>
        <w:rPr>
          <w:noProof/>
          <w:lang w:val="nl-NL"/>
        </w:rPr>
      </w:pPr>
    </w:p>
    <w:p w14:paraId="618D911C" w14:textId="77777777" w:rsidR="00AF08CF" w:rsidRPr="002923E2" w:rsidRDefault="00AF08CF" w:rsidP="00AF08CF">
      <w:pPr>
        <w:keepNext/>
        <w:rPr>
          <w:rFonts w:eastAsia="Aptos"/>
          <w:szCs w:val="22"/>
          <w:lang w:val="en-US" w:eastAsia="de-CH"/>
        </w:rPr>
      </w:pPr>
      <w:r w:rsidRPr="002923E2">
        <w:rPr>
          <w:rFonts w:eastAsia="Aptos"/>
          <w:szCs w:val="22"/>
          <w:lang w:val="en-US" w:eastAsia="de-CH"/>
        </w:rPr>
        <w:t>Novartis Pharma GmbH</w:t>
      </w:r>
    </w:p>
    <w:p w14:paraId="0F04CA3F" w14:textId="77777777" w:rsidR="00AF08CF" w:rsidRPr="002923E2" w:rsidRDefault="00AF08CF" w:rsidP="00AF08CF">
      <w:pPr>
        <w:keepNext/>
        <w:rPr>
          <w:rFonts w:eastAsia="Aptos"/>
          <w:szCs w:val="22"/>
          <w:lang w:val="en-US" w:eastAsia="de-CH"/>
        </w:rPr>
      </w:pPr>
      <w:r w:rsidRPr="002923E2">
        <w:rPr>
          <w:rFonts w:eastAsia="Aptos"/>
          <w:szCs w:val="22"/>
          <w:lang w:val="en-US" w:eastAsia="de-CH"/>
        </w:rPr>
        <w:t>Sophie-Germain-Strasse 10</w:t>
      </w:r>
    </w:p>
    <w:p w14:paraId="45CF9C04" w14:textId="77777777" w:rsidR="00AF08CF" w:rsidRPr="002923E2" w:rsidRDefault="00AF08CF" w:rsidP="00AF08CF">
      <w:pPr>
        <w:keepNext/>
        <w:rPr>
          <w:rFonts w:eastAsia="Aptos"/>
          <w:szCs w:val="22"/>
          <w:lang w:val="en-US" w:eastAsia="de-CH"/>
        </w:rPr>
      </w:pPr>
      <w:r w:rsidRPr="002923E2">
        <w:rPr>
          <w:rFonts w:eastAsia="Aptos"/>
          <w:szCs w:val="22"/>
          <w:lang w:val="en-US" w:eastAsia="de-CH"/>
        </w:rPr>
        <w:t xml:space="preserve">90443 </w:t>
      </w:r>
      <w:proofErr w:type="spellStart"/>
      <w:r w:rsidRPr="002923E2">
        <w:rPr>
          <w:rFonts w:eastAsia="Aptos"/>
          <w:szCs w:val="22"/>
          <w:lang w:val="en-US" w:eastAsia="de-CH"/>
        </w:rPr>
        <w:t>Neurenberg</w:t>
      </w:r>
      <w:proofErr w:type="spellEnd"/>
    </w:p>
    <w:p w14:paraId="6572A6DF" w14:textId="48A12A15" w:rsidR="00AF08CF" w:rsidRDefault="00AF08CF" w:rsidP="00AF08CF">
      <w:pPr>
        <w:suppressAutoHyphens/>
        <w:rPr>
          <w:rFonts w:eastAsia="Aptos"/>
          <w:szCs w:val="22"/>
          <w:lang w:val="en-US" w:eastAsia="de-CH"/>
        </w:rPr>
      </w:pPr>
      <w:proofErr w:type="spellStart"/>
      <w:r w:rsidRPr="002923E2">
        <w:rPr>
          <w:rFonts w:eastAsia="Aptos"/>
          <w:szCs w:val="22"/>
          <w:lang w:val="en-US" w:eastAsia="de-CH"/>
        </w:rPr>
        <w:t>Duitsland</w:t>
      </w:r>
      <w:proofErr w:type="spellEnd"/>
    </w:p>
    <w:p w14:paraId="18355734" w14:textId="77777777" w:rsidR="00AF08CF" w:rsidRPr="00927184" w:rsidRDefault="00AF08CF" w:rsidP="00AF08CF">
      <w:pPr>
        <w:suppressAutoHyphens/>
        <w:rPr>
          <w:noProof/>
          <w:lang w:val="nl-NL"/>
        </w:rPr>
      </w:pPr>
    </w:p>
    <w:p w14:paraId="7E2B8D05" w14:textId="77777777" w:rsidR="002577E0" w:rsidRPr="00927184" w:rsidRDefault="002577E0" w:rsidP="00C628B0">
      <w:pPr>
        <w:widowControl w:val="0"/>
        <w:rPr>
          <w:noProof/>
          <w:lang w:val="nl-NL"/>
        </w:rPr>
      </w:pPr>
      <w:r w:rsidRPr="00927184">
        <w:rPr>
          <w:szCs w:val="22"/>
          <w:lang w:val="nl-NL"/>
        </w:rPr>
        <w:t>In de gedrukte bijsluiter van het geneesmiddel moeten de naam en het adres van de fabrikant die verantwoordelijk is voor vrijgifte van de desbetreffende batch zijn opgenomen.</w:t>
      </w:r>
    </w:p>
    <w:p w14:paraId="67CDED07" w14:textId="77777777" w:rsidR="002577E0" w:rsidRPr="00927184" w:rsidRDefault="002577E0" w:rsidP="00C628B0">
      <w:pPr>
        <w:suppressAutoHyphens/>
        <w:rPr>
          <w:noProof/>
          <w:lang w:val="nl-NL"/>
        </w:rPr>
      </w:pPr>
    </w:p>
    <w:p w14:paraId="620B1B41" w14:textId="77777777" w:rsidR="00532FED" w:rsidRPr="00927184" w:rsidRDefault="00532FED" w:rsidP="00C628B0">
      <w:pPr>
        <w:suppressAutoHyphens/>
        <w:rPr>
          <w:noProof/>
          <w:lang w:val="nl-NL"/>
        </w:rPr>
      </w:pPr>
    </w:p>
    <w:p w14:paraId="5F21742A" w14:textId="77777777" w:rsidR="00532FED" w:rsidRPr="00927184" w:rsidRDefault="00532FED" w:rsidP="00C628B0">
      <w:pPr>
        <w:keepNext/>
        <w:suppressAutoHyphens/>
        <w:ind w:left="567" w:hanging="567"/>
        <w:outlineLvl w:val="0"/>
        <w:rPr>
          <w:noProof/>
          <w:lang w:val="nl-NL"/>
        </w:rPr>
      </w:pPr>
      <w:r w:rsidRPr="00927184">
        <w:rPr>
          <w:b/>
          <w:noProof/>
          <w:lang w:val="nl-NL"/>
        </w:rPr>
        <w:t>B.</w:t>
      </w:r>
      <w:r w:rsidRPr="00927184">
        <w:rPr>
          <w:b/>
          <w:noProof/>
          <w:lang w:val="nl-NL"/>
        </w:rPr>
        <w:tab/>
        <w:t xml:space="preserve">VOORWAARDEN </w:t>
      </w:r>
      <w:r w:rsidR="00D636C6" w:rsidRPr="00927184">
        <w:rPr>
          <w:b/>
          <w:noProof/>
          <w:lang w:val="nl-NL"/>
        </w:rPr>
        <w:t xml:space="preserve">OF BEPERKINGEN </w:t>
      </w:r>
      <w:r w:rsidR="00BD6965" w:rsidRPr="00927184">
        <w:rPr>
          <w:b/>
          <w:noProof/>
          <w:lang w:val="nl-NL"/>
        </w:rPr>
        <w:t xml:space="preserve">TEN AANZIEN VAN LEVERING EN </w:t>
      </w:r>
      <w:r w:rsidR="00D636C6" w:rsidRPr="00927184">
        <w:rPr>
          <w:b/>
          <w:noProof/>
          <w:lang w:val="nl-NL"/>
        </w:rPr>
        <w:t>GEBRUIK</w:t>
      </w:r>
    </w:p>
    <w:p w14:paraId="21724A26" w14:textId="77777777" w:rsidR="00532FED" w:rsidRPr="00927184" w:rsidRDefault="00532FED" w:rsidP="00C628B0">
      <w:pPr>
        <w:keepNext/>
        <w:suppressAutoHyphens/>
        <w:rPr>
          <w:noProof/>
          <w:lang w:val="nl-NL"/>
        </w:rPr>
      </w:pPr>
    </w:p>
    <w:p w14:paraId="389353F2" w14:textId="77777777" w:rsidR="00532FED" w:rsidRPr="00927184" w:rsidRDefault="00532FED" w:rsidP="00C628B0">
      <w:pPr>
        <w:numPr>
          <w:ilvl w:val="12"/>
          <w:numId w:val="0"/>
        </w:numPr>
        <w:suppressAutoHyphens/>
        <w:rPr>
          <w:noProof/>
          <w:lang w:val="nl-NL"/>
        </w:rPr>
      </w:pPr>
      <w:r w:rsidRPr="00927184">
        <w:rPr>
          <w:noProof/>
          <w:lang w:val="nl-NL"/>
        </w:rPr>
        <w:t>Aan beperkt medisch voorschrift onderworpen geneesmiddel (</w:t>
      </w:r>
      <w:r w:rsidR="00697697" w:rsidRPr="00927184">
        <w:rPr>
          <w:noProof/>
          <w:lang w:val="nl-NL"/>
        </w:rPr>
        <w:t>z</w:t>
      </w:r>
      <w:r w:rsidRPr="00927184">
        <w:rPr>
          <w:noProof/>
          <w:lang w:val="nl-NL"/>
        </w:rPr>
        <w:t xml:space="preserve">ie bijlage I: </w:t>
      </w:r>
      <w:r w:rsidR="00697697" w:rsidRPr="00927184">
        <w:rPr>
          <w:noProof/>
          <w:lang w:val="nl-NL"/>
        </w:rPr>
        <w:t>S</w:t>
      </w:r>
      <w:r w:rsidRPr="00927184">
        <w:rPr>
          <w:noProof/>
          <w:lang w:val="nl-NL"/>
        </w:rPr>
        <w:t xml:space="preserve">amenvatting van de productkenmerken, </w:t>
      </w:r>
      <w:r w:rsidRPr="00927184">
        <w:rPr>
          <w:noProof/>
          <w:szCs w:val="22"/>
          <w:lang w:val="nl-NL"/>
        </w:rPr>
        <w:t xml:space="preserve">rubriek </w:t>
      </w:r>
      <w:r w:rsidRPr="00927184">
        <w:rPr>
          <w:noProof/>
          <w:lang w:val="nl-NL"/>
        </w:rPr>
        <w:t>4.2).</w:t>
      </w:r>
    </w:p>
    <w:p w14:paraId="070830FA" w14:textId="77777777" w:rsidR="00532FED" w:rsidRPr="00927184" w:rsidRDefault="00532FED" w:rsidP="00C628B0">
      <w:pPr>
        <w:numPr>
          <w:ilvl w:val="12"/>
          <w:numId w:val="0"/>
        </w:numPr>
        <w:suppressAutoHyphens/>
        <w:rPr>
          <w:noProof/>
          <w:lang w:val="nl-NL"/>
        </w:rPr>
      </w:pPr>
    </w:p>
    <w:p w14:paraId="604B93ED" w14:textId="77777777" w:rsidR="00AB0E72" w:rsidRPr="00927184" w:rsidRDefault="00AB0E72" w:rsidP="00C628B0">
      <w:pPr>
        <w:numPr>
          <w:ilvl w:val="12"/>
          <w:numId w:val="0"/>
        </w:numPr>
        <w:suppressAutoHyphens/>
        <w:rPr>
          <w:noProof/>
          <w:lang w:val="nl-NL"/>
        </w:rPr>
      </w:pPr>
    </w:p>
    <w:p w14:paraId="4E76D246" w14:textId="77777777" w:rsidR="00532FED" w:rsidRPr="00927184" w:rsidRDefault="00D636C6" w:rsidP="00C628B0">
      <w:pPr>
        <w:keepNext/>
        <w:suppressAutoHyphens/>
        <w:ind w:left="567" w:hanging="567"/>
        <w:outlineLvl w:val="0"/>
        <w:rPr>
          <w:b/>
          <w:noProof/>
          <w:lang w:val="nl-NL"/>
        </w:rPr>
      </w:pPr>
      <w:r w:rsidRPr="00927184">
        <w:rPr>
          <w:b/>
          <w:noProof/>
          <w:lang w:val="nl-NL"/>
        </w:rPr>
        <w:t>C.</w:t>
      </w:r>
      <w:r w:rsidRPr="00927184">
        <w:rPr>
          <w:b/>
          <w:noProof/>
          <w:lang w:val="nl-NL"/>
        </w:rPr>
        <w:tab/>
        <w:t xml:space="preserve">ANDERE VOORWAARDEN EN EISEN DIE DOOR DE HOUDER VAN DE </w:t>
      </w:r>
      <w:r w:rsidR="005C3344" w:rsidRPr="00927184">
        <w:rPr>
          <w:b/>
          <w:noProof/>
          <w:lang w:val="nl-NL"/>
        </w:rPr>
        <w:t>HANDELSVERGUNNING</w:t>
      </w:r>
      <w:r w:rsidRPr="00927184">
        <w:rPr>
          <w:b/>
          <w:noProof/>
          <w:lang w:val="nl-NL"/>
        </w:rPr>
        <w:t xml:space="preserve"> MOETEN WORDEN NAGEKOMEN</w:t>
      </w:r>
    </w:p>
    <w:p w14:paraId="3F6DA5D7" w14:textId="77777777" w:rsidR="00532FED" w:rsidRPr="00927184" w:rsidRDefault="00532FED" w:rsidP="00C628B0">
      <w:pPr>
        <w:keepNext/>
        <w:suppressAutoHyphens/>
        <w:rPr>
          <w:noProof/>
          <w:lang w:val="nl-NL"/>
        </w:rPr>
      </w:pPr>
    </w:p>
    <w:p w14:paraId="6C7FFDD9" w14:textId="77777777" w:rsidR="005C3344" w:rsidRPr="00927184" w:rsidRDefault="00BD6965" w:rsidP="00C628B0">
      <w:pPr>
        <w:numPr>
          <w:ilvl w:val="0"/>
          <w:numId w:val="13"/>
        </w:numPr>
        <w:suppressLineNumbers/>
        <w:tabs>
          <w:tab w:val="left" w:pos="567"/>
        </w:tabs>
        <w:spacing w:line="260" w:lineRule="exact"/>
        <w:ind w:right="-1" w:hanging="720"/>
        <w:rPr>
          <w:b/>
          <w:szCs w:val="24"/>
          <w:lang w:val="nl-NL"/>
        </w:rPr>
      </w:pPr>
      <w:r w:rsidRPr="00927184">
        <w:rPr>
          <w:b/>
          <w:noProof/>
          <w:szCs w:val="24"/>
          <w:lang w:val="nl-NL"/>
        </w:rPr>
        <w:t xml:space="preserve">Periodieke veiligheidsverslagen </w:t>
      </w:r>
    </w:p>
    <w:p w14:paraId="053A5862" w14:textId="77777777" w:rsidR="00BD6965" w:rsidRPr="00927184" w:rsidRDefault="00BD6965" w:rsidP="00C628B0">
      <w:pPr>
        <w:suppressLineNumbers/>
        <w:spacing w:line="260" w:lineRule="exact"/>
        <w:ind w:right="-1"/>
        <w:rPr>
          <w:szCs w:val="24"/>
          <w:lang w:val="nl-NL"/>
        </w:rPr>
      </w:pPr>
    </w:p>
    <w:p w14:paraId="2A5D6678" w14:textId="6785B678" w:rsidR="00D85CD2" w:rsidRPr="00927184" w:rsidRDefault="00D85CD2" w:rsidP="00C628B0">
      <w:pPr>
        <w:widowControl w:val="0"/>
        <w:rPr>
          <w:szCs w:val="24"/>
          <w:lang w:val="nl-NL"/>
        </w:rPr>
      </w:pPr>
      <w:r w:rsidRPr="00AD3B49">
        <w:rPr>
          <w:noProof/>
          <w:szCs w:val="24"/>
          <w:lang w:val="nl-NL"/>
        </w:rPr>
        <w:t xml:space="preserve">De </w:t>
      </w:r>
      <w:r w:rsidR="005C3344" w:rsidRPr="00AD3B49">
        <w:rPr>
          <w:noProof/>
          <w:szCs w:val="24"/>
          <w:lang w:val="nl-NL"/>
        </w:rPr>
        <w:t>vereisten voor de indiening van</w:t>
      </w:r>
      <w:r w:rsidRPr="00AD3B49">
        <w:rPr>
          <w:noProof/>
          <w:szCs w:val="24"/>
          <w:lang w:val="nl-NL"/>
        </w:rPr>
        <w:t xml:space="preserve"> periodieke veiligheidsverslagen </w:t>
      </w:r>
      <w:r w:rsidR="002C6C67" w:rsidRPr="00AD3B49">
        <w:rPr>
          <w:noProof/>
          <w:szCs w:val="24"/>
          <w:lang w:val="nl-NL"/>
        </w:rPr>
        <w:t xml:space="preserve">voor dit geneesmiddel </w:t>
      </w:r>
      <w:r w:rsidR="005C3344" w:rsidRPr="00AD3B49">
        <w:rPr>
          <w:noProof/>
          <w:szCs w:val="24"/>
          <w:lang w:val="nl-NL"/>
        </w:rPr>
        <w:t>worden vermeld in</w:t>
      </w:r>
      <w:r w:rsidRPr="00AD3B49">
        <w:rPr>
          <w:noProof/>
          <w:szCs w:val="24"/>
          <w:lang w:val="nl-NL"/>
        </w:rPr>
        <w:t xml:space="preserve"> de lijst </w:t>
      </w:r>
      <w:r w:rsidR="005C3344" w:rsidRPr="00AD3B49">
        <w:rPr>
          <w:noProof/>
          <w:szCs w:val="24"/>
          <w:lang w:val="nl-NL"/>
        </w:rPr>
        <w:t>met Europese</w:t>
      </w:r>
      <w:r w:rsidRPr="00AD3B49">
        <w:rPr>
          <w:noProof/>
          <w:szCs w:val="24"/>
          <w:lang w:val="nl-NL"/>
        </w:rPr>
        <w:t xml:space="preserve"> referentiedata (EURD-lijst), waarin voorzien</w:t>
      </w:r>
      <w:r w:rsidRPr="00927184">
        <w:rPr>
          <w:noProof/>
          <w:szCs w:val="24"/>
          <w:lang w:val="nl-NL"/>
        </w:rPr>
        <w:t xml:space="preserve"> wordt in artikel 107</w:t>
      </w:r>
      <w:r w:rsidR="005C3344" w:rsidRPr="00927184">
        <w:rPr>
          <w:noProof/>
          <w:szCs w:val="24"/>
          <w:lang w:val="nl-NL"/>
        </w:rPr>
        <w:t>c</w:t>
      </w:r>
      <w:r w:rsidRPr="00927184">
        <w:rPr>
          <w:noProof/>
          <w:szCs w:val="24"/>
          <w:lang w:val="nl-NL"/>
        </w:rPr>
        <w:t>, onder punt 7 van Richtlijn 2001/83/EG</w:t>
      </w:r>
      <w:r w:rsidR="005C3344" w:rsidRPr="00927184">
        <w:rPr>
          <w:noProof/>
          <w:szCs w:val="24"/>
          <w:lang w:val="nl-NL"/>
        </w:rPr>
        <w:t xml:space="preserve"> en eventuele hierop volgende aanpassingen gepubliceerd</w:t>
      </w:r>
      <w:r w:rsidRPr="00927184">
        <w:rPr>
          <w:noProof/>
          <w:szCs w:val="24"/>
          <w:lang w:val="nl-NL"/>
        </w:rPr>
        <w:t xml:space="preserve"> op het Europese webportaal voor geneesmiddelen.</w:t>
      </w:r>
    </w:p>
    <w:p w14:paraId="5C30CC47" w14:textId="77777777" w:rsidR="00D85CD2" w:rsidRPr="00927184" w:rsidRDefault="00D85CD2" w:rsidP="00C628B0">
      <w:pPr>
        <w:widowControl w:val="0"/>
        <w:rPr>
          <w:szCs w:val="24"/>
          <w:lang w:val="nl-NL"/>
        </w:rPr>
      </w:pPr>
    </w:p>
    <w:p w14:paraId="5719B2F5" w14:textId="77777777" w:rsidR="00D245A8" w:rsidRPr="00927184" w:rsidRDefault="00D245A8" w:rsidP="00C628B0">
      <w:pPr>
        <w:widowControl w:val="0"/>
        <w:rPr>
          <w:szCs w:val="24"/>
          <w:lang w:val="nl-NL"/>
        </w:rPr>
      </w:pPr>
    </w:p>
    <w:p w14:paraId="0FF341D1" w14:textId="77777777" w:rsidR="00D85CD2" w:rsidRPr="00927184" w:rsidRDefault="00D85CD2" w:rsidP="00C628B0">
      <w:pPr>
        <w:keepNext/>
        <w:keepLines/>
        <w:suppressLineNumbers/>
        <w:ind w:left="567" w:right="-1" w:hanging="567"/>
        <w:outlineLvl w:val="0"/>
        <w:rPr>
          <w:b/>
          <w:szCs w:val="24"/>
          <w:lang w:val="nl-NL"/>
        </w:rPr>
      </w:pPr>
      <w:r w:rsidRPr="00927184">
        <w:rPr>
          <w:b/>
          <w:noProof/>
          <w:szCs w:val="24"/>
          <w:lang w:val="nl-NL"/>
        </w:rPr>
        <w:t>D.</w:t>
      </w:r>
      <w:r w:rsidRPr="00927184">
        <w:rPr>
          <w:noProof/>
          <w:szCs w:val="24"/>
          <w:lang w:val="nl-NL"/>
        </w:rPr>
        <w:tab/>
      </w:r>
      <w:r w:rsidRPr="00927184">
        <w:rPr>
          <w:b/>
          <w:noProof/>
          <w:szCs w:val="24"/>
          <w:lang w:val="nl-NL"/>
        </w:rPr>
        <w:t>VOORWAARDEN OF BEPERKINGEN MET BETREKKING TOT EEN VEILIG EN DOELTREFFEND GEBRUIK VAN HET GENEESMIDDEL</w:t>
      </w:r>
    </w:p>
    <w:p w14:paraId="0230961E" w14:textId="77777777" w:rsidR="00BD6965" w:rsidRPr="00927184" w:rsidRDefault="00BD6965" w:rsidP="00C628B0">
      <w:pPr>
        <w:keepNext/>
        <w:keepLines/>
        <w:rPr>
          <w:iCs/>
          <w:noProof/>
          <w:lang w:val="nl-NL"/>
        </w:rPr>
      </w:pPr>
    </w:p>
    <w:p w14:paraId="1CFBB04D" w14:textId="43A37F04" w:rsidR="00532FED" w:rsidRPr="00C628B0" w:rsidRDefault="00532FED" w:rsidP="00C628B0">
      <w:pPr>
        <w:pStyle w:val="ListParagraph"/>
        <w:keepNext/>
        <w:keepLines/>
        <w:numPr>
          <w:ilvl w:val="0"/>
          <w:numId w:val="26"/>
        </w:numPr>
        <w:ind w:left="0" w:firstLine="0"/>
        <w:rPr>
          <w:b/>
          <w:bCs/>
          <w:i/>
          <w:lang w:val="nl-NL"/>
        </w:rPr>
      </w:pPr>
      <w:r w:rsidRPr="00C628B0">
        <w:rPr>
          <w:b/>
          <w:bCs/>
          <w:lang w:val="nl-NL"/>
        </w:rPr>
        <w:t>Risk Management Plan</w:t>
      </w:r>
      <w:r w:rsidR="00D636C6" w:rsidRPr="00C628B0">
        <w:rPr>
          <w:b/>
          <w:bCs/>
          <w:lang w:val="nl-NL"/>
        </w:rPr>
        <w:t xml:space="preserve"> (RMP</w:t>
      </w:r>
      <w:r w:rsidR="005C3344" w:rsidRPr="00C628B0">
        <w:rPr>
          <w:b/>
          <w:bCs/>
          <w:lang w:val="nl-NL"/>
        </w:rPr>
        <w:t>)</w:t>
      </w:r>
    </w:p>
    <w:p w14:paraId="7EA744AD" w14:textId="77777777" w:rsidR="005C3344" w:rsidRPr="00927184" w:rsidRDefault="005C3344" w:rsidP="00C628B0">
      <w:pPr>
        <w:keepNext/>
        <w:keepLines/>
        <w:rPr>
          <w:noProof/>
          <w:lang w:val="nl-NL"/>
        </w:rPr>
      </w:pPr>
    </w:p>
    <w:p w14:paraId="7202955C" w14:textId="77777777" w:rsidR="00532FED" w:rsidRPr="00927184" w:rsidRDefault="00532FED" w:rsidP="00C628B0">
      <w:pPr>
        <w:rPr>
          <w:lang w:val="nl-NL"/>
        </w:rPr>
      </w:pPr>
      <w:r w:rsidRPr="00927184">
        <w:rPr>
          <w:noProof/>
          <w:lang w:val="nl-NL"/>
        </w:rPr>
        <w:t>De vergunning</w:t>
      </w:r>
      <w:r w:rsidR="00434AB3" w:rsidRPr="00927184">
        <w:rPr>
          <w:noProof/>
          <w:lang w:val="nl-NL"/>
        </w:rPr>
        <w:t xml:space="preserve">houder </w:t>
      </w:r>
      <w:r w:rsidR="00D85CD2" w:rsidRPr="00927184">
        <w:rPr>
          <w:noProof/>
          <w:lang w:val="nl-NL"/>
        </w:rPr>
        <w:t xml:space="preserve">voert de </w:t>
      </w:r>
      <w:r w:rsidR="005C3344" w:rsidRPr="00927184">
        <w:rPr>
          <w:noProof/>
          <w:lang w:val="nl-NL"/>
        </w:rPr>
        <w:t xml:space="preserve">verplichte </w:t>
      </w:r>
      <w:r w:rsidRPr="00927184">
        <w:rPr>
          <w:lang w:val="nl-NL"/>
        </w:rPr>
        <w:t xml:space="preserve">onderzoeken </w:t>
      </w:r>
      <w:r w:rsidR="00434AB3" w:rsidRPr="00927184">
        <w:rPr>
          <w:lang w:val="nl-NL"/>
        </w:rPr>
        <w:t xml:space="preserve">en maatregelen </w:t>
      </w:r>
      <w:r w:rsidR="00D85CD2" w:rsidRPr="00927184">
        <w:rPr>
          <w:lang w:val="nl-NL"/>
        </w:rPr>
        <w:t xml:space="preserve">uit </w:t>
      </w:r>
      <w:r w:rsidR="00434AB3" w:rsidRPr="00927184">
        <w:rPr>
          <w:lang w:val="nl-NL"/>
        </w:rPr>
        <w:t>ten behoeve van de geneesmiddelenbewaking</w:t>
      </w:r>
      <w:r w:rsidR="00D85CD2" w:rsidRPr="00927184">
        <w:rPr>
          <w:lang w:val="nl-NL"/>
        </w:rPr>
        <w:t>,</w:t>
      </w:r>
      <w:r w:rsidR="00434AB3" w:rsidRPr="00927184">
        <w:rPr>
          <w:lang w:val="nl-NL"/>
        </w:rPr>
        <w:t xml:space="preserve"> zoals uitgewerkt</w:t>
      </w:r>
      <w:r w:rsidRPr="00927184">
        <w:rPr>
          <w:lang w:val="nl-NL"/>
        </w:rPr>
        <w:t xml:space="preserve"> in het overeengekomen RMP</w:t>
      </w:r>
      <w:r w:rsidR="00D85CD2" w:rsidRPr="00927184">
        <w:rPr>
          <w:lang w:val="nl-NL"/>
        </w:rPr>
        <w:t xml:space="preserve"> en weergegeven</w:t>
      </w:r>
      <w:r w:rsidR="00434AB3" w:rsidRPr="00927184">
        <w:rPr>
          <w:lang w:val="nl-NL"/>
        </w:rPr>
        <w:t xml:space="preserve"> </w:t>
      </w:r>
      <w:r w:rsidRPr="00927184">
        <w:rPr>
          <w:lang w:val="nl-NL"/>
        </w:rPr>
        <w:t xml:space="preserve">in </w:t>
      </w:r>
      <w:r w:rsidR="000F0FE1" w:rsidRPr="00927184">
        <w:rPr>
          <w:lang w:val="nl-NL"/>
        </w:rPr>
        <w:t>m</w:t>
      </w:r>
      <w:r w:rsidRPr="00927184">
        <w:rPr>
          <w:lang w:val="nl-NL"/>
        </w:rPr>
        <w:t xml:space="preserve">odule 1.8.2 van </w:t>
      </w:r>
      <w:r w:rsidR="00434AB3" w:rsidRPr="00927184">
        <w:rPr>
          <w:lang w:val="nl-NL"/>
        </w:rPr>
        <w:t>de handels</w:t>
      </w:r>
      <w:r w:rsidRPr="00927184">
        <w:rPr>
          <w:lang w:val="nl-NL"/>
        </w:rPr>
        <w:t>vergunning</w:t>
      </w:r>
      <w:r w:rsidR="001830FF" w:rsidRPr="00927184">
        <w:rPr>
          <w:lang w:val="nl-NL"/>
        </w:rPr>
        <w:t>,</w:t>
      </w:r>
      <w:r w:rsidR="00434AB3" w:rsidRPr="00927184">
        <w:rPr>
          <w:lang w:val="nl-NL"/>
        </w:rPr>
        <w:t xml:space="preserve"> en in </w:t>
      </w:r>
      <w:r w:rsidR="00D85CD2" w:rsidRPr="00927184">
        <w:rPr>
          <w:lang w:val="nl-NL"/>
        </w:rPr>
        <w:t xml:space="preserve">eventuele </w:t>
      </w:r>
      <w:r w:rsidR="00434AB3" w:rsidRPr="00927184">
        <w:rPr>
          <w:lang w:val="nl-NL"/>
        </w:rPr>
        <w:t>daaropvolgende</w:t>
      </w:r>
      <w:r w:rsidR="00D85CD2" w:rsidRPr="00927184">
        <w:rPr>
          <w:lang w:val="nl-NL"/>
        </w:rPr>
        <w:t xml:space="preserve"> overeengekomen RMP-</w:t>
      </w:r>
      <w:r w:rsidR="005C3344" w:rsidRPr="00927184">
        <w:rPr>
          <w:lang w:val="nl-NL"/>
        </w:rPr>
        <w:t>aanpassingen</w:t>
      </w:r>
      <w:r w:rsidRPr="00927184">
        <w:rPr>
          <w:lang w:val="nl-NL"/>
        </w:rPr>
        <w:t>.</w:t>
      </w:r>
    </w:p>
    <w:p w14:paraId="6828D5A4" w14:textId="77777777" w:rsidR="00B162DB" w:rsidRPr="00927184" w:rsidRDefault="00B162DB" w:rsidP="00C628B0">
      <w:pPr>
        <w:widowControl w:val="0"/>
        <w:rPr>
          <w:noProof/>
          <w:szCs w:val="24"/>
          <w:lang w:val="nl-NL"/>
        </w:rPr>
      </w:pPr>
    </w:p>
    <w:p w14:paraId="0198F216" w14:textId="77777777" w:rsidR="00B162DB" w:rsidRPr="00927184" w:rsidRDefault="00E04158" w:rsidP="00C628B0">
      <w:pPr>
        <w:keepNext/>
        <w:rPr>
          <w:iCs/>
          <w:noProof/>
          <w:szCs w:val="22"/>
          <w:lang w:val="nl-NL"/>
        </w:rPr>
      </w:pPr>
      <w:r w:rsidRPr="00927184">
        <w:rPr>
          <w:iCs/>
          <w:noProof/>
          <w:szCs w:val="22"/>
          <w:lang w:val="nl-NL"/>
        </w:rPr>
        <w:t>E</w:t>
      </w:r>
      <w:r w:rsidR="00A33410" w:rsidRPr="00927184">
        <w:rPr>
          <w:iCs/>
          <w:noProof/>
          <w:szCs w:val="22"/>
          <w:lang w:val="nl-NL"/>
        </w:rPr>
        <w:t xml:space="preserve">en </w:t>
      </w:r>
      <w:r w:rsidR="005C3344" w:rsidRPr="00927184">
        <w:rPr>
          <w:iCs/>
          <w:noProof/>
          <w:szCs w:val="22"/>
          <w:lang w:val="nl-NL"/>
        </w:rPr>
        <w:t xml:space="preserve">aanpassing van het </w:t>
      </w:r>
      <w:r w:rsidR="00A33410" w:rsidRPr="00927184">
        <w:rPr>
          <w:iCs/>
          <w:noProof/>
          <w:szCs w:val="22"/>
          <w:lang w:val="nl-NL"/>
        </w:rPr>
        <w:t>RMP</w:t>
      </w:r>
      <w:r w:rsidR="005C3344" w:rsidRPr="00927184">
        <w:rPr>
          <w:iCs/>
          <w:noProof/>
          <w:szCs w:val="22"/>
          <w:lang w:val="nl-NL"/>
        </w:rPr>
        <w:t xml:space="preserve"> </w:t>
      </w:r>
      <w:r w:rsidR="00A33410" w:rsidRPr="00927184">
        <w:rPr>
          <w:iCs/>
          <w:noProof/>
          <w:szCs w:val="22"/>
          <w:lang w:val="nl-NL"/>
        </w:rPr>
        <w:t>word</w:t>
      </w:r>
      <w:r w:rsidRPr="00927184">
        <w:rPr>
          <w:iCs/>
          <w:noProof/>
          <w:szCs w:val="22"/>
          <w:lang w:val="nl-NL"/>
        </w:rPr>
        <w:t>t</w:t>
      </w:r>
      <w:r w:rsidR="00A33410" w:rsidRPr="00927184">
        <w:rPr>
          <w:iCs/>
          <w:noProof/>
          <w:szCs w:val="22"/>
          <w:lang w:val="nl-NL"/>
        </w:rPr>
        <w:t xml:space="preserve"> ingediend</w:t>
      </w:r>
      <w:r w:rsidR="00B162DB" w:rsidRPr="00927184">
        <w:rPr>
          <w:iCs/>
          <w:noProof/>
          <w:szCs w:val="22"/>
          <w:lang w:val="nl-NL"/>
        </w:rPr>
        <w:t>:</w:t>
      </w:r>
    </w:p>
    <w:p w14:paraId="638BF2FB" w14:textId="77777777" w:rsidR="00B162DB" w:rsidRPr="00927184" w:rsidRDefault="00B162DB" w:rsidP="00C628B0">
      <w:pPr>
        <w:widowControl w:val="0"/>
        <w:numPr>
          <w:ilvl w:val="0"/>
          <w:numId w:val="13"/>
        </w:numPr>
        <w:tabs>
          <w:tab w:val="clear" w:pos="720"/>
        </w:tabs>
        <w:spacing w:line="260" w:lineRule="exact"/>
        <w:ind w:left="567" w:hanging="567"/>
        <w:rPr>
          <w:szCs w:val="24"/>
          <w:lang w:val="nl-NL"/>
        </w:rPr>
      </w:pPr>
      <w:r w:rsidRPr="00927184">
        <w:rPr>
          <w:noProof/>
          <w:szCs w:val="24"/>
          <w:lang w:val="nl-NL"/>
        </w:rPr>
        <w:t>op verzoek van het Europees Geneesmiddelenbureau;</w:t>
      </w:r>
    </w:p>
    <w:p w14:paraId="0AF581D9" w14:textId="77777777" w:rsidR="00B162DB" w:rsidRPr="00927184" w:rsidRDefault="00B162DB" w:rsidP="00C628B0">
      <w:pPr>
        <w:widowControl w:val="0"/>
        <w:numPr>
          <w:ilvl w:val="0"/>
          <w:numId w:val="14"/>
        </w:numPr>
        <w:tabs>
          <w:tab w:val="clear" w:pos="720"/>
        </w:tabs>
        <w:spacing w:line="260" w:lineRule="exact"/>
        <w:ind w:left="567" w:hanging="567"/>
        <w:rPr>
          <w:szCs w:val="24"/>
          <w:lang w:val="nl-NL"/>
        </w:rPr>
      </w:pPr>
      <w:r w:rsidRPr="00927184">
        <w:rPr>
          <w:szCs w:val="24"/>
          <w:lang w:val="nl-NL"/>
        </w:rPr>
        <w:t>steeds wanneer het risicomanagementsysteem gewijzigd wordt, met name als gevolg van het beschikbaar komen van nieuwe informatie die kan leiden tot een belangrijke wijziging van de bes</w:t>
      </w:r>
      <w:r w:rsidR="0061167D" w:rsidRPr="00927184">
        <w:rPr>
          <w:szCs w:val="24"/>
          <w:lang w:val="nl-NL"/>
        </w:rPr>
        <w:t xml:space="preserve">taande </w:t>
      </w:r>
      <w:r w:rsidRPr="00927184">
        <w:rPr>
          <w:szCs w:val="24"/>
          <w:lang w:val="nl-NL"/>
        </w:rPr>
        <w:t>verhouding tussen de voordelen en risico’s of nadat een belangrijke mijlpaal (voor geneesmiddelenbewaking of voor beperking van de risico’s tot een minimum) is bereikt.</w:t>
      </w:r>
    </w:p>
    <w:p w14:paraId="078307AD" w14:textId="77777777" w:rsidR="00B92904" w:rsidRPr="00927184" w:rsidRDefault="00B92904" w:rsidP="00C628B0">
      <w:pPr>
        <w:widowControl w:val="0"/>
        <w:spacing w:line="260" w:lineRule="exact"/>
        <w:rPr>
          <w:szCs w:val="24"/>
          <w:lang w:val="nl-NL"/>
        </w:rPr>
      </w:pPr>
    </w:p>
    <w:p w14:paraId="48CA20E8" w14:textId="77777777" w:rsidR="00B162DB" w:rsidRPr="00927184" w:rsidRDefault="00B162DB" w:rsidP="00C628B0">
      <w:pPr>
        <w:keepNext/>
        <w:numPr>
          <w:ilvl w:val="0"/>
          <w:numId w:val="14"/>
        </w:numPr>
        <w:tabs>
          <w:tab w:val="clear" w:pos="720"/>
        </w:tabs>
        <w:ind w:left="567" w:hanging="567"/>
        <w:rPr>
          <w:bCs/>
          <w:lang w:val="nl-NL"/>
        </w:rPr>
      </w:pPr>
      <w:r w:rsidRPr="00927184">
        <w:rPr>
          <w:b/>
          <w:noProof/>
          <w:szCs w:val="24"/>
          <w:lang w:val="nl-NL"/>
        </w:rPr>
        <w:t>Extra risicobeperkende maatregelen</w:t>
      </w:r>
    </w:p>
    <w:p w14:paraId="0D5D52CE" w14:textId="77777777" w:rsidR="00B1001F" w:rsidRPr="00927184" w:rsidRDefault="00B1001F" w:rsidP="00C628B0">
      <w:pPr>
        <w:keepNext/>
        <w:rPr>
          <w:szCs w:val="22"/>
          <w:lang w:val="nl-NL"/>
        </w:rPr>
      </w:pPr>
    </w:p>
    <w:p w14:paraId="503E593D" w14:textId="77777777" w:rsidR="0038493A" w:rsidRPr="00927184" w:rsidRDefault="0038493A" w:rsidP="00C628B0">
      <w:pPr>
        <w:rPr>
          <w:szCs w:val="22"/>
          <w:lang w:val="nl-NL"/>
        </w:rPr>
      </w:pPr>
      <w:r w:rsidRPr="00927184">
        <w:rPr>
          <w:szCs w:val="22"/>
          <w:lang w:val="nl-NL"/>
        </w:rPr>
        <w:t>Voorafgaand aan het op de markt brengen in elke lidstaat dient de vergunninghouder (MAH) overeenstemming te bereiken met de bevoegde nationale autoriteit over het finale educatief materiaal.</w:t>
      </w:r>
    </w:p>
    <w:p w14:paraId="02F2600A" w14:textId="77777777" w:rsidR="00B162DB" w:rsidRPr="00927184" w:rsidRDefault="00B162DB" w:rsidP="00C628B0">
      <w:pPr>
        <w:widowControl w:val="0"/>
        <w:spacing w:line="260" w:lineRule="exact"/>
        <w:rPr>
          <w:szCs w:val="24"/>
          <w:lang w:val="nl-NL"/>
        </w:rPr>
      </w:pPr>
    </w:p>
    <w:p w14:paraId="275B222C" w14:textId="77777777" w:rsidR="00D636C6" w:rsidRPr="00927184" w:rsidRDefault="00D636C6" w:rsidP="00C628B0">
      <w:pPr>
        <w:pStyle w:val="BodyTextIndent"/>
        <w:tabs>
          <w:tab w:val="clear" w:pos="-720"/>
        </w:tabs>
        <w:ind w:left="0"/>
        <w:rPr>
          <w:b w:val="0"/>
          <w:color w:val="000000"/>
          <w:u w:val="none"/>
          <w:lang w:val="nl-NL"/>
        </w:rPr>
      </w:pPr>
      <w:r w:rsidRPr="00927184">
        <w:rPr>
          <w:b w:val="0"/>
          <w:color w:val="000000"/>
          <w:u w:val="none"/>
          <w:lang w:val="nl-NL"/>
        </w:rPr>
        <w:t xml:space="preserve">De </w:t>
      </w:r>
      <w:r w:rsidR="0038493A" w:rsidRPr="00927184">
        <w:rPr>
          <w:b w:val="0"/>
          <w:color w:val="000000"/>
          <w:u w:val="none"/>
          <w:lang w:val="nl-NL"/>
        </w:rPr>
        <w:t>vergunning</w:t>
      </w:r>
      <w:r w:rsidRPr="00927184">
        <w:rPr>
          <w:b w:val="0"/>
          <w:color w:val="000000"/>
          <w:u w:val="none"/>
          <w:lang w:val="nl-NL"/>
        </w:rPr>
        <w:t>houder</w:t>
      </w:r>
      <w:r w:rsidR="0038493A" w:rsidRPr="00927184">
        <w:rPr>
          <w:b w:val="0"/>
          <w:color w:val="000000"/>
          <w:u w:val="none"/>
          <w:lang w:val="nl-NL"/>
        </w:rPr>
        <w:t xml:space="preserve"> zorgt ervoor dat, na besprekingen en overeenkomst met de nationale bevoegde autorite</w:t>
      </w:r>
      <w:r w:rsidR="00D245A8" w:rsidRPr="00927184">
        <w:rPr>
          <w:b w:val="0"/>
          <w:color w:val="000000"/>
          <w:u w:val="none"/>
          <w:lang w:val="nl-NL"/>
        </w:rPr>
        <w:t>i</w:t>
      </w:r>
      <w:r w:rsidR="0038493A" w:rsidRPr="00927184">
        <w:rPr>
          <w:b w:val="0"/>
          <w:color w:val="000000"/>
          <w:u w:val="none"/>
          <w:lang w:val="nl-NL"/>
        </w:rPr>
        <w:t xml:space="preserve">ten in elke lidstaat waar Lucentis op de markt is, bij het op de markt brengen en na het op de markt brengen, </w:t>
      </w:r>
      <w:r w:rsidR="00D245A8" w:rsidRPr="00927184">
        <w:rPr>
          <w:b w:val="0"/>
          <w:color w:val="000000"/>
          <w:u w:val="none"/>
          <w:lang w:val="nl-NL"/>
        </w:rPr>
        <w:t xml:space="preserve">alle oogklinieken waarvan wordt verwacht dat zij Lucentis zullen gebruiken, </w:t>
      </w:r>
      <w:r w:rsidR="0038493A" w:rsidRPr="00927184">
        <w:rPr>
          <w:b w:val="0"/>
          <w:color w:val="000000"/>
          <w:u w:val="none"/>
          <w:lang w:val="nl-NL"/>
        </w:rPr>
        <w:t xml:space="preserve">voorzien zijn van een </w:t>
      </w:r>
      <w:r w:rsidR="0015219F" w:rsidRPr="00927184">
        <w:rPr>
          <w:b w:val="0"/>
          <w:color w:val="000000"/>
          <w:u w:val="none"/>
          <w:lang w:val="nl-NL"/>
        </w:rPr>
        <w:t>up-to-date p</w:t>
      </w:r>
      <w:r w:rsidRPr="00927184">
        <w:rPr>
          <w:b w:val="0"/>
          <w:color w:val="000000"/>
          <w:u w:val="none"/>
          <w:lang w:val="nl-NL"/>
        </w:rPr>
        <w:t>atiënteninformatiepakket</w:t>
      </w:r>
      <w:r w:rsidR="0015219F" w:rsidRPr="00927184">
        <w:rPr>
          <w:b w:val="0"/>
          <w:color w:val="000000"/>
          <w:u w:val="none"/>
          <w:lang w:val="nl-NL"/>
        </w:rPr>
        <w:t>.</w:t>
      </w:r>
    </w:p>
    <w:p w14:paraId="6E3AB0D9" w14:textId="77777777" w:rsidR="00D636C6" w:rsidRPr="00927184" w:rsidRDefault="00D636C6" w:rsidP="00C628B0">
      <w:pPr>
        <w:pStyle w:val="BodyTextIndent"/>
        <w:ind w:left="0"/>
        <w:rPr>
          <w:b w:val="0"/>
          <w:color w:val="000000"/>
          <w:u w:val="none"/>
          <w:lang w:val="nl-NL"/>
        </w:rPr>
      </w:pPr>
    </w:p>
    <w:p w14:paraId="5C9F74E2" w14:textId="77777777" w:rsidR="00D636C6" w:rsidRPr="00927184" w:rsidRDefault="00D636C6" w:rsidP="00C628B0">
      <w:pPr>
        <w:pStyle w:val="BodyTextIndent"/>
        <w:keepNext/>
        <w:widowControl w:val="0"/>
        <w:tabs>
          <w:tab w:val="clear" w:pos="-720"/>
        </w:tabs>
        <w:suppressAutoHyphens w:val="0"/>
        <w:ind w:left="0"/>
        <w:rPr>
          <w:b w:val="0"/>
          <w:color w:val="000000"/>
          <w:u w:val="none"/>
          <w:lang w:val="nl-NL"/>
        </w:rPr>
      </w:pPr>
      <w:r w:rsidRPr="00927184">
        <w:rPr>
          <w:b w:val="0"/>
          <w:color w:val="000000"/>
          <w:u w:val="none"/>
          <w:lang w:val="nl-NL"/>
        </w:rPr>
        <w:t>Het patiënteninformatiepakket moet zowel in de vorm van patiënteninformatieboekjes als een audio-CD worden verstrekt en dient de volgende belangrijke onderdelen te bevatten:</w:t>
      </w:r>
    </w:p>
    <w:p w14:paraId="6C53EC46" w14:textId="77777777" w:rsidR="00D636C6" w:rsidRPr="00927184" w:rsidRDefault="00D636C6" w:rsidP="00C628B0">
      <w:pPr>
        <w:pStyle w:val="BodyTextIndent"/>
        <w:numPr>
          <w:ilvl w:val="0"/>
          <w:numId w:val="6"/>
        </w:numPr>
        <w:tabs>
          <w:tab w:val="clear" w:pos="-720"/>
          <w:tab w:val="clear" w:pos="360"/>
        </w:tabs>
        <w:ind w:left="567" w:hanging="567"/>
        <w:rPr>
          <w:b w:val="0"/>
          <w:color w:val="000000"/>
          <w:u w:val="none"/>
          <w:lang w:val="nl-NL"/>
        </w:rPr>
      </w:pPr>
      <w:r w:rsidRPr="00927184">
        <w:rPr>
          <w:b w:val="0"/>
          <w:color w:val="000000"/>
          <w:u w:val="none"/>
          <w:lang w:val="nl-NL"/>
        </w:rPr>
        <w:t>Patiëntenbijsluiter</w:t>
      </w:r>
    </w:p>
    <w:p w14:paraId="6A9C2207" w14:textId="77777777" w:rsidR="00D636C6" w:rsidRPr="00927184" w:rsidRDefault="00D636C6" w:rsidP="00C628B0">
      <w:pPr>
        <w:pStyle w:val="BodyTextIndent"/>
        <w:numPr>
          <w:ilvl w:val="0"/>
          <w:numId w:val="6"/>
        </w:numPr>
        <w:tabs>
          <w:tab w:val="clear" w:pos="-720"/>
          <w:tab w:val="clear" w:pos="360"/>
        </w:tabs>
        <w:ind w:left="567" w:hanging="567"/>
        <w:rPr>
          <w:b w:val="0"/>
          <w:color w:val="000000"/>
          <w:u w:val="none"/>
          <w:lang w:val="nl-NL"/>
        </w:rPr>
      </w:pPr>
      <w:r w:rsidRPr="00927184">
        <w:rPr>
          <w:b w:val="0"/>
          <w:color w:val="000000"/>
          <w:u w:val="none"/>
          <w:lang w:val="nl-NL"/>
        </w:rPr>
        <w:t>Hoe voorbereiden op de Lucentis-behandeling</w:t>
      </w:r>
    </w:p>
    <w:p w14:paraId="02D25644" w14:textId="77777777" w:rsidR="00D636C6" w:rsidRPr="00927184" w:rsidRDefault="00D636C6" w:rsidP="00C628B0">
      <w:pPr>
        <w:pStyle w:val="BodyTextIndent"/>
        <w:numPr>
          <w:ilvl w:val="0"/>
          <w:numId w:val="6"/>
        </w:numPr>
        <w:tabs>
          <w:tab w:val="clear" w:pos="-720"/>
          <w:tab w:val="clear" w:pos="360"/>
        </w:tabs>
        <w:ind w:left="567" w:hanging="567"/>
        <w:rPr>
          <w:b w:val="0"/>
          <w:color w:val="000000"/>
          <w:u w:val="none"/>
          <w:lang w:val="nl-NL"/>
        </w:rPr>
      </w:pPr>
      <w:r w:rsidRPr="00927184">
        <w:rPr>
          <w:b w:val="0"/>
          <w:color w:val="000000"/>
          <w:u w:val="none"/>
          <w:lang w:val="nl-NL"/>
        </w:rPr>
        <w:t>Wat zijn de stappen die volgen op de behandeling met Lucentis</w:t>
      </w:r>
    </w:p>
    <w:p w14:paraId="5A441B82" w14:textId="77777777" w:rsidR="00D636C6" w:rsidRPr="00927184" w:rsidRDefault="00D636C6" w:rsidP="00C628B0">
      <w:pPr>
        <w:pStyle w:val="BodyTextIndent"/>
        <w:numPr>
          <w:ilvl w:val="0"/>
          <w:numId w:val="6"/>
        </w:numPr>
        <w:tabs>
          <w:tab w:val="clear" w:pos="-720"/>
          <w:tab w:val="clear" w:pos="360"/>
        </w:tabs>
        <w:ind w:left="567" w:hanging="567"/>
        <w:rPr>
          <w:b w:val="0"/>
          <w:color w:val="000000"/>
          <w:u w:val="none"/>
          <w:lang w:val="nl-NL"/>
        </w:rPr>
      </w:pPr>
      <w:r w:rsidRPr="00927184">
        <w:rPr>
          <w:b w:val="0"/>
          <w:color w:val="000000"/>
          <w:u w:val="none"/>
          <w:lang w:val="nl-NL"/>
        </w:rPr>
        <w:t xml:space="preserve">Belangrijke </w:t>
      </w:r>
      <w:r w:rsidR="006007F6" w:rsidRPr="00927184">
        <w:rPr>
          <w:b w:val="0"/>
          <w:color w:val="000000"/>
          <w:u w:val="none"/>
          <w:lang w:val="nl-NL"/>
        </w:rPr>
        <w:t>klachten</w:t>
      </w:r>
      <w:r w:rsidRPr="00927184">
        <w:rPr>
          <w:b w:val="0"/>
          <w:color w:val="000000"/>
          <w:u w:val="none"/>
          <w:lang w:val="nl-NL"/>
        </w:rPr>
        <w:t xml:space="preserve"> en symptomen van ernstige bijwerkingen</w:t>
      </w:r>
      <w:r w:rsidR="00D245A8" w:rsidRPr="00927184">
        <w:rPr>
          <w:b w:val="0"/>
          <w:color w:val="000000"/>
          <w:u w:val="none"/>
          <w:lang w:val="nl-NL"/>
        </w:rPr>
        <w:t>,</w:t>
      </w:r>
      <w:r w:rsidR="00DF6551" w:rsidRPr="00927184">
        <w:rPr>
          <w:b w:val="0"/>
          <w:color w:val="000000"/>
          <w:u w:val="none"/>
          <w:lang w:val="nl-NL"/>
        </w:rPr>
        <w:t xml:space="preserve"> </w:t>
      </w:r>
      <w:r w:rsidR="0061167D" w:rsidRPr="00927184">
        <w:rPr>
          <w:b w:val="0"/>
          <w:color w:val="000000"/>
          <w:u w:val="none"/>
          <w:lang w:val="nl-NL"/>
        </w:rPr>
        <w:t>waaronder</w:t>
      </w:r>
      <w:r w:rsidR="00DF6551" w:rsidRPr="00927184">
        <w:rPr>
          <w:b w:val="0"/>
          <w:color w:val="000000"/>
          <w:u w:val="none"/>
          <w:lang w:val="nl-NL"/>
        </w:rPr>
        <w:t xml:space="preserve"> verhoogde intra-oculaire druk,</w:t>
      </w:r>
      <w:r w:rsidR="0015219F" w:rsidRPr="00927184">
        <w:rPr>
          <w:b w:val="0"/>
          <w:color w:val="000000"/>
          <w:u w:val="none"/>
          <w:lang w:val="nl-NL"/>
        </w:rPr>
        <w:t xml:space="preserve"> intraoculaire ontsteking, retinale loslating &amp; retinale scheur</w:t>
      </w:r>
      <w:r w:rsidR="00DF6551" w:rsidRPr="00927184">
        <w:rPr>
          <w:b w:val="0"/>
          <w:color w:val="000000"/>
          <w:u w:val="none"/>
          <w:lang w:val="nl-NL"/>
        </w:rPr>
        <w:t xml:space="preserve"> en </w:t>
      </w:r>
      <w:r w:rsidR="0015219F" w:rsidRPr="00927184">
        <w:rPr>
          <w:b w:val="0"/>
          <w:color w:val="000000"/>
          <w:u w:val="none"/>
          <w:lang w:val="nl-NL"/>
        </w:rPr>
        <w:t xml:space="preserve">infectieuze </w:t>
      </w:r>
      <w:r w:rsidR="00DF6551" w:rsidRPr="00927184">
        <w:rPr>
          <w:b w:val="0"/>
          <w:color w:val="000000"/>
          <w:u w:val="none"/>
          <w:lang w:val="nl-NL"/>
        </w:rPr>
        <w:t>endo</w:t>
      </w:r>
      <w:r w:rsidR="0015219F" w:rsidRPr="00927184">
        <w:rPr>
          <w:b w:val="0"/>
          <w:color w:val="000000"/>
          <w:u w:val="none"/>
          <w:lang w:val="nl-NL"/>
        </w:rPr>
        <w:t>ft</w:t>
      </w:r>
      <w:r w:rsidR="00DF6551" w:rsidRPr="00927184">
        <w:rPr>
          <w:b w:val="0"/>
          <w:color w:val="000000"/>
          <w:u w:val="none"/>
          <w:lang w:val="nl-NL"/>
        </w:rPr>
        <w:t>almitis</w:t>
      </w:r>
    </w:p>
    <w:p w14:paraId="01E03BE6" w14:textId="77777777" w:rsidR="00D636C6" w:rsidRPr="00927184" w:rsidRDefault="00D636C6" w:rsidP="00C628B0">
      <w:pPr>
        <w:pStyle w:val="BodyTextIndent"/>
        <w:numPr>
          <w:ilvl w:val="0"/>
          <w:numId w:val="6"/>
        </w:numPr>
        <w:tabs>
          <w:tab w:val="clear" w:pos="-720"/>
          <w:tab w:val="clear" w:pos="360"/>
        </w:tabs>
        <w:ind w:left="567" w:hanging="567"/>
        <w:rPr>
          <w:b w:val="0"/>
          <w:color w:val="000000"/>
          <w:u w:val="none"/>
          <w:lang w:val="nl-NL"/>
        </w:rPr>
      </w:pPr>
      <w:r w:rsidRPr="00927184">
        <w:rPr>
          <w:b w:val="0"/>
          <w:color w:val="000000"/>
          <w:u w:val="none"/>
          <w:lang w:val="nl-NL"/>
        </w:rPr>
        <w:t>Wanneer spoedeisende aandacht van de arts vragen</w:t>
      </w:r>
    </w:p>
    <w:p w14:paraId="12669FBA" w14:textId="77777777" w:rsidR="00D636C6" w:rsidRPr="00927184" w:rsidRDefault="00D636C6" w:rsidP="00C628B0">
      <w:pPr>
        <w:pStyle w:val="BodyTextIndent"/>
        <w:ind w:left="0"/>
        <w:rPr>
          <w:b w:val="0"/>
          <w:color w:val="000000"/>
          <w:u w:val="none"/>
          <w:lang w:val="nl-NL"/>
        </w:rPr>
      </w:pPr>
    </w:p>
    <w:p w14:paraId="612A69ED" w14:textId="77777777" w:rsidR="00532FED" w:rsidRPr="00927184" w:rsidRDefault="00532FED" w:rsidP="00C628B0">
      <w:pPr>
        <w:pStyle w:val="Header"/>
        <w:tabs>
          <w:tab w:val="clear" w:pos="4320"/>
          <w:tab w:val="clear" w:pos="8640"/>
        </w:tabs>
        <w:rPr>
          <w:lang w:val="nl-NL"/>
        </w:rPr>
      </w:pPr>
      <w:r w:rsidRPr="00927184">
        <w:rPr>
          <w:noProof/>
          <w:lang w:val="nl-NL"/>
        </w:rPr>
        <w:br w:type="page"/>
      </w:r>
    </w:p>
    <w:p w14:paraId="332E9B84" w14:textId="77777777" w:rsidR="00532FED" w:rsidRPr="00927184" w:rsidRDefault="00532FED" w:rsidP="00C628B0">
      <w:pPr>
        <w:suppressAutoHyphens/>
        <w:rPr>
          <w:lang w:val="nl-NL"/>
        </w:rPr>
      </w:pPr>
    </w:p>
    <w:p w14:paraId="1E10D871" w14:textId="77777777" w:rsidR="00532FED" w:rsidRPr="00927184" w:rsidRDefault="00532FED" w:rsidP="00C628B0">
      <w:pPr>
        <w:suppressAutoHyphens/>
        <w:rPr>
          <w:lang w:val="nl-NL"/>
        </w:rPr>
      </w:pPr>
    </w:p>
    <w:p w14:paraId="074C3774" w14:textId="77777777" w:rsidR="00532FED" w:rsidRPr="00927184" w:rsidRDefault="00532FED" w:rsidP="00C628B0">
      <w:pPr>
        <w:suppressAutoHyphens/>
        <w:rPr>
          <w:lang w:val="nl-NL"/>
        </w:rPr>
      </w:pPr>
    </w:p>
    <w:p w14:paraId="11F80CCC" w14:textId="77777777" w:rsidR="00532FED" w:rsidRPr="00927184" w:rsidRDefault="00532FED" w:rsidP="00C628B0">
      <w:pPr>
        <w:suppressAutoHyphens/>
        <w:rPr>
          <w:lang w:val="nl-NL"/>
        </w:rPr>
      </w:pPr>
    </w:p>
    <w:p w14:paraId="740FB5AA" w14:textId="77777777" w:rsidR="00532FED" w:rsidRPr="00927184" w:rsidRDefault="00532FED" w:rsidP="00C628B0">
      <w:pPr>
        <w:suppressAutoHyphens/>
        <w:rPr>
          <w:lang w:val="nl-NL"/>
        </w:rPr>
      </w:pPr>
    </w:p>
    <w:p w14:paraId="19B92682" w14:textId="77777777" w:rsidR="00532FED" w:rsidRPr="00927184" w:rsidRDefault="00532FED" w:rsidP="00C628B0">
      <w:pPr>
        <w:suppressAutoHyphens/>
        <w:rPr>
          <w:lang w:val="nl-NL"/>
        </w:rPr>
      </w:pPr>
    </w:p>
    <w:p w14:paraId="6F07047E" w14:textId="77777777" w:rsidR="00532FED" w:rsidRPr="00927184" w:rsidRDefault="00532FED" w:rsidP="00C628B0">
      <w:pPr>
        <w:suppressAutoHyphens/>
        <w:rPr>
          <w:lang w:val="nl-NL"/>
        </w:rPr>
      </w:pPr>
    </w:p>
    <w:p w14:paraId="7B44499C" w14:textId="77777777" w:rsidR="00532FED" w:rsidRPr="00927184" w:rsidRDefault="00532FED" w:rsidP="00C628B0">
      <w:pPr>
        <w:suppressAutoHyphens/>
        <w:rPr>
          <w:lang w:val="nl-NL"/>
        </w:rPr>
      </w:pPr>
    </w:p>
    <w:p w14:paraId="05C8DEFC" w14:textId="77777777" w:rsidR="00532FED" w:rsidRPr="00927184" w:rsidRDefault="00532FED" w:rsidP="00C628B0">
      <w:pPr>
        <w:suppressAutoHyphens/>
        <w:rPr>
          <w:lang w:val="nl-NL"/>
        </w:rPr>
      </w:pPr>
    </w:p>
    <w:p w14:paraId="061F2006" w14:textId="77777777" w:rsidR="00532FED" w:rsidRPr="00927184" w:rsidRDefault="00532FED" w:rsidP="00C628B0">
      <w:pPr>
        <w:suppressAutoHyphens/>
        <w:rPr>
          <w:lang w:val="nl-NL"/>
        </w:rPr>
      </w:pPr>
    </w:p>
    <w:p w14:paraId="731C3BAD" w14:textId="77777777" w:rsidR="00532FED" w:rsidRPr="00927184" w:rsidRDefault="00532FED" w:rsidP="00C628B0">
      <w:pPr>
        <w:suppressAutoHyphens/>
        <w:rPr>
          <w:lang w:val="nl-NL"/>
        </w:rPr>
      </w:pPr>
    </w:p>
    <w:p w14:paraId="1D2A5037" w14:textId="77777777" w:rsidR="00532FED" w:rsidRPr="00927184" w:rsidRDefault="00532FED" w:rsidP="00C628B0">
      <w:pPr>
        <w:suppressAutoHyphens/>
        <w:rPr>
          <w:lang w:val="nl-NL"/>
        </w:rPr>
      </w:pPr>
    </w:p>
    <w:p w14:paraId="7B5404E6" w14:textId="77777777" w:rsidR="006D270F" w:rsidRPr="00927184" w:rsidRDefault="006D270F" w:rsidP="00C628B0">
      <w:pPr>
        <w:suppressAutoHyphens/>
        <w:rPr>
          <w:lang w:val="nl-NL"/>
        </w:rPr>
      </w:pPr>
    </w:p>
    <w:p w14:paraId="614CF13A" w14:textId="77777777" w:rsidR="00532FED" w:rsidRPr="00927184" w:rsidRDefault="00532FED" w:rsidP="00C628B0">
      <w:pPr>
        <w:suppressAutoHyphens/>
        <w:rPr>
          <w:lang w:val="nl-NL"/>
        </w:rPr>
      </w:pPr>
    </w:p>
    <w:p w14:paraId="5FCF19B5" w14:textId="77777777" w:rsidR="00532FED" w:rsidRPr="00927184" w:rsidRDefault="00532FED" w:rsidP="00C628B0">
      <w:pPr>
        <w:suppressAutoHyphens/>
        <w:rPr>
          <w:lang w:val="nl-NL"/>
        </w:rPr>
      </w:pPr>
    </w:p>
    <w:p w14:paraId="271A1437" w14:textId="77777777" w:rsidR="00532FED" w:rsidRPr="00927184" w:rsidRDefault="00532FED" w:rsidP="00C628B0">
      <w:pPr>
        <w:suppressAutoHyphens/>
        <w:rPr>
          <w:lang w:val="nl-NL"/>
        </w:rPr>
      </w:pPr>
    </w:p>
    <w:p w14:paraId="2E864531" w14:textId="77777777" w:rsidR="00532FED" w:rsidRPr="00927184" w:rsidRDefault="00532FED" w:rsidP="00C628B0">
      <w:pPr>
        <w:suppressAutoHyphens/>
        <w:rPr>
          <w:lang w:val="nl-NL"/>
        </w:rPr>
      </w:pPr>
    </w:p>
    <w:p w14:paraId="70194004" w14:textId="77777777" w:rsidR="00532FED" w:rsidRPr="00927184" w:rsidRDefault="00532FED" w:rsidP="00C628B0">
      <w:pPr>
        <w:suppressAutoHyphens/>
        <w:rPr>
          <w:lang w:val="nl-NL"/>
        </w:rPr>
      </w:pPr>
    </w:p>
    <w:p w14:paraId="13B9C3C8" w14:textId="77777777" w:rsidR="00532FED" w:rsidRPr="00927184" w:rsidRDefault="00532FED" w:rsidP="00C628B0">
      <w:pPr>
        <w:suppressAutoHyphens/>
        <w:rPr>
          <w:lang w:val="nl-NL"/>
        </w:rPr>
      </w:pPr>
    </w:p>
    <w:p w14:paraId="5898798A" w14:textId="77777777" w:rsidR="00532FED" w:rsidRPr="00927184" w:rsidRDefault="00532FED" w:rsidP="00C628B0">
      <w:pPr>
        <w:suppressAutoHyphens/>
        <w:rPr>
          <w:lang w:val="nl-NL"/>
        </w:rPr>
      </w:pPr>
    </w:p>
    <w:p w14:paraId="6C7B9193" w14:textId="77777777" w:rsidR="00532FED" w:rsidRPr="00927184" w:rsidRDefault="00532FED" w:rsidP="00C628B0">
      <w:pPr>
        <w:suppressAutoHyphens/>
        <w:rPr>
          <w:lang w:val="nl-NL"/>
        </w:rPr>
      </w:pPr>
    </w:p>
    <w:p w14:paraId="5B8CAA90" w14:textId="77777777" w:rsidR="00532FED" w:rsidRPr="00927184" w:rsidRDefault="00532FED" w:rsidP="00C628B0">
      <w:pPr>
        <w:suppressAutoHyphens/>
        <w:rPr>
          <w:lang w:val="nl-NL"/>
        </w:rPr>
      </w:pPr>
    </w:p>
    <w:p w14:paraId="3E784163" w14:textId="77777777" w:rsidR="00532FED" w:rsidRPr="00927184" w:rsidRDefault="00532FED" w:rsidP="00C628B0">
      <w:pPr>
        <w:suppressAutoHyphens/>
        <w:rPr>
          <w:lang w:val="nl-NL"/>
        </w:rPr>
      </w:pPr>
    </w:p>
    <w:p w14:paraId="26713C19" w14:textId="77777777" w:rsidR="00532FED" w:rsidRPr="00927184" w:rsidRDefault="00532FED" w:rsidP="00C628B0">
      <w:pPr>
        <w:suppressAutoHyphens/>
        <w:jc w:val="center"/>
        <w:rPr>
          <w:b/>
          <w:lang w:val="nl-NL"/>
        </w:rPr>
      </w:pPr>
      <w:r w:rsidRPr="00927184">
        <w:rPr>
          <w:b/>
          <w:lang w:val="nl-NL"/>
        </w:rPr>
        <w:t>BIJLAGE III</w:t>
      </w:r>
    </w:p>
    <w:p w14:paraId="611B4959" w14:textId="77777777" w:rsidR="00532FED" w:rsidRPr="00927184" w:rsidRDefault="00532FED" w:rsidP="00C628B0">
      <w:pPr>
        <w:suppressAutoHyphens/>
        <w:jc w:val="center"/>
        <w:rPr>
          <w:lang w:val="nl-NL"/>
        </w:rPr>
      </w:pPr>
    </w:p>
    <w:p w14:paraId="6ED9B2FF" w14:textId="77777777" w:rsidR="00532FED" w:rsidRPr="00927184" w:rsidRDefault="00532FED" w:rsidP="00C628B0">
      <w:pPr>
        <w:suppressAutoHyphens/>
        <w:jc w:val="center"/>
        <w:rPr>
          <w:lang w:val="nl-NL"/>
        </w:rPr>
      </w:pPr>
      <w:r w:rsidRPr="00927184">
        <w:rPr>
          <w:b/>
          <w:lang w:val="nl-NL"/>
        </w:rPr>
        <w:t>ETIKETTERING EN BIJSLUITER</w:t>
      </w:r>
    </w:p>
    <w:p w14:paraId="30B4CE68" w14:textId="77777777" w:rsidR="00532FED" w:rsidRPr="00927184" w:rsidRDefault="00532FED" w:rsidP="00C628B0">
      <w:pPr>
        <w:suppressAutoHyphens/>
        <w:rPr>
          <w:lang w:val="nl-NL"/>
        </w:rPr>
      </w:pPr>
      <w:r w:rsidRPr="00927184">
        <w:rPr>
          <w:b/>
          <w:lang w:val="nl-NL"/>
        </w:rPr>
        <w:br w:type="page"/>
      </w:r>
    </w:p>
    <w:p w14:paraId="235F49AB" w14:textId="77777777" w:rsidR="00532FED" w:rsidRPr="00927184" w:rsidRDefault="00532FED" w:rsidP="00C628B0">
      <w:pPr>
        <w:suppressAutoHyphens/>
        <w:rPr>
          <w:lang w:val="nl-NL"/>
        </w:rPr>
      </w:pPr>
    </w:p>
    <w:p w14:paraId="1999EF74" w14:textId="77777777" w:rsidR="00532FED" w:rsidRPr="00927184" w:rsidRDefault="00532FED" w:rsidP="00C628B0">
      <w:pPr>
        <w:suppressAutoHyphens/>
        <w:rPr>
          <w:lang w:val="nl-NL"/>
        </w:rPr>
      </w:pPr>
    </w:p>
    <w:p w14:paraId="4183EFCF" w14:textId="77777777" w:rsidR="00532FED" w:rsidRPr="00927184" w:rsidRDefault="00532FED" w:rsidP="00C628B0">
      <w:pPr>
        <w:suppressAutoHyphens/>
        <w:rPr>
          <w:lang w:val="nl-NL"/>
        </w:rPr>
      </w:pPr>
    </w:p>
    <w:p w14:paraId="7D93BAA7" w14:textId="77777777" w:rsidR="00532FED" w:rsidRPr="00927184" w:rsidRDefault="00532FED" w:rsidP="00C628B0">
      <w:pPr>
        <w:suppressAutoHyphens/>
        <w:rPr>
          <w:lang w:val="nl-NL"/>
        </w:rPr>
      </w:pPr>
    </w:p>
    <w:p w14:paraId="276C8C6F" w14:textId="77777777" w:rsidR="00532FED" w:rsidRPr="00927184" w:rsidRDefault="00532FED" w:rsidP="00C628B0">
      <w:pPr>
        <w:suppressAutoHyphens/>
        <w:rPr>
          <w:lang w:val="nl-NL"/>
        </w:rPr>
      </w:pPr>
    </w:p>
    <w:p w14:paraId="0A544A3B" w14:textId="77777777" w:rsidR="00532FED" w:rsidRPr="00927184" w:rsidRDefault="00532FED" w:rsidP="00C628B0">
      <w:pPr>
        <w:suppressAutoHyphens/>
        <w:rPr>
          <w:lang w:val="nl-NL"/>
        </w:rPr>
      </w:pPr>
    </w:p>
    <w:p w14:paraId="5EB06CFC" w14:textId="77777777" w:rsidR="00532FED" w:rsidRPr="00927184" w:rsidRDefault="00532FED" w:rsidP="00C628B0">
      <w:pPr>
        <w:suppressAutoHyphens/>
        <w:rPr>
          <w:lang w:val="nl-NL"/>
        </w:rPr>
      </w:pPr>
    </w:p>
    <w:p w14:paraId="3151D830" w14:textId="77777777" w:rsidR="00532FED" w:rsidRPr="00927184" w:rsidRDefault="00532FED" w:rsidP="00C628B0">
      <w:pPr>
        <w:suppressAutoHyphens/>
        <w:rPr>
          <w:lang w:val="nl-NL"/>
        </w:rPr>
      </w:pPr>
    </w:p>
    <w:p w14:paraId="2BDF7EB5" w14:textId="77777777" w:rsidR="00532FED" w:rsidRPr="00927184" w:rsidRDefault="00532FED" w:rsidP="00C628B0">
      <w:pPr>
        <w:suppressAutoHyphens/>
        <w:rPr>
          <w:lang w:val="nl-NL"/>
        </w:rPr>
      </w:pPr>
    </w:p>
    <w:p w14:paraId="380CB45B" w14:textId="77777777" w:rsidR="00532FED" w:rsidRPr="00927184" w:rsidRDefault="00532FED" w:rsidP="00C628B0">
      <w:pPr>
        <w:suppressAutoHyphens/>
        <w:rPr>
          <w:lang w:val="nl-NL"/>
        </w:rPr>
      </w:pPr>
    </w:p>
    <w:p w14:paraId="5A6FCF4A" w14:textId="77777777" w:rsidR="00532FED" w:rsidRPr="00927184" w:rsidRDefault="00532FED" w:rsidP="00C628B0">
      <w:pPr>
        <w:suppressAutoHyphens/>
        <w:rPr>
          <w:lang w:val="nl-NL"/>
        </w:rPr>
      </w:pPr>
    </w:p>
    <w:p w14:paraId="0E70279F" w14:textId="77777777" w:rsidR="006D270F" w:rsidRPr="00927184" w:rsidRDefault="006D270F" w:rsidP="00C628B0">
      <w:pPr>
        <w:suppressAutoHyphens/>
        <w:rPr>
          <w:lang w:val="nl-NL"/>
        </w:rPr>
      </w:pPr>
    </w:p>
    <w:p w14:paraId="7FACBB26" w14:textId="77777777" w:rsidR="00532FED" w:rsidRPr="00927184" w:rsidRDefault="00532FED" w:rsidP="00C628B0">
      <w:pPr>
        <w:suppressAutoHyphens/>
        <w:rPr>
          <w:lang w:val="nl-NL"/>
        </w:rPr>
      </w:pPr>
    </w:p>
    <w:p w14:paraId="2094B072" w14:textId="77777777" w:rsidR="00532FED" w:rsidRPr="00927184" w:rsidRDefault="00532FED" w:rsidP="00C628B0">
      <w:pPr>
        <w:suppressAutoHyphens/>
        <w:rPr>
          <w:lang w:val="nl-NL"/>
        </w:rPr>
      </w:pPr>
    </w:p>
    <w:p w14:paraId="0341C0D6" w14:textId="77777777" w:rsidR="00532FED" w:rsidRPr="00927184" w:rsidRDefault="00532FED" w:rsidP="00C628B0">
      <w:pPr>
        <w:suppressAutoHyphens/>
        <w:rPr>
          <w:lang w:val="nl-NL"/>
        </w:rPr>
      </w:pPr>
    </w:p>
    <w:p w14:paraId="0C8F86CB" w14:textId="77777777" w:rsidR="00532FED" w:rsidRPr="00927184" w:rsidRDefault="00532FED" w:rsidP="00C628B0">
      <w:pPr>
        <w:suppressAutoHyphens/>
        <w:rPr>
          <w:lang w:val="nl-NL"/>
        </w:rPr>
      </w:pPr>
    </w:p>
    <w:p w14:paraId="7932E44D" w14:textId="77777777" w:rsidR="00532FED" w:rsidRPr="00927184" w:rsidRDefault="00532FED" w:rsidP="00C628B0">
      <w:pPr>
        <w:suppressAutoHyphens/>
        <w:rPr>
          <w:lang w:val="nl-NL"/>
        </w:rPr>
      </w:pPr>
    </w:p>
    <w:p w14:paraId="306D448B" w14:textId="77777777" w:rsidR="00532FED" w:rsidRPr="00927184" w:rsidRDefault="00532FED" w:rsidP="00C628B0">
      <w:pPr>
        <w:suppressAutoHyphens/>
        <w:rPr>
          <w:lang w:val="nl-NL"/>
        </w:rPr>
      </w:pPr>
    </w:p>
    <w:p w14:paraId="6AEB464F" w14:textId="77777777" w:rsidR="00532FED" w:rsidRPr="00927184" w:rsidRDefault="00532FED" w:rsidP="00C628B0">
      <w:pPr>
        <w:suppressAutoHyphens/>
        <w:rPr>
          <w:lang w:val="nl-NL"/>
        </w:rPr>
      </w:pPr>
    </w:p>
    <w:p w14:paraId="5EF53F48" w14:textId="77777777" w:rsidR="00532FED" w:rsidRPr="00927184" w:rsidRDefault="00532FED" w:rsidP="00C628B0">
      <w:pPr>
        <w:suppressAutoHyphens/>
        <w:rPr>
          <w:lang w:val="nl-NL"/>
        </w:rPr>
      </w:pPr>
    </w:p>
    <w:p w14:paraId="01898D4B" w14:textId="77777777" w:rsidR="00532FED" w:rsidRPr="00927184" w:rsidRDefault="00532FED" w:rsidP="00C628B0">
      <w:pPr>
        <w:suppressAutoHyphens/>
        <w:rPr>
          <w:lang w:val="nl-NL"/>
        </w:rPr>
      </w:pPr>
    </w:p>
    <w:p w14:paraId="14FE2B73" w14:textId="77777777" w:rsidR="00532FED" w:rsidRPr="00927184" w:rsidRDefault="00532FED" w:rsidP="00C628B0">
      <w:pPr>
        <w:suppressAutoHyphens/>
        <w:rPr>
          <w:lang w:val="nl-NL"/>
        </w:rPr>
      </w:pPr>
    </w:p>
    <w:p w14:paraId="75D58CE7" w14:textId="77777777" w:rsidR="00532FED" w:rsidRPr="00927184" w:rsidRDefault="00532FED" w:rsidP="00C628B0">
      <w:pPr>
        <w:suppressAutoHyphens/>
        <w:rPr>
          <w:lang w:val="nl-NL"/>
        </w:rPr>
      </w:pPr>
    </w:p>
    <w:p w14:paraId="1C8B731E" w14:textId="77777777" w:rsidR="00532FED" w:rsidRPr="00927184" w:rsidRDefault="00532FED" w:rsidP="00C628B0">
      <w:pPr>
        <w:suppressAutoHyphens/>
        <w:jc w:val="center"/>
        <w:outlineLvl w:val="0"/>
        <w:rPr>
          <w:b/>
          <w:lang w:val="nl-NL"/>
        </w:rPr>
      </w:pPr>
      <w:r w:rsidRPr="00927184">
        <w:rPr>
          <w:b/>
          <w:lang w:val="nl-NL"/>
        </w:rPr>
        <w:t>A. ETIKETTERING</w:t>
      </w:r>
    </w:p>
    <w:p w14:paraId="2CCC0511" w14:textId="77777777" w:rsidR="00020519" w:rsidRPr="00927184" w:rsidRDefault="00532FED" w:rsidP="00C628B0">
      <w:pPr>
        <w:shd w:val="clear" w:color="auto" w:fill="FFFFFF"/>
        <w:suppressAutoHyphens/>
        <w:rPr>
          <w:lang w:val="nl-NL"/>
        </w:rPr>
      </w:pPr>
      <w:r w:rsidRPr="00927184">
        <w:rPr>
          <w:lang w:val="nl-NL"/>
        </w:rPr>
        <w:br w:type="page"/>
      </w:r>
    </w:p>
    <w:p w14:paraId="77BC92A6" w14:textId="7D8415D4" w:rsidR="007C6595" w:rsidRPr="00927184" w:rsidRDefault="007C6595" w:rsidP="00C628B0">
      <w:pPr>
        <w:suppressAutoHyphens/>
        <w:rPr>
          <w:lang w:val="nl-NL"/>
        </w:rPr>
      </w:pPr>
    </w:p>
    <w:p w14:paraId="1852EA23" w14:textId="77777777" w:rsidR="00532FED" w:rsidRPr="00927184" w:rsidRDefault="00532FED" w:rsidP="00C628B0">
      <w:pPr>
        <w:pBdr>
          <w:top w:val="single" w:sz="4" w:space="1" w:color="auto"/>
          <w:left w:val="single" w:sz="4" w:space="4" w:color="auto"/>
          <w:bottom w:val="single" w:sz="4" w:space="1" w:color="auto"/>
          <w:right w:val="single" w:sz="4" w:space="4" w:color="auto"/>
        </w:pBdr>
        <w:shd w:val="clear" w:color="auto" w:fill="FFFFFF"/>
        <w:suppressAutoHyphens/>
        <w:rPr>
          <w:lang w:val="nl-NL"/>
        </w:rPr>
      </w:pPr>
      <w:r w:rsidRPr="00927184">
        <w:rPr>
          <w:b/>
          <w:lang w:val="nl-NL"/>
        </w:rPr>
        <w:t>GEGEVENS DIE OP DE BUITENVERPAKKING MOETEN WORDEN VERMELD</w:t>
      </w:r>
    </w:p>
    <w:p w14:paraId="3FECEFB2"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rPr>
          <w:lang w:val="nl-NL"/>
        </w:rPr>
      </w:pPr>
    </w:p>
    <w:p w14:paraId="7FB4553B"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rPr>
          <w:b/>
          <w:lang w:val="nl-NL"/>
        </w:rPr>
      </w:pPr>
      <w:r w:rsidRPr="00927184">
        <w:rPr>
          <w:b/>
          <w:lang w:val="nl-NL"/>
        </w:rPr>
        <w:t>KARTON</w:t>
      </w:r>
    </w:p>
    <w:p w14:paraId="4436A2E8" w14:textId="77777777" w:rsidR="00426966" w:rsidRPr="00927184" w:rsidRDefault="00426966" w:rsidP="00C628B0">
      <w:pPr>
        <w:pBdr>
          <w:top w:val="single" w:sz="4" w:space="1" w:color="auto"/>
          <w:left w:val="single" w:sz="4" w:space="4" w:color="auto"/>
          <w:bottom w:val="single" w:sz="4" w:space="1" w:color="auto"/>
          <w:right w:val="single" w:sz="4" w:space="4" w:color="auto"/>
        </w:pBdr>
        <w:suppressAutoHyphens/>
        <w:rPr>
          <w:lang w:val="nl-NL"/>
        </w:rPr>
      </w:pPr>
    </w:p>
    <w:p w14:paraId="7F147C76" w14:textId="77777777" w:rsidR="00426966" w:rsidRPr="00927184" w:rsidRDefault="00426966" w:rsidP="00C628B0">
      <w:pPr>
        <w:pBdr>
          <w:top w:val="single" w:sz="4" w:space="1" w:color="auto"/>
          <w:left w:val="single" w:sz="4" w:space="4" w:color="auto"/>
          <w:bottom w:val="single" w:sz="4" w:space="1" w:color="auto"/>
          <w:right w:val="single" w:sz="4" w:space="4" w:color="auto"/>
        </w:pBdr>
        <w:suppressAutoHyphens/>
        <w:rPr>
          <w:lang w:val="nl-NL"/>
        </w:rPr>
      </w:pPr>
      <w:r w:rsidRPr="00927184">
        <w:rPr>
          <w:b/>
          <w:lang w:val="nl-NL"/>
        </w:rPr>
        <w:t>INJECTIEFLACON</w:t>
      </w:r>
    </w:p>
    <w:p w14:paraId="4FF7C76F" w14:textId="77777777" w:rsidR="00532FED" w:rsidRPr="00927184" w:rsidRDefault="00532FED" w:rsidP="00C628B0">
      <w:pPr>
        <w:shd w:val="clear" w:color="auto" w:fill="FFFFFF"/>
        <w:suppressAutoHyphens/>
        <w:rPr>
          <w:lang w:val="nl-NL"/>
        </w:rPr>
      </w:pPr>
    </w:p>
    <w:p w14:paraId="6FAABDDF" w14:textId="77777777" w:rsidR="00532FED" w:rsidRPr="00927184" w:rsidRDefault="00532FED" w:rsidP="00C628B0">
      <w:pPr>
        <w:shd w:val="clear" w:color="auto" w:fill="FFFFFF"/>
        <w:suppressAutoHyphens/>
        <w:rPr>
          <w:lang w:val="nl-NL"/>
        </w:rPr>
      </w:pPr>
    </w:p>
    <w:p w14:paraId="0442F7F8"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1.</w:t>
      </w:r>
      <w:r w:rsidRPr="00927184">
        <w:rPr>
          <w:b/>
          <w:lang w:val="nl-NL"/>
        </w:rPr>
        <w:tab/>
        <w:t>NAAM VAN HET GENEESMIDDEL</w:t>
      </w:r>
    </w:p>
    <w:p w14:paraId="182FA490" w14:textId="77777777" w:rsidR="00532FED" w:rsidRPr="00927184" w:rsidRDefault="00532FED" w:rsidP="00C628B0">
      <w:pPr>
        <w:suppressAutoHyphens/>
        <w:rPr>
          <w:lang w:val="nl-NL"/>
        </w:rPr>
      </w:pPr>
    </w:p>
    <w:p w14:paraId="76C8D604" w14:textId="77777777" w:rsidR="00532FED" w:rsidRPr="00927184" w:rsidRDefault="00532FED" w:rsidP="00C628B0">
      <w:pPr>
        <w:suppressAutoHyphens/>
        <w:rPr>
          <w:lang w:val="nl-NL"/>
        </w:rPr>
      </w:pPr>
      <w:r w:rsidRPr="00927184">
        <w:rPr>
          <w:lang w:val="nl-NL"/>
        </w:rPr>
        <w:t>Lucentis 10 mg/ml oplossing voor injectie</w:t>
      </w:r>
    </w:p>
    <w:p w14:paraId="11C75004" w14:textId="77777777" w:rsidR="00532FED" w:rsidRPr="00927184" w:rsidRDefault="00B11D45" w:rsidP="00C628B0">
      <w:pPr>
        <w:suppressAutoHyphens/>
        <w:rPr>
          <w:lang w:val="nl-NL"/>
        </w:rPr>
      </w:pPr>
      <w:r w:rsidRPr="00927184">
        <w:rPr>
          <w:lang w:val="nl-NL"/>
        </w:rPr>
        <w:t>r</w:t>
      </w:r>
      <w:r w:rsidR="00532FED" w:rsidRPr="00927184">
        <w:rPr>
          <w:lang w:val="nl-NL"/>
        </w:rPr>
        <w:t>anibizumab</w:t>
      </w:r>
    </w:p>
    <w:p w14:paraId="265566F9" w14:textId="77777777" w:rsidR="00532FED" w:rsidRPr="00927184" w:rsidRDefault="00532FED" w:rsidP="00C628B0">
      <w:pPr>
        <w:suppressAutoHyphens/>
        <w:rPr>
          <w:lang w:val="nl-NL"/>
        </w:rPr>
      </w:pPr>
    </w:p>
    <w:p w14:paraId="355C16CE" w14:textId="77777777" w:rsidR="00532FED" w:rsidRPr="00927184" w:rsidRDefault="00532FED" w:rsidP="00C628B0">
      <w:pPr>
        <w:suppressAutoHyphens/>
        <w:rPr>
          <w:lang w:val="nl-NL"/>
        </w:rPr>
      </w:pPr>
    </w:p>
    <w:p w14:paraId="28E3A717"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ind w:left="567" w:hanging="567"/>
        <w:rPr>
          <w:szCs w:val="22"/>
          <w:lang w:val="nl-NL"/>
        </w:rPr>
      </w:pPr>
      <w:r w:rsidRPr="00927184">
        <w:rPr>
          <w:b/>
          <w:lang w:val="nl-NL"/>
        </w:rPr>
        <w:t>2.</w:t>
      </w:r>
      <w:r w:rsidRPr="00927184">
        <w:rPr>
          <w:b/>
          <w:lang w:val="nl-NL"/>
        </w:rPr>
        <w:tab/>
        <w:t xml:space="preserve">GEHALTE AAN </w:t>
      </w:r>
      <w:r w:rsidRPr="00927184">
        <w:rPr>
          <w:b/>
          <w:caps/>
          <w:szCs w:val="22"/>
          <w:lang w:val="nl-NL"/>
        </w:rPr>
        <w:t xml:space="preserve">Werkzame </w:t>
      </w:r>
      <w:r w:rsidR="00A56BCF" w:rsidRPr="00927184">
        <w:rPr>
          <w:b/>
          <w:caps/>
          <w:szCs w:val="22"/>
          <w:lang w:val="nl-NL"/>
        </w:rPr>
        <w:t>STOF</w:t>
      </w:r>
      <w:r w:rsidRPr="00927184">
        <w:rPr>
          <w:b/>
          <w:caps/>
          <w:szCs w:val="22"/>
          <w:lang w:val="nl-NL"/>
        </w:rPr>
        <w:t>(</w:t>
      </w:r>
      <w:r w:rsidR="00A56BCF" w:rsidRPr="00927184">
        <w:rPr>
          <w:b/>
          <w:caps/>
          <w:szCs w:val="22"/>
          <w:lang w:val="nl-NL"/>
        </w:rPr>
        <w:t>F</w:t>
      </w:r>
      <w:r w:rsidRPr="00927184">
        <w:rPr>
          <w:b/>
          <w:caps/>
          <w:szCs w:val="22"/>
          <w:lang w:val="nl-NL"/>
        </w:rPr>
        <w:t>en)</w:t>
      </w:r>
    </w:p>
    <w:p w14:paraId="408DF76B" w14:textId="77777777" w:rsidR="00532FED" w:rsidRPr="00927184" w:rsidRDefault="00532FED" w:rsidP="00C628B0">
      <w:pPr>
        <w:suppressAutoHyphens/>
        <w:rPr>
          <w:lang w:val="nl-NL"/>
        </w:rPr>
      </w:pPr>
    </w:p>
    <w:p w14:paraId="2159AA73" w14:textId="77777777" w:rsidR="00532FED" w:rsidRPr="00927184" w:rsidRDefault="00532FED" w:rsidP="00C628B0">
      <w:pPr>
        <w:suppressAutoHyphens/>
        <w:rPr>
          <w:lang w:val="nl-NL"/>
        </w:rPr>
      </w:pPr>
      <w:r w:rsidRPr="00927184">
        <w:rPr>
          <w:lang w:val="nl-NL"/>
        </w:rPr>
        <w:t>Eén ml bevat 10 mg ranibizumab. De injectieflacon bevat 2,3 mg ranibizumab.</w:t>
      </w:r>
    </w:p>
    <w:p w14:paraId="07ECCACF" w14:textId="77777777" w:rsidR="00532FED" w:rsidRPr="00927184" w:rsidRDefault="00532FED" w:rsidP="00C628B0">
      <w:pPr>
        <w:suppressAutoHyphens/>
        <w:rPr>
          <w:lang w:val="nl-NL"/>
        </w:rPr>
      </w:pPr>
    </w:p>
    <w:p w14:paraId="222D1030" w14:textId="77777777" w:rsidR="00532FED" w:rsidRPr="00927184" w:rsidRDefault="00532FED" w:rsidP="00C628B0">
      <w:pPr>
        <w:suppressAutoHyphens/>
        <w:rPr>
          <w:lang w:val="nl-NL"/>
        </w:rPr>
      </w:pPr>
    </w:p>
    <w:p w14:paraId="35D2C2A0"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3.</w:t>
      </w:r>
      <w:r w:rsidRPr="00927184">
        <w:rPr>
          <w:b/>
          <w:lang w:val="nl-NL"/>
        </w:rPr>
        <w:tab/>
        <w:t>LIJST VAN HULPSTOFFEN</w:t>
      </w:r>
    </w:p>
    <w:p w14:paraId="71814F03" w14:textId="77777777" w:rsidR="00532FED" w:rsidRPr="00927184" w:rsidRDefault="00532FED" w:rsidP="00C628B0">
      <w:pPr>
        <w:suppressAutoHyphens/>
        <w:rPr>
          <w:lang w:val="nl-NL"/>
        </w:rPr>
      </w:pPr>
    </w:p>
    <w:p w14:paraId="08C10C98" w14:textId="77777777" w:rsidR="00532FED" w:rsidRPr="00927184" w:rsidRDefault="00532FED" w:rsidP="00C628B0">
      <w:pPr>
        <w:suppressAutoHyphens/>
        <w:rPr>
          <w:lang w:val="nl-NL"/>
        </w:rPr>
      </w:pPr>
      <w:r w:rsidRPr="00927184">
        <w:rPr>
          <w:lang w:val="nl-NL"/>
        </w:rPr>
        <w:t xml:space="preserve">Bevat ook: </w:t>
      </w:r>
      <w:r w:rsidRPr="00927184">
        <w:rPr>
          <w:lang w:val="nl-NL"/>
        </w:rPr>
        <w:sym w:font="Symbol" w:char="F061"/>
      </w:r>
      <w:r w:rsidRPr="00927184">
        <w:rPr>
          <w:lang w:val="nl-NL"/>
        </w:rPr>
        <w:t>,</w:t>
      </w:r>
      <w:r w:rsidRPr="00927184">
        <w:rPr>
          <w:lang w:val="nl-NL"/>
        </w:rPr>
        <w:sym w:font="Symbol" w:char="F061"/>
      </w:r>
      <w:r w:rsidRPr="00927184">
        <w:rPr>
          <w:lang w:val="nl-NL"/>
        </w:rPr>
        <w:t>-trehalose dihydraat; histidine hydrochloride, monohydraat; histidine; polysorbaat 20; water voor injecties.</w:t>
      </w:r>
    </w:p>
    <w:p w14:paraId="710CE946" w14:textId="77777777" w:rsidR="00532FED" w:rsidRPr="00927184" w:rsidRDefault="00532FED" w:rsidP="00C628B0">
      <w:pPr>
        <w:suppressAutoHyphens/>
        <w:rPr>
          <w:lang w:val="nl-NL"/>
        </w:rPr>
      </w:pPr>
    </w:p>
    <w:p w14:paraId="175E1C44" w14:textId="77777777" w:rsidR="00532FED" w:rsidRPr="00927184" w:rsidRDefault="00532FED" w:rsidP="00C628B0">
      <w:pPr>
        <w:suppressAutoHyphens/>
        <w:rPr>
          <w:lang w:val="nl-NL"/>
        </w:rPr>
      </w:pPr>
    </w:p>
    <w:p w14:paraId="106F1DAB"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4.</w:t>
      </w:r>
      <w:r w:rsidRPr="00927184">
        <w:rPr>
          <w:b/>
          <w:lang w:val="nl-NL"/>
        </w:rPr>
        <w:tab/>
        <w:t>FARMACEUTISCHE VORM EN INHOUD</w:t>
      </w:r>
    </w:p>
    <w:p w14:paraId="11D1EF1B" w14:textId="77777777" w:rsidR="00532FED" w:rsidRPr="00927184" w:rsidRDefault="00532FED" w:rsidP="00C628B0">
      <w:pPr>
        <w:suppressAutoHyphens/>
        <w:rPr>
          <w:lang w:val="nl-NL"/>
        </w:rPr>
      </w:pPr>
    </w:p>
    <w:p w14:paraId="3DCEAB50" w14:textId="77777777" w:rsidR="005E2505" w:rsidRPr="00927184" w:rsidRDefault="005E2505" w:rsidP="00C628B0">
      <w:pPr>
        <w:widowControl w:val="0"/>
        <w:rPr>
          <w:color w:val="auto"/>
          <w:shd w:val="pct15" w:color="auto" w:fill="auto"/>
          <w:lang w:val="nl-NL"/>
        </w:rPr>
      </w:pPr>
      <w:r w:rsidRPr="00927184">
        <w:rPr>
          <w:color w:val="auto"/>
          <w:shd w:val="pct15" w:color="auto" w:fill="auto"/>
          <w:lang w:val="nl-NL"/>
        </w:rPr>
        <w:t>Oplossing voor injectie</w:t>
      </w:r>
    </w:p>
    <w:p w14:paraId="3C8EE0FF" w14:textId="77777777" w:rsidR="000E3306" w:rsidRPr="00927184" w:rsidRDefault="000E3306" w:rsidP="00C628B0">
      <w:pPr>
        <w:suppressAutoHyphens/>
        <w:rPr>
          <w:lang w:val="nl-NL"/>
        </w:rPr>
      </w:pPr>
    </w:p>
    <w:p w14:paraId="505A74AC" w14:textId="77777777" w:rsidR="00532FED" w:rsidRPr="00927184" w:rsidRDefault="00532FED" w:rsidP="00C628B0">
      <w:pPr>
        <w:suppressAutoHyphens/>
        <w:rPr>
          <w:lang w:val="nl-NL"/>
        </w:rPr>
      </w:pPr>
      <w:r w:rsidRPr="00927184">
        <w:rPr>
          <w:lang w:val="nl-NL"/>
        </w:rPr>
        <w:t>1</w:t>
      </w:r>
      <w:r w:rsidR="00A6410D" w:rsidRPr="00927184">
        <w:rPr>
          <w:lang w:val="nl-NL"/>
        </w:rPr>
        <w:t>x 0,23 ml</w:t>
      </w:r>
      <w:r w:rsidRPr="00927184">
        <w:rPr>
          <w:lang w:val="nl-NL"/>
        </w:rPr>
        <w:t> injectieflacon</w:t>
      </w:r>
    </w:p>
    <w:p w14:paraId="393AC2C0" w14:textId="77777777" w:rsidR="00464ADD" w:rsidRPr="00927184" w:rsidRDefault="00464ADD" w:rsidP="00C628B0">
      <w:pPr>
        <w:suppressAutoHyphens/>
        <w:rPr>
          <w:lang w:val="nl-NL"/>
        </w:rPr>
      </w:pPr>
      <w:r w:rsidRPr="00927184">
        <w:rPr>
          <w:lang w:val="nl-NL"/>
        </w:rPr>
        <w:t>Enkel</w:t>
      </w:r>
      <w:r w:rsidR="00061CC4" w:rsidRPr="00927184">
        <w:rPr>
          <w:lang w:val="nl-NL"/>
        </w:rPr>
        <w:t>e</w:t>
      </w:r>
      <w:r w:rsidRPr="00927184">
        <w:rPr>
          <w:lang w:val="nl-NL"/>
        </w:rPr>
        <w:t xml:space="preserve"> </w:t>
      </w:r>
      <w:r w:rsidR="00F3359C" w:rsidRPr="00927184">
        <w:rPr>
          <w:lang w:val="nl-NL"/>
        </w:rPr>
        <w:t>dosis</w:t>
      </w:r>
      <w:r w:rsidR="008111F1" w:rsidRPr="00927184">
        <w:rPr>
          <w:lang w:val="nl-NL"/>
        </w:rPr>
        <w:t xml:space="preserve"> voor volwassenen</w:t>
      </w:r>
      <w:r w:rsidR="00F3359C" w:rsidRPr="00927184">
        <w:rPr>
          <w:lang w:val="nl-NL"/>
        </w:rPr>
        <w:t>: 0,5 </w:t>
      </w:r>
      <w:r w:rsidRPr="00927184">
        <w:rPr>
          <w:lang w:val="nl-NL"/>
        </w:rPr>
        <w:t>mg</w:t>
      </w:r>
      <w:r w:rsidR="00F3359C" w:rsidRPr="00927184">
        <w:rPr>
          <w:lang w:val="nl-NL"/>
        </w:rPr>
        <w:t>/0,05 </w:t>
      </w:r>
      <w:r w:rsidRPr="00927184">
        <w:rPr>
          <w:lang w:val="nl-NL"/>
        </w:rPr>
        <w:t>ml. Overtollig volume verwijderen.</w:t>
      </w:r>
    </w:p>
    <w:p w14:paraId="1E4E188B" w14:textId="77777777" w:rsidR="00532FED" w:rsidRPr="00927184" w:rsidRDefault="008111F1" w:rsidP="00C628B0">
      <w:pPr>
        <w:suppressAutoHyphens/>
        <w:rPr>
          <w:lang w:val="nl-NL"/>
        </w:rPr>
      </w:pPr>
      <w:r w:rsidRPr="00927184">
        <w:rPr>
          <w:lang w:val="nl-NL"/>
        </w:rPr>
        <w:t xml:space="preserve">Enkele dosis voor </w:t>
      </w:r>
      <w:r w:rsidR="004475FD" w:rsidRPr="00927184">
        <w:rPr>
          <w:lang w:val="nl-NL"/>
        </w:rPr>
        <w:t>te vroeg geboren</w:t>
      </w:r>
      <w:r w:rsidRPr="00927184">
        <w:rPr>
          <w:lang w:val="nl-NL"/>
        </w:rPr>
        <w:t xml:space="preserve"> baby’s: 0,2</w:t>
      </w:r>
      <w:r w:rsidR="009B05EA" w:rsidRPr="00927184">
        <w:rPr>
          <w:lang w:val="nl-NL"/>
        </w:rPr>
        <w:t> </w:t>
      </w:r>
      <w:r w:rsidRPr="00927184">
        <w:rPr>
          <w:lang w:val="nl-NL"/>
        </w:rPr>
        <w:t>mg/0,02</w:t>
      </w:r>
      <w:r w:rsidR="009B05EA" w:rsidRPr="00927184">
        <w:rPr>
          <w:lang w:val="nl-NL"/>
        </w:rPr>
        <w:t> </w:t>
      </w:r>
      <w:r w:rsidRPr="00927184">
        <w:rPr>
          <w:lang w:val="nl-NL"/>
        </w:rPr>
        <w:t>ml. Overtollig volume verwijderen.</w:t>
      </w:r>
    </w:p>
    <w:p w14:paraId="35104957" w14:textId="77777777" w:rsidR="00391D31" w:rsidRPr="00927184" w:rsidRDefault="00391D31" w:rsidP="00C628B0">
      <w:pPr>
        <w:suppressAutoHyphens/>
        <w:rPr>
          <w:lang w:val="nl-NL"/>
        </w:rPr>
      </w:pPr>
    </w:p>
    <w:p w14:paraId="4CDA54F6" w14:textId="77777777" w:rsidR="00532FED" w:rsidRPr="00927184" w:rsidRDefault="00532FED" w:rsidP="00C628B0">
      <w:pPr>
        <w:suppressAutoHyphens/>
        <w:rPr>
          <w:lang w:val="nl-NL"/>
        </w:rPr>
      </w:pPr>
    </w:p>
    <w:p w14:paraId="6EFA50B5"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5.</w:t>
      </w:r>
      <w:r w:rsidRPr="00927184">
        <w:rPr>
          <w:b/>
          <w:lang w:val="nl-NL"/>
        </w:rPr>
        <w:tab/>
        <w:t>WIJZE VAN GEBRUIK EN TOEDIENINGSWEG(EN)</w:t>
      </w:r>
    </w:p>
    <w:p w14:paraId="13F72CD0" w14:textId="77777777" w:rsidR="00532FED" w:rsidRPr="00927184" w:rsidRDefault="00532FED" w:rsidP="00C628B0">
      <w:pPr>
        <w:suppressAutoHyphens/>
        <w:rPr>
          <w:szCs w:val="22"/>
          <w:lang w:val="nl-NL"/>
        </w:rPr>
      </w:pPr>
    </w:p>
    <w:p w14:paraId="0C7EE130" w14:textId="77777777" w:rsidR="00532FED" w:rsidRPr="00927184" w:rsidRDefault="00532FED" w:rsidP="00C628B0">
      <w:pPr>
        <w:suppressAutoHyphens/>
        <w:rPr>
          <w:szCs w:val="22"/>
          <w:lang w:val="nl-NL"/>
        </w:rPr>
      </w:pPr>
      <w:r w:rsidRPr="00927184">
        <w:rPr>
          <w:szCs w:val="22"/>
          <w:lang w:val="nl-NL"/>
        </w:rPr>
        <w:t>Intravitreaal gebruik.</w:t>
      </w:r>
    </w:p>
    <w:p w14:paraId="7A9195B2" w14:textId="77777777" w:rsidR="00532FED" w:rsidRPr="00927184" w:rsidRDefault="00532FED" w:rsidP="00C628B0">
      <w:pPr>
        <w:suppressAutoHyphens/>
        <w:rPr>
          <w:szCs w:val="22"/>
          <w:lang w:val="nl-NL"/>
        </w:rPr>
      </w:pPr>
      <w:r w:rsidRPr="00927184">
        <w:rPr>
          <w:szCs w:val="22"/>
          <w:lang w:val="nl-NL"/>
        </w:rPr>
        <w:t xml:space="preserve">Injectieflacon voor </w:t>
      </w:r>
      <w:r w:rsidR="00514E52" w:rsidRPr="00927184">
        <w:rPr>
          <w:szCs w:val="22"/>
          <w:lang w:val="nl-NL"/>
        </w:rPr>
        <w:t>ee</w:t>
      </w:r>
      <w:r w:rsidRPr="00927184">
        <w:rPr>
          <w:szCs w:val="22"/>
          <w:lang w:val="nl-NL"/>
        </w:rPr>
        <w:t>nmalig gebruik.</w:t>
      </w:r>
    </w:p>
    <w:p w14:paraId="3E28D4C3" w14:textId="77777777" w:rsidR="00532FED" w:rsidRPr="00927184" w:rsidRDefault="004F1BEC" w:rsidP="00C628B0">
      <w:pPr>
        <w:suppressAutoHyphens/>
        <w:rPr>
          <w:szCs w:val="22"/>
          <w:lang w:val="nl-NL"/>
        </w:rPr>
      </w:pPr>
      <w:r w:rsidRPr="00927184">
        <w:rPr>
          <w:szCs w:val="22"/>
          <w:lang w:val="nl-NL"/>
        </w:rPr>
        <w:t>Lees v</w:t>
      </w:r>
      <w:r w:rsidR="00532FED" w:rsidRPr="00927184">
        <w:rPr>
          <w:szCs w:val="22"/>
          <w:lang w:val="nl-NL"/>
        </w:rPr>
        <w:t xml:space="preserve">oor </w:t>
      </w:r>
      <w:r w:rsidR="006A11C3" w:rsidRPr="00927184">
        <w:rPr>
          <w:szCs w:val="22"/>
          <w:lang w:val="nl-NL"/>
        </w:rPr>
        <w:t xml:space="preserve">het </w:t>
      </w:r>
      <w:r w:rsidR="00532FED" w:rsidRPr="00927184">
        <w:rPr>
          <w:szCs w:val="22"/>
          <w:lang w:val="nl-NL"/>
        </w:rPr>
        <w:t>gebruik de bijsluiter.</w:t>
      </w:r>
    </w:p>
    <w:p w14:paraId="3F77037F" w14:textId="77777777" w:rsidR="00532FED" w:rsidRPr="00927184" w:rsidRDefault="00532FED" w:rsidP="00C628B0">
      <w:pPr>
        <w:suppressAutoHyphens/>
        <w:rPr>
          <w:szCs w:val="22"/>
          <w:lang w:val="nl-NL"/>
        </w:rPr>
      </w:pPr>
    </w:p>
    <w:p w14:paraId="53CE03FD" w14:textId="77777777" w:rsidR="00532FED" w:rsidRPr="00927184" w:rsidRDefault="00532FED" w:rsidP="00C628B0">
      <w:pPr>
        <w:suppressAutoHyphens/>
        <w:rPr>
          <w:lang w:val="nl-NL"/>
        </w:rPr>
      </w:pPr>
    </w:p>
    <w:p w14:paraId="217BED7C"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ind w:left="567" w:hanging="567"/>
        <w:rPr>
          <w:b/>
          <w:lang w:val="nl-NL"/>
        </w:rPr>
      </w:pPr>
      <w:r w:rsidRPr="00927184">
        <w:rPr>
          <w:b/>
          <w:lang w:val="nl-NL"/>
        </w:rPr>
        <w:t>6.</w:t>
      </w:r>
      <w:r w:rsidRPr="00927184">
        <w:rPr>
          <w:b/>
          <w:lang w:val="nl-NL"/>
        </w:rPr>
        <w:tab/>
        <w:t xml:space="preserve">EEN SPECIALE WAARSCHUWING DAT HET GENEESMIDDEL BUITEN HET </w:t>
      </w:r>
      <w:r w:rsidR="00324E9D" w:rsidRPr="00927184">
        <w:rPr>
          <w:b/>
          <w:lang w:val="nl-NL"/>
        </w:rPr>
        <w:t xml:space="preserve">ZICHT EN </w:t>
      </w:r>
      <w:r w:rsidRPr="00927184">
        <w:rPr>
          <w:b/>
          <w:lang w:val="nl-NL"/>
        </w:rPr>
        <w:t>BEREIK VAN KINDEREN DIENT TE WORDEN GEHOUDEN</w:t>
      </w:r>
    </w:p>
    <w:p w14:paraId="2A526918" w14:textId="77777777" w:rsidR="00532FED" w:rsidRPr="00927184" w:rsidRDefault="00532FED" w:rsidP="00C628B0">
      <w:pPr>
        <w:suppressAutoHyphens/>
        <w:rPr>
          <w:lang w:val="nl-NL"/>
        </w:rPr>
      </w:pPr>
    </w:p>
    <w:p w14:paraId="3696764A" w14:textId="77777777" w:rsidR="00532FED" w:rsidRPr="00927184" w:rsidRDefault="00532FED" w:rsidP="00C628B0">
      <w:pPr>
        <w:suppressAutoHyphens/>
        <w:rPr>
          <w:lang w:val="nl-NL"/>
        </w:rPr>
      </w:pPr>
      <w:bookmarkStart w:id="26" w:name="OLE_LINK2"/>
      <w:r w:rsidRPr="00927184">
        <w:rPr>
          <w:lang w:val="nl-NL"/>
        </w:rPr>
        <w:t xml:space="preserve">Buiten het </w:t>
      </w:r>
      <w:r w:rsidR="00324E9D" w:rsidRPr="00927184">
        <w:rPr>
          <w:lang w:val="nl-NL"/>
        </w:rPr>
        <w:t xml:space="preserve">zicht en </w:t>
      </w:r>
      <w:r w:rsidRPr="00927184">
        <w:rPr>
          <w:lang w:val="nl-NL"/>
        </w:rPr>
        <w:t>bereik van kinderen houden.</w:t>
      </w:r>
    </w:p>
    <w:bookmarkEnd w:id="26"/>
    <w:p w14:paraId="4544D40B" w14:textId="77777777" w:rsidR="00532FED" w:rsidRPr="00927184" w:rsidRDefault="00532FED" w:rsidP="00C628B0">
      <w:pPr>
        <w:suppressAutoHyphens/>
        <w:rPr>
          <w:lang w:val="nl-NL"/>
        </w:rPr>
      </w:pPr>
    </w:p>
    <w:p w14:paraId="7C8777B2" w14:textId="77777777" w:rsidR="00532FED" w:rsidRPr="00927184" w:rsidRDefault="00532FED" w:rsidP="00C628B0">
      <w:pPr>
        <w:suppressAutoHyphens/>
        <w:rPr>
          <w:lang w:val="nl-NL"/>
        </w:rPr>
      </w:pPr>
    </w:p>
    <w:p w14:paraId="7407CF5D"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7.</w:t>
      </w:r>
      <w:r w:rsidRPr="00927184">
        <w:rPr>
          <w:b/>
          <w:lang w:val="nl-NL"/>
        </w:rPr>
        <w:tab/>
        <w:t>ANDERE SPECIALE WAARSCHUWING(EN), INDIEN NODIG</w:t>
      </w:r>
    </w:p>
    <w:p w14:paraId="6AAB0B9C" w14:textId="77777777" w:rsidR="000661B4" w:rsidRPr="00927184" w:rsidRDefault="000661B4" w:rsidP="00C628B0">
      <w:pPr>
        <w:suppressAutoHyphens/>
        <w:rPr>
          <w:lang w:val="nl-NL"/>
        </w:rPr>
      </w:pPr>
    </w:p>
    <w:p w14:paraId="3EE93E02" w14:textId="77777777" w:rsidR="00532FED" w:rsidRPr="00927184" w:rsidRDefault="00532FED" w:rsidP="00C628B0">
      <w:pPr>
        <w:suppressAutoHyphens/>
        <w:rPr>
          <w:lang w:val="nl-NL"/>
        </w:rPr>
      </w:pPr>
    </w:p>
    <w:p w14:paraId="14FCA081"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8.</w:t>
      </w:r>
      <w:r w:rsidRPr="00927184">
        <w:rPr>
          <w:b/>
          <w:lang w:val="nl-NL"/>
        </w:rPr>
        <w:tab/>
        <w:t>UITERSTE GEBRUIKSDATUM</w:t>
      </w:r>
    </w:p>
    <w:p w14:paraId="3AA63D2B" w14:textId="77777777" w:rsidR="00532FED" w:rsidRPr="00927184" w:rsidRDefault="00532FED" w:rsidP="00C628B0">
      <w:pPr>
        <w:suppressAutoHyphens/>
        <w:rPr>
          <w:lang w:val="nl-NL"/>
        </w:rPr>
      </w:pPr>
    </w:p>
    <w:p w14:paraId="16857F54" w14:textId="77777777" w:rsidR="00532FED" w:rsidRPr="00927184" w:rsidRDefault="00532FED" w:rsidP="00C628B0">
      <w:pPr>
        <w:suppressAutoHyphens/>
        <w:rPr>
          <w:lang w:val="nl-NL"/>
        </w:rPr>
      </w:pPr>
      <w:r w:rsidRPr="00927184">
        <w:rPr>
          <w:lang w:val="nl-NL"/>
        </w:rPr>
        <w:t>EXP</w:t>
      </w:r>
    </w:p>
    <w:p w14:paraId="1A7271CA" w14:textId="77777777" w:rsidR="00532FED" w:rsidRPr="00927184" w:rsidRDefault="00532FED" w:rsidP="00C628B0">
      <w:pPr>
        <w:suppressAutoHyphens/>
        <w:rPr>
          <w:lang w:val="nl-NL"/>
        </w:rPr>
      </w:pPr>
    </w:p>
    <w:p w14:paraId="338415AB" w14:textId="77777777" w:rsidR="00532FED" w:rsidRPr="00927184" w:rsidRDefault="00532FED" w:rsidP="00C628B0">
      <w:pPr>
        <w:suppressAutoHyphens/>
        <w:rPr>
          <w:lang w:val="nl-NL"/>
        </w:rPr>
      </w:pPr>
    </w:p>
    <w:p w14:paraId="6D401F4E"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9.</w:t>
      </w:r>
      <w:r w:rsidRPr="00927184">
        <w:rPr>
          <w:b/>
          <w:lang w:val="nl-NL"/>
        </w:rPr>
        <w:tab/>
        <w:t>BIJZONDERE VOORZORGSMAATREGELEN VOOR DE BEWARING</w:t>
      </w:r>
    </w:p>
    <w:p w14:paraId="4FFDD98A" w14:textId="77777777" w:rsidR="00532FED" w:rsidRPr="00927184" w:rsidRDefault="00532FED" w:rsidP="00C628B0">
      <w:pPr>
        <w:suppressAutoHyphens/>
        <w:rPr>
          <w:lang w:val="nl-NL"/>
        </w:rPr>
      </w:pPr>
    </w:p>
    <w:p w14:paraId="588F53AE" w14:textId="77777777" w:rsidR="00532FED" w:rsidRPr="00927184" w:rsidRDefault="00532FED" w:rsidP="00C628B0">
      <w:pPr>
        <w:suppressAutoHyphens/>
        <w:rPr>
          <w:snapToGrid w:val="0"/>
          <w:lang w:val="nl-NL"/>
        </w:rPr>
      </w:pPr>
      <w:r w:rsidRPr="00927184">
        <w:rPr>
          <w:snapToGrid w:val="0"/>
          <w:lang w:val="nl-NL"/>
        </w:rPr>
        <w:t>Bewaren in de koelkast</w:t>
      </w:r>
      <w:r w:rsidR="00071C6C" w:rsidRPr="00927184">
        <w:rPr>
          <w:snapToGrid w:val="0"/>
          <w:lang w:val="nl-NL"/>
        </w:rPr>
        <w:t xml:space="preserve"> </w:t>
      </w:r>
      <w:r w:rsidR="00071C6C" w:rsidRPr="00927184">
        <w:rPr>
          <w:noProof/>
          <w:szCs w:val="22"/>
          <w:lang w:val="nl-NL"/>
        </w:rPr>
        <w:t>(</w:t>
      </w:r>
      <w:r w:rsidR="00071C6C" w:rsidRPr="00927184">
        <w:rPr>
          <w:noProof/>
          <w:lang w:val="nl-NL"/>
        </w:rPr>
        <w:t>2</w:t>
      </w:r>
      <w:r w:rsidR="00071C6C" w:rsidRPr="00927184">
        <w:rPr>
          <w:noProof/>
          <w:snapToGrid w:val="0"/>
          <w:lang w:val="nl-NL" w:eastAsia="nl-NL"/>
        </w:rPr>
        <w:t>°C</w:t>
      </w:r>
      <w:r w:rsidR="00071C6C" w:rsidRPr="00927184">
        <w:rPr>
          <w:noProof/>
          <w:lang w:val="nl-NL"/>
        </w:rPr>
        <w:t xml:space="preserve"> – 8</w:t>
      </w:r>
      <w:r w:rsidR="00071C6C" w:rsidRPr="00927184">
        <w:rPr>
          <w:noProof/>
          <w:snapToGrid w:val="0"/>
          <w:lang w:val="nl-NL" w:eastAsia="nl-NL"/>
        </w:rPr>
        <w:t>°C</w:t>
      </w:r>
      <w:r w:rsidR="00071C6C" w:rsidRPr="00927184">
        <w:rPr>
          <w:noProof/>
          <w:snapToGrid w:val="0"/>
          <w:szCs w:val="22"/>
          <w:lang w:val="nl-NL" w:eastAsia="nl-NL"/>
        </w:rPr>
        <w:t>)</w:t>
      </w:r>
      <w:r w:rsidRPr="00927184">
        <w:rPr>
          <w:snapToGrid w:val="0"/>
          <w:lang w:val="nl-NL"/>
        </w:rPr>
        <w:t>.</w:t>
      </w:r>
    </w:p>
    <w:p w14:paraId="0D8A1E2B" w14:textId="77777777" w:rsidR="00532FED" w:rsidRPr="00927184" w:rsidRDefault="00532FED" w:rsidP="00C628B0">
      <w:pPr>
        <w:suppressAutoHyphens/>
        <w:rPr>
          <w:lang w:val="nl-NL"/>
        </w:rPr>
      </w:pPr>
      <w:r w:rsidRPr="00927184">
        <w:rPr>
          <w:lang w:val="nl-NL"/>
        </w:rPr>
        <w:t xml:space="preserve">Niet in </w:t>
      </w:r>
      <w:r w:rsidRPr="00927184">
        <w:rPr>
          <w:szCs w:val="22"/>
          <w:lang w:val="nl-NL"/>
        </w:rPr>
        <w:t>de</w:t>
      </w:r>
      <w:r w:rsidRPr="00927184">
        <w:rPr>
          <w:lang w:val="nl-NL"/>
        </w:rPr>
        <w:t xml:space="preserve"> vriezer bewaren.</w:t>
      </w:r>
    </w:p>
    <w:p w14:paraId="06B416F0" w14:textId="77777777" w:rsidR="00532FED" w:rsidRPr="00927184" w:rsidRDefault="00532FED" w:rsidP="00C628B0">
      <w:pPr>
        <w:tabs>
          <w:tab w:val="left" w:pos="5529"/>
        </w:tabs>
        <w:rPr>
          <w:lang w:val="nl-NL"/>
        </w:rPr>
      </w:pPr>
      <w:r w:rsidRPr="00927184">
        <w:rPr>
          <w:szCs w:val="22"/>
          <w:lang w:val="nl-NL"/>
        </w:rPr>
        <w:t xml:space="preserve">De </w:t>
      </w:r>
      <w:r w:rsidRPr="00927184">
        <w:rPr>
          <w:lang w:val="nl-NL"/>
        </w:rPr>
        <w:t xml:space="preserve">injectieflacon in de buitenverpakking </w:t>
      </w:r>
      <w:r w:rsidRPr="00927184">
        <w:rPr>
          <w:szCs w:val="22"/>
          <w:lang w:val="nl-NL"/>
        </w:rPr>
        <w:t xml:space="preserve">bewaren </w:t>
      </w:r>
      <w:r w:rsidRPr="00927184">
        <w:rPr>
          <w:lang w:val="nl-NL"/>
        </w:rPr>
        <w:t>ter bescherming tegen licht.</w:t>
      </w:r>
    </w:p>
    <w:p w14:paraId="45E0BB52" w14:textId="77777777" w:rsidR="00532FED" w:rsidRPr="00927184" w:rsidRDefault="00532FED" w:rsidP="00C628B0">
      <w:pPr>
        <w:suppressAutoHyphens/>
        <w:rPr>
          <w:lang w:val="nl-NL"/>
        </w:rPr>
      </w:pPr>
    </w:p>
    <w:p w14:paraId="597F133A" w14:textId="77777777" w:rsidR="00532FED" w:rsidRPr="00927184" w:rsidRDefault="00532FED" w:rsidP="00C628B0">
      <w:pPr>
        <w:suppressAutoHyphens/>
        <w:rPr>
          <w:lang w:val="nl-NL"/>
        </w:rPr>
      </w:pPr>
    </w:p>
    <w:p w14:paraId="7B117B1F"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ind w:left="567" w:hanging="567"/>
        <w:rPr>
          <w:b/>
          <w:lang w:val="nl-NL"/>
        </w:rPr>
      </w:pPr>
      <w:r w:rsidRPr="00927184">
        <w:rPr>
          <w:b/>
          <w:lang w:val="nl-NL"/>
        </w:rPr>
        <w:t>10.</w:t>
      </w:r>
      <w:r w:rsidRPr="00927184">
        <w:rPr>
          <w:b/>
          <w:lang w:val="nl-NL"/>
        </w:rPr>
        <w:tab/>
        <w:t>BIJZONDERE VOORZORGSMAATREGELEN VOOR HET VERWIJDEREN VAN NIET-GEBRUIKTE GENEESMIDDELEN OF DAARVAN AFGELEIDE AFVALSTOFFEN (INDIEN VAN TOEPASSING)</w:t>
      </w:r>
    </w:p>
    <w:p w14:paraId="68AD5968" w14:textId="77777777" w:rsidR="00532FED" w:rsidRPr="00927184" w:rsidRDefault="00532FED" w:rsidP="00C628B0">
      <w:pPr>
        <w:suppressAutoHyphens/>
        <w:rPr>
          <w:lang w:val="nl-NL"/>
        </w:rPr>
      </w:pPr>
    </w:p>
    <w:p w14:paraId="5D4BE271" w14:textId="77777777" w:rsidR="00532FED" w:rsidRPr="00927184" w:rsidRDefault="00532FED" w:rsidP="00C628B0">
      <w:pPr>
        <w:suppressAutoHyphens/>
        <w:rPr>
          <w:lang w:val="nl-NL"/>
        </w:rPr>
      </w:pPr>
    </w:p>
    <w:p w14:paraId="433AE5F6"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ind w:left="567" w:hanging="567"/>
        <w:rPr>
          <w:b/>
          <w:lang w:val="nl-NL"/>
        </w:rPr>
      </w:pPr>
      <w:r w:rsidRPr="00927184">
        <w:rPr>
          <w:b/>
          <w:lang w:val="nl-NL"/>
        </w:rPr>
        <w:t>11.</w:t>
      </w:r>
      <w:r w:rsidRPr="00927184">
        <w:rPr>
          <w:b/>
          <w:lang w:val="nl-NL"/>
        </w:rPr>
        <w:tab/>
        <w:t>NAAM EN ADRES VAN DE HOUDER VAN DE VERGUNNING VOOR HET IN DE HANDEL BRENGEN</w:t>
      </w:r>
    </w:p>
    <w:p w14:paraId="4594F133" w14:textId="77777777" w:rsidR="00532FED" w:rsidRPr="00927184" w:rsidRDefault="00532FED" w:rsidP="00C628B0">
      <w:pPr>
        <w:suppressAutoHyphens/>
        <w:rPr>
          <w:lang w:val="nl-NL"/>
        </w:rPr>
      </w:pPr>
    </w:p>
    <w:p w14:paraId="7DF5FB67" w14:textId="77777777" w:rsidR="00532FED" w:rsidRPr="009802AA" w:rsidRDefault="00532FED" w:rsidP="00C628B0">
      <w:pPr>
        <w:widowControl w:val="0"/>
        <w:rPr>
          <w:szCs w:val="22"/>
          <w:lang w:val="en-US"/>
        </w:rPr>
      </w:pPr>
      <w:r w:rsidRPr="009802AA">
        <w:rPr>
          <w:szCs w:val="22"/>
          <w:lang w:val="en-US"/>
        </w:rPr>
        <w:t xml:space="preserve">Novartis </w:t>
      </w:r>
      <w:proofErr w:type="spellStart"/>
      <w:r w:rsidRPr="009802AA">
        <w:rPr>
          <w:szCs w:val="22"/>
          <w:lang w:val="en-US"/>
        </w:rPr>
        <w:t>Europharm</w:t>
      </w:r>
      <w:proofErr w:type="spellEnd"/>
      <w:r w:rsidRPr="009802AA">
        <w:rPr>
          <w:szCs w:val="22"/>
          <w:lang w:val="en-US"/>
        </w:rPr>
        <w:t xml:space="preserve"> Limited</w:t>
      </w:r>
    </w:p>
    <w:p w14:paraId="60BAA25D" w14:textId="77777777" w:rsidR="00857DB5" w:rsidRPr="009B5265" w:rsidRDefault="00857DB5" w:rsidP="00C628B0">
      <w:pPr>
        <w:keepNext/>
        <w:widowControl w:val="0"/>
        <w:rPr>
          <w:lang w:val="en-US"/>
        </w:rPr>
      </w:pPr>
      <w:r w:rsidRPr="009B5265">
        <w:rPr>
          <w:lang w:val="en-US"/>
        </w:rPr>
        <w:t>Vista Building</w:t>
      </w:r>
    </w:p>
    <w:p w14:paraId="72F3C50A" w14:textId="77777777" w:rsidR="00857DB5" w:rsidRPr="009802AA" w:rsidRDefault="00857DB5" w:rsidP="00C628B0">
      <w:pPr>
        <w:keepNext/>
        <w:widowControl w:val="0"/>
        <w:rPr>
          <w:lang w:val="en-US"/>
        </w:rPr>
      </w:pPr>
      <w:r w:rsidRPr="009802AA">
        <w:rPr>
          <w:lang w:val="en-US"/>
        </w:rPr>
        <w:t>Elm Park, Merrion Road</w:t>
      </w:r>
    </w:p>
    <w:p w14:paraId="0CDB091F" w14:textId="77777777" w:rsidR="00857DB5" w:rsidRPr="00927184" w:rsidRDefault="00857DB5" w:rsidP="00C628B0">
      <w:pPr>
        <w:keepNext/>
        <w:widowControl w:val="0"/>
        <w:rPr>
          <w:lang w:val="nl-NL"/>
        </w:rPr>
      </w:pPr>
      <w:r w:rsidRPr="00927184">
        <w:rPr>
          <w:lang w:val="nl-NL"/>
        </w:rPr>
        <w:t>Dublin 4</w:t>
      </w:r>
    </w:p>
    <w:p w14:paraId="49F9A0BC" w14:textId="77777777" w:rsidR="00532FED" w:rsidRPr="00927184" w:rsidRDefault="00857DB5" w:rsidP="00C628B0">
      <w:pPr>
        <w:widowControl w:val="0"/>
        <w:rPr>
          <w:szCs w:val="22"/>
          <w:lang w:val="nl-NL"/>
        </w:rPr>
      </w:pPr>
      <w:r w:rsidRPr="00927184">
        <w:rPr>
          <w:lang w:val="nl-NL"/>
        </w:rPr>
        <w:t>Ierland</w:t>
      </w:r>
    </w:p>
    <w:p w14:paraId="0898282A" w14:textId="77777777" w:rsidR="00532FED" w:rsidRPr="00927184" w:rsidRDefault="00532FED" w:rsidP="00C628B0">
      <w:pPr>
        <w:suppressAutoHyphens/>
        <w:rPr>
          <w:lang w:val="nl-NL"/>
        </w:rPr>
      </w:pPr>
    </w:p>
    <w:p w14:paraId="50497AE5" w14:textId="77777777" w:rsidR="00532FED" w:rsidRPr="00927184" w:rsidRDefault="00532FED" w:rsidP="00C628B0">
      <w:pPr>
        <w:suppressAutoHyphens/>
        <w:rPr>
          <w:lang w:val="nl-NL"/>
        </w:rPr>
      </w:pPr>
    </w:p>
    <w:p w14:paraId="2DFC8067"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12.</w:t>
      </w:r>
      <w:r w:rsidRPr="00927184">
        <w:rPr>
          <w:b/>
          <w:lang w:val="nl-NL"/>
        </w:rPr>
        <w:tab/>
        <w:t>NUMMER(S) VAN DE VERGUNNING VOOR HET IN DE HANDEL BRENGEN</w:t>
      </w:r>
    </w:p>
    <w:p w14:paraId="4AD6C7C2" w14:textId="77777777" w:rsidR="00020519" w:rsidRPr="00927184" w:rsidRDefault="00020519" w:rsidP="00C628B0">
      <w:pPr>
        <w:rPr>
          <w:szCs w:val="22"/>
          <w:lang w:val="nl-NL"/>
        </w:rPr>
      </w:pPr>
    </w:p>
    <w:p w14:paraId="2CBA3D3D" w14:textId="77777777" w:rsidR="00020519" w:rsidRPr="00927184" w:rsidRDefault="00020519" w:rsidP="00C628B0">
      <w:pPr>
        <w:rPr>
          <w:lang w:val="nl-NL"/>
        </w:rPr>
      </w:pPr>
      <w:r w:rsidRPr="00927184">
        <w:rPr>
          <w:szCs w:val="22"/>
          <w:lang w:val="nl-NL"/>
        </w:rPr>
        <w:t>EU/1/06/374/002</w:t>
      </w:r>
    </w:p>
    <w:p w14:paraId="7FCC05E1" w14:textId="77777777" w:rsidR="00532FED" w:rsidRPr="00927184" w:rsidRDefault="00532FED" w:rsidP="00C628B0">
      <w:pPr>
        <w:suppressAutoHyphens/>
        <w:rPr>
          <w:lang w:val="nl-NL"/>
        </w:rPr>
      </w:pPr>
    </w:p>
    <w:p w14:paraId="510A75D5" w14:textId="77777777" w:rsidR="00532FED" w:rsidRPr="00927184" w:rsidRDefault="00532FED" w:rsidP="00C628B0">
      <w:pPr>
        <w:suppressAutoHyphens/>
        <w:rPr>
          <w:lang w:val="nl-NL"/>
        </w:rPr>
      </w:pPr>
    </w:p>
    <w:p w14:paraId="19575834"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ind w:left="567" w:hanging="567"/>
        <w:rPr>
          <w:b/>
          <w:lang w:val="nl-NL"/>
        </w:rPr>
      </w:pPr>
      <w:r w:rsidRPr="00927184">
        <w:rPr>
          <w:b/>
          <w:lang w:val="nl-NL"/>
        </w:rPr>
        <w:t>13.</w:t>
      </w:r>
      <w:r w:rsidRPr="00927184">
        <w:rPr>
          <w:b/>
          <w:lang w:val="nl-NL"/>
        </w:rPr>
        <w:tab/>
      </w:r>
      <w:r w:rsidR="005E2505" w:rsidRPr="00927184">
        <w:rPr>
          <w:b/>
          <w:lang w:val="nl-NL"/>
        </w:rPr>
        <w:t>PARTIJ</w:t>
      </w:r>
      <w:r w:rsidRPr="00927184">
        <w:rPr>
          <w:b/>
          <w:lang w:val="nl-NL"/>
        </w:rPr>
        <w:t>NUMMER</w:t>
      </w:r>
    </w:p>
    <w:p w14:paraId="46DF84FA" w14:textId="77777777" w:rsidR="00532FED" w:rsidRPr="00927184" w:rsidRDefault="00532FED" w:rsidP="00C628B0">
      <w:pPr>
        <w:suppressAutoHyphens/>
        <w:rPr>
          <w:lang w:val="nl-NL"/>
        </w:rPr>
      </w:pPr>
    </w:p>
    <w:p w14:paraId="07FD4C9B" w14:textId="77777777" w:rsidR="00532FED" w:rsidRPr="00927184" w:rsidRDefault="00532FED" w:rsidP="00C628B0">
      <w:pPr>
        <w:suppressAutoHyphens/>
        <w:rPr>
          <w:lang w:val="nl-NL"/>
        </w:rPr>
      </w:pPr>
      <w:r w:rsidRPr="00927184">
        <w:rPr>
          <w:lang w:val="nl-NL"/>
        </w:rPr>
        <w:t>Lot</w:t>
      </w:r>
    </w:p>
    <w:p w14:paraId="1B708B5C" w14:textId="77777777" w:rsidR="00532FED" w:rsidRPr="00927184" w:rsidRDefault="00532FED" w:rsidP="00C628B0">
      <w:pPr>
        <w:suppressAutoHyphens/>
        <w:rPr>
          <w:lang w:val="nl-NL"/>
        </w:rPr>
      </w:pPr>
    </w:p>
    <w:p w14:paraId="479F12FA" w14:textId="77777777" w:rsidR="00532FED" w:rsidRPr="00927184" w:rsidRDefault="00532FED" w:rsidP="00C628B0">
      <w:pPr>
        <w:suppressAutoHyphens/>
        <w:rPr>
          <w:lang w:val="nl-NL"/>
        </w:rPr>
      </w:pPr>
    </w:p>
    <w:p w14:paraId="3CA7D065"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14.</w:t>
      </w:r>
      <w:r w:rsidRPr="00927184">
        <w:rPr>
          <w:b/>
          <w:lang w:val="nl-NL"/>
        </w:rPr>
        <w:tab/>
        <w:t>ALGEMENE INDELING VOOR DE AFLEVERING</w:t>
      </w:r>
    </w:p>
    <w:p w14:paraId="0CF288CA" w14:textId="77777777" w:rsidR="00532FED" w:rsidRPr="00927184" w:rsidRDefault="00532FED" w:rsidP="00C628B0">
      <w:pPr>
        <w:suppressAutoHyphens/>
        <w:rPr>
          <w:lang w:val="nl-NL"/>
        </w:rPr>
      </w:pPr>
    </w:p>
    <w:p w14:paraId="4F76558B" w14:textId="77777777" w:rsidR="00532FED" w:rsidRPr="00927184" w:rsidRDefault="00532FED" w:rsidP="00C628B0">
      <w:pPr>
        <w:suppressAutoHyphens/>
        <w:rPr>
          <w:lang w:val="nl-NL"/>
        </w:rPr>
      </w:pPr>
    </w:p>
    <w:p w14:paraId="09BC9D20"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ind w:left="567" w:hanging="567"/>
        <w:rPr>
          <w:b/>
          <w:lang w:val="nl-NL"/>
        </w:rPr>
      </w:pPr>
      <w:r w:rsidRPr="00927184">
        <w:rPr>
          <w:b/>
          <w:lang w:val="nl-NL"/>
        </w:rPr>
        <w:t>15.</w:t>
      </w:r>
      <w:r w:rsidRPr="00927184">
        <w:rPr>
          <w:b/>
          <w:lang w:val="nl-NL"/>
        </w:rPr>
        <w:tab/>
        <w:t>INSTRUCTIES VOOR GEBRUIK</w:t>
      </w:r>
    </w:p>
    <w:p w14:paraId="23E4901F" w14:textId="77777777" w:rsidR="000661B4" w:rsidRPr="00927184" w:rsidRDefault="000661B4" w:rsidP="00C628B0">
      <w:pPr>
        <w:suppressAutoHyphens/>
        <w:rPr>
          <w:lang w:val="nl-NL"/>
        </w:rPr>
      </w:pPr>
    </w:p>
    <w:p w14:paraId="1279B148" w14:textId="77777777" w:rsidR="00532FED" w:rsidRPr="00927184" w:rsidRDefault="00532FED" w:rsidP="00C628B0">
      <w:pPr>
        <w:suppressAutoHyphens/>
        <w:rPr>
          <w:lang w:val="nl-NL"/>
        </w:rPr>
      </w:pPr>
    </w:p>
    <w:p w14:paraId="6192DD96"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ind w:left="567" w:hanging="567"/>
        <w:rPr>
          <w:b/>
          <w:lang w:val="nl-NL"/>
        </w:rPr>
      </w:pPr>
      <w:r w:rsidRPr="00927184">
        <w:rPr>
          <w:b/>
          <w:lang w:val="nl-NL"/>
        </w:rPr>
        <w:t>16</w:t>
      </w:r>
      <w:r w:rsidRPr="00927184">
        <w:rPr>
          <w:b/>
          <w:lang w:val="nl-NL"/>
        </w:rPr>
        <w:tab/>
        <w:t>INFORMATIE IN BRAILLE</w:t>
      </w:r>
    </w:p>
    <w:p w14:paraId="5A4BB9CD" w14:textId="77777777" w:rsidR="00532FED" w:rsidRPr="00927184" w:rsidRDefault="00532FED" w:rsidP="00C628B0">
      <w:pPr>
        <w:suppressAutoHyphens/>
        <w:rPr>
          <w:lang w:val="nl-NL"/>
        </w:rPr>
      </w:pPr>
    </w:p>
    <w:p w14:paraId="2623E669" w14:textId="77777777" w:rsidR="00532FED" w:rsidRPr="00927184" w:rsidRDefault="00292BAA" w:rsidP="00C628B0">
      <w:pPr>
        <w:suppressAutoHyphens/>
        <w:rPr>
          <w:shd w:val="clear" w:color="auto" w:fill="D9D9D9"/>
          <w:lang w:val="nl-NL"/>
        </w:rPr>
      </w:pPr>
      <w:r w:rsidRPr="00927184">
        <w:rPr>
          <w:shd w:val="pct15" w:color="auto" w:fill="auto"/>
          <w:lang w:val="nl-NL"/>
        </w:rPr>
        <w:t>Rechtvaardiging voor uitzondering van braille is aanvaardbaar</w:t>
      </w:r>
      <w:r w:rsidR="00AB0E72" w:rsidRPr="00927184">
        <w:rPr>
          <w:shd w:val="pct15" w:color="auto" w:fill="auto"/>
          <w:lang w:val="nl-NL"/>
        </w:rPr>
        <w:t>.</w:t>
      </w:r>
    </w:p>
    <w:p w14:paraId="4A4B0410" w14:textId="77777777" w:rsidR="005E2505" w:rsidRPr="00927184" w:rsidRDefault="005E2505" w:rsidP="00C628B0">
      <w:pPr>
        <w:suppressAutoHyphens/>
        <w:rPr>
          <w:shd w:val="clear" w:color="auto" w:fill="D9D9D9"/>
          <w:lang w:val="nl-NL"/>
        </w:rPr>
      </w:pPr>
    </w:p>
    <w:p w14:paraId="3AE7C350" w14:textId="77777777" w:rsidR="005E2505" w:rsidRPr="00927184" w:rsidRDefault="005E2505" w:rsidP="00C628B0">
      <w:pPr>
        <w:suppressAutoHyphens/>
        <w:rPr>
          <w:shd w:val="clear" w:color="auto" w:fill="D9D9D9"/>
          <w:lang w:val="nl-NL"/>
        </w:rPr>
      </w:pPr>
    </w:p>
    <w:p w14:paraId="683CA44F" w14:textId="77777777" w:rsidR="005E2505" w:rsidRPr="00927184" w:rsidRDefault="005E2505" w:rsidP="00C628B0">
      <w:pPr>
        <w:keepNext/>
        <w:widowControl w:val="0"/>
        <w:pBdr>
          <w:top w:val="single" w:sz="4" w:space="1" w:color="auto"/>
          <w:left w:val="single" w:sz="4" w:space="4" w:color="auto"/>
          <w:bottom w:val="single" w:sz="4" w:space="1" w:color="auto"/>
          <w:right w:val="single" w:sz="4" w:space="4" w:color="auto"/>
        </w:pBdr>
        <w:ind w:left="567" w:hanging="567"/>
        <w:rPr>
          <w:i/>
          <w:szCs w:val="22"/>
          <w:lang w:val="nl-NL" w:bidi="nl-NL"/>
        </w:rPr>
      </w:pPr>
      <w:r w:rsidRPr="00927184">
        <w:rPr>
          <w:b/>
          <w:szCs w:val="22"/>
          <w:lang w:val="nl-NL" w:bidi="nl-NL"/>
        </w:rPr>
        <w:t>17.</w:t>
      </w:r>
      <w:r w:rsidRPr="00927184">
        <w:rPr>
          <w:b/>
          <w:szCs w:val="22"/>
          <w:lang w:val="nl-NL" w:bidi="nl-NL"/>
        </w:rPr>
        <w:tab/>
        <w:t>UNIEK IDENTIFICATIEKENMERK - 2D MATRIXCODE</w:t>
      </w:r>
    </w:p>
    <w:p w14:paraId="79785924" w14:textId="77777777" w:rsidR="005E2505" w:rsidRPr="00927184" w:rsidRDefault="005E2505" w:rsidP="00C628B0">
      <w:pPr>
        <w:keepNext/>
        <w:widowControl w:val="0"/>
        <w:rPr>
          <w:szCs w:val="22"/>
          <w:lang w:val="nl-NL" w:bidi="nl-NL"/>
        </w:rPr>
      </w:pPr>
    </w:p>
    <w:p w14:paraId="1900B03E" w14:textId="77777777" w:rsidR="005E2505" w:rsidRPr="00927184" w:rsidRDefault="005E2505" w:rsidP="00C628B0">
      <w:pPr>
        <w:widowControl w:val="0"/>
        <w:rPr>
          <w:noProof/>
          <w:shd w:val="clear" w:color="auto" w:fill="CCCCCC"/>
          <w:lang w:val="nl-NL" w:eastAsia="es-ES" w:bidi="es-ES"/>
        </w:rPr>
      </w:pPr>
      <w:r w:rsidRPr="00927184">
        <w:rPr>
          <w:noProof/>
          <w:shd w:val="pct15" w:color="auto" w:fill="auto"/>
          <w:lang w:val="nl-NL" w:eastAsia="es-ES" w:bidi="es-ES"/>
        </w:rPr>
        <w:t>2D matrixcode met het unieke identificatiekenmerk.</w:t>
      </w:r>
    </w:p>
    <w:p w14:paraId="4A75FF3B" w14:textId="77777777" w:rsidR="005E2505" w:rsidRPr="00927184" w:rsidRDefault="005E2505" w:rsidP="00C628B0">
      <w:pPr>
        <w:suppressAutoHyphens/>
        <w:rPr>
          <w:shd w:val="clear" w:color="auto" w:fill="D9D9D9"/>
          <w:lang w:val="nl-NL"/>
        </w:rPr>
      </w:pPr>
    </w:p>
    <w:p w14:paraId="2BCD69EE" w14:textId="77777777" w:rsidR="005E2505" w:rsidRPr="00927184" w:rsidRDefault="005E2505" w:rsidP="00C628B0">
      <w:pPr>
        <w:widowControl w:val="0"/>
        <w:rPr>
          <w:szCs w:val="22"/>
          <w:lang w:val="nl-NL" w:bidi="nl-NL"/>
        </w:rPr>
      </w:pPr>
    </w:p>
    <w:p w14:paraId="02658DBB" w14:textId="77777777" w:rsidR="005E2505" w:rsidRPr="00927184" w:rsidRDefault="005E2505" w:rsidP="00C628B0">
      <w:pPr>
        <w:keepNext/>
        <w:widowControl w:val="0"/>
        <w:pBdr>
          <w:top w:val="single" w:sz="4" w:space="1" w:color="auto"/>
          <w:left w:val="single" w:sz="4" w:space="4" w:color="auto"/>
          <w:bottom w:val="single" w:sz="4" w:space="1" w:color="auto"/>
          <w:right w:val="single" w:sz="4" w:space="4" w:color="auto"/>
        </w:pBdr>
        <w:ind w:left="567" w:hanging="567"/>
        <w:rPr>
          <w:i/>
          <w:szCs w:val="22"/>
          <w:lang w:val="nl-NL" w:bidi="nl-NL"/>
        </w:rPr>
      </w:pPr>
      <w:r w:rsidRPr="00927184">
        <w:rPr>
          <w:b/>
          <w:szCs w:val="22"/>
          <w:lang w:val="nl-NL" w:bidi="nl-NL"/>
        </w:rPr>
        <w:t>18.</w:t>
      </w:r>
      <w:r w:rsidRPr="00927184">
        <w:rPr>
          <w:b/>
          <w:szCs w:val="22"/>
          <w:lang w:val="nl-NL" w:bidi="nl-NL"/>
        </w:rPr>
        <w:tab/>
        <w:t>UNIEK IDENTIFICATIEKENMERK - VOOR MENSEN LEESBARE GEGEVENS</w:t>
      </w:r>
    </w:p>
    <w:p w14:paraId="0CFAF03D" w14:textId="77777777" w:rsidR="005E2505" w:rsidRPr="00927184" w:rsidRDefault="005E2505" w:rsidP="00C628B0">
      <w:pPr>
        <w:keepNext/>
        <w:widowControl w:val="0"/>
        <w:rPr>
          <w:szCs w:val="22"/>
          <w:lang w:val="nl-NL" w:bidi="nl-NL"/>
        </w:rPr>
      </w:pPr>
    </w:p>
    <w:p w14:paraId="11DF1B93" w14:textId="1458EC28" w:rsidR="005E2505" w:rsidRPr="00927184" w:rsidRDefault="005E2505" w:rsidP="00C628B0">
      <w:pPr>
        <w:keepNext/>
        <w:rPr>
          <w:szCs w:val="22"/>
          <w:lang w:val="nl-NL"/>
        </w:rPr>
      </w:pPr>
      <w:r w:rsidRPr="00927184">
        <w:rPr>
          <w:szCs w:val="22"/>
          <w:lang w:val="nl-NL"/>
        </w:rPr>
        <w:t>PC</w:t>
      </w:r>
    </w:p>
    <w:p w14:paraId="37317E7B" w14:textId="32687A12" w:rsidR="005E2505" w:rsidRPr="00927184" w:rsidRDefault="005E2505" w:rsidP="00C628B0">
      <w:pPr>
        <w:keepNext/>
        <w:rPr>
          <w:szCs w:val="22"/>
          <w:lang w:val="nl-NL"/>
        </w:rPr>
      </w:pPr>
      <w:r w:rsidRPr="00927184">
        <w:rPr>
          <w:szCs w:val="22"/>
          <w:lang w:val="nl-NL"/>
        </w:rPr>
        <w:t>SN</w:t>
      </w:r>
    </w:p>
    <w:p w14:paraId="00CE0619" w14:textId="6D1FDF93" w:rsidR="005E2505" w:rsidRPr="00927184" w:rsidRDefault="005E2505" w:rsidP="00C628B0">
      <w:pPr>
        <w:rPr>
          <w:szCs w:val="22"/>
          <w:lang w:val="nl-NL"/>
        </w:rPr>
      </w:pPr>
      <w:r w:rsidRPr="00927184">
        <w:rPr>
          <w:szCs w:val="22"/>
          <w:lang w:val="nl-NL"/>
        </w:rPr>
        <w:t>NN</w:t>
      </w:r>
    </w:p>
    <w:p w14:paraId="7ACC9AEF" w14:textId="77777777" w:rsidR="005E2505" w:rsidRPr="00927184" w:rsidRDefault="005E2505" w:rsidP="00C628B0">
      <w:pPr>
        <w:suppressAutoHyphens/>
        <w:rPr>
          <w:shd w:val="clear" w:color="auto" w:fill="D9D9D9"/>
          <w:lang w:val="nl-NL"/>
        </w:rPr>
      </w:pPr>
    </w:p>
    <w:p w14:paraId="1660C953" w14:textId="77777777" w:rsidR="00AB0E72" w:rsidRPr="00927184" w:rsidRDefault="00532FED" w:rsidP="00C628B0">
      <w:pPr>
        <w:suppressAutoHyphens/>
        <w:rPr>
          <w:lang w:val="nl-NL"/>
        </w:rPr>
      </w:pPr>
      <w:r w:rsidRPr="00927184">
        <w:rPr>
          <w:lang w:val="nl-NL"/>
        </w:rPr>
        <w:br w:type="page"/>
      </w:r>
    </w:p>
    <w:p w14:paraId="1A1835F8" w14:textId="77777777" w:rsidR="007C6595" w:rsidRPr="00927184" w:rsidRDefault="007C6595" w:rsidP="00C628B0">
      <w:pPr>
        <w:shd w:val="clear" w:color="auto" w:fill="FFFFFF"/>
        <w:suppressAutoHyphens/>
        <w:rPr>
          <w:lang w:val="nl-NL"/>
        </w:rPr>
      </w:pPr>
    </w:p>
    <w:p w14:paraId="2DDB2324"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rPr>
          <w:b/>
          <w:lang w:val="nl-NL"/>
        </w:rPr>
      </w:pPr>
      <w:r w:rsidRPr="00927184">
        <w:rPr>
          <w:b/>
          <w:lang w:val="nl-NL"/>
        </w:rPr>
        <w:t xml:space="preserve">GEGEVENS DIE </w:t>
      </w:r>
      <w:r w:rsidR="006A11C3" w:rsidRPr="00927184">
        <w:rPr>
          <w:b/>
          <w:lang w:val="nl-NL"/>
        </w:rPr>
        <w:t>IN I</w:t>
      </w:r>
      <w:r w:rsidR="0058331E" w:rsidRPr="00927184">
        <w:rPr>
          <w:b/>
          <w:lang w:val="nl-NL"/>
        </w:rPr>
        <w:t>E</w:t>
      </w:r>
      <w:r w:rsidR="006A11C3" w:rsidRPr="00927184">
        <w:rPr>
          <w:b/>
          <w:lang w:val="nl-NL"/>
        </w:rPr>
        <w:t xml:space="preserve">DER GEVAL </w:t>
      </w:r>
      <w:r w:rsidRPr="00927184">
        <w:rPr>
          <w:b/>
          <w:lang w:val="nl-NL"/>
        </w:rPr>
        <w:t>OP PRIMAIRE KLEINVERPAKKINGEN MOETEN WORDEN VERMELD</w:t>
      </w:r>
    </w:p>
    <w:p w14:paraId="4ADFF0D2"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rPr>
          <w:lang w:val="nl-NL"/>
        </w:rPr>
      </w:pPr>
    </w:p>
    <w:p w14:paraId="0C2692D7" w14:textId="77777777" w:rsidR="00426966" w:rsidRPr="00927184" w:rsidRDefault="00532FED" w:rsidP="00C628B0">
      <w:pPr>
        <w:pBdr>
          <w:top w:val="single" w:sz="4" w:space="1" w:color="auto"/>
          <w:left w:val="single" w:sz="4" w:space="4" w:color="auto"/>
          <w:bottom w:val="single" w:sz="4" w:space="1" w:color="auto"/>
          <w:right w:val="single" w:sz="4" w:space="4" w:color="auto"/>
        </w:pBdr>
        <w:suppressAutoHyphens/>
        <w:rPr>
          <w:b/>
          <w:lang w:val="nl-NL"/>
        </w:rPr>
      </w:pPr>
      <w:r w:rsidRPr="00927184">
        <w:rPr>
          <w:b/>
          <w:lang w:val="nl-NL"/>
        </w:rPr>
        <w:t>ETIKET</w:t>
      </w:r>
    </w:p>
    <w:p w14:paraId="3EDC00D2" w14:textId="77777777" w:rsidR="00426966" w:rsidRPr="00927184" w:rsidRDefault="00426966" w:rsidP="00C628B0">
      <w:pPr>
        <w:pBdr>
          <w:top w:val="single" w:sz="4" w:space="1" w:color="auto"/>
          <w:left w:val="single" w:sz="4" w:space="4" w:color="auto"/>
          <w:bottom w:val="single" w:sz="4" w:space="1" w:color="auto"/>
          <w:right w:val="single" w:sz="4" w:space="4" w:color="auto"/>
        </w:pBdr>
        <w:suppressAutoHyphens/>
        <w:rPr>
          <w:lang w:val="nl-NL"/>
        </w:rPr>
      </w:pPr>
    </w:p>
    <w:p w14:paraId="19185368" w14:textId="77777777" w:rsidR="00532FED" w:rsidRPr="00927184" w:rsidRDefault="00426966" w:rsidP="00C628B0">
      <w:pPr>
        <w:pBdr>
          <w:top w:val="single" w:sz="4" w:space="1" w:color="auto"/>
          <w:left w:val="single" w:sz="4" w:space="4" w:color="auto"/>
          <w:bottom w:val="single" w:sz="4" w:space="1" w:color="auto"/>
          <w:right w:val="single" w:sz="4" w:space="4" w:color="auto"/>
        </w:pBdr>
        <w:suppressAutoHyphens/>
        <w:rPr>
          <w:i/>
          <w:lang w:val="nl-NL"/>
        </w:rPr>
      </w:pPr>
      <w:r w:rsidRPr="00927184">
        <w:rPr>
          <w:b/>
          <w:lang w:val="nl-NL"/>
        </w:rPr>
        <w:t>INJECTIEFLACON</w:t>
      </w:r>
    </w:p>
    <w:p w14:paraId="55446B76" w14:textId="77777777" w:rsidR="00532FED" w:rsidRPr="00927184" w:rsidRDefault="00532FED" w:rsidP="00C628B0">
      <w:pPr>
        <w:suppressAutoHyphens/>
        <w:rPr>
          <w:lang w:val="nl-NL"/>
        </w:rPr>
      </w:pPr>
    </w:p>
    <w:p w14:paraId="3CDB6DED" w14:textId="77777777" w:rsidR="00532FED" w:rsidRPr="00927184" w:rsidRDefault="00532FED" w:rsidP="00C628B0">
      <w:pPr>
        <w:suppressAutoHyphens/>
        <w:rPr>
          <w:lang w:val="nl-NL"/>
        </w:rPr>
      </w:pPr>
    </w:p>
    <w:p w14:paraId="4914F1B1"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ind w:left="567" w:hanging="567"/>
        <w:rPr>
          <w:b/>
          <w:lang w:val="nl-NL"/>
        </w:rPr>
      </w:pPr>
      <w:r w:rsidRPr="00927184">
        <w:rPr>
          <w:b/>
          <w:lang w:val="nl-NL"/>
        </w:rPr>
        <w:t>1.</w:t>
      </w:r>
      <w:r w:rsidRPr="00927184">
        <w:rPr>
          <w:b/>
          <w:lang w:val="nl-NL"/>
        </w:rPr>
        <w:tab/>
        <w:t>NAAM VAN HET GENEESMIDDEL EN DE TOEDIENINGWEG(EN)</w:t>
      </w:r>
    </w:p>
    <w:p w14:paraId="4388EFEA" w14:textId="77777777" w:rsidR="00532FED" w:rsidRPr="00927184" w:rsidRDefault="00532FED" w:rsidP="00C628B0">
      <w:pPr>
        <w:suppressAutoHyphens/>
        <w:rPr>
          <w:lang w:val="nl-NL"/>
        </w:rPr>
      </w:pPr>
    </w:p>
    <w:p w14:paraId="7768AAF6" w14:textId="77777777" w:rsidR="00532FED" w:rsidRPr="00927184" w:rsidRDefault="00532FED" w:rsidP="00C628B0">
      <w:pPr>
        <w:suppressAutoHyphens/>
        <w:rPr>
          <w:lang w:val="nl-NL"/>
        </w:rPr>
      </w:pPr>
      <w:r w:rsidRPr="00927184">
        <w:rPr>
          <w:lang w:val="nl-NL"/>
        </w:rPr>
        <w:t>Lucentis 10 mg/ml oplossing voor injectie</w:t>
      </w:r>
    </w:p>
    <w:p w14:paraId="0573A019" w14:textId="77777777" w:rsidR="00532FED" w:rsidRPr="00927184" w:rsidRDefault="005E2505" w:rsidP="00C628B0">
      <w:pPr>
        <w:suppressAutoHyphens/>
        <w:rPr>
          <w:lang w:val="nl-NL"/>
        </w:rPr>
      </w:pPr>
      <w:r w:rsidRPr="00927184">
        <w:rPr>
          <w:lang w:val="nl-NL"/>
        </w:rPr>
        <w:t>r</w:t>
      </w:r>
      <w:r w:rsidR="00532FED" w:rsidRPr="00927184">
        <w:rPr>
          <w:lang w:val="nl-NL"/>
        </w:rPr>
        <w:t>anibizumab</w:t>
      </w:r>
    </w:p>
    <w:p w14:paraId="3FD194F5" w14:textId="77777777" w:rsidR="00532FED" w:rsidRPr="00927184" w:rsidRDefault="00532FED" w:rsidP="00C628B0">
      <w:pPr>
        <w:suppressAutoHyphens/>
        <w:rPr>
          <w:szCs w:val="22"/>
          <w:lang w:val="nl-NL"/>
        </w:rPr>
      </w:pPr>
      <w:r w:rsidRPr="00927184">
        <w:rPr>
          <w:szCs w:val="22"/>
          <w:lang w:val="nl-NL"/>
        </w:rPr>
        <w:t>Intravitreaal gebruik</w:t>
      </w:r>
    </w:p>
    <w:p w14:paraId="664C457B" w14:textId="77777777" w:rsidR="00532FED" w:rsidRPr="00927184" w:rsidRDefault="00532FED" w:rsidP="00C628B0">
      <w:pPr>
        <w:suppressAutoHyphens/>
        <w:rPr>
          <w:lang w:val="nl-NL"/>
        </w:rPr>
      </w:pPr>
    </w:p>
    <w:p w14:paraId="17126EA8" w14:textId="77777777" w:rsidR="00532FED" w:rsidRPr="00927184" w:rsidRDefault="00532FED" w:rsidP="00C628B0">
      <w:pPr>
        <w:suppressAutoHyphens/>
        <w:rPr>
          <w:lang w:val="nl-NL"/>
        </w:rPr>
      </w:pPr>
    </w:p>
    <w:p w14:paraId="392BD6E2"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2.</w:t>
      </w:r>
      <w:r w:rsidRPr="00927184">
        <w:rPr>
          <w:b/>
          <w:lang w:val="nl-NL"/>
        </w:rPr>
        <w:tab/>
        <w:t>WIJZE VAN TOEDIENING</w:t>
      </w:r>
    </w:p>
    <w:p w14:paraId="61DF6A40" w14:textId="77777777" w:rsidR="00532FED" w:rsidRPr="00927184" w:rsidRDefault="00532FED" w:rsidP="00C628B0">
      <w:pPr>
        <w:suppressAutoHyphens/>
        <w:rPr>
          <w:lang w:val="nl-NL"/>
        </w:rPr>
      </w:pPr>
    </w:p>
    <w:p w14:paraId="52FC0466" w14:textId="77777777" w:rsidR="00532FED" w:rsidRPr="00927184" w:rsidRDefault="00532FED" w:rsidP="00C628B0">
      <w:pPr>
        <w:suppressAutoHyphens/>
        <w:rPr>
          <w:lang w:val="nl-NL"/>
        </w:rPr>
      </w:pPr>
    </w:p>
    <w:p w14:paraId="29418D28"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3.</w:t>
      </w:r>
      <w:r w:rsidRPr="00927184">
        <w:rPr>
          <w:b/>
          <w:lang w:val="nl-NL"/>
        </w:rPr>
        <w:tab/>
        <w:t>UITERSTE GEBRUIKSDATUM</w:t>
      </w:r>
    </w:p>
    <w:p w14:paraId="52D0F1AD" w14:textId="77777777" w:rsidR="00532FED" w:rsidRPr="00927184" w:rsidRDefault="00532FED" w:rsidP="00C628B0">
      <w:pPr>
        <w:suppressAutoHyphens/>
        <w:rPr>
          <w:lang w:val="nl-NL"/>
        </w:rPr>
      </w:pPr>
    </w:p>
    <w:p w14:paraId="34D451E4" w14:textId="77777777" w:rsidR="00532FED" w:rsidRPr="00927184" w:rsidRDefault="00532FED" w:rsidP="00C628B0">
      <w:pPr>
        <w:suppressAutoHyphens/>
        <w:rPr>
          <w:lang w:val="nl-NL"/>
        </w:rPr>
      </w:pPr>
      <w:r w:rsidRPr="00927184">
        <w:rPr>
          <w:lang w:val="nl-NL"/>
        </w:rPr>
        <w:t>EXP</w:t>
      </w:r>
    </w:p>
    <w:p w14:paraId="50565BB6" w14:textId="77777777" w:rsidR="00532FED" w:rsidRPr="00927184" w:rsidRDefault="00532FED" w:rsidP="00C628B0">
      <w:pPr>
        <w:suppressAutoHyphens/>
        <w:rPr>
          <w:lang w:val="nl-NL"/>
        </w:rPr>
      </w:pPr>
    </w:p>
    <w:p w14:paraId="1C0944B0" w14:textId="77777777" w:rsidR="00532FED" w:rsidRPr="00927184" w:rsidRDefault="00532FED" w:rsidP="00C628B0">
      <w:pPr>
        <w:suppressAutoHyphens/>
        <w:rPr>
          <w:lang w:val="nl-NL"/>
        </w:rPr>
      </w:pPr>
    </w:p>
    <w:p w14:paraId="2A9CD92C"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4.</w:t>
      </w:r>
      <w:r w:rsidRPr="00927184">
        <w:rPr>
          <w:b/>
          <w:lang w:val="nl-NL"/>
        </w:rPr>
        <w:tab/>
      </w:r>
      <w:r w:rsidR="005E2505" w:rsidRPr="00927184">
        <w:rPr>
          <w:b/>
          <w:lang w:val="nl-NL"/>
        </w:rPr>
        <w:t>PARTIJ</w:t>
      </w:r>
      <w:r w:rsidRPr="00927184">
        <w:rPr>
          <w:b/>
          <w:lang w:val="nl-NL"/>
        </w:rPr>
        <w:t>NUMMER</w:t>
      </w:r>
    </w:p>
    <w:p w14:paraId="5E444087" w14:textId="77777777" w:rsidR="00532FED" w:rsidRPr="00927184" w:rsidRDefault="00532FED" w:rsidP="00C628B0">
      <w:pPr>
        <w:suppressAutoHyphens/>
        <w:rPr>
          <w:lang w:val="nl-NL"/>
        </w:rPr>
      </w:pPr>
    </w:p>
    <w:p w14:paraId="7B6C692F" w14:textId="77777777" w:rsidR="00532FED" w:rsidRPr="00927184" w:rsidRDefault="00532FED" w:rsidP="00C628B0">
      <w:pPr>
        <w:suppressAutoHyphens/>
        <w:rPr>
          <w:lang w:val="nl-NL"/>
        </w:rPr>
      </w:pPr>
      <w:r w:rsidRPr="00927184">
        <w:rPr>
          <w:lang w:val="nl-NL"/>
        </w:rPr>
        <w:t>Lot</w:t>
      </w:r>
    </w:p>
    <w:p w14:paraId="090C30BB" w14:textId="77777777" w:rsidR="00532FED" w:rsidRPr="00927184" w:rsidRDefault="00532FED" w:rsidP="00C628B0">
      <w:pPr>
        <w:suppressAutoHyphens/>
        <w:rPr>
          <w:lang w:val="nl-NL"/>
        </w:rPr>
      </w:pPr>
    </w:p>
    <w:p w14:paraId="33B624C4" w14:textId="77777777" w:rsidR="00532FED" w:rsidRPr="00927184" w:rsidRDefault="00532FED" w:rsidP="00C628B0">
      <w:pPr>
        <w:suppressAutoHyphens/>
        <w:rPr>
          <w:lang w:val="nl-NL"/>
        </w:rPr>
      </w:pPr>
    </w:p>
    <w:p w14:paraId="6DAD3AD5"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5.</w:t>
      </w:r>
      <w:r w:rsidRPr="00927184">
        <w:rPr>
          <w:b/>
          <w:lang w:val="nl-NL"/>
        </w:rPr>
        <w:tab/>
        <w:t>INHOUD UITGEDRUKT IN GEWICHT, VOLUME OF EENHEID</w:t>
      </w:r>
    </w:p>
    <w:p w14:paraId="29B6F019" w14:textId="77777777" w:rsidR="00532FED" w:rsidRPr="00927184" w:rsidRDefault="00532FED" w:rsidP="00C628B0">
      <w:pPr>
        <w:suppressAutoHyphens/>
        <w:rPr>
          <w:lang w:val="nl-NL"/>
        </w:rPr>
      </w:pPr>
    </w:p>
    <w:p w14:paraId="6A25A627" w14:textId="77777777" w:rsidR="00532FED" w:rsidRPr="00927184" w:rsidRDefault="00532FED" w:rsidP="00C628B0">
      <w:pPr>
        <w:suppressAutoHyphens/>
        <w:rPr>
          <w:lang w:val="nl-NL"/>
        </w:rPr>
      </w:pPr>
      <w:r w:rsidRPr="00927184">
        <w:rPr>
          <w:lang w:val="nl-NL"/>
        </w:rPr>
        <w:t>2,3 mg</w:t>
      </w:r>
      <w:r w:rsidR="00F3359C" w:rsidRPr="00927184">
        <w:rPr>
          <w:lang w:val="nl-NL"/>
        </w:rPr>
        <w:t>/0,23 </w:t>
      </w:r>
      <w:r w:rsidR="00061CC4" w:rsidRPr="00927184">
        <w:rPr>
          <w:lang w:val="nl-NL"/>
        </w:rPr>
        <w:t>ml</w:t>
      </w:r>
    </w:p>
    <w:p w14:paraId="4164136A" w14:textId="77777777" w:rsidR="00532FED" w:rsidRPr="00927184" w:rsidRDefault="00532FED" w:rsidP="00C628B0">
      <w:pPr>
        <w:suppressAutoHyphens/>
        <w:rPr>
          <w:lang w:val="nl-NL"/>
        </w:rPr>
      </w:pPr>
    </w:p>
    <w:p w14:paraId="37499CE7" w14:textId="77777777" w:rsidR="00532FED" w:rsidRPr="00927184" w:rsidRDefault="00532FED" w:rsidP="00C628B0">
      <w:pPr>
        <w:suppressAutoHyphens/>
        <w:rPr>
          <w:lang w:val="nl-NL"/>
        </w:rPr>
      </w:pPr>
    </w:p>
    <w:p w14:paraId="1E152A21" w14:textId="77777777" w:rsidR="00532FED" w:rsidRPr="00927184" w:rsidRDefault="00532FED"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6.</w:t>
      </w:r>
      <w:r w:rsidRPr="00927184">
        <w:rPr>
          <w:b/>
          <w:lang w:val="nl-NL"/>
        </w:rPr>
        <w:tab/>
        <w:t>OVERIGE</w:t>
      </w:r>
    </w:p>
    <w:p w14:paraId="2CFDF028" w14:textId="77777777" w:rsidR="00532FED" w:rsidRPr="00927184" w:rsidRDefault="00532FED" w:rsidP="00C628B0">
      <w:pPr>
        <w:suppressAutoHyphens/>
        <w:rPr>
          <w:lang w:val="nl-NL"/>
        </w:rPr>
      </w:pPr>
    </w:p>
    <w:p w14:paraId="24F302E7" w14:textId="77777777" w:rsidR="00902148" w:rsidRPr="00927184" w:rsidRDefault="00532FED" w:rsidP="00C628B0">
      <w:pPr>
        <w:shd w:val="clear" w:color="auto" w:fill="FFFFFF"/>
        <w:suppressAutoHyphens/>
        <w:rPr>
          <w:lang w:val="nl-NL"/>
        </w:rPr>
      </w:pPr>
      <w:r w:rsidRPr="00927184">
        <w:rPr>
          <w:lang w:val="nl-NL"/>
        </w:rPr>
        <w:br w:type="page"/>
      </w:r>
    </w:p>
    <w:p w14:paraId="19C31FA1" w14:textId="77777777" w:rsidR="007C6595" w:rsidRPr="00927184" w:rsidRDefault="007C6595" w:rsidP="00C628B0">
      <w:pPr>
        <w:shd w:val="clear" w:color="auto" w:fill="FFFFFF"/>
        <w:suppressAutoHyphens/>
        <w:rPr>
          <w:lang w:val="nl-NL"/>
        </w:rPr>
      </w:pPr>
    </w:p>
    <w:p w14:paraId="6DA11071" w14:textId="77777777" w:rsidR="00902148" w:rsidRPr="00927184" w:rsidRDefault="00902148" w:rsidP="00C628B0">
      <w:pPr>
        <w:pBdr>
          <w:top w:val="single" w:sz="4" w:space="1" w:color="auto"/>
          <w:left w:val="single" w:sz="4" w:space="4" w:color="auto"/>
          <w:bottom w:val="single" w:sz="4" w:space="1" w:color="auto"/>
          <w:right w:val="single" w:sz="4" w:space="4" w:color="auto"/>
        </w:pBdr>
        <w:shd w:val="clear" w:color="auto" w:fill="FFFFFF"/>
        <w:suppressAutoHyphens/>
        <w:rPr>
          <w:lang w:val="nl-NL"/>
        </w:rPr>
      </w:pPr>
      <w:r w:rsidRPr="00927184">
        <w:rPr>
          <w:b/>
          <w:lang w:val="nl-NL"/>
        </w:rPr>
        <w:t>GEGEVENS DIE OP DE BUITENVERPAKKING MOETEN WORDEN VERMELD</w:t>
      </w:r>
    </w:p>
    <w:p w14:paraId="5700BEA7"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rPr>
          <w:lang w:val="nl-NL"/>
        </w:rPr>
      </w:pPr>
    </w:p>
    <w:p w14:paraId="529EF365" w14:textId="77777777" w:rsidR="000970EA" w:rsidRPr="00927184" w:rsidRDefault="00902148" w:rsidP="00C628B0">
      <w:pPr>
        <w:pBdr>
          <w:top w:val="single" w:sz="4" w:space="1" w:color="auto"/>
          <w:left w:val="single" w:sz="4" w:space="4" w:color="auto"/>
          <w:bottom w:val="single" w:sz="4" w:space="1" w:color="auto"/>
          <w:right w:val="single" w:sz="4" w:space="4" w:color="auto"/>
        </w:pBdr>
        <w:suppressAutoHyphens/>
        <w:rPr>
          <w:b/>
          <w:lang w:val="nl-NL"/>
        </w:rPr>
      </w:pPr>
      <w:r w:rsidRPr="00927184">
        <w:rPr>
          <w:b/>
          <w:lang w:val="nl-NL"/>
        </w:rPr>
        <w:t>KARTON</w:t>
      </w:r>
    </w:p>
    <w:p w14:paraId="36EC44A8" w14:textId="77777777" w:rsidR="00426966" w:rsidRPr="00927184" w:rsidRDefault="00426966" w:rsidP="00C628B0">
      <w:pPr>
        <w:pBdr>
          <w:top w:val="single" w:sz="4" w:space="1" w:color="auto"/>
          <w:left w:val="single" w:sz="4" w:space="4" w:color="auto"/>
          <w:bottom w:val="single" w:sz="4" w:space="1" w:color="auto"/>
          <w:right w:val="single" w:sz="4" w:space="4" w:color="auto"/>
        </w:pBdr>
        <w:suppressAutoHyphens/>
        <w:rPr>
          <w:lang w:val="nl-NL"/>
        </w:rPr>
      </w:pPr>
    </w:p>
    <w:p w14:paraId="2112A824" w14:textId="77777777" w:rsidR="00426966" w:rsidRPr="00927184" w:rsidRDefault="00426966" w:rsidP="00C628B0">
      <w:pPr>
        <w:pBdr>
          <w:top w:val="single" w:sz="4" w:space="1" w:color="auto"/>
          <w:left w:val="single" w:sz="4" w:space="4" w:color="auto"/>
          <w:bottom w:val="single" w:sz="4" w:space="1" w:color="auto"/>
          <w:right w:val="single" w:sz="4" w:space="4" w:color="auto"/>
        </w:pBdr>
        <w:suppressAutoHyphens/>
        <w:rPr>
          <w:lang w:val="nl-NL"/>
        </w:rPr>
      </w:pPr>
      <w:r w:rsidRPr="00927184">
        <w:rPr>
          <w:b/>
          <w:lang w:val="nl-NL"/>
        </w:rPr>
        <w:t>VOORGEVULDE SPUIT</w:t>
      </w:r>
    </w:p>
    <w:p w14:paraId="63C92F03" w14:textId="77777777" w:rsidR="00902148" w:rsidRPr="00927184" w:rsidRDefault="00902148" w:rsidP="00C628B0">
      <w:pPr>
        <w:shd w:val="clear" w:color="auto" w:fill="FFFFFF"/>
        <w:suppressAutoHyphens/>
        <w:rPr>
          <w:lang w:val="nl-NL"/>
        </w:rPr>
      </w:pPr>
    </w:p>
    <w:p w14:paraId="381D804C" w14:textId="77777777" w:rsidR="00902148" w:rsidRPr="00927184" w:rsidRDefault="00902148" w:rsidP="00C628B0">
      <w:pPr>
        <w:shd w:val="clear" w:color="auto" w:fill="FFFFFF"/>
        <w:suppressAutoHyphens/>
        <w:rPr>
          <w:lang w:val="nl-NL"/>
        </w:rPr>
      </w:pPr>
    </w:p>
    <w:p w14:paraId="5ECFC743"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1.</w:t>
      </w:r>
      <w:r w:rsidRPr="00927184">
        <w:rPr>
          <w:b/>
          <w:lang w:val="nl-NL"/>
        </w:rPr>
        <w:tab/>
        <w:t>NAAM VAN HET GENEESMIDDEL</w:t>
      </w:r>
    </w:p>
    <w:p w14:paraId="641C4581" w14:textId="77777777" w:rsidR="00902148" w:rsidRPr="00927184" w:rsidRDefault="00902148" w:rsidP="00C628B0">
      <w:pPr>
        <w:suppressAutoHyphens/>
        <w:rPr>
          <w:lang w:val="nl-NL"/>
        </w:rPr>
      </w:pPr>
    </w:p>
    <w:p w14:paraId="2BA362D8" w14:textId="77777777" w:rsidR="00902148" w:rsidRPr="00927184" w:rsidRDefault="00902148" w:rsidP="00C628B0">
      <w:pPr>
        <w:suppressAutoHyphens/>
        <w:rPr>
          <w:lang w:val="nl-NL"/>
        </w:rPr>
      </w:pPr>
      <w:r w:rsidRPr="00927184">
        <w:rPr>
          <w:lang w:val="nl-NL"/>
        </w:rPr>
        <w:t>Lucentis 10 mg/ml oplossing voor injectie</w:t>
      </w:r>
      <w:r w:rsidR="00426966" w:rsidRPr="00927184">
        <w:rPr>
          <w:lang w:val="nl-NL"/>
        </w:rPr>
        <w:t xml:space="preserve"> in </w:t>
      </w:r>
      <w:r w:rsidR="006A187D" w:rsidRPr="00927184">
        <w:rPr>
          <w:lang w:val="nl-NL"/>
        </w:rPr>
        <w:t xml:space="preserve">een </w:t>
      </w:r>
      <w:r w:rsidR="00426966" w:rsidRPr="00927184">
        <w:rPr>
          <w:lang w:val="nl-NL"/>
        </w:rPr>
        <w:t>voorgevulde spuit</w:t>
      </w:r>
    </w:p>
    <w:p w14:paraId="3613D169" w14:textId="77777777" w:rsidR="00902148" w:rsidRPr="00927184" w:rsidRDefault="005E2505" w:rsidP="00C628B0">
      <w:pPr>
        <w:suppressAutoHyphens/>
        <w:rPr>
          <w:lang w:val="nl-NL"/>
        </w:rPr>
      </w:pPr>
      <w:r w:rsidRPr="00927184">
        <w:rPr>
          <w:lang w:val="nl-NL"/>
        </w:rPr>
        <w:t>r</w:t>
      </w:r>
      <w:r w:rsidR="00902148" w:rsidRPr="00927184">
        <w:rPr>
          <w:lang w:val="nl-NL"/>
        </w:rPr>
        <w:t>anibizumab</w:t>
      </w:r>
    </w:p>
    <w:p w14:paraId="315573ED" w14:textId="77777777" w:rsidR="00902148" w:rsidRPr="00927184" w:rsidRDefault="00902148" w:rsidP="00C628B0">
      <w:pPr>
        <w:suppressAutoHyphens/>
        <w:rPr>
          <w:lang w:val="nl-NL"/>
        </w:rPr>
      </w:pPr>
    </w:p>
    <w:p w14:paraId="364D0937" w14:textId="77777777" w:rsidR="00902148" w:rsidRPr="00927184" w:rsidRDefault="00902148" w:rsidP="00C628B0">
      <w:pPr>
        <w:suppressAutoHyphens/>
        <w:rPr>
          <w:lang w:val="nl-NL"/>
        </w:rPr>
      </w:pPr>
    </w:p>
    <w:p w14:paraId="44674CB6"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ind w:left="567" w:hanging="567"/>
        <w:rPr>
          <w:szCs w:val="22"/>
          <w:lang w:val="nl-NL"/>
        </w:rPr>
      </w:pPr>
      <w:r w:rsidRPr="00927184">
        <w:rPr>
          <w:b/>
          <w:lang w:val="nl-NL"/>
        </w:rPr>
        <w:t>2.</w:t>
      </w:r>
      <w:r w:rsidRPr="00927184">
        <w:rPr>
          <w:b/>
          <w:lang w:val="nl-NL"/>
        </w:rPr>
        <w:tab/>
        <w:t xml:space="preserve">GEHALTE AAN </w:t>
      </w:r>
      <w:r w:rsidRPr="00927184">
        <w:rPr>
          <w:b/>
          <w:caps/>
          <w:szCs w:val="22"/>
          <w:lang w:val="nl-NL"/>
        </w:rPr>
        <w:t>Werkzame STOF(Fen)</w:t>
      </w:r>
    </w:p>
    <w:p w14:paraId="49F6B1C4" w14:textId="77777777" w:rsidR="00902148" w:rsidRPr="00927184" w:rsidRDefault="00902148" w:rsidP="00C628B0">
      <w:pPr>
        <w:suppressAutoHyphens/>
        <w:rPr>
          <w:lang w:val="nl-NL"/>
        </w:rPr>
      </w:pPr>
    </w:p>
    <w:p w14:paraId="180E8944" w14:textId="77777777" w:rsidR="00902148" w:rsidRPr="00927184" w:rsidRDefault="00E96B56" w:rsidP="00C628B0">
      <w:pPr>
        <w:suppressAutoHyphens/>
        <w:rPr>
          <w:lang w:val="nl-NL"/>
        </w:rPr>
      </w:pPr>
      <w:r w:rsidRPr="00927184">
        <w:rPr>
          <w:lang w:val="nl-NL"/>
        </w:rPr>
        <w:t>Elke voorgevulde spuit van 0,165 ml oplossing bevat 1,65</w:t>
      </w:r>
      <w:r w:rsidR="00902148" w:rsidRPr="00927184">
        <w:rPr>
          <w:lang w:val="nl-NL"/>
        </w:rPr>
        <w:t> mg ranibizumab</w:t>
      </w:r>
      <w:r w:rsidRPr="00927184">
        <w:rPr>
          <w:lang w:val="nl-NL"/>
        </w:rPr>
        <w:t xml:space="preserve"> (10 mg/ml)</w:t>
      </w:r>
      <w:r w:rsidR="00902148" w:rsidRPr="00927184">
        <w:rPr>
          <w:lang w:val="nl-NL"/>
        </w:rPr>
        <w:t>.</w:t>
      </w:r>
    </w:p>
    <w:p w14:paraId="00B4C01C" w14:textId="77777777" w:rsidR="00902148" w:rsidRPr="00927184" w:rsidRDefault="00902148" w:rsidP="00C628B0">
      <w:pPr>
        <w:suppressAutoHyphens/>
        <w:rPr>
          <w:lang w:val="nl-NL"/>
        </w:rPr>
      </w:pPr>
    </w:p>
    <w:p w14:paraId="313AB3CF" w14:textId="77777777" w:rsidR="00902148" w:rsidRPr="00927184" w:rsidRDefault="00902148" w:rsidP="00C628B0">
      <w:pPr>
        <w:suppressAutoHyphens/>
        <w:rPr>
          <w:lang w:val="nl-NL"/>
        </w:rPr>
      </w:pPr>
    </w:p>
    <w:p w14:paraId="3410EA89"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3.</w:t>
      </w:r>
      <w:r w:rsidRPr="00927184">
        <w:rPr>
          <w:b/>
          <w:lang w:val="nl-NL"/>
        </w:rPr>
        <w:tab/>
        <w:t>LIJST VAN HULPSTOFFEN</w:t>
      </w:r>
    </w:p>
    <w:p w14:paraId="0802630D" w14:textId="77777777" w:rsidR="00902148" w:rsidRPr="00927184" w:rsidRDefault="00902148" w:rsidP="00C628B0">
      <w:pPr>
        <w:suppressAutoHyphens/>
        <w:rPr>
          <w:lang w:val="nl-NL"/>
        </w:rPr>
      </w:pPr>
    </w:p>
    <w:p w14:paraId="5E9E9A50" w14:textId="77777777" w:rsidR="00902148" w:rsidRPr="00927184" w:rsidRDefault="00902148" w:rsidP="00C628B0">
      <w:pPr>
        <w:suppressAutoHyphens/>
        <w:rPr>
          <w:lang w:val="nl-NL"/>
        </w:rPr>
      </w:pPr>
      <w:r w:rsidRPr="00927184">
        <w:rPr>
          <w:lang w:val="nl-NL"/>
        </w:rPr>
        <w:t xml:space="preserve">Bevat ook: </w:t>
      </w:r>
      <w:r w:rsidRPr="00927184">
        <w:rPr>
          <w:lang w:val="nl-NL"/>
        </w:rPr>
        <w:sym w:font="Symbol" w:char="F061"/>
      </w:r>
      <w:r w:rsidRPr="00927184">
        <w:rPr>
          <w:lang w:val="nl-NL"/>
        </w:rPr>
        <w:t>,</w:t>
      </w:r>
      <w:r w:rsidRPr="00927184">
        <w:rPr>
          <w:lang w:val="nl-NL"/>
        </w:rPr>
        <w:sym w:font="Symbol" w:char="F061"/>
      </w:r>
      <w:r w:rsidRPr="00927184">
        <w:rPr>
          <w:lang w:val="nl-NL"/>
        </w:rPr>
        <w:t>-trehalose dihydraat; histidine hydrochloride, monohydraat; histidine; polysorbaat 20; water voor injecties.</w:t>
      </w:r>
    </w:p>
    <w:p w14:paraId="0592D42F" w14:textId="77777777" w:rsidR="00902148" w:rsidRPr="00927184" w:rsidRDefault="00902148" w:rsidP="00C628B0">
      <w:pPr>
        <w:suppressAutoHyphens/>
        <w:rPr>
          <w:lang w:val="nl-NL"/>
        </w:rPr>
      </w:pPr>
    </w:p>
    <w:p w14:paraId="6CE2B416" w14:textId="77777777" w:rsidR="00902148" w:rsidRPr="00927184" w:rsidRDefault="00902148" w:rsidP="00C628B0">
      <w:pPr>
        <w:suppressAutoHyphens/>
        <w:rPr>
          <w:lang w:val="nl-NL"/>
        </w:rPr>
      </w:pPr>
    </w:p>
    <w:p w14:paraId="5023A5DB"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4.</w:t>
      </w:r>
      <w:r w:rsidRPr="00927184">
        <w:rPr>
          <w:b/>
          <w:lang w:val="nl-NL"/>
        </w:rPr>
        <w:tab/>
        <w:t>FARMACEUTISCHE VORM EN INHOUD</w:t>
      </w:r>
    </w:p>
    <w:p w14:paraId="029E91C3" w14:textId="77777777" w:rsidR="00902148" w:rsidRPr="00927184" w:rsidRDefault="00902148" w:rsidP="00C628B0">
      <w:pPr>
        <w:suppressAutoHyphens/>
        <w:rPr>
          <w:lang w:val="nl-NL"/>
        </w:rPr>
      </w:pPr>
    </w:p>
    <w:p w14:paraId="184A9918" w14:textId="77777777" w:rsidR="00E96B56" w:rsidRPr="00927184" w:rsidRDefault="00E96B56" w:rsidP="00C628B0">
      <w:pPr>
        <w:widowControl w:val="0"/>
        <w:rPr>
          <w:lang w:val="nl-NL"/>
        </w:rPr>
      </w:pPr>
      <w:r w:rsidRPr="00927184">
        <w:rPr>
          <w:shd w:val="pct15" w:color="auto" w:fill="auto"/>
          <w:lang w:val="nl-NL"/>
        </w:rPr>
        <w:t>Oplossing voor injectie</w:t>
      </w:r>
    </w:p>
    <w:p w14:paraId="00DFEA7E" w14:textId="77777777" w:rsidR="005E2505" w:rsidRPr="00927184" w:rsidRDefault="005E2505" w:rsidP="00C628B0">
      <w:pPr>
        <w:suppressAutoHyphens/>
        <w:rPr>
          <w:lang w:val="nl-NL"/>
        </w:rPr>
      </w:pPr>
    </w:p>
    <w:p w14:paraId="293393CE" w14:textId="77777777" w:rsidR="00902148" w:rsidRPr="00927184" w:rsidRDefault="00E96B56" w:rsidP="00C628B0">
      <w:pPr>
        <w:suppressAutoHyphens/>
        <w:rPr>
          <w:lang w:val="nl-NL"/>
        </w:rPr>
      </w:pPr>
      <w:r w:rsidRPr="00927184">
        <w:rPr>
          <w:lang w:val="nl-NL"/>
        </w:rPr>
        <w:t xml:space="preserve">1 voorgevulde spuit van </w:t>
      </w:r>
      <w:r w:rsidR="00F13302" w:rsidRPr="00927184">
        <w:rPr>
          <w:lang w:val="nl-NL"/>
        </w:rPr>
        <w:t>0,</w:t>
      </w:r>
      <w:r w:rsidRPr="00927184">
        <w:rPr>
          <w:lang w:val="nl-NL"/>
        </w:rPr>
        <w:t>165 ml.</w:t>
      </w:r>
    </w:p>
    <w:p w14:paraId="3ABA09DF" w14:textId="77777777" w:rsidR="00E96B56" w:rsidRPr="00927184" w:rsidRDefault="00E96B56" w:rsidP="00C628B0">
      <w:pPr>
        <w:suppressAutoHyphens/>
        <w:rPr>
          <w:lang w:val="nl-NL"/>
        </w:rPr>
      </w:pPr>
      <w:r w:rsidRPr="00927184">
        <w:rPr>
          <w:lang w:val="nl-NL"/>
        </w:rPr>
        <w:t>Enkelvoudige dosis van 0,5 mg/0,05 ml.</w:t>
      </w:r>
    </w:p>
    <w:p w14:paraId="0E1992A8" w14:textId="77777777" w:rsidR="00E96B56" w:rsidRPr="00927184" w:rsidRDefault="00E96B56" w:rsidP="00C628B0">
      <w:pPr>
        <w:suppressAutoHyphens/>
        <w:rPr>
          <w:lang w:val="nl-NL"/>
        </w:rPr>
      </w:pPr>
      <w:r w:rsidRPr="00927184">
        <w:rPr>
          <w:lang w:val="nl-NL"/>
        </w:rPr>
        <w:t xml:space="preserve">Het </w:t>
      </w:r>
      <w:r w:rsidR="004B70F5" w:rsidRPr="00927184">
        <w:rPr>
          <w:lang w:val="nl-NL"/>
        </w:rPr>
        <w:t>overtollige</w:t>
      </w:r>
      <w:r w:rsidRPr="00927184">
        <w:rPr>
          <w:lang w:val="nl-NL"/>
        </w:rPr>
        <w:t xml:space="preserve"> volume moet worden verwijderd</w:t>
      </w:r>
      <w:r w:rsidR="004B70F5" w:rsidRPr="00927184">
        <w:rPr>
          <w:lang w:val="nl-NL"/>
        </w:rPr>
        <w:t xml:space="preserve"> vóór injectie</w:t>
      </w:r>
      <w:r w:rsidRPr="00927184">
        <w:rPr>
          <w:lang w:val="nl-NL"/>
        </w:rPr>
        <w:t>.</w:t>
      </w:r>
    </w:p>
    <w:p w14:paraId="061C02B6" w14:textId="77777777" w:rsidR="00902148" w:rsidRPr="00927184" w:rsidRDefault="00902148" w:rsidP="00C628B0">
      <w:pPr>
        <w:suppressAutoHyphens/>
        <w:rPr>
          <w:lang w:val="nl-NL"/>
        </w:rPr>
      </w:pPr>
    </w:p>
    <w:p w14:paraId="7BA0C51F" w14:textId="77777777" w:rsidR="00902148" w:rsidRPr="00927184" w:rsidRDefault="00902148" w:rsidP="00C628B0">
      <w:pPr>
        <w:suppressAutoHyphens/>
        <w:rPr>
          <w:lang w:val="nl-NL"/>
        </w:rPr>
      </w:pPr>
    </w:p>
    <w:p w14:paraId="61B741A0"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5.</w:t>
      </w:r>
      <w:r w:rsidRPr="00927184">
        <w:rPr>
          <w:b/>
          <w:lang w:val="nl-NL"/>
        </w:rPr>
        <w:tab/>
        <w:t>WIJZE VAN GEBRUIK EN TOEDIENINGSWEG(EN)</w:t>
      </w:r>
    </w:p>
    <w:p w14:paraId="4E5D91A2" w14:textId="77777777" w:rsidR="00902148" w:rsidRPr="00927184" w:rsidRDefault="00902148" w:rsidP="00C628B0">
      <w:pPr>
        <w:suppressAutoHyphens/>
        <w:rPr>
          <w:szCs w:val="22"/>
          <w:lang w:val="nl-NL"/>
        </w:rPr>
      </w:pPr>
    </w:p>
    <w:p w14:paraId="76A8CD03" w14:textId="77777777" w:rsidR="00902148" w:rsidRPr="00927184" w:rsidRDefault="00F13302" w:rsidP="00C628B0">
      <w:pPr>
        <w:suppressAutoHyphens/>
        <w:rPr>
          <w:szCs w:val="22"/>
          <w:lang w:val="nl-NL"/>
        </w:rPr>
      </w:pPr>
      <w:r w:rsidRPr="00927184">
        <w:rPr>
          <w:szCs w:val="22"/>
          <w:lang w:val="nl-NL"/>
        </w:rPr>
        <w:t>Uitsluitend v</w:t>
      </w:r>
      <w:r w:rsidR="00902148" w:rsidRPr="00927184">
        <w:rPr>
          <w:szCs w:val="22"/>
          <w:lang w:val="nl-NL"/>
        </w:rPr>
        <w:t xml:space="preserve">oor </w:t>
      </w:r>
      <w:r w:rsidR="005D60C4" w:rsidRPr="00927184">
        <w:rPr>
          <w:szCs w:val="22"/>
          <w:lang w:val="nl-NL"/>
        </w:rPr>
        <w:t>ee</w:t>
      </w:r>
      <w:r w:rsidR="00902148" w:rsidRPr="00927184">
        <w:rPr>
          <w:szCs w:val="22"/>
          <w:lang w:val="nl-NL"/>
        </w:rPr>
        <w:t>nmalig gebruik.</w:t>
      </w:r>
      <w:r w:rsidR="008938AC" w:rsidRPr="00927184">
        <w:rPr>
          <w:szCs w:val="22"/>
          <w:lang w:val="nl-NL"/>
        </w:rPr>
        <w:t xml:space="preserve"> Na openen van het verzegelde bakje </w:t>
      </w:r>
      <w:r w:rsidR="003725BF" w:rsidRPr="00927184">
        <w:rPr>
          <w:szCs w:val="22"/>
          <w:lang w:val="nl-NL"/>
        </w:rPr>
        <w:t>werken</w:t>
      </w:r>
      <w:r w:rsidR="00017197" w:rsidRPr="00927184">
        <w:rPr>
          <w:szCs w:val="22"/>
          <w:lang w:val="nl-NL"/>
        </w:rPr>
        <w:t xml:space="preserve"> </w:t>
      </w:r>
      <w:r w:rsidR="008938AC" w:rsidRPr="00927184">
        <w:rPr>
          <w:szCs w:val="22"/>
          <w:lang w:val="nl-NL"/>
        </w:rPr>
        <w:t>onder aseptische omstandigheden</w:t>
      </w:r>
      <w:r w:rsidR="00017197" w:rsidRPr="00927184">
        <w:rPr>
          <w:szCs w:val="22"/>
          <w:lang w:val="nl-NL"/>
        </w:rPr>
        <w:t>.</w:t>
      </w:r>
    </w:p>
    <w:p w14:paraId="44CDF223" w14:textId="77777777" w:rsidR="00017197" w:rsidRPr="00927184" w:rsidRDefault="00017197" w:rsidP="00C628B0">
      <w:pPr>
        <w:suppressAutoHyphens/>
        <w:rPr>
          <w:szCs w:val="22"/>
          <w:lang w:val="nl-NL"/>
        </w:rPr>
      </w:pPr>
      <w:r w:rsidRPr="00927184">
        <w:rPr>
          <w:szCs w:val="22"/>
          <w:lang w:val="nl-NL"/>
        </w:rPr>
        <w:t xml:space="preserve">Stel de dosis </w:t>
      </w:r>
      <w:r w:rsidR="00F13302" w:rsidRPr="00927184">
        <w:rPr>
          <w:szCs w:val="22"/>
          <w:lang w:val="nl-NL"/>
        </w:rPr>
        <w:t xml:space="preserve">in </w:t>
      </w:r>
      <w:r w:rsidRPr="00927184">
        <w:rPr>
          <w:szCs w:val="22"/>
          <w:lang w:val="nl-NL"/>
        </w:rPr>
        <w:t>op de 0,05 ml doseringsstreep.</w:t>
      </w:r>
    </w:p>
    <w:p w14:paraId="2BCF00E8" w14:textId="77777777" w:rsidR="00902148" w:rsidRPr="00927184" w:rsidRDefault="00902148" w:rsidP="00C628B0">
      <w:pPr>
        <w:suppressAutoHyphens/>
        <w:rPr>
          <w:szCs w:val="22"/>
          <w:lang w:val="nl-NL"/>
        </w:rPr>
      </w:pPr>
      <w:r w:rsidRPr="00927184">
        <w:rPr>
          <w:szCs w:val="22"/>
          <w:lang w:val="nl-NL"/>
        </w:rPr>
        <w:t>Lees voor het gebruik de bijsluiter.</w:t>
      </w:r>
    </w:p>
    <w:p w14:paraId="3F62961A" w14:textId="77777777" w:rsidR="008938AC" w:rsidRPr="00927184" w:rsidRDefault="008938AC" w:rsidP="00C628B0">
      <w:pPr>
        <w:suppressAutoHyphens/>
        <w:rPr>
          <w:szCs w:val="22"/>
          <w:lang w:val="nl-NL"/>
        </w:rPr>
      </w:pPr>
      <w:r w:rsidRPr="00927184">
        <w:rPr>
          <w:szCs w:val="22"/>
          <w:lang w:val="nl-NL"/>
        </w:rPr>
        <w:t>Intravitreaal gebruik.</w:t>
      </w:r>
    </w:p>
    <w:p w14:paraId="44254AC6" w14:textId="77777777" w:rsidR="00902148" w:rsidRPr="00927184" w:rsidRDefault="00902148" w:rsidP="00C628B0">
      <w:pPr>
        <w:suppressAutoHyphens/>
        <w:rPr>
          <w:szCs w:val="22"/>
          <w:lang w:val="nl-NL"/>
        </w:rPr>
      </w:pPr>
    </w:p>
    <w:p w14:paraId="65B253E9" w14:textId="77777777" w:rsidR="00902148" w:rsidRPr="00927184" w:rsidRDefault="00902148" w:rsidP="00C628B0">
      <w:pPr>
        <w:suppressAutoHyphens/>
        <w:rPr>
          <w:lang w:val="nl-NL"/>
        </w:rPr>
      </w:pPr>
    </w:p>
    <w:p w14:paraId="054A0483"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ind w:left="567" w:hanging="567"/>
        <w:rPr>
          <w:b/>
          <w:lang w:val="nl-NL"/>
        </w:rPr>
      </w:pPr>
      <w:r w:rsidRPr="00927184">
        <w:rPr>
          <w:b/>
          <w:lang w:val="nl-NL"/>
        </w:rPr>
        <w:t>6.</w:t>
      </w:r>
      <w:r w:rsidRPr="00927184">
        <w:rPr>
          <w:b/>
          <w:lang w:val="nl-NL"/>
        </w:rPr>
        <w:tab/>
        <w:t>EEN SPECIALE WAARSCHUWING DAT HET GENEESMIDDEL BUITEN HET ZICHT EN BEREIK VAN KINDEREN DIENT TE WORDEN GEHOUDEN</w:t>
      </w:r>
    </w:p>
    <w:p w14:paraId="039BDA87" w14:textId="77777777" w:rsidR="00902148" w:rsidRPr="00927184" w:rsidRDefault="00902148" w:rsidP="00C628B0">
      <w:pPr>
        <w:suppressAutoHyphens/>
        <w:rPr>
          <w:lang w:val="nl-NL"/>
        </w:rPr>
      </w:pPr>
    </w:p>
    <w:p w14:paraId="0D1B24B8" w14:textId="77777777" w:rsidR="00902148" w:rsidRPr="00927184" w:rsidRDefault="00902148" w:rsidP="00C628B0">
      <w:pPr>
        <w:suppressAutoHyphens/>
        <w:rPr>
          <w:lang w:val="nl-NL"/>
        </w:rPr>
      </w:pPr>
      <w:r w:rsidRPr="00927184">
        <w:rPr>
          <w:lang w:val="nl-NL"/>
        </w:rPr>
        <w:t>Buiten het zicht en bereik van kinderen houden.</w:t>
      </w:r>
    </w:p>
    <w:p w14:paraId="655C58BE" w14:textId="77777777" w:rsidR="00902148" w:rsidRPr="00927184" w:rsidRDefault="00902148" w:rsidP="00C628B0">
      <w:pPr>
        <w:suppressAutoHyphens/>
        <w:rPr>
          <w:lang w:val="nl-NL"/>
        </w:rPr>
      </w:pPr>
    </w:p>
    <w:p w14:paraId="22C5702E" w14:textId="77777777" w:rsidR="00902148" w:rsidRPr="00927184" w:rsidRDefault="00902148" w:rsidP="00C628B0">
      <w:pPr>
        <w:suppressAutoHyphens/>
        <w:rPr>
          <w:lang w:val="nl-NL"/>
        </w:rPr>
      </w:pPr>
    </w:p>
    <w:p w14:paraId="0B6D518E"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7.</w:t>
      </w:r>
      <w:r w:rsidRPr="00927184">
        <w:rPr>
          <w:b/>
          <w:lang w:val="nl-NL"/>
        </w:rPr>
        <w:tab/>
        <w:t>ANDERE SPECIALE WAARSCHUWING(EN), INDIEN NODIG</w:t>
      </w:r>
    </w:p>
    <w:p w14:paraId="7BDE7AF1" w14:textId="77777777" w:rsidR="00902148" w:rsidRPr="00927184" w:rsidRDefault="00902148" w:rsidP="00C628B0">
      <w:pPr>
        <w:suppressAutoHyphens/>
        <w:rPr>
          <w:lang w:val="nl-NL"/>
        </w:rPr>
      </w:pPr>
    </w:p>
    <w:p w14:paraId="211F5EE5" w14:textId="77777777" w:rsidR="00902148" w:rsidRPr="00927184" w:rsidRDefault="00902148" w:rsidP="00C628B0">
      <w:pPr>
        <w:suppressAutoHyphens/>
        <w:rPr>
          <w:lang w:val="nl-NL"/>
        </w:rPr>
      </w:pPr>
    </w:p>
    <w:p w14:paraId="4B884E08"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8.</w:t>
      </w:r>
      <w:r w:rsidRPr="00927184">
        <w:rPr>
          <w:b/>
          <w:lang w:val="nl-NL"/>
        </w:rPr>
        <w:tab/>
        <w:t>UITERSTE GEBRUIKSDATUM</w:t>
      </w:r>
    </w:p>
    <w:p w14:paraId="472676C0" w14:textId="77777777" w:rsidR="00902148" w:rsidRPr="00927184" w:rsidRDefault="00902148" w:rsidP="00C628B0">
      <w:pPr>
        <w:suppressAutoHyphens/>
        <w:rPr>
          <w:lang w:val="nl-NL"/>
        </w:rPr>
      </w:pPr>
    </w:p>
    <w:p w14:paraId="29A68888" w14:textId="77777777" w:rsidR="00902148" w:rsidRPr="00927184" w:rsidRDefault="00902148" w:rsidP="00C628B0">
      <w:pPr>
        <w:suppressAutoHyphens/>
        <w:rPr>
          <w:lang w:val="nl-NL"/>
        </w:rPr>
      </w:pPr>
      <w:r w:rsidRPr="00927184">
        <w:rPr>
          <w:lang w:val="nl-NL"/>
        </w:rPr>
        <w:t>EXP</w:t>
      </w:r>
    </w:p>
    <w:p w14:paraId="74D088A5" w14:textId="77777777" w:rsidR="00902148" w:rsidRPr="00927184" w:rsidRDefault="00902148" w:rsidP="00C628B0">
      <w:pPr>
        <w:suppressAutoHyphens/>
        <w:rPr>
          <w:lang w:val="nl-NL"/>
        </w:rPr>
      </w:pPr>
    </w:p>
    <w:p w14:paraId="7F170777" w14:textId="77777777" w:rsidR="00902148" w:rsidRPr="00927184" w:rsidRDefault="00902148" w:rsidP="00C628B0">
      <w:pPr>
        <w:suppressAutoHyphens/>
        <w:rPr>
          <w:lang w:val="nl-NL"/>
        </w:rPr>
      </w:pPr>
    </w:p>
    <w:p w14:paraId="3186653B"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9.</w:t>
      </w:r>
      <w:r w:rsidRPr="00927184">
        <w:rPr>
          <w:b/>
          <w:lang w:val="nl-NL"/>
        </w:rPr>
        <w:tab/>
        <w:t>BIJZONDERE VOORZORGSMAATREGELEN VOOR DE BEWARING</w:t>
      </w:r>
    </w:p>
    <w:p w14:paraId="0BE64BCC" w14:textId="77777777" w:rsidR="00902148" w:rsidRPr="00927184" w:rsidRDefault="00902148" w:rsidP="00C628B0">
      <w:pPr>
        <w:suppressAutoHyphens/>
        <w:rPr>
          <w:lang w:val="nl-NL"/>
        </w:rPr>
      </w:pPr>
    </w:p>
    <w:p w14:paraId="1CF68FE7" w14:textId="77777777" w:rsidR="00902148" w:rsidRPr="00927184" w:rsidRDefault="00902148" w:rsidP="00C628B0">
      <w:pPr>
        <w:suppressAutoHyphens/>
        <w:rPr>
          <w:snapToGrid w:val="0"/>
          <w:lang w:val="nl-NL"/>
        </w:rPr>
      </w:pPr>
      <w:r w:rsidRPr="00927184">
        <w:rPr>
          <w:snapToGrid w:val="0"/>
          <w:lang w:val="nl-NL"/>
        </w:rPr>
        <w:t xml:space="preserve">Bewaren in de koelkast </w:t>
      </w:r>
      <w:r w:rsidRPr="00927184">
        <w:rPr>
          <w:noProof/>
          <w:szCs w:val="22"/>
          <w:lang w:val="nl-NL"/>
        </w:rPr>
        <w:t>(</w:t>
      </w:r>
      <w:r w:rsidRPr="00927184">
        <w:rPr>
          <w:noProof/>
          <w:lang w:val="nl-NL"/>
        </w:rPr>
        <w:t>2</w:t>
      </w:r>
      <w:r w:rsidRPr="00927184">
        <w:rPr>
          <w:noProof/>
          <w:snapToGrid w:val="0"/>
          <w:lang w:val="nl-NL" w:eastAsia="nl-NL"/>
        </w:rPr>
        <w:t>°C</w:t>
      </w:r>
      <w:r w:rsidRPr="00927184">
        <w:rPr>
          <w:noProof/>
          <w:lang w:val="nl-NL"/>
        </w:rPr>
        <w:t xml:space="preserve"> – 8</w:t>
      </w:r>
      <w:r w:rsidRPr="00927184">
        <w:rPr>
          <w:noProof/>
          <w:snapToGrid w:val="0"/>
          <w:lang w:val="nl-NL" w:eastAsia="nl-NL"/>
        </w:rPr>
        <w:t>°C</w:t>
      </w:r>
      <w:r w:rsidRPr="00927184">
        <w:rPr>
          <w:noProof/>
          <w:snapToGrid w:val="0"/>
          <w:szCs w:val="22"/>
          <w:lang w:val="nl-NL" w:eastAsia="nl-NL"/>
        </w:rPr>
        <w:t>)</w:t>
      </w:r>
      <w:r w:rsidRPr="00927184">
        <w:rPr>
          <w:snapToGrid w:val="0"/>
          <w:lang w:val="nl-NL"/>
        </w:rPr>
        <w:t>.</w:t>
      </w:r>
    </w:p>
    <w:p w14:paraId="39FB4CA3" w14:textId="77777777" w:rsidR="00902148" w:rsidRPr="00927184" w:rsidRDefault="00902148" w:rsidP="00C628B0">
      <w:pPr>
        <w:suppressAutoHyphens/>
        <w:rPr>
          <w:lang w:val="nl-NL"/>
        </w:rPr>
      </w:pPr>
      <w:r w:rsidRPr="00927184">
        <w:rPr>
          <w:lang w:val="nl-NL"/>
        </w:rPr>
        <w:t xml:space="preserve">Niet in </w:t>
      </w:r>
      <w:r w:rsidRPr="00927184">
        <w:rPr>
          <w:szCs w:val="22"/>
          <w:lang w:val="nl-NL"/>
        </w:rPr>
        <w:t>de</w:t>
      </w:r>
      <w:r w:rsidRPr="00927184">
        <w:rPr>
          <w:lang w:val="nl-NL"/>
        </w:rPr>
        <w:t xml:space="preserve"> vriezer bewaren.</w:t>
      </w:r>
    </w:p>
    <w:p w14:paraId="78B7DA22" w14:textId="77777777" w:rsidR="00902148" w:rsidRPr="00927184" w:rsidRDefault="00902148" w:rsidP="00C628B0">
      <w:pPr>
        <w:tabs>
          <w:tab w:val="left" w:pos="5529"/>
        </w:tabs>
        <w:rPr>
          <w:lang w:val="nl-NL"/>
        </w:rPr>
      </w:pPr>
      <w:r w:rsidRPr="00927184">
        <w:rPr>
          <w:szCs w:val="22"/>
          <w:lang w:val="nl-NL"/>
        </w:rPr>
        <w:t xml:space="preserve">De </w:t>
      </w:r>
      <w:r w:rsidR="00017197" w:rsidRPr="00927184">
        <w:rPr>
          <w:lang w:val="nl-NL"/>
        </w:rPr>
        <w:t xml:space="preserve">voorgevulde spuit in het verzegelde bakje </w:t>
      </w:r>
      <w:r w:rsidRPr="00927184">
        <w:rPr>
          <w:lang w:val="nl-NL"/>
        </w:rPr>
        <w:t xml:space="preserve">in de verpakking </w:t>
      </w:r>
      <w:r w:rsidRPr="00927184">
        <w:rPr>
          <w:szCs w:val="22"/>
          <w:lang w:val="nl-NL"/>
        </w:rPr>
        <w:t xml:space="preserve">bewaren </w:t>
      </w:r>
      <w:r w:rsidRPr="00927184">
        <w:rPr>
          <w:lang w:val="nl-NL"/>
        </w:rPr>
        <w:t>ter bescherming tegen licht.</w:t>
      </w:r>
    </w:p>
    <w:p w14:paraId="40385126" w14:textId="77777777" w:rsidR="00902148" w:rsidRPr="00927184" w:rsidRDefault="00902148" w:rsidP="00C628B0">
      <w:pPr>
        <w:suppressAutoHyphens/>
        <w:rPr>
          <w:lang w:val="nl-NL"/>
        </w:rPr>
      </w:pPr>
    </w:p>
    <w:p w14:paraId="4B8DEFF4" w14:textId="77777777" w:rsidR="00902148" w:rsidRPr="00927184" w:rsidRDefault="00902148" w:rsidP="00C628B0">
      <w:pPr>
        <w:suppressAutoHyphens/>
        <w:rPr>
          <w:lang w:val="nl-NL"/>
        </w:rPr>
      </w:pPr>
    </w:p>
    <w:p w14:paraId="1F3B329E"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ind w:left="567" w:hanging="567"/>
        <w:rPr>
          <w:b/>
          <w:lang w:val="nl-NL"/>
        </w:rPr>
      </w:pPr>
      <w:r w:rsidRPr="00927184">
        <w:rPr>
          <w:b/>
          <w:lang w:val="nl-NL"/>
        </w:rPr>
        <w:t>10.</w:t>
      </w:r>
      <w:r w:rsidRPr="00927184">
        <w:rPr>
          <w:b/>
          <w:lang w:val="nl-NL"/>
        </w:rPr>
        <w:tab/>
        <w:t>BIJZONDERE VOORZORGSMAATREGELEN VOOR HET VERWIJDEREN VAN NIET-GEBRUIKTE GENEESMIDDELEN OF DAARVAN AFGELEIDE AFVALSTOFFEN (INDIEN VAN TOEPASSING)</w:t>
      </w:r>
    </w:p>
    <w:p w14:paraId="3D119C1C" w14:textId="77777777" w:rsidR="00902148" w:rsidRPr="00927184" w:rsidRDefault="00902148" w:rsidP="00C628B0">
      <w:pPr>
        <w:suppressAutoHyphens/>
        <w:rPr>
          <w:lang w:val="nl-NL"/>
        </w:rPr>
      </w:pPr>
    </w:p>
    <w:p w14:paraId="679EA74D" w14:textId="77777777" w:rsidR="00902148" w:rsidRPr="00927184" w:rsidRDefault="00902148" w:rsidP="00C628B0">
      <w:pPr>
        <w:suppressAutoHyphens/>
        <w:rPr>
          <w:lang w:val="nl-NL"/>
        </w:rPr>
      </w:pPr>
    </w:p>
    <w:p w14:paraId="4C85199A"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ind w:left="567" w:hanging="567"/>
        <w:rPr>
          <w:b/>
          <w:lang w:val="nl-NL"/>
        </w:rPr>
      </w:pPr>
      <w:r w:rsidRPr="00927184">
        <w:rPr>
          <w:b/>
          <w:lang w:val="nl-NL"/>
        </w:rPr>
        <w:t>11.</w:t>
      </w:r>
      <w:r w:rsidRPr="00927184">
        <w:rPr>
          <w:b/>
          <w:lang w:val="nl-NL"/>
        </w:rPr>
        <w:tab/>
        <w:t>NAAM EN ADRES VAN DE HOUDER VAN DE VERGUNNING VOOR HET IN DE HANDEL BRENGEN</w:t>
      </w:r>
    </w:p>
    <w:p w14:paraId="2934009D" w14:textId="77777777" w:rsidR="00902148" w:rsidRPr="00927184" w:rsidRDefault="00902148" w:rsidP="00C628B0">
      <w:pPr>
        <w:suppressAutoHyphens/>
        <w:rPr>
          <w:lang w:val="nl-NL"/>
        </w:rPr>
      </w:pPr>
    </w:p>
    <w:p w14:paraId="4B084E71" w14:textId="77777777" w:rsidR="00902148" w:rsidRPr="009802AA" w:rsidRDefault="00902148" w:rsidP="00C628B0">
      <w:pPr>
        <w:widowControl w:val="0"/>
        <w:rPr>
          <w:szCs w:val="22"/>
          <w:lang w:val="en-US"/>
        </w:rPr>
      </w:pPr>
      <w:r w:rsidRPr="009802AA">
        <w:rPr>
          <w:szCs w:val="22"/>
          <w:lang w:val="en-US"/>
        </w:rPr>
        <w:t xml:space="preserve">Novartis </w:t>
      </w:r>
      <w:proofErr w:type="spellStart"/>
      <w:r w:rsidRPr="009802AA">
        <w:rPr>
          <w:szCs w:val="22"/>
          <w:lang w:val="en-US"/>
        </w:rPr>
        <w:t>Europharm</w:t>
      </w:r>
      <w:proofErr w:type="spellEnd"/>
      <w:r w:rsidRPr="009802AA">
        <w:rPr>
          <w:szCs w:val="22"/>
          <w:lang w:val="en-US"/>
        </w:rPr>
        <w:t xml:space="preserve"> Limited</w:t>
      </w:r>
    </w:p>
    <w:p w14:paraId="18B622DD" w14:textId="77777777" w:rsidR="00857DB5" w:rsidRPr="009B5265" w:rsidRDefault="00857DB5" w:rsidP="00C628B0">
      <w:pPr>
        <w:keepNext/>
        <w:widowControl w:val="0"/>
        <w:rPr>
          <w:lang w:val="en-US"/>
        </w:rPr>
      </w:pPr>
      <w:r w:rsidRPr="009B5265">
        <w:rPr>
          <w:lang w:val="en-US"/>
        </w:rPr>
        <w:t>Vista Building</w:t>
      </w:r>
    </w:p>
    <w:p w14:paraId="1E643BA6" w14:textId="77777777" w:rsidR="00857DB5" w:rsidRPr="009802AA" w:rsidRDefault="00857DB5" w:rsidP="00C628B0">
      <w:pPr>
        <w:keepNext/>
        <w:widowControl w:val="0"/>
        <w:rPr>
          <w:lang w:val="en-US"/>
        </w:rPr>
      </w:pPr>
      <w:r w:rsidRPr="009802AA">
        <w:rPr>
          <w:lang w:val="en-US"/>
        </w:rPr>
        <w:t>Elm Park, Merrion Road</w:t>
      </w:r>
    </w:p>
    <w:p w14:paraId="06510E19" w14:textId="77777777" w:rsidR="00857DB5" w:rsidRPr="00927184" w:rsidRDefault="00857DB5" w:rsidP="00C628B0">
      <w:pPr>
        <w:keepNext/>
        <w:widowControl w:val="0"/>
        <w:rPr>
          <w:lang w:val="nl-NL"/>
        </w:rPr>
      </w:pPr>
      <w:r w:rsidRPr="00927184">
        <w:rPr>
          <w:lang w:val="nl-NL"/>
        </w:rPr>
        <w:t>Dublin 4</w:t>
      </w:r>
    </w:p>
    <w:p w14:paraId="6E9690CC" w14:textId="77777777" w:rsidR="00902148" w:rsidRPr="00927184" w:rsidRDefault="00857DB5" w:rsidP="00C628B0">
      <w:pPr>
        <w:widowControl w:val="0"/>
        <w:rPr>
          <w:szCs w:val="22"/>
          <w:lang w:val="nl-NL"/>
        </w:rPr>
      </w:pPr>
      <w:r w:rsidRPr="00927184">
        <w:rPr>
          <w:lang w:val="nl-NL"/>
        </w:rPr>
        <w:t>Ierland</w:t>
      </w:r>
    </w:p>
    <w:p w14:paraId="213DD966" w14:textId="77777777" w:rsidR="00902148" w:rsidRPr="00927184" w:rsidRDefault="00902148" w:rsidP="00C628B0">
      <w:pPr>
        <w:suppressAutoHyphens/>
        <w:rPr>
          <w:lang w:val="nl-NL"/>
        </w:rPr>
      </w:pPr>
    </w:p>
    <w:p w14:paraId="5CC9D81F" w14:textId="77777777" w:rsidR="00902148" w:rsidRPr="00927184" w:rsidRDefault="00902148" w:rsidP="00C628B0">
      <w:pPr>
        <w:suppressAutoHyphens/>
        <w:rPr>
          <w:lang w:val="nl-NL"/>
        </w:rPr>
      </w:pPr>
    </w:p>
    <w:p w14:paraId="467514B3"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12.</w:t>
      </w:r>
      <w:r w:rsidRPr="00927184">
        <w:rPr>
          <w:b/>
          <w:lang w:val="nl-NL"/>
        </w:rPr>
        <w:tab/>
        <w:t>NUMMER(S) VAN DE VERGUNNING VOOR HET IN DE HANDEL BRENGEN</w:t>
      </w:r>
    </w:p>
    <w:p w14:paraId="14A7DF09" w14:textId="77777777" w:rsidR="00902148" w:rsidRPr="00927184" w:rsidRDefault="00902148" w:rsidP="00C628B0">
      <w:pPr>
        <w:suppressAutoHyphens/>
        <w:rPr>
          <w:lang w:val="nl-NL"/>
        </w:rPr>
      </w:pPr>
    </w:p>
    <w:p w14:paraId="0724251B" w14:textId="77777777" w:rsidR="00902148" w:rsidRPr="00927184" w:rsidRDefault="00902148" w:rsidP="00C628B0">
      <w:pPr>
        <w:rPr>
          <w:lang w:val="nl-NL"/>
        </w:rPr>
      </w:pPr>
      <w:r w:rsidRPr="00927184">
        <w:rPr>
          <w:szCs w:val="22"/>
          <w:lang w:val="nl-NL"/>
        </w:rPr>
        <w:t>EU/1/06/374/</w:t>
      </w:r>
      <w:r w:rsidR="00A06A27" w:rsidRPr="00927184">
        <w:rPr>
          <w:szCs w:val="22"/>
          <w:lang w:val="nl-NL"/>
        </w:rPr>
        <w:t>003</w:t>
      </w:r>
    </w:p>
    <w:p w14:paraId="10B01F34" w14:textId="77777777" w:rsidR="00902148" w:rsidRPr="00927184" w:rsidRDefault="00902148" w:rsidP="00C628B0">
      <w:pPr>
        <w:suppressAutoHyphens/>
        <w:rPr>
          <w:lang w:val="nl-NL"/>
        </w:rPr>
      </w:pPr>
    </w:p>
    <w:p w14:paraId="4FA9CFAD" w14:textId="77777777" w:rsidR="00902148" w:rsidRPr="00927184" w:rsidRDefault="00902148" w:rsidP="00C628B0">
      <w:pPr>
        <w:suppressAutoHyphens/>
        <w:rPr>
          <w:lang w:val="nl-NL"/>
        </w:rPr>
      </w:pPr>
    </w:p>
    <w:p w14:paraId="40910C1F"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ind w:left="567" w:hanging="567"/>
        <w:rPr>
          <w:b/>
          <w:lang w:val="nl-NL"/>
        </w:rPr>
      </w:pPr>
      <w:r w:rsidRPr="00927184">
        <w:rPr>
          <w:b/>
          <w:lang w:val="nl-NL"/>
        </w:rPr>
        <w:t>13.</w:t>
      </w:r>
      <w:r w:rsidRPr="00927184">
        <w:rPr>
          <w:b/>
          <w:lang w:val="nl-NL"/>
        </w:rPr>
        <w:tab/>
      </w:r>
      <w:r w:rsidR="005E2505" w:rsidRPr="00927184">
        <w:rPr>
          <w:b/>
          <w:lang w:val="nl-NL"/>
        </w:rPr>
        <w:t>PARTIJ</w:t>
      </w:r>
      <w:r w:rsidRPr="00927184">
        <w:rPr>
          <w:b/>
          <w:lang w:val="nl-NL"/>
        </w:rPr>
        <w:t>NUMMER</w:t>
      </w:r>
    </w:p>
    <w:p w14:paraId="178AC6CC" w14:textId="77777777" w:rsidR="00902148" w:rsidRPr="00927184" w:rsidRDefault="00902148" w:rsidP="00C628B0">
      <w:pPr>
        <w:suppressAutoHyphens/>
        <w:rPr>
          <w:lang w:val="nl-NL"/>
        </w:rPr>
      </w:pPr>
    </w:p>
    <w:p w14:paraId="41F9492A" w14:textId="77777777" w:rsidR="00902148" w:rsidRPr="00927184" w:rsidRDefault="00902148" w:rsidP="00C628B0">
      <w:pPr>
        <w:suppressAutoHyphens/>
        <w:rPr>
          <w:lang w:val="nl-NL"/>
        </w:rPr>
      </w:pPr>
      <w:r w:rsidRPr="00927184">
        <w:rPr>
          <w:lang w:val="nl-NL"/>
        </w:rPr>
        <w:t>Lot</w:t>
      </w:r>
    </w:p>
    <w:p w14:paraId="1378ADEC" w14:textId="77777777" w:rsidR="00902148" w:rsidRPr="00927184" w:rsidRDefault="00902148" w:rsidP="00C628B0">
      <w:pPr>
        <w:suppressAutoHyphens/>
        <w:rPr>
          <w:lang w:val="nl-NL"/>
        </w:rPr>
      </w:pPr>
    </w:p>
    <w:p w14:paraId="17B4EC29" w14:textId="77777777" w:rsidR="00902148" w:rsidRPr="00927184" w:rsidRDefault="00902148" w:rsidP="00C628B0">
      <w:pPr>
        <w:suppressAutoHyphens/>
        <w:rPr>
          <w:lang w:val="nl-NL"/>
        </w:rPr>
      </w:pPr>
    </w:p>
    <w:p w14:paraId="12D4A7EE"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14.</w:t>
      </w:r>
      <w:r w:rsidRPr="00927184">
        <w:rPr>
          <w:b/>
          <w:lang w:val="nl-NL"/>
        </w:rPr>
        <w:tab/>
        <w:t>ALGEMENE INDELING VOOR DE AFLEVERING</w:t>
      </w:r>
    </w:p>
    <w:p w14:paraId="033B106F" w14:textId="77777777" w:rsidR="00902148" w:rsidRPr="00927184" w:rsidRDefault="00902148" w:rsidP="00C628B0">
      <w:pPr>
        <w:suppressAutoHyphens/>
        <w:rPr>
          <w:lang w:val="nl-NL"/>
        </w:rPr>
      </w:pPr>
    </w:p>
    <w:p w14:paraId="0BF223EE" w14:textId="77777777" w:rsidR="00902148" w:rsidRPr="00927184" w:rsidRDefault="00902148" w:rsidP="00C628B0">
      <w:pPr>
        <w:suppressAutoHyphens/>
        <w:rPr>
          <w:lang w:val="nl-NL"/>
        </w:rPr>
      </w:pPr>
    </w:p>
    <w:p w14:paraId="63591E61"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ind w:left="567" w:hanging="567"/>
        <w:rPr>
          <w:b/>
          <w:lang w:val="nl-NL"/>
        </w:rPr>
      </w:pPr>
      <w:r w:rsidRPr="00927184">
        <w:rPr>
          <w:b/>
          <w:lang w:val="nl-NL"/>
        </w:rPr>
        <w:t>15.</w:t>
      </w:r>
      <w:r w:rsidRPr="00927184">
        <w:rPr>
          <w:b/>
          <w:lang w:val="nl-NL"/>
        </w:rPr>
        <w:tab/>
        <w:t>INSTRUCTIES VOOR GEBRUIK</w:t>
      </w:r>
    </w:p>
    <w:p w14:paraId="6CEF538E" w14:textId="77777777" w:rsidR="00902148" w:rsidRPr="00927184" w:rsidRDefault="00902148" w:rsidP="00C628B0">
      <w:pPr>
        <w:suppressAutoHyphens/>
        <w:rPr>
          <w:lang w:val="nl-NL"/>
        </w:rPr>
      </w:pPr>
    </w:p>
    <w:p w14:paraId="346567D2" w14:textId="77777777" w:rsidR="00902148" w:rsidRPr="00927184" w:rsidRDefault="00902148" w:rsidP="00C628B0">
      <w:pPr>
        <w:suppressAutoHyphens/>
        <w:rPr>
          <w:lang w:val="nl-NL"/>
        </w:rPr>
      </w:pPr>
    </w:p>
    <w:p w14:paraId="314CB93C"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ind w:left="567" w:hanging="567"/>
        <w:rPr>
          <w:b/>
          <w:lang w:val="nl-NL"/>
        </w:rPr>
      </w:pPr>
      <w:r w:rsidRPr="00927184">
        <w:rPr>
          <w:b/>
          <w:lang w:val="nl-NL"/>
        </w:rPr>
        <w:t>16</w:t>
      </w:r>
      <w:r w:rsidRPr="00927184">
        <w:rPr>
          <w:b/>
          <w:lang w:val="nl-NL"/>
        </w:rPr>
        <w:tab/>
        <w:t>INFORMATIE IN BRAILLE</w:t>
      </w:r>
    </w:p>
    <w:p w14:paraId="676AF362" w14:textId="77777777" w:rsidR="00902148" w:rsidRPr="00927184" w:rsidRDefault="00902148" w:rsidP="00C628B0">
      <w:pPr>
        <w:suppressAutoHyphens/>
        <w:rPr>
          <w:lang w:val="nl-NL"/>
        </w:rPr>
      </w:pPr>
    </w:p>
    <w:p w14:paraId="0D07E679" w14:textId="77777777" w:rsidR="00902148" w:rsidRPr="00927184" w:rsidRDefault="00902148" w:rsidP="00C628B0">
      <w:pPr>
        <w:suppressAutoHyphens/>
        <w:rPr>
          <w:shd w:val="clear" w:color="auto" w:fill="D9D9D9"/>
          <w:lang w:val="nl-NL"/>
        </w:rPr>
      </w:pPr>
      <w:r w:rsidRPr="00927184">
        <w:rPr>
          <w:shd w:val="pct15" w:color="auto" w:fill="auto"/>
          <w:lang w:val="nl-NL"/>
        </w:rPr>
        <w:t>Rechtvaardiging voor uitzondering van braille is aanvaardbaar.</w:t>
      </w:r>
    </w:p>
    <w:p w14:paraId="03216AB4" w14:textId="77777777" w:rsidR="005E2505" w:rsidRPr="00927184" w:rsidRDefault="005E2505" w:rsidP="00C628B0">
      <w:pPr>
        <w:suppressAutoHyphens/>
        <w:rPr>
          <w:shd w:val="clear" w:color="auto" w:fill="D9D9D9"/>
          <w:lang w:val="nl-NL"/>
        </w:rPr>
      </w:pPr>
    </w:p>
    <w:p w14:paraId="34073E74" w14:textId="77777777" w:rsidR="005E2505" w:rsidRPr="00927184" w:rsidRDefault="005E2505" w:rsidP="00C628B0">
      <w:pPr>
        <w:suppressAutoHyphens/>
        <w:rPr>
          <w:shd w:val="clear" w:color="auto" w:fill="D9D9D9"/>
          <w:lang w:val="nl-NL"/>
        </w:rPr>
      </w:pPr>
    </w:p>
    <w:p w14:paraId="14F3B16D" w14:textId="77777777" w:rsidR="005E2505" w:rsidRPr="00927184" w:rsidRDefault="005E2505" w:rsidP="00C628B0">
      <w:pPr>
        <w:keepNext/>
        <w:widowControl w:val="0"/>
        <w:pBdr>
          <w:top w:val="single" w:sz="4" w:space="1" w:color="auto"/>
          <w:left w:val="single" w:sz="4" w:space="4" w:color="auto"/>
          <w:bottom w:val="single" w:sz="4" w:space="1" w:color="auto"/>
          <w:right w:val="single" w:sz="4" w:space="4" w:color="auto"/>
        </w:pBdr>
        <w:ind w:left="567" w:hanging="567"/>
        <w:rPr>
          <w:i/>
          <w:szCs w:val="22"/>
          <w:lang w:val="nl-NL" w:bidi="nl-NL"/>
        </w:rPr>
      </w:pPr>
      <w:r w:rsidRPr="00927184">
        <w:rPr>
          <w:b/>
          <w:szCs w:val="22"/>
          <w:lang w:val="nl-NL" w:bidi="nl-NL"/>
        </w:rPr>
        <w:t>17.</w:t>
      </w:r>
      <w:r w:rsidRPr="00927184">
        <w:rPr>
          <w:b/>
          <w:szCs w:val="22"/>
          <w:lang w:val="nl-NL" w:bidi="nl-NL"/>
        </w:rPr>
        <w:tab/>
        <w:t>UNIEK IDENTIFICATIEKENMERK - 2D MATRIXCODE</w:t>
      </w:r>
    </w:p>
    <w:p w14:paraId="63EA5F70" w14:textId="77777777" w:rsidR="005E2505" w:rsidRPr="00927184" w:rsidRDefault="005E2505" w:rsidP="00C628B0">
      <w:pPr>
        <w:keepNext/>
        <w:widowControl w:val="0"/>
        <w:rPr>
          <w:szCs w:val="22"/>
          <w:lang w:val="nl-NL" w:bidi="nl-NL"/>
        </w:rPr>
      </w:pPr>
    </w:p>
    <w:p w14:paraId="315C3869" w14:textId="77777777" w:rsidR="005E2505" w:rsidRPr="00927184" w:rsidRDefault="005E2505" w:rsidP="00C628B0">
      <w:pPr>
        <w:widowControl w:val="0"/>
        <w:rPr>
          <w:noProof/>
          <w:shd w:val="clear" w:color="auto" w:fill="CCCCCC"/>
          <w:lang w:val="nl-NL" w:eastAsia="es-ES" w:bidi="es-ES"/>
        </w:rPr>
      </w:pPr>
      <w:r w:rsidRPr="00927184">
        <w:rPr>
          <w:noProof/>
          <w:shd w:val="pct15" w:color="auto" w:fill="auto"/>
          <w:lang w:val="nl-NL" w:eastAsia="es-ES" w:bidi="es-ES"/>
        </w:rPr>
        <w:t>2D matrixcode met het unieke identificatiekenmerk.</w:t>
      </w:r>
    </w:p>
    <w:p w14:paraId="39ECDD20" w14:textId="77777777" w:rsidR="005E2505" w:rsidRPr="00927184" w:rsidRDefault="005E2505" w:rsidP="00C628B0">
      <w:pPr>
        <w:suppressAutoHyphens/>
        <w:rPr>
          <w:shd w:val="clear" w:color="auto" w:fill="D9D9D9"/>
          <w:lang w:val="nl-NL"/>
        </w:rPr>
      </w:pPr>
    </w:p>
    <w:p w14:paraId="4EEBEB51" w14:textId="77777777" w:rsidR="005E2505" w:rsidRPr="00927184" w:rsidRDefault="005E2505" w:rsidP="00C628B0">
      <w:pPr>
        <w:widowControl w:val="0"/>
        <w:rPr>
          <w:szCs w:val="22"/>
          <w:lang w:val="nl-NL" w:bidi="nl-NL"/>
        </w:rPr>
      </w:pPr>
    </w:p>
    <w:p w14:paraId="4BAF6255" w14:textId="77777777" w:rsidR="005E2505" w:rsidRPr="00927184" w:rsidRDefault="005E2505" w:rsidP="00C628B0">
      <w:pPr>
        <w:keepNext/>
        <w:widowControl w:val="0"/>
        <w:pBdr>
          <w:top w:val="single" w:sz="4" w:space="1" w:color="auto"/>
          <w:left w:val="single" w:sz="4" w:space="4" w:color="auto"/>
          <w:bottom w:val="single" w:sz="4" w:space="1" w:color="auto"/>
          <w:right w:val="single" w:sz="4" w:space="4" w:color="auto"/>
        </w:pBdr>
        <w:ind w:left="567" w:hanging="567"/>
        <w:rPr>
          <w:i/>
          <w:szCs w:val="22"/>
          <w:lang w:val="nl-NL" w:bidi="nl-NL"/>
        </w:rPr>
      </w:pPr>
      <w:r w:rsidRPr="00927184">
        <w:rPr>
          <w:b/>
          <w:szCs w:val="22"/>
          <w:lang w:val="nl-NL" w:bidi="nl-NL"/>
        </w:rPr>
        <w:t>18.</w:t>
      </w:r>
      <w:r w:rsidRPr="00927184">
        <w:rPr>
          <w:b/>
          <w:szCs w:val="22"/>
          <w:lang w:val="nl-NL" w:bidi="nl-NL"/>
        </w:rPr>
        <w:tab/>
        <w:t>UNIEK IDENTIFICATIEKENMERK - VOOR MENSEN LEESBARE GEGEVENS</w:t>
      </w:r>
    </w:p>
    <w:p w14:paraId="225C43E7" w14:textId="77777777" w:rsidR="005E2505" w:rsidRPr="00927184" w:rsidRDefault="005E2505" w:rsidP="00C628B0">
      <w:pPr>
        <w:keepNext/>
        <w:widowControl w:val="0"/>
        <w:rPr>
          <w:szCs w:val="22"/>
          <w:lang w:val="nl-NL" w:bidi="nl-NL"/>
        </w:rPr>
      </w:pPr>
    </w:p>
    <w:p w14:paraId="48A5B368" w14:textId="7AD0FED6" w:rsidR="005E2505" w:rsidRPr="00927184" w:rsidRDefault="005E2505" w:rsidP="00C628B0">
      <w:pPr>
        <w:keepNext/>
        <w:rPr>
          <w:szCs w:val="22"/>
          <w:lang w:val="nl-NL"/>
        </w:rPr>
      </w:pPr>
      <w:r w:rsidRPr="00927184">
        <w:rPr>
          <w:szCs w:val="22"/>
          <w:lang w:val="nl-NL"/>
        </w:rPr>
        <w:t>PC</w:t>
      </w:r>
    </w:p>
    <w:p w14:paraId="17E0895B" w14:textId="3ECD626F" w:rsidR="005E2505" w:rsidRPr="00927184" w:rsidRDefault="005E2505" w:rsidP="00C628B0">
      <w:pPr>
        <w:keepNext/>
        <w:rPr>
          <w:szCs w:val="22"/>
          <w:lang w:val="nl-NL"/>
        </w:rPr>
      </w:pPr>
      <w:r w:rsidRPr="00927184">
        <w:rPr>
          <w:szCs w:val="22"/>
          <w:lang w:val="nl-NL"/>
        </w:rPr>
        <w:t>SN</w:t>
      </w:r>
    </w:p>
    <w:p w14:paraId="33D24A2E" w14:textId="771A4F2B" w:rsidR="00960C7C" w:rsidRDefault="005E2505">
      <w:pPr>
        <w:rPr>
          <w:szCs w:val="22"/>
          <w:lang w:val="nl-NL"/>
        </w:rPr>
      </w:pPr>
      <w:r w:rsidRPr="00927184">
        <w:rPr>
          <w:szCs w:val="22"/>
          <w:lang w:val="nl-NL"/>
        </w:rPr>
        <w:t>NN</w:t>
      </w:r>
      <w:r w:rsidR="00960C7C">
        <w:rPr>
          <w:szCs w:val="22"/>
          <w:lang w:val="nl-NL"/>
        </w:rPr>
        <w:br w:type="page"/>
      </w:r>
    </w:p>
    <w:p w14:paraId="2EA4FAC5" w14:textId="77777777" w:rsidR="005E2505" w:rsidRPr="00927184" w:rsidRDefault="005E2505" w:rsidP="00C628B0">
      <w:pPr>
        <w:rPr>
          <w:szCs w:val="22"/>
          <w:lang w:val="nl-NL"/>
        </w:rPr>
      </w:pPr>
    </w:p>
    <w:p w14:paraId="19097B62" w14:textId="77777777" w:rsidR="003B0DD4" w:rsidRPr="00927184" w:rsidRDefault="003B0DD4" w:rsidP="00C628B0">
      <w:pPr>
        <w:suppressLineNumbers/>
        <w:rPr>
          <w:lang w:val="nl-NL"/>
        </w:rPr>
      </w:pPr>
    </w:p>
    <w:p w14:paraId="1BCF1766" w14:textId="77777777" w:rsidR="006A187D" w:rsidRPr="00927184" w:rsidRDefault="006A187D" w:rsidP="00C628B0">
      <w:pPr>
        <w:suppressLineNumbers/>
        <w:pBdr>
          <w:top w:val="single" w:sz="4" w:space="1" w:color="auto"/>
          <w:left w:val="single" w:sz="4" w:space="4" w:color="auto"/>
          <w:bottom w:val="single" w:sz="4" w:space="1" w:color="auto"/>
          <w:right w:val="single" w:sz="4" w:space="4" w:color="auto"/>
        </w:pBdr>
        <w:rPr>
          <w:rFonts w:eastAsia="SimSun"/>
          <w:b/>
          <w:color w:val="auto"/>
          <w:szCs w:val="24"/>
          <w:lang w:val="nl-NL"/>
        </w:rPr>
      </w:pPr>
      <w:r w:rsidRPr="00927184">
        <w:rPr>
          <w:rFonts w:eastAsia="SimSun"/>
          <w:b/>
          <w:noProof/>
          <w:color w:val="auto"/>
          <w:szCs w:val="24"/>
          <w:lang w:val="nl-NL"/>
        </w:rPr>
        <w:t>GEGEVENS DIE IN IEDER GEVAL OP PRIMAIRE KLEINVERPAKKINGEN MOETEN WORDEN VERMELD</w:t>
      </w:r>
    </w:p>
    <w:p w14:paraId="72C171C1" w14:textId="77777777" w:rsidR="006A187D" w:rsidRPr="00927184" w:rsidRDefault="006A187D" w:rsidP="00C628B0">
      <w:pPr>
        <w:suppressLineNumbers/>
        <w:pBdr>
          <w:top w:val="single" w:sz="4" w:space="1" w:color="auto"/>
          <w:left w:val="single" w:sz="4" w:space="4" w:color="auto"/>
          <w:bottom w:val="single" w:sz="4" w:space="1" w:color="auto"/>
          <w:right w:val="single" w:sz="4" w:space="4" w:color="auto"/>
        </w:pBdr>
        <w:spacing w:line="260" w:lineRule="exact"/>
        <w:rPr>
          <w:rFonts w:eastAsia="SimSun"/>
          <w:color w:val="auto"/>
          <w:szCs w:val="24"/>
          <w:lang w:val="nl-NL"/>
        </w:rPr>
      </w:pPr>
    </w:p>
    <w:p w14:paraId="0235E0D1" w14:textId="77777777" w:rsidR="006A187D" w:rsidRPr="00927184" w:rsidRDefault="00F13302" w:rsidP="00C628B0">
      <w:pPr>
        <w:pBdr>
          <w:top w:val="single" w:sz="4" w:space="1" w:color="auto"/>
          <w:left w:val="single" w:sz="4" w:space="4" w:color="auto"/>
          <w:bottom w:val="single" w:sz="4" w:space="1" w:color="auto"/>
          <w:right w:val="single" w:sz="4" w:space="4" w:color="auto"/>
        </w:pBdr>
        <w:suppressAutoHyphens/>
        <w:rPr>
          <w:b/>
          <w:lang w:val="nl-NL"/>
        </w:rPr>
      </w:pPr>
      <w:r w:rsidRPr="00927184">
        <w:rPr>
          <w:b/>
          <w:lang w:val="nl-NL"/>
        </w:rPr>
        <w:t xml:space="preserve">FOLIE </w:t>
      </w:r>
      <w:r w:rsidR="006A187D" w:rsidRPr="00927184" w:rsidDel="00A7446A">
        <w:rPr>
          <w:b/>
          <w:lang w:val="nl-NL"/>
        </w:rPr>
        <w:t xml:space="preserve">VAN DE </w:t>
      </w:r>
      <w:r w:rsidR="006A187D" w:rsidRPr="00927184">
        <w:rPr>
          <w:b/>
          <w:lang w:val="nl-NL"/>
        </w:rPr>
        <w:t>BLISTERVERPAKKING</w:t>
      </w:r>
    </w:p>
    <w:p w14:paraId="67FE7463" w14:textId="77777777" w:rsidR="006A187D" w:rsidRPr="00927184" w:rsidRDefault="006A187D" w:rsidP="00C628B0">
      <w:pPr>
        <w:suppressLineNumbers/>
        <w:pBdr>
          <w:top w:val="single" w:sz="4" w:space="1" w:color="auto"/>
          <w:left w:val="single" w:sz="4" w:space="4" w:color="auto"/>
          <w:bottom w:val="single" w:sz="4" w:space="1" w:color="auto"/>
          <w:right w:val="single" w:sz="4" w:space="4" w:color="auto"/>
        </w:pBdr>
        <w:tabs>
          <w:tab w:val="left" w:pos="567"/>
        </w:tabs>
        <w:spacing w:line="260" w:lineRule="exact"/>
        <w:rPr>
          <w:rFonts w:eastAsia="SimSun"/>
          <w:color w:val="auto"/>
          <w:szCs w:val="24"/>
          <w:lang w:val="nl-NL"/>
        </w:rPr>
      </w:pPr>
    </w:p>
    <w:p w14:paraId="27C3D83B" w14:textId="77777777" w:rsidR="006A187D" w:rsidRPr="00927184" w:rsidRDefault="006A187D" w:rsidP="00C628B0">
      <w:pPr>
        <w:pBdr>
          <w:top w:val="single" w:sz="4" w:space="1" w:color="auto"/>
          <w:left w:val="single" w:sz="4" w:space="4" w:color="auto"/>
          <w:bottom w:val="single" w:sz="4" w:space="1" w:color="auto"/>
          <w:right w:val="single" w:sz="4" w:space="4" w:color="auto"/>
        </w:pBdr>
        <w:suppressAutoHyphens/>
        <w:rPr>
          <w:i/>
          <w:lang w:val="nl-NL"/>
        </w:rPr>
      </w:pPr>
      <w:r w:rsidRPr="00927184">
        <w:rPr>
          <w:b/>
          <w:lang w:val="nl-NL"/>
        </w:rPr>
        <w:t>VOORGEVULDE SPUIT</w:t>
      </w:r>
    </w:p>
    <w:p w14:paraId="1F4B06E2" w14:textId="77777777" w:rsidR="006A187D" w:rsidRPr="00927184" w:rsidRDefault="006A187D" w:rsidP="00C628B0">
      <w:pPr>
        <w:suppressLineNumbers/>
        <w:rPr>
          <w:szCs w:val="24"/>
          <w:lang w:val="nl-NL"/>
        </w:rPr>
      </w:pPr>
    </w:p>
    <w:p w14:paraId="1C53CF77" w14:textId="77777777" w:rsidR="006A187D" w:rsidRPr="00927184" w:rsidRDefault="006A187D" w:rsidP="00C628B0">
      <w:pPr>
        <w:suppressLineNumbers/>
        <w:pBdr>
          <w:top w:val="single" w:sz="4" w:space="1" w:color="auto"/>
          <w:left w:val="single" w:sz="4" w:space="4" w:color="auto"/>
          <w:bottom w:val="single" w:sz="4" w:space="1" w:color="auto"/>
          <w:right w:val="single" w:sz="4" w:space="4" w:color="auto"/>
        </w:pBdr>
        <w:rPr>
          <w:b/>
          <w:szCs w:val="24"/>
          <w:lang w:val="nl-NL"/>
        </w:rPr>
      </w:pPr>
      <w:r w:rsidRPr="00927184">
        <w:rPr>
          <w:b/>
          <w:szCs w:val="24"/>
          <w:lang w:val="nl-NL"/>
        </w:rPr>
        <w:t>1.</w:t>
      </w:r>
      <w:r w:rsidRPr="00927184">
        <w:rPr>
          <w:b/>
          <w:szCs w:val="24"/>
          <w:lang w:val="nl-NL"/>
        </w:rPr>
        <w:tab/>
      </w:r>
      <w:r w:rsidRPr="00927184">
        <w:rPr>
          <w:b/>
          <w:noProof/>
          <w:szCs w:val="24"/>
          <w:lang w:val="nl-NL"/>
        </w:rPr>
        <w:t>NAAM VAN HET GENEESMIDDEL</w:t>
      </w:r>
      <w:r w:rsidR="00F004EA" w:rsidRPr="00927184">
        <w:rPr>
          <w:b/>
          <w:lang w:val="nl-NL"/>
        </w:rPr>
        <w:t xml:space="preserve"> EN DE TOEDIENINGWEG(EN)</w:t>
      </w:r>
    </w:p>
    <w:p w14:paraId="564AC705" w14:textId="77777777" w:rsidR="006A187D" w:rsidRPr="00927184" w:rsidRDefault="006A187D" w:rsidP="00C628B0">
      <w:pPr>
        <w:suppressLineNumbers/>
        <w:rPr>
          <w:i/>
          <w:szCs w:val="24"/>
          <w:lang w:val="nl-NL"/>
        </w:rPr>
      </w:pPr>
    </w:p>
    <w:p w14:paraId="0DC1ECE7" w14:textId="77777777" w:rsidR="006A187D" w:rsidRPr="00927184" w:rsidRDefault="006A187D" w:rsidP="00C628B0">
      <w:pPr>
        <w:suppressAutoHyphens/>
        <w:rPr>
          <w:lang w:val="nl-NL"/>
        </w:rPr>
      </w:pPr>
      <w:r w:rsidRPr="00927184">
        <w:rPr>
          <w:lang w:val="nl-NL"/>
        </w:rPr>
        <w:t>Lucentis 10 mg/ml oplossing voor injectie in een voorgevulde spuit</w:t>
      </w:r>
    </w:p>
    <w:p w14:paraId="63AA047A" w14:textId="77777777" w:rsidR="006A187D" w:rsidRPr="00927184" w:rsidRDefault="005E2505" w:rsidP="00C628B0">
      <w:pPr>
        <w:suppressAutoHyphens/>
        <w:rPr>
          <w:lang w:val="nl-NL"/>
        </w:rPr>
      </w:pPr>
      <w:r w:rsidRPr="00927184">
        <w:rPr>
          <w:lang w:val="nl-NL"/>
        </w:rPr>
        <w:t>r</w:t>
      </w:r>
      <w:r w:rsidR="006A187D" w:rsidRPr="00927184">
        <w:rPr>
          <w:lang w:val="nl-NL"/>
        </w:rPr>
        <w:t>anibizumab</w:t>
      </w:r>
    </w:p>
    <w:p w14:paraId="0C7A9CC2" w14:textId="77777777" w:rsidR="006A187D" w:rsidRPr="00927184" w:rsidRDefault="006A187D" w:rsidP="00C628B0">
      <w:pPr>
        <w:suppressAutoHyphens/>
        <w:rPr>
          <w:lang w:val="nl-NL"/>
        </w:rPr>
      </w:pPr>
      <w:r w:rsidRPr="00927184">
        <w:rPr>
          <w:lang w:val="nl-NL"/>
        </w:rPr>
        <w:t>Intravitreaal gebruik</w:t>
      </w:r>
    </w:p>
    <w:p w14:paraId="56DC692F" w14:textId="77777777" w:rsidR="006A187D" w:rsidRPr="00927184" w:rsidRDefault="006A187D" w:rsidP="00C628B0">
      <w:pPr>
        <w:suppressLineNumbers/>
        <w:rPr>
          <w:szCs w:val="24"/>
          <w:lang w:val="nl-NL"/>
        </w:rPr>
      </w:pPr>
    </w:p>
    <w:p w14:paraId="60BC1E71" w14:textId="77777777" w:rsidR="006A187D" w:rsidRPr="00927184" w:rsidRDefault="006A187D" w:rsidP="00C628B0">
      <w:pPr>
        <w:suppressLineNumbers/>
        <w:rPr>
          <w:szCs w:val="24"/>
          <w:lang w:val="nl-NL"/>
        </w:rPr>
      </w:pPr>
    </w:p>
    <w:p w14:paraId="2BE8C43F" w14:textId="77777777" w:rsidR="006A187D" w:rsidRPr="00927184" w:rsidRDefault="006A187D" w:rsidP="00C628B0">
      <w:pPr>
        <w:suppressLineNumbers/>
        <w:pBdr>
          <w:top w:val="single" w:sz="4" w:space="1" w:color="auto"/>
          <w:left w:val="single" w:sz="4" w:space="4" w:color="auto"/>
          <w:bottom w:val="single" w:sz="4" w:space="1" w:color="auto"/>
          <w:right w:val="single" w:sz="4" w:space="4" w:color="auto"/>
        </w:pBdr>
        <w:ind w:left="567" w:hanging="567"/>
        <w:rPr>
          <w:b/>
          <w:szCs w:val="24"/>
          <w:lang w:val="nl-NL"/>
        </w:rPr>
      </w:pPr>
      <w:r w:rsidRPr="00927184">
        <w:rPr>
          <w:b/>
          <w:szCs w:val="24"/>
          <w:lang w:val="nl-NL"/>
        </w:rPr>
        <w:t>2.</w:t>
      </w:r>
      <w:r w:rsidRPr="00927184">
        <w:rPr>
          <w:b/>
          <w:szCs w:val="24"/>
          <w:lang w:val="nl-NL"/>
        </w:rPr>
        <w:tab/>
      </w:r>
      <w:r w:rsidRPr="00927184">
        <w:rPr>
          <w:b/>
          <w:noProof/>
          <w:szCs w:val="24"/>
          <w:lang w:val="nl-NL"/>
        </w:rPr>
        <w:t>NAAM VAN DE HOUDER VAN DE VERGUNNING VOOR HET IN DE HANDEL BRENGEN</w:t>
      </w:r>
    </w:p>
    <w:p w14:paraId="1BBD6DA5" w14:textId="77777777" w:rsidR="006A187D" w:rsidRPr="00927184" w:rsidRDefault="006A187D" w:rsidP="00C628B0">
      <w:pPr>
        <w:suppressLineNumbers/>
        <w:rPr>
          <w:szCs w:val="24"/>
          <w:lang w:val="nl-NL"/>
        </w:rPr>
      </w:pPr>
    </w:p>
    <w:p w14:paraId="4D2414BA" w14:textId="77777777" w:rsidR="006A187D" w:rsidRPr="00927184" w:rsidRDefault="006A187D" w:rsidP="00C628B0">
      <w:pPr>
        <w:suppressAutoHyphens/>
        <w:rPr>
          <w:lang w:val="nl-NL"/>
        </w:rPr>
      </w:pPr>
      <w:r w:rsidRPr="00927184">
        <w:rPr>
          <w:lang w:val="nl-NL"/>
        </w:rPr>
        <w:t>Novartis Europharm Limited</w:t>
      </w:r>
    </w:p>
    <w:p w14:paraId="7C3C0FD7" w14:textId="77777777" w:rsidR="006A187D" w:rsidRPr="00927184" w:rsidRDefault="006A187D" w:rsidP="00C628B0">
      <w:pPr>
        <w:suppressLineNumbers/>
        <w:rPr>
          <w:szCs w:val="24"/>
          <w:lang w:val="nl-NL"/>
        </w:rPr>
      </w:pPr>
    </w:p>
    <w:p w14:paraId="27389701" w14:textId="77777777" w:rsidR="006A187D" w:rsidRPr="00927184" w:rsidRDefault="006A187D" w:rsidP="00C628B0">
      <w:pPr>
        <w:suppressLineNumbers/>
        <w:rPr>
          <w:szCs w:val="24"/>
          <w:lang w:val="nl-NL"/>
        </w:rPr>
      </w:pPr>
    </w:p>
    <w:p w14:paraId="4105CA6B" w14:textId="77777777" w:rsidR="006A187D" w:rsidRPr="00927184" w:rsidRDefault="006A187D" w:rsidP="00C628B0">
      <w:pPr>
        <w:suppressLineNumbers/>
        <w:pBdr>
          <w:top w:val="single" w:sz="4" w:space="1" w:color="auto"/>
          <w:left w:val="single" w:sz="4" w:space="4" w:color="auto"/>
          <w:bottom w:val="single" w:sz="4" w:space="2" w:color="auto"/>
          <w:right w:val="single" w:sz="4" w:space="4" w:color="auto"/>
        </w:pBdr>
        <w:rPr>
          <w:b/>
          <w:szCs w:val="24"/>
          <w:lang w:val="nl-NL"/>
        </w:rPr>
      </w:pPr>
      <w:r w:rsidRPr="00927184">
        <w:rPr>
          <w:b/>
          <w:szCs w:val="24"/>
          <w:lang w:val="nl-NL"/>
        </w:rPr>
        <w:t>3.</w:t>
      </w:r>
      <w:r w:rsidRPr="00927184">
        <w:rPr>
          <w:b/>
          <w:szCs w:val="24"/>
          <w:lang w:val="nl-NL"/>
        </w:rPr>
        <w:tab/>
      </w:r>
      <w:r w:rsidRPr="00927184">
        <w:rPr>
          <w:b/>
          <w:noProof/>
          <w:szCs w:val="24"/>
          <w:lang w:val="nl-NL"/>
        </w:rPr>
        <w:t>UITERSTE GEBRUIKSDATUM</w:t>
      </w:r>
    </w:p>
    <w:p w14:paraId="16334889" w14:textId="77777777" w:rsidR="006A187D" w:rsidRPr="00927184" w:rsidRDefault="006A187D" w:rsidP="00C628B0">
      <w:pPr>
        <w:suppressLineNumbers/>
        <w:rPr>
          <w:szCs w:val="24"/>
          <w:lang w:val="nl-NL"/>
        </w:rPr>
      </w:pPr>
    </w:p>
    <w:p w14:paraId="48726531" w14:textId="77777777" w:rsidR="00E92976" w:rsidRPr="00927184" w:rsidRDefault="00E92976" w:rsidP="00C628B0">
      <w:pPr>
        <w:suppressLineNumbers/>
        <w:rPr>
          <w:szCs w:val="24"/>
          <w:lang w:val="nl-NL"/>
        </w:rPr>
      </w:pPr>
      <w:r w:rsidRPr="00927184">
        <w:rPr>
          <w:szCs w:val="24"/>
          <w:lang w:val="nl-NL"/>
        </w:rPr>
        <w:t>EXP</w:t>
      </w:r>
    </w:p>
    <w:p w14:paraId="67A0F632" w14:textId="77777777" w:rsidR="00E92976" w:rsidRPr="00927184" w:rsidRDefault="00E92976" w:rsidP="00C628B0">
      <w:pPr>
        <w:suppressLineNumbers/>
        <w:rPr>
          <w:szCs w:val="24"/>
          <w:lang w:val="nl-NL"/>
        </w:rPr>
      </w:pPr>
    </w:p>
    <w:p w14:paraId="2511BD7F" w14:textId="77777777" w:rsidR="006A187D" w:rsidRPr="00927184" w:rsidRDefault="006A187D" w:rsidP="00C628B0">
      <w:pPr>
        <w:suppressLineNumbers/>
        <w:rPr>
          <w:szCs w:val="24"/>
          <w:lang w:val="nl-NL"/>
        </w:rPr>
      </w:pPr>
    </w:p>
    <w:p w14:paraId="349F891B" w14:textId="77777777" w:rsidR="006A187D" w:rsidRPr="00927184" w:rsidRDefault="006A187D" w:rsidP="00C628B0">
      <w:pPr>
        <w:suppressLineNumbers/>
        <w:pBdr>
          <w:top w:val="single" w:sz="4" w:space="1" w:color="auto"/>
          <w:left w:val="single" w:sz="4" w:space="4" w:color="auto"/>
          <w:bottom w:val="single" w:sz="4" w:space="1" w:color="auto"/>
          <w:right w:val="single" w:sz="4" w:space="4" w:color="auto"/>
        </w:pBdr>
        <w:rPr>
          <w:b/>
          <w:szCs w:val="24"/>
          <w:lang w:val="nl-NL"/>
        </w:rPr>
      </w:pPr>
      <w:r w:rsidRPr="00927184">
        <w:rPr>
          <w:b/>
          <w:szCs w:val="24"/>
          <w:lang w:val="nl-NL"/>
        </w:rPr>
        <w:t>4.</w:t>
      </w:r>
      <w:r w:rsidRPr="00927184">
        <w:rPr>
          <w:b/>
          <w:szCs w:val="24"/>
          <w:lang w:val="nl-NL"/>
        </w:rPr>
        <w:tab/>
      </w:r>
      <w:r w:rsidR="005E2505" w:rsidRPr="00927184">
        <w:rPr>
          <w:b/>
          <w:noProof/>
          <w:szCs w:val="24"/>
          <w:lang w:val="nl-NL"/>
        </w:rPr>
        <w:t>PARTIJ</w:t>
      </w:r>
      <w:r w:rsidRPr="00927184">
        <w:rPr>
          <w:b/>
          <w:noProof/>
          <w:szCs w:val="24"/>
          <w:lang w:val="nl-NL"/>
        </w:rPr>
        <w:t>NUMMER</w:t>
      </w:r>
    </w:p>
    <w:p w14:paraId="675B8DB9" w14:textId="77777777" w:rsidR="006A187D" w:rsidRPr="00927184" w:rsidRDefault="006A187D" w:rsidP="00C628B0">
      <w:pPr>
        <w:suppressLineNumbers/>
        <w:rPr>
          <w:noProof/>
          <w:szCs w:val="24"/>
          <w:lang w:val="nl-NL"/>
        </w:rPr>
      </w:pPr>
    </w:p>
    <w:p w14:paraId="3E58E5E6" w14:textId="77777777" w:rsidR="006A187D" w:rsidRPr="00927184" w:rsidRDefault="00E92976" w:rsidP="00C628B0">
      <w:pPr>
        <w:suppressLineNumbers/>
        <w:rPr>
          <w:szCs w:val="24"/>
          <w:lang w:val="nl-NL"/>
        </w:rPr>
      </w:pPr>
      <w:r w:rsidRPr="00927184">
        <w:rPr>
          <w:szCs w:val="24"/>
          <w:lang w:val="nl-NL"/>
        </w:rPr>
        <w:t>Lot</w:t>
      </w:r>
    </w:p>
    <w:p w14:paraId="73786D69" w14:textId="77777777" w:rsidR="00E92976" w:rsidRPr="00927184" w:rsidRDefault="00E92976" w:rsidP="00C628B0">
      <w:pPr>
        <w:suppressLineNumbers/>
        <w:rPr>
          <w:szCs w:val="24"/>
          <w:lang w:val="nl-NL"/>
        </w:rPr>
      </w:pPr>
    </w:p>
    <w:p w14:paraId="6E0A5292" w14:textId="77777777" w:rsidR="006A187D" w:rsidRPr="00927184" w:rsidRDefault="006A187D" w:rsidP="00C628B0">
      <w:pPr>
        <w:suppressLineNumbers/>
        <w:rPr>
          <w:szCs w:val="24"/>
          <w:lang w:val="nl-NL"/>
        </w:rPr>
      </w:pPr>
    </w:p>
    <w:p w14:paraId="1D0EADF1" w14:textId="77777777" w:rsidR="006A187D" w:rsidRPr="00927184" w:rsidRDefault="006A187D" w:rsidP="00C628B0">
      <w:pPr>
        <w:suppressLineNumbers/>
        <w:pBdr>
          <w:top w:val="single" w:sz="4" w:space="1" w:color="auto"/>
          <w:left w:val="single" w:sz="4" w:space="4" w:color="auto"/>
          <w:bottom w:val="single" w:sz="4" w:space="1" w:color="auto"/>
          <w:right w:val="single" w:sz="4" w:space="4" w:color="auto"/>
        </w:pBdr>
        <w:rPr>
          <w:b/>
          <w:szCs w:val="24"/>
          <w:lang w:val="nl-NL"/>
        </w:rPr>
      </w:pPr>
      <w:r w:rsidRPr="00927184">
        <w:rPr>
          <w:b/>
          <w:szCs w:val="24"/>
          <w:lang w:val="nl-NL"/>
        </w:rPr>
        <w:t>5.</w:t>
      </w:r>
      <w:r w:rsidRPr="00927184">
        <w:rPr>
          <w:b/>
          <w:szCs w:val="24"/>
          <w:lang w:val="nl-NL"/>
        </w:rPr>
        <w:tab/>
      </w:r>
      <w:r w:rsidRPr="00927184">
        <w:rPr>
          <w:b/>
          <w:noProof/>
          <w:szCs w:val="24"/>
          <w:lang w:val="nl-NL"/>
        </w:rPr>
        <w:t>OVERIGE</w:t>
      </w:r>
    </w:p>
    <w:p w14:paraId="5733B69D" w14:textId="77777777" w:rsidR="006A187D" w:rsidRPr="00927184" w:rsidRDefault="006A187D" w:rsidP="00C628B0">
      <w:pPr>
        <w:suppressLineNumbers/>
        <w:rPr>
          <w:szCs w:val="24"/>
          <w:lang w:val="nl-NL"/>
        </w:rPr>
      </w:pPr>
    </w:p>
    <w:p w14:paraId="75F18A7C" w14:textId="77777777" w:rsidR="00E92976" w:rsidRPr="00927184" w:rsidRDefault="00E92976" w:rsidP="00C628B0">
      <w:pPr>
        <w:suppressAutoHyphens/>
        <w:rPr>
          <w:lang w:val="nl-NL"/>
        </w:rPr>
      </w:pPr>
      <w:r w:rsidRPr="00927184">
        <w:rPr>
          <w:lang w:val="nl-NL"/>
        </w:rPr>
        <w:t>0,165 ml</w:t>
      </w:r>
    </w:p>
    <w:p w14:paraId="4E5AB500" w14:textId="77777777" w:rsidR="006A187D" w:rsidRPr="00927184" w:rsidRDefault="006A187D" w:rsidP="00C628B0">
      <w:pPr>
        <w:widowControl w:val="0"/>
        <w:rPr>
          <w:noProof/>
          <w:szCs w:val="24"/>
          <w:lang w:val="nl-NL"/>
        </w:rPr>
      </w:pPr>
    </w:p>
    <w:p w14:paraId="08DEA7E1" w14:textId="77777777" w:rsidR="00902148" w:rsidRPr="00927184" w:rsidRDefault="006A187D" w:rsidP="00C628B0">
      <w:pPr>
        <w:suppressAutoHyphens/>
        <w:rPr>
          <w:lang w:val="nl-NL"/>
        </w:rPr>
      </w:pPr>
      <w:r w:rsidRPr="00927184">
        <w:rPr>
          <w:lang w:val="nl-NL"/>
        </w:rPr>
        <w:br w:type="page"/>
      </w:r>
    </w:p>
    <w:p w14:paraId="60DB2546" w14:textId="77777777" w:rsidR="007C6595" w:rsidRPr="00927184" w:rsidRDefault="007C6595" w:rsidP="00C628B0">
      <w:pPr>
        <w:shd w:val="clear" w:color="auto" w:fill="FFFFFF"/>
        <w:suppressAutoHyphens/>
        <w:rPr>
          <w:lang w:val="nl-NL"/>
        </w:rPr>
      </w:pPr>
    </w:p>
    <w:p w14:paraId="5231D3A8"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rPr>
          <w:b/>
          <w:lang w:val="nl-NL"/>
        </w:rPr>
      </w:pPr>
      <w:r w:rsidRPr="00927184">
        <w:rPr>
          <w:b/>
          <w:lang w:val="nl-NL"/>
        </w:rPr>
        <w:t>GEGEVENS DIE IN I</w:t>
      </w:r>
      <w:r w:rsidR="006A187D" w:rsidRPr="00927184">
        <w:rPr>
          <w:b/>
          <w:lang w:val="nl-NL"/>
        </w:rPr>
        <w:t>E</w:t>
      </w:r>
      <w:r w:rsidRPr="00927184">
        <w:rPr>
          <w:b/>
          <w:lang w:val="nl-NL"/>
        </w:rPr>
        <w:t>DER GEVAL OP PRIMAIRE KLEINVERPAKKINGEN MOETEN WORDEN VERMELD</w:t>
      </w:r>
    </w:p>
    <w:p w14:paraId="5C91BD14"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rPr>
          <w:lang w:val="nl-NL"/>
        </w:rPr>
      </w:pPr>
    </w:p>
    <w:p w14:paraId="5E0F9B6E" w14:textId="77777777" w:rsidR="00E92976" w:rsidRPr="00927184" w:rsidRDefault="00902148" w:rsidP="00C628B0">
      <w:pPr>
        <w:pBdr>
          <w:top w:val="single" w:sz="4" w:space="1" w:color="auto"/>
          <w:left w:val="single" w:sz="4" w:space="4" w:color="auto"/>
          <w:bottom w:val="single" w:sz="4" w:space="1" w:color="auto"/>
          <w:right w:val="single" w:sz="4" w:space="4" w:color="auto"/>
        </w:pBdr>
        <w:suppressAutoHyphens/>
        <w:rPr>
          <w:b/>
          <w:lang w:val="nl-NL"/>
        </w:rPr>
      </w:pPr>
      <w:r w:rsidRPr="00927184">
        <w:rPr>
          <w:b/>
          <w:lang w:val="nl-NL"/>
        </w:rPr>
        <w:t>ETIKET</w:t>
      </w:r>
    </w:p>
    <w:p w14:paraId="17CAABC5" w14:textId="77777777" w:rsidR="00E92976" w:rsidRPr="00927184" w:rsidRDefault="00E92976" w:rsidP="00C628B0">
      <w:pPr>
        <w:pBdr>
          <w:top w:val="single" w:sz="4" w:space="1" w:color="auto"/>
          <w:left w:val="single" w:sz="4" w:space="4" w:color="auto"/>
          <w:bottom w:val="single" w:sz="4" w:space="1" w:color="auto"/>
          <w:right w:val="single" w:sz="4" w:space="4" w:color="auto"/>
        </w:pBdr>
        <w:suppressAutoHyphens/>
        <w:rPr>
          <w:b/>
          <w:lang w:val="nl-NL"/>
        </w:rPr>
      </w:pPr>
    </w:p>
    <w:p w14:paraId="552C721E" w14:textId="77777777" w:rsidR="00A7446A" w:rsidRPr="00927184" w:rsidRDefault="00E92976" w:rsidP="00C628B0">
      <w:pPr>
        <w:pBdr>
          <w:top w:val="single" w:sz="4" w:space="1" w:color="auto"/>
          <w:left w:val="single" w:sz="4" w:space="4" w:color="auto"/>
          <w:bottom w:val="single" w:sz="4" w:space="1" w:color="auto"/>
          <w:right w:val="single" w:sz="4" w:space="4" w:color="auto"/>
        </w:pBdr>
        <w:suppressAutoHyphens/>
        <w:rPr>
          <w:i/>
          <w:lang w:val="nl-NL"/>
        </w:rPr>
      </w:pPr>
      <w:r w:rsidRPr="00927184">
        <w:rPr>
          <w:b/>
          <w:noProof/>
          <w:szCs w:val="24"/>
          <w:lang w:val="nl-NL"/>
        </w:rPr>
        <w:t>VOORGEVULDE SPUIT</w:t>
      </w:r>
    </w:p>
    <w:p w14:paraId="2522C2AA" w14:textId="77777777" w:rsidR="00902148" w:rsidRPr="00927184" w:rsidRDefault="00902148" w:rsidP="00C628B0">
      <w:pPr>
        <w:suppressAutoHyphens/>
        <w:rPr>
          <w:lang w:val="nl-NL"/>
        </w:rPr>
      </w:pPr>
    </w:p>
    <w:p w14:paraId="4192BE76" w14:textId="77777777" w:rsidR="00902148" w:rsidRPr="00927184" w:rsidRDefault="00902148" w:rsidP="00C628B0">
      <w:pPr>
        <w:suppressAutoHyphens/>
        <w:rPr>
          <w:lang w:val="nl-NL"/>
        </w:rPr>
      </w:pPr>
    </w:p>
    <w:p w14:paraId="35A19261"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ind w:left="567" w:hanging="567"/>
        <w:rPr>
          <w:b/>
          <w:lang w:val="nl-NL"/>
        </w:rPr>
      </w:pPr>
      <w:r w:rsidRPr="00927184">
        <w:rPr>
          <w:b/>
          <w:lang w:val="nl-NL"/>
        </w:rPr>
        <w:t>1.</w:t>
      </w:r>
      <w:r w:rsidRPr="00927184">
        <w:rPr>
          <w:b/>
          <w:lang w:val="nl-NL"/>
        </w:rPr>
        <w:tab/>
        <w:t>NAAM VAN HET GENEESMIDDEL EN DE TOEDIENINGWEG(EN)</w:t>
      </w:r>
    </w:p>
    <w:p w14:paraId="12796118" w14:textId="77777777" w:rsidR="00902148" w:rsidRPr="00927184" w:rsidRDefault="00902148" w:rsidP="00C628B0">
      <w:pPr>
        <w:suppressAutoHyphens/>
        <w:rPr>
          <w:lang w:val="nl-NL"/>
        </w:rPr>
      </w:pPr>
    </w:p>
    <w:p w14:paraId="558E7EA1" w14:textId="77777777" w:rsidR="00902148" w:rsidRPr="00927184" w:rsidRDefault="00902148" w:rsidP="00C628B0">
      <w:pPr>
        <w:suppressAutoHyphens/>
        <w:rPr>
          <w:lang w:val="nl-NL"/>
        </w:rPr>
      </w:pPr>
      <w:r w:rsidRPr="00927184">
        <w:rPr>
          <w:lang w:val="nl-NL"/>
        </w:rPr>
        <w:t>Lucentis 10 mg/ml oplossing voor injectie</w:t>
      </w:r>
    </w:p>
    <w:p w14:paraId="569CC712" w14:textId="77777777" w:rsidR="00902148" w:rsidRPr="00927184" w:rsidRDefault="005E2505" w:rsidP="00C628B0">
      <w:pPr>
        <w:suppressAutoHyphens/>
        <w:rPr>
          <w:lang w:val="nl-NL"/>
        </w:rPr>
      </w:pPr>
      <w:r w:rsidRPr="00927184">
        <w:rPr>
          <w:lang w:val="nl-NL"/>
        </w:rPr>
        <w:t>r</w:t>
      </w:r>
      <w:r w:rsidR="00902148" w:rsidRPr="00927184">
        <w:rPr>
          <w:lang w:val="nl-NL"/>
        </w:rPr>
        <w:t>anibizumab</w:t>
      </w:r>
    </w:p>
    <w:p w14:paraId="578DDC8C" w14:textId="77777777" w:rsidR="00902148" w:rsidRPr="00927184" w:rsidRDefault="00902148" w:rsidP="00C628B0">
      <w:pPr>
        <w:suppressAutoHyphens/>
        <w:rPr>
          <w:szCs w:val="22"/>
          <w:lang w:val="nl-NL"/>
        </w:rPr>
      </w:pPr>
      <w:r w:rsidRPr="00927184">
        <w:rPr>
          <w:szCs w:val="22"/>
          <w:lang w:val="nl-NL"/>
        </w:rPr>
        <w:t>Intravitreaal gebruik</w:t>
      </w:r>
    </w:p>
    <w:p w14:paraId="7852CCFC" w14:textId="77777777" w:rsidR="00902148" w:rsidRPr="00927184" w:rsidRDefault="00902148" w:rsidP="00C628B0">
      <w:pPr>
        <w:suppressAutoHyphens/>
        <w:rPr>
          <w:lang w:val="nl-NL"/>
        </w:rPr>
      </w:pPr>
    </w:p>
    <w:p w14:paraId="1B8ECF7E" w14:textId="77777777" w:rsidR="00902148" w:rsidRPr="00927184" w:rsidRDefault="00902148" w:rsidP="00C628B0">
      <w:pPr>
        <w:suppressAutoHyphens/>
        <w:rPr>
          <w:lang w:val="nl-NL"/>
        </w:rPr>
      </w:pPr>
    </w:p>
    <w:p w14:paraId="50BAD6A2"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2.</w:t>
      </w:r>
      <w:r w:rsidRPr="00927184">
        <w:rPr>
          <w:b/>
          <w:lang w:val="nl-NL"/>
        </w:rPr>
        <w:tab/>
        <w:t>WIJZE VAN TOEDIENING</w:t>
      </w:r>
    </w:p>
    <w:p w14:paraId="2AC8F818" w14:textId="77777777" w:rsidR="00A7446A" w:rsidRPr="00927184" w:rsidRDefault="00A7446A" w:rsidP="00C628B0">
      <w:pPr>
        <w:suppressAutoHyphens/>
        <w:rPr>
          <w:lang w:val="nl-NL"/>
        </w:rPr>
      </w:pPr>
    </w:p>
    <w:p w14:paraId="7AE27221" w14:textId="77777777" w:rsidR="00902148" w:rsidRPr="00927184" w:rsidRDefault="00902148" w:rsidP="00C628B0">
      <w:pPr>
        <w:suppressAutoHyphens/>
        <w:rPr>
          <w:lang w:val="nl-NL"/>
        </w:rPr>
      </w:pPr>
    </w:p>
    <w:p w14:paraId="5C414BC8"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3.</w:t>
      </w:r>
      <w:r w:rsidRPr="00927184">
        <w:rPr>
          <w:b/>
          <w:lang w:val="nl-NL"/>
        </w:rPr>
        <w:tab/>
        <w:t>UITERSTE GEBRUIKSDATUM</w:t>
      </w:r>
    </w:p>
    <w:p w14:paraId="500511CB" w14:textId="77777777" w:rsidR="00902148" w:rsidRPr="00927184" w:rsidRDefault="00902148" w:rsidP="00C628B0">
      <w:pPr>
        <w:suppressAutoHyphens/>
        <w:rPr>
          <w:lang w:val="nl-NL"/>
        </w:rPr>
      </w:pPr>
    </w:p>
    <w:p w14:paraId="6D88864A" w14:textId="77777777" w:rsidR="00902148" w:rsidRPr="00927184" w:rsidRDefault="00902148" w:rsidP="00C628B0">
      <w:pPr>
        <w:suppressAutoHyphens/>
        <w:rPr>
          <w:lang w:val="nl-NL"/>
        </w:rPr>
      </w:pPr>
      <w:r w:rsidRPr="00927184">
        <w:rPr>
          <w:lang w:val="nl-NL"/>
        </w:rPr>
        <w:t>EXP</w:t>
      </w:r>
    </w:p>
    <w:p w14:paraId="2994B427" w14:textId="77777777" w:rsidR="00902148" w:rsidRPr="00927184" w:rsidRDefault="00902148" w:rsidP="00C628B0">
      <w:pPr>
        <w:suppressAutoHyphens/>
        <w:rPr>
          <w:lang w:val="nl-NL"/>
        </w:rPr>
      </w:pPr>
    </w:p>
    <w:p w14:paraId="48D00BF7" w14:textId="77777777" w:rsidR="00902148" w:rsidRPr="00927184" w:rsidRDefault="00902148" w:rsidP="00C628B0">
      <w:pPr>
        <w:suppressAutoHyphens/>
        <w:rPr>
          <w:lang w:val="nl-NL"/>
        </w:rPr>
      </w:pPr>
    </w:p>
    <w:p w14:paraId="7067EDBA"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4.</w:t>
      </w:r>
      <w:r w:rsidRPr="00927184">
        <w:rPr>
          <w:b/>
          <w:lang w:val="nl-NL"/>
        </w:rPr>
        <w:tab/>
      </w:r>
      <w:r w:rsidR="005E2505" w:rsidRPr="00927184">
        <w:rPr>
          <w:b/>
          <w:lang w:val="nl-NL"/>
        </w:rPr>
        <w:t>PARTIJ</w:t>
      </w:r>
      <w:r w:rsidRPr="00927184">
        <w:rPr>
          <w:b/>
          <w:lang w:val="nl-NL"/>
        </w:rPr>
        <w:t>NUMMER</w:t>
      </w:r>
    </w:p>
    <w:p w14:paraId="5E17E118" w14:textId="77777777" w:rsidR="00902148" w:rsidRPr="00927184" w:rsidRDefault="00902148" w:rsidP="00C628B0">
      <w:pPr>
        <w:suppressAutoHyphens/>
        <w:rPr>
          <w:lang w:val="nl-NL"/>
        </w:rPr>
      </w:pPr>
    </w:p>
    <w:p w14:paraId="55233E8B" w14:textId="77777777" w:rsidR="00902148" w:rsidRPr="00927184" w:rsidRDefault="00902148" w:rsidP="00C628B0">
      <w:pPr>
        <w:suppressAutoHyphens/>
        <w:rPr>
          <w:lang w:val="nl-NL"/>
        </w:rPr>
      </w:pPr>
      <w:r w:rsidRPr="00927184">
        <w:rPr>
          <w:lang w:val="nl-NL"/>
        </w:rPr>
        <w:t>Lot</w:t>
      </w:r>
    </w:p>
    <w:p w14:paraId="442338C2" w14:textId="77777777" w:rsidR="00902148" w:rsidRPr="00927184" w:rsidRDefault="00902148" w:rsidP="00C628B0">
      <w:pPr>
        <w:suppressAutoHyphens/>
        <w:rPr>
          <w:lang w:val="nl-NL"/>
        </w:rPr>
      </w:pPr>
    </w:p>
    <w:p w14:paraId="16453149" w14:textId="77777777" w:rsidR="00902148" w:rsidRPr="00927184" w:rsidRDefault="00902148" w:rsidP="00C628B0">
      <w:pPr>
        <w:suppressAutoHyphens/>
        <w:rPr>
          <w:lang w:val="nl-NL"/>
        </w:rPr>
      </w:pPr>
    </w:p>
    <w:p w14:paraId="778089F1"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5.</w:t>
      </w:r>
      <w:r w:rsidRPr="00927184">
        <w:rPr>
          <w:b/>
          <w:lang w:val="nl-NL"/>
        </w:rPr>
        <w:tab/>
        <w:t>INHOUD UITGEDRUKT IN GEWICHT, VOLUME OF EENHEID</w:t>
      </w:r>
    </w:p>
    <w:p w14:paraId="1938ED3F" w14:textId="77777777" w:rsidR="00902148" w:rsidRPr="00927184" w:rsidRDefault="00902148" w:rsidP="00C628B0">
      <w:pPr>
        <w:suppressAutoHyphens/>
        <w:rPr>
          <w:lang w:val="nl-NL"/>
        </w:rPr>
      </w:pPr>
    </w:p>
    <w:p w14:paraId="37F245C1" w14:textId="77777777" w:rsidR="00902148" w:rsidRPr="00927184" w:rsidRDefault="00E92976" w:rsidP="00C628B0">
      <w:pPr>
        <w:suppressAutoHyphens/>
        <w:rPr>
          <w:lang w:val="nl-NL"/>
        </w:rPr>
      </w:pPr>
      <w:r w:rsidRPr="00927184">
        <w:rPr>
          <w:lang w:val="nl-NL"/>
        </w:rPr>
        <w:t>0,165 ml</w:t>
      </w:r>
    </w:p>
    <w:p w14:paraId="646ADBF8" w14:textId="77777777" w:rsidR="00902148" w:rsidRPr="00927184" w:rsidRDefault="00902148" w:rsidP="00C628B0">
      <w:pPr>
        <w:suppressAutoHyphens/>
        <w:rPr>
          <w:lang w:val="nl-NL"/>
        </w:rPr>
      </w:pPr>
    </w:p>
    <w:p w14:paraId="7285B7A5" w14:textId="77777777" w:rsidR="00902148" w:rsidRPr="00927184" w:rsidRDefault="00902148" w:rsidP="00C628B0">
      <w:pPr>
        <w:suppressAutoHyphens/>
        <w:rPr>
          <w:lang w:val="nl-NL"/>
        </w:rPr>
      </w:pPr>
    </w:p>
    <w:p w14:paraId="0EE32D21" w14:textId="77777777" w:rsidR="00902148" w:rsidRPr="00927184" w:rsidRDefault="00902148"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6.</w:t>
      </w:r>
      <w:r w:rsidRPr="00927184">
        <w:rPr>
          <w:b/>
          <w:lang w:val="nl-NL"/>
        </w:rPr>
        <w:tab/>
        <w:t>OVERIGE</w:t>
      </w:r>
    </w:p>
    <w:p w14:paraId="3C470BF4" w14:textId="77777777" w:rsidR="00902148" w:rsidRPr="00927184" w:rsidRDefault="00902148" w:rsidP="00C628B0">
      <w:pPr>
        <w:suppressAutoHyphens/>
        <w:rPr>
          <w:lang w:val="nl-NL"/>
        </w:rPr>
      </w:pPr>
    </w:p>
    <w:p w14:paraId="0CA255A1" w14:textId="77777777" w:rsidR="00931C2B" w:rsidRPr="00927184" w:rsidRDefault="00902148" w:rsidP="00C628B0">
      <w:pPr>
        <w:shd w:val="clear" w:color="auto" w:fill="FFFFFF"/>
        <w:suppressAutoHyphens/>
        <w:rPr>
          <w:lang w:val="nl-NL"/>
        </w:rPr>
      </w:pPr>
      <w:r w:rsidRPr="00927184">
        <w:rPr>
          <w:lang w:val="nl-NL"/>
        </w:rPr>
        <w:br w:type="page"/>
      </w:r>
    </w:p>
    <w:p w14:paraId="4ABBA7A0" w14:textId="77777777" w:rsidR="007C6595" w:rsidRPr="00927184" w:rsidRDefault="007C6595" w:rsidP="00C628B0">
      <w:pPr>
        <w:shd w:val="clear" w:color="auto" w:fill="FFFFFF"/>
        <w:suppressAutoHyphens/>
        <w:rPr>
          <w:lang w:val="nl-NL"/>
        </w:rPr>
      </w:pPr>
    </w:p>
    <w:p w14:paraId="1C1A906D" w14:textId="77777777" w:rsidR="00931C2B" w:rsidRPr="00927184" w:rsidRDefault="00931C2B" w:rsidP="00C628B0">
      <w:pPr>
        <w:pBdr>
          <w:top w:val="single" w:sz="4" w:space="1" w:color="auto"/>
          <w:left w:val="single" w:sz="4" w:space="4" w:color="auto"/>
          <w:bottom w:val="single" w:sz="4" w:space="1" w:color="auto"/>
          <w:right w:val="single" w:sz="4" w:space="4" w:color="auto"/>
        </w:pBdr>
        <w:shd w:val="clear" w:color="auto" w:fill="FFFFFF"/>
        <w:suppressAutoHyphens/>
        <w:rPr>
          <w:lang w:val="nl-NL"/>
        </w:rPr>
      </w:pPr>
      <w:r w:rsidRPr="00927184">
        <w:rPr>
          <w:b/>
          <w:lang w:val="nl-NL"/>
        </w:rPr>
        <w:t>GEGEVENS DIE OP DE BUITENVERPAKKING MOETEN WORDEN VERMELD</w:t>
      </w:r>
    </w:p>
    <w:p w14:paraId="42235D45"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rPr>
          <w:lang w:val="nl-NL"/>
        </w:rPr>
      </w:pPr>
    </w:p>
    <w:p w14:paraId="61BDF855"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rPr>
          <w:b/>
          <w:lang w:val="nl-NL"/>
        </w:rPr>
      </w:pPr>
      <w:r w:rsidRPr="00927184">
        <w:rPr>
          <w:b/>
          <w:lang w:val="nl-NL"/>
        </w:rPr>
        <w:t>KARTON</w:t>
      </w:r>
    </w:p>
    <w:p w14:paraId="4FECADAB"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rPr>
          <w:lang w:val="nl-NL"/>
        </w:rPr>
      </w:pPr>
    </w:p>
    <w:p w14:paraId="45CF5C53"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rPr>
          <w:lang w:val="nl-NL"/>
        </w:rPr>
      </w:pPr>
      <w:r w:rsidRPr="00927184">
        <w:rPr>
          <w:b/>
          <w:lang w:val="nl-NL"/>
        </w:rPr>
        <w:t>INJECTIEFLACON + FILTERNAALD</w:t>
      </w:r>
    </w:p>
    <w:p w14:paraId="3F15C8E0" w14:textId="77777777" w:rsidR="00931C2B" w:rsidRPr="00927184" w:rsidRDefault="00931C2B" w:rsidP="00C628B0">
      <w:pPr>
        <w:shd w:val="clear" w:color="auto" w:fill="FFFFFF"/>
        <w:suppressAutoHyphens/>
        <w:rPr>
          <w:lang w:val="nl-NL"/>
        </w:rPr>
      </w:pPr>
    </w:p>
    <w:p w14:paraId="41C8025B" w14:textId="77777777" w:rsidR="00931C2B" w:rsidRPr="00927184" w:rsidRDefault="00931C2B" w:rsidP="00C628B0">
      <w:pPr>
        <w:shd w:val="clear" w:color="auto" w:fill="FFFFFF"/>
        <w:suppressAutoHyphens/>
        <w:rPr>
          <w:lang w:val="nl-NL"/>
        </w:rPr>
      </w:pPr>
    </w:p>
    <w:p w14:paraId="310F33C0"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1.</w:t>
      </w:r>
      <w:r w:rsidRPr="00927184">
        <w:rPr>
          <w:b/>
          <w:lang w:val="nl-NL"/>
        </w:rPr>
        <w:tab/>
        <w:t>NAAM VAN HET GENEESMIDDEL</w:t>
      </w:r>
    </w:p>
    <w:p w14:paraId="2F412CA9" w14:textId="77777777" w:rsidR="00931C2B" w:rsidRPr="00927184" w:rsidRDefault="00931C2B" w:rsidP="00C628B0">
      <w:pPr>
        <w:suppressAutoHyphens/>
        <w:rPr>
          <w:lang w:val="nl-NL"/>
        </w:rPr>
      </w:pPr>
    </w:p>
    <w:p w14:paraId="725B160D" w14:textId="77777777" w:rsidR="00931C2B" w:rsidRPr="00927184" w:rsidRDefault="00931C2B" w:rsidP="00C628B0">
      <w:pPr>
        <w:suppressAutoHyphens/>
        <w:rPr>
          <w:lang w:val="nl-NL"/>
        </w:rPr>
      </w:pPr>
      <w:r w:rsidRPr="00927184">
        <w:rPr>
          <w:lang w:val="nl-NL"/>
        </w:rPr>
        <w:t>Lucentis 10 mg/ml oplossing voor injectie</w:t>
      </w:r>
    </w:p>
    <w:p w14:paraId="2B69D594" w14:textId="77777777" w:rsidR="00931C2B" w:rsidRPr="00927184" w:rsidRDefault="00BC02D2" w:rsidP="00C628B0">
      <w:pPr>
        <w:suppressAutoHyphens/>
        <w:rPr>
          <w:lang w:val="nl-NL"/>
        </w:rPr>
      </w:pPr>
      <w:r w:rsidRPr="00927184">
        <w:rPr>
          <w:lang w:val="nl-NL"/>
        </w:rPr>
        <w:t>r</w:t>
      </w:r>
      <w:r w:rsidR="00931C2B" w:rsidRPr="00927184">
        <w:rPr>
          <w:lang w:val="nl-NL"/>
        </w:rPr>
        <w:t>anibizumab</w:t>
      </w:r>
    </w:p>
    <w:p w14:paraId="16335520" w14:textId="77777777" w:rsidR="00931C2B" w:rsidRPr="00927184" w:rsidRDefault="00931C2B" w:rsidP="00C628B0">
      <w:pPr>
        <w:suppressAutoHyphens/>
        <w:rPr>
          <w:lang w:val="nl-NL"/>
        </w:rPr>
      </w:pPr>
    </w:p>
    <w:p w14:paraId="4A55759B" w14:textId="77777777" w:rsidR="00931C2B" w:rsidRPr="00927184" w:rsidRDefault="00931C2B" w:rsidP="00C628B0">
      <w:pPr>
        <w:suppressAutoHyphens/>
        <w:rPr>
          <w:lang w:val="nl-NL"/>
        </w:rPr>
      </w:pPr>
    </w:p>
    <w:p w14:paraId="4B8D9200"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ind w:left="567" w:hanging="567"/>
        <w:rPr>
          <w:szCs w:val="22"/>
          <w:lang w:val="nl-NL"/>
        </w:rPr>
      </w:pPr>
      <w:r w:rsidRPr="00927184">
        <w:rPr>
          <w:b/>
          <w:lang w:val="nl-NL"/>
        </w:rPr>
        <w:t>2.</w:t>
      </w:r>
      <w:r w:rsidRPr="00927184">
        <w:rPr>
          <w:b/>
          <w:lang w:val="nl-NL"/>
        </w:rPr>
        <w:tab/>
        <w:t xml:space="preserve">GEHALTE AAN </w:t>
      </w:r>
      <w:r w:rsidRPr="00927184">
        <w:rPr>
          <w:b/>
          <w:caps/>
          <w:szCs w:val="22"/>
          <w:lang w:val="nl-NL"/>
        </w:rPr>
        <w:t>Werkzame STOF(Fen)</w:t>
      </w:r>
    </w:p>
    <w:p w14:paraId="1126E9E9" w14:textId="77777777" w:rsidR="00931C2B" w:rsidRPr="00927184" w:rsidRDefault="00931C2B" w:rsidP="00C628B0">
      <w:pPr>
        <w:suppressAutoHyphens/>
        <w:rPr>
          <w:lang w:val="nl-NL"/>
        </w:rPr>
      </w:pPr>
    </w:p>
    <w:p w14:paraId="1CE8564E" w14:textId="77777777" w:rsidR="00931C2B" w:rsidRPr="00927184" w:rsidRDefault="00931C2B" w:rsidP="00C628B0">
      <w:pPr>
        <w:suppressAutoHyphens/>
        <w:rPr>
          <w:lang w:val="nl-NL"/>
        </w:rPr>
      </w:pPr>
      <w:r w:rsidRPr="00927184">
        <w:rPr>
          <w:lang w:val="nl-NL"/>
        </w:rPr>
        <w:t>Eén ml bevat 10 mg ranibizumab. De injectieflacon bevat 2,3 mg ranibizumab.</w:t>
      </w:r>
    </w:p>
    <w:p w14:paraId="1843ACD4" w14:textId="77777777" w:rsidR="00931C2B" w:rsidRPr="00927184" w:rsidRDefault="00931C2B" w:rsidP="00C628B0">
      <w:pPr>
        <w:suppressAutoHyphens/>
        <w:rPr>
          <w:lang w:val="nl-NL"/>
        </w:rPr>
      </w:pPr>
    </w:p>
    <w:p w14:paraId="774A0738" w14:textId="77777777" w:rsidR="00931C2B" w:rsidRPr="00927184" w:rsidRDefault="00931C2B" w:rsidP="00C628B0">
      <w:pPr>
        <w:suppressAutoHyphens/>
        <w:rPr>
          <w:lang w:val="nl-NL"/>
        </w:rPr>
      </w:pPr>
    </w:p>
    <w:p w14:paraId="6E03F71C"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3.</w:t>
      </w:r>
      <w:r w:rsidRPr="00927184">
        <w:rPr>
          <w:b/>
          <w:lang w:val="nl-NL"/>
        </w:rPr>
        <w:tab/>
        <w:t>LIJST VAN HULPSTOFFEN</w:t>
      </w:r>
    </w:p>
    <w:p w14:paraId="292BF279" w14:textId="77777777" w:rsidR="00931C2B" w:rsidRPr="00927184" w:rsidRDefault="00931C2B" w:rsidP="00C628B0">
      <w:pPr>
        <w:suppressAutoHyphens/>
        <w:rPr>
          <w:lang w:val="nl-NL"/>
        </w:rPr>
      </w:pPr>
    </w:p>
    <w:p w14:paraId="1601C4D5" w14:textId="77777777" w:rsidR="00931C2B" w:rsidRPr="00927184" w:rsidRDefault="00931C2B" w:rsidP="00C628B0">
      <w:pPr>
        <w:suppressAutoHyphens/>
        <w:rPr>
          <w:lang w:val="nl-NL"/>
        </w:rPr>
      </w:pPr>
      <w:r w:rsidRPr="00927184">
        <w:rPr>
          <w:lang w:val="nl-NL"/>
        </w:rPr>
        <w:t xml:space="preserve">Bevat ook: </w:t>
      </w:r>
      <w:r w:rsidRPr="00927184">
        <w:rPr>
          <w:lang w:val="nl-NL"/>
        </w:rPr>
        <w:sym w:font="Symbol" w:char="F061"/>
      </w:r>
      <w:r w:rsidRPr="00927184">
        <w:rPr>
          <w:lang w:val="nl-NL"/>
        </w:rPr>
        <w:t>,</w:t>
      </w:r>
      <w:r w:rsidRPr="00927184">
        <w:rPr>
          <w:lang w:val="nl-NL"/>
        </w:rPr>
        <w:sym w:font="Symbol" w:char="F061"/>
      </w:r>
      <w:r w:rsidRPr="00927184">
        <w:rPr>
          <w:lang w:val="nl-NL"/>
        </w:rPr>
        <w:t>-trehalose dihydraat; histidine hydrochloride, monohydraat; histidine; polysorbaat 20; water voor injecties.</w:t>
      </w:r>
    </w:p>
    <w:p w14:paraId="5CE8CDAF" w14:textId="77777777" w:rsidR="00931C2B" w:rsidRPr="00927184" w:rsidRDefault="00931C2B" w:rsidP="00C628B0">
      <w:pPr>
        <w:suppressAutoHyphens/>
        <w:rPr>
          <w:lang w:val="nl-NL"/>
        </w:rPr>
      </w:pPr>
    </w:p>
    <w:p w14:paraId="6A279627" w14:textId="77777777" w:rsidR="00931C2B" w:rsidRPr="00927184" w:rsidRDefault="00931C2B" w:rsidP="00C628B0">
      <w:pPr>
        <w:suppressAutoHyphens/>
        <w:rPr>
          <w:lang w:val="nl-NL"/>
        </w:rPr>
      </w:pPr>
    </w:p>
    <w:p w14:paraId="0BB83F5F"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4.</w:t>
      </w:r>
      <w:r w:rsidRPr="00927184">
        <w:rPr>
          <w:b/>
          <w:lang w:val="nl-NL"/>
        </w:rPr>
        <w:tab/>
        <w:t>FARMACEUTISCHE VORM EN INHOUD</w:t>
      </w:r>
    </w:p>
    <w:p w14:paraId="3663D3E3" w14:textId="77777777" w:rsidR="00931C2B" w:rsidRPr="00927184" w:rsidRDefault="00931C2B" w:rsidP="00C628B0">
      <w:pPr>
        <w:suppressAutoHyphens/>
        <w:rPr>
          <w:lang w:val="nl-NL"/>
        </w:rPr>
      </w:pPr>
    </w:p>
    <w:p w14:paraId="2EC48408" w14:textId="77777777" w:rsidR="00BC02D2" w:rsidRPr="00927184" w:rsidRDefault="00BC02D2" w:rsidP="00C628B0">
      <w:pPr>
        <w:widowControl w:val="0"/>
        <w:rPr>
          <w:lang w:val="nl-NL"/>
        </w:rPr>
      </w:pPr>
      <w:r w:rsidRPr="00927184">
        <w:rPr>
          <w:shd w:val="pct15" w:color="auto" w:fill="auto"/>
          <w:lang w:val="nl-NL"/>
        </w:rPr>
        <w:t>Oplossing voor injectie</w:t>
      </w:r>
    </w:p>
    <w:p w14:paraId="4409F535" w14:textId="77777777" w:rsidR="00BC02D2" w:rsidRPr="00927184" w:rsidRDefault="00BC02D2" w:rsidP="00C628B0">
      <w:pPr>
        <w:suppressAutoHyphens/>
        <w:rPr>
          <w:lang w:val="nl-NL"/>
        </w:rPr>
      </w:pPr>
    </w:p>
    <w:p w14:paraId="4D10C4F9" w14:textId="77777777" w:rsidR="008111F1" w:rsidRPr="00927184" w:rsidRDefault="00931C2B" w:rsidP="00C628B0">
      <w:pPr>
        <w:suppressAutoHyphens/>
        <w:rPr>
          <w:lang w:val="nl-NL"/>
        </w:rPr>
      </w:pPr>
      <w:r w:rsidRPr="00927184">
        <w:rPr>
          <w:lang w:val="nl-NL"/>
        </w:rPr>
        <w:t>1</w:t>
      </w:r>
      <w:r w:rsidR="00BC02D2" w:rsidRPr="00927184">
        <w:rPr>
          <w:lang w:val="nl-NL"/>
        </w:rPr>
        <w:t xml:space="preserve">x </w:t>
      </w:r>
      <w:r w:rsidRPr="00927184">
        <w:rPr>
          <w:lang w:val="nl-NL"/>
        </w:rPr>
        <w:t xml:space="preserve">0,23 ml </w:t>
      </w:r>
      <w:r w:rsidR="00BC02D2" w:rsidRPr="00927184">
        <w:rPr>
          <w:lang w:val="nl-NL"/>
        </w:rPr>
        <w:t>injectieflacon</w:t>
      </w:r>
      <w:r w:rsidRPr="00927184">
        <w:rPr>
          <w:lang w:val="nl-NL"/>
        </w:rPr>
        <w:t>, 1 filternaald.</w:t>
      </w:r>
    </w:p>
    <w:p w14:paraId="176172AE" w14:textId="77777777" w:rsidR="00931C2B" w:rsidRPr="00927184" w:rsidRDefault="00061CC4" w:rsidP="00C628B0">
      <w:pPr>
        <w:suppressAutoHyphens/>
        <w:rPr>
          <w:lang w:val="nl-NL"/>
        </w:rPr>
      </w:pPr>
      <w:r w:rsidRPr="00927184">
        <w:rPr>
          <w:lang w:val="nl-NL"/>
        </w:rPr>
        <w:t>Enkele</w:t>
      </w:r>
      <w:r w:rsidR="00F3359C" w:rsidRPr="00927184">
        <w:rPr>
          <w:lang w:val="nl-NL"/>
        </w:rPr>
        <w:t xml:space="preserve"> dosis</w:t>
      </w:r>
      <w:r w:rsidR="008111F1" w:rsidRPr="00927184">
        <w:rPr>
          <w:lang w:val="nl-NL"/>
        </w:rPr>
        <w:t xml:space="preserve"> voor volwassenen</w:t>
      </w:r>
      <w:r w:rsidR="00F3359C" w:rsidRPr="00927184">
        <w:rPr>
          <w:lang w:val="nl-NL"/>
        </w:rPr>
        <w:t>: 0,</w:t>
      </w:r>
      <w:r w:rsidR="00464ADD" w:rsidRPr="00927184">
        <w:rPr>
          <w:lang w:val="nl-NL"/>
        </w:rPr>
        <w:t>5</w:t>
      </w:r>
      <w:r w:rsidR="00F3359C" w:rsidRPr="00927184">
        <w:rPr>
          <w:lang w:val="nl-NL"/>
        </w:rPr>
        <w:t> </w:t>
      </w:r>
      <w:r w:rsidR="00464ADD" w:rsidRPr="00927184">
        <w:rPr>
          <w:lang w:val="nl-NL"/>
        </w:rPr>
        <w:t>mg</w:t>
      </w:r>
      <w:r w:rsidR="00F3359C" w:rsidRPr="00927184">
        <w:rPr>
          <w:lang w:val="nl-NL"/>
        </w:rPr>
        <w:t>/0,05 </w:t>
      </w:r>
      <w:r w:rsidR="00464ADD" w:rsidRPr="00927184">
        <w:rPr>
          <w:lang w:val="nl-NL"/>
        </w:rPr>
        <w:t>ml.</w:t>
      </w:r>
      <w:r w:rsidR="00391D31" w:rsidRPr="00927184">
        <w:rPr>
          <w:lang w:val="nl-NL"/>
        </w:rPr>
        <w:t xml:space="preserve"> </w:t>
      </w:r>
      <w:r w:rsidR="00464ADD" w:rsidRPr="00927184">
        <w:rPr>
          <w:lang w:val="nl-NL"/>
        </w:rPr>
        <w:t>Overtollig volume verwijderen.</w:t>
      </w:r>
    </w:p>
    <w:p w14:paraId="1079381C" w14:textId="77777777" w:rsidR="008111F1" w:rsidRPr="00927184" w:rsidRDefault="004475FD" w:rsidP="00C628B0">
      <w:pPr>
        <w:suppressAutoHyphens/>
        <w:rPr>
          <w:lang w:val="nl-NL"/>
        </w:rPr>
      </w:pPr>
      <w:r w:rsidRPr="00927184">
        <w:rPr>
          <w:lang w:val="nl-NL"/>
        </w:rPr>
        <w:t xml:space="preserve">Enkele dosis voor te vroeg </w:t>
      </w:r>
      <w:r w:rsidR="008111F1" w:rsidRPr="00927184">
        <w:rPr>
          <w:lang w:val="nl-NL"/>
        </w:rPr>
        <w:t>geboren baby’s: 0,2</w:t>
      </w:r>
      <w:r w:rsidR="009B05EA" w:rsidRPr="00927184">
        <w:rPr>
          <w:lang w:val="nl-NL"/>
        </w:rPr>
        <w:t> </w:t>
      </w:r>
      <w:r w:rsidR="008111F1" w:rsidRPr="00927184">
        <w:rPr>
          <w:lang w:val="nl-NL"/>
        </w:rPr>
        <w:t>mg/0,02</w:t>
      </w:r>
      <w:r w:rsidR="009B05EA" w:rsidRPr="00927184">
        <w:rPr>
          <w:lang w:val="nl-NL"/>
        </w:rPr>
        <w:t> </w:t>
      </w:r>
      <w:r w:rsidR="008111F1" w:rsidRPr="00927184">
        <w:rPr>
          <w:lang w:val="nl-NL"/>
        </w:rPr>
        <w:t>ml. Overtollig volume verwijderen.</w:t>
      </w:r>
    </w:p>
    <w:p w14:paraId="156A34CF" w14:textId="77777777" w:rsidR="00931C2B" w:rsidRPr="00927184" w:rsidRDefault="00931C2B" w:rsidP="00C628B0">
      <w:pPr>
        <w:suppressAutoHyphens/>
        <w:rPr>
          <w:lang w:val="nl-NL"/>
        </w:rPr>
      </w:pPr>
    </w:p>
    <w:p w14:paraId="2678AA3D" w14:textId="77777777" w:rsidR="00931C2B" w:rsidRPr="00927184" w:rsidRDefault="00931C2B" w:rsidP="00C628B0">
      <w:pPr>
        <w:suppressAutoHyphens/>
        <w:rPr>
          <w:lang w:val="nl-NL"/>
        </w:rPr>
      </w:pPr>
    </w:p>
    <w:p w14:paraId="7E27B31C"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5.</w:t>
      </w:r>
      <w:r w:rsidRPr="00927184">
        <w:rPr>
          <w:b/>
          <w:lang w:val="nl-NL"/>
        </w:rPr>
        <w:tab/>
        <w:t>WIJZE VAN GEBRUIK EN TOEDIENINGSWEG(EN)</w:t>
      </w:r>
    </w:p>
    <w:p w14:paraId="540F27EA" w14:textId="77777777" w:rsidR="00931C2B" w:rsidRPr="00927184" w:rsidRDefault="00931C2B" w:rsidP="00C628B0">
      <w:pPr>
        <w:suppressAutoHyphens/>
        <w:rPr>
          <w:szCs w:val="22"/>
          <w:lang w:val="nl-NL"/>
        </w:rPr>
      </w:pPr>
    </w:p>
    <w:p w14:paraId="647B27D4" w14:textId="77777777" w:rsidR="00931C2B" w:rsidRPr="00927184" w:rsidRDefault="00931C2B" w:rsidP="00C628B0">
      <w:pPr>
        <w:suppressAutoHyphens/>
        <w:rPr>
          <w:szCs w:val="22"/>
          <w:lang w:val="nl-NL"/>
        </w:rPr>
      </w:pPr>
      <w:r w:rsidRPr="00927184">
        <w:rPr>
          <w:szCs w:val="22"/>
          <w:lang w:val="nl-NL"/>
        </w:rPr>
        <w:t>Intravitreaal gebruik.</w:t>
      </w:r>
    </w:p>
    <w:p w14:paraId="63B3D877" w14:textId="77777777" w:rsidR="00931C2B" w:rsidRPr="00927184" w:rsidRDefault="00931C2B" w:rsidP="00C628B0">
      <w:pPr>
        <w:suppressAutoHyphens/>
        <w:rPr>
          <w:szCs w:val="22"/>
          <w:lang w:val="nl-NL"/>
        </w:rPr>
      </w:pPr>
      <w:r w:rsidRPr="00927184">
        <w:rPr>
          <w:szCs w:val="22"/>
          <w:lang w:val="nl-NL"/>
        </w:rPr>
        <w:t>Injectieflacon</w:t>
      </w:r>
      <w:r w:rsidR="00CC7EAA" w:rsidRPr="00927184">
        <w:rPr>
          <w:szCs w:val="22"/>
          <w:lang w:val="nl-NL"/>
        </w:rPr>
        <w:t xml:space="preserve"> en filter</w:t>
      </w:r>
      <w:r w:rsidRPr="00927184">
        <w:rPr>
          <w:szCs w:val="22"/>
          <w:lang w:val="nl-NL"/>
        </w:rPr>
        <w:t>naald voor eenmalig gebruik.</w:t>
      </w:r>
    </w:p>
    <w:p w14:paraId="05842F04" w14:textId="77777777" w:rsidR="00931C2B" w:rsidRPr="00927184" w:rsidRDefault="00931C2B" w:rsidP="00C628B0">
      <w:pPr>
        <w:suppressAutoHyphens/>
        <w:rPr>
          <w:szCs w:val="22"/>
          <w:lang w:val="nl-NL"/>
        </w:rPr>
      </w:pPr>
      <w:r w:rsidRPr="00927184">
        <w:rPr>
          <w:szCs w:val="22"/>
          <w:lang w:val="nl-NL"/>
        </w:rPr>
        <w:t>Lees voor het gebruik de bijsluiter.</w:t>
      </w:r>
    </w:p>
    <w:p w14:paraId="3B0C6181" w14:textId="77777777" w:rsidR="00931C2B" w:rsidRPr="00927184" w:rsidRDefault="00931C2B" w:rsidP="00C628B0">
      <w:pPr>
        <w:suppressAutoHyphens/>
        <w:rPr>
          <w:szCs w:val="22"/>
          <w:lang w:val="nl-NL"/>
        </w:rPr>
      </w:pPr>
      <w:r w:rsidRPr="00927184">
        <w:rPr>
          <w:lang w:val="nl-NL"/>
        </w:rPr>
        <w:t>De filternaald is niet bedoeld voor injectie.</w:t>
      </w:r>
    </w:p>
    <w:p w14:paraId="65055C6A" w14:textId="77777777" w:rsidR="00931C2B" w:rsidRPr="00927184" w:rsidRDefault="00931C2B" w:rsidP="00C628B0">
      <w:pPr>
        <w:suppressAutoHyphens/>
        <w:rPr>
          <w:szCs w:val="22"/>
          <w:lang w:val="nl-NL"/>
        </w:rPr>
      </w:pPr>
    </w:p>
    <w:p w14:paraId="19B74473" w14:textId="77777777" w:rsidR="00931C2B" w:rsidRPr="00927184" w:rsidRDefault="00931C2B" w:rsidP="00C628B0">
      <w:pPr>
        <w:suppressAutoHyphens/>
        <w:rPr>
          <w:lang w:val="nl-NL"/>
        </w:rPr>
      </w:pPr>
    </w:p>
    <w:p w14:paraId="26C99F82"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ind w:left="567" w:hanging="567"/>
        <w:rPr>
          <w:b/>
          <w:lang w:val="nl-NL"/>
        </w:rPr>
      </w:pPr>
      <w:r w:rsidRPr="00927184">
        <w:rPr>
          <w:b/>
          <w:lang w:val="nl-NL"/>
        </w:rPr>
        <w:t>6.</w:t>
      </w:r>
      <w:r w:rsidRPr="00927184">
        <w:rPr>
          <w:b/>
          <w:lang w:val="nl-NL"/>
        </w:rPr>
        <w:tab/>
        <w:t>EEN SPECIALE WAARSCHUWING DAT HET GENEESMIDDEL BUITEN HET ZICHT EN BEREIK VAN KINDEREN DIENT TE WORDEN GEHOUDEN</w:t>
      </w:r>
    </w:p>
    <w:p w14:paraId="1FF90CC1" w14:textId="77777777" w:rsidR="00931C2B" w:rsidRPr="00927184" w:rsidRDefault="00931C2B" w:rsidP="00C628B0">
      <w:pPr>
        <w:suppressAutoHyphens/>
        <w:rPr>
          <w:lang w:val="nl-NL"/>
        </w:rPr>
      </w:pPr>
    </w:p>
    <w:p w14:paraId="306B0961" w14:textId="77777777" w:rsidR="00931C2B" w:rsidRPr="00927184" w:rsidRDefault="00931C2B" w:rsidP="00C628B0">
      <w:pPr>
        <w:suppressAutoHyphens/>
        <w:rPr>
          <w:lang w:val="nl-NL"/>
        </w:rPr>
      </w:pPr>
      <w:r w:rsidRPr="00927184">
        <w:rPr>
          <w:lang w:val="nl-NL"/>
        </w:rPr>
        <w:t>Buiten het zicht en bereik van kinderen houden.</w:t>
      </w:r>
    </w:p>
    <w:p w14:paraId="155389BC" w14:textId="77777777" w:rsidR="00931C2B" w:rsidRPr="00927184" w:rsidRDefault="00931C2B" w:rsidP="00C628B0">
      <w:pPr>
        <w:suppressAutoHyphens/>
        <w:rPr>
          <w:lang w:val="nl-NL"/>
        </w:rPr>
      </w:pPr>
    </w:p>
    <w:p w14:paraId="40D7AD51" w14:textId="77777777" w:rsidR="00931C2B" w:rsidRPr="00927184" w:rsidRDefault="00931C2B" w:rsidP="00C628B0">
      <w:pPr>
        <w:suppressAutoHyphens/>
        <w:rPr>
          <w:lang w:val="nl-NL"/>
        </w:rPr>
      </w:pPr>
    </w:p>
    <w:p w14:paraId="2D20C2DC"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7.</w:t>
      </w:r>
      <w:r w:rsidRPr="00927184">
        <w:rPr>
          <w:b/>
          <w:lang w:val="nl-NL"/>
        </w:rPr>
        <w:tab/>
        <w:t>ANDERE SPECIALE WAARSCHUWING(EN), INDIEN NODIG</w:t>
      </w:r>
    </w:p>
    <w:p w14:paraId="5CE041DE" w14:textId="77777777" w:rsidR="00931C2B" w:rsidRPr="00927184" w:rsidRDefault="00931C2B" w:rsidP="00C628B0">
      <w:pPr>
        <w:suppressAutoHyphens/>
        <w:rPr>
          <w:lang w:val="nl-NL"/>
        </w:rPr>
      </w:pPr>
    </w:p>
    <w:p w14:paraId="224BDA96" w14:textId="77777777" w:rsidR="00931C2B" w:rsidRPr="00927184" w:rsidRDefault="00931C2B" w:rsidP="00C628B0">
      <w:pPr>
        <w:suppressAutoHyphens/>
        <w:rPr>
          <w:lang w:val="nl-NL"/>
        </w:rPr>
      </w:pPr>
    </w:p>
    <w:p w14:paraId="530D6669"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8.</w:t>
      </w:r>
      <w:r w:rsidRPr="00927184">
        <w:rPr>
          <w:b/>
          <w:lang w:val="nl-NL"/>
        </w:rPr>
        <w:tab/>
        <w:t>UITERSTE GEBRUIKSDATUM</w:t>
      </w:r>
    </w:p>
    <w:p w14:paraId="441EB3A5" w14:textId="77777777" w:rsidR="00931C2B" w:rsidRPr="00927184" w:rsidRDefault="00931C2B" w:rsidP="00C628B0">
      <w:pPr>
        <w:suppressAutoHyphens/>
        <w:rPr>
          <w:lang w:val="nl-NL"/>
        </w:rPr>
      </w:pPr>
    </w:p>
    <w:p w14:paraId="68DE9130" w14:textId="77777777" w:rsidR="00931C2B" w:rsidRPr="00927184" w:rsidRDefault="00931C2B" w:rsidP="00C628B0">
      <w:pPr>
        <w:suppressAutoHyphens/>
        <w:rPr>
          <w:lang w:val="nl-NL"/>
        </w:rPr>
      </w:pPr>
      <w:r w:rsidRPr="00927184">
        <w:rPr>
          <w:lang w:val="nl-NL"/>
        </w:rPr>
        <w:t>EXP</w:t>
      </w:r>
    </w:p>
    <w:p w14:paraId="3D74CCE2" w14:textId="77777777" w:rsidR="00931C2B" w:rsidRPr="00927184" w:rsidRDefault="00931C2B" w:rsidP="00C628B0">
      <w:pPr>
        <w:suppressAutoHyphens/>
        <w:rPr>
          <w:lang w:val="nl-NL"/>
        </w:rPr>
      </w:pPr>
    </w:p>
    <w:p w14:paraId="44E4C9E6" w14:textId="77777777" w:rsidR="00931C2B" w:rsidRPr="00927184" w:rsidRDefault="00931C2B" w:rsidP="00C628B0">
      <w:pPr>
        <w:suppressAutoHyphens/>
        <w:rPr>
          <w:lang w:val="nl-NL"/>
        </w:rPr>
      </w:pPr>
    </w:p>
    <w:p w14:paraId="1822678E"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9.</w:t>
      </w:r>
      <w:r w:rsidRPr="00927184">
        <w:rPr>
          <w:b/>
          <w:lang w:val="nl-NL"/>
        </w:rPr>
        <w:tab/>
        <w:t>BIJZONDERE VOORZORGSMAATREGELEN VOOR DE BEWARING</w:t>
      </w:r>
    </w:p>
    <w:p w14:paraId="7AEB74BF" w14:textId="77777777" w:rsidR="00931C2B" w:rsidRPr="00927184" w:rsidRDefault="00931C2B" w:rsidP="00C628B0">
      <w:pPr>
        <w:suppressAutoHyphens/>
        <w:rPr>
          <w:lang w:val="nl-NL"/>
        </w:rPr>
      </w:pPr>
    </w:p>
    <w:p w14:paraId="35EAAC23" w14:textId="77777777" w:rsidR="00931C2B" w:rsidRPr="00927184" w:rsidRDefault="00931C2B" w:rsidP="00C628B0">
      <w:pPr>
        <w:suppressAutoHyphens/>
        <w:rPr>
          <w:snapToGrid w:val="0"/>
          <w:lang w:val="nl-NL"/>
        </w:rPr>
      </w:pPr>
      <w:r w:rsidRPr="00927184">
        <w:rPr>
          <w:snapToGrid w:val="0"/>
          <w:lang w:val="nl-NL"/>
        </w:rPr>
        <w:t xml:space="preserve">Bewaren in de koelkast </w:t>
      </w:r>
      <w:r w:rsidRPr="00927184">
        <w:rPr>
          <w:noProof/>
          <w:szCs w:val="22"/>
          <w:lang w:val="nl-NL"/>
        </w:rPr>
        <w:t>(</w:t>
      </w:r>
      <w:r w:rsidRPr="00927184">
        <w:rPr>
          <w:noProof/>
          <w:lang w:val="nl-NL"/>
        </w:rPr>
        <w:t>2</w:t>
      </w:r>
      <w:r w:rsidRPr="00927184">
        <w:rPr>
          <w:noProof/>
          <w:snapToGrid w:val="0"/>
          <w:lang w:val="nl-NL" w:eastAsia="nl-NL"/>
        </w:rPr>
        <w:t>°C</w:t>
      </w:r>
      <w:r w:rsidRPr="00927184">
        <w:rPr>
          <w:noProof/>
          <w:lang w:val="nl-NL"/>
        </w:rPr>
        <w:t xml:space="preserve"> – 8</w:t>
      </w:r>
      <w:r w:rsidRPr="00927184">
        <w:rPr>
          <w:noProof/>
          <w:snapToGrid w:val="0"/>
          <w:lang w:val="nl-NL" w:eastAsia="nl-NL"/>
        </w:rPr>
        <w:t>°C</w:t>
      </w:r>
      <w:r w:rsidRPr="00927184">
        <w:rPr>
          <w:noProof/>
          <w:snapToGrid w:val="0"/>
          <w:szCs w:val="22"/>
          <w:lang w:val="nl-NL" w:eastAsia="nl-NL"/>
        </w:rPr>
        <w:t>)</w:t>
      </w:r>
      <w:r w:rsidRPr="00927184">
        <w:rPr>
          <w:snapToGrid w:val="0"/>
          <w:lang w:val="nl-NL"/>
        </w:rPr>
        <w:t>.</w:t>
      </w:r>
    </w:p>
    <w:p w14:paraId="06DA9229" w14:textId="77777777" w:rsidR="00931C2B" w:rsidRPr="00927184" w:rsidRDefault="00931C2B" w:rsidP="00C628B0">
      <w:pPr>
        <w:suppressAutoHyphens/>
        <w:rPr>
          <w:lang w:val="nl-NL"/>
        </w:rPr>
      </w:pPr>
      <w:r w:rsidRPr="00927184">
        <w:rPr>
          <w:lang w:val="nl-NL"/>
        </w:rPr>
        <w:t xml:space="preserve">Niet in </w:t>
      </w:r>
      <w:r w:rsidRPr="00927184">
        <w:rPr>
          <w:szCs w:val="22"/>
          <w:lang w:val="nl-NL"/>
        </w:rPr>
        <w:t>de</w:t>
      </w:r>
      <w:r w:rsidRPr="00927184">
        <w:rPr>
          <w:lang w:val="nl-NL"/>
        </w:rPr>
        <w:t xml:space="preserve"> vriezer bewaren.</w:t>
      </w:r>
    </w:p>
    <w:p w14:paraId="0A25E166" w14:textId="77777777" w:rsidR="00931C2B" w:rsidRPr="00927184" w:rsidRDefault="00931C2B" w:rsidP="00C628B0">
      <w:pPr>
        <w:tabs>
          <w:tab w:val="left" w:pos="5529"/>
        </w:tabs>
        <w:rPr>
          <w:lang w:val="nl-NL"/>
        </w:rPr>
      </w:pPr>
      <w:r w:rsidRPr="00927184">
        <w:rPr>
          <w:szCs w:val="22"/>
          <w:lang w:val="nl-NL"/>
        </w:rPr>
        <w:t xml:space="preserve">De </w:t>
      </w:r>
      <w:r w:rsidRPr="00927184">
        <w:rPr>
          <w:lang w:val="nl-NL"/>
        </w:rPr>
        <w:t xml:space="preserve">injectieflacon in de buitenverpakking </w:t>
      </w:r>
      <w:r w:rsidRPr="00927184">
        <w:rPr>
          <w:szCs w:val="22"/>
          <w:lang w:val="nl-NL"/>
        </w:rPr>
        <w:t xml:space="preserve">bewaren </w:t>
      </w:r>
      <w:r w:rsidRPr="00927184">
        <w:rPr>
          <w:lang w:val="nl-NL"/>
        </w:rPr>
        <w:t>ter bescherming tegen licht.</w:t>
      </w:r>
    </w:p>
    <w:p w14:paraId="6A44C9DD" w14:textId="77777777" w:rsidR="00931C2B" w:rsidRPr="00927184" w:rsidRDefault="00931C2B" w:rsidP="00C628B0">
      <w:pPr>
        <w:suppressAutoHyphens/>
        <w:rPr>
          <w:lang w:val="nl-NL"/>
        </w:rPr>
      </w:pPr>
    </w:p>
    <w:p w14:paraId="6C010BE2" w14:textId="77777777" w:rsidR="00931C2B" w:rsidRPr="00927184" w:rsidRDefault="00931C2B" w:rsidP="00C628B0">
      <w:pPr>
        <w:suppressAutoHyphens/>
        <w:rPr>
          <w:lang w:val="nl-NL"/>
        </w:rPr>
      </w:pPr>
    </w:p>
    <w:p w14:paraId="7F31CCD1"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ind w:left="567" w:hanging="567"/>
        <w:rPr>
          <w:b/>
          <w:lang w:val="nl-NL"/>
        </w:rPr>
      </w:pPr>
      <w:r w:rsidRPr="00927184">
        <w:rPr>
          <w:b/>
          <w:lang w:val="nl-NL"/>
        </w:rPr>
        <w:t>10.</w:t>
      </w:r>
      <w:r w:rsidRPr="00927184">
        <w:rPr>
          <w:b/>
          <w:lang w:val="nl-NL"/>
        </w:rPr>
        <w:tab/>
        <w:t>BIJZONDERE VOORZORGSMAATREGELEN VOOR HET VERWIJDEREN VAN NIET-GEBRUIKTE GENEESMIDDELEN OF DAARVAN AFGELEIDE AFVALSTOFFEN (INDIEN VAN TOEPASSING)</w:t>
      </w:r>
    </w:p>
    <w:p w14:paraId="348B6789" w14:textId="77777777" w:rsidR="00931C2B" w:rsidRPr="00927184" w:rsidRDefault="00931C2B" w:rsidP="00C628B0">
      <w:pPr>
        <w:suppressAutoHyphens/>
        <w:rPr>
          <w:lang w:val="nl-NL"/>
        </w:rPr>
      </w:pPr>
    </w:p>
    <w:p w14:paraId="630FC51D" w14:textId="77777777" w:rsidR="00931C2B" w:rsidRPr="00927184" w:rsidRDefault="00931C2B" w:rsidP="00C628B0">
      <w:pPr>
        <w:suppressAutoHyphens/>
        <w:rPr>
          <w:lang w:val="nl-NL"/>
        </w:rPr>
      </w:pPr>
    </w:p>
    <w:p w14:paraId="6F09DB46"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ind w:left="567" w:hanging="567"/>
        <w:rPr>
          <w:b/>
          <w:lang w:val="nl-NL"/>
        </w:rPr>
      </w:pPr>
      <w:r w:rsidRPr="00927184">
        <w:rPr>
          <w:b/>
          <w:lang w:val="nl-NL"/>
        </w:rPr>
        <w:t>11.</w:t>
      </w:r>
      <w:r w:rsidRPr="00927184">
        <w:rPr>
          <w:b/>
          <w:lang w:val="nl-NL"/>
        </w:rPr>
        <w:tab/>
        <w:t>NAAM EN ADRES VAN DE HOUDER VAN DE VERGUNNING VOOR HET IN DE HANDEL BRENGEN</w:t>
      </w:r>
    </w:p>
    <w:p w14:paraId="682E024A" w14:textId="77777777" w:rsidR="00931C2B" w:rsidRPr="00927184" w:rsidRDefault="00931C2B" w:rsidP="00C628B0">
      <w:pPr>
        <w:suppressAutoHyphens/>
        <w:rPr>
          <w:lang w:val="nl-NL"/>
        </w:rPr>
      </w:pPr>
    </w:p>
    <w:p w14:paraId="481AC672" w14:textId="77777777" w:rsidR="00931C2B" w:rsidRPr="009802AA" w:rsidRDefault="00931C2B" w:rsidP="00C628B0">
      <w:pPr>
        <w:widowControl w:val="0"/>
        <w:rPr>
          <w:szCs w:val="22"/>
          <w:lang w:val="en-US"/>
        </w:rPr>
      </w:pPr>
      <w:r w:rsidRPr="009802AA">
        <w:rPr>
          <w:szCs w:val="22"/>
          <w:lang w:val="en-US"/>
        </w:rPr>
        <w:t xml:space="preserve">Novartis </w:t>
      </w:r>
      <w:proofErr w:type="spellStart"/>
      <w:r w:rsidRPr="009802AA">
        <w:rPr>
          <w:szCs w:val="22"/>
          <w:lang w:val="en-US"/>
        </w:rPr>
        <w:t>Europharm</w:t>
      </w:r>
      <w:proofErr w:type="spellEnd"/>
      <w:r w:rsidRPr="009802AA">
        <w:rPr>
          <w:szCs w:val="22"/>
          <w:lang w:val="en-US"/>
        </w:rPr>
        <w:t xml:space="preserve"> Limited</w:t>
      </w:r>
    </w:p>
    <w:p w14:paraId="463BDD07" w14:textId="77777777" w:rsidR="00857DB5" w:rsidRPr="009B5265" w:rsidRDefault="00857DB5" w:rsidP="00C628B0">
      <w:pPr>
        <w:keepNext/>
        <w:widowControl w:val="0"/>
        <w:rPr>
          <w:lang w:val="en-US"/>
        </w:rPr>
      </w:pPr>
      <w:r w:rsidRPr="009B5265">
        <w:rPr>
          <w:lang w:val="en-US"/>
        </w:rPr>
        <w:t>Vista Building</w:t>
      </w:r>
    </w:p>
    <w:p w14:paraId="019B38AD" w14:textId="77777777" w:rsidR="00857DB5" w:rsidRPr="009802AA" w:rsidRDefault="00857DB5" w:rsidP="00C628B0">
      <w:pPr>
        <w:keepNext/>
        <w:widowControl w:val="0"/>
        <w:rPr>
          <w:lang w:val="en-US"/>
        </w:rPr>
      </w:pPr>
      <w:r w:rsidRPr="009802AA">
        <w:rPr>
          <w:lang w:val="en-US"/>
        </w:rPr>
        <w:t>Elm Park, Merrion Road</w:t>
      </w:r>
    </w:p>
    <w:p w14:paraId="3ADA043D" w14:textId="77777777" w:rsidR="00857DB5" w:rsidRPr="00927184" w:rsidRDefault="00857DB5" w:rsidP="00C628B0">
      <w:pPr>
        <w:keepNext/>
        <w:widowControl w:val="0"/>
        <w:rPr>
          <w:lang w:val="nl-NL"/>
        </w:rPr>
      </w:pPr>
      <w:r w:rsidRPr="00927184">
        <w:rPr>
          <w:lang w:val="nl-NL"/>
        </w:rPr>
        <w:t>Dublin 4</w:t>
      </w:r>
    </w:p>
    <w:p w14:paraId="58E16543" w14:textId="77777777" w:rsidR="00931C2B" w:rsidRPr="00927184" w:rsidRDefault="00857DB5" w:rsidP="00C628B0">
      <w:pPr>
        <w:widowControl w:val="0"/>
        <w:rPr>
          <w:szCs w:val="22"/>
          <w:lang w:val="nl-NL"/>
        </w:rPr>
      </w:pPr>
      <w:r w:rsidRPr="00927184">
        <w:rPr>
          <w:lang w:val="nl-NL"/>
        </w:rPr>
        <w:t>Ierland</w:t>
      </w:r>
    </w:p>
    <w:p w14:paraId="59F69D1F" w14:textId="77777777" w:rsidR="00931C2B" w:rsidRPr="00927184" w:rsidRDefault="00931C2B" w:rsidP="00C628B0">
      <w:pPr>
        <w:suppressAutoHyphens/>
        <w:rPr>
          <w:lang w:val="nl-NL"/>
        </w:rPr>
      </w:pPr>
    </w:p>
    <w:p w14:paraId="64F689AC" w14:textId="77777777" w:rsidR="00931C2B" w:rsidRPr="00927184" w:rsidRDefault="00931C2B" w:rsidP="00C628B0">
      <w:pPr>
        <w:suppressAutoHyphens/>
        <w:rPr>
          <w:lang w:val="nl-NL"/>
        </w:rPr>
      </w:pPr>
    </w:p>
    <w:p w14:paraId="610C7C66"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12.</w:t>
      </w:r>
      <w:r w:rsidRPr="00927184">
        <w:rPr>
          <w:b/>
          <w:lang w:val="nl-NL"/>
        </w:rPr>
        <w:tab/>
        <w:t>NUMMER(S) VAN DE VERGUNNING VOOR HET IN DE HANDEL BRENGEN</w:t>
      </w:r>
    </w:p>
    <w:p w14:paraId="370D4AFE" w14:textId="77777777" w:rsidR="00931C2B" w:rsidRPr="00927184" w:rsidRDefault="00931C2B" w:rsidP="00C628B0">
      <w:pPr>
        <w:suppressAutoHyphens/>
        <w:rPr>
          <w:lang w:val="nl-NL"/>
        </w:rPr>
      </w:pPr>
    </w:p>
    <w:p w14:paraId="1402C85E" w14:textId="77777777" w:rsidR="00931C2B" w:rsidRPr="00927184" w:rsidRDefault="00931C2B" w:rsidP="00C628B0">
      <w:pPr>
        <w:rPr>
          <w:lang w:val="nl-NL"/>
        </w:rPr>
      </w:pPr>
      <w:r w:rsidRPr="00927184">
        <w:rPr>
          <w:szCs w:val="22"/>
          <w:lang w:val="nl-NL"/>
        </w:rPr>
        <w:t>EU/1/06/374/00</w:t>
      </w:r>
      <w:r w:rsidR="00CC7EAA" w:rsidRPr="00927184">
        <w:rPr>
          <w:szCs w:val="22"/>
          <w:lang w:val="nl-NL"/>
        </w:rPr>
        <w:t>4</w:t>
      </w:r>
    </w:p>
    <w:p w14:paraId="49CD8CAC" w14:textId="77777777" w:rsidR="00931C2B" w:rsidRPr="00927184" w:rsidRDefault="00931C2B" w:rsidP="00C628B0">
      <w:pPr>
        <w:suppressAutoHyphens/>
        <w:rPr>
          <w:lang w:val="nl-NL"/>
        </w:rPr>
      </w:pPr>
    </w:p>
    <w:p w14:paraId="6D9A8A1C" w14:textId="77777777" w:rsidR="00931C2B" w:rsidRPr="00927184" w:rsidRDefault="00931C2B" w:rsidP="00C628B0">
      <w:pPr>
        <w:suppressAutoHyphens/>
        <w:rPr>
          <w:lang w:val="nl-NL"/>
        </w:rPr>
      </w:pPr>
    </w:p>
    <w:p w14:paraId="5CB13607"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ind w:left="567" w:hanging="567"/>
        <w:rPr>
          <w:b/>
          <w:lang w:val="nl-NL"/>
        </w:rPr>
      </w:pPr>
      <w:r w:rsidRPr="00927184">
        <w:rPr>
          <w:b/>
          <w:lang w:val="nl-NL"/>
        </w:rPr>
        <w:t>13.</w:t>
      </w:r>
      <w:r w:rsidRPr="00927184">
        <w:rPr>
          <w:b/>
          <w:lang w:val="nl-NL"/>
        </w:rPr>
        <w:tab/>
      </w:r>
      <w:r w:rsidR="00BC02D2" w:rsidRPr="00927184">
        <w:rPr>
          <w:b/>
          <w:lang w:val="nl-NL"/>
        </w:rPr>
        <w:t>PARTIJ</w:t>
      </w:r>
      <w:r w:rsidRPr="00927184">
        <w:rPr>
          <w:b/>
          <w:lang w:val="nl-NL"/>
        </w:rPr>
        <w:t>NUMMER</w:t>
      </w:r>
    </w:p>
    <w:p w14:paraId="15728D14" w14:textId="77777777" w:rsidR="00931C2B" w:rsidRPr="00927184" w:rsidRDefault="00931C2B" w:rsidP="00C628B0">
      <w:pPr>
        <w:suppressAutoHyphens/>
        <w:rPr>
          <w:lang w:val="nl-NL"/>
        </w:rPr>
      </w:pPr>
    </w:p>
    <w:p w14:paraId="669AE645" w14:textId="77777777" w:rsidR="00931C2B" w:rsidRPr="00927184" w:rsidRDefault="00931C2B" w:rsidP="00C628B0">
      <w:pPr>
        <w:suppressAutoHyphens/>
        <w:rPr>
          <w:lang w:val="nl-NL"/>
        </w:rPr>
      </w:pPr>
      <w:r w:rsidRPr="00927184">
        <w:rPr>
          <w:lang w:val="nl-NL"/>
        </w:rPr>
        <w:t>Lot</w:t>
      </w:r>
    </w:p>
    <w:p w14:paraId="5F80D322" w14:textId="77777777" w:rsidR="00931C2B" w:rsidRPr="00927184" w:rsidRDefault="00931C2B" w:rsidP="00C628B0">
      <w:pPr>
        <w:suppressAutoHyphens/>
        <w:rPr>
          <w:lang w:val="nl-NL"/>
        </w:rPr>
      </w:pPr>
    </w:p>
    <w:p w14:paraId="6C30B908" w14:textId="77777777" w:rsidR="00931C2B" w:rsidRPr="00927184" w:rsidRDefault="00931C2B" w:rsidP="00C628B0">
      <w:pPr>
        <w:suppressAutoHyphens/>
        <w:rPr>
          <w:lang w:val="nl-NL"/>
        </w:rPr>
      </w:pPr>
    </w:p>
    <w:p w14:paraId="24376783"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14.</w:t>
      </w:r>
      <w:r w:rsidRPr="00927184">
        <w:rPr>
          <w:b/>
          <w:lang w:val="nl-NL"/>
        </w:rPr>
        <w:tab/>
        <w:t>ALGEMENE INDELING VOOR DE AFLEVERING</w:t>
      </w:r>
    </w:p>
    <w:p w14:paraId="7C8ACCF3" w14:textId="77777777" w:rsidR="00931C2B" w:rsidRPr="00927184" w:rsidRDefault="00931C2B" w:rsidP="00C628B0">
      <w:pPr>
        <w:suppressAutoHyphens/>
        <w:rPr>
          <w:lang w:val="nl-NL"/>
        </w:rPr>
      </w:pPr>
    </w:p>
    <w:p w14:paraId="73E5879A" w14:textId="77777777" w:rsidR="00931C2B" w:rsidRPr="00927184" w:rsidRDefault="00931C2B" w:rsidP="00C628B0">
      <w:pPr>
        <w:suppressAutoHyphens/>
        <w:rPr>
          <w:lang w:val="nl-NL"/>
        </w:rPr>
      </w:pPr>
    </w:p>
    <w:p w14:paraId="47900C91"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ind w:left="567" w:hanging="567"/>
        <w:rPr>
          <w:b/>
          <w:lang w:val="nl-NL"/>
        </w:rPr>
      </w:pPr>
      <w:r w:rsidRPr="00927184">
        <w:rPr>
          <w:b/>
          <w:lang w:val="nl-NL"/>
        </w:rPr>
        <w:t>15.</w:t>
      </w:r>
      <w:r w:rsidRPr="00927184">
        <w:rPr>
          <w:b/>
          <w:lang w:val="nl-NL"/>
        </w:rPr>
        <w:tab/>
        <w:t>INSTRUCTIES VOOR GEBRUIK</w:t>
      </w:r>
    </w:p>
    <w:p w14:paraId="7C3EE69F" w14:textId="77777777" w:rsidR="00931C2B" w:rsidRPr="00927184" w:rsidRDefault="00931C2B" w:rsidP="00C628B0">
      <w:pPr>
        <w:suppressAutoHyphens/>
        <w:rPr>
          <w:lang w:val="nl-NL"/>
        </w:rPr>
      </w:pPr>
    </w:p>
    <w:p w14:paraId="14225AB3" w14:textId="77777777" w:rsidR="00931C2B" w:rsidRPr="00927184" w:rsidRDefault="00931C2B" w:rsidP="00C628B0">
      <w:pPr>
        <w:suppressAutoHyphens/>
        <w:rPr>
          <w:lang w:val="nl-NL"/>
        </w:rPr>
      </w:pPr>
    </w:p>
    <w:p w14:paraId="04FE3F1A"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ind w:left="567" w:hanging="567"/>
        <w:rPr>
          <w:b/>
          <w:lang w:val="nl-NL"/>
        </w:rPr>
      </w:pPr>
      <w:r w:rsidRPr="00927184">
        <w:rPr>
          <w:b/>
          <w:lang w:val="nl-NL"/>
        </w:rPr>
        <w:t>16</w:t>
      </w:r>
      <w:r w:rsidRPr="00927184">
        <w:rPr>
          <w:b/>
          <w:lang w:val="nl-NL"/>
        </w:rPr>
        <w:tab/>
        <w:t>INFORMATIE IN BRAILLE</w:t>
      </w:r>
    </w:p>
    <w:p w14:paraId="28C77328" w14:textId="77777777" w:rsidR="00931C2B" w:rsidRPr="00927184" w:rsidRDefault="00931C2B" w:rsidP="00C628B0">
      <w:pPr>
        <w:suppressAutoHyphens/>
        <w:rPr>
          <w:lang w:val="nl-NL"/>
        </w:rPr>
      </w:pPr>
    </w:p>
    <w:p w14:paraId="06998D8B" w14:textId="77777777" w:rsidR="00931C2B" w:rsidRPr="00927184" w:rsidRDefault="00931C2B" w:rsidP="00C628B0">
      <w:pPr>
        <w:suppressAutoHyphens/>
        <w:rPr>
          <w:shd w:val="clear" w:color="auto" w:fill="D9D9D9"/>
          <w:lang w:val="nl-NL"/>
        </w:rPr>
      </w:pPr>
      <w:r w:rsidRPr="00927184">
        <w:rPr>
          <w:shd w:val="pct15" w:color="auto" w:fill="auto"/>
          <w:lang w:val="nl-NL"/>
        </w:rPr>
        <w:t>Rechtvaardiging voor uitzondering van braille is aanvaardbaar.</w:t>
      </w:r>
    </w:p>
    <w:p w14:paraId="4BD7AFF6" w14:textId="77777777" w:rsidR="00BC02D2" w:rsidRPr="00927184" w:rsidRDefault="00BC02D2" w:rsidP="00C628B0">
      <w:pPr>
        <w:suppressAutoHyphens/>
        <w:rPr>
          <w:shd w:val="clear" w:color="auto" w:fill="D9D9D9"/>
          <w:lang w:val="nl-NL"/>
        </w:rPr>
      </w:pPr>
    </w:p>
    <w:p w14:paraId="2C865F7D" w14:textId="77777777" w:rsidR="00BC02D2" w:rsidRPr="00927184" w:rsidRDefault="00BC02D2" w:rsidP="00C628B0">
      <w:pPr>
        <w:suppressAutoHyphens/>
        <w:rPr>
          <w:shd w:val="clear" w:color="auto" w:fill="D9D9D9"/>
          <w:lang w:val="nl-NL"/>
        </w:rPr>
      </w:pPr>
    </w:p>
    <w:p w14:paraId="3A0A0033" w14:textId="77777777" w:rsidR="00BC02D2" w:rsidRPr="00927184" w:rsidRDefault="00BC02D2" w:rsidP="00C628B0">
      <w:pPr>
        <w:keepNext/>
        <w:widowControl w:val="0"/>
        <w:pBdr>
          <w:top w:val="single" w:sz="4" w:space="1" w:color="auto"/>
          <w:left w:val="single" w:sz="4" w:space="4" w:color="auto"/>
          <w:bottom w:val="single" w:sz="4" w:space="1" w:color="auto"/>
          <w:right w:val="single" w:sz="4" w:space="4" w:color="auto"/>
        </w:pBdr>
        <w:ind w:left="567" w:hanging="567"/>
        <w:rPr>
          <w:i/>
          <w:szCs w:val="22"/>
          <w:lang w:val="nl-NL" w:bidi="nl-NL"/>
        </w:rPr>
      </w:pPr>
      <w:r w:rsidRPr="00927184">
        <w:rPr>
          <w:b/>
          <w:szCs w:val="22"/>
          <w:lang w:val="nl-NL" w:bidi="nl-NL"/>
        </w:rPr>
        <w:t>17.</w:t>
      </w:r>
      <w:r w:rsidRPr="00927184">
        <w:rPr>
          <w:b/>
          <w:szCs w:val="22"/>
          <w:lang w:val="nl-NL" w:bidi="nl-NL"/>
        </w:rPr>
        <w:tab/>
        <w:t>UNIEK IDENTIFICATIEKENMERK - 2D MATRIXCODE</w:t>
      </w:r>
    </w:p>
    <w:p w14:paraId="2CB66A70" w14:textId="77777777" w:rsidR="00BC02D2" w:rsidRPr="00927184" w:rsidRDefault="00BC02D2" w:rsidP="00C628B0">
      <w:pPr>
        <w:keepNext/>
        <w:widowControl w:val="0"/>
        <w:rPr>
          <w:szCs w:val="22"/>
          <w:lang w:val="nl-NL" w:bidi="nl-NL"/>
        </w:rPr>
      </w:pPr>
    </w:p>
    <w:p w14:paraId="6D1E1038" w14:textId="77777777" w:rsidR="00BC02D2" w:rsidRPr="00927184" w:rsidRDefault="00BC02D2" w:rsidP="00C628B0">
      <w:pPr>
        <w:widowControl w:val="0"/>
        <w:rPr>
          <w:noProof/>
          <w:shd w:val="clear" w:color="auto" w:fill="CCCCCC"/>
          <w:lang w:val="nl-NL" w:eastAsia="es-ES" w:bidi="es-ES"/>
        </w:rPr>
      </w:pPr>
      <w:r w:rsidRPr="00927184">
        <w:rPr>
          <w:noProof/>
          <w:shd w:val="pct15" w:color="auto" w:fill="auto"/>
          <w:lang w:val="nl-NL" w:eastAsia="es-ES" w:bidi="es-ES"/>
        </w:rPr>
        <w:t>2D matrixcode met het unieke identificatiekenmerk.</w:t>
      </w:r>
    </w:p>
    <w:p w14:paraId="356123C3" w14:textId="77777777" w:rsidR="00BC02D2" w:rsidRPr="00927184" w:rsidRDefault="00BC02D2" w:rsidP="00C628B0">
      <w:pPr>
        <w:suppressAutoHyphens/>
        <w:rPr>
          <w:shd w:val="clear" w:color="auto" w:fill="D9D9D9"/>
          <w:lang w:val="nl-NL"/>
        </w:rPr>
      </w:pPr>
    </w:p>
    <w:p w14:paraId="6AA5CD93" w14:textId="77777777" w:rsidR="00BC02D2" w:rsidRPr="00927184" w:rsidRDefault="00BC02D2" w:rsidP="00C628B0">
      <w:pPr>
        <w:widowControl w:val="0"/>
        <w:rPr>
          <w:szCs w:val="22"/>
          <w:lang w:val="nl-NL" w:bidi="nl-NL"/>
        </w:rPr>
      </w:pPr>
    </w:p>
    <w:p w14:paraId="75CC6328" w14:textId="77777777" w:rsidR="00BC02D2" w:rsidRPr="00927184" w:rsidRDefault="00BC02D2" w:rsidP="00C628B0">
      <w:pPr>
        <w:keepNext/>
        <w:widowControl w:val="0"/>
        <w:pBdr>
          <w:top w:val="single" w:sz="4" w:space="1" w:color="auto"/>
          <w:left w:val="single" w:sz="4" w:space="4" w:color="auto"/>
          <w:bottom w:val="single" w:sz="4" w:space="1" w:color="auto"/>
          <w:right w:val="single" w:sz="4" w:space="4" w:color="auto"/>
        </w:pBdr>
        <w:ind w:left="567" w:hanging="567"/>
        <w:rPr>
          <w:i/>
          <w:szCs w:val="22"/>
          <w:lang w:val="nl-NL" w:bidi="nl-NL"/>
        </w:rPr>
      </w:pPr>
      <w:r w:rsidRPr="00927184">
        <w:rPr>
          <w:b/>
          <w:szCs w:val="22"/>
          <w:lang w:val="nl-NL" w:bidi="nl-NL"/>
        </w:rPr>
        <w:t>18.</w:t>
      </w:r>
      <w:r w:rsidRPr="00927184">
        <w:rPr>
          <w:b/>
          <w:szCs w:val="22"/>
          <w:lang w:val="nl-NL" w:bidi="nl-NL"/>
        </w:rPr>
        <w:tab/>
        <w:t>UNIEK IDENTIFICATIEKENMERK - VOOR MENSEN LEESBARE GEGEVENS</w:t>
      </w:r>
    </w:p>
    <w:p w14:paraId="3D04DECE" w14:textId="77777777" w:rsidR="00BC02D2" w:rsidRPr="00927184" w:rsidRDefault="00BC02D2" w:rsidP="00C628B0">
      <w:pPr>
        <w:keepNext/>
        <w:widowControl w:val="0"/>
        <w:rPr>
          <w:szCs w:val="22"/>
          <w:lang w:val="nl-NL" w:bidi="nl-NL"/>
        </w:rPr>
      </w:pPr>
    </w:p>
    <w:p w14:paraId="7EE4669D" w14:textId="650F0C71" w:rsidR="00BC02D2" w:rsidRPr="00927184" w:rsidRDefault="00BC02D2" w:rsidP="00C628B0">
      <w:pPr>
        <w:keepNext/>
        <w:rPr>
          <w:szCs w:val="22"/>
          <w:lang w:val="nl-NL"/>
        </w:rPr>
      </w:pPr>
      <w:r w:rsidRPr="00927184">
        <w:rPr>
          <w:szCs w:val="22"/>
          <w:lang w:val="nl-NL"/>
        </w:rPr>
        <w:t>PC</w:t>
      </w:r>
    </w:p>
    <w:p w14:paraId="1B4196D0" w14:textId="0D5D499C" w:rsidR="00BC02D2" w:rsidRPr="00927184" w:rsidRDefault="00BC02D2" w:rsidP="00C628B0">
      <w:pPr>
        <w:keepNext/>
        <w:rPr>
          <w:szCs w:val="22"/>
          <w:lang w:val="nl-NL"/>
        </w:rPr>
      </w:pPr>
      <w:r w:rsidRPr="00927184">
        <w:rPr>
          <w:szCs w:val="22"/>
          <w:lang w:val="nl-NL"/>
        </w:rPr>
        <w:t>SN</w:t>
      </w:r>
    </w:p>
    <w:p w14:paraId="3E43741E" w14:textId="4EDD9121" w:rsidR="00BC02D2" w:rsidRPr="00927184" w:rsidRDefault="00BC02D2" w:rsidP="00C628B0">
      <w:pPr>
        <w:rPr>
          <w:szCs w:val="22"/>
          <w:lang w:val="nl-NL"/>
        </w:rPr>
      </w:pPr>
      <w:r w:rsidRPr="00927184">
        <w:rPr>
          <w:szCs w:val="22"/>
          <w:lang w:val="nl-NL"/>
        </w:rPr>
        <w:t>NN</w:t>
      </w:r>
    </w:p>
    <w:p w14:paraId="3CCA7279" w14:textId="77777777" w:rsidR="00931C2B" w:rsidRPr="00927184" w:rsidRDefault="00931C2B" w:rsidP="00C628B0">
      <w:pPr>
        <w:suppressAutoHyphens/>
        <w:rPr>
          <w:lang w:val="nl-NL"/>
        </w:rPr>
      </w:pPr>
      <w:r w:rsidRPr="00927184">
        <w:rPr>
          <w:lang w:val="nl-NL"/>
        </w:rPr>
        <w:br w:type="page"/>
      </w:r>
    </w:p>
    <w:p w14:paraId="3D96620D" w14:textId="77777777" w:rsidR="007C6595" w:rsidRPr="00927184" w:rsidRDefault="007C6595" w:rsidP="00C628B0">
      <w:pPr>
        <w:shd w:val="clear" w:color="auto" w:fill="FFFFFF"/>
        <w:suppressAutoHyphens/>
        <w:rPr>
          <w:lang w:val="nl-NL"/>
        </w:rPr>
      </w:pPr>
    </w:p>
    <w:p w14:paraId="4D3C5B3F"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rPr>
          <w:b/>
          <w:lang w:val="nl-NL"/>
        </w:rPr>
      </w:pPr>
      <w:r w:rsidRPr="00927184">
        <w:rPr>
          <w:b/>
          <w:lang w:val="nl-NL"/>
        </w:rPr>
        <w:t>GEGEVENS DIE IN IEDER GEVAL OP PRIMAIRE KLEINVERPAKKINGEN MOETEN WORDEN VERMELD</w:t>
      </w:r>
    </w:p>
    <w:p w14:paraId="1F856784"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rPr>
          <w:lang w:val="nl-NL"/>
        </w:rPr>
      </w:pPr>
    </w:p>
    <w:p w14:paraId="5BE0EE72"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rPr>
          <w:b/>
          <w:lang w:val="nl-NL"/>
        </w:rPr>
      </w:pPr>
      <w:r w:rsidRPr="00927184">
        <w:rPr>
          <w:b/>
          <w:lang w:val="nl-NL"/>
        </w:rPr>
        <w:t>ETIKET</w:t>
      </w:r>
    </w:p>
    <w:p w14:paraId="5F286DCB"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rPr>
          <w:lang w:val="nl-NL"/>
        </w:rPr>
      </w:pPr>
    </w:p>
    <w:p w14:paraId="2D08F18B"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rPr>
          <w:i/>
          <w:lang w:val="nl-NL"/>
        </w:rPr>
      </w:pPr>
      <w:r w:rsidRPr="00927184">
        <w:rPr>
          <w:b/>
          <w:lang w:val="nl-NL"/>
        </w:rPr>
        <w:t>INJECTIEFLACON</w:t>
      </w:r>
    </w:p>
    <w:p w14:paraId="4B273172" w14:textId="77777777" w:rsidR="00931C2B" w:rsidRPr="00927184" w:rsidRDefault="00931C2B" w:rsidP="00C628B0">
      <w:pPr>
        <w:suppressAutoHyphens/>
        <w:rPr>
          <w:lang w:val="nl-NL"/>
        </w:rPr>
      </w:pPr>
    </w:p>
    <w:p w14:paraId="39A0B4FC" w14:textId="77777777" w:rsidR="00931C2B" w:rsidRPr="00927184" w:rsidRDefault="00931C2B" w:rsidP="00C628B0">
      <w:pPr>
        <w:suppressAutoHyphens/>
        <w:rPr>
          <w:lang w:val="nl-NL"/>
        </w:rPr>
      </w:pPr>
    </w:p>
    <w:p w14:paraId="654C07D4"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ind w:left="567" w:hanging="567"/>
        <w:rPr>
          <w:b/>
          <w:lang w:val="nl-NL"/>
        </w:rPr>
      </w:pPr>
      <w:r w:rsidRPr="00927184">
        <w:rPr>
          <w:b/>
          <w:lang w:val="nl-NL"/>
        </w:rPr>
        <w:t>1.</w:t>
      </w:r>
      <w:r w:rsidRPr="00927184">
        <w:rPr>
          <w:b/>
          <w:lang w:val="nl-NL"/>
        </w:rPr>
        <w:tab/>
        <w:t>NAAM VAN HET GENEESMIDDEL EN DE TOEDIENINGWEG(EN)</w:t>
      </w:r>
    </w:p>
    <w:p w14:paraId="30D53984" w14:textId="77777777" w:rsidR="00931C2B" w:rsidRPr="00927184" w:rsidRDefault="00931C2B" w:rsidP="00C628B0">
      <w:pPr>
        <w:suppressAutoHyphens/>
        <w:rPr>
          <w:lang w:val="nl-NL"/>
        </w:rPr>
      </w:pPr>
    </w:p>
    <w:p w14:paraId="7F0C4D33" w14:textId="77777777" w:rsidR="00931C2B" w:rsidRPr="00927184" w:rsidRDefault="00931C2B" w:rsidP="00C628B0">
      <w:pPr>
        <w:suppressAutoHyphens/>
        <w:rPr>
          <w:lang w:val="nl-NL"/>
        </w:rPr>
      </w:pPr>
      <w:r w:rsidRPr="00927184">
        <w:rPr>
          <w:lang w:val="nl-NL"/>
        </w:rPr>
        <w:t>Lucentis 10 mg/ml oplossing voor injectie</w:t>
      </w:r>
    </w:p>
    <w:p w14:paraId="15FA8BF9" w14:textId="77777777" w:rsidR="00931C2B" w:rsidRPr="00927184" w:rsidRDefault="00BC02D2" w:rsidP="00C628B0">
      <w:pPr>
        <w:suppressAutoHyphens/>
        <w:rPr>
          <w:lang w:val="nl-NL"/>
        </w:rPr>
      </w:pPr>
      <w:r w:rsidRPr="00927184">
        <w:rPr>
          <w:lang w:val="nl-NL"/>
        </w:rPr>
        <w:t>r</w:t>
      </w:r>
      <w:r w:rsidR="00931C2B" w:rsidRPr="00927184">
        <w:rPr>
          <w:lang w:val="nl-NL"/>
        </w:rPr>
        <w:t>anibizumab</w:t>
      </w:r>
    </w:p>
    <w:p w14:paraId="47D89F68" w14:textId="77777777" w:rsidR="00931C2B" w:rsidRPr="00927184" w:rsidRDefault="00931C2B" w:rsidP="00C628B0">
      <w:pPr>
        <w:suppressAutoHyphens/>
        <w:rPr>
          <w:szCs w:val="22"/>
          <w:lang w:val="nl-NL"/>
        </w:rPr>
      </w:pPr>
      <w:r w:rsidRPr="00927184">
        <w:rPr>
          <w:szCs w:val="22"/>
          <w:lang w:val="nl-NL"/>
        </w:rPr>
        <w:t>Intravitreaal gebruik</w:t>
      </w:r>
    </w:p>
    <w:p w14:paraId="5C682B5A" w14:textId="77777777" w:rsidR="00931C2B" w:rsidRPr="00927184" w:rsidRDefault="00931C2B" w:rsidP="00C628B0">
      <w:pPr>
        <w:suppressAutoHyphens/>
        <w:rPr>
          <w:lang w:val="nl-NL"/>
        </w:rPr>
      </w:pPr>
    </w:p>
    <w:p w14:paraId="2353FBFB" w14:textId="77777777" w:rsidR="00931C2B" w:rsidRPr="00927184" w:rsidRDefault="00931C2B" w:rsidP="00C628B0">
      <w:pPr>
        <w:suppressAutoHyphens/>
        <w:rPr>
          <w:lang w:val="nl-NL"/>
        </w:rPr>
      </w:pPr>
    </w:p>
    <w:p w14:paraId="67F68F51"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2.</w:t>
      </w:r>
      <w:r w:rsidRPr="00927184">
        <w:rPr>
          <w:b/>
          <w:lang w:val="nl-NL"/>
        </w:rPr>
        <w:tab/>
        <w:t>WIJZE VAN TOEDIENING</w:t>
      </w:r>
    </w:p>
    <w:p w14:paraId="78E50D09" w14:textId="77777777" w:rsidR="00931C2B" w:rsidRPr="00927184" w:rsidRDefault="00931C2B" w:rsidP="00C628B0">
      <w:pPr>
        <w:suppressAutoHyphens/>
        <w:rPr>
          <w:lang w:val="nl-NL"/>
        </w:rPr>
      </w:pPr>
    </w:p>
    <w:p w14:paraId="063200B8" w14:textId="77777777" w:rsidR="00931C2B" w:rsidRPr="00927184" w:rsidRDefault="00931C2B" w:rsidP="00C628B0">
      <w:pPr>
        <w:suppressAutoHyphens/>
        <w:rPr>
          <w:lang w:val="nl-NL"/>
        </w:rPr>
      </w:pPr>
    </w:p>
    <w:p w14:paraId="47523C6E"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3.</w:t>
      </w:r>
      <w:r w:rsidRPr="00927184">
        <w:rPr>
          <w:b/>
          <w:lang w:val="nl-NL"/>
        </w:rPr>
        <w:tab/>
        <w:t>UITERSTE GEBRUIKSDATUM</w:t>
      </w:r>
    </w:p>
    <w:p w14:paraId="38E51A88" w14:textId="77777777" w:rsidR="00931C2B" w:rsidRPr="00927184" w:rsidRDefault="00931C2B" w:rsidP="00C628B0">
      <w:pPr>
        <w:suppressAutoHyphens/>
        <w:rPr>
          <w:lang w:val="nl-NL"/>
        </w:rPr>
      </w:pPr>
    </w:p>
    <w:p w14:paraId="4837B3B0" w14:textId="77777777" w:rsidR="00931C2B" w:rsidRPr="00927184" w:rsidRDefault="00931C2B" w:rsidP="00C628B0">
      <w:pPr>
        <w:suppressAutoHyphens/>
        <w:rPr>
          <w:lang w:val="nl-NL"/>
        </w:rPr>
      </w:pPr>
      <w:r w:rsidRPr="00927184">
        <w:rPr>
          <w:lang w:val="nl-NL"/>
        </w:rPr>
        <w:t>EXP</w:t>
      </w:r>
    </w:p>
    <w:p w14:paraId="1BF55070" w14:textId="77777777" w:rsidR="00931C2B" w:rsidRPr="00927184" w:rsidRDefault="00931C2B" w:rsidP="00C628B0">
      <w:pPr>
        <w:suppressAutoHyphens/>
        <w:rPr>
          <w:lang w:val="nl-NL"/>
        </w:rPr>
      </w:pPr>
    </w:p>
    <w:p w14:paraId="2D1BA8F0" w14:textId="77777777" w:rsidR="00931C2B" w:rsidRPr="00927184" w:rsidRDefault="00931C2B" w:rsidP="00C628B0">
      <w:pPr>
        <w:suppressAutoHyphens/>
        <w:rPr>
          <w:lang w:val="nl-NL"/>
        </w:rPr>
      </w:pPr>
    </w:p>
    <w:p w14:paraId="192CC745"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4.</w:t>
      </w:r>
      <w:r w:rsidRPr="00927184">
        <w:rPr>
          <w:b/>
          <w:lang w:val="nl-NL"/>
        </w:rPr>
        <w:tab/>
      </w:r>
      <w:r w:rsidR="00BC02D2" w:rsidRPr="00927184">
        <w:rPr>
          <w:b/>
          <w:lang w:val="nl-NL"/>
        </w:rPr>
        <w:t>PARTIJ</w:t>
      </w:r>
      <w:r w:rsidRPr="00927184">
        <w:rPr>
          <w:b/>
          <w:lang w:val="nl-NL"/>
        </w:rPr>
        <w:t>NUMMER</w:t>
      </w:r>
    </w:p>
    <w:p w14:paraId="65E571DD" w14:textId="77777777" w:rsidR="00931C2B" w:rsidRPr="00927184" w:rsidRDefault="00931C2B" w:rsidP="00C628B0">
      <w:pPr>
        <w:suppressAutoHyphens/>
        <w:rPr>
          <w:lang w:val="nl-NL"/>
        </w:rPr>
      </w:pPr>
    </w:p>
    <w:p w14:paraId="2E4E1649" w14:textId="77777777" w:rsidR="00931C2B" w:rsidRPr="00927184" w:rsidRDefault="00931C2B" w:rsidP="00C628B0">
      <w:pPr>
        <w:suppressAutoHyphens/>
        <w:rPr>
          <w:lang w:val="nl-NL"/>
        </w:rPr>
      </w:pPr>
      <w:r w:rsidRPr="00927184">
        <w:rPr>
          <w:lang w:val="nl-NL"/>
        </w:rPr>
        <w:t>Lot</w:t>
      </w:r>
    </w:p>
    <w:p w14:paraId="04B9B0AF" w14:textId="77777777" w:rsidR="00931C2B" w:rsidRPr="00927184" w:rsidRDefault="00931C2B" w:rsidP="00C628B0">
      <w:pPr>
        <w:suppressAutoHyphens/>
        <w:rPr>
          <w:lang w:val="nl-NL"/>
        </w:rPr>
      </w:pPr>
    </w:p>
    <w:p w14:paraId="62BBEBF5" w14:textId="77777777" w:rsidR="00931C2B" w:rsidRPr="00927184" w:rsidRDefault="00931C2B" w:rsidP="00C628B0">
      <w:pPr>
        <w:suppressAutoHyphens/>
        <w:rPr>
          <w:lang w:val="nl-NL"/>
        </w:rPr>
      </w:pPr>
    </w:p>
    <w:p w14:paraId="5E5813A8"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5.</w:t>
      </w:r>
      <w:r w:rsidRPr="00927184">
        <w:rPr>
          <w:b/>
          <w:lang w:val="nl-NL"/>
        </w:rPr>
        <w:tab/>
        <w:t>INHOUD UITGEDRUKT IN GEWICHT, VOLUME OF EENHEID</w:t>
      </w:r>
    </w:p>
    <w:p w14:paraId="73F70552" w14:textId="77777777" w:rsidR="00931C2B" w:rsidRPr="00927184" w:rsidRDefault="00931C2B" w:rsidP="00C628B0">
      <w:pPr>
        <w:suppressAutoHyphens/>
        <w:rPr>
          <w:lang w:val="nl-NL"/>
        </w:rPr>
      </w:pPr>
    </w:p>
    <w:p w14:paraId="66940D34" w14:textId="77777777" w:rsidR="00931C2B" w:rsidRPr="00927184" w:rsidRDefault="00931C2B" w:rsidP="00C628B0">
      <w:pPr>
        <w:suppressAutoHyphens/>
        <w:rPr>
          <w:lang w:val="nl-NL"/>
        </w:rPr>
      </w:pPr>
      <w:r w:rsidRPr="00927184">
        <w:rPr>
          <w:lang w:val="nl-NL"/>
        </w:rPr>
        <w:t>2,3 mg</w:t>
      </w:r>
      <w:r w:rsidR="00061CC4" w:rsidRPr="00927184">
        <w:rPr>
          <w:lang w:val="nl-NL"/>
        </w:rPr>
        <w:t>/0,23 ml</w:t>
      </w:r>
    </w:p>
    <w:p w14:paraId="58CB6BD1" w14:textId="77777777" w:rsidR="00931C2B" w:rsidRPr="00927184" w:rsidRDefault="00931C2B" w:rsidP="00C628B0">
      <w:pPr>
        <w:suppressAutoHyphens/>
        <w:rPr>
          <w:lang w:val="nl-NL"/>
        </w:rPr>
      </w:pPr>
    </w:p>
    <w:p w14:paraId="0EF4084C" w14:textId="77777777" w:rsidR="00931C2B" w:rsidRPr="00927184" w:rsidRDefault="00931C2B" w:rsidP="00C628B0">
      <w:pPr>
        <w:suppressAutoHyphens/>
        <w:rPr>
          <w:lang w:val="nl-NL"/>
        </w:rPr>
      </w:pPr>
    </w:p>
    <w:p w14:paraId="42EEF725" w14:textId="77777777" w:rsidR="00931C2B" w:rsidRPr="00927184" w:rsidRDefault="00931C2B" w:rsidP="00C628B0">
      <w:pPr>
        <w:pBdr>
          <w:top w:val="single" w:sz="4" w:space="1" w:color="auto"/>
          <w:left w:val="single" w:sz="4" w:space="4" w:color="auto"/>
          <w:bottom w:val="single" w:sz="4" w:space="1" w:color="auto"/>
          <w:right w:val="single" w:sz="4" w:space="4" w:color="auto"/>
        </w:pBdr>
        <w:suppressAutoHyphens/>
        <w:ind w:left="567" w:hanging="567"/>
        <w:rPr>
          <w:lang w:val="nl-NL"/>
        </w:rPr>
      </w:pPr>
      <w:r w:rsidRPr="00927184">
        <w:rPr>
          <w:b/>
          <w:lang w:val="nl-NL"/>
        </w:rPr>
        <w:t>6.</w:t>
      </w:r>
      <w:r w:rsidRPr="00927184">
        <w:rPr>
          <w:b/>
          <w:lang w:val="nl-NL"/>
        </w:rPr>
        <w:tab/>
        <w:t>OVERIGE</w:t>
      </w:r>
    </w:p>
    <w:p w14:paraId="648C0E5F" w14:textId="77777777" w:rsidR="00931C2B" w:rsidRPr="00927184" w:rsidRDefault="00931C2B" w:rsidP="00C628B0">
      <w:pPr>
        <w:suppressAutoHyphens/>
        <w:rPr>
          <w:lang w:val="nl-NL"/>
        </w:rPr>
      </w:pPr>
    </w:p>
    <w:p w14:paraId="6C103ABC" w14:textId="77777777" w:rsidR="00931C2B" w:rsidRPr="00927184" w:rsidRDefault="00931C2B" w:rsidP="00C628B0">
      <w:pPr>
        <w:suppressAutoHyphens/>
        <w:rPr>
          <w:lang w:val="nl-NL"/>
        </w:rPr>
      </w:pPr>
      <w:r w:rsidRPr="00927184">
        <w:rPr>
          <w:lang w:val="nl-NL"/>
        </w:rPr>
        <w:br w:type="page"/>
      </w:r>
    </w:p>
    <w:p w14:paraId="45AA3189" w14:textId="77777777" w:rsidR="00532FED" w:rsidRPr="00927184" w:rsidRDefault="00532FED" w:rsidP="00C628B0">
      <w:pPr>
        <w:suppressAutoHyphens/>
        <w:rPr>
          <w:lang w:val="nl-NL"/>
        </w:rPr>
      </w:pPr>
    </w:p>
    <w:p w14:paraId="2D3B3CB2" w14:textId="77777777" w:rsidR="00532FED" w:rsidRPr="00927184" w:rsidRDefault="00532FED" w:rsidP="00C628B0">
      <w:pPr>
        <w:suppressAutoHyphens/>
        <w:rPr>
          <w:lang w:val="nl-NL"/>
        </w:rPr>
      </w:pPr>
    </w:p>
    <w:p w14:paraId="54945008" w14:textId="77777777" w:rsidR="00532FED" w:rsidRPr="00927184" w:rsidRDefault="00532FED" w:rsidP="00C628B0">
      <w:pPr>
        <w:suppressAutoHyphens/>
        <w:rPr>
          <w:lang w:val="nl-NL"/>
        </w:rPr>
      </w:pPr>
    </w:p>
    <w:p w14:paraId="58CF14CD" w14:textId="77777777" w:rsidR="00532FED" w:rsidRPr="00927184" w:rsidRDefault="00532FED" w:rsidP="00C628B0">
      <w:pPr>
        <w:suppressAutoHyphens/>
        <w:rPr>
          <w:lang w:val="nl-NL"/>
        </w:rPr>
      </w:pPr>
    </w:p>
    <w:p w14:paraId="1B5DEAC5" w14:textId="77777777" w:rsidR="00532FED" w:rsidRPr="00927184" w:rsidRDefault="00532FED" w:rsidP="00C628B0">
      <w:pPr>
        <w:suppressAutoHyphens/>
        <w:rPr>
          <w:lang w:val="nl-NL"/>
        </w:rPr>
      </w:pPr>
    </w:p>
    <w:p w14:paraId="7D04496D" w14:textId="77777777" w:rsidR="00532FED" w:rsidRPr="00927184" w:rsidRDefault="00532FED" w:rsidP="00C628B0">
      <w:pPr>
        <w:suppressAutoHyphens/>
        <w:rPr>
          <w:lang w:val="nl-NL"/>
        </w:rPr>
      </w:pPr>
    </w:p>
    <w:p w14:paraId="2881CDD7" w14:textId="77777777" w:rsidR="00532FED" w:rsidRPr="00927184" w:rsidRDefault="00532FED" w:rsidP="00C628B0">
      <w:pPr>
        <w:suppressAutoHyphens/>
        <w:rPr>
          <w:lang w:val="nl-NL"/>
        </w:rPr>
      </w:pPr>
    </w:p>
    <w:p w14:paraId="16C272AC" w14:textId="77777777" w:rsidR="00532FED" w:rsidRPr="00927184" w:rsidRDefault="00532FED" w:rsidP="00C628B0">
      <w:pPr>
        <w:suppressAutoHyphens/>
        <w:rPr>
          <w:lang w:val="nl-NL"/>
        </w:rPr>
      </w:pPr>
    </w:p>
    <w:p w14:paraId="3CB5E17D" w14:textId="77777777" w:rsidR="00532FED" w:rsidRPr="00927184" w:rsidRDefault="00532FED" w:rsidP="00C628B0">
      <w:pPr>
        <w:suppressAutoHyphens/>
        <w:rPr>
          <w:lang w:val="nl-NL"/>
        </w:rPr>
      </w:pPr>
    </w:p>
    <w:p w14:paraId="28984A4F" w14:textId="77777777" w:rsidR="00532FED" w:rsidRPr="00927184" w:rsidRDefault="00532FED" w:rsidP="00C628B0">
      <w:pPr>
        <w:suppressAutoHyphens/>
        <w:rPr>
          <w:lang w:val="nl-NL"/>
        </w:rPr>
      </w:pPr>
    </w:p>
    <w:p w14:paraId="756780A1" w14:textId="77777777" w:rsidR="00532FED" w:rsidRPr="00927184" w:rsidRDefault="00532FED" w:rsidP="00C628B0">
      <w:pPr>
        <w:suppressAutoHyphens/>
        <w:rPr>
          <w:lang w:val="nl-NL"/>
        </w:rPr>
      </w:pPr>
    </w:p>
    <w:p w14:paraId="1EBE88B7" w14:textId="77777777" w:rsidR="00532FED" w:rsidRPr="00927184" w:rsidRDefault="00532FED" w:rsidP="00C628B0">
      <w:pPr>
        <w:suppressAutoHyphens/>
        <w:rPr>
          <w:lang w:val="nl-NL"/>
        </w:rPr>
      </w:pPr>
    </w:p>
    <w:p w14:paraId="0E8FA16F" w14:textId="77777777" w:rsidR="00532FED" w:rsidRPr="00927184" w:rsidRDefault="00532FED" w:rsidP="00C628B0">
      <w:pPr>
        <w:suppressAutoHyphens/>
        <w:rPr>
          <w:lang w:val="nl-NL"/>
        </w:rPr>
      </w:pPr>
    </w:p>
    <w:p w14:paraId="3730E7B5" w14:textId="77777777" w:rsidR="00532FED" w:rsidRPr="00927184" w:rsidRDefault="00532FED" w:rsidP="00C628B0">
      <w:pPr>
        <w:suppressAutoHyphens/>
        <w:rPr>
          <w:lang w:val="nl-NL"/>
        </w:rPr>
      </w:pPr>
    </w:p>
    <w:p w14:paraId="6A35D00F" w14:textId="77777777" w:rsidR="00532FED" w:rsidRPr="00927184" w:rsidRDefault="00532FED" w:rsidP="00C628B0">
      <w:pPr>
        <w:suppressAutoHyphens/>
        <w:rPr>
          <w:lang w:val="nl-NL"/>
        </w:rPr>
      </w:pPr>
    </w:p>
    <w:p w14:paraId="2D7BD054" w14:textId="77777777" w:rsidR="00532FED" w:rsidRPr="00927184" w:rsidRDefault="00532FED" w:rsidP="00C628B0">
      <w:pPr>
        <w:suppressAutoHyphens/>
        <w:rPr>
          <w:lang w:val="nl-NL"/>
        </w:rPr>
      </w:pPr>
    </w:p>
    <w:p w14:paraId="01F3EA2E" w14:textId="77777777" w:rsidR="00532FED" w:rsidRPr="00927184" w:rsidRDefault="00532FED" w:rsidP="00C628B0">
      <w:pPr>
        <w:suppressAutoHyphens/>
        <w:rPr>
          <w:lang w:val="nl-NL"/>
        </w:rPr>
      </w:pPr>
    </w:p>
    <w:p w14:paraId="056B9B04" w14:textId="77777777" w:rsidR="00532FED" w:rsidRPr="00927184" w:rsidRDefault="00532FED" w:rsidP="00C628B0">
      <w:pPr>
        <w:suppressAutoHyphens/>
        <w:rPr>
          <w:lang w:val="nl-NL"/>
        </w:rPr>
      </w:pPr>
    </w:p>
    <w:p w14:paraId="0C2693B1" w14:textId="77777777" w:rsidR="00532FED" w:rsidRPr="00927184" w:rsidRDefault="00532FED" w:rsidP="00C628B0">
      <w:pPr>
        <w:suppressAutoHyphens/>
        <w:rPr>
          <w:lang w:val="nl-NL"/>
        </w:rPr>
      </w:pPr>
    </w:p>
    <w:p w14:paraId="3EFCB05A" w14:textId="77777777" w:rsidR="00532FED" w:rsidRPr="00927184" w:rsidRDefault="00532FED" w:rsidP="00C628B0">
      <w:pPr>
        <w:suppressAutoHyphens/>
        <w:rPr>
          <w:lang w:val="nl-NL"/>
        </w:rPr>
      </w:pPr>
    </w:p>
    <w:p w14:paraId="7F064D14" w14:textId="77777777" w:rsidR="00532FED" w:rsidRPr="00927184" w:rsidRDefault="00532FED" w:rsidP="00C628B0">
      <w:pPr>
        <w:suppressAutoHyphens/>
        <w:rPr>
          <w:lang w:val="nl-NL"/>
        </w:rPr>
      </w:pPr>
    </w:p>
    <w:p w14:paraId="2FC7F027" w14:textId="77777777" w:rsidR="00532FED" w:rsidRPr="00927184" w:rsidRDefault="00532FED" w:rsidP="00C628B0">
      <w:pPr>
        <w:suppressAutoHyphens/>
        <w:rPr>
          <w:lang w:val="nl-NL"/>
        </w:rPr>
      </w:pPr>
    </w:p>
    <w:p w14:paraId="2454D39F" w14:textId="77777777" w:rsidR="00532FED" w:rsidRPr="00927184" w:rsidRDefault="00532FED" w:rsidP="00C628B0">
      <w:pPr>
        <w:suppressAutoHyphens/>
        <w:rPr>
          <w:lang w:val="nl-NL"/>
        </w:rPr>
      </w:pPr>
    </w:p>
    <w:p w14:paraId="6547513A" w14:textId="77777777" w:rsidR="00532FED" w:rsidRPr="00927184" w:rsidRDefault="00532FED" w:rsidP="00C628B0">
      <w:pPr>
        <w:suppressAutoHyphens/>
        <w:jc w:val="center"/>
        <w:outlineLvl w:val="0"/>
        <w:rPr>
          <w:b/>
          <w:lang w:val="nl-NL"/>
        </w:rPr>
      </w:pPr>
      <w:r w:rsidRPr="00927184">
        <w:rPr>
          <w:b/>
          <w:lang w:val="nl-NL"/>
        </w:rPr>
        <w:t>B. BIJSLUITER</w:t>
      </w:r>
    </w:p>
    <w:p w14:paraId="7C040F6F" w14:textId="77777777" w:rsidR="00020519" w:rsidRPr="00927184" w:rsidRDefault="00532FED" w:rsidP="00C628B0">
      <w:pPr>
        <w:jc w:val="center"/>
        <w:rPr>
          <w:b/>
          <w:lang w:val="nl-NL"/>
        </w:rPr>
      </w:pPr>
      <w:r w:rsidRPr="00927184">
        <w:rPr>
          <w:lang w:val="nl-NL"/>
        </w:rPr>
        <w:br w:type="page"/>
      </w:r>
      <w:bookmarkStart w:id="27" w:name="_Hlk15995337"/>
      <w:r w:rsidR="00020519" w:rsidRPr="00927184">
        <w:rPr>
          <w:b/>
          <w:lang w:val="nl-NL"/>
        </w:rPr>
        <w:t xml:space="preserve">Bijsluiter: informatie voor </w:t>
      </w:r>
      <w:r w:rsidR="00020519" w:rsidRPr="00927184">
        <w:rPr>
          <w:b/>
          <w:noProof/>
          <w:szCs w:val="24"/>
          <w:lang w:val="nl-NL"/>
        </w:rPr>
        <w:t>de</w:t>
      </w:r>
      <w:r w:rsidR="00CF6B28" w:rsidRPr="00927184">
        <w:rPr>
          <w:b/>
          <w:noProof/>
          <w:szCs w:val="24"/>
          <w:lang w:val="nl-NL"/>
        </w:rPr>
        <w:t xml:space="preserve"> volwassen</w:t>
      </w:r>
      <w:r w:rsidR="00020519" w:rsidRPr="00927184">
        <w:rPr>
          <w:b/>
          <w:noProof/>
          <w:szCs w:val="24"/>
          <w:lang w:val="nl-NL"/>
        </w:rPr>
        <w:t xml:space="preserve"> patiënt</w:t>
      </w:r>
    </w:p>
    <w:p w14:paraId="42D10EB5" w14:textId="77777777" w:rsidR="00020519" w:rsidRPr="00927184" w:rsidRDefault="00020519" w:rsidP="00C628B0">
      <w:pPr>
        <w:jc w:val="center"/>
        <w:rPr>
          <w:lang w:val="nl-NL"/>
        </w:rPr>
      </w:pPr>
    </w:p>
    <w:p w14:paraId="692E197B" w14:textId="77777777" w:rsidR="00020519" w:rsidRPr="00927184" w:rsidRDefault="00020519" w:rsidP="00C628B0">
      <w:pPr>
        <w:suppressAutoHyphens/>
        <w:jc w:val="center"/>
        <w:rPr>
          <w:b/>
          <w:lang w:val="nl-NL"/>
        </w:rPr>
      </w:pPr>
      <w:r w:rsidRPr="00927184">
        <w:rPr>
          <w:b/>
          <w:lang w:val="nl-NL"/>
        </w:rPr>
        <w:t>Lucentis 10 mg/ml oplossing voor injectie</w:t>
      </w:r>
    </w:p>
    <w:p w14:paraId="28947AD2" w14:textId="77777777" w:rsidR="00020519" w:rsidRPr="00927184" w:rsidRDefault="000E3F82" w:rsidP="00C628B0">
      <w:pPr>
        <w:jc w:val="center"/>
        <w:rPr>
          <w:bCs/>
          <w:lang w:val="nl-NL"/>
        </w:rPr>
      </w:pPr>
      <w:r w:rsidRPr="00927184">
        <w:rPr>
          <w:bCs/>
          <w:lang w:val="nl-NL"/>
        </w:rPr>
        <w:t>r</w:t>
      </w:r>
      <w:r w:rsidR="00020519" w:rsidRPr="00927184">
        <w:rPr>
          <w:bCs/>
          <w:lang w:val="nl-NL"/>
        </w:rPr>
        <w:t>anibizumab</w:t>
      </w:r>
    </w:p>
    <w:p w14:paraId="63389CC9" w14:textId="77777777" w:rsidR="00020519" w:rsidRPr="00927184" w:rsidRDefault="00020519" w:rsidP="00C628B0">
      <w:pPr>
        <w:numPr>
          <w:ilvl w:val="12"/>
          <w:numId w:val="0"/>
        </w:numPr>
        <w:ind w:right="-2"/>
        <w:rPr>
          <w:szCs w:val="22"/>
          <w:lang w:val="nl-NL"/>
        </w:rPr>
      </w:pPr>
    </w:p>
    <w:p w14:paraId="0DE3A456" w14:textId="77777777" w:rsidR="00CF6B28" w:rsidRPr="00927184" w:rsidRDefault="00CF6B28" w:rsidP="00C628B0">
      <w:pPr>
        <w:widowControl w:val="0"/>
        <w:numPr>
          <w:ilvl w:val="12"/>
          <w:numId w:val="0"/>
        </w:numPr>
        <w:rPr>
          <w:b/>
          <w:color w:val="FFFFFF"/>
          <w:szCs w:val="22"/>
          <w:lang w:val="nl-NL"/>
        </w:rPr>
      </w:pPr>
      <w:r w:rsidRPr="00927184">
        <w:rPr>
          <w:b/>
          <w:color w:val="FFFFFF"/>
          <w:szCs w:val="22"/>
          <w:shd w:val="solid" w:color="auto" w:fill="auto"/>
          <w:lang w:val="nl-NL"/>
        </w:rPr>
        <w:t>VOLWASSENEN</w:t>
      </w:r>
    </w:p>
    <w:p w14:paraId="71243E7F" w14:textId="77777777" w:rsidR="00CF6B28" w:rsidRPr="00927184" w:rsidRDefault="00CF6B28" w:rsidP="00C628B0">
      <w:pPr>
        <w:widowControl w:val="0"/>
        <w:numPr>
          <w:ilvl w:val="12"/>
          <w:numId w:val="0"/>
        </w:numPr>
        <w:rPr>
          <w:szCs w:val="22"/>
          <w:lang w:val="nl-NL"/>
        </w:rPr>
      </w:pPr>
    </w:p>
    <w:p w14:paraId="167E8460" w14:textId="77777777" w:rsidR="004B57D8" w:rsidRPr="00927184" w:rsidRDefault="004B57D8" w:rsidP="00C628B0">
      <w:pPr>
        <w:widowControl w:val="0"/>
        <w:numPr>
          <w:ilvl w:val="12"/>
          <w:numId w:val="0"/>
        </w:numPr>
        <w:pBdr>
          <w:top w:val="single" w:sz="4" w:space="1" w:color="auto"/>
          <w:left w:val="single" w:sz="4" w:space="4" w:color="auto"/>
          <w:bottom w:val="single" w:sz="4" w:space="1" w:color="auto"/>
          <w:right w:val="single" w:sz="4" w:space="4" w:color="auto"/>
        </w:pBdr>
        <w:rPr>
          <w:szCs w:val="22"/>
          <w:lang w:val="nl-NL"/>
        </w:rPr>
      </w:pPr>
      <w:r w:rsidRPr="00927184">
        <w:rPr>
          <w:szCs w:val="22"/>
          <w:lang w:val="nl-NL"/>
        </w:rPr>
        <w:t>Informatie voor te vroeg geboren baby’s bevindt zich op de andere zijde van deze bijsluiter.</w:t>
      </w:r>
    </w:p>
    <w:p w14:paraId="0EA922A1" w14:textId="77777777" w:rsidR="00020519" w:rsidRPr="00927184" w:rsidRDefault="00020519" w:rsidP="00C628B0">
      <w:pPr>
        <w:numPr>
          <w:ilvl w:val="12"/>
          <w:numId w:val="0"/>
        </w:numPr>
        <w:ind w:right="-2"/>
        <w:rPr>
          <w:szCs w:val="22"/>
          <w:lang w:val="nl-NL"/>
        </w:rPr>
      </w:pPr>
    </w:p>
    <w:p w14:paraId="09A24678" w14:textId="77777777" w:rsidR="00020519" w:rsidRPr="00927184" w:rsidRDefault="00020519" w:rsidP="00C628B0">
      <w:pPr>
        <w:numPr>
          <w:ilvl w:val="12"/>
          <w:numId w:val="0"/>
        </w:numPr>
        <w:ind w:right="-2"/>
        <w:rPr>
          <w:szCs w:val="22"/>
          <w:lang w:val="nl-NL"/>
        </w:rPr>
      </w:pPr>
      <w:r w:rsidRPr="00927184">
        <w:rPr>
          <w:b/>
          <w:szCs w:val="22"/>
          <w:lang w:val="nl-NL"/>
        </w:rPr>
        <w:t xml:space="preserve">Lees goed de hele bijsluiter voordat u dit geneesmiddel krijgt </w:t>
      </w:r>
      <w:r w:rsidRPr="00927184">
        <w:rPr>
          <w:b/>
          <w:szCs w:val="24"/>
          <w:lang w:val="nl-NL"/>
        </w:rPr>
        <w:t>want er staat belangrijke informatie in voor u</w:t>
      </w:r>
      <w:r w:rsidRPr="00927184">
        <w:rPr>
          <w:b/>
          <w:szCs w:val="22"/>
          <w:lang w:val="nl-NL"/>
        </w:rPr>
        <w:t>.</w:t>
      </w:r>
    </w:p>
    <w:p w14:paraId="3176241D" w14:textId="77777777" w:rsidR="00020519" w:rsidRPr="00927184" w:rsidRDefault="00020519" w:rsidP="00C628B0">
      <w:pPr>
        <w:numPr>
          <w:ilvl w:val="0"/>
          <w:numId w:val="1"/>
        </w:numPr>
        <w:tabs>
          <w:tab w:val="left" w:pos="567"/>
        </w:tabs>
        <w:ind w:left="567" w:right="-2" w:hanging="567"/>
        <w:rPr>
          <w:szCs w:val="22"/>
          <w:lang w:val="nl-NL"/>
        </w:rPr>
      </w:pPr>
      <w:r w:rsidRPr="00927184">
        <w:rPr>
          <w:szCs w:val="22"/>
          <w:lang w:val="nl-NL"/>
        </w:rPr>
        <w:t>Bewaar deze bijsluiter. Misschien he</w:t>
      </w:r>
      <w:r w:rsidR="001B52C7" w:rsidRPr="00927184">
        <w:rPr>
          <w:szCs w:val="22"/>
          <w:lang w:val="nl-NL"/>
        </w:rPr>
        <w:t>ef</w:t>
      </w:r>
      <w:r w:rsidRPr="00927184">
        <w:rPr>
          <w:szCs w:val="22"/>
          <w:lang w:val="nl-NL"/>
        </w:rPr>
        <w:t>t u hem later weer nodig.</w:t>
      </w:r>
    </w:p>
    <w:p w14:paraId="1C54410F" w14:textId="77777777" w:rsidR="00020519" w:rsidRPr="00927184" w:rsidRDefault="00020519" w:rsidP="00C628B0">
      <w:pPr>
        <w:numPr>
          <w:ilvl w:val="0"/>
          <w:numId w:val="1"/>
        </w:numPr>
        <w:tabs>
          <w:tab w:val="left" w:pos="567"/>
        </w:tabs>
        <w:ind w:left="567" w:right="-2" w:hanging="567"/>
        <w:rPr>
          <w:szCs w:val="22"/>
          <w:lang w:val="nl-NL"/>
        </w:rPr>
      </w:pPr>
      <w:r w:rsidRPr="00927184">
        <w:rPr>
          <w:szCs w:val="22"/>
          <w:lang w:val="nl-NL"/>
        </w:rPr>
        <w:t>He</w:t>
      </w:r>
      <w:r w:rsidR="001B52C7" w:rsidRPr="00927184">
        <w:rPr>
          <w:szCs w:val="22"/>
          <w:lang w:val="nl-NL"/>
        </w:rPr>
        <w:t>ef</w:t>
      </w:r>
      <w:r w:rsidRPr="00927184">
        <w:rPr>
          <w:szCs w:val="22"/>
          <w:lang w:val="nl-NL"/>
        </w:rPr>
        <w:t>t u nog vragen? Neem dan contact op met uw arts.</w:t>
      </w:r>
    </w:p>
    <w:p w14:paraId="67508BBA" w14:textId="77777777" w:rsidR="00020519" w:rsidRPr="00927184" w:rsidRDefault="00020519" w:rsidP="00C628B0">
      <w:pPr>
        <w:tabs>
          <w:tab w:val="left" w:pos="567"/>
        </w:tabs>
        <w:ind w:left="567" w:right="-2" w:hanging="567"/>
        <w:rPr>
          <w:szCs w:val="22"/>
          <w:lang w:val="nl-NL"/>
        </w:rPr>
      </w:pPr>
      <w:r w:rsidRPr="00927184">
        <w:rPr>
          <w:szCs w:val="22"/>
          <w:lang w:val="nl-NL"/>
        </w:rPr>
        <w:t>-</w:t>
      </w:r>
      <w:r w:rsidRPr="00927184">
        <w:rPr>
          <w:szCs w:val="22"/>
          <w:lang w:val="nl-NL"/>
        </w:rPr>
        <w:tab/>
      </w:r>
      <w:r w:rsidR="000E3F82" w:rsidRPr="00927184">
        <w:rPr>
          <w:szCs w:val="22"/>
          <w:lang w:val="nl-NL"/>
        </w:rPr>
        <w:t xml:space="preserve">Krijgt u </w:t>
      </w:r>
      <w:r w:rsidR="000E3F82" w:rsidRPr="00927184">
        <w:rPr>
          <w:noProof/>
          <w:szCs w:val="22"/>
          <w:lang w:val="nl-NL"/>
        </w:rPr>
        <w:t>last</w:t>
      </w:r>
      <w:r w:rsidR="000E3F82" w:rsidRPr="00927184">
        <w:rPr>
          <w:szCs w:val="22"/>
          <w:lang w:val="nl-NL"/>
        </w:rPr>
        <w:t xml:space="preserve"> van een van de bijwerkingen die in rubriek</w:t>
      </w:r>
      <w:r w:rsidR="00150B0A" w:rsidRPr="00927184">
        <w:rPr>
          <w:szCs w:val="22"/>
          <w:lang w:val="nl-NL"/>
        </w:rPr>
        <w:t> </w:t>
      </w:r>
      <w:r w:rsidR="000E3F82" w:rsidRPr="00927184">
        <w:rPr>
          <w:szCs w:val="22"/>
          <w:lang w:val="nl-NL"/>
        </w:rPr>
        <w:t>4 staan? Of krijgt u een bijwerking die niet in deze bijsluiter staat? Neem dan contact op met uw arts.</w:t>
      </w:r>
    </w:p>
    <w:p w14:paraId="180D5004" w14:textId="77777777" w:rsidR="00020519" w:rsidRPr="00927184" w:rsidRDefault="00020519" w:rsidP="00C628B0">
      <w:pPr>
        <w:ind w:right="-2"/>
        <w:rPr>
          <w:szCs w:val="22"/>
          <w:lang w:val="nl-NL"/>
        </w:rPr>
      </w:pPr>
    </w:p>
    <w:p w14:paraId="51C35D14" w14:textId="77777777" w:rsidR="00020519" w:rsidRPr="00927184" w:rsidRDefault="00020519" w:rsidP="00C628B0">
      <w:pPr>
        <w:keepNext/>
        <w:widowControl w:val="0"/>
        <w:numPr>
          <w:ilvl w:val="12"/>
          <w:numId w:val="0"/>
        </w:numPr>
        <w:rPr>
          <w:b/>
          <w:lang w:val="nl-NL"/>
        </w:rPr>
      </w:pPr>
      <w:r w:rsidRPr="00927184">
        <w:rPr>
          <w:b/>
          <w:lang w:val="nl-NL"/>
        </w:rPr>
        <w:t>Inhoud van deze bijsluiter</w:t>
      </w:r>
    </w:p>
    <w:p w14:paraId="4ED6A7E0" w14:textId="77777777" w:rsidR="00020519" w:rsidRPr="00927184" w:rsidRDefault="00020519" w:rsidP="00C628B0">
      <w:pPr>
        <w:numPr>
          <w:ilvl w:val="12"/>
          <w:numId w:val="0"/>
        </w:numPr>
        <w:ind w:left="567" w:right="-29" w:hanging="567"/>
        <w:rPr>
          <w:lang w:val="nl-NL"/>
        </w:rPr>
      </w:pPr>
      <w:r w:rsidRPr="00927184">
        <w:rPr>
          <w:lang w:val="nl-NL"/>
        </w:rPr>
        <w:t>1.</w:t>
      </w:r>
      <w:r w:rsidRPr="00927184">
        <w:rPr>
          <w:lang w:val="nl-NL"/>
        </w:rPr>
        <w:tab/>
        <w:t>Wat is Lucentis en waarvoor wordt dit middel gebruikt?</w:t>
      </w:r>
    </w:p>
    <w:p w14:paraId="1BF30D86" w14:textId="77777777" w:rsidR="00020519" w:rsidRPr="00927184" w:rsidRDefault="00020519" w:rsidP="00C628B0">
      <w:pPr>
        <w:numPr>
          <w:ilvl w:val="12"/>
          <w:numId w:val="0"/>
        </w:numPr>
        <w:ind w:left="567" w:right="-29" w:hanging="567"/>
        <w:rPr>
          <w:lang w:val="nl-NL"/>
        </w:rPr>
      </w:pPr>
      <w:r w:rsidRPr="00927184">
        <w:rPr>
          <w:lang w:val="nl-NL"/>
        </w:rPr>
        <w:t>2.</w:t>
      </w:r>
      <w:r w:rsidRPr="00927184">
        <w:rPr>
          <w:lang w:val="nl-NL"/>
        </w:rPr>
        <w:tab/>
        <w:t xml:space="preserve">Wanneer mag u </w:t>
      </w:r>
      <w:r w:rsidR="000E3F82" w:rsidRPr="00927184">
        <w:rPr>
          <w:lang w:val="nl-NL"/>
        </w:rPr>
        <w:t>dit middel</w:t>
      </w:r>
      <w:r w:rsidRPr="00927184">
        <w:rPr>
          <w:lang w:val="nl-NL"/>
        </w:rPr>
        <w:t xml:space="preserve"> niet toegediend krijgen of moet u er extra voorzichtig mee zijn?</w:t>
      </w:r>
    </w:p>
    <w:p w14:paraId="565A9CA7" w14:textId="77777777" w:rsidR="00020519" w:rsidRPr="00927184" w:rsidRDefault="00020519" w:rsidP="00C628B0">
      <w:pPr>
        <w:numPr>
          <w:ilvl w:val="12"/>
          <w:numId w:val="0"/>
        </w:numPr>
        <w:ind w:left="567" w:right="-29" w:hanging="567"/>
        <w:rPr>
          <w:lang w:val="nl-NL"/>
        </w:rPr>
      </w:pPr>
      <w:r w:rsidRPr="00927184">
        <w:rPr>
          <w:lang w:val="nl-NL"/>
        </w:rPr>
        <w:t>3.</w:t>
      </w:r>
      <w:r w:rsidRPr="00927184">
        <w:rPr>
          <w:lang w:val="nl-NL"/>
        </w:rPr>
        <w:tab/>
        <w:t xml:space="preserve">Hoe wordt </w:t>
      </w:r>
      <w:r w:rsidR="000E3F82" w:rsidRPr="00927184">
        <w:rPr>
          <w:lang w:val="nl-NL"/>
        </w:rPr>
        <w:t>dit middel</w:t>
      </w:r>
      <w:r w:rsidRPr="00927184">
        <w:rPr>
          <w:lang w:val="nl-NL"/>
        </w:rPr>
        <w:t xml:space="preserve"> toegediend?</w:t>
      </w:r>
    </w:p>
    <w:p w14:paraId="6D389DBD" w14:textId="77777777" w:rsidR="00020519" w:rsidRPr="00927184" w:rsidRDefault="00020519" w:rsidP="00C628B0">
      <w:pPr>
        <w:numPr>
          <w:ilvl w:val="12"/>
          <w:numId w:val="0"/>
        </w:numPr>
        <w:ind w:left="567" w:right="-29" w:hanging="567"/>
        <w:rPr>
          <w:lang w:val="nl-NL"/>
        </w:rPr>
      </w:pPr>
      <w:r w:rsidRPr="00927184">
        <w:rPr>
          <w:lang w:val="nl-NL"/>
        </w:rPr>
        <w:t>4.</w:t>
      </w:r>
      <w:r w:rsidRPr="00927184">
        <w:rPr>
          <w:lang w:val="nl-NL"/>
        </w:rPr>
        <w:tab/>
        <w:t>Mogelijke bijwerkingen</w:t>
      </w:r>
    </w:p>
    <w:p w14:paraId="30084B28" w14:textId="77777777" w:rsidR="00020519" w:rsidRPr="00927184" w:rsidRDefault="00020519" w:rsidP="00C628B0">
      <w:pPr>
        <w:numPr>
          <w:ilvl w:val="12"/>
          <w:numId w:val="0"/>
        </w:numPr>
        <w:ind w:left="567" w:right="-29" w:hanging="567"/>
        <w:rPr>
          <w:lang w:val="nl-NL"/>
        </w:rPr>
      </w:pPr>
      <w:r w:rsidRPr="00927184">
        <w:rPr>
          <w:lang w:val="nl-NL"/>
        </w:rPr>
        <w:t>5.</w:t>
      </w:r>
      <w:r w:rsidRPr="00927184">
        <w:rPr>
          <w:lang w:val="nl-NL"/>
        </w:rPr>
        <w:tab/>
        <w:t xml:space="preserve">Hoe bewaart u </w:t>
      </w:r>
      <w:r w:rsidR="000E3F82" w:rsidRPr="00927184">
        <w:rPr>
          <w:lang w:val="nl-NL"/>
        </w:rPr>
        <w:t>dit middel</w:t>
      </w:r>
      <w:r w:rsidRPr="00927184">
        <w:rPr>
          <w:lang w:val="nl-NL"/>
        </w:rPr>
        <w:t>?</w:t>
      </w:r>
    </w:p>
    <w:p w14:paraId="4937FBCC" w14:textId="77777777" w:rsidR="00020519" w:rsidRPr="00927184" w:rsidRDefault="00020519" w:rsidP="00C628B0">
      <w:pPr>
        <w:numPr>
          <w:ilvl w:val="12"/>
          <w:numId w:val="0"/>
        </w:numPr>
        <w:ind w:left="567" w:right="-29" w:hanging="567"/>
        <w:rPr>
          <w:lang w:val="nl-NL"/>
        </w:rPr>
      </w:pPr>
      <w:r w:rsidRPr="00927184">
        <w:rPr>
          <w:lang w:val="nl-NL"/>
        </w:rPr>
        <w:t>6.</w:t>
      </w:r>
      <w:r w:rsidRPr="00927184">
        <w:rPr>
          <w:lang w:val="nl-NL"/>
        </w:rPr>
        <w:tab/>
        <w:t>Inhoud van de verpakking en overige informatie</w:t>
      </w:r>
    </w:p>
    <w:p w14:paraId="03C398C8" w14:textId="77777777" w:rsidR="00020519" w:rsidRPr="00927184" w:rsidRDefault="00020519" w:rsidP="00C628B0">
      <w:pPr>
        <w:numPr>
          <w:ilvl w:val="12"/>
          <w:numId w:val="0"/>
        </w:numPr>
        <w:ind w:right="-2"/>
        <w:rPr>
          <w:lang w:val="nl-NL"/>
        </w:rPr>
      </w:pPr>
    </w:p>
    <w:p w14:paraId="01C8D1B4" w14:textId="77777777" w:rsidR="00020519" w:rsidRPr="00927184" w:rsidRDefault="00020519" w:rsidP="00C628B0">
      <w:pPr>
        <w:numPr>
          <w:ilvl w:val="12"/>
          <w:numId w:val="0"/>
        </w:numPr>
        <w:ind w:right="-2"/>
        <w:rPr>
          <w:lang w:val="nl-NL"/>
        </w:rPr>
      </w:pPr>
    </w:p>
    <w:p w14:paraId="10219DD7" w14:textId="77777777" w:rsidR="00020519" w:rsidRPr="00927184" w:rsidRDefault="00020519" w:rsidP="00C628B0">
      <w:pPr>
        <w:keepNext/>
        <w:widowControl w:val="0"/>
        <w:rPr>
          <w:b/>
          <w:lang w:val="nl-NL"/>
        </w:rPr>
      </w:pPr>
      <w:r w:rsidRPr="00927184">
        <w:rPr>
          <w:b/>
          <w:lang w:val="nl-NL"/>
        </w:rPr>
        <w:t>1.</w:t>
      </w:r>
      <w:r w:rsidRPr="00927184">
        <w:rPr>
          <w:b/>
          <w:lang w:val="nl-NL"/>
        </w:rPr>
        <w:tab/>
        <w:t>Wat is Lucentis en waarvoor wordt dit middel gebruikt?</w:t>
      </w:r>
    </w:p>
    <w:p w14:paraId="74B10477" w14:textId="77777777" w:rsidR="00020519" w:rsidRPr="00927184" w:rsidRDefault="00020519" w:rsidP="00C628B0">
      <w:pPr>
        <w:keepNext/>
        <w:widowControl w:val="0"/>
        <w:rPr>
          <w:lang w:val="nl-NL"/>
        </w:rPr>
      </w:pPr>
    </w:p>
    <w:p w14:paraId="46054563" w14:textId="77777777" w:rsidR="00020519" w:rsidRPr="00927184" w:rsidRDefault="00020519" w:rsidP="00C628B0">
      <w:pPr>
        <w:keepNext/>
        <w:widowControl w:val="0"/>
        <w:rPr>
          <w:b/>
          <w:lang w:val="nl-NL"/>
        </w:rPr>
      </w:pPr>
      <w:r w:rsidRPr="00927184">
        <w:rPr>
          <w:b/>
          <w:lang w:val="nl-NL"/>
        </w:rPr>
        <w:t>Wat is Lucentis?</w:t>
      </w:r>
    </w:p>
    <w:p w14:paraId="5343C00E" w14:textId="77777777" w:rsidR="00020519" w:rsidRPr="00927184" w:rsidRDefault="00020519" w:rsidP="00C628B0">
      <w:pPr>
        <w:ind w:right="-2"/>
        <w:rPr>
          <w:lang w:val="nl-NL"/>
        </w:rPr>
      </w:pPr>
      <w:r w:rsidRPr="00927184">
        <w:rPr>
          <w:lang w:val="nl-NL"/>
        </w:rPr>
        <w:t>Lucentis is een oplossing die in het oog wordt geïnjecteerd. Lucentis behoort tot een groep geneesmiddelen, antineovasculariserende middelen genaamd. Het bevat de werkzame stof ranibizumab.</w:t>
      </w:r>
    </w:p>
    <w:p w14:paraId="692BB1CD" w14:textId="77777777" w:rsidR="00020519" w:rsidRPr="00927184" w:rsidRDefault="00020519" w:rsidP="00C628B0">
      <w:pPr>
        <w:ind w:right="-2"/>
        <w:rPr>
          <w:lang w:val="nl-NL"/>
        </w:rPr>
      </w:pPr>
    </w:p>
    <w:p w14:paraId="4C50E1B5" w14:textId="77777777" w:rsidR="00020519" w:rsidRPr="00927184" w:rsidRDefault="00020519" w:rsidP="00C628B0">
      <w:pPr>
        <w:keepNext/>
        <w:widowControl w:val="0"/>
        <w:rPr>
          <w:lang w:val="nl-NL"/>
        </w:rPr>
      </w:pPr>
      <w:r w:rsidRPr="00927184">
        <w:rPr>
          <w:b/>
          <w:lang w:val="nl-NL"/>
        </w:rPr>
        <w:t>Waarvoor wordt Lucentis gebruikt?</w:t>
      </w:r>
    </w:p>
    <w:p w14:paraId="55EFCD98" w14:textId="77777777" w:rsidR="00020519" w:rsidRPr="00927184" w:rsidRDefault="00020519" w:rsidP="00C628B0">
      <w:pPr>
        <w:widowControl w:val="0"/>
        <w:rPr>
          <w:lang w:val="nl-NL"/>
        </w:rPr>
      </w:pPr>
      <w:r w:rsidRPr="00927184">
        <w:rPr>
          <w:lang w:val="nl-NL"/>
        </w:rPr>
        <w:t>Lucentis wordt gebruikt bij volwassenen om verschillende oogaandoeningen te behandelen die een verslechterd zicht veroorzaken.</w:t>
      </w:r>
    </w:p>
    <w:p w14:paraId="6BAF2F2F" w14:textId="77777777" w:rsidR="00020519" w:rsidRPr="00927184" w:rsidRDefault="00020519" w:rsidP="00C628B0">
      <w:pPr>
        <w:widowControl w:val="0"/>
        <w:rPr>
          <w:lang w:val="nl-NL"/>
        </w:rPr>
      </w:pPr>
    </w:p>
    <w:p w14:paraId="3AB21EA7" w14:textId="77777777" w:rsidR="00020519" w:rsidRPr="00927184" w:rsidRDefault="00020519" w:rsidP="00C628B0">
      <w:pPr>
        <w:keepNext/>
        <w:widowControl w:val="0"/>
        <w:rPr>
          <w:lang w:val="nl-NL"/>
        </w:rPr>
      </w:pPr>
      <w:r w:rsidRPr="00927184">
        <w:rPr>
          <w:lang w:val="nl-NL"/>
        </w:rPr>
        <w:t>Deze aandoeningen zijn het gevolg van een beschadiging van het netvlies (lichtgevoelige laag aan de achterkant van het oog) die veroorzaakt wordt door:</w:t>
      </w:r>
    </w:p>
    <w:p w14:paraId="5E4EBAD1" w14:textId="77777777" w:rsidR="00020519" w:rsidRPr="00927184" w:rsidRDefault="00020519" w:rsidP="00C628B0">
      <w:pPr>
        <w:widowControl w:val="0"/>
        <w:ind w:left="567" w:hanging="567"/>
        <w:rPr>
          <w:szCs w:val="22"/>
          <w:lang w:val="nl-NL"/>
        </w:rPr>
      </w:pPr>
      <w:r w:rsidRPr="00927184">
        <w:rPr>
          <w:szCs w:val="22"/>
          <w:lang w:val="nl-NL"/>
        </w:rPr>
        <w:t>-</w:t>
      </w:r>
      <w:r w:rsidRPr="00927184">
        <w:rPr>
          <w:szCs w:val="22"/>
          <w:lang w:val="nl-NL"/>
        </w:rPr>
        <w:tab/>
        <w:t>Groei van lekkende, abnormale bloedvaten. Dit wordt waargenomen bij aandoeningen zoals leeftijdsgebonden maculadegeneratie (LMD)</w:t>
      </w:r>
      <w:bookmarkStart w:id="28" w:name="_Hlk20920065"/>
      <w:r w:rsidR="003A56C3" w:rsidRPr="00927184">
        <w:rPr>
          <w:szCs w:val="22"/>
          <w:lang w:val="nl-NL"/>
        </w:rPr>
        <w:t xml:space="preserve"> en proliferatieve diabetische retinopathie (PDR, een ziekte veroorzaakt door diabetes)</w:t>
      </w:r>
      <w:bookmarkEnd w:id="28"/>
      <w:r w:rsidR="002F2056" w:rsidRPr="00927184">
        <w:rPr>
          <w:szCs w:val="22"/>
          <w:lang w:val="nl-NL"/>
        </w:rPr>
        <w:t xml:space="preserve">. </w:t>
      </w:r>
      <w:r w:rsidR="002F2056" w:rsidRPr="00927184">
        <w:rPr>
          <w:lang w:val="nl-NL"/>
        </w:rPr>
        <w:t>Het kan ook geassocieerd zijn met choroïdale neovascularisatie (CNV) als gevolg van</w:t>
      </w:r>
      <w:r w:rsidRPr="00927184">
        <w:rPr>
          <w:szCs w:val="22"/>
          <w:lang w:val="nl-NL"/>
        </w:rPr>
        <w:t xml:space="preserve"> pathologische myopie (PM)</w:t>
      </w:r>
      <w:r w:rsidR="002F2056" w:rsidRPr="00927184">
        <w:rPr>
          <w:lang w:val="nl-NL"/>
        </w:rPr>
        <w:t>, angioïde strepen, centrale sereuze chorioretinopathie of inflammatoire CNV.</w:t>
      </w:r>
    </w:p>
    <w:p w14:paraId="0D61CF14" w14:textId="77777777" w:rsidR="00020519" w:rsidRPr="00927184" w:rsidRDefault="00020519" w:rsidP="00C628B0">
      <w:pPr>
        <w:widowControl w:val="0"/>
        <w:ind w:left="567" w:hanging="567"/>
        <w:rPr>
          <w:szCs w:val="22"/>
          <w:lang w:val="nl-NL"/>
        </w:rPr>
      </w:pPr>
      <w:r w:rsidRPr="00927184">
        <w:rPr>
          <w:szCs w:val="22"/>
          <w:lang w:val="nl-NL"/>
        </w:rPr>
        <w:t>-</w:t>
      </w:r>
      <w:r w:rsidRPr="00927184">
        <w:rPr>
          <w:szCs w:val="22"/>
          <w:lang w:val="nl-NL"/>
        </w:rPr>
        <w:tab/>
        <w:t>Macula-oedeem (zwelling van het centrale deel van het netvlies). Deze zwelling kan veroorzaakt worden door diabetes (een ziekte genaamd diabetisch macula-oedeem, DME) of door een afsluiting van de retinale bloedvaten in het netvlies (een ziekte genaamd retinale veneuze occlusie, RVO).</w:t>
      </w:r>
    </w:p>
    <w:p w14:paraId="7C51DBFF" w14:textId="77777777" w:rsidR="00020519" w:rsidRPr="00927184" w:rsidRDefault="00020519" w:rsidP="00C628B0">
      <w:pPr>
        <w:widowControl w:val="0"/>
        <w:rPr>
          <w:lang w:val="nl-NL"/>
        </w:rPr>
      </w:pPr>
    </w:p>
    <w:p w14:paraId="6B71CC81" w14:textId="77777777" w:rsidR="00020519" w:rsidRPr="00927184" w:rsidRDefault="00020519" w:rsidP="00C628B0">
      <w:pPr>
        <w:keepNext/>
        <w:widowControl w:val="0"/>
        <w:rPr>
          <w:b/>
          <w:lang w:val="nl-NL"/>
        </w:rPr>
      </w:pPr>
      <w:r w:rsidRPr="00927184">
        <w:rPr>
          <w:b/>
          <w:lang w:val="nl-NL"/>
        </w:rPr>
        <w:t>Hoe werkt Lucentis?</w:t>
      </w:r>
    </w:p>
    <w:p w14:paraId="07BF6F45" w14:textId="2EF2D9B1" w:rsidR="00020519" w:rsidRPr="00927184" w:rsidRDefault="00020519" w:rsidP="00C628B0">
      <w:pPr>
        <w:widowControl w:val="0"/>
        <w:rPr>
          <w:lang w:val="nl-NL"/>
        </w:rPr>
      </w:pPr>
      <w:r w:rsidRPr="00927184">
        <w:rPr>
          <w:lang w:val="nl-NL"/>
        </w:rPr>
        <w:t xml:space="preserve">Lucentis herkent en bindt specifiek aan een eiwit genaamd humane vasculaire endotheliale groeifactor A (VEGF-A) dat aanwezig is in het oog. Als er te veel van is, veroorzaakt VEGF-A abnormale groei van bloedvaten en zwelling in het oog, wat kan leiden tot verminderd zicht bij aandoeningen als LMD, </w:t>
      </w:r>
      <w:r w:rsidR="003A56C3" w:rsidRPr="00927184">
        <w:rPr>
          <w:lang w:val="nl-NL"/>
        </w:rPr>
        <w:t xml:space="preserve">DME, PDR, RVO, </w:t>
      </w:r>
      <w:r w:rsidRPr="00927184">
        <w:rPr>
          <w:lang w:val="nl-NL"/>
        </w:rPr>
        <w:t>PM</w:t>
      </w:r>
      <w:r w:rsidR="003A56C3" w:rsidRPr="00927184">
        <w:rPr>
          <w:lang w:val="nl-NL"/>
        </w:rPr>
        <w:t xml:space="preserve"> en</w:t>
      </w:r>
      <w:r w:rsidRPr="00927184">
        <w:rPr>
          <w:lang w:val="nl-NL"/>
        </w:rPr>
        <w:t xml:space="preserve"> </w:t>
      </w:r>
      <w:r w:rsidR="002F2056" w:rsidRPr="00927184">
        <w:rPr>
          <w:lang w:val="nl-NL"/>
        </w:rPr>
        <w:t>CNV</w:t>
      </w:r>
      <w:r w:rsidRPr="00927184">
        <w:rPr>
          <w:lang w:val="nl-NL"/>
        </w:rPr>
        <w:t>. Door te binden aan VEGF-A kan Lucentis de activiteit van het eiwit blokkeren en deze abnormale groei en zwelling voorkomen.</w:t>
      </w:r>
    </w:p>
    <w:p w14:paraId="561C6E06" w14:textId="77777777" w:rsidR="00020519" w:rsidRPr="00927184" w:rsidRDefault="00020519" w:rsidP="00C628B0">
      <w:pPr>
        <w:widowControl w:val="0"/>
        <w:rPr>
          <w:lang w:val="nl-NL"/>
        </w:rPr>
      </w:pPr>
    </w:p>
    <w:p w14:paraId="1BB5D2B8" w14:textId="77777777" w:rsidR="00020519" w:rsidRPr="00927184" w:rsidRDefault="00020519" w:rsidP="00C628B0">
      <w:pPr>
        <w:widowControl w:val="0"/>
        <w:rPr>
          <w:lang w:val="nl-NL"/>
        </w:rPr>
      </w:pPr>
      <w:r w:rsidRPr="00927184">
        <w:rPr>
          <w:lang w:val="nl-NL"/>
        </w:rPr>
        <w:t>Bij deze aandoeningen kan Lucentis helpen uw zicht te stabiliseren, en in veel gevallen te verbeteren.</w:t>
      </w:r>
    </w:p>
    <w:p w14:paraId="29619DF5" w14:textId="77777777" w:rsidR="00020519" w:rsidRPr="00927184" w:rsidRDefault="00020519" w:rsidP="00C628B0">
      <w:pPr>
        <w:tabs>
          <w:tab w:val="left" w:pos="0"/>
        </w:tabs>
        <w:ind w:right="-2"/>
        <w:rPr>
          <w:lang w:val="nl-NL"/>
        </w:rPr>
      </w:pPr>
    </w:p>
    <w:p w14:paraId="20F593ED" w14:textId="77777777" w:rsidR="00020519" w:rsidRPr="00927184" w:rsidRDefault="00020519" w:rsidP="00C628B0">
      <w:pPr>
        <w:ind w:right="-2"/>
        <w:rPr>
          <w:lang w:val="nl-NL"/>
        </w:rPr>
      </w:pPr>
    </w:p>
    <w:p w14:paraId="0838AF5C" w14:textId="77777777" w:rsidR="00020519" w:rsidRPr="00927184" w:rsidRDefault="00020519" w:rsidP="00C628B0">
      <w:pPr>
        <w:keepNext/>
        <w:widowControl w:val="0"/>
        <w:ind w:left="567" w:hanging="567"/>
        <w:rPr>
          <w:b/>
          <w:lang w:val="nl-NL"/>
        </w:rPr>
      </w:pPr>
      <w:r w:rsidRPr="00927184">
        <w:rPr>
          <w:b/>
          <w:lang w:val="nl-NL"/>
        </w:rPr>
        <w:t>2.</w:t>
      </w:r>
      <w:r w:rsidRPr="00927184">
        <w:rPr>
          <w:b/>
          <w:lang w:val="nl-NL"/>
        </w:rPr>
        <w:tab/>
        <w:t xml:space="preserve">Wanneer mag u </w:t>
      </w:r>
      <w:r w:rsidR="00E8632B" w:rsidRPr="00927184">
        <w:rPr>
          <w:b/>
          <w:lang w:val="nl-NL"/>
        </w:rPr>
        <w:t>dit middel</w:t>
      </w:r>
      <w:r w:rsidRPr="00927184">
        <w:rPr>
          <w:b/>
          <w:lang w:val="nl-NL"/>
        </w:rPr>
        <w:t xml:space="preserve"> niet toegediend krijgen of moet u er extra voorzichtig mee zijn?</w:t>
      </w:r>
    </w:p>
    <w:p w14:paraId="01AC221C" w14:textId="77777777" w:rsidR="00020519" w:rsidRPr="00927184" w:rsidRDefault="00020519" w:rsidP="00C628B0">
      <w:pPr>
        <w:keepNext/>
        <w:widowControl w:val="0"/>
        <w:rPr>
          <w:lang w:val="nl-NL"/>
        </w:rPr>
      </w:pPr>
    </w:p>
    <w:p w14:paraId="43A53CCD" w14:textId="77777777" w:rsidR="00020519" w:rsidRPr="00927184" w:rsidRDefault="00020519" w:rsidP="00C628B0">
      <w:pPr>
        <w:keepNext/>
        <w:widowControl w:val="0"/>
        <w:rPr>
          <w:lang w:val="nl-NL"/>
        </w:rPr>
      </w:pPr>
      <w:r w:rsidRPr="00927184">
        <w:rPr>
          <w:b/>
          <w:lang w:val="nl-NL"/>
        </w:rPr>
        <w:t>Wanneer mag u dit middel niet toegediend krijgen?</w:t>
      </w:r>
    </w:p>
    <w:p w14:paraId="351A59E5" w14:textId="77777777" w:rsidR="00020519" w:rsidRPr="00927184" w:rsidRDefault="00020519" w:rsidP="00C628B0">
      <w:pPr>
        <w:numPr>
          <w:ilvl w:val="0"/>
          <w:numId w:val="1"/>
        </w:numPr>
        <w:ind w:left="567" w:hanging="567"/>
        <w:rPr>
          <w:lang w:val="nl-NL"/>
        </w:rPr>
      </w:pPr>
      <w:r w:rsidRPr="00927184">
        <w:rPr>
          <w:lang w:val="nl-NL"/>
        </w:rPr>
        <w:t xml:space="preserve">U bent allergisch voor een van de stoffen in dit geneesmiddel. Deze stoffen kunt u vinden </w:t>
      </w:r>
      <w:r w:rsidR="002277BE" w:rsidRPr="00927184">
        <w:rPr>
          <w:lang w:val="nl-NL"/>
        </w:rPr>
        <w:t>in</w:t>
      </w:r>
      <w:r w:rsidRPr="00927184">
        <w:rPr>
          <w:lang w:val="nl-NL"/>
        </w:rPr>
        <w:t xml:space="preserve"> rubriek</w:t>
      </w:r>
      <w:r w:rsidR="00370FF9" w:rsidRPr="00927184">
        <w:rPr>
          <w:lang w:val="nl-NL"/>
        </w:rPr>
        <w:t> </w:t>
      </w:r>
      <w:r w:rsidRPr="00927184">
        <w:rPr>
          <w:lang w:val="nl-NL"/>
        </w:rPr>
        <w:t>6.</w:t>
      </w:r>
    </w:p>
    <w:p w14:paraId="4EF7735E" w14:textId="77777777" w:rsidR="00020519" w:rsidRPr="00927184" w:rsidRDefault="00020519" w:rsidP="00C628B0">
      <w:pPr>
        <w:numPr>
          <w:ilvl w:val="0"/>
          <w:numId w:val="1"/>
        </w:numPr>
        <w:ind w:left="567" w:hanging="567"/>
        <w:rPr>
          <w:lang w:val="nl-NL"/>
        </w:rPr>
      </w:pPr>
      <w:r w:rsidRPr="00927184">
        <w:rPr>
          <w:lang w:val="nl-NL"/>
        </w:rPr>
        <w:t>U hebt een infectie in of rond het oog.</w:t>
      </w:r>
    </w:p>
    <w:p w14:paraId="0611BA70" w14:textId="77777777" w:rsidR="00020519" w:rsidRPr="00927184" w:rsidRDefault="00020519" w:rsidP="00C628B0">
      <w:pPr>
        <w:numPr>
          <w:ilvl w:val="0"/>
          <w:numId w:val="1"/>
        </w:numPr>
        <w:ind w:left="567" w:hanging="567"/>
        <w:rPr>
          <w:lang w:val="nl-NL"/>
        </w:rPr>
      </w:pPr>
      <w:r w:rsidRPr="00927184">
        <w:rPr>
          <w:lang w:val="nl-NL"/>
        </w:rPr>
        <w:t>U hebt pijn of roodheid (ernstige intraoculaire ontsteking) in uw oog.</w:t>
      </w:r>
    </w:p>
    <w:p w14:paraId="712A13A1" w14:textId="77777777" w:rsidR="00020519" w:rsidRPr="00927184" w:rsidRDefault="00020519" w:rsidP="00C628B0">
      <w:pPr>
        <w:numPr>
          <w:ilvl w:val="12"/>
          <w:numId w:val="0"/>
        </w:numPr>
        <w:ind w:right="-2"/>
        <w:rPr>
          <w:lang w:val="nl-NL"/>
        </w:rPr>
      </w:pPr>
    </w:p>
    <w:p w14:paraId="7640097C" w14:textId="77777777" w:rsidR="00020519" w:rsidRPr="00927184" w:rsidRDefault="00020519" w:rsidP="00C628B0">
      <w:pPr>
        <w:keepNext/>
        <w:widowControl w:val="0"/>
        <w:rPr>
          <w:b/>
          <w:lang w:val="nl-NL"/>
        </w:rPr>
      </w:pPr>
      <w:r w:rsidRPr="00927184">
        <w:rPr>
          <w:b/>
          <w:lang w:val="nl-NL"/>
        </w:rPr>
        <w:t>Wanneer moet u extra voorzichtig zijn met dit middel?</w:t>
      </w:r>
    </w:p>
    <w:p w14:paraId="11B8DFF2" w14:textId="77777777" w:rsidR="00020519" w:rsidRPr="00927184" w:rsidRDefault="00020519" w:rsidP="00C628B0">
      <w:pPr>
        <w:keepNext/>
        <w:widowControl w:val="0"/>
        <w:tabs>
          <w:tab w:val="left" w:pos="0"/>
        </w:tabs>
        <w:rPr>
          <w:lang w:val="nl-NL"/>
        </w:rPr>
      </w:pPr>
      <w:r w:rsidRPr="00927184">
        <w:rPr>
          <w:lang w:val="nl-NL"/>
        </w:rPr>
        <w:t xml:space="preserve">Neem contact op met uw arts voordat u </w:t>
      </w:r>
      <w:r w:rsidR="006934D1" w:rsidRPr="00927184">
        <w:rPr>
          <w:lang w:val="nl-NL"/>
        </w:rPr>
        <w:t>dit middel</w:t>
      </w:r>
      <w:r w:rsidRPr="00927184">
        <w:rPr>
          <w:lang w:val="nl-NL"/>
        </w:rPr>
        <w:t xml:space="preserve"> toegediend krijgt.</w:t>
      </w:r>
    </w:p>
    <w:p w14:paraId="7C74112A" w14:textId="77777777" w:rsidR="00020519" w:rsidRPr="00927184" w:rsidRDefault="00020519" w:rsidP="00C628B0">
      <w:pPr>
        <w:numPr>
          <w:ilvl w:val="0"/>
          <w:numId w:val="1"/>
        </w:numPr>
        <w:ind w:left="567" w:hanging="567"/>
        <w:rPr>
          <w:lang w:val="nl-NL"/>
        </w:rPr>
      </w:pPr>
      <w:r w:rsidRPr="00927184">
        <w:rPr>
          <w:lang w:val="nl-NL"/>
        </w:rPr>
        <w:t>Lucentis wordt gegeven als injectie in het oog. Af en toe kunnen een infectie aan het binnenste deel van het oog, pijn of roodheid (ontsteking), loslating of scheur in één van de lagen aan de achterkant van het oog (netvliesloslating of netvliesscheur en loslating of scheur van het pigmentepitheel van het netvlies) of troebel worden van de lens (cataract) optreden na de toediening van Lucentis. Het is belangrijk om zo’n infectie of netvliesloslating zo snel mogelijk op te sporen en te behandelen. Vertel daarom uw arts onmiddellijk als u de volgende klachten krijgt: oogpijn of toegenomen ongemak, verergering van de roodheid van het oog, wazig zien of verminderd gezichtsvermogen, een toegenomen aantal kleine deeltjes in uw zicht of toegenomen gevoeligheid voor licht.</w:t>
      </w:r>
    </w:p>
    <w:p w14:paraId="0BC378B0" w14:textId="77777777" w:rsidR="00020519" w:rsidRPr="00927184" w:rsidRDefault="00020519" w:rsidP="00C628B0">
      <w:pPr>
        <w:numPr>
          <w:ilvl w:val="0"/>
          <w:numId w:val="1"/>
        </w:numPr>
        <w:ind w:left="567" w:hanging="567"/>
        <w:rPr>
          <w:lang w:val="nl-NL"/>
        </w:rPr>
      </w:pPr>
      <w:r w:rsidRPr="00927184">
        <w:rPr>
          <w:lang w:val="nl-NL"/>
        </w:rPr>
        <w:t>Bij sommige patiënten kan de oogdruk toenemen voor een korte periode direct na de injectie. Dit is iets wat u misschien niet opmerkt, en daarom zal uw arts dit controleren na elke injectie.</w:t>
      </w:r>
    </w:p>
    <w:p w14:paraId="64F9B84D" w14:textId="77777777" w:rsidR="00020519" w:rsidRPr="00927184" w:rsidRDefault="00020519" w:rsidP="00C628B0">
      <w:pPr>
        <w:numPr>
          <w:ilvl w:val="0"/>
          <w:numId w:val="1"/>
        </w:numPr>
        <w:ind w:left="567" w:hanging="567"/>
        <w:rPr>
          <w:lang w:val="nl-NL"/>
        </w:rPr>
      </w:pPr>
      <w:r w:rsidRPr="00927184">
        <w:rPr>
          <w:lang w:val="nl-NL"/>
        </w:rPr>
        <w:t>Informeer uw arts als u een voorgeschiedenis heeft van oogaandoeningen of oogbehandelingen of als u een beroerte heeft gehad of voorbijgaande verschijnselen van een beroerte (zwakte of verlamming van ledematen of gezicht, moeite met praten of begrijpen) heeft ervaren. Er zal rekening worden gehouden met deze informatie bij het beoordelen of Lucentis een geschikte behandeling voor u is.</w:t>
      </w:r>
    </w:p>
    <w:p w14:paraId="5B203CEF" w14:textId="77777777" w:rsidR="00020519" w:rsidRPr="00927184" w:rsidRDefault="00020519" w:rsidP="00C628B0">
      <w:pPr>
        <w:rPr>
          <w:lang w:val="nl-NL"/>
        </w:rPr>
      </w:pPr>
    </w:p>
    <w:p w14:paraId="7ECE8A4A" w14:textId="77777777" w:rsidR="006934D1" w:rsidRPr="00927184" w:rsidRDefault="00C532A5" w:rsidP="00C628B0">
      <w:pPr>
        <w:rPr>
          <w:lang w:val="nl-NL"/>
        </w:rPr>
      </w:pPr>
      <w:r w:rsidRPr="00927184">
        <w:rPr>
          <w:lang w:val="nl-NL"/>
        </w:rPr>
        <w:t>Raadpleeg</w:t>
      </w:r>
      <w:r w:rsidR="006934D1" w:rsidRPr="00927184">
        <w:rPr>
          <w:lang w:val="nl-NL"/>
        </w:rPr>
        <w:t xml:space="preserve"> rubriek</w:t>
      </w:r>
      <w:r w:rsidRPr="00927184">
        <w:rPr>
          <w:lang w:val="nl-NL"/>
        </w:rPr>
        <w:t xml:space="preserve"> 4 (“Mogelijke bijwerkingen”) </w:t>
      </w:r>
      <w:r w:rsidR="006934D1" w:rsidRPr="00927184">
        <w:rPr>
          <w:lang w:val="nl-NL"/>
        </w:rPr>
        <w:t>voor meer gedetailleerde informatie over de bijwerkingen die kunnen optreden tijdens de behandeling met Lucentis.</w:t>
      </w:r>
    </w:p>
    <w:p w14:paraId="549C478C" w14:textId="77777777" w:rsidR="006934D1" w:rsidRPr="00927184" w:rsidRDefault="006934D1" w:rsidP="00C628B0">
      <w:pPr>
        <w:rPr>
          <w:lang w:val="nl-NL"/>
        </w:rPr>
      </w:pPr>
    </w:p>
    <w:p w14:paraId="0A7199B5" w14:textId="77777777" w:rsidR="00020519" w:rsidRPr="00927184" w:rsidRDefault="00020519" w:rsidP="00C628B0">
      <w:pPr>
        <w:keepNext/>
        <w:widowControl w:val="0"/>
        <w:rPr>
          <w:b/>
          <w:lang w:val="nl-NL"/>
        </w:rPr>
      </w:pPr>
      <w:r w:rsidRPr="00927184">
        <w:rPr>
          <w:b/>
          <w:lang w:val="nl-NL"/>
        </w:rPr>
        <w:t>Kinderen en jongeren tot 18 jaar</w:t>
      </w:r>
    </w:p>
    <w:p w14:paraId="4322720C" w14:textId="77777777" w:rsidR="00020519" w:rsidRPr="00927184" w:rsidRDefault="00DD35A0" w:rsidP="00C628B0">
      <w:pPr>
        <w:rPr>
          <w:lang w:val="nl-NL"/>
        </w:rPr>
      </w:pPr>
      <w:r w:rsidRPr="00927184">
        <w:rPr>
          <w:lang w:val="nl-NL"/>
        </w:rPr>
        <w:t xml:space="preserve">Behalve voor </w:t>
      </w:r>
      <w:r w:rsidR="009B05EA" w:rsidRPr="00927184">
        <w:rPr>
          <w:lang w:val="nl-NL"/>
        </w:rPr>
        <w:t>prematuren</w:t>
      </w:r>
      <w:r w:rsidR="007D7B1B" w:rsidRPr="00927184">
        <w:rPr>
          <w:lang w:val="nl-NL"/>
        </w:rPr>
        <w:t>-</w:t>
      </w:r>
      <w:r w:rsidRPr="00927184">
        <w:rPr>
          <w:lang w:val="nl-NL"/>
        </w:rPr>
        <w:t>retinopathie is h</w:t>
      </w:r>
      <w:r w:rsidR="00020519" w:rsidRPr="00927184">
        <w:rPr>
          <w:lang w:val="nl-NL"/>
        </w:rPr>
        <w:t>et gebruik van Lucentis bij kinderen en jongeren</w:t>
      </w:r>
      <w:r w:rsidR="00E07E17" w:rsidRPr="00927184">
        <w:rPr>
          <w:lang w:val="nl-NL"/>
        </w:rPr>
        <w:t xml:space="preserve"> </w:t>
      </w:r>
      <w:r w:rsidR="00020519" w:rsidRPr="00927184">
        <w:rPr>
          <w:lang w:val="nl-NL"/>
        </w:rPr>
        <w:t xml:space="preserve">niet </w:t>
      </w:r>
      <w:r w:rsidR="002F2056" w:rsidRPr="00927184">
        <w:rPr>
          <w:lang w:val="nl-NL"/>
        </w:rPr>
        <w:t>vastgesteld</w:t>
      </w:r>
      <w:r w:rsidR="00020519" w:rsidRPr="00927184">
        <w:rPr>
          <w:lang w:val="nl-NL"/>
        </w:rPr>
        <w:t xml:space="preserve"> en wordt daarom niet aanbevolen.</w:t>
      </w:r>
      <w:r w:rsidRPr="00927184">
        <w:rPr>
          <w:lang w:val="nl-NL"/>
        </w:rPr>
        <w:t xml:space="preserve"> Raadpleeg de andere zijde van deze bijsluiter voor de behandeling van</w:t>
      </w:r>
      <w:r w:rsidR="00E07E17" w:rsidRPr="00927184">
        <w:rPr>
          <w:lang w:val="nl-NL"/>
        </w:rPr>
        <w:t xml:space="preserve"> te vroeg</w:t>
      </w:r>
      <w:r w:rsidRPr="00927184">
        <w:rPr>
          <w:lang w:val="nl-NL"/>
        </w:rPr>
        <w:t xml:space="preserve"> geboren baby’s met </w:t>
      </w:r>
      <w:r w:rsidR="009B05EA" w:rsidRPr="00927184">
        <w:rPr>
          <w:lang w:val="nl-NL"/>
        </w:rPr>
        <w:t>prematuren</w:t>
      </w:r>
      <w:r w:rsidR="007D7B1B" w:rsidRPr="00927184">
        <w:rPr>
          <w:lang w:val="nl-NL"/>
        </w:rPr>
        <w:t>-</w:t>
      </w:r>
      <w:r w:rsidRPr="00927184">
        <w:rPr>
          <w:lang w:val="nl-NL"/>
        </w:rPr>
        <w:t>retinopathie (retinopathy of prematurity, ROP).</w:t>
      </w:r>
    </w:p>
    <w:p w14:paraId="1B7E002B" w14:textId="77777777" w:rsidR="00020519" w:rsidRPr="00927184" w:rsidRDefault="00020519" w:rsidP="00C628B0">
      <w:pPr>
        <w:rPr>
          <w:lang w:val="nl-NL"/>
        </w:rPr>
      </w:pPr>
    </w:p>
    <w:p w14:paraId="4BD921E0" w14:textId="77777777" w:rsidR="00020519" w:rsidRPr="00927184" w:rsidRDefault="00020519" w:rsidP="00C628B0">
      <w:pPr>
        <w:keepNext/>
        <w:widowControl w:val="0"/>
        <w:rPr>
          <w:b/>
          <w:szCs w:val="22"/>
          <w:lang w:val="nl-NL"/>
        </w:rPr>
      </w:pPr>
      <w:r w:rsidRPr="00927184">
        <w:rPr>
          <w:b/>
          <w:szCs w:val="22"/>
          <w:lang w:val="nl-NL"/>
        </w:rPr>
        <w:t>Gebruikt u nog andere geneesmiddelen?</w:t>
      </w:r>
    </w:p>
    <w:p w14:paraId="63F56750" w14:textId="45CE9769" w:rsidR="00020519" w:rsidRPr="00927184" w:rsidRDefault="00020519" w:rsidP="00C628B0">
      <w:pPr>
        <w:rPr>
          <w:szCs w:val="22"/>
          <w:lang w:val="nl-NL"/>
        </w:rPr>
      </w:pPr>
      <w:r w:rsidRPr="00927184">
        <w:rPr>
          <w:szCs w:val="22"/>
          <w:lang w:val="nl-NL"/>
        </w:rPr>
        <w:t xml:space="preserve">Gebruikt u naast Lucentis nog andere geneesmiddelen, heeft u dat kort geleden gedaan of bestaat de mogelijkheid dat u </w:t>
      </w:r>
      <w:r w:rsidR="002A457A" w:rsidRPr="00927184">
        <w:rPr>
          <w:szCs w:val="22"/>
          <w:lang w:val="nl-NL"/>
        </w:rPr>
        <w:t>binnenkort</w:t>
      </w:r>
      <w:r w:rsidRPr="00927184">
        <w:rPr>
          <w:szCs w:val="22"/>
          <w:lang w:val="nl-NL"/>
        </w:rPr>
        <w:t xml:space="preserve"> andere geneesmiddelen gaat gebruiken? Vertel dat dan uw arts.</w:t>
      </w:r>
    </w:p>
    <w:p w14:paraId="58895934" w14:textId="77777777" w:rsidR="00020519" w:rsidRPr="00927184" w:rsidRDefault="00020519" w:rsidP="00C628B0">
      <w:pPr>
        <w:rPr>
          <w:lang w:val="nl-NL"/>
        </w:rPr>
      </w:pPr>
    </w:p>
    <w:p w14:paraId="2830045F" w14:textId="77777777" w:rsidR="00020519" w:rsidRPr="00927184" w:rsidRDefault="00020519" w:rsidP="00C628B0">
      <w:pPr>
        <w:keepNext/>
        <w:widowControl w:val="0"/>
        <w:rPr>
          <w:szCs w:val="22"/>
          <w:lang w:val="nl-NL"/>
        </w:rPr>
      </w:pPr>
      <w:r w:rsidRPr="00927184">
        <w:rPr>
          <w:b/>
          <w:lang w:val="nl-NL"/>
        </w:rPr>
        <w:t>Zwangerschap</w:t>
      </w:r>
      <w:r w:rsidRPr="00927184">
        <w:rPr>
          <w:b/>
          <w:szCs w:val="22"/>
          <w:lang w:val="nl-NL"/>
        </w:rPr>
        <w:t xml:space="preserve"> en borstvoeding</w:t>
      </w:r>
    </w:p>
    <w:p w14:paraId="55247A3D" w14:textId="77777777" w:rsidR="00020519" w:rsidRPr="00927184" w:rsidRDefault="00020519" w:rsidP="00C628B0">
      <w:pPr>
        <w:numPr>
          <w:ilvl w:val="0"/>
          <w:numId w:val="3"/>
        </w:numPr>
        <w:tabs>
          <w:tab w:val="clear" w:pos="360"/>
        </w:tabs>
        <w:ind w:left="567" w:hanging="567"/>
        <w:rPr>
          <w:lang w:val="nl-NL"/>
        </w:rPr>
      </w:pPr>
      <w:r w:rsidRPr="00927184">
        <w:rPr>
          <w:lang w:val="nl-NL"/>
        </w:rPr>
        <w:t>Vrouwen die zwanger kunnen worden</w:t>
      </w:r>
      <w:r w:rsidR="002277BE" w:rsidRPr="00927184">
        <w:rPr>
          <w:lang w:val="nl-NL"/>
        </w:rPr>
        <w:t>,</w:t>
      </w:r>
      <w:r w:rsidRPr="00927184">
        <w:rPr>
          <w:lang w:val="nl-NL"/>
        </w:rPr>
        <w:t xml:space="preserve"> </w:t>
      </w:r>
      <w:r w:rsidR="006934D1" w:rsidRPr="00927184">
        <w:rPr>
          <w:lang w:val="nl-NL"/>
        </w:rPr>
        <w:t>moeten</w:t>
      </w:r>
      <w:r w:rsidRPr="00927184">
        <w:rPr>
          <w:lang w:val="nl-NL"/>
        </w:rPr>
        <w:t xml:space="preserve"> een doeltreffende anticonceptiemethode gebruiken tijdens de behandeling</w:t>
      </w:r>
      <w:r w:rsidR="006934D1" w:rsidRPr="00927184">
        <w:rPr>
          <w:lang w:val="nl-NL"/>
        </w:rPr>
        <w:t xml:space="preserve"> en</w:t>
      </w:r>
      <w:r w:rsidR="004C4EBC" w:rsidRPr="00927184">
        <w:rPr>
          <w:lang w:val="nl-NL"/>
        </w:rPr>
        <w:t xml:space="preserve"> gedurende ten minste nog drie maanden na de laatste injectie met Lucentis</w:t>
      </w:r>
      <w:r w:rsidRPr="00927184">
        <w:rPr>
          <w:lang w:val="nl-NL"/>
        </w:rPr>
        <w:t>.</w:t>
      </w:r>
    </w:p>
    <w:p w14:paraId="73726C2B" w14:textId="77777777" w:rsidR="00020519" w:rsidRPr="00927184" w:rsidRDefault="00020519" w:rsidP="00C628B0">
      <w:pPr>
        <w:numPr>
          <w:ilvl w:val="0"/>
          <w:numId w:val="3"/>
        </w:numPr>
        <w:tabs>
          <w:tab w:val="clear" w:pos="360"/>
        </w:tabs>
        <w:ind w:left="567" w:hanging="567"/>
        <w:rPr>
          <w:lang w:val="nl-NL"/>
        </w:rPr>
      </w:pPr>
      <w:r w:rsidRPr="00927184">
        <w:rPr>
          <w:lang w:val="nl-NL"/>
        </w:rPr>
        <w:t>Er is geen ervaring met het gebruik van Lucentis bij zwangere vrouwen</w:t>
      </w:r>
      <w:r w:rsidR="004C4EBC" w:rsidRPr="00927184">
        <w:rPr>
          <w:lang w:val="nl-NL"/>
        </w:rPr>
        <w:t xml:space="preserve">. Lucentis moet daarom niet gebruikt worden tijdens de zwangerschap tenzij de mogelijke voordelen opwegen tegen het potentiële risico voor het ongeboren kind. </w:t>
      </w:r>
      <w:r w:rsidRPr="00927184">
        <w:rPr>
          <w:lang w:val="nl-NL"/>
        </w:rPr>
        <w:t>Bent u zwanger, denkt u zwanger te zijn of wilt u zwanger worden? Neem dan contact op met uw arts voordat u dit geneesmiddel toegediend krijgt.</w:t>
      </w:r>
    </w:p>
    <w:p w14:paraId="07ACB10D" w14:textId="65AB3002" w:rsidR="00020519" w:rsidRPr="00927184" w:rsidRDefault="00764809" w:rsidP="00C628B0">
      <w:pPr>
        <w:numPr>
          <w:ilvl w:val="0"/>
          <w:numId w:val="3"/>
        </w:numPr>
        <w:tabs>
          <w:tab w:val="clear" w:pos="360"/>
        </w:tabs>
        <w:ind w:left="567" w:hanging="567"/>
        <w:rPr>
          <w:lang w:val="nl-NL"/>
        </w:rPr>
      </w:pPr>
      <w:r>
        <w:rPr>
          <w:lang w:val="nl-NL"/>
        </w:rPr>
        <w:t xml:space="preserve">Kleine hoeveelheden Lucentis kunnen in de moedermelk terechtkomen. </w:t>
      </w:r>
      <w:r w:rsidR="00020519" w:rsidRPr="00927184">
        <w:rPr>
          <w:lang w:val="nl-NL"/>
        </w:rPr>
        <w:t xml:space="preserve">Borstvoeding geven tijdens het gebruik van Lucentis wordt </w:t>
      </w:r>
      <w:r>
        <w:rPr>
          <w:lang w:val="nl-NL"/>
        </w:rPr>
        <w:t xml:space="preserve">daarom </w:t>
      </w:r>
      <w:r w:rsidR="00020519" w:rsidRPr="00927184">
        <w:rPr>
          <w:lang w:val="nl-NL"/>
        </w:rPr>
        <w:t>niet aanbevolen. Neem contact op met uw arts of apotheker voordat u dit geneesmiddel toegediend krijgt.</w:t>
      </w:r>
    </w:p>
    <w:p w14:paraId="0710E3EB" w14:textId="77777777" w:rsidR="00020519" w:rsidRPr="00927184" w:rsidRDefault="00020519" w:rsidP="00C628B0">
      <w:pPr>
        <w:ind w:right="-29"/>
        <w:rPr>
          <w:lang w:val="nl-NL"/>
        </w:rPr>
      </w:pPr>
    </w:p>
    <w:p w14:paraId="2E045795" w14:textId="77777777" w:rsidR="00020519" w:rsidRPr="00927184" w:rsidRDefault="00020519" w:rsidP="00C628B0">
      <w:pPr>
        <w:keepNext/>
        <w:widowControl w:val="0"/>
        <w:rPr>
          <w:b/>
          <w:lang w:val="nl-NL"/>
        </w:rPr>
      </w:pPr>
      <w:r w:rsidRPr="00927184">
        <w:rPr>
          <w:b/>
          <w:lang w:val="nl-NL"/>
        </w:rPr>
        <w:t>Rijvaardigheid en het gebruik van machines</w:t>
      </w:r>
    </w:p>
    <w:p w14:paraId="77A0C538" w14:textId="77777777" w:rsidR="00020519" w:rsidRPr="00927184" w:rsidRDefault="00020519" w:rsidP="00C628B0">
      <w:pPr>
        <w:ind w:right="-29"/>
        <w:rPr>
          <w:lang w:val="nl-NL"/>
        </w:rPr>
      </w:pPr>
      <w:r w:rsidRPr="00927184">
        <w:rPr>
          <w:lang w:val="nl-NL"/>
        </w:rPr>
        <w:t>Na de behandeling met Lucentis kunt u tijdelijk last hebben van wazig zicht. Als dit gebeurt, mag u niet autorijden en geen machines gebruiken totdat dit voorbij is.</w:t>
      </w:r>
    </w:p>
    <w:p w14:paraId="6DBAEA3B" w14:textId="77777777" w:rsidR="00020519" w:rsidRPr="00927184" w:rsidRDefault="00020519" w:rsidP="00C628B0">
      <w:pPr>
        <w:ind w:right="-2"/>
        <w:rPr>
          <w:lang w:val="nl-NL"/>
        </w:rPr>
      </w:pPr>
    </w:p>
    <w:p w14:paraId="36B8C10F" w14:textId="77777777" w:rsidR="00020519" w:rsidRPr="00927184" w:rsidRDefault="00020519" w:rsidP="00C628B0">
      <w:pPr>
        <w:ind w:right="-2"/>
        <w:rPr>
          <w:lang w:val="nl-NL"/>
        </w:rPr>
      </w:pPr>
    </w:p>
    <w:p w14:paraId="68D33E61" w14:textId="77777777" w:rsidR="00020519" w:rsidRPr="00927184" w:rsidRDefault="00020519" w:rsidP="00C628B0">
      <w:pPr>
        <w:keepNext/>
        <w:widowControl w:val="0"/>
        <w:rPr>
          <w:b/>
          <w:lang w:val="nl-NL"/>
        </w:rPr>
      </w:pPr>
      <w:r w:rsidRPr="00927184">
        <w:rPr>
          <w:b/>
          <w:lang w:val="nl-NL"/>
        </w:rPr>
        <w:t>3.</w:t>
      </w:r>
      <w:r w:rsidRPr="00927184">
        <w:rPr>
          <w:b/>
          <w:lang w:val="nl-NL"/>
        </w:rPr>
        <w:tab/>
        <w:t>Hoe wordt</w:t>
      </w:r>
      <w:r w:rsidR="004C4EBC" w:rsidRPr="00927184">
        <w:rPr>
          <w:b/>
          <w:lang w:val="nl-NL"/>
        </w:rPr>
        <w:t xml:space="preserve"> dit middel</w:t>
      </w:r>
      <w:r w:rsidRPr="00927184">
        <w:rPr>
          <w:b/>
          <w:lang w:val="nl-NL"/>
        </w:rPr>
        <w:t xml:space="preserve"> toegediend?</w:t>
      </w:r>
    </w:p>
    <w:p w14:paraId="0B0CF897" w14:textId="77777777" w:rsidR="00020519" w:rsidRPr="00927184" w:rsidRDefault="00020519" w:rsidP="00C628B0">
      <w:pPr>
        <w:keepNext/>
        <w:widowControl w:val="0"/>
        <w:rPr>
          <w:lang w:val="nl-NL"/>
        </w:rPr>
      </w:pPr>
    </w:p>
    <w:p w14:paraId="0BA97B2C" w14:textId="77777777" w:rsidR="00020519" w:rsidRPr="00927184" w:rsidRDefault="00020519" w:rsidP="00C628B0">
      <w:pPr>
        <w:rPr>
          <w:lang w:val="nl-NL"/>
        </w:rPr>
      </w:pPr>
      <w:r w:rsidRPr="00927184">
        <w:rPr>
          <w:lang w:val="nl-NL"/>
        </w:rPr>
        <w:t xml:space="preserve">Lucentis wordt door uw oogarts toegediend als een enkele injectie in uw oog onder plaatselijke verdoving. De gebruikelijke dosis van een injectie is 0,05 ml (die 0,5 mg werkzame stof bevat). </w:t>
      </w:r>
      <w:r w:rsidR="002277BE" w:rsidRPr="00927184">
        <w:rPr>
          <w:lang w:val="nl-NL"/>
        </w:rPr>
        <w:t>De periode</w:t>
      </w:r>
      <w:r w:rsidRPr="00927184">
        <w:rPr>
          <w:lang w:val="nl-NL"/>
        </w:rPr>
        <w:t xml:space="preserve"> tussen twee doseringen </w:t>
      </w:r>
      <w:r w:rsidR="00591F0A" w:rsidRPr="00927184">
        <w:rPr>
          <w:lang w:val="nl-NL"/>
        </w:rPr>
        <w:t>geïnjecteerd in hetzelfde oog, moet ten minste 4 weken zijn</w:t>
      </w:r>
      <w:r w:rsidRPr="00927184">
        <w:rPr>
          <w:lang w:val="nl-NL"/>
        </w:rPr>
        <w:t>. Alle injecties worden toegediend door uw oogarts.</w:t>
      </w:r>
    </w:p>
    <w:p w14:paraId="7FE6F0F1" w14:textId="77777777" w:rsidR="00020519" w:rsidRPr="00927184" w:rsidRDefault="00020519" w:rsidP="00C628B0">
      <w:pPr>
        <w:rPr>
          <w:lang w:val="nl-NL"/>
        </w:rPr>
      </w:pPr>
    </w:p>
    <w:p w14:paraId="59B642F6" w14:textId="77777777" w:rsidR="00020519" w:rsidRPr="00927184" w:rsidRDefault="00020519" w:rsidP="00C628B0">
      <w:pPr>
        <w:rPr>
          <w:lang w:val="nl-NL"/>
        </w:rPr>
      </w:pPr>
      <w:r w:rsidRPr="00927184">
        <w:rPr>
          <w:lang w:val="nl-NL"/>
        </w:rPr>
        <w:t>Vóór de injectie zal uw arts uw oog zorgvuldig wassen om infectie te voorkomen. Uw arts zal u ook een lokale verdoving geven om eventuele pijn van de injectie te verminderen of te voorkomen.</w:t>
      </w:r>
    </w:p>
    <w:p w14:paraId="4033C97C" w14:textId="77777777" w:rsidR="00020519" w:rsidRPr="00927184" w:rsidRDefault="00020519" w:rsidP="00C628B0">
      <w:pPr>
        <w:rPr>
          <w:lang w:val="nl-NL"/>
        </w:rPr>
      </w:pPr>
    </w:p>
    <w:p w14:paraId="1DC56607" w14:textId="77777777" w:rsidR="00020519" w:rsidRPr="00927184" w:rsidRDefault="00020519" w:rsidP="00C628B0">
      <w:pPr>
        <w:rPr>
          <w:lang w:val="nl-NL"/>
        </w:rPr>
      </w:pPr>
      <w:r w:rsidRPr="00927184">
        <w:rPr>
          <w:lang w:val="nl-NL"/>
        </w:rPr>
        <w:t>De behandeling wordt gestart met één injectie met Lucentis</w:t>
      </w:r>
      <w:r w:rsidR="00591F0A" w:rsidRPr="00927184">
        <w:rPr>
          <w:lang w:val="nl-NL"/>
        </w:rPr>
        <w:t xml:space="preserve"> per maand</w:t>
      </w:r>
      <w:r w:rsidRPr="00927184">
        <w:rPr>
          <w:lang w:val="nl-NL"/>
        </w:rPr>
        <w:t>. Uw arts zal uw oogaandoening controleren en, afhankelijk van hoe u op de behandeling reageert, besluiten of en wanneer u verdere behandeling nodig hebt.</w:t>
      </w:r>
    </w:p>
    <w:p w14:paraId="38E7D510" w14:textId="77777777" w:rsidR="00020519" w:rsidRPr="00927184" w:rsidRDefault="00020519" w:rsidP="00C628B0">
      <w:pPr>
        <w:rPr>
          <w:lang w:val="nl-NL"/>
        </w:rPr>
      </w:pPr>
    </w:p>
    <w:p w14:paraId="30E59B55" w14:textId="6A5283A4" w:rsidR="00020519" w:rsidRPr="00927184" w:rsidRDefault="00020519" w:rsidP="00C628B0">
      <w:pPr>
        <w:rPr>
          <w:lang w:val="nl-NL"/>
        </w:rPr>
      </w:pPr>
      <w:r w:rsidRPr="00927184">
        <w:rPr>
          <w:lang w:val="nl-NL"/>
        </w:rPr>
        <w:t>Gedetailleerde instructies voor gebruik worden aan het einde van deze bijsluiter gegeven in de rubriek “Hoe moet Lucentis worden bereid en toegediend</w:t>
      </w:r>
      <w:r w:rsidR="00AE526B">
        <w:rPr>
          <w:lang w:val="nl-NL"/>
        </w:rPr>
        <w:t xml:space="preserve"> aan volwassenen</w:t>
      </w:r>
      <w:r w:rsidRPr="00927184">
        <w:rPr>
          <w:lang w:val="nl-NL"/>
        </w:rPr>
        <w:t>”.</w:t>
      </w:r>
    </w:p>
    <w:p w14:paraId="7384E185" w14:textId="77777777" w:rsidR="00020519" w:rsidRPr="00927184" w:rsidRDefault="00020519" w:rsidP="00C628B0">
      <w:pPr>
        <w:rPr>
          <w:lang w:val="nl-NL"/>
        </w:rPr>
      </w:pPr>
    </w:p>
    <w:p w14:paraId="4BCC9CC2" w14:textId="77777777" w:rsidR="00020519" w:rsidRPr="00927184" w:rsidRDefault="00020519" w:rsidP="00C628B0">
      <w:pPr>
        <w:keepNext/>
        <w:widowControl w:val="0"/>
        <w:rPr>
          <w:b/>
          <w:lang w:val="nl-NL"/>
        </w:rPr>
      </w:pPr>
      <w:r w:rsidRPr="00927184">
        <w:rPr>
          <w:b/>
          <w:lang w:val="nl-NL"/>
        </w:rPr>
        <w:t>Ouderen (65 jaar en ouder)</w:t>
      </w:r>
    </w:p>
    <w:p w14:paraId="03A6989F" w14:textId="77777777" w:rsidR="00020519" w:rsidRPr="00927184" w:rsidRDefault="00020519" w:rsidP="00C628B0">
      <w:pPr>
        <w:rPr>
          <w:lang w:val="nl-NL"/>
        </w:rPr>
      </w:pPr>
      <w:r w:rsidRPr="00927184">
        <w:rPr>
          <w:lang w:val="nl-NL"/>
        </w:rPr>
        <w:t>Lucentis kan bij mensen van 65 jaar en ouder zonder dosisaanpassingen worden gebruikt.</w:t>
      </w:r>
    </w:p>
    <w:p w14:paraId="2939AC95" w14:textId="77777777" w:rsidR="00020519" w:rsidRPr="00927184" w:rsidRDefault="00020519" w:rsidP="00C628B0">
      <w:pPr>
        <w:ind w:right="-2"/>
        <w:rPr>
          <w:lang w:val="nl-NL"/>
        </w:rPr>
      </w:pPr>
    </w:p>
    <w:p w14:paraId="249E9909" w14:textId="77777777" w:rsidR="00020519" w:rsidRPr="00927184" w:rsidRDefault="00020519" w:rsidP="00C628B0">
      <w:pPr>
        <w:keepNext/>
        <w:widowControl w:val="0"/>
        <w:rPr>
          <w:b/>
          <w:szCs w:val="22"/>
          <w:lang w:val="nl-NL"/>
        </w:rPr>
      </w:pPr>
      <w:r w:rsidRPr="00927184">
        <w:rPr>
          <w:b/>
          <w:szCs w:val="22"/>
          <w:lang w:val="nl-NL"/>
        </w:rPr>
        <w:t>Als u stopt met de behandeling met dit middel</w:t>
      </w:r>
    </w:p>
    <w:p w14:paraId="7361BDFE" w14:textId="77777777" w:rsidR="00020519" w:rsidRPr="00927184" w:rsidRDefault="00020519" w:rsidP="00C628B0">
      <w:pPr>
        <w:ind w:right="-2"/>
        <w:rPr>
          <w:szCs w:val="22"/>
          <w:lang w:val="nl-NL"/>
        </w:rPr>
      </w:pPr>
      <w:r w:rsidRPr="00927184">
        <w:rPr>
          <w:szCs w:val="22"/>
          <w:lang w:val="nl-NL"/>
        </w:rPr>
        <w:t>Als u overweegt om te stoppen met de behandeling met Lucentis, ga dan naar uw eerstvolgende afspraak en bespreek dit met uw arts. Uw arts zal u adviseren en beslissen hoelang u moet worden behandeld met Lucentis.</w:t>
      </w:r>
    </w:p>
    <w:p w14:paraId="07C29D4E" w14:textId="77777777" w:rsidR="00020519" w:rsidRPr="00927184" w:rsidRDefault="00020519" w:rsidP="00C628B0">
      <w:pPr>
        <w:ind w:right="-2"/>
        <w:rPr>
          <w:szCs w:val="22"/>
          <w:lang w:val="nl-NL"/>
        </w:rPr>
      </w:pPr>
    </w:p>
    <w:p w14:paraId="50197FB1" w14:textId="77777777" w:rsidR="00020519" w:rsidRPr="00927184" w:rsidRDefault="00020519" w:rsidP="00C628B0">
      <w:pPr>
        <w:rPr>
          <w:szCs w:val="22"/>
          <w:lang w:val="nl-NL"/>
        </w:rPr>
      </w:pPr>
      <w:r w:rsidRPr="00927184">
        <w:rPr>
          <w:szCs w:val="22"/>
          <w:lang w:val="nl-NL"/>
        </w:rPr>
        <w:t>He</w:t>
      </w:r>
      <w:r w:rsidR="004C4EBC" w:rsidRPr="00927184">
        <w:rPr>
          <w:szCs w:val="22"/>
          <w:lang w:val="nl-NL"/>
        </w:rPr>
        <w:t>ef</w:t>
      </w:r>
      <w:r w:rsidRPr="00927184">
        <w:rPr>
          <w:szCs w:val="22"/>
          <w:lang w:val="nl-NL"/>
        </w:rPr>
        <w:t>t u nog andere vragen over het gebruik van dit geneesmiddel? Neem dan contact op met uw arts.</w:t>
      </w:r>
    </w:p>
    <w:p w14:paraId="7D4498A4" w14:textId="77777777" w:rsidR="00020519" w:rsidRPr="00927184" w:rsidRDefault="00020519" w:rsidP="00C628B0">
      <w:pPr>
        <w:rPr>
          <w:szCs w:val="22"/>
          <w:lang w:val="nl-NL"/>
        </w:rPr>
      </w:pPr>
    </w:p>
    <w:p w14:paraId="4BA0C8A2" w14:textId="77777777" w:rsidR="00020519" w:rsidRPr="00927184" w:rsidRDefault="00020519" w:rsidP="00C628B0">
      <w:pPr>
        <w:rPr>
          <w:lang w:val="nl-NL"/>
        </w:rPr>
      </w:pPr>
    </w:p>
    <w:p w14:paraId="723DCED5" w14:textId="77777777" w:rsidR="00020519" w:rsidRPr="00927184" w:rsidRDefault="00020519" w:rsidP="00C628B0">
      <w:pPr>
        <w:keepNext/>
        <w:widowControl w:val="0"/>
        <w:rPr>
          <w:lang w:val="nl-NL"/>
        </w:rPr>
      </w:pPr>
      <w:r w:rsidRPr="00927184">
        <w:rPr>
          <w:b/>
          <w:lang w:val="nl-NL"/>
        </w:rPr>
        <w:t>4.</w:t>
      </w:r>
      <w:r w:rsidRPr="00927184">
        <w:rPr>
          <w:b/>
          <w:lang w:val="nl-NL"/>
        </w:rPr>
        <w:tab/>
        <w:t>Mogelijke bijwerkingen</w:t>
      </w:r>
    </w:p>
    <w:p w14:paraId="4834B55E" w14:textId="77777777" w:rsidR="00020519" w:rsidRPr="00927184" w:rsidRDefault="00020519" w:rsidP="00C628B0">
      <w:pPr>
        <w:keepNext/>
        <w:widowControl w:val="0"/>
        <w:rPr>
          <w:lang w:val="nl-NL"/>
        </w:rPr>
      </w:pPr>
    </w:p>
    <w:p w14:paraId="291EB7E2" w14:textId="77777777" w:rsidR="00020519" w:rsidRPr="00927184" w:rsidRDefault="00020519" w:rsidP="00C628B0">
      <w:pPr>
        <w:rPr>
          <w:lang w:val="nl-NL"/>
        </w:rPr>
      </w:pPr>
      <w:r w:rsidRPr="00927184">
        <w:rPr>
          <w:lang w:val="nl-NL"/>
        </w:rPr>
        <w:t>Zoals elk geneesmiddel kan ook dit geneesmiddel bijwerkingen hebben, al krijgt niet iedereen daarmee te maken.</w:t>
      </w:r>
    </w:p>
    <w:p w14:paraId="1A811FB0" w14:textId="77777777" w:rsidR="00020519" w:rsidRPr="00927184" w:rsidRDefault="00020519" w:rsidP="00C628B0">
      <w:pPr>
        <w:ind w:right="-29"/>
        <w:rPr>
          <w:lang w:val="nl-NL"/>
        </w:rPr>
      </w:pPr>
    </w:p>
    <w:p w14:paraId="66A95A75" w14:textId="77777777" w:rsidR="00020519" w:rsidRPr="00927184" w:rsidRDefault="00020519" w:rsidP="00C628B0">
      <w:pPr>
        <w:ind w:right="-2"/>
        <w:rPr>
          <w:lang w:val="nl-NL"/>
        </w:rPr>
      </w:pPr>
      <w:r w:rsidRPr="00927184">
        <w:rPr>
          <w:lang w:val="nl-NL"/>
        </w:rPr>
        <w:t>De bijwerkingen geassocieerd met de toediening van Lucentis zijn het gevolg van ofwel het geneesmiddel zelf of van de injectieprocedure en hebben meestal betrekking op het oog.</w:t>
      </w:r>
    </w:p>
    <w:p w14:paraId="0A002B33" w14:textId="77777777" w:rsidR="00020519" w:rsidRPr="00927184" w:rsidRDefault="00020519" w:rsidP="00C628B0">
      <w:pPr>
        <w:ind w:right="-2"/>
        <w:rPr>
          <w:lang w:val="nl-NL"/>
        </w:rPr>
      </w:pPr>
    </w:p>
    <w:p w14:paraId="4385FE32" w14:textId="77777777" w:rsidR="00020519" w:rsidRPr="00927184" w:rsidRDefault="00020519" w:rsidP="00C628B0">
      <w:pPr>
        <w:keepNext/>
        <w:widowControl w:val="0"/>
        <w:rPr>
          <w:lang w:val="nl-NL"/>
        </w:rPr>
      </w:pPr>
      <w:r w:rsidRPr="00927184">
        <w:rPr>
          <w:lang w:val="nl-NL"/>
        </w:rPr>
        <w:t>De meest ernstige bijwerkingen zijn onderstaand beschreven:</w:t>
      </w:r>
    </w:p>
    <w:p w14:paraId="0675A6A0" w14:textId="735DAA45" w:rsidR="00020519" w:rsidRPr="00927184" w:rsidRDefault="00020519" w:rsidP="00C628B0">
      <w:pPr>
        <w:ind w:right="-2"/>
        <w:rPr>
          <w:lang w:val="nl-NL"/>
        </w:rPr>
      </w:pPr>
      <w:r w:rsidRPr="00927184">
        <w:rPr>
          <w:b/>
          <w:lang w:val="nl-NL"/>
        </w:rPr>
        <w:t>Vaak voorkomende ernstige bijwerkingen</w:t>
      </w:r>
      <w:r w:rsidRPr="00927184">
        <w:rPr>
          <w:lang w:val="nl-NL"/>
        </w:rPr>
        <w:t xml:space="preserve"> (</w:t>
      </w:r>
      <w:r w:rsidR="00C6635A" w:rsidRPr="00C6635A">
        <w:rPr>
          <w:lang w:val="nl-NL"/>
        </w:rPr>
        <w:t>komen voor bij minder dan 1 op de 10</w:t>
      </w:r>
      <w:r w:rsidR="00F06A33">
        <w:rPr>
          <w:lang w:val="nl-NL"/>
        </w:rPr>
        <w:t> </w:t>
      </w:r>
      <w:r w:rsidR="00C6635A" w:rsidRPr="00C6635A">
        <w:rPr>
          <w:lang w:val="nl-NL"/>
        </w:rPr>
        <w:t>gebruikers</w:t>
      </w:r>
      <w:r w:rsidRPr="00927184">
        <w:rPr>
          <w:lang w:val="nl-NL"/>
        </w:rPr>
        <w:t>): loslating of scheur in de laag aan de achterkant van het oog (netvliesloslating of netvliesscheur), met als gevolg het zien van lichtflitsen met puntjes en vlekken voor de ogen, dat resulteert in tijdelijk verlies van het gezichtsvermogen, of het troebel worden van de lens (cataract).</w:t>
      </w:r>
    </w:p>
    <w:p w14:paraId="6A85EF29" w14:textId="77FE9B0A" w:rsidR="00020519" w:rsidRPr="00927184" w:rsidRDefault="00020519" w:rsidP="00C628B0">
      <w:pPr>
        <w:widowControl w:val="0"/>
        <w:numPr>
          <w:ilvl w:val="12"/>
          <w:numId w:val="0"/>
        </w:numPr>
        <w:ind w:right="-2"/>
        <w:rPr>
          <w:lang w:val="nl-NL"/>
        </w:rPr>
      </w:pPr>
      <w:r w:rsidRPr="00927184">
        <w:rPr>
          <w:b/>
          <w:lang w:val="nl-NL"/>
        </w:rPr>
        <w:t>Soms voorkomende ernstige bijwerkingen</w:t>
      </w:r>
      <w:r w:rsidRPr="00927184">
        <w:rPr>
          <w:lang w:val="nl-NL"/>
        </w:rPr>
        <w:t xml:space="preserve"> (</w:t>
      </w:r>
      <w:r w:rsidR="00C6635A" w:rsidRPr="00C6635A">
        <w:rPr>
          <w:lang w:val="nl-NL"/>
        </w:rPr>
        <w:t>komen voor bij minder dan 1 op de 100</w:t>
      </w:r>
      <w:r w:rsidR="00F06A33">
        <w:rPr>
          <w:lang w:val="nl-NL"/>
        </w:rPr>
        <w:t> </w:t>
      </w:r>
      <w:r w:rsidR="00C6635A" w:rsidRPr="00C6635A">
        <w:rPr>
          <w:lang w:val="nl-NL"/>
        </w:rPr>
        <w:t>gebruikers</w:t>
      </w:r>
      <w:r w:rsidRPr="00927184">
        <w:rPr>
          <w:lang w:val="nl-NL"/>
        </w:rPr>
        <w:t>): blindheid, infectie van de oogbol (endoftalmitis) met ontsteking van het binnenste van het oog.</w:t>
      </w:r>
    </w:p>
    <w:p w14:paraId="2F34EA16" w14:textId="77777777" w:rsidR="00020519" w:rsidRPr="00927184" w:rsidRDefault="00020519" w:rsidP="00C628B0">
      <w:pPr>
        <w:widowControl w:val="0"/>
        <w:numPr>
          <w:ilvl w:val="12"/>
          <w:numId w:val="0"/>
        </w:numPr>
        <w:ind w:right="-2"/>
        <w:rPr>
          <w:lang w:val="nl-NL"/>
        </w:rPr>
      </w:pPr>
    </w:p>
    <w:p w14:paraId="1C0520F1" w14:textId="77777777" w:rsidR="00020519" w:rsidRPr="00927184" w:rsidRDefault="00020519" w:rsidP="00C628B0">
      <w:pPr>
        <w:ind w:right="-2"/>
        <w:rPr>
          <w:lang w:val="nl-NL"/>
        </w:rPr>
      </w:pPr>
      <w:r w:rsidRPr="00927184">
        <w:rPr>
          <w:lang w:val="nl-NL"/>
        </w:rPr>
        <w:t>De klachten die u kunt krijgen</w:t>
      </w:r>
      <w:r w:rsidR="00E96551" w:rsidRPr="00927184">
        <w:rPr>
          <w:lang w:val="nl-NL"/>
        </w:rPr>
        <w:t xml:space="preserve"> zijn oogpijn of toegenomen ongemak</w:t>
      </w:r>
      <w:r w:rsidR="00D910E9" w:rsidRPr="00927184">
        <w:rPr>
          <w:lang w:val="nl-NL"/>
        </w:rPr>
        <w:t xml:space="preserve"> aan uw oog</w:t>
      </w:r>
      <w:r w:rsidR="00E96551" w:rsidRPr="00927184">
        <w:rPr>
          <w:lang w:val="nl-NL"/>
        </w:rPr>
        <w:t>, verergering van de roodheid van het oog, wazig of verminderd zicht, een toegenomen aantal kleine deeltjes in</w:t>
      </w:r>
      <w:r w:rsidR="00D910E9" w:rsidRPr="00927184">
        <w:rPr>
          <w:lang w:val="nl-NL"/>
        </w:rPr>
        <w:t xml:space="preserve"> uw </w:t>
      </w:r>
      <w:r w:rsidR="00F21667" w:rsidRPr="00927184">
        <w:rPr>
          <w:lang w:val="nl-NL"/>
        </w:rPr>
        <w:t>zicht</w:t>
      </w:r>
      <w:r w:rsidR="00E96551" w:rsidRPr="00927184">
        <w:rPr>
          <w:lang w:val="nl-NL"/>
        </w:rPr>
        <w:t xml:space="preserve"> of verhoogde gevoeligheid voor</w:t>
      </w:r>
      <w:r w:rsidR="00D910E9" w:rsidRPr="00927184">
        <w:rPr>
          <w:lang w:val="nl-NL"/>
        </w:rPr>
        <w:t xml:space="preserve"> licht. </w:t>
      </w:r>
      <w:r w:rsidRPr="00927184">
        <w:rPr>
          <w:b/>
          <w:lang w:val="nl-NL"/>
        </w:rPr>
        <w:t xml:space="preserve">Neem direct contact op met uw arts </w:t>
      </w:r>
      <w:r w:rsidR="002277BE" w:rsidRPr="00927184">
        <w:rPr>
          <w:b/>
          <w:lang w:val="nl-NL"/>
        </w:rPr>
        <w:t>als</w:t>
      </w:r>
      <w:r w:rsidRPr="00927184">
        <w:rPr>
          <w:b/>
          <w:lang w:val="nl-NL"/>
        </w:rPr>
        <w:t xml:space="preserve"> u </w:t>
      </w:r>
      <w:r w:rsidR="002277BE" w:rsidRPr="00927184">
        <w:rPr>
          <w:b/>
          <w:lang w:val="nl-NL"/>
        </w:rPr>
        <w:t xml:space="preserve">last krijgt van </w:t>
      </w:r>
      <w:r w:rsidRPr="00927184">
        <w:rPr>
          <w:b/>
          <w:lang w:val="nl-NL"/>
        </w:rPr>
        <w:t>een van deze bijwerkingen.</w:t>
      </w:r>
    </w:p>
    <w:p w14:paraId="0BCD73F4" w14:textId="77777777" w:rsidR="00020519" w:rsidRPr="00927184" w:rsidRDefault="00020519" w:rsidP="00C628B0">
      <w:pPr>
        <w:ind w:right="-2"/>
        <w:rPr>
          <w:lang w:val="nl-NL"/>
        </w:rPr>
      </w:pPr>
    </w:p>
    <w:p w14:paraId="63E6062B" w14:textId="77777777" w:rsidR="00020519" w:rsidRPr="00927184" w:rsidRDefault="00020519" w:rsidP="00C628B0">
      <w:pPr>
        <w:keepNext/>
        <w:widowControl w:val="0"/>
        <w:rPr>
          <w:lang w:val="nl-NL"/>
        </w:rPr>
      </w:pPr>
      <w:r w:rsidRPr="00927184">
        <w:rPr>
          <w:lang w:val="nl-NL"/>
        </w:rPr>
        <w:t>De meest frequent gemelde bijwerkingen staan hieronder beschreven:</w:t>
      </w:r>
    </w:p>
    <w:p w14:paraId="0A87981C" w14:textId="7D8EB9B4" w:rsidR="00020519" w:rsidRPr="00927184" w:rsidRDefault="00020519" w:rsidP="00C628B0">
      <w:pPr>
        <w:keepNext/>
        <w:widowControl w:val="0"/>
        <w:numPr>
          <w:ilvl w:val="12"/>
          <w:numId w:val="0"/>
        </w:numPr>
        <w:rPr>
          <w:lang w:val="nl-NL"/>
        </w:rPr>
      </w:pPr>
      <w:r w:rsidRPr="00927184">
        <w:rPr>
          <w:b/>
          <w:lang w:val="nl-NL"/>
        </w:rPr>
        <w:t>Zeer vaak voorkomende bijwerkingen</w:t>
      </w:r>
      <w:r w:rsidRPr="00927184">
        <w:rPr>
          <w:lang w:val="nl-NL"/>
        </w:rPr>
        <w:t xml:space="preserve"> (</w:t>
      </w:r>
      <w:r w:rsidR="00C6635A" w:rsidRPr="00F06A33">
        <w:rPr>
          <w:lang w:val="nl-NL"/>
        </w:rPr>
        <w:t>komen voor bij meer dan 1 op de 10</w:t>
      </w:r>
      <w:r w:rsidR="00F06A33">
        <w:rPr>
          <w:lang w:val="nl-NL"/>
        </w:rPr>
        <w:t> </w:t>
      </w:r>
      <w:r w:rsidR="00C6635A" w:rsidRPr="00F06A33">
        <w:rPr>
          <w:lang w:val="nl-NL"/>
        </w:rPr>
        <w:t>gebruikers</w:t>
      </w:r>
      <w:r w:rsidRPr="00927184">
        <w:rPr>
          <w:lang w:val="nl-NL"/>
        </w:rPr>
        <w:t>)</w:t>
      </w:r>
      <w:r w:rsidR="00D1468D">
        <w:rPr>
          <w:lang w:val="nl-NL"/>
        </w:rPr>
        <w:t>:</w:t>
      </w:r>
    </w:p>
    <w:p w14:paraId="0EE320A6" w14:textId="77777777" w:rsidR="00020519" w:rsidRPr="00927184" w:rsidRDefault="00020519" w:rsidP="00C628B0">
      <w:pPr>
        <w:widowControl w:val="0"/>
        <w:numPr>
          <w:ilvl w:val="12"/>
          <w:numId w:val="0"/>
        </w:numPr>
        <w:ind w:right="-2"/>
        <w:rPr>
          <w:szCs w:val="22"/>
          <w:lang w:val="nl-NL"/>
        </w:rPr>
      </w:pPr>
      <w:r w:rsidRPr="00927184">
        <w:rPr>
          <w:lang w:val="nl-NL"/>
        </w:rPr>
        <w:t xml:space="preserve">Bijwerkingen aan de ogen omvatten: ontsteking van het oog, </w:t>
      </w:r>
      <w:r w:rsidRPr="00927184">
        <w:rPr>
          <w:szCs w:val="22"/>
          <w:lang w:val="nl-NL"/>
        </w:rPr>
        <w:t xml:space="preserve">bloeding aan de achterkant van het oog (retinabloeding), </w:t>
      </w:r>
      <w:r w:rsidRPr="00927184">
        <w:rPr>
          <w:lang w:val="nl-NL"/>
        </w:rPr>
        <w:t xml:space="preserve">verstoord gezichtsvermogen, oogpijn, het zien bewegen van puntjes en vlekken voor de ogen (mouches volantes), bloeddoorlopen oog, oogirritatie, het gevoel iets in het oog te hebben, </w:t>
      </w:r>
      <w:r w:rsidRPr="00927184">
        <w:rPr>
          <w:szCs w:val="22"/>
          <w:lang w:val="nl-NL"/>
        </w:rPr>
        <w:t xml:space="preserve">verhoogde aanmaak van traanvocht, </w:t>
      </w:r>
      <w:r w:rsidRPr="00927184">
        <w:rPr>
          <w:lang w:val="nl-NL"/>
        </w:rPr>
        <w:t>ontsteking of infectie van de ooglidranden</w:t>
      </w:r>
      <w:r w:rsidRPr="00927184">
        <w:rPr>
          <w:szCs w:val="22"/>
          <w:lang w:val="nl-NL"/>
        </w:rPr>
        <w:t>, droog oog, roodheid van of jeuk aan het oog en v</w:t>
      </w:r>
      <w:r w:rsidRPr="00927184">
        <w:rPr>
          <w:lang w:val="nl-NL"/>
        </w:rPr>
        <w:t>erhoogde oogdruk.</w:t>
      </w:r>
    </w:p>
    <w:p w14:paraId="3A6835CE" w14:textId="77777777" w:rsidR="00020519" w:rsidRPr="00927184" w:rsidRDefault="00020519" w:rsidP="00C628B0">
      <w:pPr>
        <w:widowControl w:val="0"/>
        <w:numPr>
          <w:ilvl w:val="12"/>
          <w:numId w:val="0"/>
        </w:numPr>
        <w:ind w:right="-2"/>
        <w:rPr>
          <w:lang w:val="nl-NL"/>
        </w:rPr>
      </w:pPr>
      <w:r w:rsidRPr="00927184">
        <w:rPr>
          <w:szCs w:val="22"/>
          <w:lang w:val="nl-NL"/>
        </w:rPr>
        <w:t>Overige bijwerkingen omvatten</w:t>
      </w:r>
      <w:r w:rsidRPr="00927184">
        <w:rPr>
          <w:lang w:val="nl-NL"/>
        </w:rPr>
        <w:t>: keelpijn, verstopte neus, loopneus, hoofdpijn e</w:t>
      </w:r>
      <w:r w:rsidRPr="00927184">
        <w:rPr>
          <w:szCs w:val="22"/>
          <w:lang w:val="nl-NL"/>
        </w:rPr>
        <w:t>n gewrichtspijn</w:t>
      </w:r>
      <w:r w:rsidRPr="00927184">
        <w:rPr>
          <w:lang w:val="nl-NL"/>
        </w:rPr>
        <w:t>.</w:t>
      </w:r>
    </w:p>
    <w:p w14:paraId="4AE4EDD6" w14:textId="77777777" w:rsidR="00020519" w:rsidRPr="00927184" w:rsidRDefault="00020519" w:rsidP="00C628B0">
      <w:pPr>
        <w:widowControl w:val="0"/>
        <w:numPr>
          <w:ilvl w:val="12"/>
          <w:numId w:val="0"/>
        </w:numPr>
        <w:ind w:right="-2"/>
        <w:rPr>
          <w:szCs w:val="22"/>
          <w:lang w:val="nl-NL"/>
        </w:rPr>
      </w:pPr>
    </w:p>
    <w:p w14:paraId="4B8507F4" w14:textId="77777777" w:rsidR="00020519" w:rsidRPr="00927184" w:rsidRDefault="00020519" w:rsidP="00C628B0">
      <w:pPr>
        <w:keepNext/>
        <w:widowControl w:val="0"/>
        <w:numPr>
          <w:ilvl w:val="12"/>
          <w:numId w:val="0"/>
        </w:numPr>
        <w:rPr>
          <w:szCs w:val="22"/>
          <w:lang w:val="nl-NL"/>
        </w:rPr>
      </w:pPr>
      <w:r w:rsidRPr="00927184">
        <w:rPr>
          <w:szCs w:val="22"/>
          <w:lang w:val="nl-NL"/>
        </w:rPr>
        <w:t>Andere bijwerkingen die kunnen voorkomen na Lucentis behandeling staan hieronder beschreven:</w:t>
      </w:r>
    </w:p>
    <w:p w14:paraId="498EF3FB" w14:textId="77777777" w:rsidR="00020519" w:rsidRPr="00927184" w:rsidRDefault="00020519" w:rsidP="00C628B0">
      <w:pPr>
        <w:keepNext/>
        <w:widowControl w:val="0"/>
        <w:numPr>
          <w:ilvl w:val="12"/>
          <w:numId w:val="0"/>
        </w:numPr>
        <w:rPr>
          <w:lang w:val="nl-NL"/>
        </w:rPr>
      </w:pPr>
      <w:r w:rsidRPr="00927184">
        <w:rPr>
          <w:b/>
          <w:lang w:val="nl-NL"/>
        </w:rPr>
        <w:t>Vaak voorkomende bijwerkingen</w:t>
      </w:r>
    </w:p>
    <w:p w14:paraId="0C32C3F2" w14:textId="77777777" w:rsidR="00020519" w:rsidRPr="00927184" w:rsidRDefault="00020519" w:rsidP="00C628B0">
      <w:pPr>
        <w:widowControl w:val="0"/>
        <w:numPr>
          <w:ilvl w:val="12"/>
          <w:numId w:val="0"/>
        </w:numPr>
        <w:ind w:right="-2"/>
        <w:rPr>
          <w:szCs w:val="22"/>
          <w:lang w:val="nl-NL"/>
        </w:rPr>
      </w:pPr>
      <w:r w:rsidRPr="00927184">
        <w:rPr>
          <w:lang w:val="nl-NL"/>
        </w:rPr>
        <w:t xml:space="preserve">Bijwerkingen aan de ogen omvatten: </w:t>
      </w:r>
      <w:r w:rsidRPr="00927184">
        <w:rPr>
          <w:szCs w:val="22"/>
          <w:lang w:val="nl-NL"/>
        </w:rPr>
        <w:t>afgenomen scherpte van het zicht, zwelling van een deel van het oog (uvea, hoornvlies), ontsteking van het hoornvlies (het voorste deel van het oog), kleine vlekken op het oogoppervlak</w:t>
      </w:r>
      <w:r w:rsidRPr="00927184">
        <w:rPr>
          <w:lang w:val="nl-NL"/>
        </w:rPr>
        <w:t xml:space="preserve">, wazig zicht, bloeding op de plaats van de injectie, bloeding in het oog, oogafscheiding met jeuk, roodheid en zwelling (conjunctivitis), </w:t>
      </w:r>
      <w:r w:rsidRPr="00927184">
        <w:rPr>
          <w:szCs w:val="22"/>
          <w:lang w:val="nl-NL"/>
        </w:rPr>
        <w:t>gevoeligheid voor licht, onaangenaam gevoel in het oog, zwelling van het ooglid, ooglidpijn.</w:t>
      </w:r>
    </w:p>
    <w:p w14:paraId="1293D3A3" w14:textId="77777777" w:rsidR="00020519" w:rsidRPr="00927184" w:rsidRDefault="00020519" w:rsidP="00C628B0">
      <w:pPr>
        <w:widowControl w:val="0"/>
        <w:numPr>
          <w:ilvl w:val="12"/>
          <w:numId w:val="0"/>
        </w:numPr>
        <w:ind w:right="-2"/>
        <w:rPr>
          <w:lang w:val="nl-NL"/>
        </w:rPr>
      </w:pPr>
      <w:r w:rsidRPr="00927184">
        <w:rPr>
          <w:szCs w:val="22"/>
          <w:lang w:val="nl-NL"/>
        </w:rPr>
        <w:t>Overige bijwerkingen omvatten</w:t>
      </w:r>
      <w:r w:rsidRPr="00927184">
        <w:rPr>
          <w:lang w:val="nl-NL"/>
        </w:rPr>
        <w:t>: urineweginfectie, laag aantal rode bloedcellen (met klachten als vermoeidheid, kortademigheid, duizeligheid, bleke huid), angst, hoest, misselijkheid, allergische reacties zoals huiduitslag, netelroos, jeuk en een rode huid.</w:t>
      </w:r>
    </w:p>
    <w:p w14:paraId="4C2ADAF2" w14:textId="77777777" w:rsidR="00020519" w:rsidRPr="00927184" w:rsidRDefault="00020519" w:rsidP="00C628B0">
      <w:pPr>
        <w:widowControl w:val="0"/>
        <w:numPr>
          <w:ilvl w:val="12"/>
          <w:numId w:val="0"/>
        </w:numPr>
        <w:ind w:right="-2"/>
        <w:rPr>
          <w:lang w:val="nl-NL"/>
        </w:rPr>
      </w:pPr>
    </w:p>
    <w:p w14:paraId="231E61BD" w14:textId="77777777" w:rsidR="00020519" w:rsidRPr="00927184" w:rsidRDefault="00020519" w:rsidP="00C628B0">
      <w:pPr>
        <w:keepNext/>
        <w:widowControl w:val="0"/>
        <w:numPr>
          <w:ilvl w:val="12"/>
          <w:numId w:val="0"/>
        </w:numPr>
        <w:rPr>
          <w:lang w:val="nl-NL"/>
        </w:rPr>
      </w:pPr>
      <w:r w:rsidRPr="00927184">
        <w:rPr>
          <w:b/>
          <w:lang w:val="nl-NL"/>
        </w:rPr>
        <w:t>Soms voorkomende bijwerkingen</w:t>
      </w:r>
    </w:p>
    <w:p w14:paraId="5F9851BF" w14:textId="77777777" w:rsidR="00020519" w:rsidRPr="00927184" w:rsidRDefault="00020519" w:rsidP="00C628B0">
      <w:pPr>
        <w:widowControl w:val="0"/>
        <w:numPr>
          <w:ilvl w:val="12"/>
          <w:numId w:val="0"/>
        </w:numPr>
        <w:ind w:right="-2"/>
        <w:rPr>
          <w:szCs w:val="22"/>
          <w:lang w:val="nl-NL"/>
        </w:rPr>
      </w:pPr>
      <w:r w:rsidRPr="00927184">
        <w:rPr>
          <w:lang w:val="nl-NL"/>
        </w:rPr>
        <w:t xml:space="preserve">Bijwerkingen aan de ogen omvatten: ontsteking en bloeding in de voorkant van het oog, ophoping van etter op het oog, veranderingen van het centrale deel van het oogoppervlak, pijn of irritatie op de injectieplaats, raar gevoel in het oog, </w:t>
      </w:r>
      <w:r w:rsidRPr="00927184">
        <w:rPr>
          <w:szCs w:val="22"/>
          <w:lang w:val="nl-NL"/>
        </w:rPr>
        <w:t>irritatie van het ooglid.</w:t>
      </w:r>
    </w:p>
    <w:p w14:paraId="7184EE2A" w14:textId="77777777" w:rsidR="00020519" w:rsidRPr="00927184" w:rsidRDefault="00020519" w:rsidP="00C628B0">
      <w:pPr>
        <w:ind w:right="-29"/>
        <w:rPr>
          <w:lang w:val="nl-NL"/>
        </w:rPr>
      </w:pPr>
    </w:p>
    <w:p w14:paraId="13B1C309" w14:textId="77777777" w:rsidR="00020519" w:rsidRPr="00927184" w:rsidRDefault="00020519" w:rsidP="00C628B0">
      <w:pPr>
        <w:keepNext/>
        <w:widowControl w:val="0"/>
        <w:rPr>
          <w:b/>
          <w:szCs w:val="22"/>
          <w:lang w:val="nl-NL"/>
        </w:rPr>
      </w:pPr>
      <w:r w:rsidRPr="00927184">
        <w:rPr>
          <w:b/>
          <w:szCs w:val="22"/>
          <w:lang w:val="nl-NL"/>
        </w:rPr>
        <w:t>Het melden van bijwerkingen</w:t>
      </w:r>
    </w:p>
    <w:p w14:paraId="2593FAD3" w14:textId="77777777" w:rsidR="00020519" w:rsidRPr="00927184" w:rsidRDefault="00020519" w:rsidP="00C628B0">
      <w:pPr>
        <w:ind w:right="-2"/>
        <w:rPr>
          <w:szCs w:val="22"/>
          <w:lang w:val="nl-NL"/>
        </w:rPr>
      </w:pPr>
      <w:r w:rsidRPr="00927184">
        <w:rPr>
          <w:szCs w:val="22"/>
          <w:lang w:val="nl-NL"/>
        </w:rPr>
        <w:t>Krijgt u last van bijwerkingen, neem dan contact op met uw arts. Dit geldt ook voor mogelijke bijwerkingen die niet in deze bijsluiter staan. U kunt bijwerkingen ook rechtstreeks melden via</w:t>
      </w:r>
      <w:r w:rsidRPr="00927184">
        <w:rPr>
          <w:szCs w:val="22"/>
          <w:shd w:val="clear" w:color="auto" w:fill="D9D9D9"/>
          <w:lang w:val="nl-NL"/>
        </w:rPr>
        <w:t xml:space="preserve"> </w:t>
      </w:r>
      <w:r w:rsidRPr="00927184">
        <w:rPr>
          <w:szCs w:val="22"/>
          <w:shd w:val="pct15" w:color="auto" w:fill="auto"/>
          <w:lang w:val="nl-NL"/>
        </w:rPr>
        <w:t xml:space="preserve">het nationale meldsysteem zoals vermeld in </w:t>
      </w:r>
      <w:hyperlink r:id="rId25" w:history="1">
        <w:r w:rsidRPr="00927184">
          <w:rPr>
            <w:rStyle w:val="Hyperlink"/>
            <w:shd w:val="pct15" w:color="auto" w:fill="auto"/>
            <w:lang w:val="nl-NL"/>
          </w:rPr>
          <w:t>aanhangsel V</w:t>
        </w:r>
      </w:hyperlink>
      <w:r w:rsidRPr="00927184">
        <w:rPr>
          <w:szCs w:val="22"/>
          <w:lang w:val="nl-NL"/>
        </w:rPr>
        <w:t>. Door bijwerkingen te melden, kunt u ons helpen meer informatie te verkrijgen over de veiligheid van dit geneesmiddel.</w:t>
      </w:r>
    </w:p>
    <w:p w14:paraId="390A403A" w14:textId="77777777" w:rsidR="00020519" w:rsidRPr="00927184" w:rsidRDefault="00020519" w:rsidP="00C628B0">
      <w:pPr>
        <w:ind w:right="-2"/>
        <w:rPr>
          <w:lang w:val="nl-NL"/>
        </w:rPr>
      </w:pPr>
    </w:p>
    <w:p w14:paraId="594EC729" w14:textId="77777777" w:rsidR="00020519" w:rsidRPr="00927184" w:rsidRDefault="00020519" w:rsidP="00C628B0">
      <w:pPr>
        <w:ind w:right="-2"/>
        <w:rPr>
          <w:lang w:val="nl-NL"/>
        </w:rPr>
      </w:pPr>
    </w:p>
    <w:p w14:paraId="3E3B64C8" w14:textId="77777777" w:rsidR="00020519" w:rsidRPr="00927184" w:rsidRDefault="00020519" w:rsidP="00C628B0">
      <w:pPr>
        <w:keepNext/>
        <w:widowControl w:val="0"/>
        <w:rPr>
          <w:b/>
          <w:lang w:val="nl-NL"/>
        </w:rPr>
      </w:pPr>
      <w:r w:rsidRPr="00927184">
        <w:rPr>
          <w:b/>
          <w:lang w:val="nl-NL"/>
        </w:rPr>
        <w:t>5.</w:t>
      </w:r>
      <w:r w:rsidRPr="00927184">
        <w:rPr>
          <w:b/>
          <w:lang w:val="nl-NL"/>
        </w:rPr>
        <w:tab/>
        <w:t xml:space="preserve">Hoe bewaart u </w:t>
      </w:r>
      <w:r w:rsidR="00D910E9" w:rsidRPr="00927184">
        <w:rPr>
          <w:b/>
          <w:lang w:val="nl-NL"/>
        </w:rPr>
        <w:t>dit middel</w:t>
      </w:r>
      <w:r w:rsidRPr="00927184">
        <w:rPr>
          <w:b/>
          <w:lang w:val="nl-NL"/>
        </w:rPr>
        <w:t>?</w:t>
      </w:r>
    </w:p>
    <w:p w14:paraId="07963449" w14:textId="77777777" w:rsidR="00020519" w:rsidRPr="00927184" w:rsidRDefault="00020519" w:rsidP="00C628B0">
      <w:pPr>
        <w:keepNext/>
        <w:widowControl w:val="0"/>
        <w:rPr>
          <w:lang w:val="nl-NL"/>
        </w:rPr>
      </w:pPr>
    </w:p>
    <w:p w14:paraId="28609004" w14:textId="77777777" w:rsidR="00020519" w:rsidRPr="00927184" w:rsidRDefault="00020519" w:rsidP="00C628B0">
      <w:pPr>
        <w:numPr>
          <w:ilvl w:val="0"/>
          <w:numId w:val="4"/>
        </w:numPr>
        <w:tabs>
          <w:tab w:val="clear" w:pos="927"/>
        </w:tabs>
        <w:ind w:left="567" w:right="-29" w:hanging="567"/>
        <w:rPr>
          <w:lang w:val="nl-NL"/>
        </w:rPr>
      </w:pPr>
      <w:r w:rsidRPr="00927184">
        <w:rPr>
          <w:lang w:val="nl-NL"/>
        </w:rPr>
        <w:t>Buiten het zicht en bereik van kinderen houden.</w:t>
      </w:r>
    </w:p>
    <w:p w14:paraId="1B81A579" w14:textId="219363A6" w:rsidR="00020519" w:rsidRPr="00927184" w:rsidRDefault="00020519" w:rsidP="00C628B0">
      <w:pPr>
        <w:numPr>
          <w:ilvl w:val="0"/>
          <w:numId w:val="4"/>
        </w:numPr>
        <w:tabs>
          <w:tab w:val="clear" w:pos="927"/>
        </w:tabs>
        <w:ind w:left="567" w:right="-29" w:hanging="567"/>
        <w:rPr>
          <w:lang w:val="nl-NL"/>
        </w:rPr>
      </w:pPr>
      <w:r w:rsidRPr="00927184">
        <w:rPr>
          <w:lang w:val="nl-NL"/>
        </w:rPr>
        <w:t>Gebruik dit geneesmiddel niet meer</w:t>
      </w:r>
      <w:r w:rsidRPr="00927184">
        <w:rPr>
          <w:szCs w:val="22"/>
          <w:lang w:val="nl-NL"/>
        </w:rPr>
        <w:t xml:space="preserve"> na de uiterste houdbaarheidsdatum. Die </w:t>
      </w:r>
      <w:r w:rsidR="002A457A" w:rsidRPr="00927184">
        <w:rPr>
          <w:szCs w:val="22"/>
          <w:lang w:val="nl-NL"/>
        </w:rPr>
        <w:t xml:space="preserve">vindt u </w:t>
      </w:r>
      <w:r w:rsidRPr="00927184">
        <w:rPr>
          <w:szCs w:val="22"/>
          <w:lang w:val="nl-NL"/>
        </w:rPr>
        <w:t xml:space="preserve">op de doos en het etiket van de injectieflacon na EXP. Daar staat een maand en een jaar. </w:t>
      </w:r>
      <w:r w:rsidRPr="00927184">
        <w:rPr>
          <w:lang w:val="nl-NL"/>
        </w:rPr>
        <w:t>De laatste dag van die maand is de uiterste houdbaarheidsdatum.</w:t>
      </w:r>
    </w:p>
    <w:p w14:paraId="57B5D963" w14:textId="77777777" w:rsidR="009A668A" w:rsidRPr="00927184" w:rsidRDefault="00020519" w:rsidP="00C628B0">
      <w:pPr>
        <w:numPr>
          <w:ilvl w:val="0"/>
          <w:numId w:val="4"/>
        </w:numPr>
        <w:tabs>
          <w:tab w:val="clear" w:pos="927"/>
        </w:tabs>
        <w:ind w:left="567" w:right="-29" w:hanging="567"/>
        <w:rPr>
          <w:lang w:val="nl-NL"/>
        </w:rPr>
      </w:pPr>
      <w:r w:rsidRPr="00927184">
        <w:rPr>
          <w:snapToGrid w:val="0"/>
          <w:lang w:val="nl-NL"/>
        </w:rPr>
        <w:t>Bewaren in de koelkast</w:t>
      </w:r>
      <w:r w:rsidRPr="00927184">
        <w:rPr>
          <w:lang w:val="nl-NL"/>
        </w:rPr>
        <w:t xml:space="preserve"> </w:t>
      </w:r>
      <w:r w:rsidRPr="00927184">
        <w:rPr>
          <w:szCs w:val="22"/>
          <w:lang w:val="nl-NL"/>
        </w:rPr>
        <w:t>(</w:t>
      </w:r>
      <w:r w:rsidRPr="00927184">
        <w:rPr>
          <w:lang w:val="nl-NL"/>
        </w:rPr>
        <w:t>2</w:t>
      </w:r>
      <w:r w:rsidRPr="00927184">
        <w:rPr>
          <w:snapToGrid w:val="0"/>
          <w:lang w:val="nl-NL" w:eastAsia="nl-NL"/>
        </w:rPr>
        <w:t>°C</w:t>
      </w:r>
      <w:r w:rsidRPr="00927184">
        <w:rPr>
          <w:lang w:val="nl-NL"/>
        </w:rPr>
        <w:t xml:space="preserve"> – 8</w:t>
      </w:r>
      <w:r w:rsidRPr="00927184">
        <w:rPr>
          <w:snapToGrid w:val="0"/>
          <w:lang w:val="nl-NL" w:eastAsia="nl-NL"/>
        </w:rPr>
        <w:t>°C</w:t>
      </w:r>
      <w:r w:rsidRPr="00927184">
        <w:rPr>
          <w:snapToGrid w:val="0"/>
          <w:szCs w:val="22"/>
          <w:lang w:val="nl-NL" w:eastAsia="nl-NL"/>
        </w:rPr>
        <w:t>).</w:t>
      </w:r>
      <w:r w:rsidRPr="00927184">
        <w:rPr>
          <w:lang w:val="nl-NL"/>
        </w:rPr>
        <w:t xml:space="preserve"> Niet in </w:t>
      </w:r>
      <w:r w:rsidRPr="00927184">
        <w:rPr>
          <w:szCs w:val="22"/>
          <w:lang w:val="nl-NL"/>
        </w:rPr>
        <w:t xml:space="preserve">de </w:t>
      </w:r>
      <w:r w:rsidRPr="00927184">
        <w:rPr>
          <w:lang w:val="nl-NL"/>
        </w:rPr>
        <w:t>vriezer bewaren.</w:t>
      </w:r>
    </w:p>
    <w:p w14:paraId="7661A146" w14:textId="77777777" w:rsidR="00020519" w:rsidRPr="00927184" w:rsidRDefault="009A668A" w:rsidP="00C628B0">
      <w:pPr>
        <w:numPr>
          <w:ilvl w:val="0"/>
          <w:numId w:val="4"/>
        </w:numPr>
        <w:tabs>
          <w:tab w:val="clear" w:pos="927"/>
        </w:tabs>
        <w:ind w:left="567" w:right="-29" w:hanging="567"/>
        <w:rPr>
          <w:lang w:val="nl-NL"/>
        </w:rPr>
      </w:pPr>
      <w:r w:rsidRPr="00927184">
        <w:rPr>
          <w:lang w:val="nl-NL"/>
        </w:rPr>
        <w:t xml:space="preserve">Vóór gebruik mag de ongeopende injectieflacon </w:t>
      </w:r>
      <w:r w:rsidRPr="00927184">
        <w:rPr>
          <w:szCs w:val="22"/>
          <w:lang w:val="nl-NL"/>
        </w:rPr>
        <w:t>gedurende maximaal 24 uur op</w:t>
      </w:r>
      <w:r w:rsidRPr="00927184">
        <w:rPr>
          <w:lang w:val="nl-NL"/>
        </w:rPr>
        <w:t xml:space="preserve"> kamertemperatuur (</w:t>
      </w:r>
      <w:r w:rsidRPr="00927184">
        <w:rPr>
          <w:szCs w:val="22"/>
          <w:lang w:val="nl-NL"/>
        </w:rPr>
        <w:t>25°C) worden bewaard.</w:t>
      </w:r>
    </w:p>
    <w:p w14:paraId="1A74F35E" w14:textId="77777777" w:rsidR="00020519" w:rsidRPr="00927184" w:rsidRDefault="00020519" w:rsidP="00C628B0">
      <w:pPr>
        <w:numPr>
          <w:ilvl w:val="0"/>
          <w:numId w:val="4"/>
        </w:numPr>
        <w:tabs>
          <w:tab w:val="clear" w:pos="927"/>
        </w:tabs>
        <w:ind w:left="567" w:right="-29" w:hanging="567"/>
        <w:rPr>
          <w:lang w:val="nl-NL"/>
        </w:rPr>
      </w:pPr>
      <w:r w:rsidRPr="00927184">
        <w:rPr>
          <w:szCs w:val="22"/>
          <w:lang w:val="nl-NL"/>
        </w:rPr>
        <w:t xml:space="preserve">De </w:t>
      </w:r>
      <w:r w:rsidRPr="00927184">
        <w:rPr>
          <w:lang w:val="nl-NL"/>
        </w:rPr>
        <w:t xml:space="preserve">injectieflacon in de buitenverpakking </w:t>
      </w:r>
      <w:r w:rsidRPr="00927184">
        <w:rPr>
          <w:szCs w:val="22"/>
          <w:lang w:val="nl-NL"/>
        </w:rPr>
        <w:t xml:space="preserve">bewaren </w:t>
      </w:r>
      <w:r w:rsidRPr="00927184">
        <w:rPr>
          <w:lang w:val="nl-NL"/>
        </w:rPr>
        <w:t>ter bescherming tegen licht.</w:t>
      </w:r>
    </w:p>
    <w:p w14:paraId="13A91739" w14:textId="77777777" w:rsidR="00020519" w:rsidRPr="00927184" w:rsidRDefault="00020519" w:rsidP="00C628B0">
      <w:pPr>
        <w:numPr>
          <w:ilvl w:val="0"/>
          <w:numId w:val="4"/>
        </w:numPr>
        <w:tabs>
          <w:tab w:val="clear" w:pos="927"/>
        </w:tabs>
        <w:ind w:left="567" w:right="-29" w:hanging="567"/>
        <w:rPr>
          <w:lang w:val="nl-NL"/>
        </w:rPr>
      </w:pPr>
      <w:r w:rsidRPr="00927184">
        <w:rPr>
          <w:lang w:val="nl-NL"/>
        </w:rPr>
        <w:t>Gebruik geen verpakking die beschadigd is.</w:t>
      </w:r>
    </w:p>
    <w:p w14:paraId="58EC906A" w14:textId="77777777" w:rsidR="00020519" w:rsidRPr="00927184" w:rsidRDefault="00020519" w:rsidP="00C628B0">
      <w:pPr>
        <w:ind w:right="-29"/>
        <w:rPr>
          <w:lang w:val="nl-NL"/>
        </w:rPr>
      </w:pPr>
    </w:p>
    <w:p w14:paraId="066D20E2" w14:textId="77777777" w:rsidR="00020519" w:rsidRPr="00927184" w:rsidRDefault="00020519" w:rsidP="00C628B0">
      <w:pPr>
        <w:ind w:right="-29"/>
        <w:rPr>
          <w:lang w:val="nl-NL"/>
        </w:rPr>
      </w:pPr>
    </w:p>
    <w:p w14:paraId="23932092" w14:textId="77777777" w:rsidR="00020519" w:rsidRPr="00927184" w:rsidRDefault="00020519" w:rsidP="00C628B0">
      <w:pPr>
        <w:keepNext/>
        <w:widowControl w:val="0"/>
        <w:rPr>
          <w:b/>
          <w:lang w:val="nl-NL"/>
        </w:rPr>
      </w:pPr>
      <w:r w:rsidRPr="00927184">
        <w:rPr>
          <w:b/>
          <w:lang w:val="nl-NL"/>
        </w:rPr>
        <w:t>6.</w:t>
      </w:r>
      <w:r w:rsidRPr="00927184">
        <w:rPr>
          <w:b/>
          <w:lang w:val="nl-NL"/>
        </w:rPr>
        <w:tab/>
        <w:t>Inhoud van de verpakking en overige informatie</w:t>
      </w:r>
    </w:p>
    <w:p w14:paraId="5E5549CB" w14:textId="77777777" w:rsidR="00020519" w:rsidRPr="00927184" w:rsidRDefault="00020519" w:rsidP="00C628B0">
      <w:pPr>
        <w:keepNext/>
        <w:widowControl w:val="0"/>
        <w:rPr>
          <w:lang w:val="nl-NL"/>
        </w:rPr>
      </w:pPr>
    </w:p>
    <w:p w14:paraId="08FCD8E6" w14:textId="77777777" w:rsidR="00020519" w:rsidRPr="00927184" w:rsidRDefault="00020519" w:rsidP="00C628B0">
      <w:pPr>
        <w:keepNext/>
        <w:widowControl w:val="0"/>
        <w:rPr>
          <w:b/>
          <w:szCs w:val="22"/>
          <w:lang w:val="nl-NL"/>
        </w:rPr>
      </w:pPr>
      <w:r w:rsidRPr="00927184">
        <w:rPr>
          <w:b/>
          <w:szCs w:val="22"/>
          <w:lang w:val="nl-NL"/>
        </w:rPr>
        <w:t>Welke stoffen zitten er in dit middel?</w:t>
      </w:r>
    </w:p>
    <w:p w14:paraId="6719B576" w14:textId="77777777" w:rsidR="00020519" w:rsidRPr="00927184" w:rsidRDefault="00020519" w:rsidP="00C628B0">
      <w:pPr>
        <w:numPr>
          <w:ilvl w:val="0"/>
          <w:numId w:val="1"/>
        </w:numPr>
        <w:ind w:left="567" w:hanging="567"/>
        <w:rPr>
          <w:szCs w:val="22"/>
          <w:lang w:val="nl-NL"/>
        </w:rPr>
      </w:pPr>
      <w:r w:rsidRPr="00927184">
        <w:rPr>
          <w:szCs w:val="22"/>
          <w:lang w:val="nl-NL"/>
        </w:rPr>
        <w:t>De werkzame stof in dit middel is ranibizumab. Elke ml bevat 10 mg ranibizumab.</w:t>
      </w:r>
      <w:r w:rsidR="00D910E9" w:rsidRPr="00927184">
        <w:rPr>
          <w:szCs w:val="22"/>
          <w:lang w:val="nl-NL"/>
        </w:rPr>
        <w:t xml:space="preserve"> Elke injectieflacon bevat 2,3 mg ranibizumab in 0,23 ml oplossing.</w:t>
      </w:r>
      <w:r w:rsidR="00F34281" w:rsidRPr="00927184">
        <w:rPr>
          <w:szCs w:val="22"/>
          <w:lang w:val="nl-NL"/>
        </w:rPr>
        <w:t xml:space="preserve"> </w:t>
      </w:r>
      <w:r w:rsidR="00F34281" w:rsidRPr="00927184">
        <w:rPr>
          <w:lang w:val="nl-NL"/>
        </w:rPr>
        <w:t>Dit levert een bruikbare hoeveelheid om een enkele dosis toe te dienen van 0,05 ml die 0,5 mg ranibizumab bevat.</w:t>
      </w:r>
    </w:p>
    <w:p w14:paraId="60535BC3" w14:textId="77777777" w:rsidR="00020519" w:rsidRPr="00927184" w:rsidRDefault="00020519" w:rsidP="00C628B0">
      <w:pPr>
        <w:numPr>
          <w:ilvl w:val="0"/>
          <w:numId w:val="1"/>
        </w:numPr>
        <w:ind w:left="567" w:hanging="567"/>
        <w:rPr>
          <w:szCs w:val="22"/>
          <w:lang w:val="nl-NL"/>
        </w:rPr>
      </w:pPr>
      <w:r w:rsidRPr="00927184">
        <w:rPr>
          <w:szCs w:val="22"/>
          <w:lang w:val="nl-NL"/>
        </w:rPr>
        <w:t xml:space="preserve">De andere stoffen in dit middel zijn </w:t>
      </w:r>
      <w:r w:rsidRPr="00927184">
        <w:rPr>
          <w:szCs w:val="22"/>
          <w:lang w:val="nl-NL"/>
        </w:rPr>
        <w:sym w:font="Symbol" w:char="F061"/>
      </w:r>
      <w:r w:rsidRPr="00927184">
        <w:rPr>
          <w:szCs w:val="22"/>
          <w:lang w:val="nl-NL"/>
        </w:rPr>
        <w:t>,</w:t>
      </w:r>
      <w:r w:rsidRPr="00927184">
        <w:rPr>
          <w:szCs w:val="22"/>
          <w:lang w:val="nl-NL"/>
        </w:rPr>
        <w:sym w:font="Symbol" w:char="F061"/>
      </w:r>
      <w:r w:rsidRPr="00927184">
        <w:rPr>
          <w:szCs w:val="22"/>
          <w:lang w:val="nl-NL"/>
        </w:rPr>
        <w:t>-trehalose dihydraat; histidine hydrochloride, monohydraat; histidine; polysorbaat 20; water voor injecties.</w:t>
      </w:r>
    </w:p>
    <w:p w14:paraId="78F43741" w14:textId="77777777" w:rsidR="00020519" w:rsidRPr="00927184" w:rsidRDefault="00020519" w:rsidP="00C628B0">
      <w:pPr>
        <w:rPr>
          <w:szCs w:val="22"/>
          <w:lang w:val="nl-NL"/>
        </w:rPr>
      </w:pPr>
    </w:p>
    <w:p w14:paraId="4BF8BCA3" w14:textId="77777777" w:rsidR="00020519" w:rsidRPr="00927184" w:rsidRDefault="00020519" w:rsidP="00C628B0">
      <w:pPr>
        <w:keepNext/>
        <w:widowControl w:val="0"/>
        <w:rPr>
          <w:b/>
          <w:szCs w:val="22"/>
          <w:lang w:val="nl-NL"/>
        </w:rPr>
      </w:pPr>
      <w:r w:rsidRPr="00927184">
        <w:rPr>
          <w:b/>
          <w:szCs w:val="22"/>
          <w:lang w:val="nl-NL"/>
        </w:rPr>
        <w:t>Hoe ziet Lucentis eruit en hoeveel zit er in een verpakking?</w:t>
      </w:r>
    </w:p>
    <w:p w14:paraId="20699527" w14:textId="4CF437BA" w:rsidR="00020519" w:rsidRPr="00927184" w:rsidRDefault="00020519" w:rsidP="00C628B0">
      <w:pPr>
        <w:suppressAutoHyphens/>
        <w:rPr>
          <w:lang w:val="nl-NL"/>
        </w:rPr>
      </w:pPr>
      <w:r w:rsidRPr="00927184">
        <w:rPr>
          <w:lang w:val="nl-NL"/>
        </w:rPr>
        <w:t>Lucentis is een oplossing voor injectie in een injectieflacon (0,23 ml). De oplossing is helder, kleurloos tot licht</w:t>
      </w:r>
      <w:r w:rsidR="00AE526B">
        <w:rPr>
          <w:lang w:val="nl-NL"/>
        </w:rPr>
        <w:t>bruin</w:t>
      </w:r>
      <w:r w:rsidRPr="00927184">
        <w:rPr>
          <w:lang w:val="nl-NL"/>
        </w:rPr>
        <w:t>geel en waterig.</w:t>
      </w:r>
    </w:p>
    <w:p w14:paraId="0D8BCE24" w14:textId="77777777" w:rsidR="00020519" w:rsidRPr="00927184" w:rsidRDefault="00020519" w:rsidP="00C628B0">
      <w:pPr>
        <w:suppressAutoHyphens/>
        <w:rPr>
          <w:lang w:val="nl-NL"/>
        </w:rPr>
      </w:pPr>
    </w:p>
    <w:p w14:paraId="476FEDCE" w14:textId="49890D5F" w:rsidR="00D910E9" w:rsidRPr="00927184" w:rsidRDefault="00D910E9" w:rsidP="00C628B0">
      <w:pPr>
        <w:keepNext/>
        <w:suppressAutoHyphens/>
        <w:rPr>
          <w:lang w:val="nl-NL"/>
        </w:rPr>
      </w:pPr>
      <w:r w:rsidRPr="00927184">
        <w:rPr>
          <w:lang w:val="nl-NL"/>
        </w:rPr>
        <w:t xml:space="preserve">Er zijn </w:t>
      </w:r>
      <w:r w:rsidR="002C6898" w:rsidRPr="00927184">
        <w:rPr>
          <w:lang w:val="nl-NL"/>
        </w:rPr>
        <w:t>twee</w:t>
      </w:r>
      <w:r w:rsidRPr="00927184">
        <w:rPr>
          <w:lang w:val="nl-NL"/>
        </w:rPr>
        <w:t xml:space="preserve"> verschillende soorten verpakking</w:t>
      </w:r>
      <w:r w:rsidR="00AD742A" w:rsidRPr="00927184">
        <w:rPr>
          <w:lang w:val="nl-NL"/>
        </w:rPr>
        <w:t>en</w:t>
      </w:r>
      <w:r w:rsidRPr="00927184">
        <w:rPr>
          <w:lang w:val="nl-NL"/>
        </w:rPr>
        <w:t xml:space="preserve"> beschikbaar:</w:t>
      </w:r>
    </w:p>
    <w:p w14:paraId="2228C8F1" w14:textId="77777777" w:rsidR="00AD742A" w:rsidRPr="00927184" w:rsidRDefault="00AD742A" w:rsidP="00C628B0">
      <w:pPr>
        <w:keepNext/>
        <w:rPr>
          <w:lang w:val="nl-NL"/>
        </w:rPr>
      </w:pPr>
    </w:p>
    <w:p w14:paraId="11B19068" w14:textId="77777777" w:rsidR="00AD742A" w:rsidRPr="00927184" w:rsidRDefault="00AD742A" w:rsidP="00C628B0">
      <w:pPr>
        <w:keepNext/>
        <w:rPr>
          <w:u w:val="single"/>
          <w:lang w:val="nl-NL"/>
        </w:rPr>
      </w:pPr>
      <w:r w:rsidRPr="00927184">
        <w:rPr>
          <w:u w:val="single"/>
          <w:lang w:val="nl-NL"/>
        </w:rPr>
        <w:t>Verpakking met enkel</w:t>
      </w:r>
      <w:r w:rsidR="00C74124" w:rsidRPr="00927184">
        <w:rPr>
          <w:u w:val="single"/>
          <w:lang w:val="nl-NL"/>
        </w:rPr>
        <w:t xml:space="preserve"> een</w:t>
      </w:r>
      <w:r w:rsidRPr="00927184">
        <w:rPr>
          <w:u w:val="single"/>
          <w:lang w:val="nl-NL"/>
        </w:rPr>
        <w:t xml:space="preserve"> injectieflacon</w:t>
      </w:r>
    </w:p>
    <w:p w14:paraId="63FDAADD" w14:textId="77777777" w:rsidR="00A36849" w:rsidRPr="00927184" w:rsidRDefault="00A36849" w:rsidP="00C628B0">
      <w:pPr>
        <w:rPr>
          <w:lang w:val="nl-NL"/>
        </w:rPr>
      </w:pPr>
      <w:r w:rsidRPr="00927184">
        <w:rPr>
          <w:lang w:val="nl-NL"/>
        </w:rPr>
        <w:t>Verpakking met één glazen injectieflacon met ranibizumab met chlorobutyl rubber stop. De injectieflacon is uitsluitend voor eenmalig gebruik.</w:t>
      </w:r>
    </w:p>
    <w:p w14:paraId="1590CC42" w14:textId="77777777" w:rsidR="00A36849" w:rsidRPr="00927184" w:rsidRDefault="00A36849" w:rsidP="00C628B0">
      <w:pPr>
        <w:rPr>
          <w:lang w:val="nl-NL"/>
        </w:rPr>
      </w:pPr>
    </w:p>
    <w:p w14:paraId="6EF8CFFF" w14:textId="77777777" w:rsidR="00A36849" w:rsidRPr="00927184" w:rsidRDefault="00A36849" w:rsidP="00C628B0">
      <w:pPr>
        <w:keepNext/>
        <w:rPr>
          <w:u w:val="single"/>
          <w:lang w:val="nl-NL"/>
        </w:rPr>
      </w:pPr>
      <w:r w:rsidRPr="00927184">
        <w:rPr>
          <w:u w:val="single"/>
          <w:lang w:val="nl-NL"/>
        </w:rPr>
        <w:t>Verpakking met injectieflacon + filternaald</w:t>
      </w:r>
    </w:p>
    <w:p w14:paraId="5A50698A" w14:textId="77777777" w:rsidR="00A36849" w:rsidRPr="00927184" w:rsidRDefault="00A36849" w:rsidP="00C628B0">
      <w:pPr>
        <w:rPr>
          <w:lang w:val="nl-NL"/>
        </w:rPr>
      </w:pPr>
      <w:r w:rsidRPr="00927184">
        <w:rPr>
          <w:lang w:val="nl-NL"/>
        </w:rPr>
        <w:t>Verpakking met één glazen injectieflacon met ranibizumab met chlorobutyl rubber stop en één stompe filternaald (18G x 1½″, 1</w:t>
      </w:r>
      <w:r w:rsidR="007017F4" w:rsidRPr="00927184">
        <w:rPr>
          <w:lang w:val="nl-NL"/>
        </w:rPr>
        <w:t>,</w:t>
      </w:r>
      <w:r w:rsidRPr="00927184">
        <w:rPr>
          <w:lang w:val="nl-NL"/>
        </w:rPr>
        <w:t>2 mm x 40 mm, 5 micrometer)</w:t>
      </w:r>
      <w:r w:rsidR="007D73BA" w:rsidRPr="00927184">
        <w:rPr>
          <w:lang w:val="nl-NL"/>
        </w:rPr>
        <w:t xml:space="preserve"> om de inhoud van de injectieflacon op te trekken</w:t>
      </w:r>
      <w:r w:rsidRPr="00927184">
        <w:rPr>
          <w:lang w:val="nl-NL"/>
        </w:rPr>
        <w:t>.</w:t>
      </w:r>
      <w:r w:rsidR="007D73BA" w:rsidRPr="00927184">
        <w:rPr>
          <w:lang w:val="nl-NL"/>
        </w:rPr>
        <w:t xml:space="preserve"> Alle onderdelen zijn uitsluitend voor eenmalig gebruik.</w:t>
      </w:r>
    </w:p>
    <w:p w14:paraId="59EDAF5E" w14:textId="77777777" w:rsidR="00A36849" w:rsidRPr="00927184" w:rsidRDefault="00A36849" w:rsidP="00C628B0">
      <w:pPr>
        <w:rPr>
          <w:szCs w:val="22"/>
          <w:lang w:val="nl-NL"/>
        </w:rPr>
      </w:pPr>
    </w:p>
    <w:p w14:paraId="0E6D99FE" w14:textId="77777777" w:rsidR="00A36849" w:rsidRPr="00927184" w:rsidRDefault="00A36849" w:rsidP="00C628B0">
      <w:pPr>
        <w:rPr>
          <w:szCs w:val="22"/>
          <w:lang w:val="nl-NL"/>
        </w:rPr>
      </w:pPr>
    </w:p>
    <w:p w14:paraId="1DB96DE2" w14:textId="77777777" w:rsidR="00020519" w:rsidRPr="00927184" w:rsidRDefault="00020519" w:rsidP="00C628B0">
      <w:pPr>
        <w:keepNext/>
        <w:widowControl w:val="0"/>
        <w:rPr>
          <w:b/>
          <w:szCs w:val="22"/>
          <w:lang w:val="nl-NL"/>
        </w:rPr>
      </w:pPr>
      <w:r w:rsidRPr="00927184">
        <w:rPr>
          <w:b/>
          <w:bCs/>
          <w:lang w:val="nl-NL"/>
        </w:rPr>
        <w:t>Houder van de vergunning voor het in de handel brengen</w:t>
      </w:r>
    </w:p>
    <w:p w14:paraId="6DB92AF3" w14:textId="77777777" w:rsidR="00020519" w:rsidRPr="00927184" w:rsidRDefault="00020519" w:rsidP="00C628B0">
      <w:pPr>
        <w:keepNext/>
        <w:widowControl w:val="0"/>
        <w:numPr>
          <w:ilvl w:val="12"/>
          <w:numId w:val="0"/>
        </w:numPr>
        <w:rPr>
          <w:szCs w:val="22"/>
          <w:lang w:val="en-US"/>
        </w:rPr>
      </w:pPr>
      <w:r w:rsidRPr="00927184">
        <w:rPr>
          <w:szCs w:val="22"/>
          <w:lang w:val="en-US"/>
        </w:rPr>
        <w:t xml:space="preserve">Novartis </w:t>
      </w:r>
      <w:proofErr w:type="spellStart"/>
      <w:r w:rsidRPr="00927184">
        <w:rPr>
          <w:szCs w:val="22"/>
          <w:lang w:val="en-US"/>
        </w:rPr>
        <w:t>Europharm</w:t>
      </w:r>
      <w:proofErr w:type="spellEnd"/>
      <w:r w:rsidRPr="00927184">
        <w:rPr>
          <w:szCs w:val="22"/>
          <w:lang w:val="en-US"/>
        </w:rPr>
        <w:t xml:space="preserve"> Limited</w:t>
      </w:r>
    </w:p>
    <w:p w14:paraId="73B1A0CA" w14:textId="77777777" w:rsidR="00857DB5" w:rsidRPr="00927184" w:rsidRDefault="00857DB5" w:rsidP="00C628B0">
      <w:pPr>
        <w:keepNext/>
        <w:widowControl w:val="0"/>
        <w:rPr>
          <w:lang w:val="en-US"/>
        </w:rPr>
      </w:pPr>
      <w:r w:rsidRPr="00927184">
        <w:rPr>
          <w:lang w:val="en-US"/>
        </w:rPr>
        <w:t>Vista Building</w:t>
      </w:r>
    </w:p>
    <w:p w14:paraId="0072509C" w14:textId="77777777" w:rsidR="00857DB5" w:rsidRPr="00927184" w:rsidRDefault="00857DB5" w:rsidP="00C628B0">
      <w:pPr>
        <w:keepNext/>
        <w:widowControl w:val="0"/>
        <w:rPr>
          <w:lang w:val="en-US"/>
        </w:rPr>
      </w:pPr>
      <w:r w:rsidRPr="00927184">
        <w:rPr>
          <w:lang w:val="en-US"/>
        </w:rPr>
        <w:t>Elm Park, Merrion Road</w:t>
      </w:r>
    </w:p>
    <w:p w14:paraId="3C8B2173" w14:textId="77777777" w:rsidR="00857DB5" w:rsidRPr="00927184" w:rsidRDefault="00857DB5" w:rsidP="00C628B0">
      <w:pPr>
        <w:keepNext/>
        <w:widowControl w:val="0"/>
        <w:rPr>
          <w:lang w:val="nl-NL"/>
        </w:rPr>
      </w:pPr>
      <w:r w:rsidRPr="00927184">
        <w:rPr>
          <w:lang w:val="nl-NL"/>
        </w:rPr>
        <w:t>Dublin 4</w:t>
      </w:r>
    </w:p>
    <w:p w14:paraId="408F1C22" w14:textId="77777777" w:rsidR="00020519" w:rsidRPr="00927184" w:rsidRDefault="00857DB5" w:rsidP="00C628B0">
      <w:pPr>
        <w:widowControl w:val="0"/>
        <w:rPr>
          <w:szCs w:val="22"/>
          <w:lang w:val="nl-NL"/>
        </w:rPr>
      </w:pPr>
      <w:r w:rsidRPr="00927184">
        <w:rPr>
          <w:lang w:val="nl-NL"/>
        </w:rPr>
        <w:t>Ierland</w:t>
      </w:r>
    </w:p>
    <w:p w14:paraId="4D37241C" w14:textId="77777777" w:rsidR="00020519" w:rsidRPr="00927184" w:rsidRDefault="00020519" w:rsidP="00C628B0">
      <w:pPr>
        <w:widowControl w:val="0"/>
        <w:numPr>
          <w:ilvl w:val="12"/>
          <w:numId w:val="0"/>
        </w:numPr>
        <w:ind w:right="-2"/>
        <w:rPr>
          <w:szCs w:val="22"/>
          <w:lang w:val="nl-NL"/>
        </w:rPr>
      </w:pPr>
    </w:p>
    <w:p w14:paraId="57712541" w14:textId="77777777" w:rsidR="00020519" w:rsidRPr="00927184" w:rsidRDefault="00020519" w:rsidP="00C628B0">
      <w:pPr>
        <w:keepNext/>
        <w:widowControl w:val="0"/>
        <w:numPr>
          <w:ilvl w:val="12"/>
          <w:numId w:val="0"/>
        </w:numPr>
        <w:rPr>
          <w:b/>
          <w:szCs w:val="22"/>
          <w:lang w:val="nl-NL"/>
        </w:rPr>
      </w:pPr>
      <w:r w:rsidRPr="00927184">
        <w:rPr>
          <w:b/>
          <w:szCs w:val="22"/>
          <w:lang w:val="nl-NL"/>
        </w:rPr>
        <w:t>Fabrikant</w:t>
      </w:r>
    </w:p>
    <w:p w14:paraId="3127E720" w14:textId="77777777" w:rsidR="00490A66" w:rsidRDefault="00490A66" w:rsidP="00490A66">
      <w:pPr>
        <w:keepNext/>
        <w:widowControl w:val="0"/>
        <w:tabs>
          <w:tab w:val="left" w:pos="1650"/>
        </w:tabs>
        <w:rPr>
          <w:lang w:val="fr-FR"/>
        </w:rPr>
      </w:pPr>
      <w:r w:rsidRPr="009902DA">
        <w:rPr>
          <w:lang w:val="fr-FR"/>
        </w:rPr>
        <w:t xml:space="preserve">Novartis </w:t>
      </w:r>
      <w:proofErr w:type="spellStart"/>
      <w:r w:rsidRPr="009902DA">
        <w:rPr>
          <w:lang w:val="fr-FR"/>
        </w:rPr>
        <w:t>Farmacéutica</w:t>
      </w:r>
      <w:proofErr w:type="spellEnd"/>
      <w:r w:rsidRPr="009902DA">
        <w:rPr>
          <w:lang w:val="fr-FR"/>
        </w:rPr>
        <w:t>, S.A.</w:t>
      </w:r>
    </w:p>
    <w:p w14:paraId="62DA87B2" w14:textId="77777777" w:rsidR="00490A66" w:rsidRDefault="00490A66" w:rsidP="00490A66">
      <w:pPr>
        <w:keepNext/>
        <w:widowControl w:val="0"/>
        <w:tabs>
          <w:tab w:val="left" w:pos="1650"/>
        </w:tabs>
        <w:rPr>
          <w:lang w:val="fr-FR"/>
        </w:rPr>
      </w:pPr>
      <w:r w:rsidRPr="009902DA">
        <w:rPr>
          <w:lang w:val="fr-FR"/>
        </w:rPr>
        <w:t xml:space="preserve">Gran Via de les </w:t>
      </w:r>
      <w:proofErr w:type="spellStart"/>
      <w:r w:rsidRPr="009902DA">
        <w:rPr>
          <w:lang w:val="fr-FR"/>
        </w:rPr>
        <w:t>Corts</w:t>
      </w:r>
      <w:proofErr w:type="spellEnd"/>
      <w:r w:rsidRPr="009902DA">
        <w:rPr>
          <w:lang w:val="fr-FR"/>
        </w:rPr>
        <w:t xml:space="preserve"> Catalanes, 764</w:t>
      </w:r>
    </w:p>
    <w:p w14:paraId="7494A608" w14:textId="77777777" w:rsidR="00490A66" w:rsidRDefault="00490A66" w:rsidP="00490A66">
      <w:pPr>
        <w:keepNext/>
        <w:widowControl w:val="0"/>
        <w:tabs>
          <w:tab w:val="left" w:pos="1650"/>
        </w:tabs>
        <w:rPr>
          <w:lang w:val="fr-FR"/>
        </w:rPr>
      </w:pPr>
      <w:r w:rsidRPr="009902DA">
        <w:rPr>
          <w:lang w:val="fr-FR"/>
        </w:rPr>
        <w:t>08013 Barcelona</w:t>
      </w:r>
    </w:p>
    <w:p w14:paraId="05B2701B" w14:textId="77777777" w:rsidR="00490A66" w:rsidRPr="00DF0447" w:rsidRDefault="00490A66" w:rsidP="00490A66">
      <w:pPr>
        <w:pStyle w:val="Table"/>
        <w:keepLines w:val="0"/>
        <w:widowControl w:val="0"/>
        <w:spacing w:before="0" w:after="0"/>
        <w:rPr>
          <w:rFonts w:ascii="Times New Roman" w:eastAsia="Times New Roman" w:hAnsi="Times New Roman"/>
          <w:iCs/>
          <w:noProof/>
          <w:sz w:val="22"/>
          <w:szCs w:val="22"/>
          <w:lang w:val="fr-CH"/>
        </w:rPr>
      </w:pPr>
      <w:r w:rsidRPr="00DF0447">
        <w:rPr>
          <w:rFonts w:ascii="Times New Roman" w:eastAsia="Times New Roman" w:hAnsi="Times New Roman"/>
          <w:iCs/>
          <w:noProof/>
          <w:sz w:val="22"/>
          <w:szCs w:val="22"/>
          <w:lang w:val="fr-CH"/>
        </w:rPr>
        <w:t>Spanje</w:t>
      </w:r>
    </w:p>
    <w:p w14:paraId="29835E34" w14:textId="77777777" w:rsidR="00490A66" w:rsidRPr="009902DA" w:rsidRDefault="00490A66" w:rsidP="00490A66">
      <w:pPr>
        <w:widowControl w:val="0"/>
        <w:tabs>
          <w:tab w:val="left" w:pos="1650"/>
        </w:tabs>
        <w:rPr>
          <w:iCs/>
          <w:szCs w:val="22"/>
          <w:lang w:val="fr-FR"/>
        </w:rPr>
      </w:pPr>
    </w:p>
    <w:p w14:paraId="2FC1B2AE" w14:textId="77777777" w:rsidR="00490A66" w:rsidRPr="007A0EEB" w:rsidRDefault="00490A66" w:rsidP="00490A66">
      <w:pPr>
        <w:keepNext/>
        <w:widowControl w:val="0"/>
        <w:tabs>
          <w:tab w:val="left" w:pos="1650"/>
        </w:tabs>
        <w:rPr>
          <w:shd w:val="pct15" w:color="auto" w:fill="auto"/>
          <w:lang w:val="fr-FR"/>
        </w:rPr>
      </w:pPr>
      <w:r w:rsidRPr="007A0EEB">
        <w:rPr>
          <w:shd w:val="pct15" w:color="auto" w:fill="auto"/>
          <w:lang w:val="fr-FR"/>
        </w:rPr>
        <w:t xml:space="preserve">Lek Pharmaceuticals </w:t>
      </w:r>
      <w:proofErr w:type="spellStart"/>
      <w:r w:rsidRPr="007A0EEB">
        <w:rPr>
          <w:shd w:val="pct15" w:color="auto" w:fill="auto"/>
          <w:lang w:val="fr-FR"/>
        </w:rPr>
        <w:t>d.d.</w:t>
      </w:r>
      <w:proofErr w:type="spellEnd"/>
    </w:p>
    <w:p w14:paraId="34F0831F" w14:textId="77777777" w:rsidR="00490A66" w:rsidRPr="007A0EEB" w:rsidRDefault="00490A66" w:rsidP="00490A66">
      <w:pPr>
        <w:keepNext/>
        <w:widowControl w:val="0"/>
        <w:tabs>
          <w:tab w:val="left" w:pos="1650"/>
        </w:tabs>
        <w:rPr>
          <w:shd w:val="pct15" w:color="auto" w:fill="auto"/>
          <w:lang w:val="fr-FR"/>
        </w:rPr>
      </w:pPr>
      <w:proofErr w:type="spellStart"/>
      <w:r w:rsidRPr="007A0EEB">
        <w:rPr>
          <w:shd w:val="pct15" w:color="auto" w:fill="auto"/>
          <w:lang w:val="fr-FR"/>
        </w:rPr>
        <w:t>Verovškova</w:t>
      </w:r>
      <w:proofErr w:type="spellEnd"/>
      <w:r w:rsidRPr="007A0EEB">
        <w:rPr>
          <w:shd w:val="pct15" w:color="auto" w:fill="auto"/>
          <w:lang w:val="fr-FR"/>
        </w:rPr>
        <w:t xml:space="preserve"> </w:t>
      </w:r>
      <w:proofErr w:type="spellStart"/>
      <w:r w:rsidRPr="007A0EEB">
        <w:rPr>
          <w:shd w:val="pct15" w:color="auto" w:fill="auto"/>
          <w:lang w:val="fr-FR"/>
        </w:rPr>
        <w:t>ulica</w:t>
      </w:r>
      <w:proofErr w:type="spellEnd"/>
      <w:r w:rsidRPr="007A0EEB">
        <w:rPr>
          <w:shd w:val="pct15" w:color="auto" w:fill="auto"/>
          <w:lang w:val="fr-FR"/>
        </w:rPr>
        <w:t xml:space="preserve"> 57</w:t>
      </w:r>
    </w:p>
    <w:p w14:paraId="09E301CC" w14:textId="77777777" w:rsidR="00490A66" w:rsidRPr="007A0EEB" w:rsidRDefault="00490A66" w:rsidP="00490A66">
      <w:pPr>
        <w:keepNext/>
        <w:widowControl w:val="0"/>
        <w:tabs>
          <w:tab w:val="left" w:pos="1650"/>
        </w:tabs>
        <w:rPr>
          <w:shd w:val="pct15" w:color="auto" w:fill="auto"/>
          <w:lang w:val="fr-FR"/>
        </w:rPr>
      </w:pPr>
      <w:r w:rsidRPr="007A0EEB">
        <w:rPr>
          <w:shd w:val="pct15" w:color="auto" w:fill="auto"/>
          <w:lang w:val="fr-FR"/>
        </w:rPr>
        <w:t>Ljubljana, 1526</w:t>
      </w:r>
    </w:p>
    <w:p w14:paraId="64C8B82A" w14:textId="77777777" w:rsidR="00490A66" w:rsidRPr="007A0EEB" w:rsidRDefault="00490A66" w:rsidP="00490A66">
      <w:pPr>
        <w:rPr>
          <w:shd w:val="pct15" w:color="auto" w:fill="auto"/>
          <w:lang w:val="nl-BE"/>
        </w:rPr>
      </w:pPr>
      <w:r w:rsidRPr="007A0EEB">
        <w:rPr>
          <w:shd w:val="pct15" w:color="auto" w:fill="auto"/>
          <w:lang w:val="nl-BE"/>
        </w:rPr>
        <w:t>Slovenië</w:t>
      </w:r>
    </w:p>
    <w:p w14:paraId="034E00EC" w14:textId="77777777" w:rsidR="00490A66" w:rsidRPr="007A0EEB" w:rsidRDefault="00490A66" w:rsidP="00490A66">
      <w:pPr>
        <w:widowControl w:val="0"/>
        <w:tabs>
          <w:tab w:val="left" w:pos="1650"/>
        </w:tabs>
        <w:rPr>
          <w:iCs/>
          <w:szCs w:val="22"/>
          <w:shd w:val="pct15" w:color="auto" w:fill="auto"/>
          <w:lang w:val="fr-FR"/>
        </w:rPr>
      </w:pPr>
    </w:p>
    <w:p w14:paraId="2AAF1BB6" w14:textId="66030391" w:rsidR="00020519" w:rsidRPr="007A0EEB" w:rsidDel="00122BCE" w:rsidRDefault="00020519" w:rsidP="00C628B0">
      <w:pPr>
        <w:keepNext/>
        <w:numPr>
          <w:ilvl w:val="12"/>
          <w:numId w:val="0"/>
        </w:numPr>
        <w:rPr>
          <w:del w:id="29" w:author="Author"/>
          <w:szCs w:val="22"/>
          <w:shd w:val="pct15" w:color="auto" w:fill="auto"/>
          <w:lang w:val="nl-NL"/>
        </w:rPr>
      </w:pPr>
      <w:del w:id="30" w:author="Author">
        <w:r w:rsidRPr="007A0EEB" w:rsidDel="00122BCE">
          <w:rPr>
            <w:szCs w:val="22"/>
            <w:shd w:val="pct15" w:color="auto" w:fill="auto"/>
            <w:lang w:val="nl-NL"/>
          </w:rPr>
          <w:delText>Novartis Pharma GmbH</w:delText>
        </w:r>
      </w:del>
    </w:p>
    <w:p w14:paraId="1AC6DA94" w14:textId="2BA385EE" w:rsidR="00020519" w:rsidRPr="007A0EEB" w:rsidDel="00122BCE" w:rsidRDefault="00020519" w:rsidP="00C628B0">
      <w:pPr>
        <w:keepNext/>
        <w:numPr>
          <w:ilvl w:val="12"/>
          <w:numId w:val="0"/>
        </w:numPr>
        <w:rPr>
          <w:del w:id="31" w:author="Author"/>
          <w:szCs w:val="22"/>
          <w:shd w:val="pct15" w:color="auto" w:fill="auto"/>
          <w:lang w:val="nl-NL"/>
        </w:rPr>
      </w:pPr>
      <w:del w:id="32" w:author="Author">
        <w:r w:rsidRPr="007A0EEB" w:rsidDel="00122BCE">
          <w:rPr>
            <w:szCs w:val="22"/>
            <w:shd w:val="pct15" w:color="auto" w:fill="auto"/>
            <w:lang w:val="nl-NL"/>
          </w:rPr>
          <w:delText>Roonstrasse 25</w:delText>
        </w:r>
      </w:del>
    </w:p>
    <w:p w14:paraId="59BC21DA" w14:textId="663284A9" w:rsidR="00020519" w:rsidRPr="007A0EEB" w:rsidDel="00122BCE" w:rsidRDefault="00020519" w:rsidP="00C628B0">
      <w:pPr>
        <w:keepNext/>
        <w:numPr>
          <w:ilvl w:val="12"/>
          <w:numId w:val="0"/>
        </w:numPr>
        <w:rPr>
          <w:del w:id="33" w:author="Author"/>
          <w:szCs w:val="22"/>
          <w:shd w:val="pct15" w:color="auto" w:fill="auto"/>
          <w:lang w:val="nl-NL"/>
        </w:rPr>
      </w:pPr>
      <w:del w:id="34" w:author="Author">
        <w:r w:rsidRPr="007A0EEB" w:rsidDel="00122BCE">
          <w:rPr>
            <w:szCs w:val="22"/>
            <w:shd w:val="pct15" w:color="auto" w:fill="auto"/>
            <w:lang w:val="nl-NL"/>
          </w:rPr>
          <w:delText>90429 Neurenberg</w:delText>
        </w:r>
      </w:del>
    </w:p>
    <w:p w14:paraId="216B89FB" w14:textId="2B7A2189" w:rsidR="00020519" w:rsidRPr="007A0EEB" w:rsidDel="00122BCE" w:rsidRDefault="00020519" w:rsidP="00C628B0">
      <w:pPr>
        <w:widowControl w:val="0"/>
        <w:numPr>
          <w:ilvl w:val="12"/>
          <w:numId w:val="0"/>
        </w:numPr>
        <w:ind w:right="-2"/>
        <w:rPr>
          <w:del w:id="35" w:author="Author"/>
          <w:szCs w:val="22"/>
          <w:shd w:val="pct15" w:color="auto" w:fill="auto"/>
          <w:lang w:val="nl-NL"/>
        </w:rPr>
      </w:pPr>
      <w:del w:id="36" w:author="Author">
        <w:r w:rsidRPr="007A0EEB" w:rsidDel="00122BCE">
          <w:rPr>
            <w:szCs w:val="22"/>
            <w:shd w:val="pct15" w:color="auto" w:fill="auto"/>
            <w:lang w:val="nl-NL"/>
          </w:rPr>
          <w:delText>Duitsland</w:delText>
        </w:r>
      </w:del>
    </w:p>
    <w:p w14:paraId="3599173C" w14:textId="076544B0" w:rsidR="00020519" w:rsidDel="00122BCE" w:rsidRDefault="00020519" w:rsidP="00C628B0">
      <w:pPr>
        <w:ind w:right="-29"/>
        <w:rPr>
          <w:del w:id="37" w:author="Author"/>
          <w:lang w:val="nl-NL"/>
        </w:rPr>
      </w:pPr>
    </w:p>
    <w:p w14:paraId="7EDFAB8D" w14:textId="77777777" w:rsidR="00AF08CF" w:rsidRPr="00325C64" w:rsidRDefault="00AF08CF" w:rsidP="00AF08CF">
      <w:pPr>
        <w:keepNext/>
        <w:rPr>
          <w:rFonts w:eastAsia="Aptos"/>
          <w:szCs w:val="22"/>
          <w:shd w:val="pct15" w:color="auto" w:fill="auto"/>
          <w:lang w:val="en-US" w:eastAsia="de-CH"/>
        </w:rPr>
      </w:pPr>
      <w:r w:rsidRPr="00325C64">
        <w:rPr>
          <w:rFonts w:eastAsia="Aptos"/>
          <w:szCs w:val="22"/>
          <w:shd w:val="pct15" w:color="auto" w:fill="auto"/>
          <w:lang w:val="en-US" w:eastAsia="de-CH"/>
        </w:rPr>
        <w:t>Novartis Pharma GmbH</w:t>
      </w:r>
    </w:p>
    <w:p w14:paraId="65C532A3" w14:textId="77777777" w:rsidR="00AF08CF" w:rsidRPr="00325C64" w:rsidRDefault="00AF08CF" w:rsidP="00AF08CF">
      <w:pPr>
        <w:keepNext/>
        <w:rPr>
          <w:rFonts w:eastAsia="Aptos"/>
          <w:szCs w:val="22"/>
          <w:shd w:val="pct15" w:color="auto" w:fill="auto"/>
          <w:lang w:val="en-US" w:eastAsia="de-CH"/>
        </w:rPr>
      </w:pPr>
      <w:r w:rsidRPr="00325C64">
        <w:rPr>
          <w:rFonts w:eastAsia="Aptos"/>
          <w:szCs w:val="22"/>
          <w:shd w:val="pct15" w:color="auto" w:fill="auto"/>
          <w:lang w:val="en-US" w:eastAsia="de-CH"/>
        </w:rPr>
        <w:t>Sophie-Germain-Strasse 10</w:t>
      </w:r>
    </w:p>
    <w:p w14:paraId="59347F24" w14:textId="77777777" w:rsidR="00AF08CF" w:rsidRPr="00325C64" w:rsidRDefault="00AF08CF" w:rsidP="00AF08CF">
      <w:pPr>
        <w:keepNext/>
        <w:rPr>
          <w:rFonts w:eastAsia="Aptos"/>
          <w:szCs w:val="22"/>
          <w:shd w:val="pct15" w:color="auto" w:fill="auto"/>
          <w:lang w:val="en-US" w:eastAsia="de-CH"/>
        </w:rPr>
      </w:pPr>
      <w:r w:rsidRPr="00325C64">
        <w:rPr>
          <w:rFonts w:eastAsia="Aptos"/>
          <w:szCs w:val="22"/>
          <w:shd w:val="pct15" w:color="auto" w:fill="auto"/>
          <w:lang w:val="en-US" w:eastAsia="de-CH"/>
        </w:rPr>
        <w:t xml:space="preserve">90443 </w:t>
      </w:r>
      <w:proofErr w:type="spellStart"/>
      <w:r w:rsidRPr="00325C64">
        <w:rPr>
          <w:rFonts w:eastAsia="Aptos"/>
          <w:szCs w:val="22"/>
          <w:shd w:val="pct15" w:color="auto" w:fill="auto"/>
          <w:lang w:val="en-US" w:eastAsia="de-CH"/>
        </w:rPr>
        <w:t>Neurenberg</w:t>
      </w:r>
      <w:proofErr w:type="spellEnd"/>
    </w:p>
    <w:p w14:paraId="6763AAB7" w14:textId="4DFE5F72" w:rsidR="00AF08CF" w:rsidRDefault="00AF08CF" w:rsidP="00AF08CF">
      <w:pPr>
        <w:ind w:right="-29"/>
        <w:rPr>
          <w:szCs w:val="22"/>
          <w:shd w:val="pct15" w:color="auto" w:fill="auto"/>
          <w:lang w:val="de-CH"/>
        </w:rPr>
      </w:pPr>
      <w:r w:rsidRPr="000E3ADA">
        <w:rPr>
          <w:szCs w:val="22"/>
          <w:shd w:val="pct15" w:color="auto" w:fill="auto"/>
          <w:lang w:val="de-CH"/>
        </w:rPr>
        <w:t>Duitsland</w:t>
      </w:r>
    </w:p>
    <w:p w14:paraId="64BF7BD1" w14:textId="77777777" w:rsidR="00AF08CF" w:rsidRPr="00927184" w:rsidRDefault="00AF08CF" w:rsidP="00AF08CF">
      <w:pPr>
        <w:ind w:right="-29"/>
        <w:rPr>
          <w:lang w:val="nl-NL"/>
        </w:rPr>
      </w:pPr>
    </w:p>
    <w:p w14:paraId="4D1D235A" w14:textId="2E629C3D" w:rsidR="00020519" w:rsidRPr="00927184" w:rsidRDefault="00020519" w:rsidP="00C628B0">
      <w:pPr>
        <w:keepNext/>
        <w:widowControl w:val="0"/>
        <w:rPr>
          <w:lang w:val="nl-NL"/>
        </w:rPr>
      </w:pPr>
      <w:r w:rsidRPr="00927184">
        <w:rPr>
          <w:lang w:val="nl-NL"/>
        </w:rPr>
        <w:t xml:space="preserve">Neem voor alle informatie </w:t>
      </w:r>
      <w:r w:rsidR="002A457A" w:rsidRPr="00927184">
        <w:rPr>
          <w:lang w:val="nl-NL"/>
        </w:rPr>
        <w:t>over</w:t>
      </w:r>
      <w:r w:rsidRPr="00927184">
        <w:rPr>
          <w:lang w:val="nl-NL"/>
        </w:rPr>
        <w:t xml:space="preserve"> dit geneesmiddel contact op met de lokale vertegenwoordiger van de houder van de vergunning voor het in de handel brengen:</w:t>
      </w:r>
    </w:p>
    <w:p w14:paraId="71E20344" w14:textId="77777777" w:rsidR="00020519" w:rsidRPr="00927184" w:rsidRDefault="00020519" w:rsidP="00C628B0">
      <w:pPr>
        <w:keepNext/>
        <w:widowControl w:val="0"/>
        <w:numPr>
          <w:ilvl w:val="12"/>
          <w:numId w:val="0"/>
        </w:numPr>
        <w:rPr>
          <w:szCs w:val="22"/>
          <w:lang w:val="nl-NL"/>
        </w:rPr>
      </w:pPr>
    </w:p>
    <w:tbl>
      <w:tblPr>
        <w:tblW w:w="9181" w:type="dxa"/>
        <w:tblLayout w:type="fixed"/>
        <w:tblLook w:val="0000" w:firstRow="0" w:lastRow="0" w:firstColumn="0" w:lastColumn="0" w:noHBand="0" w:noVBand="0"/>
      </w:tblPr>
      <w:tblGrid>
        <w:gridCol w:w="4503"/>
        <w:gridCol w:w="4678"/>
      </w:tblGrid>
      <w:tr w:rsidR="00020519" w:rsidRPr="00927184" w14:paraId="03D469E5" w14:textId="77777777" w:rsidTr="00857DB5">
        <w:trPr>
          <w:cantSplit/>
        </w:trPr>
        <w:tc>
          <w:tcPr>
            <w:tcW w:w="4503" w:type="dxa"/>
          </w:tcPr>
          <w:p w14:paraId="06A4442A" w14:textId="77777777" w:rsidR="00020519" w:rsidRPr="00927184" w:rsidRDefault="00020519" w:rsidP="00C628B0">
            <w:pPr>
              <w:rPr>
                <w:szCs w:val="22"/>
                <w:lang w:val="fr-BE"/>
              </w:rPr>
            </w:pPr>
            <w:proofErr w:type="spellStart"/>
            <w:r w:rsidRPr="00927184">
              <w:rPr>
                <w:b/>
                <w:szCs w:val="22"/>
                <w:lang w:val="fr-BE"/>
              </w:rPr>
              <w:t>België</w:t>
            </w:r>
            <w:proofErr w:type="spellEnd"/>
            <w:r w:rsidRPr="00927184">
              <w:rPr>
                <w:b/>
                <w:szCs w:val="22"/>
                <w:lang w:val="fr-BE"/>
              </w:rPr>
              <w:t>/Belgique/</w:t>
            </w:r>
            <w:proofErr w:type="spellStart"/>
            <w:r w:rsidRPr="00927184">
              <w:rPr>
                <w:b/>
                <w:szCs w:val="22"/>
                <w:lang w:val="fr-BE"/>
              </w:rPr>
              <w:t>Belgien</w:t>
            </w:r>
            <w:proofErr w:type="spellEnd"/>
          </w:p>
          <w:p w14:paraId="66D7A77E" w14:textId="77777777" w:rsidR="00020519" w:rsidRPr="00927184" w:rsidRDefault="00020519" w:rsidP="00C628B0">
            <w:pPr>
              <w:rPr>
                <w:szCs w:val="22"/>
                <w:lang w:val="fr-BE"/>
              </w:rPr>
            </w:pPr>
            <w:r w:rsidRPr="00927184">
              <w:rPr>
                <w:szCs w:val="22"/>
                <w:lang w:val="fr-BE"/>
              </w:rPr>
              <w:t>Novartis Pharma N.V.</w:t>
            </w:r>
          </w:p>
          <w:p w14:paraId="7A417B5D" w14:textId="77777777" w:rsidR="00020519" w:rsidRPr="00927184" w:rsidRDefault="00020519" w:rsidP="00C628B0">
            <w:pPr>
              <w:rPr>
                <w:szCs w:val="22"/>
                <w:lang w:val="nl-NL"/>
              </w:rPr>
            </w:pPr>
            <w:r w:rsidRPr="00927184">
              <w:rPr>
                <w:szCs w:val="22"/>
                <w:lang w:val="nl-NL"/>
              </w:rPr>
              <w:t>Tél/Tel: +32 2 246 16 11</w:t>
            </w:r>
          </w:p>
          <w:p w14:paraId="3D26A2E2" w14:textId="77777777" w:rsidR="00020519" w:rsidRPr="00927184" w:rsidRDefault="00020519" w:rsidP="00C628B0">
            <w:pPr>
              <w:ind w:right="34"/>
              <w:rPr>
                <w:szCs w:val="22"/>
                <w:lang w:val="nl-NL"/>
              </w:rPr>
            </w:pPr>
          </w:p>
        </w:tc>
        <w:tc>
          <w:tcPr>
            <w:tcW w:w="4678" w:type="dxa"/>
          </w:tcPr>
          <w:p w14:paraId="0E439AEF" w14:textId="77777777" w:rsidR="00020519" w:rsidRPr="00927184" w:rsidRDefault="00020519" w:rsidP="00C628B0">
            <w:pPr>
              <w:rPr>
                <w:szCs w:val="22"/>
                <w:lang w:val="es-ES"/>
              </w:rPr>
            </w:pPr>
            <w:proofErr w:type="spellStart"/>
            <w:r w:rsidRPr="00927184">
              <w:rPr>
                <w:b/>
                <w:szCs w:val="22"/>
                <w:lang w:val="es-ES"/>
              </w:rPr>
              <w:t>Lietuva</w:t>
            </w:r>
            <w:proofErr w:type="spellEnd"/>
          </w:p>
          <w:p w14:paraId="529B8CB4" w14:textId="52F78C6E" w:rsidR="003A56C3" w:rsidRPr="00927184" w:rsidRDefault="003A56C3" w:rsidP="00C628B0">
            <w:pPr>
              <w:ind w:right="-449"/>
              <w:rPr>
                <w:szCs w:val="22"/>
                <w:lang w:val="lt-LT"/>
              </w:rPr>
            </w:pPr>
            <w:r w:rsidRPr="00927184">
              <w:rPr>
                <w:szCs w:val="22"/>
                <w:lang w:val="lt-LT"/>
              </w:rPr>
              <w:t>SIA Novartis Baltics Lietuvos filialas</w:t>
            </w:r>
          </w:p>
          <w:p w14:paraId="08EBF5A5" w14:textId="77777777" w:rsidR="00020519" w:rsidRPr="00927184" w:rsidRDefault="00020519" w:rsidP="00C628B0">
            <w:pPr>
              <w:ind w:right="-449"/>
              <w:rPr>
                <w:szCs w:val="22"/>
                <w:lang w:val="nl-NL"/>
              </w:rPr>
            </w:pPr>
            <w:r w:rsidRPr="00927184">
              <w:rPr>
                <w:szCs w:val="22"/>
                <w:lang w:val="nl-NL"/>
              </w:rPr>
              <w:t>Tel: +370 5 269 16 50</w:t>
            </w:r>
          </w:p>
          <w:p w14:paraId="5F3B5FBB" w14:textId="77777777" w:rsidR="00020519" w:rsidRPr="00927184" w:rsidRDefault="00020519" w:rsidP="00C628B0">
            <w:pPr>
              <w:suppressAutoHyphens/>
              <w:rPr>
                <w:szCs w:val="22"/>
                <w:lang w:val="nl-NL"/>
              </w:rPr>
            </w:pPr>
          </w:p>
        </w:tc>
      </w:tr>
      <w:tr w:rsidR="00020519" w:rsidRPr="00C6635A" w14:paraId="4AC09F00" w14:textId="77777777" w:rsidTr="00857DB5">
        <w:trPr>
          <w:cantSplit/>
        </w:trPr>
        <w:tc>
          <w:tcPr>
            <w:tcW w:w="4503" w:type="dxa"/>
          </w:tcPr>
          <w:p w14:paraId="06EF2B52" w14:textId="77777777" w:rsidR="00020519" w:rsidRPr="00927184" w:rsidRDefault="00020519" w:rsidP="00C628B0">
            <w:pPr>
              <w:rPr>
                <w:b/>
                <w:szCs w:val="22"/>
                <w:lang w:val="es-ES"/>
              </w:rPr>
            </w:pPr>
            <w:r w:rsidRPr="00927184">
              <w:rPr>
                <w:b/>
                <w:szCs w:val="22"/>
                <w:lang w:val="nl-NL"/>
              </w:rPr>
              <w:t>България</w:t>
            </w:r>
          </w:p>
          <w:p w14:paraId="205D93F3" w14:textId="77777777" w:rsidR="003A56C3" w:rsidRPr="00927184" w:rsidRDefault="003A56C3" w:rsidP="00C628B0">
            <w:pPr>
              <w:rPr>
                <w:szCs w:val="22"/>
                <w:lang w:val="es-ES"/>
              </w:rPr>
            </w:pPr>
            <w:r w:rsidRPr="00927184">
              <w:rPr>
                <w:szCs w:val="22"/>
                <w:lang w:val="es-ES"/>
              </w:rPr>
              <w:t>Novartis Bulgaria EOOD</w:t>
            </w:r>
          </w:p>
          <w:p w14:paraId="75E68866" w14:textId="77777777" w:rsidR="00020519" w:rsidRPr="00927184" w:rsidRDefault="00020519" w:rsidP="00C628B0">
            <w:pPr>
              <w:rPr>
                <w:szCs w:val="22"/>
                <w:lang w:val="es-ES"/>
              </w:rPr>
            </w:pPr>
            <w:r w:rsidRPr="00927184">
              <w:rPr>
                <w:szCs w:val="22"/>
                <w:lang w:val="nl-NL"/>
              </w:rPr>
              <w:t>Тел</w:t>
            </w:r>
            <w:r w:rsidRPr="00927184">
              <w:rPr>
                <w:szCs w:val="22"/>
                <w:lang w:val="es-ES"/>
              </w:rPr>
              <w:t>.: +359 2 489 98 28</w:t>
            </w:r>
          </w:p>
          <w:p w14:paraId="280BA26C" w14:textId="77777777" w:rsidR="00020519" w:rsidRPr="00927184" w:rsidRDefault="00020519" w:rsidP="00C628B0">
            <w:pPr>
              <w:tabs>
                <w:tab w:val="left" w:pos="-720"/>
              </w:tabs>
              <w:suppressAutoHyphens/>
              <w:rPr>
                <w:b/>
                <w:szCs w:val="22"/>
                <w:lang w:val="es-ES"/>
              </w:rPr>
            </w:pPr>
          </w:p>
        </w:tc>
        <w:tc>
          <w:tcPr>
            <w:tcW w:w="4678" w:type="dxa"/>
          </w:tcPr>
          <w:p w14:paraId="6162DC54" w14:textId="77777777" w:rsidR="00020519" w:rsidRPr="00927184" w:rsidRDefault="00020519" w:rsidP="00C628B0">
            <w:pPr>
              <w:rPr>
                <w:szCs w:val="22"/>
                <w:lang w:val="de-CH"/>
              </w:rPr>
            </w:pPr>
            <w:r w:rsidRPr="00927184">
              <w:rPr>
                <w:b/>
                <w:szCs w:val="22"/>
                <w:lang w:val="de-CH"/>
              </w:rPr>
              <w:t>Luxembourg/Luxemburg</w:t>
            </w:r>
          </w:p>
          <w:p w14:paraId="28AB6D37" w14:textId="77777777" w:rsidR="00020519" w:rsidRPr="00927184" w:rsidRDefault="00020519" w:rsidP="00C628B0">
            <w:pPr>
              <w:rPr>
                <w:szCs w:val="22"/>
                <w:lang w:val="de-CH"/>
              </w:rPr>
            </w:pPr>
            <w:r w:rsidRPr="00927184">
              <w:rPr>
                <w:szCs w:val="22"/>
                <w:lang w:val="de-CH"/>
              </w:rPr>
              <w:t>Novartis Pharma N.V.</w:t>
            </w:r>
          </w:p>
          <w:p w14:paraId="5389A3A2" w14:textId="77777777" w:rsidR="00020519" w:rsidRPr="00927184" w:rsidRDefault="00020519" w:rsidP="00C628B0">
            <w:pPr>
              <w:rPr>
                <w:szCs w:val="22"/>
                <w:lang w:val="nl-NL"/>
              </w:rPr>
            </w:pPr>
            <w:r w:rsidRPr="00927184">
              <w:rPr>
                <w:szCs w:val="22"/>
                <w:lang w:val="nl-NL"/>
              </w:rPr>
              <w:t>Tél/Tel: +32 2 246 16 11</w:t>
            </w:r>
          </w:p>
          <w:p w14:paraId="625750B8" w14:textId="77777777" w:rsidR="00020519" w:rsidRPr="00927184" w:rsidRDefault="00020519" w:rsidP="00C628B0">
            <w:pPr>
              <w:suppressAutoHyphens/>
              <w:rPr>
                <w:szCs w:val="22"/>
                <w:lang w:val="nl-NL"/>
              </w:rPr>
            </w:pPr>
          </w:p>
        </w:tc>
      </w:tr>
      <w:tr w:rsidR="00020519" w:rsidRPr="00927184" w14:paraId="7A56F5E3" w14:textId="77777777" w:rsidTr="00857DB5">
        <w:trPr>
          <w:cantSplit/>
        </w:trPr>
        <w:tc>
          <w:tcPr>
            <w:tcW w:w="4503" w:type="dxa"/>
          </w:tcPr>
          <w:p w14:paraId="5AA09C03" w14:textId="77777777" w:rsidR="00020519" w:rsidRPr="00927184" w:rsidRDefault="00020519" w:rsidP="00C628B0">
            <w:pPr>
              <w:tabs>
                <w:tab w:val="left" w:pos="-720"/>
              </w:tabs>
              <w:suppressAutoHyphens/>
              <w:rPr>
                <w:szCs w:val="22"/>
                <w:lang w:val="de-DE"/>
              </w:rPr>
            </w:pPr>
            <w:r w:rsidRPr="00927184">
              <w:rPr>
                <w:b/>
                <w:szCs w:val="22"/>
                <w:lang w:val="de-DE"/>
              </w:rPr>
              <w:t>Česká republika</w:t>
            </w:r>
          </w:p>
          <w:p w14:paraId="5E8E1733" w14:textId="77777777" w:rsidR="00020519" w:rsidRPr="00927184" w:rsidRDefault="00020519" w:rsidP="00C628B0">
            <w:pPr>
              <w:tabs>
                <w:tab w:val="left" w:pos="-720"/>
              </w:tabs>
              <w:suppressAutoHyphens/>
              <w:rPr>
                <w:szCs w:val="22"/>
                <w:lang w:val="de-DE"/>
              </w:rPr>
            </w:pPr>
            <w:r w:rsidRPr="00927184">
              <w:rPr>
                <w:szCs w:val="22"/>
                <w:lang w:val="de-DE"/>
              </w:rPr>
              <w:t>Novartis s.r.o.</w:t>
            </w:r>
          </w:p>
          <w:p w14:paraId="0C1CDFE3" w14:textId="77777777" w:rsidR="00020519" w:rsidRPr="00927184" w:rsidRDefault="00020519" w:rsidP="00C628B0">
            <w:pPr>
              <w:rPr>
                <w:szCs w:val="22"/>
                <w:lang w:val="nl-NL"/>
              </w:rPr>
            </w:pPr>
            <w:r w:rsidRPr="00927184">
              <w:rPr>
                <w:szCs w:val="22"/>
                <w:lang w:val="nl-NL"/>
              </w:rPr>
              <w:t>Tel: +420 225 775 111</w:t>
            </w:r>
          </w:p>
          <w:p w14:paraId="4AC5D192" w14:textId="77777777" w:rsidR="00020519" w:rsidRPr="00927184" w:rsidRDefault="00020519" w:rsidP="00C628B0">
            <w:pPr>
              <w:tabs>
                <w:tab w:val="left" w:pos="-720"/>
              </w:tabs>
              <w:suppressAutoHyphens/>
              <w:rPr>
                <w:szCs w:val="22"/>
                <w:lang w:val="nl-NL"/>
              </w:rPr>
            </w:pPr>
          </w:p>
        </w:tc>
        <w:tc>
          <w:tcPr>
            <w:tcW w:w="4678" w:type="dxa"/>
          </w:tcPr>
          <w:p w14:paraId="22059A2B" w14:textId="77777777" w:rsidR="00020519" w:rsidRPr="00927184" w:rsidRDefault="00020519" w:rsidP="00C628B0">
            <w:pPr>
              <w:spacing w:line="260" w:lineRule="atLeast"/>
              <w:rPr>
                <w:b/>
                <w:szCs w:val="22"/>
                <w:lang w:val="nl-NL"/>
              </w:rPr>
            </w:pPr>
            <w:r w:rsidRPr="00927184">
              <w:rPr>
                <w:b/>
                <w:szCs w:val="22"/>
                <w:lang w:val="nl-NL"/>
              </w:rPr>
              <w:t>Magyarország</w:t>
            </w:r>
          </w:p>
          <w:p w14:paraId="4BF82C14" w14:textId="22A3A261" w:rsidR="00020519" w:rsidRPr="00927184" w:rsidRDefault="00020519" w:rsidP="00C628B0">
            <w:pPr>
              <w:spacing w:line="260" w:lineRule="atLeast"/>
              <w:rPr>
                <w:szCs w:val="22"/>
                <w:lang w:val="nl-NL"/>
              </w:rPr>
            </w:pPr>
            <w:r w:rsidRPr="00927184">
              <w:rPr>
                <w:szCs w:val="22"/>
                <w:lang w:val="nl-NL"/>
              </w:rPr>
              <w:t>Novartis Hungária Kft.</w:t>
            </w:r>
          </w:p>
          <w:p w14:paraId="0ABFC78C" w14:textId="77777777" w:rsidR="00020519" w:rsidRPr="00927184" w:rsidRDefault="00020519" w:rsidP="00C628B0">
            <w:pPr>
              <w:tabs>
                <w:tab w:val="left" w:pos="-720"/>
              </w:tabs>
              <w:suppressAutoHyphens/>
              <w:rPr>
                <w:szCs w:val="22"/>
                <w:lang w:val="nl-NL"/>
              </w:rPr>
            </w:pPr>
            <w:r w:rsidRPr="00927184">
              <w:rPr>
                <w:szCs w:val="22"/>
                <w:lang w:val="nl-NL"/>
              </w:rPr>
              <w:t>Tel.: +36 1 457 65 00</w:t>
            </w:r>
          </w:p>
        </w:tc>
      </w:tr>
      <w:tr w:rsidR="00020519" w:rsidRPr="00927184" w14:paraId="4859F316" w14:textId="77777777" w:rsidTr="00857DB5">
        <w:trPr>
          <w:cantSplit/>
        </w:trPr>
        <w:tc>
          <w:tcPr>
            <w:tcW w:w="4503" w:type="dxa"/>
          </w:tcPr>
          <w:p w14:paraId="7523EFDC" w14:textId="77777777" w:rsidR="00020519" w:rsidRPr="00927184" w:rsidRDefault="00020519" w:rsidP="00C628B0">
            <w:pPr>
              <w:rPr>
                <w:szCs w:val="22"/>
                <w:lang w:val="en-US"/>
              </w:rPr>
            </w:pPr>
            <w:r w:rsidRPr="00927184">
              <w:rPr>
                <w:b/>
                <w:szCs w:val="22"/>
                <w:lang w:val="en-US"/>
              </w:rPr>
              <w:t>Danmark</w:t>
            </w:r>
          </w:p>
          <w:p w14:paraId="7EB5C86C" w14:textId="77777777" w:rsidR="00020519" w:rsidRPr="00927184" w:rsidRDefault="00020519" w:rsidP="00C628B0">
            <w:pPr>
              <w:rPr>
                <w:szCs w:val="22"/>
                <w:lang w:val="en-US"/>
              </w:rPr>
            </w:pPr>
            <w:r w:rsidRPr="00927184">
              <w:rPr>
                <w:szCs w:val="22"/>
                <w:lang w:val="en-US"/>
              </w:rPr>
              <w:t>Novartis Healthcare A/S</w:t>
            </w:r>
          </w:p>
          <w:p w14:paraId="1ED6E108" w14:textId="77777777" w:rsidR="00020519" w:rsidRPr="00927184" w:rsidRDefault="00020519" w:rsidP="00C628B0">
            <w:pPr>
              <w:rPr>
                <w:szCs w:val="22"/>
                <w:lang w:val="en-US"/>
              </w:rPr>
            </w:pPr>
            <w:proofErr w:type="spellStart"/>
            <w:r w:rsidRPr="00927184">
              <w:rPr>
                <w:szCs w:val="22"/>
                <w:lang w:val="en-US"/>
              </w:rPr>
              <w:t>Tlf</w:t>
            </w:r>
            <w:proofErr w:type="spellEnd"/>
            <w:r w:rsidRPr="00927184">
              <w:rPr>
                <w:szCs w:val="22"/>
                <w:lang w:val="en-US"/>
              </w:rPr>
              <w:t>: +45 39 16 84 00</w:t>
            </w:r>
          </w:p>
          <w:p w14:paraId="3483A4E2" w14:textId="77777777" w:rsidR="00020519" w:rsidRPr="00927184" w:rsidRDefault="00020519" w:rsidP="00C628B0">
            <w:pPr>
              <w:tabs>
                <w:tab w:val="left" w:pos="-720"/>
              </w:tabs>
              <w:suppressAutoHyphens/>
              <w:rPr>
                <w:szCs w:val="22"/>
                <w:lang w:val="en-US"/>
              </w:rPr>
            </w:pPr>
          </w:p>
        </w:tc>
        <w:tc>
          <w:tcPr>
            <w:tcW w:w="4678" w:type="dxa"/>
          </w:tcPr>
          <w:p w14:paraId="395935B0" w14:textId="77777777" w:rsidR="00020519" w:rsidRPr="00927184" w:rsidRDefault="00020519" w:rsidP="00C628B0">
            <w:pPr>
              <w:tabs>
                <w:tab w:val="left" w:pos="-720"/>
                <w:tab w:val="left" w:pos="4536"/>
              </w:tabs>
              <w:suppressAutoHyphens/>
              <w:rPr>
                <w:b/>
                <w:szCs w:val="22"/>
                <w:lang w:val="fr-CH"/>
              </w:rPr>
            </w:pPr>
            <w:r w:rsidRPr="00927184">
              <w:rPr>
                <w:b/>
                <w:szCs w:val="22"/>
                <w:lang w:val="fr-CH"/>
              </w:rPr>
              <w:t>Malta</w:t>
            </w:r>
          </w:p>
          <w:p w14:paraId="2E6D74A2" w14:textId="77777777" w:rsidR="00020519" w:rsidRPr="00927184" w:rsidRDefault="00020519" w:rsidP="00C628B0">
            <w:pPr>
              <w:rPr>
                <w:szCs w:val="22"/>
                <w:lang w:val="fr-CH"/>
              </w:rPr>
            </w:pPr>
            <w:r w:rsidRPr="00927184">
              <w:rPr>
                <w:szCs w:val="22"/>
                <w:lang w:val="fr-CH"/>
              </w:rPr>
              <w:t>Novartis Pharma Services Inc.</w:t>
            </w:r>
          </w:p>
          <w:p w14:paraId="38204092" w14:textId="77777777" w:rsidR="00020519" w:rsidRPr="00927184" w:rsidRDefault="00020519" w:rsidP="00C628B0">
            <w:pPr>
              <w:tabs>
                <w:tab w:val="left" w:pos="-720"/>
              </w:tabs>
              <w:suppressAutoHyphens/>
              <w:rPr>
                <w:szCs w:val="22"/>
                <w:lang w:val="nl-NL"/>
              </w:rPr>
            </w:pPr>
            <w:r w:rsidRPr="00927184">
              <w:rPr>
                <w:szCs w:val="22"/>
                <w:lang w:val="nl-NL"/>
              </w:rPr>
              <w:t>Tel: +356 2122 2872</w:t>
            </w:r>
          </w:p>
        </w:tc>
      </w:tr>
      <w:tr w:rsidR="00020519" w:rsidRPr="007B7D0B" w14:paraId="6BCB08F4" w14:textId="77777777" w:rsidTr="00857DB5">
        <w:trPr>
          <w:cantSplit/>
        </w:trPr>
        <w:tc>
          <w:tcPr>
            <w:tcW w:w="4503" w:type="dxa"/>
          </w:tcPr>
          <w:p w14:paraId="3DCF68DC" w14:textId="77777777" w:rsidR="00020519" w:rsidRPr="00927184" w:rsidRDefault="00020519" w:rsidP="00C628B0">
            <w:pPr>
              <w:rPr>
                <w:szCs w:val="22"/>
                <w:lang w:val="de-DE"/>
              </w:rPr>
            </w:pPr>
            <w:r w:rsidRPr="00927184">
              <w:rPr>
                <w:b/>
                <w:szCs w:val="22"/>
                <w:lang w:val="de-DE"/>
              </w:rPr>
              <w:t>Deutschland</w:t>
            </w:r>
          </w:p>
          <w:p w14:paraId="58F69FE7" w14:textId="77777777" w:rsidR="00020519" w:rsidRPr="00927184" w:rsidRDefault="00020519" w:rsidP="00C628B0">
            <w:pPr>
              <w:rPr>
                <w:i/>
                <w:szCs w:val="22"/>
                <w:lang w:val="de-DE"/>
              </w:rPr>
            </w:pPr>
            <w:r w:rsidRPr="00927184">
              <w:rPr>
                <w:szCs w:val="22"/>
                <w:lang w:val="de-DE"/>
              </w:rPr>
              <w:t>Novartis Pharma GmbH</w:t>
            </w:r>
          </w:p>
          <w:p w14:paraId="086154E9" w14:textId="77777777" w:rsidR="00020519" w:rsidRPr="00927184" w:rsidRDefault="00020519" w:rsidP="00C628B0">
            <w:pPr>
              <w:rPr>
                <w:szCs w:val="22"/>
                <w:lang w:val="de-DE"/>
              </w:rPr>
            </w:pPr>
            <w:r w:rsidRPr="00927184">
              <w:rPr>
                <w:szCs w:val="22"/>
                <w:lang w:val="de-DE"/>
              </w:rPr>
              <w:t>Tel: +49 911 273 0</w:t>
            </w:r>
          </w:p>
          <w:p w14:paraId="19032904" w14:textId="77777777" w:rsidR="00020519" w:rsidRPr="00927184" w:rsidRDefault="00020519" w:rsidP="00C628B0">
            <w:pPr>
              <w:tabs>
                <w:tab w:val="left" w:pos="-720"/>
              </w:tabs>
              <w:suppressAutoHyphens/>
              <w:rPr>
                <w:szCs w:val="22"/>
                <w:lang w:val="de-DE"/>
              </w:rPr>
            </w:pPr>
          </w:p>
        </w:tc>
        <w:tc>
          <w:tcPr>
            <w:tcW w:w="4678" w:type="dxa"/>
          </w:tcPr>
          <w:p w14:paraId="2949450A" w14:textId="77777777" w:rsidR="00020519" w:rsidRPr="00927184" w:rsidRDefault="00020519" w:rsidP="00C628B0">
            <w:pPr>
              <w:suppressAutoHyphens/>
              <w:rPr>
                <w:szCs w:val="22"/>
                <w:lang w:val="nl-NL"/>
              </w:rPr>
            </w:pPr>
            <w:r w:rsidRPr="00927184">
              <w:rPr>
                <w:b/>
                <w:szCs w:val="22"/>
                <w:lang w:val="nl-NL"/>
              </w:rPr>
              <w:t>Nederland</w:t>
            </w:r>
          </w:p>
          <w:p w14:paraId="7AEA4827" w14:textId="77777777" w:rsidR="00020519" w:rsidRPr="00927184" w:rsidRDefault="00020519" w:rsidP="00C628B0">
            <w:pPr>
              <w:rPr>
                <w:iCs/>
                <w:szCs w:val="22"/>
                <w:lang w:val="nl-NL"/>
              </w:rPr>
            </w:pPr>
            <w:r w:rsidRPr="00927184">
              <w:rPr>
                <w:iCs/>
                <w:szCs w:val="22"/>
                <w:lang w:val="nl-NL"/>
              </w:rPr>
              <w:t>Novartis Pharma B.V.</w:t>
            </w:r>
          </w:p>
          <w:p w14:paraId="08DEF0DD" w14:textId="7A991AAF" w:rsidR="00020519" w:rsidRPr="00927184" w:rsidRDefault="00020519" w:rsidP="00C628B0">
            <w:pPr>
              <w:rPr>
                <w:szCs w:val="22"/>
                <w:lang w:val="nl-NL"/>
              </w:rPr>
            </w:pPr>
            <w:r w:rsidRPr="00927184">
              <w:rPr>
                <w:szCs w:val="22"/>
                <w:lang w:val="nl-NL"/>
              </w:rPr>
              <w:t xml:space="preserve">Tel: +31 </w:t>
            </w:r>
            <w:r w:rsidR="003A56C3" w:rsidRPr="00927184">
              <w:rPr>
                <w:szCs w:val="22"/>
                <w:lang w:val="nl-NL"/>
              </w:rPr>
              <w:t xml:space="preserve">88 04 52 </w:t>
            </w:r>
            <w:r w:rsidRPr="00927184">
              <w:rPr>
                <w:szCs w:val="22"/>
                <w:lang w:val="nl-NL"/>
              </w:rPr>
              <w:t>111</w:t>
            </w:r>
          </w:p>
        </w:tc>
      </w:tr>
      <w:tr w:rsidR="00020519" w:rsidRPr="00927184" w14:paraId="32770061" w14:textId="77777777" w:rsidTr="00857DB5">
        <w:trPr>
          <w:cantSplit/>
        </w:trPr>
        <w:tc>
          <w:tcPr>
            <w:tcW w:w="4503" w:type="dxa"/>
          </w:tcPr>
          <w:p w14:paraId="67235B18" w14:textId="77777777" w:rsidR="00020519" w:rsidRPr="00927184" w:rsidRDefault="00020519" w:rsidP="00C628B0">
            <w:pPr>
              <w:tabs>
                <w:tab w:val="left" w:pos="-720"/>
              </w:tabs>
              <w:suppressAutoHyphens/>
              <w:rPr>
                <w:b/>
                <w:bCs/>
                <w:szCs w:val="22"/>
                <w:lang w:val="fr-BE"/>
              </w:rPr>
            </w:pPr>
            <w:proofErr w:type="spellStart"/>
            <w:r w:rsidRPr="00927184">
              <w:rPr>
                <w:b/>
                <w:bCs/>
                <w:szCs w:val="22"/>
                <w:lang w:val="fr-BE"/>
              </w:rPr>
              <w:t>Eesti</w:t>
            </w:r>
            <w:proofErr w:type="spellEnd"/>
          </w:p>
          <w:p w14:paraId="526A9BA2" w14:textId="77777777" w:rsidR="003A56C3" w:rsidRPr="00927184" w:rsidRDefault="003A56C3" w:rsidP="00C628B0">
            <w:pPr>
              <w:tabs>
                <w:tab w:val="left" w:pos="-720"/>
              </w:tabs>
              <w:suppressAutoHyphens/>
              <w:rPr>
                <w:szCs w:val="22"/>
                <w:lang w:val="et-EE"/>
              </w:rPr>
            </w:pPr>
            <w:r w:rsidRPr="00927184">
              <w:rPr>
                <w:szCs w:val="22"/>
                <w:lang w:val="et-EE"/>
              </w:rPr>
              <w:t>SIA Novartis Baltics Eesti filiaal</w:t>
            </w:r>
          </w:p>
          <w:p w14:paraId="0983CB1B" w14:textId="77777777" w:rsidR="00020519" w:rsidRPr="00927184" w:rsidRDefault="00020519" w:rsidP="00C628B0">
            <w:pPr>
              <w:tabs>
                <w:tab w:val="left" w:pos="-720"/>
              </w:tabs>
              <w:suppressAutoHyphens/>
              <w:rPr>
                <w:szCs w:val="22"/>
                <w:lang w:val="nl-NL"/>
              </w:rPr>
            </w:pPr>
            <w:r w:rsidRPr="00927184">
              <w:rPr>
                <w:szCs w:val="22"/>
                <w:lang w:val="nl-NL"/>
              </w:rPr>
              <w:t>Tel: +372 66 30 810</w:t>
            </w:r>
          </w:p>
          <w:p w14:paraId="201381F5" w14:textId="77777777" w:rsidR="00020519" w:rsidRPr="00927184" w:rsidRDefault="00020519" w:rsidP="00C628B0">
            <w:pPr>
              <w:tabs>
                <w:tab w:val="left" w:pos="-720"/>
              </w:tabs>
              <w:suppressAutoHyphens/>
              <w:rPr>
                <w:szCs w:val="22"/>
                <w:lang w:val="nl-NL"/>
              </w:rPr>
            </w:pPr>
          </w:p>
        </w:tc>
        <w:tc>
          <w:tcPr>
            <w:tcW w:w="4678" w:type="dxa"/>
          </w:tcPr>
          <w:p w14:paraId="276D61DB" w14:textId="77777777" w:rsidR="00020519" w:rsidRPr="00927184" w:rsidRDefault="00020519" w:rsidP="00C628B0">
            <w:pPr>
              <w:rPr>
                <w:szCs w:val="22"/>
                <w:lang w:val="en-US"/>
              </w:rPr>
            </w:pPr>
            <w:r w:rsidRPr="00927184">
              <w:rPr>
                <w:b/>
                <w:szCs w:val="22"/>
                <w:lang w:val="en-US"/>
              </w:rPr>
              <w:t>Norge</w:t>
            </w:r>
          </w:p>
          <w:p w14:paraId="2A4FDDD6" w14:textId="77777777" w:rsidR="00020519" w:rsidRPr="00927184" w:rsidRDefault="00020519" w:rsidP="00C628B0">
            <w:pPr>
              <w:rPr>
                <w:szCs w:val="22"/>
                <w:lang w:val="en-US"/>
              </w:rPr>
            </w:pPr>
            <w:r w:rsidRPr="00927184">
              <w:rPr>
                <w:szCs w:val="22"/>
                <w:lang w:val="en-US"/>
              </w:rPr>
              <w:t>Novartis Norge AS</w:t>
            </w:r>
          </w:p>
          <w:p w14:paraId="54FE14F6" w14:textId="77777777" w:rsidR="00020519" w:rsidRPr="00927184" w:rsidRDefault="00020519" w:rsidP="00C628B0">
            <w:pPr>
              <w:tabs>
                <w:tab w:val="left" w:pos="-720"/>
              </w:tabs>
              <w:suppressAutoHyphens/>
              <w:rPr>
                <w:szCs w:val="22"/>
                <w:lang w:val="en-US"/>
              </w:rPr>
            </w:pPr>
            <w:proofErr w:type="spellStart"/>
            <w:r w:rsidRPr="00927184">
              <w:rPr>
                <w:szCs w:val="22"/>
                <w:lang w:val="en-US"/>
              </w:rPr>
              <w:t>Tlf</w:t>
            </w:r>
            <w:proofErr w:type="spellEnd"/>
            <w:r w:rsidRPr="00927184">
              <w:rPr>
                <w:szCs w:val="22"/>
                <w:lang w:val="en-US"/>
              </w:rPr>
              <w:t>: +47 23 05 20 00</w:t>
            </w:r>
          </w:p>
        </w:tc>
      </w:tr>
      <w:tr w:rsidR="00020519" w:rsidRPr="007B7D0B" w14:paraId="66EB402C" w14:textId="77777777" w:rsidTr="00857DB5">
        <w:trPr>
          <w:cantSplit/>
        </w:trPr>
        <w:tc>
          <w:tcPr>
            <w:tcW w:w="4503" w:type="dxa"/>
          </w:tcPr>
          <w:p w14:paraId="1A564901" w14:textId="77777777" w:rsidR="00020519" w:rsidRPr="00927184" w:rsidRDefault="00020519" w:rsidP="00C628B0">
            <w:pPr>
              <w:rPr>
                <w:szCs w:val="22"/>
                <w:lang w:val="es-ES"/>
              </w:rPr>
            </w:pPr>
            <w:r w:rsidRPr="00927184">
              <w:rPr>
                <w:b/>
                <w:szCs w:val="22"/>
                <w:lang w:val="nl-NL"/>
              </w:rPr>
              <w:t>Ελλάδα</w:t>
            </w:r>
          </w:p>
          <w:p w14:paraId="7B3B74F1" w14:textId="77777777" w:rsidR="00020519" w:rsidRPr="00927184" w:rsidRDefault="00020519" w:rsidP="00C628B0">
            <w:pPr>
              <w:rPr>
                <w:szCs w:val="22"/>
                <w:lang w:val="es-ES"/>
              </w:rPr>
            </w:pPr>
            <w:r w:rsidRPr="00927184">
              <w:rPr>
                <w:szCs w:val="22"/>
                <w:lang w:val="es-ES"/>
              </w:rPr>
              <w:t>Novartis (Hellas) A.E.B.E.</w:t>
            </w:r>
          </w:p>
          <w:p w14:paraId="330229A1" w14:textId="77777777" w:rsidR="00020519" w:rsidRPr="00927184" w:rsidRDefault="00020519" w:rsidP="00C628B0">
            <w:pPr>
              <w:rPr>
                <w:szCs w:val="22"/>
              </w:rPr>
            </w:pPr>
            <w:r w:rsidRPr="00927184">
              <w:rPr>
                <w:szCs w:val="22"/>
                <w:lang w:val="nl-NL"/>
              </w:rPr>
              <w:t>Τηλ</w:t>
            </w:r>
            <w:r w:rsidRPr="00927184">
              <w:rPr>
                <w:szCs w:val="22"/>
              </w:rPr>
              <w:t>: +30 210 281 17 12</w:t>
            </w:r>
          </w:p>
          <w:p w14:paraId="7503C480" w14:textId="77777777" w:rsidR="00020519" w:rsidRPr="00927184" w:rsidRDefault="00020519" w:rsidP="00C628B0">
            <w:pPr>
              <w:tabs>
                <w:tab w:val="left" w:pos="-720"/>
              </w:tabs>
              <w:suppressAutoHyphens/>
              <w:rPr>
                <w:szCs w:val="22"/>
              </w:rPr>
            </w:pPr>
          </w:p>
        </w:tc>
        <w:tc>
          <w:tcPr>
            <w:tcW w:w="4678" w:type="dxa"/>
          </w:tcPr>
          <w:p w14:paraId="2C96597D" w14:textId="77777777" w:rsidR="00020519" w:rsidRPr="00927184" w:rsidRDefault="00020519" w:rsidP="00C628B0">
            <w:pPr>
              <w:rPr>
                <w:szCs w:val="22"/>
                <w:lang w:val="de-DE"/>
              </w:rPr>
            </w:pPr>
            <w:r w:rsidRPr="00927184">
              <w:rPr>
                <w:b/>
                <w:szCs w:val="22"/>
                <w:lang w:val="de-DE"/>
              </w:rPr>
              <w:t>Österreich</w:t>
            </w:r>
          </w:p>
          <w:p w14:paraId="1EF3D4F9" w14:textId="77777777" w:rsidR="00020519" w:rsidRPr="00927184" w:rsidRDefault="00020519" w:rsidP="00C628B0">
            <w:pPr>
              <w:rPr>
                <w:i/>
                <w:szCs w:val="22"/>
                <w:lang w:val="de-DE"/>
              </w:rPr>
            </w:pPr>
            <w:r w:rsidRPr="00927184">
              <w:rPr>
                <w:szCs w:val="22"/>
                <w:lang w:val="de-DE"/>
              </w:rPr>
              <w:t>Novartis Pharma GmbH</w:t>
            </w:r>
          </w:p>
          <w:p w14:paraId="0B3E0FA7" w14:textId="77777777" w:rsidR="00020519" w:rsidRPr="00927184" w:rsidRDefault="00020519" w:rsidP="00C628B0">
            <w:pPr>
              <w:rPr>
                <w:szCs w:val="22"/>
                <w:lang w:val="de-DE"/>
              </w:rPr>
            </w:pPr>
            <w:r w:rsidRPr="00927184">
              <w:rPr>
                <w:szCs w:val="22"/>
                <w:lang w:val="de-DE"/>
              </w:rPr>
              <w:t>Tel: +43 1 86 6570</w:t>
            </w:r>
          </w:p>
        </w:tc>
      </w:tr>
      <w:tr w:rsidR="00020519" w:rsidRPr="005F3367" w14:paraId="6F126157" w14:textId="77777777" w:rsidTr="00857DB5">
        <w:trPr>
          <w:cantSplit/>
        </w:trPr>
        <w:tc>
          <w:tcPr>
            <w:tcW w:w="4503" w:type="dxa"/>
          </w:tcPr>
          <w:p w14:paraId="6A09D543" w14:textId="77777777" w:rsidR="00020519" w:rsidRPr="00927184" w:rsidRDefault="00020519" w:rsidP="00C628B0">
            <w:pPr>
              <w:tabs>
                <w:tab w:val="left" w:pos="-720"/>
                <w:tab w:val="left" w:pos="4536"/>
              </w:tabs>
              <w:suppressAutoHyphens/>
              <w:rPr>
                <w:b/>
                <w:szCs w:val="22"/>
                <w:lang w:val="es-ES"/>
              </w:rPr>
            </w:pPr>
            <w:r w:rsidRPr="00927184">
              <w:rPr>
                <w:b/>
                <w:szCs w:val="22"/>
                <w:lang w:val="es-ES"/>
              </w:rPr>
              <w:t>España</w:t>
            </w:r>
          </w:p>
          <w:p w14:paraId="16476028" w14:textId="77777777" w:rsidR="00020519" w:rsidRPr="00927184" w:rsidRDefault="00020519" w:rsidP="00C628B0">
            <w:pPr>
              <w:rPr>
                <w:szCs w:val="22"/>
                <w:lang w:val="es-ES"/>
              </w:rPr>
            </w:pPr>
            <w:r w:rsidRPr="00927184">
              <w:rPr>
                <w:szCs w:val="22"/>
                <w:lang w:val="es-ES"/>
              </w:rPr>
              <w:t>Novartis Farmacéutica, S.A.</w:t>
            </w:r>
          </w:p>
          <w:p w14:paraId="4B4098D3" w14:textId="77777777" w:rsidR="00020519" w:rsidRPr="00927184" w:rsidRDefault="00020519" w:rsidP="00C628B0">
            <w:pPr>
              <w:rPr>
                <w:szCs w:val="22"/>
                <w:lang w:val="nl-NL"/>
              </w:rPr>
            </w:pPr>
            <w:r w:rsidRPr="00927184">
              <w:rPr>
                <w:szCs w:val="22"/>
                <w:lang w:val="nl-NL"/>
              </w:rPr>
              <w:t>Tel: +34 93 306 42 00</w:t>
            </w:r>
          </w:p>
          <w:p w14:paraId="0833BCA2" w14:textId="77777777" w:rsidR="00020519" w:rsidRPr="00927184" w:rsidRDefault="00020519" w:rsidP="00C628B0">
            <w:pPr>
              <w:tabs>
                <w:tab w:val="left" w:pos="-720"/>
              </w:tabs>
              <w:suppressAutoHyphens/>
              <w:rPr>
                <w:szCs w:val="22"/>
                <w:lang w:val="nl-NL"/>
              </w:rPr>
            </w:pPr>
          </w:p>
        </w:tc>
        <w:tc>
          <w:tcPr>
            <w:tcW w:w="4678" w:type="dxa"/>
          </w:tcPr>
          <w:p w14:paraId="43D84E7F" w14:textId="77777777" w:rsidR="00020519" w:rsidRPr="00927184" w:rsidRDefault="00020519" w:rsidP="00C628B0">
            <w:pPr>
              <w:rPr>
                <w:b/>
                <w:szCs w:val="22"/>
                <w:lang w:val="fr-BE"/>
              </w:rPr>
            </w:pPr>
            <w:r w:rsidRPr="00927184">
              <w:rPr>
                <w:b/>
                <w:szCs w:val="22"/>
                <w:lang w:val="fr-BE"/>
              </w:rPr>
              <w:t>Polska</w:t>
            </w:r>
          </w:p>
          <w:p w14:paraId="5C482817" w14:textId="77777777" w:rsidR="00020519" w:rsidRPr="00927184" w:rsidRDefault="00020519" w:rsidP="00C628B0">
            <w:pPr>
              <w:rPr>
                <w:szCs w:val="22"/>
                <w:lang w:val="fr-BE"/>
              </w:rPr>
            </w:pPr>
            <w:r w:rsidRPr="00927184">
              <w:rPr>
                <w:szCs w:val="22"/>
                <w:lang w:val="fr-BE"/>
              </w:rPr>
              <w:t xml:space="preserve">Novartis </w:t>
            </w:r>
            <w:proofErr w:type="spellStart"/>
            <w:r w:rsidRPr="00927184">
              <w:rPr>
                <w:szCs w:val="22"/>
                <w:lang w:val="fr-BE"/>
              </w:rPr>
              <w:t>Poland</w:t>
            </w:r>
            <w:proofErr w:type="spellEnd"/>
            <w:r w:rsidRPr="00927184">
              <w:rPr>
                <w:szCs w:val="22"/>
                <w:lang w:val="fr-BE"/>
              </w:rPr>
              <w:t xml:space="preserve"> </w:t>
            </w:r>
            <w:proofErr w:type="spellStart"/>
            <w:r w:rsidRPr="00927184">
              <w:rPr>
                <w:szCs w:val="22"/>
                <w:lang w:val="fr-BE"/>
              </w:rPr>
              <w:t>Sp</w:t>
            </w:r>
            <w:proofErr w:type="spellEnd"/>
            <w:r w:rsidRPr="00927184">
              <w:rPr>
                <w:szCs w:val="22"/>
                <w:lang w:val="fr-BE"/>
              </w:rPr>
              <w:t xml:space="preserve">. </w:t>
            </w:r>
            <w:proofErr w:type="gramStart"/>
            <w:r w:rsidRPr="00927184">
              <w:rPr>
                <w:szCs w:val="22"/>
                <w:lang w:val="fr-BE"/>
              </w:rPr>
              <w:t>z</w:t>
            </w:r>
            <w:proofErr w:type="gramEnd"/>
            <w:r w:rsidRPr="00927184">
              <w:rPr>
                <w:szCs w:val="22"/>
                <w:lang w:val="fr-BE"/>
              </w:rPr>
              <w:t xml:space="preserve"> </w:t>
            </w:r>
            <w:proofErr w:type="spellStart"/>
            <w:r w:rsidRPr="00927184">
              <w:rPr>
                <w:szCs w:val="22"/>
                <w:lang w:val="fr-BE"/>
              </w:rPr>
              <w:t>o.o</w:t>
            </w:r>
            <w:proofErr w:type="spellEnd"/>
            <w:r w:rsidRPr="00927184">
              <w:rPr>
                <w:szCs w:val="22"/>
                <w:lang w:val="fr-BE"/>
              </w:rPr>
              <w:t>.</w:t>
            </w:r>
          </w:p>
          <w:p w14:paraId="5736DEE8" w14:textId="77777777" w:rsidR="00020519" w:rsidRPr="00927184" w:rsidRDefault="00020519" w:rsidP="00C628B0">
            <w:pPr>
              <w:rPr>
                <w:szCs w:val="22"/>
                <w:lang w:val="nl-NL"/>
              </w:rPr>
            </w:pPr>
            <w:r w:rsidRPr="00927184">
              <w:rPr>
                <w:szCs w:val="22"/>
                <w:lang w:val="nl-NL"/>
              </w:rPr>
              <w:t>Tel.: +48 22 375 4888</w:t>
            </w:r>
          </w:p>
        </w:tc>
      </w:tr>
      <w:tr w:rsidR="00020519" w:rsidRPr="00927184" w14:paraId="4C9087D0" w14:textId="77777777" w:rsidTr="00857DB5">
        <w:trPr>
          <w:cantSplit/>
        </w:trPr>
        <w:tc>
          <w:tcPr>
            <w:tcW w:w="4503" w:type="dxa"/>
          </w:tcPr>
          <w:p w14:paraId="2F2D387F" w14:textId="77777777" w:rsidR="00020519" w:rsidRPr="00927184" w:rsidRDefault="00020519" w:rsidP="00C628B0">
            <w:pPr>
              <w:tabs>
                <w:tab w:val="left" w:pos="-720"/>
                <w:tab w:val="left" w:pos="4536"/>
              </w:tabs>
              <w:suppressAutoHyphens/>
              <w:rPr>
                <w:b/>
                <w:szCs w:val="22"/>
                <w:lang w:val="fr-CH"/>
              </w:rPr>
            </w:pPr>
            <w:r w:rsidRPr="00927184">
              <w:rPr>
                <w:b/>
                <w:szCs w:val="22"/>
                <w:lang w:val="fr-CH"/>
              </w:rPr>
              <w:t>France</w:t>
            </w:r>
          </w:p>
          <w:p w14:paraId="74DD3D92" w14:textId="77777777" w:rsidR="00020519" w:rsidRPr="00927184" w:rsidRDefault="00020519" w:rsidP="00C628B0">
            <w:pPr>
              <w:rPr>
                <w:szCs w:val="22"/>
                <w:lang w:val="fr-CH"/>
              </w:rPr>
            </w:pPr>
            <w:r w:rsidRPr="00927184">
              <w:rPr>
                <w:szCs w:val="22"/>
                <w:lang w:val="fr-CH"/>
              </w:rPr>
              <w:t>Novartis Pharma S.A.S.</w:t>
            </w:r>
          </w:p>
          <w:p w14:paraId="668FF748" w14:textId="77777777" w:rsidR="00020519" w:rsidRPr="00927184" w:rsidRDefault="00020519" w:rsidP="00C628B0">
            <w:pPr>
              <w:rPr>
                <w:szCs w:val="22"/>
                <w:lang w:val="nl-NL"/>
              </w:rPr>
            </w:pPr>
            <w:r w:rsidRPr="00927184">
              <w:rPr>
                <w:szCs w:val="22"/>
                <w:lang w:val="nl-NL"/>
              </w:rPr>
              <w:t>Tél: +33 1 55 47 66 00</w:t>
            </w:r>
          </w:p>
          <w:p w14:paraId="3C0E7F11" w14:textId="77777777" w:rsidR="00020519" w:rsidRPr="00927184" w:rsidRDefault="00020519" w:rsidP="00C628B0">
            <w:pPr>
              <w:rPr>
                <w:b/>
                <w:szCs w:val="22"/>
                <w:lang w:val="nl-NL"/>
              </w:rPr>
            </w:pPr>
          </w:p>
        </w:tc>
        <w:tc>
          <w:tcPr>
            <w:tcW w:w="4678" w:type="dxa"/>
          </w:tcPr>
          <w:p w14:paraId="132D76F6" w14:textId="77777777" w:rsidR="00020519" w:rsidRPr="00927184" w:rsidRDefault="00020519" w:rsidP="00C628B0">
            <w:pPr>
              <w:rPr>
                <w:szCs w:val="22"/>
                <w:lang w:val="es-ES"/>
              </w:rPr>
            </w:pPr>
            <w:r w:rsidRPr="00927184">
              <w:rPr>
                <w:b/>
                <w:szCs w:val="22"/>
                <w:lang w:val="es-ES"/>
              </w:rPr>
              <w:t>Portugal</w:t>
            </w:r>
          </w:p>
          <w:p w14:paraId="52396F4B" w14:textId="77777777" w:rsidR="00020519" w:rsidRPr="00927184" w:rsidRDefault="00020519" w:rsidP="00C628B0">
            <w:pPr>
              <w:pStyle w:val="Text"/>
              <w:widowControl w:val="0"/>
              <w:spacing w:before="0"/>
              <w:rPr>
                <w:color w:val="000000"/>
                <w:sz w:val="22"/>
                <w:szCs w:val="22"/>
                <w:lang w:val="es-ES"/>
              </w:rPr>
            </w:pPr>
            <w:r w:rsidRPr="00927184">
              <w:rPr>
                <w:color w:val="000000"/>
                <w:sz w:val="22"/>
                <w:szCs w:val="22"/>
                <w:lang w:val="es-ES"/>
              </w:rPr>
              <w:t xml:space="preserve">Novartis </w:t>
            </w:r>
            <w:proofErr w:type="spellStart"/>
            <w:r w:rsidRPr="00927184">
              <w:rPr>
                <w:color w:val="000000"/>
                <w:sz w:val="22"/>
                <w:szCs w:val="22"/>
                <w:lang w:val="es-ES"/>
              </w:rPr>
              <w:t>Farma</w:t>
            </w:r>
            <w:proofErr w:type="spellEnd"/>
            <w:r w:rsidRPr="00927184">
              <w:rPr>
                <w:color w:val="000000"/>
                <w:sz w:val="22"/>
                <w:szCs w:val="22"/>
                <w:lang w:val="es-ES"/>
              </w:rPr>
              <w:t xml:space="preserve"> - </w:t>
            </w:r>
            <w:proofErr w:type="spellStart"/>
            <w:r w:rsidRPr="00927184">
              <w:rPr>
                <w:color w:val="000000"/>
                <w:sz w:val="22"/>
                <w:szCs w:val="22"/>
                <w:lang w:val="es-ES"/>
              </w:rPr>
              <w:t>Produtos</w:t>
            </w:r>
            <w:proofErr w:type="spellEnd"/>
            <w:r w:rsidRPr="00927184">
              <w:rPr>
                <w:color w:val="000000"/>
                <w:sz w:val="22"/>
                <w:szCs w:val="22"/>
                <w:lang w:val="es-ES"/>
              </w:rPr>
              <w:t xml:space="preserve"> </w:t>
            </w:r>
            <w:proofErr w:type="spellStart"/>
            <w:r w:rsidRPr="00927184">
              <w:rPr>
                <w:color w:val="000000"/>
                <w:sz w:val="22"/>
                <w:szCs w:val="22"/>
                <w:lang w:val="es-ES"/>
              </w:rPr>
              <w:t>Farmacêuticos</w:t>
            </w:r>
            <w:proofErr w:type="spellEnd"/>
            <w:r w:rsidRPr="00927184">
              <w:rPr>
                <w:color w:val="000000"/>
                <w:sz w:val="22"/>
                <w:szCs w:val="22"/>
                <w:lang w:val="es-ES"/>
              </w:rPr>
              <w:t>, S.A.</w:t>
            </w:r>
          </w:p>
          <w:p w14:paraId="006F655E" w14:textId="77777777" w:rsidR="00020519" w:rsidRPr="00927184" w:rsidRDefault="00020519" w:rsidP="00C628B0">
            <w:pPr>
              <w:tabs>
                <w:tab w:val="left" w:pos="-720"/>
              </w:tabs>
              <w:suppressAutoHyphens/>
              <w:rPr>
                <w:szCs w:val="22"/>
                <w:lang w:val="nl-NL"/>
              </w:rPr>
            </w:pPr>
            <w:r w:rsidRPr="00927184">
              <w:rPr>
                <w:szCs w:val="22"/>
                <w:lang w:val="nl-NL"/>
              </w:rPr>
              <w:t>Tel: +351 21 000 8600</w:t>
            </w:r>
          </w:p>
        </w:tc>
      </w:tr>
      <w:tr w:rsidR="00020519" w:rsidRPr="00927184" w14:paraId="4D43B719" w14:textId="77777777" w:rsidTr="00857DB5">
        <w:trPr>
          <w:cantSplit/>
        </w:trPr>
        <w:tc>
          <w:tcPr>
            <w:tcW w:w="4503" w:type="dxa"/>
          </w:tcPr>
          <w:p w14:paraId="5FB70709" w14:textId="77777777" w:rsidR="00020519" w:rsidRPr="00F62396" w:rsidRDefault="00020519" w:rsidP="00C628B0">
            <w:pPr>
              <w:rPr>
                <w:rFonts w:eastAsia="PMingLiU"/>
                <w:b/>
                <w:lang w:val="de-CH"/>
              </w:rPr>
            </w:pPr>
            <w:r w:rsidRPr="00F62396">
              <w:rPr>
                <w:rFonts w:eastAsia="PMingLiU"/>
                <w:b/>
                <w:lang w:val="de-CH"/>
              </w:rPr>
              <w:t>Hrvatska</w:t>
            </w:r>
          </w:p>
          <w:p w14:paraId="0B95CCB9" w14:textId="77777777" w:rsidR="00020519" w:rsidRPr="00F62396" w:rsidRDefault="00020519" w:rsidP="00C628B0">
            <w:pPr>
              <w:rPr>
                <w:lang w:val="de-CH"/>
              </w:rPr>
            </w:pPr>
            <w:r w:rsidRPr="00F62396">
              <w:rPr>
                <w:lang w:val="de-CH"/>
              </w:rPr>
              <w:t>Novartis Hrvatska d.o.o.</w:t>
            </w:r>
          </w:p>
          <w:p w14:paraId="0CDB90A1" w14:textId="77777777" w:rsidR="00020519" w:rsidRPr="00927184" w:rsidRDefault="00020519" w:rsidP="00C628B0">
            <w:pPr>
              <w:rPr>
                <w:lang w:val="nl-NL"/>
              </w:rPr>
            </w:pPr>
            <w:r w:rsidRPr="00927184">
              <w:rPr>
                <w:lang w:val="nl-NL"/>
              </w:rPr>
              <w:t>Tel. +385 1 6274 220</w:t>
            </w:r>
          </w:p>
          <w:p w14:paraId="5E482589" w14:textId="77777777" w:rsidR="00020519" w:rsidRPr="00927184" w:rsidRDefault="00020519" w:rsidP="00C628B0">
            <w:pPr>
              <w:rPr>
                <w:b/>
                <w:szCs w:val="22"/>
                <w:lang w:val="nl-NL"/>
              </w:rPr>
            </w:pPr>
          </w:p>
        </w:tc>
        <w:tc>
          <w:tcPr>
            <w:tcW w:w="4678" w:type="dxa"/>
          </w:tcPr>
          <w:p w14:paraId="10D4E9B1" w14:textId="77777777" w:rsidR="00020519" w:rsidRPr="00927184" w:rsidRDefault="00020519" w:rsidP="00C628B0">
            <w:pPr>
              <w:autoSpaceDE w:val="0"/>
              <w:autoSpaceDN w:val="0"/>
              <w:adjustRightInd w:val="0"/>
              <w:spacing w:line="240" w:lineRule="atLeast"/>
              <w:rPr>
                <w:b/>
                <w:bCs/>
                <w:szCs w:val="22"/>
                <w:lang w:val="fr-CH"/>
              </w:rPr>
            </w:pPr>
            <w:proofErr w:type="spellStart"/>
            <w:r w:rsidRPr="00927184">
              <w:rPr>
                <w:b/>
                <w:bCs/>
                <w:szCs w:val="22"/>
                <w:lang w:val="fr-CH"/>
              </w:rPr>
              <w:t>România</w:t>
            </w:r>
            <w:proofErr w:type="spellEnd"/>
          </w:p>
          <w:p w14:paraId="5315D483" w14:textId="77777777" w:rsidR="00020519" w:rsidRPr="00927184" w:rsidRDefault="00020519" w:rsidP="00C628B0">
            <w:pPr>
              <w:autoSpaceDE w:val="0"/>
              <w:autoSpaceDN w:val="0"/>
              <w:adjustRightInd w:val="0"/>
              <w:spacing w:line="240" w:lineRule="atLeast"/>
              <w:rPr>
                <w:szCs w:val="22"/>
                <w:lang w:val="fr-CH"/>
              </w:rPr>
            </w:pPr>
            <w:r w:rsidRPr="00927184">
              <w:rPr>
                <w:szCs w:val="22"/>
                <w:lang w:val="fr-CH"/>
              </w:rPr>
              <w:t xml:space="preserve">Novartis Pharma Services </w:t>
            </w:r>
            <w:r w:rsidRPr="00927184">
              <w:rPr>
                <w:color w:val="2F2F2F"/>
                <w:szCs w:val="22"/>
                <w:lang w:val="fr-CH"/>
              </w:rPr>
              <w:t>Romania SRL</w:t>
            </w:r>
          </w:p>
          <w:p w14:paraId="07867BB0" w14:textId="77777777" w:rsidR="00020519" w:rsidRPr="00927184" w:rsidRDefault="00020519" w:rsidP="00C628B0">
            <w:pPr>
              <w:tabs>
                <w:tab w:val="left" w:pos="-720"/>
              </w:tabs>
              <w:suppressAutoHyphens/>
              <w:rPr>
                <w:szCs w:val="22"/>
                <w:lang w:val="nl-NL"/>
              </w:rPr>
            </w:pPr>
            <w:r w:rsidRPr="00927184">
              <w:rPr>
                <w:szCs w:val="22"/>
                <w:lang w:val="nl-NL"/>
              </w:rPr>
              <w:t>Tel: +40 21 31299 01</w:t>
            </w:r>
          </w:p>
        </w:tc>
      </w:tr>
      <w:tr w:rsidR="00020519" w:rsidRPr="00927184" w14:paraId="417912C3" w14:textId="77777777" w:rsidTr="00857DB5">
        <w:trPr>
          <w:cantSplit/>
        </w:trPr>
        <w:tc>
          <w:tcPr>
            <w:tcW w:w="4503" w:type="dxa"/>
          </w:tcPr>
          <w:p w14:paraId="39D421B5" w14:textId="77777777" w:rsidR="00020519" w:rsidRPr="00927184" w:rsidRDefault="00020519" w:rsidP="00C628B0">
            <w:pPr>
              <w:rPr>
                <w:szCs w:val="22"/>
                <w:lang w:val="en-US"/>
              </w:rPr>
            </w:pPr>
            <w:r w:rsidRPr="00927184">
              <w:rPr>
                <w:b/>
                <w:szCs w:val="22"/>
                <w:lang w:val="en-US"/>
              </w:rPr>
              <w:t>Ireland</w:t>
            </w:r>
          </w:p>
          <w:p w14:paraId="1A1DFE9D" w14:textId="77777777" w:rsidR="00020519" w:rsidRPr="00927184" w:rsidRDefault="00020519" w:rsidP="00C628B0">
            <w:pPr>
              <w:rPr>
                <w:szCs w:val="22"/>
                <w:lang w:val="en-US"/>
              </w:rPr>
            </w:pPr>
            <w:r w:rsidRPr="00927184">
              <w:rPr>
                <w:szCs w:val="22"/>
                <w:lang w:val="en-US"/>
              </w:rPr>
              <w:t>Novartis Ireland Limited</w:t>
            </w:r>
          </w:p>
          <w:p w14:paraId="0BBD890E" w14:textId="77777777" w:rsidR="00020519" w:rsidRPr="00927184" w:rsidRDefault="00020519" w:rsidP="00C628B0">
            <w:pPr>
              <w:rPr>
                <w:szCs w:val="22"/>
                <w:lang w:val="en-US"/>
              </w:rPr>
            </w:pPr>
            <w:r w:rsidRPr="00927184">
              <w:rPr>
                <w:szCs w:val="22"/>
                <w:lang w:val="en-US"/>
              </w:rPr>
              <w:t>Tel: +353 1 260 12 55</w:t>
            </w:r>
          </w:p>
          <w:p w14:paraId="013FA486" w14:textId="77777777" w:rsidR="00020519" w:rsidRPr="00927184" w:rsidRDefault="00020519" w:rsidP="00C628B0">
            <w:pPr>
              <w:tabs>
                <w:tab w:val="left" w:pos="-720"/>
              </w:tabs>
              <w:suppressAutoHyphens/>
              <w:rPr>
                <w:szCs w:val="22"/>
                <w:lang w:val="en-US"/>
              </w:rPr>
            </w:pPr>
          </w:p>
        </w:tc>
        <w:tc>
          <w:tcPr>
            <w:tcW w:w="4678" w:type="dxa"/>
          </w:tcPr>
          <w:p w14:paraId="01975245" w14:textId="77777777" w:rsidR="00020519" w:rsidRPr="00927184" w:rsidRDefault="00020519" w:rsidP="00C628B0">
            <w:pPr>
              <w:rPr>
                <w:szCs w:val="22"/>
                <w:lang w:val="fr-CH"/>
              </w:rPr>
            </w:pPr>
            <w:r w:rsidRPr="00927184">
              <w:rPr>
                <w:b/>
                <w:szCs w:val="22"/>
                <w:lang w:val="fr-CH"/>
              </w:rPr>
              <w:t>Slovenija</w:t>
            </w:r>
          </w:p>
          <w:p w14:paraId="253BCD47" w14:textId="77777777" w:rsidR="00020519" w:rsidRPr="00927184" w:rsidRDefault="00020519" w:rsidP="00C628B0">
            <w:pPr>
              <w:rPr>
                <w:szCs w:val="22"/>
                <w:lang w:val="fr-CH"/>
              </w:rPr>
            </w:pPr>
            <w:r w:rsidRPr="00927184">
              <w:rPr>
                <w:szCs w:val="22"/>
                <w:lang w:val="fr-CH"/>
              </w:rPr>
              <w:t>Novartis Pharma Services Inc.</w:t>
            </w:r>
          </w:p>
          <w:p w14:paraId="023EE237" w14:textId="77777777" w:rsidR="00020519" w:rsidRPr="00927184" w:rsidRDefault="00020519" w:rsidP="00C628B0">
            <w:pPr>
              <w:rPr>
                <w:szCs w:val="22"/>
                <w:lang w:val="nl-NL"/>
              </w:rPr>
            </w:pPr>
            <w:r w:rsidRPr="00927184">
              <w:rPr>
                <w:szCs w:val="22"/>
                <w:lang w:val="nl-NL"/>
              </w:rPr>
              <w:t>Tel: +386 1 300 75 50</w:t>
            </w:r>
          </w:p>
        </w:tc>
      </w:tr>
      <w:tr w:rsidR="00020519" w:rsidRPr="00927184" w14:paraId="34E0EE7F" w14:textId="77777777" w:rsidTr="00857DB5">
        <w:trPr>
          <w:cantSplit/>
        </w:trPr>
        <w:tc>
          <w:tcPr>
            <w:tcW w:w="4503" w:type="dxa"/>
          </w:tcPr>
          <w:p w14:paraId="5CD19C91" w14:textId="77777777" w:rsidR="00020519" w:rsidRPr="00927184" w:rsidRDefault="00020519" w:rsidP="00C628B0">
            <w:pPr>
              <w:rPr>
                <w:b/>
                <w:szCs w:val="22"/>
                <w:lang w:val="nl-NL"/>
              </w:rPr>
            </w:pPr>
            <w:r w:rsidRPr="00927184">
              <w:rPr>
                <w:b/>
                <w:szCs w:val="22"/>
                <w:lang w:val="nl-NL"/>
              </w:rPr>
              <w:t>Ísland</w:t>
            </w:r>
          </w:p>
          <w:p w14:paraId="7070580A" w14:textId="77777777" w:rsidR="00020519" w:rsidRPr="00927184" w:rsidRDefault="00020519" w:rsidP="00C628B0">
            <w:pPr>
              <w:rPr>
                <w:szCs w:val="22"/>
                <w:lang w:val="nl-NL"/>
              </w:rPr>
            </w:pPr>
            <w:r w:rsidRPr="00927184">
              <w:rPr>
                <w:szCs w:val="22"/>
                <w:lang w:val="nl-NL"/>
              </w:rPr>
              <w:t>Vistor hf.</w:t>
            </w:r>
          </w:p>
          <w:p w14:paraId="20EE7105" w14:textId="77777777" w:rsidR="00020519" w:rsidRPr="00927184" w:rsidRDefault="00020519" w:rsidP="00C628B0">
            <w:pPr>
              <w:tabs>
                <w:tab w:val="left" w:pos="-720"/>
              </w:tabs>
              <w:suppressAutoHyphens/>
              <w:rPr>
                <w:szCs w:val="22"/>
                <w:lang w:val="nl-NL"/>
              </w:rPr>
            </w:pPr>
            <w:r w:rsidRPr="00927184">
              <w:rPr>
                <w:szCs w:val="22"/>
                <w:lang w:val="nl-NL"/>
              </w:rPr>
              <w:t>Sími: +354 535 7000</w:t>
            </w:r>
          </w:p>
          <w:p w14:paraId="76728A2E" w14:textId="77777777" w:rsidR="00020519" w:rsidRPr="00927184" w:rsidRDefault="00020519" w:rsidP="00C628B0">
            <w:pPr>
              <w:rPr>
                <w:b/>
                <w:szCs w:val="22"/>
                <w:lang w:val="nl-NL"/>
              </w:rPr>
            </w:pPr>
          </w:p>
        </w:tc>
        <w:tc>
          <w:tcPr>
            <w:tcW w:w="4678" w:type="dxa"/>
          </w:tcPr>
          <w:p w14:paraId="232BFDD9" w14:textId="77777777" w:rsidR="00020519" w:rsidRPr="00927184" w:rsidRDefault="00020519" w:rsidP="00C628B0">
            <w:pPr>
              <w:tabs>
                <w:tab w:val="left" w:pos="-720"/>
              </w:tabs>
              <w:suppressAutoHyphens/>
              <w:rPr>
                <w:b/>
                <w:szCs w:val="22"/>
                <w:lang w:val="nl-NL"/>
              </w:rPr>
            </w:pPr>
            <w:r w:rsidRPr="00927184">
              <w:rPr>
                <w:b/>
                <w:szCs w:val="22"/>
                <w:lang w:val="nl-NL"/>
              </w:rPr>
              <w:t>Slovenská republika</w:t>
            </w:r>
          </w:p>
          <w:p w14:paraId="69B6407A" w14:textId="77777777" w:rsidR="00020519" w:rsidRPr="00927184" w:rsidRDefault="00020519" w:rsidP="00C628B0">
            <w:pPr>
              <w:rPr>
                <w:i/>
                <w:szCs w:val="22"/>
                <w:lang w:val="nl-NL"/>
              </w:rPr>
            </w:pPr>
            <w:r w:rsidRPr="00927184">
              <w:rPr>
                <w:szCs w:val="22"/>
                <w:lang w:val="nl-NL"/>
              </w:rPr>
              <w:t>Novartis Slovakia s.r.o.</w:t>
            </w:r>
          </w:p>
          <w:p w14:paraId="0FD46F93" w14:textId="77777777" w:rsidR="00020519" w:rsidRPr="00927184" w:rsidRDefault="00020519" w:rsidP="00C628B0">
            <w:pPr>
              <w:rPr>
                <w:szCs w:val="22"/>
                <w:lang w:val="nl-NL"/>
              </w:rPr>
            </w:pPr>
            <w:r w:rsidRPr="00927184">
              <w:rPr>
                <w:szCs w:val="22"/>
                <w:lang w:val="nl-NL"/>
              </w:rPr>
              <w:t>Tel: +421 2 5542 5439</w:t>
            </w:r>
          </w:p>
          <w:p w14:paraId="63C9196A" w14:textId="77777777" w:rsidR="00020519" w:rsidRPr="00927184" w:rsidRDefault="00020519" w:rsidP="00C628B0">
            <w:pPr>
              <w:tabs>
                <w:tab w:val="left" w:pos="-720"/>
              </w:tabs>
              <w:suppressAutoHyphens/>
              <w:rPr>
                <w:b/>
                <w:szCs w:val="22"/>
                <w:lang w:val="nl-NL"/>
              </w:rPr>
            </w:pPr>
          </w:p>
        </w:tc>
      </w:tr>
      <w:tr w:rsidR="00020519" w:rsidRPr="00C3050E" w14:paraId="779E2D0C" w14:textId="77777777" w:rsidTr="00857DB5">
        <w:trPr>
          <w:cantSplit/>
        </w:trPr>
        <w:tc>
          <w:tcPr>
            <w:tcW w:w="4503" w:type="dxa"/>
          </w:tcPr>
          <w:p w14:paraId="342A42B2" w14:textId="77777777" w:rsidR="00020519" w:rsidRPr="00927184" w:rsidRDefault="00020519" w:rsidP="00C628B0">
            <w:pPr>
              <w:rPr>
                <w:szCs w:val="22"/>
                <w:lang w:val="es-ES"/>
              </w:rPr>
            </w:pPr>
            <w:r w:rsidRPr="00927184">
              <w:rPr>
                <w:b/>
                <w:szCs w:val="22"/>
                <w:lang w:val="es-ES"/>
              </w:rPr>
              <w:t>Italia</w:t>
            </w:r>
          </w:p>
          <w:p w14:paraId="544D8838" w14:textId="77777777" w:rsidR="00020519" w:rsidRPr="00927184" w:rsidRDefault="00020519" w:rsidP="00C628B0">
            <w:pPr>
              <w:rPr>
                <w:szCs w:val="22"/>
                <w:lang w:val="es-ES"/>
              </w:rPr>
            </w:pPr>
            <w:r w:rsidRPr="00927184">
              <w:rPr>
                <w:szCs w:val="22"/>
                <w:lang w:val="es-ES"/>
              </w:rPr>
              <w:t xml:space="preserve">Novartis </w:t>
            </w:r>
            <w:proofErr w:type="spellStart"/>
            <w:r w:rsidRPr="00927184">
              <w:rPr>
                <w:szCs w:val="22"/>
                <w:lang w:val="es-ES"/>
              </w:rPr>
              <w:t>Farma</w:t>
            </w:r>
            <w:proofErr w:type="spellEnd"/>
            <w:r w:rsidRPr="00927184">
              <w:rPr>
                <w:szCs w:val="22"/>
                <w:lang w:val="es-ES"/>
              </w:rPr>
              <w:t xml:space="preserve"> </w:t>
            </w:r>
            <w:proofErr w:type="spellStart"/>
            <w:r w:rsidRPr="00927184">
              <w:rPr>
                <w:szCs w:val="22"/>
                <w:lang w:val="es-ES"/>
              </w:rPr>
              <w:t>S.p.A</w:t>
            </w:r>
            <w:proofErr w:type="spellEnd"/>
            <w:r w:rsidRPr="00927184">
              <w:rPr>
                <w:szCs w:val="22"/>
                <w:lang w:val="es-ES"/>
              </w:rPr>
              <w:t>.</w:t>
            </w:r>
          </w:p>
          <w:p w14:paraId="3D6FB937" w14:textId="77777777" w:rsidR="00020519" w:rsidRPr="00927184" w:rsidRDefault="00020519" w:rsidP="00C628B0">
            <w:pPr>
              <w:rPr>
                <w:b/>
                <w:szCs w:val="22"/>
                <w:lang w:val="nl-NL"/>
              </w:rPr>
            </w:pPr>
            <w:r w:rsidRPr="00927184">
              <w:rPr>
                <w:szCs w:val="22"/>
                <w:lang w:val="nl-NL"/>
              </w:rPr>
              <w:t>Tel: +39 02 96 54 1</w:t>
            </w:r>
          </w:p>
        </w:tc>
        <w:tc>
          <w:tcPr>
            <w:tcW w:w="4678" w:type="dxa"/>
          </w:tcPr>
          <w:p w14:paraId="022149E7" w14:textId="77777777" w:rsidR="00020519" w:rsidRPr="00927184" w:rsidRDefault="00020519" w:rsidP="00C628B0">
            <w:pPr>
              <w:tabs>
                <w:tab w:val="left" w:pos="-720"/>
                <w:tab w:val="left" w:pos="4536"/>
              </w:tabs>
              <w:suppressAutoHyphens/>
              <w:rPr>
                <w:szCs w:val="22"/>
                <w:lang w:val="fr-BE"/>
              </w:rPr>
            </w:pPr>
            <w:r w:rsidRPr="00927184">
              <w:rPr>
                <w:b/>
                <w:szCs w:val="22"/>
                <w:lang w:val="fr-BE"/>
              </w:rPr>
              <w:t>Suomi/Finland</w:t>
            </w:r>
          </w:p>
          <w:p w14:paraId="521CCB01" w14:textId="77777777" w:rsidR="00020519" w:rsidRPr="00927184" w:rsidRDefault="00020519" w:rsidP="00C628B0">
            <w:pPr>
              <w:rPr>
                <w:szCs w:val="22"/>
                <w:lang w:val="fr-BE"/>
              </w:rPr>
            </w:pPr>
            <w:r w:rsidRPr="00927184">
              <w:rPr>
                <w:szCs w:val="22"/>
                <w:lang w:val="fr-BE"/>
              </w:rPr>
              <w:t>Novartis Finland Oy</w:t>
            </w:r>
          </w:p>
          <w:p w14:paraId="35A4C606" w14:textId="77777777" w:rsidR="00020519" w:rsidRPr="00927184" w:rsidRDefault="00020519" w:rsidP="00C628B0">
            <w:pPr>
              <w:rPr>
                <w:szCs w:val="22"/>
                <w:lang w:val="fr-BE"/>
              </w:rPr>
            </w:pPr>
            <w:proofErr w:type="spellStart"/>
            <w:r w:rsidRPr="00927184">
              <w:rPr>
                <w:szCs w:val="22"/>
                <w:lang w:val="fr-BE"/>
              </w:rPr>
              <w:t>Puh</w:t>
            </w:r>
            <w:proofErr w:type="spellEnd"/>
            <w:r w:rsidRPr="00927184">
              <w:rPr>
                <w:szCs w:val="22"/>
                <w:lang w:val="fr-BE"/>
              </w:rPr>
              <w:t>/</w:t>
            </w:r>
            <w:proofErr w:type="gramStart"/>
            <w:r w:rsidRPr="00927184">
              <w:rPr>
                <w:szCs w:val="22"/>
                <w:lang w:val="fr-BE"/>
              </w:rPr>
              <w:t>Tel:</w:t>
            </w:r>
            <w:proofErr w:type="gramEnd"/>
            <w:r w:rsidRPr="00927184">
              <w:rPr>
                <w:szCs w:val="22"/>
                <w:lang w:val="fr-BE"/>
              </w:rPr>
              <w:t xml:space="preserve"> </w:t>
            </w:r>
            <w:r w:rsidRPr="00927184">
              <w:rPr>
                <w:szCs w:val="22"/>
                <w:lang w:val="fr-BE" w:bidi="he-IL"/>
              </w:rPr>
              <w:t>+358 (0)10 6133 200</w:t>
            </w:r>
          </w:p>
          <w:p w14:paraId="0D4DAACD" w14:textId="77777777" w:rsidR="00020519" w:rsidRPr="00927184" w:rsidRDefault="00020519" w:rsidP="00C628B0">
            <w:pPr>
              <w:tabs>
                <w:tab w:val="left" w:pos="-720"/>
              </w:tabs>
              <w:suppressAutoHyphens/>
              <w:rPr>
                <w:b/>
                <w:szCs w:val="22"/>
                <w:lang w:val="fr-BE"/>
              </w:rPr>
            </w:pPr>
          </w:p>
        </w:tc>
      </w:tr>
      <w:tr w:rsidR="00020519" w:rsidRPr="007B7D0B" w14:paraId="7425D077" w14:textId="77777777" w:rsidTr="00857DB5">
        <w:trPr>
          <w:cantSplit/>
        </w:trPr>
        <w:tc>
          <w:tcPr>
            <w:tcW w:w="4503" w:type="dxa"/>
          </w:tcPr>
          <w:p w14:paraId="0A331681" w14:textId="77777777" w:rsidR="00020519" w:rsidRPr="00927184" w:rsidRDefault="00020519" w:rsidP="00C628B0">
            <w:pPr>
              <w:rPr>
                <w:b/>
                <w:szCs w:val="22"/>
                <w:lang w:val="fr-CH"/>
              </w:rPr>
            </w:pPr>
            <w:r w:rsidRPr="00927184">
              <w:rPr>
                <w:b/>
                <w:szCs w:val="22"/>
                <w:lang w:val="nl-NL"/>
              </w:rPr>
              <w:t>Κύπρος</w:t>
            </w:r>
          </w:p>
          <w:p w14:paraId="64F31120" w14:textId="77777777" w:rsidR="00020519" w:rsidRPr="00927184" w:rsidRDefault="00020519" w:rsidP="00C628B0">
            <w:pPr>
              <w:rPr>
                <w:szCs w:val="22"/>
                <w:lang w:val="fr-CH"/>
              </w:rPr>
            </w:pPr>
            <w:r w:rsidRPr="00927184">
              <w:rPr>
                <w:szCs w:val="22"/>
                <w:lang w:val="fr-CH"/>
              </w:rPr>
              <w:t>Novartis Pharma Services Inc.</w:t>
            </w:r>
          </w:p>
          <w:p w14:paraId="5BE4F6A7" w14:textId="77777777" w:rsidR="00020519" w:rsidRPr="00927184" w:rsidRDefault="00020519" w:rsidP="00C628B0">
            <w:pPr>
              <w:tabs>
                <w:tab w:val="left" w:pos="-720"/>
              </w:tabs>
              <w:suppressAutoHyphens/>
              <w:rPr>
                <w:szCs w:val="22"/>
                <w:lang w:val="nl-NL"/>
              </w:rPr>
            </w:pPr>
            <w:r w:rsidRPr="00927184">
              <w:rPr>
                <w:szCs w:val="22"/>
                <w:lang w:val="nl-NL"/>
              </w:rPr>
              <w:t>Τηλ: +357 22 690 690</w:t>
            </w:r>
          </w:p>
          <w:p w14:paraId="79D7526F" w14:textId="77777777" w:rsidR="00020519" w:rsidRPr="00927184" w:rsidRDefault="00020519" w:rsidP="00C628B0">
            <w:pPr>
              <w:rPr>
                <w:b/>
                <w:szCs w:val="22"/>
                <w:lang w:val="nl-NL"/>
              </w:rPr>
            </w:pPr>
          </w:p>
        </w:tc>
        <w:tc>
          <w:tcPr>
            <w:tcW w:w="4678" w:type="dxa"/>
          </w:tcPr>
          <w:p w14:paraId="5482707F" w14:textId="77777777" w:rsidR="00020519" w:rsidRPr="00927184" w:rsidRDefault="00020519" w:rsidP="00C628B0">
            <w:pPr>
              <w:tabs>
                <w:tab w:val="left" w:pos="-720"/>
                <w:tab w:val="left" w:pos="4536"/>
              </w:tabs>
              <w:suppressAutoHyphens/>
              <w:rPr>
                <w:b/>
                <w:szCs w:val="22"/>
                <w:lang w:val="de-DE"/>
              </w:rPr>
            </w:pPr>
            <w:r w:rsidRPr="00927184">
              <w:rPr>
                <w:b/>
                <w:szCs w:val="22"/>
                <w:lang w:val="de-DE"/>
              </w:rPr>
              <w:t>Sverige</w:t>
            </w:r>
          </w:p>
          <w:p w14:paraId="2B22A1DD" w14:textId="77777777" w:rsidR="00020519" w:rsidRPr="00927184" w:rsidRDefault="00020519" w:rsidP="00C628B0">
            <w:pPr>
              <w:rPr>
                <w:szCs w:val="22"/>
                <w:lang w:val="de-DE"/>
              </w:rPr>
            </w:pPr>
            <w:r w:rsidRPr="00927184">
              <w:rPr>
                <w:szCs w:val="22"/>
                <w:lang w:val="de-DE"/>
              </w:rPr>
              <w:t>Novartis Sverige AB</w:t>
            </w:r>
          </w:p>
          <w:p w14:paraId="6AA85A13" w14:textId="77777777" w:rsidR="00020519" w:rsidRPr="00927184" w:rsidRDefault="00020519" w:rsidP="00C628B0">
            <w:pPr>
              <w:rPr>
                <w:szCs w:val="22"/>
                <w:lang w:val="de-DE"/>
              </w:rPr>
            </w:pPr>
            <w:r w:rsidRPr="00927184">
              <w:rPr>
                <w:szCs w:val="22"/>
                <w:lang w:val="de-DE"/>
              </w:rPr>
              <w:t>Tel: +46 8 732 32 00</w:t>
            </w:r>
          </w:p>
          <w:p w14:paraId="57946CFB" w14:textId="77777777" w:rsidR="00020519" w:rsidRPr="00927184" w:rsidRDefault="00020519" w:rsidP="00C628B0">
            <w:pPr>
              <w:tabs>
                <w:tab w:val="left" w:pos="-720"/>
                <w:tab w:val="left" w:pos="4536"/>
              </w:tabs>
              <w:suppressAutoHyphens/>
              <w:rPr>
                <w:b/>
                <w:szCs w:val="22"/>
                <w:lang w:val="de-DE"/>
              </w:rPr>
            </w:pPr>
          </w:p>
        </w:tc>
      </w:tr>
      <w:tr w:rsidR="00020519" w:rsidRPr="00927184" w14:paraId="6D34F628" w14:textId="77777777" w:rsidTr="00857DB5">
        <w:trPr>
          <w:cantSplit/>
        </w:trPr>
        <w:tc>
          <w:tcPr>
            <w:tcW w:w="4503" w:type="dxa"/>
          </w:tcPr>
          <w:p w14:paraId="69BB6C06" w14:textId="77777777" w:rsidR="00020519" w:rsidRPr="003A617C" w:rsidRDefault="00020519" w:rsidP="00C628B0">
            <w:pPr>
              <w:rPr>
                <w:b/>
                <w:szCs w:val="22"/>
                <w:lang w:val="es-ES"/>
              </w:rPr>
            </w:pPr>
            <w:proofErr w:type="spellStart"/>
            <w:r w:rsidRPr="003A617C">
              <w:rPr>
                <w:b/>
                <w:szCs w:val="22"/>
                <w:lang w:val="es-ES"/>
              </w:rPr>
              <w:t>Latvija</w:t>
            </w:r>
            <w:proofErr w:type="spellEnd"/>
          </w:p>
          <w:p w14:paraId="562C19B0" w14:textId="2A0218F5" w:rsidR="003A56C3" w:rsidRPr="00927184" w:rsidRDefault="003A56C3" w:rsidP="00C628B0">
            <w:pPr>
              <w:tabs>
                <w:tab w:val="left" w:pos="-720"/>
              </w:tabs>
              <w:suppressAutoHyphens/>
              <w:rPr>
                <w:szCs w:val="22"/>
                <w:lang w:val="it-IT"/>
              </w:rPr>
            </w:pPr>
            <w:r w:rsidRPr="00927184">
              <w:rPr>
                <w:szCs w:val="22"/>
                <w:lang w:val="it-IT"/>
              </w:rPr>
              <w:t>SIA Novartis Baltics</w:t>
            </w:r>
          </w:p>
          <w:p w14:paraId="2D13EA81" w14:textId="77777777" w:rsidR="00020519" w:rsidRPr="003A617C" w:rsidRDefault="00020519" w:rsidP="00C628B0">
            <w:pPr>
              <w:tabs>
                <w:tab w:val="left" w:pos="-720"/>
              </w:tabs>
              <w:suppressAutoHyphens/>
              <w:rPr>
                <w:szCs w:val="22"/>
                <w:lang w:val="es-ES"/>
              </w:rPr>
            </w:pPr>
            <w:r w:rsidRPr="003A617C">
              <w:rPr>
                <w:szCs w:val="22"/>
                <w:lang w:val="es-ES"/>
              </w:rPr>
              <w:t>Tel: +371 67 887 070</w:t>
            </w:r>
          </w:p>
          <w:p w14:paraId="70182011" w14:textId="77777777" w:rsidR="00020519" w:rsidRPr="003A617C" w:rsidRDefault="00020519" w:rsidP="00C628B0">
            <w:pPr>
              <w:tabs>
                <w:tab w:val="left" w:pos="-720"/>
              </w:tabs>
              <w:suppressAutoHyphens/>
              <w:rPr>
                <w:szCs w:val="22"/>
                <w:lang w:val="es-ES"/>
              </w:rPr>
            </w:pPr>
          </w:p>
        </w:tc>
        <w:tc>
          <w:tcPr>
            <w:tcW w:w="4678" w:type="dxa"/>
          </w:tcPr>
          <w:p w14:paraId="70B1B9E2" w14:textId="77777777" w:rsidR="00020519" w:rsidRPr="00927184" w:rsidRDefault="00020519" w:rsidP="00C628B0">
            <w:pPr>
              <w:rPr>
                <w:szCs w:val="22"/>
                <w:lang w:val="nl-NL"/>
              </w:rPr>
            </w:pPr>
          </w:p>
        </w:tc>
      </w:tr>
    </w:tbl>
    <w:p w14:paraId="23D43B78" w14:textId="77777777" w:rsidR="00020519" w:rsidRPr="00927184" w:rsidRDefault="00020519" w:rsidP="00C628B0">
      <w:pPr>
        <w:widowControl w:val="0"/>
        <w:numPr>
          <w:ilvl w:val="12"/>
          <w:numId w:val="0"/>
        </w:numPr>
        <w:ind w:right="-2"/>
        <w:rPr>
          <w:szCs w:val="22"/>
          <w:lang w:val="nl-NL"/>
        </w:rPr>
      </w:pPr>
    </w:p>
    <w:p w14:paraId="1FFA2377" w14:textId="77777777" w:rsidR="00020519" w:rsidRPr="00927184" w:rsidRDefault="00020519" w:rsidP="00C628B0">
      <w:pPr>
        <w:suppressAutoHyphens/>
        <w:rPr>
          <w:b/>
          <w:lang w:val="nl-NL"/>
        </w:rPr>
      </w:pPr>
      <w:r w:rsidRPr="00927184">
        <w:rPr>
          <w:b/>
          <w:lang w:val="nl-NL"/>
        </w:rPr>
        <w:t>Deze bijsluiter is voor het laatst goedgekeurd in</w:t>
      </w:r>
    </w:p>
    <w:p w14:paraId="5A2F60E6" w14:textId="77777777" w:rsidR="00020519" w:rsidRPr="00927184" w:rsidRDefault="00020519" w:rsidP="00C628B0">
      <w:pPr>
        <w:ind w:right="-449"/>
        <w:rPr>
          <w:lang w:val="nl-NL"/>
        </w:rPr>
      </w:pPr>
    </w:p>
    <w:p w14:paraId="66A53B22" w14:textId="77777777" w:rsidR="00020519" w:rsidRPr="00927184" w:rsidRDefault="00020519" w:rsidP="00C628B0">
      <w:pPr>
        <w:keepNext/>
        <w:widowControl w:val="0"/>
        <w:rPr>
          <w:b/>
          <w:szCs w:val="22"/>
          <w:lang w:val="nl-NL"/>
        </w:rPr>
      </w:pPr>
      <w:r w:rsidRPr="00927184">
        <w:rPr>
          <w:b/>
          <w:szCs w:val="22"/>
          <w:lang w:val="nl-NL"/>
        </w:rPr>
        <w:t>Andere informatiebronnen</w:t>
      </w:r>
    </w:p>
    <w:p w14:paraId="6BDA708C" w14:textId="77777777" w:rsidR="00801CBD" w:rsidRPr="00927184" w:rsidRDefault="00020519" w:rsidP="00C628B0">
      <w:pPr>
        <w:rPr>
          <w:szCs w:val="22"/>
          <w:lang w:val="nl-NL"/>
        </w:rPr>
      </w:pPr>
      <w:r w:rsidRPr="00927184">
        <w:rPr>
          <w:szCs w:val="22"/>
          <w:lang w:val="nl-NL"/>
        </w:rPr>
        <w:t xml:space="preserve">Meer informatie over dit geneesmiddel is beschikbaar op de website van het Europees Geneesmiddelenbureau </w:t>
      </w:r>
      <w:r w:rsidR="00A33CB9" w:rsidRPr="00927184">
        <w:rPr>
          <w:szCs w:val="22"/>
          <w:lang w:val="nl-NL"/>
        </w:rPr>
        <w:t>http://www.ema.europa.eu</w:t>
      </w:r>
      <w:r w:rsidRPr="00927184">
        <w:rPr>
          <w:szCs w:val="22"/>
          <w:lang w:val="nl-NL"/>
        </w:rPr>
        <w:t>.</w:t>
      </w:r>
    </w:p>
    <w:p w14:paraId="361CABF6" w14:textId="77777777" w:rsidR="00020519" w:rsidRPr="00927184" w:rsidRDefault="00020519" w:rsidP="00C628B0">
      <w:pPr>
        <w:suppressAutoHyphens/>
        <w:rPr>
          <w:b/>
          <w:caps/>
          <w:lang w:val="nl-NL"/>
        </w:rPr>
      </w:pPr>
      <w:r w:rsidRPr="00927184">
        <w:rPr>
          <w:lang w:val="nl-NL"/>
        </w:rPr>
        <w:br w:type="page"/>
      </w:r>
      <w:r w:rsidRPr="00927184">
        <w:rPr>
          <w:b/>
          <w:caps/>
          <w:lang w:val="nl-NL"/>
        </w:rPr>
        <w:t xml:space="preserve">De volgende informatie is alleen bestemd voor </w:t>
      </w:r>
      <w:r w:rsidR="003D2872" w:rsidRPr="00927184">
        <w:rPr>
          <w:b/>
          <w:caps/>
          <w:lang w:val="nl-NL"/>
        </w:rPr>
        <w:t>beroepsbeoefenaren in de gezondheidszorg:</w:t>
      </w:r>
    </w:p>
    <w:p w14:paraId="04FDD503" w14:textId="77777777" w:rsidR="00020519" w:rsidRPr="00927184" w:rsidRDefault="00020519" w:rsidP="00C628B0">
      <w:pPr>
        <w:suppressAutoHyphens/>
        <w:rPr>
          <w:lang w:val="nl-NL"/>
        </w:rPr>
      </w:pPr>
    </w:p>
    <w:p w14:paraId="18E182FF" w14:textId="77777777" w:rsidR="00020519" w:rsidRPr="00927184" w:rsidRDefault="00353E39" w:rsidP="00C628B0">
      <w:pPr>
        <w:suppressAutoHyphens/>
        <w:rPr>
          <w:lang w:val="nl-NL"/>
        </w:rPr>
      </w:pPr>
      <w:r w:rsidRPr="00927184">
        <w:rPr>
          <w:lang w:val="nl-NL"/>
        </w:rPr>
        <w:t>Zie ook rubriek </w:t>
      </w:r>
      <w:r w:rsidR="00020519" w:rsidRPr="00927184">
        <w:rPr>
          <w:lang w:val="nl-NL"/>
        </w:rPr>
        <w:t xml:space="preserve">3 “Hoe wordt </w:t>
      </w:r>
      <w:r w:rsidR="003D2872" w:rsidRPr="00927184">
        <w:rPr>
          <w:lang w:val="nl-NL"/>
        </w:rPr>
        <w:t>dit middel</w:t>
      </w:r>
      <w:r w:rsidR="00020519" w:rsidRPr="00927184">
        <w:rPr>
          <w:lang w:val="nl-NL"/>
        </w:rPr>
        <w:t xml:space="preserve"> toegediend?”.</w:t>
      </w:r>
    </w:p>
    <w:p w14:paraId="1E6B3F3D" w14:textId="77777777" w:rsidR="00020519" w:rsidRPr="00927184" w:rsidRDefault="00020519" w:rsidP="00C628B0">
      <w:pPr>
        <w:suppressAutoHyphens/>
        <w:rPr>
          <w:lang w:val="nl-NL"/>
        </w:rPr>
      </w:pPr>
    </w:p>
    <w:p w14:paraId="1365CF65" w14:textId="77777777" w:rsidR="00406671" w:rsidRPr="00927184" w:rsidRDefault="00406671" w:rsidP="00C628B0">
      <w:pPr>
        <w:widowControl w:val="0"/>
        <w:numPr>
          <w:ilvl w:val="12"/>
          <w:numId w:val="0"/>
        </w:numPr>
        <w:ind w:right="-2"/>
        <w:rPr>
          <w:b/>
          <w:color w:val="FFFFFF"/>
          <w:szCs w:val="22"/>
          <w:lang w:val="nl-NL"/>
        </w:rPr>
      </w:pPr>
      <w:r w:rsidRPr="00927184">
        <w:rPr>
          <w:b/>
          <w:color w:val="FFFFFF"/>
          <w:szCs w:val="22"/>
          <w:shd w:val="solid" w:color="auto" w:fill="auto"/>
          <w:lang w:val="nl-NL"/>
        </w:rPr>
        <w:t>Hoe moet Lucentis worden bereid en toegediend aan volwassenen</w:t>
      </w:r>
    </w:p>
    <w:p w14:paraId="43D20D10" w14:textId="77777777" w:rsidR="00020519" w:rsidRPr="00927184" w:rsidRDefault="00020519" w:rsidP="00C628B0">
      <w:pPr>
        <w:suppressAutoHyphens/>
        <w:rPr>
          <w:lang w:val="nl-NL"/>
        </w:rPr>
      </w:pPr>
    </w:p>
    <w:p w14:paraId="6C4C0191" w14:textId="77777777" w:rsidR="00020519" w:rsidRPr="00927184" w:rsidRDefault="00020519" w:rsidP="00C628B0">
      <w:pPr>
        <w:suppressAutoHyphens/>
        <w:rPr>
          <w:lang w:val="nl-NL"/>
        </w:rPr>
      </w:pPr>
      <w:r w:rsidRPr="00927184">
        <w:rPr>
          <w:lang w:val="nl-NL"/>
        </w:rPr>
        <w:t>Injectieflacon voor eenmalig gebruik alleen voor intravitreaal gebruik.</w:t>
      </w:r>
    </w:p>
    <w:p w14:paraId="3AE500F3" w14:textId="77777777" w:rsidR="00020519" w:rsidRPr="00927184" w:rsidRDefault="00020519" w:rsidP="00C628B0">
      <w:pPr>
        <w:suppressAutoHyphens/>
        <w:rPr>
          <w:lang w:val="nl-NL"/>
        </w:rPr>
      </w:pPr>
    </w:p>
    <w:p w14:paraId="7E624C0E" w14:textId="77777777" w:rsidR="00020519" w:rsidRPr="00927184" w:rsidRDefault="00020519" w:rsidP="00C628B0">
      <w:pPr>
        <w:suppressAutoHyphens/>
        <w:rPr>
          <w:lang w:val="nl-NL"/>
        </w:rPr>
      </w:pPr>
      <w:r w:rsidRPr="00927184">
        <w:rPr>
          <w:lang w:val="nl-NL"/>
        </w:rPr>
        <w:t>Lucentis moet worden toegediend door een bevoegde oogarts die ervaring heeft met intravitreale injecties.</w:t>
      </w:r>
    </w:p>
    <w:p w14:paraId="1C0CB6DD" w14:textId="77777777" w:rsidR="00020519" w:rsidRPr="00927184" w:rsidRDefault="00020519" w:rsidP="00C628B0">
      <w:pPr>
        <w:suppressAutoHyphens/>
        <w:rPr>
          <w:lang w:val="nl-NL"/>
        </w:rPr>
      </w:pPr>
    </w:p>
    <w:p w14:paraId="2ED006D7" w14:textId="77777777" w:rsidR="00020519" w:rsidRPr="00927184" w:rsidRDefault="00020519" w:rsidP="00C628B0">
      <w:pPr>
        <w:suppressAutoHyphens/>
        <w:rPr>
          <w:lang w:val="nl-NL"/>
        </w:rPr>
      </w:pPr>
      <w:r w:rsidRPr="00927184">
        <w:rPr>
          <w:lang w:val="nl-NL"/>
        </w:rPr>
        <w:t>Bij natte LMD</w:t>
      </w:r>
      <w:r w:rsidR="000A4B63" w:rsidRPr="00927184">
        <w:rPr>
          <w:lang w:val="nl-NL"/>
        </w:rPr>
        <w:t>, bij CNV</w:t>
      </w:r>
      <w:r w:rsidR="003D54CB" w:rsidRPr="00927184">
        <w:rPr>
          <w:lang w:val="nl-NL"/>
        </w:rPr>
        <w:t>, bij PDR</w:t>
      </w:r>
      <w:r w:rsidRPr="00927184">
        <w:rPr>
          <w:lang w:val="nl-NL"/>
        </w:rPr>
        <w:t xml:space="preserve"> en bij visusverslechtering als gevolg van DME</w:t>
      </w:r>
      <w:r w:rsidR="000A4B63" w:rsidRPr="00927184">
        <w:rPr>
          <w:lang w:val="nl-NL"/>
        </w:rPr>
        <w:t xml:space="preserve"> of</w:t>
      </w:r>
      <w:r w:rsidRPr="00927184">
        <w:rPr>
          <w:lang w:val="nl-NL"/>
        </w:rPr>
        <w:t xml:space="preserve"> van macula-oedeem secundair aan RVO is de aanbevolen dosis van Lucentis 0,5 mg, toegediend als een enkelvoudige intravitreale injectie. Dit komt overeen met een injectievolume van 0,05 ml.</w:t>
      </w:r>
      <w:r w:rsidR="00057233" w:rsidRPr="00927184">
        <w:rPr>
          <w:lang w:val="nl-NL"/>
        </w:rPr>
        <w:t xml:space="preserve"> </w:t>
      </w:r>
      <w:r w:rsidR="00B61787" w:rsidRPr="00927184">
        <w:rPr>
          <w:lang w:val="nl-NL"/>
        </w:rPr>
        <w:t>Het interval</w:t>
      </w:r>
      <w:r w:rsidR="00057233" w:rsidRPr="00927184">
        <w:rPr>
          <w:lang w:val="nl-NL"/>
        </w:rPr>
        <w:t xml:space="preserve"> tussen twee doses </w:t>
      </w:r>
      <w:r w:rsidR="0050321A" w:rsidRPr="00927184">
        <w:rPr>
          <w:lang w:val="nl-NL"/>
        </w:rPr>
        <w:t xml:space="preserve">geïnjecteerd </w:t>
      </w:r>
      <w:r w:rsidR="00057233" w:rsidRPr="00927184">
        <w:rPr>
          <w:lang w:val="nl-NL"/>
        </w:rPr>
        <w:t>in hetzelfde oog dient ten minste vier weken te zijn.</w:t>
      </w:r>
    </w:p>
    <w:p w14:paraId="7DA335AD" w14:textId="77777777" w:rsidR="00020519" w:rsidRPr="00927184" w:rsidRDefault="00020519" w:rsidP="00C628B0">
      <w:pPr>
        <w:suppressAutoHyphens/>
        <w:rPr>
          <w:lang w:val="nl-NL"/>
        </w:rPr>
      </w:pPr>
    </w:p>
    <w:p w14:paraId="794F2A4D" w14:textId="77777777" w:rsidR="00020519" w:rsidRPr="00927184" w:rsidRDefault="00020519" w:rsidP="00C628B0">
      <w:pPr>
        <w:suppressAutoHyphens/>
        <w:rPr>
          <w:szCs w:val="22"/>
          <w:lang w:val="nl-NL"/>
        </w:rPr>
      </w:pPr>
      <w:r w:rsidRPr="00927184">
        <w:rPr>
          <w:lang w:val="nl-NL"/>
        </w:rPr>
        <w:t xml:space="preserve">De behandeling wordt </w:t>
      </w:r>
      <w:r w:rsidR="00057233" w:rsidRPr="00927184">
        <w:rPr>
          <w:lang w:val="nl-NL"/>
        </w:rPr>
        <w:t xml:space="preserve">gestart met één injectie per maand </w:t>
      </w:r>
      <w:r w:rsidRPr="00927184">
        <w:rPr>
          <w:lang w:val="nl-NL"/>
        </w:rPr>
        <w:t>totdat maximale gezichtsscherpte is bereikt</w:t>
      </w:r>
      <w:r w:rsidR="00057233" w:rsidRPr="00927184">
        <w:rPr>
          <w:lang w:val="nl-NL"/>
        </w:rPr>
        <w:t xml:space="preserve"> en/of er geen verschijnselen van ziekteactiviteit zijn, dat wil zeggen geen verandering in</w:t>
      </w:r>
      <w:r w:rsidRPr="00927184">
        <w:rPr>
          <w:lang w:val="nl-NL"/>
        </w:rPr>
        <w:t xml:space="preserve"> de gezichtsscherpte </w:t>
      </w:r>
      <w:r w:rsidR="00057233" w:rsidRPr="00927184">
        <w:rPr>
          <w:lang w:val="nl-NL"/>
        </w:rPr>
        <w:t>en in andere verschijnselen en klachten van de aandoening bij voortgezette behandeling</w:t>
      </w:r>
      <w:r w:rsidRPr="00927184">
        <w:rPr>
          <w:lang w:val="nl-NL"/>
        </w:rPr>
        <w:t>.</w:t>
      </w:r>
      <w:r w:rsidR="00BA6E9E" w:rsidRPr="00927184">
        <w:rPr>
          <w:lang w:val="nl-NL"/>
        </w:rPr>
        <w:t xml:space="preserve"> </w:t>
      </w:r>
      <w:r w:rsidR="00BA6E9E" w:rsidRPr="00927184">
        <w:rPr>
          <w:szCs w:val="22"/>
          <w:lang w:val="nl-NL"/>
        </w:rPr>
        <w:t xml:space="preserve">Bij patiënten met </w:t>
      </w:r>
      <w:r w:rsidR="0050321A" w:rsidRPr="00927184">
        <w:rPr>
          <w:szCs w:val="22"/>
          <w:lang w:val="nl-NL"/>
        </w:rPr>
        <w:t xml:space="preserve">natte </w:t>
      </w:r>
      <w:r w:rsidR="00BA6E9E" w:rsidRPr="00927184">
        <w:rPr>
          <w:szCs w:val="22"/>
          <w:lang w:val="nl-NL"/>
        </w:rPr>
        <w:t>LMD, DME</w:t>
      </w:r>
      <w:r w:rsidR="002E056C" w:rsidRPr="00927184">
        <w:rPr>
          <w:szCs w:val="22"/>
          <w:lang w:val="nl-NL"/>
        </w:rPr>
        <w:t>, PDR</w:t>
      </w:r>
      <w:r w:rsidR="00BA6E9E" w:rsidRPr="00927184">
        <w:rPr>
          <w:szCs w:val="22"/>
          <w:lang w:val="nl-NL"/>
        </w:rPr>
        <w:t xml:space="preserve"> en RVO kunnen initieel drie of meer opeenvolgende, maandelijkse injecties nodig zijn.</w:t>
      </w:r>
    </w:p>
    <w:p w14:paraId="6D16C0EF" w14:textId="77777777" w:rsidR="00020519" w:rsidRPr="00927184" w:rsidRDefault="00020519" w:rsidP="00C628B0">
      <w:pPr>
        <w:widowControl w:val="0"/>
        <w:numPr>
          <w:ilvl w:val="12"/>
          <w:numId w:val="0"/>
        </w:numPr>
        <w:tabs>
          <w:tab w:val="left" w:pos="720"/>
        </w:tabs>
        <w:ind w:right="-2"/>
        <w:rPr>
          <w:szCs w:val="22"/>
          <w:lang w:val="nl-NL"/>
        </w:rPr>
      </w:pPr>
    </w:p>
    <w:p w14:paraId="1CF47F7F" w14:textId="77777777" w:rsidR="00020519" w:rsidRPr="00927184" w:rsidRDefault="00020519" w:rsidP="00C628B0">
      <w:pPr>
        <w:suppressAutoHyphens/>
        <w:rPr>
          <w:szCs w:val="22"/>
          <w:lang w:val="nl-NL"/>
        </w:rPr>
      </w:pPr>
      <w:r w:rsidRPr="00927184">
        <w:rPr>
          <w:szCs w:val="22"/>
          <w:lang w:val="nl-NL"/>
        </w:rPr>
        <w:t xml:space="preserve">Daarna </w:t>
      </w:r>
      <w:r w:rsidR="00057233" w:rsidRPr="00927184">
        <w:rPr>
          <w:iCs/>
          <w:szCs w:val="22"/>
          <w:lang w:val="nl-NL"/>
        </w:rPr>
        <w:t>moeten de interval</w:t>
      </w:r>
      <w:r w:rsidR="00B61787" w:rsidRPr="00927184">
        <w:rPr>
          <w:iCs/>
          <w:szCs w:val="22"/>
          <w:lang w:val="nl-NL"/>
        </w:rPr>
        <w:t>len</w:t>
      </w:r>
      <w:r w:rsidR="00057233" w:rsidRPr="00927184">
        <w:rPr>
          <w:iCs/>
          <w:szCs w:val="22"/>
          <w:lang w:val="nl-NL"/>
        </w:rPr>
        <w:t xml:space="preserve"> voor controle en behandeling worden bepaald door de arts op basis van de ziekteactiviteit, zoals bepaald door gezichtsscherpte en/of anatomische parameters</w:t>
      </w:r>
      <w:r w:rsidRPr="00927184">
        <w:rPr>
          <w:szCs w:val="22"/>
          <w:lang w:val="nl-NL"/>
        </w:rPr>
        <w:t>.</w:t>
      </w:r>
    </w:p>
    <w:p w14:paraId="6ACBE98D" w14:textId="77777777" w:rsidR="00020519" w:rsidRPr="00927184" w:rsidRDefault="00020519" w:rsidP="00C628B0">
      <w:pPr>
        <w:widowControl w:val="0"/>
        <w:numPr>
          <w:ilvl w:val="12"/>
          <w:numId w:val="0"/>
        </w:numPr>
        <w:tabs>
          <w:tab w:val="left" w:pos="720"/>
        </w:tabs>
        <w:ind w:right="-2"/>
        <w:rPr>
          <w:szCs w:val="22"/>
          <w:lang w:val="nl-NL"/>
        </w:rPr>
      </w:pPr>
    </w:p>
    <w:p w14:paraId="2BCBABD4" w14:textId="77777777" w:rsidR="00BA6E9E" w:rsidRPr="00927184" w:rsidRDefault="00BA6E9E" w:rsidP="00C628B0">
      <w:pPr>
        <w:suppressAutoHyphens/>
        <w:rPr>
          <w:iCs/>
          <w:szCs w:val="24"/>
          <w:lang w:val="nl-NL"/>
        </w:rPr>
      </w:pPr>
      <w:r w:rsidRPr="00927184">
        <w:rPr>
          <w:iCs/>
          <w:szCs w:val="24"/>
          <w:lang w:val="nl-NL"/>
        </w:rPr>
        <w:t>Als volgens de arts uit visuele en anatomische parameters blijkt dat de patiënt geen voordeel heeft van voortgezette behandeling, dan moet Lucentis gestaakt worden.</w:t>
      </w:r>
    </w:p>
    <w:p w14:paraId="3F8BA32E" w14:textId="77777777" w:rsidR="00BA6E9E" w:rsidRPr="00927184" w:rsidRDefault="00BA6E9E" w:rsidP="00C628B0">
      <w:pPr>
        <w:widowControl w:val="0"/>
        <w:numPr>
          <w:ilvl w:val="12"/>
          <w:numId w:val="0"/>
        </w:numPr>
        <w:tabs>
          <w:tab w:val="left" w:pos="720"/>
        </w:tabs>
        <w:ind w:right="-2"/>
        <w:rPr>
          <w:szCs w:val="22"/>
          <w:lang w:val="nl-NL"/>
        </w:rPr>
      </w:pPr>
    </w:p>
    <w:p w14:paraId="6AFFFA45" w14:textId="77777777" w:rsidR="00057233" w:rsidRPr="00927184" w:rsidRDefault="00057233" w:rsidP="00C628B0">
      <w:pPr>
        <w:suppressAutoHyphens/>
        <w:rPr>
          <w:iCs/>
          <w:szCs w:val="24"/>
          <w:lang w:val="nl-NL"/>
        </w:rPr>
      </w:pPr>
      <w:r w:rsidRPr="00927184">
        <w:rPr>
          <w:iCs/>
          <w:szCs w:val="24"/>
          <w:lang w:val="nl-NL"/>
        </w:rPr>
        <w:t xml:space="preserve">Controle op ziekteactiviteit kan bestaan uit klinisch onderzoek, functionele testen of beeldvormingstechnieken (bijvoorbeeld </w:t>
      </w:r>
      <w:r w:rsidRPr="00927184">
        <w:rPr>
          <w:szCs w:val="22"/>
          <w:lang w:val="nl-NL"/>
        </w:rPr>
        <w:t>optische coherentietomografie of fluorescentieangiografie</w:t>
      </w:r>
      <w:r w:rsidRPr="00927184">
        <w:rPr>
          <w:iCs/>
          <w:szCs w:val="24"/>
          <w:lang w:val="nl-NL"/>
        </w:rPr>
        <w:t>).</w:t>
      </w:r>
    </w:p>
    <w:p w14:paraId="79310BBE" w14:textId="77777777" w:rsidR="00057233" w:rsidRPr="00927184" w:rsidRDefault="00057233" w:rsidP="00C628B0">
      <w:pPr>
        <w:suppressAutoHyphens/>
        <w:rPr>
          <w:iCs/>
          <w:szCs w:val="24"/>
          <w:lang w:val="nl-NL"/>
        </w:rPr>
      </w:pPr>
    </w:p>
    <w:p w14:paraId="699C80C4" w14:textId="77777777" w:rsidR="00057233" w:rsidRPr="00927184" w:rsidRDefault="00057233" w:rsidP="00C628B0">
      <w:pPr>
        <w:suppressAutoHyphens/>
        <w:rPr>
          <w:szCs w:val="22"/>
          <w:lang w:val="nl-NL"/>
        </w:rPr>
      </w:pPr>
      <w:r w:rsidRPr="00927184">
        <w:rPr>
          <w:iCs/>
          <w:szCs w:val="24"/>
          <w:lang w:val="nl-NL"/>
        </w:rPr>
        <w:t>Indien patiënten volgens een “treat-and-extend” regime worden behandeld</w:t>
      </w:r>
      <w:r w:rsidR="0050321A" w:rsidRPr="00927184">
        <w:rPr>
          <w:iCs/>
          <w:szCs w:val="24"/>
          <w:lang w:val="nl-NL"/>
        </w:rPr>
        <w:t>, kunnen</w:t>
      </w:r>
      <w:r w:rsidRPr="00927184">
        <w:rPr>
          <w:iCs/>
          <w:szCs w:val="24"/>
          <w:lang w:val="nl-NL"/>
        </w:rPr>
        <w:t xml:space="preserve"> </w:t>
      </w:r>
      <w:r w:rsidR="0050321A" w:rsidRPr="00927184">
        <w:rPr>
          <w:iCs/>
          <w:szCs w:val="24"/>
          <w:lang w:val="nl-NL"/>
        </w:rPr>
        <w:t xml:space="preserve">de behandelingsintervallen stapsgewijs worden verlengd, </w:t>
      </w:r>
      <w:r w:rsidRPr="00927184">
        <w:rPr>
          <w:iCs/>
          <w:szCs w:val="24"/>
          <w:lang w:val="nl-NL"/>
        </w:rPr>
        <w:t xml:space="preserve">op het moment dat maximale gezichtsscherpte is bereikt en/of er geen verschijnselen van ziekteactiviteit zijn, totdat verschijnselen van ziekteactiviteit of </w:t>
      </w:r>
      <w:r w:rsidRPr="00927184">
        <w:rPr>
          <w:szCs w:val="22"/>
          <w:lang w:val="nl-NL"/>
        </w:rPr>
        <w:t>visusverslechtering</w:t>
      </w:r>
      <w:r w:rsidRPr="00927184" w:rsidDel="001C2703">
        <w:rPr>
          <w:iCs/>
          <w:szCs w:val="24"/>
          <w:lang w:val="nl-NL"/>
        </w:rPr>
        <w:t xml:space="preserve"> </w:t>
      </w:r>
      <w:r w:rsidRPr="00927184">
        <w:rPr>
          <w:iCs/>
          <w:szCs w:val="24"/>
          <w:lang w:val="nl-NL"/>
        </w:rPr>
        <w:t xml:space="preserve">zich weer voordoen. Het behandelingsinterval dient met </w:t>
      </w:r>
      <w:r w:rsidR="0050321A" w:rsidRPr="00927184">
        <w:rPr>
          <w:iCs/>
          <w:szCs w:val="24"/>
          <w:lang w:val="nl-NL"/>
        </w:rPr>
        <w:t xml:space="preserve">niet </w:t>
      </w:r>
      <w:r w:rsidRPr="00927184">
        <w:rPr>
          <w:iCs/>
          <w:szCs w:val="24"/>
          <w:lang w:val="nl-NL"/>
        </w:rPr>
        <w:t>m</w:t>
      </w:r>
      <w:r w:rsidR="0050321A" w:rsidRPr="00927184">
        <w:rPr>
          <w:iCs/>
          <w:szCs w:val="24"/>
          <w:lang w:val="nl-NL"/>
        </w:rPr>
        <w:t>eer d</w:t>
      </w:r>
      <w:r w:rsidRPr="00927184">
        <w:rPr>
          <w:iCs/>
          <w:szCs w:val="24"/>
          <w:lang w:val="nl-NL"/>
        </w:rPr>
        <w:t>a</w:t>
      </w:r>
      <w:r w:rsidR="0050321A" w:rsidRPr="00927184">
        <w:rPr>
          <w:iCs/>
          <w:szCs w:val="24"/>
          <w:lang w:val="nl-NL"/>
        </w:rPr>
        <w:t>n</w:t>
      </w:r>
      <w:r w:rsidRPr="00927184">
        <w:rPr>
          <w:iCs/>
          <w:szCs w:val="24"/>
          <w:lang w:val="nl-NL"/>
        </w:rPr>
        <w:t xml:space="preserve"> twee weken per keer te worden verlengd bij natte LMD</w:t>
      </w:r>
      <w:r w:rsidRPr="00927184">
        <w:rPr>
          <w:szCs w:val="22"/>
          <w:lang w:val="nl-NL"/>
        </w:rPr>
        <w:t xml:space="preserve"> en kan met maximaal één maand per keer worden verlengd bij DME.</w:t>
      </w:r>
      <w:r w:rsidR="00BA6E9E" w:rsidRPr="00927184">
        <w:rPr>
          <w:szCs w:val="22"/>
          <w:lang w:val="nl-NL"/>
        </w:rPr>
        <w:t xml:space="preserve"> Bij </w:t>
      </w:r>
      <w:r w:rsidR="002E056C" w:rsidRPr="00927184">
        <w:rPr>
          <w:szCs w:val="22"/>
          <w:lang w:val="nl-NL"/>
        </w:rPr>
        <w:t xml:space="preserve">PDR en </w:t>
      </w:r>
      <w:r w:rsidR="00BA6E9E" w:rsidRPr="00927184">
        <w:rPr>
          <w:szCs w:val="22"/>
          <w:lang w:val="nl-NL"/>
        </w:rPr>
        <w:t>RVO kunnen behandelingsintervallen ook geleidelijk aan worden verlengd. Er zijn echter onvoldoende gegevens om conclusies te trekken over de duur van deze intervallen.</w:t>
      </w:r>
      <w:r w:rsidRPr="00927184">
        <w:rPr>
          <w:szCs w:val="22"/>
          <w:lang w:val="nl-NL"/>
        </w:rPr>
        <w:t xml:space="preserve"> Als de ziekteactiviteit terugkeert, dient het behandelingsinterval overeenkomstig te worden ingekort.</w:t>
      </w:r>
    </w:p>
    <w:p w14:paraId="3404CC13" w14:textId="77777777" w:rsidR="00057233" w:rsidRPr="00927184" w:rsidRDefault="00057233" w:rsidP="00C628B0">
      <w:pPr>
        <w:suppressAutoHyphens/>
        <w:rPr>
          <w:szCs w:val="22"/>
          <w:lang w:val="nl-NL"/>
        </w:rPr>
      </w:pPr>
    </w:p>
    <w:p w14:paraId="3715CBD2" w14:textId="77777777" w:rsidR="000A4B63" w:rsidRPr="00927184" w:rsidRDefault="000A4B63" w:rsidP="00C628B0">
      <w:pPr>
        <w:rPr>
          <w:lang w:val="nl-NL"/>
        </w:rPr>
      </w:pPr>
      <w:r w:rsidRPr="00927184">
        <w:rPr>
          <w:lang w:val="nl-NL"/>
        </w:rPr>
        <w:t xml:space="preserve">De behandeling van visusverslechtering als gevolg van CNV moet individueel per patiënt bepaald worden gebaseerd op de ziekteactiviteit. Sommige patiënten hebben slechts één injectie nodig gedurende de eerste 12 maanden; andere patiënten kunnen frequentere behandeling nodig hebben, waaronder een maandelijkse injectie. Bij CNV secundair aan pathologische myopie (PM) hebben veel patiënten </w:t>
      </w:r>
      <w:r w:rsidR="007C705C" w:rsidRPr="00927184">
        <w:rPr>
          <w:lang w:val="nl-NL"/>
        </w:rPr>
        <w:t xml:space="preserve">mogelijk </w:t>
      </w:r>
      <w:r w:rsidRPr="00927184">
        <w:rPr>
          <w:lang w:val="nl-NL"/>
        </w:rPr>
        <w:t>slechts één of twee injecties nodig tijdens het eerste jaar.</w:t>
      </w:r>
    </w:p>
    <w:p w14:paraId="5A3905BD" w14:textId="77777777" w:rsidR="005103CD" w:rsidRPr="00927184" w:rsidRDefault="005103CD" w:rsidP="00C628B0">
      <w:pPr>
        <w:widowControl w:val="0"/>
        <w:rPr>
          <w:i/>
          <w:szCs w:val="22"/>
          <w:lang w:val="nl-NL"/>
        </w:rPr>
      </w:pPr>
    </w:p>
    <w:p w14:paraId="589E0451" w14:textId="77777777" w:rsidR="00020519" w:rsidRPr="00927184" w:rsidRDefault="00020519" w:rsidP="00C628B0">
      <w:pPr>
        <w:keepNext/>
        <w:widowControl w:val="0"/>
        <w:rPr>
          <w:i/>
          <w:szCs w:val="22"/>
          <w:lang w:val="nl-NL"/>
        </w:rPr>
      </w:pPr>
      <w:r w:rsidRPr="00927184">
        <w:rPr>
          <w:i/>
          <w:szCs w:val="22"/>
          <w:lang w:val="nl-NL"/>
        </w:rPr>
        <w:t>Lucentis en laserfotocoagulatie bij DME en macula-oedeem secundair aan BRVO</w:t>
      </w:r>
    </w:p>
    <w:p w14:paraId="41187D67" w14:textId="77777777" w:rsidR="00020519" w:rsidRPr="00927184" w:rsidRDefault="00020519" w:rsidP="00C628B0">
      <w:pPr>
        <w:widowControl w:val="0"/>
        <w:rPr>
          <w:szCs w:val="22"/>
          <w:lang w:val="nl-NL"/>
        </w:rPr>
      </w:pPr>
      <w:r w:rsidRPr="00927184">
        <w:rPr>
          <w:szCs w:val="22"/>
          <w:lang w:val="nl-NL"/>
        </w:rPr>
        <w:t>Er is enige ervaring met de gelijktijdige toediening van Lucentis met laserfotocoagulatie. Wanneer ze op dezelfde dag worden gegeven, dient Lucentis ten minste 30 minuten na laserfotocoagulatie te worden toegediend. Lucentis kan worden toegediend aan patiënten die eerder laserfotocoagulatie hebben gekregen.</w:t>
      </w:r>
    </w:p>
    <w:p w14:paraId="638FBA6C" w14:textId="77777777" w:rsidR="00020519" w:rsidRPr="00927184" w:rsidRDefault="00020519" w:rsidP="00C628B0">
      <w:pPr>
        <w:suppressAutoHyphens/>
        <w:rPr>
          <w:szCs w:val="22"/>
          <w:lang w:val="nl-NL"/>
        </w:rPr>
      </w:pPr>
    </w:p>
    <w:p w14:paraId="1BEFB18E" w14:textId="77777777" w:rsidR="00020519" w:rsidRPr="00927184" w:rsidRDefault="00020519" w:rsidP="00C628B0">
      <w:pPr>
        <w:keepNext/>
        <w:widowControl w:val="0"/>
        <w:rPr>
          <w:i/>
          <w:szCs w:val="22"/>
          <w:lang w:val="nl-NL"/>
        </w:rPr>
      </w:pPr>
      <w:r w:rsidRPr="00927184">
        <w:rPr>
          <w:i/>
          <w:szCs w:val="22"/>
          <w:lang w:val="nl-NL"/>
        </w:rPr>
        <w:t xml:space="preserve">Lucentis en fotodynamische therapie met </w:t>
      </w:r>
      <w:r w:rsidR="00F34281" w:rsidRPr="00927184">
        <w:rPr>
          <w:i/>
          <w:szCs w:val="22"/>
          <w:lang w:val="nl-NL"/>
        </w:rPr>
        <w:t>verteporfine</w:t>
      </w:r>
      <w:r w:rsidR="003D2872" w:rsidRPr="00927184">
        <w:rPr>
          <w:i/>
          <w:szCs w:val="22"/>
          <w:lang w:val="nl-NL"/>
        </w:rPr>
        <w:t xml:space="preserve"> </w:t>
      </w:r>
      <w:r w:rsidRPr="00927184">
        <w:rPr>
          <w:i/>
          <w:szCs w:val="22"/>
          <w:lang w:val="nl-NL"/>
        </w:rPr>
        <w:t>bij CNV secundair aan PM</w:t>
      </w:r>
    </w:p>
    <w:p w14:paraId="557B52C7" w14:textId="77777777" w:rsidR="00020519" w:rsidRPr="00927184" w:rsidRDefault="00020519" w:rsidP="00C628B0">
      <w:pPr>
        <w:suppressAutoHyphens/>
        <w:rPr>
          <w:szCs w:val="22"/>
          <w:lang w:val="nl-NL"/>
        </w:rPr>
      </w:pPr>
      <w:r w:rsidRPr="00927184">
        <w:rPr>
          <w:szCs w:val="22"/>
          <w:lang w:val="nl-NL"/>
        </w:rPr>
        <w:t xml:space="preserve">Er is geen ervaring met gelijktijdige toediening van Lucentis en </w:t>
      </w:r>
      <w:r w:rsidR="00F34281" w:rsidRPr="00927184">
        <w:rPr>
          <w:szCs w:val="22"/>
          <w:lang w:val="nl-NL"/>
        </w:rPr>
        <w:t>verteporfine</w:t>
      </w:r>
      <w:r w:rsidRPr="00927184">
        <w:rPr>
          <w:szCs w:val="22"/>
          <w:lang w:val="nl-NL"/>
        </w:rPr>
        <w:t>.</w:t>
      </w:r>
    </w:p>
    <w:p w14:paraId="77236CFD" w14:textId="77777777" w:rsidR="00020519" w:rsidRPr="00927184" w:rsidRDefault="00020519" w:rsidP="00C628B0">
      <w:pPr>
        <w:suppressAutoHyphens/>
        <w:rPr>
          <w:szCs w:val="22"/>
          <w:lang w:val="nl-NL"/>
        </w:rPr>
      </w:pPr>
    </w:p>
    <w:p w14:paraId="251917CE" w14:textId="77777777" w:rsidR="00020519" w:rsidRPr="00927184" w:rsidRDefault="00020519" w:rsidP="00C628B0">
      <w:pPr>
        <w:suppressAutoHyphens/>
        <w:rPr>
          <w:szCs w:val="22"/>
          <w:lang w:val="nl-NL"/>
        </w:rPr>
      </w:pPr>
      <w:r w:rsidRPr="00927184">
        <w:rPr>
          <w:szCs w:val="22"/>
          <w:lang w:val="nl-NL"/>
        </w:rPr>
        <w:t>Lucentis moet vóór toediening worden gecontroleerd op stofdeeltjes en verkleuring.</w:t>
      </w:r>
    </w:p>
    <w:p w14:paraId="4EB2F0E8" w14:textId="77777777" w:rsidR="00020519" w:rsidRPr="00927184" w:rsidRDefault="00020519" w:rsidP="00C628B0">
      <w:pPr>
        <w:suppressAutoHyphens/>
        <w:rPr>
          <w:szCs w:val="22"/>
          <w:lang w:val="nl-NL"/>
        </w:rPr>
      </w:pPr>
    </w:p>
    <w:p w14:paraId="41D0E187" w14:textId="77777777" w:rsidR="00020519" w:rsidRPr="00927184" w:rsidRDefault="00020519" w:rsidP="00C628B0">
      <w:pPr>
        <w:suppressAutoHyphens/>
        <w:rPr>
          <w:szCs w:val="22"/>
          <w:lang w:val="nl-NL"/>
        </w:rPr>
      </w:pPr>
      <w:r w:rsidRPr="00927184">
        <w:rPr>
          <w:szCs w:val="22"/>
          <w:lang w:val="nl-NL"/>
        </w:rPr>
        <w:t xml:space="preserve">De injectieprocedure moet worden uitgevoerd onder aseptische omstandigheden: dit impliceert een chirurgische desinfectie van de handen, het gebruik van steriele handschoenen, een steriel laken en een steriel ooglid-speculum (of equivalent) en de beschikbaarheid van steriele paracentese (indien nodig). De medische voorgeschiedenis van de patiënt voor overgevoeligheidsreacties moet zorgvuldig worden geëvalueerd voordat de intravitreale procedure wordt uitgevoerd. </w:t>
      </w:r>
      <w:r w:rsidR="00DB5904" w:rsidRPr="00927184">
        <w:rPr>
          <w:szCs w:val="22"/>
          <w:lang w:val="nl-NL"/>
        </w:rPr>
        <w:t>In overeenstemming met de lokale praktijk moeten g</w:t>
      </w:r>
      <w:r w:rsidRPr="00927184">
        <w:rPr>
          <w:szCs w:val="22"/>
          <w:lang w:val="nl-NL"/>
        </w:rPr>
        <w:t>eschikte anesthesie en een topisch breed-spectrum microbicide</w:t>
      </w:r>
      <w:r w:rsidR="00DB5904" w:rsidRPr="00927184">
        <w:rPr>
          <w:szCs w:val="22"/>
          <w:lang w:val="nl-NL"/>
        </w:rPr>
        <w:t>,</w:t>
      </w:r>
      <w:r w:rsidRPr="00927184">
        <w:rPr>
          <w:szCs w:val="22"/>
          <w:lang w:val="nl-NL"/>
        </w:rPr>
        <w:t xml:space="preserve"> </w:t>
      </w:r>
      <w:r w:rsidR="00DB5904" w:rsidRPr="00927184">
        <w:rPr>
          <w:szCs w:val="22"/>
          <w:lang w:val="nl-NL"/>
        </w:rPr>
        <w:t>om de perioculaire huid, het ooglid en het oculaire oppervlak te desinfecteren,</w:t>
      </w:r>
      <w:r w:rsidRPr="00927184">
        <w:rPr>
          <w:szCs w:val="22"/>
          <w:lang w:val="nl-NL"/>
        </w:rPr>
        <w:t xml:space="preserve"> worden toegediend voorafgaand aan de injectie.</w:t>
      </w:r>
    </w:p>
    <w:p w14:paraId="4ED4F393" w14:textId="77777777" w:rsidR="00E512F5" w:rsidRPr="00927184" w:rsidRDefault="00E512F5" w:rsidP="00C628B0">
      <w:pPr>
        <w:suppressAutoHyphens/>
        <w:rPr>
          <w:szCs w:val="22"/>
          <w:lang w:val="nl-NL"/>
        </w:rPr>
      </w:pPr>
    </w:p>
    <w:p w14:paraId="5A913C9F" w14:textId="77777777" w:rsidR="00E512F5" w:rsidRPr="00927184" w:rsidRDefault="00E512F5" w:rsidP="00C628B0">
      <w:pPr>
        <w:keepNext/>
        <w:suppressAutoHyphens/>
        <w:rPr>
          <w:szCs w:val="22"/>
          <w:u w:val="single"/>
          <w:lang w:val="nl-NL"/>
        </w:rPr>
      </w:pPr>
      <w:r w:rsidRPr="00927184">
        <w:rPr>
          <w:szCs w:val="22"/>
          <w:u w:val="single"/>
          <w:lang w:val="nl-NL"/>
        </w:rPr>
        <w:t>Verpakking met enkel</w:t>
      </w:r>
      <w:r w:rsidR="00C74124" w:rsidRPr="00927184">
        <w:rPr>
          <w:szCs w:val="22"/>
          <w:u w:val="single"/>
          <w:lang w:val="nl-NL"/>
        </w:rPr>
        <w:t xml:space="preserve"> een</w:t>
      </w:r>
      <w:r w:rsidRPr="00927184">
        <w:rPr>
          <w:szCs w:val="22"/>
          <w:u w:val="single"/>
          <w:lang w:val="nl-NL"/>
        </w:rPr>
        <w:t xml:space="preserve"> injectieflacon</w:t>
      </w:r>
    </w:p>
    <w:p w14:paraId="10CF8106" w14:textId="77777777" w:rsidR="00E512F5" w:rsidRPr="00927184" w:rsidRDefault="00E512F5" w:rsidP="00C628B0">
      <w:pPr>
        <w:rPr>
          <w:lang w:val="nl-NL"/>
        </w:rPr>
      </w:pPr>
      <w:r w:rsidRPr="00927184">
        <w:rPr>
          <w:lang w:val="nl-NL"/>
        </w:rPr>
        <w:t>De injectieflacon is uitsluitend voor eenmalig gebruik. Na injectie dient al het ongebruikte middel weggegooid te worden. Een injectieflacon die tekenen vertoont van beschadiging of geknoei, dient niet gebruikt te worden. De steriliteit kan niet worden gegarandeerd tenzij de verzegeling van de verpakking onbeschadigd is.</w:t>
      </w:r>
    </w:p>
    <w:p w14:paraId="03956DD1" w14:textId="77777777" w:rsidR="00E512F5" w:rsidRPr="00927184" w:rsidRDefault="00E512F5" w:rsidP="00C628B0">
      <w:pPr>
        <w:rPr>
          <w:lang w:val="nl-NL"/>
        </w:rPr>
      </w:pPr>
    </w:p>
    <w:p w14:paraId="16A2ABF7" w14:textId="77777777" w:rsidR="00E512F5" w:rsidRPr="00927184" w:rsidRDefault="00E512F5" w:rsidP="00C628B0">
      <w:pPr>
        <w:keepNext/>
        <w:rPr>
          <w:lang w:val="nl-NL"/>
        </w:rPr>
      </w:pPr>
      <w:r w:rsidRPr="00927184">
        <w:rPr>
          <w:lang w:val="nl-NL"/>
        </w:rPr>
        <w:t>De volgende medische hulpmiddelen voor eenmalig gebruik zijn nodig voor de bereiding en intravitreale injectie:</w:t>
      </w:r>
    </w:p>
    <w:p w14:paraId="79ABEFAE" w14:textId="77777777" w:rsidR="00E512F5" w:rsidRPr="00927184" w:rsidRDefault="00E512F5" w:rsidP="00C628B0">
      <w:pPr>
        <w:ind w:left="567" w:hanging="567"/>
        <w:rPr>
          <w:lang w:val="nl-NL"/>
        </w:rPr>
      </w:pPr>
      <w:r w:rsidRPr="00927184">
        <w:rPr>
          <w:lang w:val="nl-NL"/>
        </w:rPr>
        <w:t>-</w:t>
      </w:r>
      <w:r w:rsidRPr="00927184">
        <w:rPr>
          <w:lang w:val="nl-NL"/>
        </w:rPr>
        <w:tab/>
        <w:t>een 5 µm filternaald (18G)</w:t>
      </w:r>
    </w:p>
    <w:p w14:paraId="5416D4F4" w14:textId="77777777" w:rsidR="00E512F5" w:rsidRPr="00927184" w:rsidRDefault="00E512F5" w:rsidP="00C628B0">
      <w:pPr>
        <w:ind w:left="567" w:hanging="567"/>
        <w:rPr>
          <w:lang w:val="nl-NL"/>
        </w:rPr>
      </w:pPr>
      <w:r w:rsidRPr="00927184">
        <w:rPr>
          <w:lang w:val="nl-NL"/>
        </w:rPr>
        <w:t>-</w:t>
      </w:r>
      <w:r w:rsidRPr="00927184">
        <w:rPr>
          <w:lang w:val="nl-NL"/>
        </w:rPr>
        <w:tab/>
        <w:t>een 1 ml steriele injectiespuit</w:t>
      </w:r>
      <w:r w:rsidR="00170507" w:rsidRPr="00927184">
        <w:rPr>
          <w:lang w:val="nl-NL"/>
        </w:rPr>
        <w:t xml:space="preserve"> (met een 0,05 ml doseringsstreep)</w:t>
      </w:r>
    </w:p>
    <w:p w14:paraId="0AF48077" w14:textId="77777777" w:rsidR="00E512F5" w:rsidRPr="00927184" w:rsidRDefault="00E512F5" w:rsidP="00C628B0">
      <w:pPr>
        <w:keepNext/>
        <w:ind w:left="567" w:hanging="567"/>
        <w:rPr>
          <w:lang w:val="nl-NL"/>
        </w:rPr>
      </w:pPr>
      <w:r w:rsidRPr="00927184">
        <w:rPr>
          <w:lang w:val="nl-NL"/>
        </w:rPr>
        <w:t>-</w:t>
      </w:r>
      <w:r w:rsidRPr="00927184">
        <w:rPr>
          <w:lang w:val="nl-NL"/>
        </w:rPr>
        <w:tab/>
        <w:t>een injectienaald (30G x ½″).</w:t>
      </w:r>
    </w:p>
    <w:p w14:paraId="60F11751" w14:textId="77777777" w:rsidR="00E512F5" w:rsidRPr="00927184" w:rsidRDefault="00E512F5" w:rsidP="00C628B0">
      <w:pPr>
        <w:rPr>
          <w:lang w:val="nl-NL"/>
        </w:rPr>
      </w:pPr>
      <w:r w:rsidRPr="00927184">
        <w:rPr>
          <w:lang w:val="nl-NL"/>
        </w:rPr>
        <w:t>Deze medische hulpmiddelen maken geen deel uit van de Lucentis-verpakking.</w:t>
      </w:r>
    </w:p>
    <w:p w14:paraId="1C186036" w14:textId="77777777" w:rsidR="00E512F5" w:rsidRPr="00927184" w:rsidRDefault="00E512F5" w:rsidP="00C628B0">
      <w:pPr>
        <w:rPr>
          <w:lang w:val="nl-NL"/>
        </w:rPr>
      </w:pPr>
    </w:p>
    <w:p w14:paraId="6E2FACAA" w14:textId="77777777" w:rsidR="00E512F5" w:rsidRPr="00927184" w:rsidRDefault="00E512F5" w:rsidP="00C628B0">
      <w:pPr>
        <w:keepNext/>
        <w:rPr>
          <w:u w:val="single"/>
          <w:lang w:val="nl-NL"/>
        </w:rPr>
      </w:pPr>
      <w:r w:rsidRPr="00927184">
        <w:rPr>
          <w:u w:val="single"/>
          <w:lang w:val="nl-NL"/>
        </w:rPr>
        <w:t>Verpakking met injectieflacon + filternaald</w:t>
      </w:r>
    </w:p>
    <w:p w14:paraId="35FFE6AD" w14:textId="77777777" w:rsidR="00E512F5" w:rsidRPr="00927184" w:rsidRDefault="004610B2" w:rsidP="00C628B0">
      <w:pPr>
        <w:rPr>
          <w:lang w:val="nl-NL"/>
        </w:rPr>
      </w:pPr>
      <w:r w:rsidRPr="00927184">
        <w:rPr>
          <w:lang w:val="nl-NL"/>
        </w:rPr>
        <w:t>Alle onderdelen zijn steriel en</w:t>
      </w:r>
      <w:r w:rsidR="00E512F5" w:rsidRPr="00927184">
        <w:rPr>
          <w:lang w:val="nl-NL"/>
        </w:rPr>
        <w:t xml:space="preserve"> uitsluitend voor eenmalig gebruik. </w:t>
      </w:r>
      <w:r w:rsidRPr="00927184">
        <w:rPr>
          <w:lang w:val="nl-NL"/>
        </w:rPr>
        <w:t>Een onderdeel waarvan de verpakking tekenen vertoont van beschadiging of geknoei, dient niet gebruikt te worden. De steriliteit kan niet worden gegarandeerd tenzij de verzegeling van de verpakking van het onderdeel onbeschadigd is.</w:t>
      </w:r>
      <w:r w:rsidR="00E512F5" w:rsidRPr="00927184">
        <w:rPr>
          <w:lang w:val="nl-NL"/>
        </w:rPr>
        <w:t>Hergebruik kan leiden tot infecties of andere ziektes/verwondingen.</w:t>
      </w:r>
    </w:p>
    <w:p w14:paraId="35414A7F" w14:textId="77777777" w:rsidR="00E512F5" w:rsidRPr="00927184" w:rsidRDefault="00E512F5" w:rsidP="00C628B0">
      <w:pPr>
        <w:rPr>
          <w:lang w:val="nl-NL"/>
        </w:rPr>
      </w:pPr>
    </w:p>
    <w:p w14:paraId="24D3C733" w14:textId="77777777" w:rsidR="00E512F5" w:rsidRPr="00927184" w:rsidRDefault="00E512F5" w:rsidP="00C628B0">
      <w:pPr>
        <w:keepNext/>
        <w:rPr>
          <w:lang w:val="nl-NL"/>
        </w:rPr>
      </w:pPr>
      <w:r w:rsidRPr="00927184">
        <w:rPr>
          <w:lang w:val="nl-NL"/>
        </w:rPr>
        <w:t>De volgende medische hulpmiddelen voor eenmalig gebruik zijn nodig voor de bereiding en intravitreale injectie:</w:t>
      </w:r>
    </w:p>
    <w:p w14:paraId="6B8DB9EE" w14:textId="77777777" w:rsidR="00E512F5" w:rsidRPr="00927184" w:rsidRDefault="00E512F5" w:rsidP="00C628B0">
      <w:pPr>
        <w:ind w:left="567" w:hanging="567"/>
        <w:rPr>
          <w:lang w:val="nl-NL"/>
        </w:rPr>
      </w:pPr>
      <w:r w:rsidRPr="00927184">
        <w:rPr>
          <w:lang w:val="nl-NL"/>
        </w:rPr>
        <w:t>-</w:t>
      </w:r>
      <w:r w:rsidRPr="00927184">
        <w:rPr>
          <w:lang w:val="nl-NL"/>
        </w:rPr>
        <w:tab/>
        <w:t>een 5 µm filternaald (18G x 1½″, 1,2 mm x 40 mm,</w:t>
      </w:r>
      <w:r w:rsidRPr="00927184">
        <w:rPr>
          <w:szCs w:val="22"/>
          <w:lang w:val="nl-NL"/>
        </w:rPr>
        <w:t xml:space="preserve"> meegeleverd</w:t>
      </w:r>
      <w:r w:rsidRPr="00927184">
        <w:rPr>
          <w:lang w:val="nl-NL"/>
        </w:rPr>
        <w:t>)</w:t>
      </w:r>
    </w:p>
    <w:p w14:paraId="3722C776" w14:textId="77777777" w:rsidR="00E512F5" w:rsidRPr="00927184" w:rsidRDefault="00E512F5" w:rsidP="00C628B0">
      <w:pPr>
        <w:ind w:left="567" w:hanging="567"/>
        <w:rPr>
          <w:lang w:val="nl-NL"/>
        </w:rPr>
      </w:pPr>
      <w:r w:rsidRPr="00927184">
        <w:rPr>
          <w:lang w:val="nl-NL"/>
        </w:rPr>
        <w:t>-</w:t>
      </w:r>
      <w:r w:rsidRPr="00927184">
        <w:rPr>
          <w:lang w:val="nl-NL"/>
        </w:rPr>
        <w:tab/>
        <w:t>een 1 ml steriele injectiespuit (</w:t>
      </w:r>
      <w:r w:rsidR="00170507" w:rsidRPr="00927184">
        <w:rPr>
          <w:lang w:val="nl-NL"/>
        </w:rPr>
        <w:t xml:space="preserve">met een 0,05 ml doseringsstreep, </w:t>
      </w:r>
      <w:r w:rsidRPr="00927184">
        <w:rPr>
          <w:lang w:val="nl-NL"/>
        </w:rPr>
        <w:t>maakt geen deel uit van de Lucentis</w:t>
      </w:r>
      <w:r w:rsidRPr="00927184">
        <w:rPr>
          <w:lang w:val="nl-NL"/>
        </w:rPr>
        <w:noBreakHyphen/>
        <w:t>verpakking)</w:t>
      </w:r>
    </w:p>
    <w:p w14:paraId="4C4AD834" w14:textId="77777777" w:rsidR="00AF34E5" w:rsidRPr="00927184" w:rsidRDefault="00E512F5" w:rsidP="00C628B0">
      <w:pPr>
        <w:ind w:left="567" w:hanging="567"/>
        <w:rPr>
          <w:lang w:val="nl-NL"/>
        </w:rPr>
      </w:pPr>
      <w:r w:rsidRPr="00927184">
        <w:rPr>
          <w:lang w:val="nl-NL"/>
        </w:rPr>
        <w:t>-</w:t>
      </w:r>
      <w:r w:rsidRPr="00927184">
        <w:rPr>
          <w:lang w:val="nl-NL"/>
        </w:rPr>
        <w:tab/>
        <w:t xml:space="preserve">een injectienaald (30G x ½″; maakt geen deel </w:t>
      </w:r>
      <w:r w:rsidR="004610B2" w:rsidRPr="00927184">
        <w:rPr>
          <w:lang w:val="nl-NL"/>
        </w:rPr>
        <w:t>uit van de Lucentis</w:t>
      </w:r>
      <w:r w:rsidR="004610B2" w:rsidRPr="00927184">
        <w:rPr>
          <w:lang w:val="nl-NL"/>
        </w:rPr>
        <w:noBreakHyphen/>
        <w:t>verpakking)</w:t>
      </w:r>
    </w:p>
    <w:p w14:paraId="6E5510AA" w14:textId="77777777" w:rsidR="00AF34E5" w:rsidRPr="00927184" w:rsidRDefault="00AF34E5" w:rsidP="00C628B0">
      <w:pPr>
        <w:suppressAutoHyphens/>
        <w:rPr>
          <w:szCs w:val="22"/>
          <w:lang w:val="nl-NL"/>
        </w:rPr>
      </w:pPr>
    </w:p>
    <w:p w14:paraId="506D386D" w14:textId="77777777" w:rsidR="00020519" w:rsidRPr="00927184" w:rsidRDefault="00020519" w:rsidP="00C628B0">
      <w:pPr>
        <w:keepNext/>
        <w:widowControl w:val="0"/>
        <w:suppressAutoHyphens/>
        <w:rPr>
          <w:szCs w:val="22"/>
          <w:lang w:val="nl-NL"/>
        </w:rPr>
      </w:pPr>
      <w:r w:rsidRPr="00927184">
        <w:rPr>
          <w:szCs w:val="22"/>
          <w:lang w:val="nl-NL"/>
        </w:rPr>
        <w:t>Voor de bereiding van Lucentis voor intravitreale toediening</w:t>
      </w:r>
      <w:r w:rsidR="00406671" w:rsidRPr="00927184">
        <w:rPr>
          <w:szCs w:val="22"/>
          <w:lang w:val="nl-NL"/>
        </w:rPr>
        <w:t xml:space="preserve"> aan volwassen patiënten</w:t>
      </w:r>
      <w:r w:rsidRPr="00927184">
        <w:rPr>
          <w:szCs w:val="22"/>
          <w:lang w:val="nl-NL"/>
        </w:rPr>
        <w:t>, volg de volgende instructies:</w:t>
      </w:r>
    </w:p>
    <w:p w14:paraId="091A9261" w14:textId="77777777" w:rsidR="00020519" w:rsidRPr="00927184" w:rsidRDefault="00020519" w:rsidP="00C628B0">
      <w:pPr>
        <w:keepNext/>
        <w:widowControl w:val="0"/>
        <w:numPr>
          <w:ilvl w:val="12"/>
          <w:numId w:val="0"/>
        </w:numPr>
        <w:ind w:right="-2"/>
        <w:rPr>
          <w:szCs w:val="22"/>
          <w:lang w:val="nl-NL"/>
        </w:rPr>
      </w:pPr>
    </w:p>
    <w:tbl>
      <w:tblPr>
        <w:tblW w:w="0" w:type="auto"/>
        <w:tblLook w:val="01E0" w:firstRow="1" w:lastRow="1" w:firstColumn="1" w:lastColumn="1" w:noHBand="0" w:noVBand="0"/>
      </w:tblPr>
      <w:tblGrid>
        <w:gridCol w:w="2941"/>
        <w:gridCol w:w="6130"/>
      </w:tblGrid>
      <w:tr w:rsidR="00020519" w:rsidRPr="007B7D0B" w14:paraId="22E97A73" w14:textId="77777777" w:rsidTr="0006778D">
        <w:trPr>
          <w:cantSplit/>
        </w:trPr>
        <w:tc>
          <w:tcPr>
            <w:tcW w:w="2943" w:type="dxa"/>
          </w:tcPr>
          <w:p w14:paraId="5B6E527A" w14:textId="77777777" w:rsidR="00020519" w:rsidRPr="00927184" w:rsidRDefault="00020519" w:rsidP="00C628B0">
            <w:pPr>
              <w:widowControl w:val="0"/>
              <w:numPr>
                <w:ilvl w:val="12"/>
                <w:numId w:val="0"/>
              </w:numPr>
              <w:ind w:right="-2"/>
              <w:rPr>
                <w:szCs w:val="22"/>
                <w:lang w:val="nl-NL"/>
              </w:rPr>
            </w:pPr>
          </w:p>
          <w:p w14:paraId="325EF7D9" w14:textId="77777777" w:rsidR="00020519" w:rsidRPr="00927184" w:rsidRDefault="00381848" w:rsidP="00C628B0">
            <w:pPr>
              <w:widowControl w:val="0"/>
              <w:numPr>
                <w:ilvl w:val="12"/>
                <w:numId w:val="0"/>
              </w:numPr>
              <w:ind w:right="-2"/>
              <w:rPr>
                <w:szCs w:val="22"/>
                <w:lang w:val="nl-NL"/>
              </w:rPr>
            </w:pPr>
            <w:r w:rsidRPr="00927184">
              <w:rPr>
                <w:noProof/>
                <w:lang w:val="en-US"/>
              </w:rPr>
              <w:drawing>
                <wp:inline distT="0" distB="0" distL="0" distR="0" wp14:anchorId="1007DF99" wp14:editId="19199DD7">
                  <wp:extent cx="1343025" cy="1695450"/>
                  <wp:effectExtent l="0" t="0" r="0" b="0"/>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1343025" cy="1695450"/>
                          </a:xfrm>
                          <a:prstGeom prst="rect">
                            <a:avLst/>
                          </a:prstGeom>
                          <a:noFill/>
                          <a:ln>
                            <a:noFill/>
                          </a:ln>
                        </pic:spPr>
                      </pic:pic>
                    </a:graphicData>
                  </a:graphic>
                </wp:inline>
              </w:drawing>
            </w:r>
          </w:p>
        </w:tc>
        <w:tc>
          <w:tcPr>
            <w:tcW w:w="6804" w:type="dxa"/>
          </w:tcPr>
          <w:p w14:paraId="00571E65" w14:textId="4E1DAAE5" w:rsidR="00020519" w:rsidRPr="00927184" w:rsidRDefault="00020519" w:rsidP="00C628B0">
            <w:pPr>
              <w:tabs>
                <w:tab w:val="left" w:pos="567"/>
              </w:tabs>
              <w:suppressAutoHyphens/>
              <w:spacing w:line="260" w:lineRule="exact"/>
              <w:rPr>
                <w:szCs w:val="22"/>
                <w:lang w:val="nl-NL"/>
              </w:rPr>
            </w:pPr>
            <w:r w:rsidRPr="00927184">
              <w:rPr>
                <w:szCs w:val="22"/>
                <w:lang w:val="nl-NL"/>
              </w:rPr>
              <w:t xml:space="preserve">1. </w:t>
            </w:r>
            <w:r w:rsidR="009E7A7D" w:rsidRPr="00927184">
              <w:rPr>
                <w:szCs w:val="22"/>
                <w:lang w:val="nl-NL"/>
              </w:rPr>
              <w:t>Verwijder de dop van de injectieflacon en maak het septum van de injectieflacon schoon (bijv. met een 70%-alcoholdoekje)</w:t>
            </w:r>
            <w:r w:rsidRPr="00927184">
              <w:rPr>
                <w:szCs w:val="22"/>
                <w:lang w:val="nl-NL"/>
              </w:rPr>
              <w:t xml:space="preserve"> vóór het optrekken van de oplossing.</w:t>
            </w:r>
          </w:p>
          <w:p w14:paraId="2935C503" w14:textId="77777777" w:rsidR="00020519" w:rsidRPr="00927184" w:rsidRDefault="00020519" w:rsidP="00C628B0">
            <w:pPr>
              <w:widowControl w:val="0"/>
              <w:rPr>
                <w:szCs w:val="22"/>
                <w:lang w:val="nl-NL"/>
              </w:rPr>
            </w:pPr>
          </w:p>
          <w:p w14:paraId="0ED3C00A" w14:textId="77777777" w:rsidR="00020519" w:rsidRPr="00927184" w:rsidRDefault="00020519" w:rsidP="00C628B0">
            <w:pPr>
              <w:widowControl w:val="0"/>
              <w:rPr>
                <w:szCs w:val="22"/>
                <w:lang w:val="nl-NL"/>
              </w:rPr>
            </w:pPr>
            <w:r w:rsidRPr="00927184">
              <w:rPr>
                <w:szCs w:val="22"/>
                <w:lang w:val="nl-NL"/>
              </w:rPr>
              <w:t xml:space="preserve">2. Zet </w:t>
            </w:r>
            <w:r w:rsidR="004610B2" w:rsidRPr="00927184">
              <w:rPr>
                <w:szCs w:val="22"/>
                <w:lang w:val="nl-NL"/>
              </w:rPr>
              <w:t>een</w:t>
            </w:r>
            <w:r w:rsidRPr="00927184">
              <w:rPr>
                <w:szCs w:val="22"/>
                <w:lang w:val="nl-NL"/>
              </w:rPr>
              <w:t xml:space="preserve"> 5 </w:t>
            </w:r>
            <w:r w:rsidRPr="00927184">
              <w:rPr>
                <w:szCs w:val="22"/>
                <w:lang w:val="nl-NL"/>
              </w:rPr>
              <w:sym w:font="Symbol" w:char="F06D"/>
            </w:r>
            <w:r w:rsidRPr="00927184">
              <w:rPr>
                <w:szCs w:val="22"/>
                <w:lang w:val="nl-NL"/>
              </w:rPr>
              <w:t>m filternaald (</w:t>
            </w:r>
            <w:r w:rsidRPr="00927184">
              <w:rPr>
                <w:lang w:val="nl-NL"/>
              </w:rPr>
              <w:t>18G x 1½″, 1,2 mm x 40 mm</w:t>
            </w:r>
            <w:r w:rsidRPr="00927184">
              <w:rPr>
                <w:szCs w:val="22"/>
                <w:lang w:val="nl-NL"/>
              </w:rPr>
              <w:t>,</w:t>
            </w:r>
            <w:r w:rsidRPr="00927184">
              <w:rPr>
                <w:lang w:val="nl-NL"/>
              </w:rPr>
              <w:t xml:space="preserve"> 5 µm</w:t>
            </w:r>
            <w:r w:rsidRPr="00927184">
              <w:rPr>
                <w:szCs w:val="22"/>
                <w:lang w:val="nl-NL"/>
              </w:rPr>
              <w:t xml:space="preserve">) op </w:t>
            </w:r>
            <w:r w:rsidR="004610B2" w:rsidRPr="00927184">
              <w:rPr>
                <w:szCs w:val="22"/>
                <w:lang w:val="nl-NL"/>
              </w:rPr>
              <w:t>een</w:t>
            </w:r>
            <w:r w:rsidRPr="00927184">
              <w:rPr>
                <w:szCs w:val="22"/>
                <w:lang w:val="nl-NL"/>
              </w:rPr>
              <w:t xml:space="preserve"> 1 ml injectiespuit door middel van de aseptische techniek. Duw de stompe filternaald in het midden van de stop van de injectieflacon totdat de naald de bodem van de injectieflacon raakt.</w:t>
            </w:r>
          </w:p>
          <w:p w14:paraId="6C7AE71E" w14:textId="77777777" w:rsidR="00020519" w:rsidRPr="00927184" w:rsidRDefault="00020519" w:rsidP="00C628B0">
            <w:pPr>
              <w:tabs>
                <w:tab w:val="left" w:pos="567"/>
              </w:tabs>
              <w:suppressAutoHyphens/>
              <w:spacing w:line="260" w:lineRule="exact"/>
              <w:rPr>
                <w:szCs w:val="22"/>
                <w:lang w:val="nl-NL"/>
              </w:rPr>
            </w:pPr>
          </w:p>
          <w:p w14:paraId="42015F89" w14:textId="77777777" w:rsidR="00020519" w:rsidRPr="00927184" w:rsidRDefault="00020519" w:rsidP="00C628B0">
            <w:pPr>
              <w:tabs>
                <w:tab w:val="left" w:pos="567"/>
              </w:tabs>
              <w:suppressAutoHyphens/>
              <w:spacing w:line="260" w:lineRule="exact"/>
              <w:rPr>
                <w:szCs w:val="22"/>
                <w:lang w:val="nl-NL"/>
              </w:rPr>
            </w:pPr>
            <w:r w:rsidRPr="00927184">
              <w:rPr>
                <w:szCs w:val="22"/>
                <w:lang w:val="nl-NL"/>
              </w:rPr>
              <w:t>3. Trek alle vloeistof uit de injectieflacon op, waarbij de injectieflacon rechtop wordt gehouden, lichtjes schuin om het volledig optrekken van de vloeistof te vergemakkelijken.</w:t>
            </w:r>
          </w:p>
          <w:p w14:paraId="49BAEB80" w14:textId="77777777" w:rsidR="00020519" w:rsidRPr="00927184" w:rsidRDefault="00020519" w:rsidP="00C628B0">
            <w:pPr>
              <w:widowControl w:val="0"/>
              <w:ind w:left="360"/>
              <w:rPr>
                <w:szCs w:val="22"/>
                <w:lang w:val="nl-NL"/>
              </w:rPr>
            </w:pPr>
          </w:p>
        </w:tc>
      </w:tr>
      <w:tr w:rsidR="00020519" w:rsidRPr="007B7D0B" w14:paraId="1D16BFF0" w14:textId="77777777" w:rsidTr="0006778D">
        <w:trPr>
          <w:cantSplit/>
        </w:trPr>
        <w:tc>
          <w:tcPr>
            <w:tcW w:w="2943" w:type="dxa"/>
          </w:tcPr>
          <w:p w14:paraId="720B454C" w14:textId="77777777" w:rsidR="00020519" w:rsidRPr="00927184" w:rsidRDefault="00020519" w:rsidP="00C628B0">
            <w:pPr>
              <w:widowControl w:val="0"/>
              <w:numPr>
                <w:ilvl w:val="12"/>
                <w:numId w:val="0"/>
              </w:numPr>
              <w:ind w:right="-2"/>
              <w:rPr>
                <w:szCs w:val="22"/>
                <w:lang w:val="nl-NL"/>
              </w:rPr>
            </w:pPr>
          </w:p>
          <w:p w14:paraId="356E654D" w14:textId="77777777" w:rsidR="00020519" w:rsidRPr="00927184" w:rsidRDefault="00381848" w:rsidP="00C628B0">
            <w:pPr>
              <w:widowControl w:val="0"/>
              <w:numPr>
                <w:ilvl w:val="12"/>
                <w:numId w:val="0"/>
              </w:numPr>
              <w:ind w:right="-2"/>
              <w:rPr>
                <w:szCs w:val="22"/>
                <w:lang w:val="nl-NL"/>
              </w:rPr>
            </w:pPr>
            <w:r w:rsidRPr="00927184">
              <w:rPr>
                <w:noProof/>
                <w:lang w:val="en-US"/>
              </w:rPr>
              <w:drawing>
                <wp:inline distT="0" distB="0" distL="0" distR="0" wp14:anchorId="06C90FDC" wp14:editId="6A721AB9">
                  <wp:extent cx="1238250" cy="1695450"/>
                  <wp:effectExtent l="0" t="0" r="0" b="0"/>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1238250" cy="1695450"/>
                          </a:xfrm>
                          <a:prstGeom prst="rect">
                            <a:avLst/>
                          </a:prstGeom>
                          <a:noFill/>
                          <a:ln>
                            <a:noFill/>
                          </a:ln>
                        </pic:spPr>
                      </pic:pic>
                    </a:graphicData>
                  </a:graphic>
                </wp:inline>
              </w:drawing>
            </w:r>
          </w:p>
        </w:tc>
        <w:tc>
          <w:tcPr>
            <w:tcW w:w="6804" w:type="dxa"/>
          </w:tcPr>
          <w:p w14:paraId="67311C01" w14:textId="77777777" w:rsidR="00020519" w:rsidRPr="00927184" w:rsidRDefault="00020519" w:rsidP="00C628B0">
            <w:pPr>
              <w:tabs>
                <w:tab w:val="left" w:pos="567"/>
              </w:tabs>
              <w:suppressAutoHyphens/>
              <w:spacing w:line="260" w:lineRule="exact"/>
              <w:rPr>
                <w:szCs w:val="22"/>
                <w:lang w:val="nl-NL"/>
              </w:rPr>
            </w:pPr>
            <w:r w:rsidRPr="00927184">
              <w:rPr>
                <w:szCs w:val="22"/>
                <w:lang w:val="nl-NL"/>
              </w:rPr>
              <w:t>4. Zorg ervoor dat de zuigerstang voldoende ver achteruitgetrokken wordt tijdens het legen van de injectieflacon om de filternaald volledig te kunnen legen.</w:t>
            </w:r>
          </w:p>
          <w:p w14:paraId="620C34D1" w14:textId="77777777" w:rsidR="00020519" w:rsidRPr="00927184" w:rsidRDefault="00020519" w:rsidP="00C628B0">
            <w:pPr>
              <w:tabs>
                <w:tab w:val="left" w:pos="567"/>
              </w:tabs>
              <w:suppressAutoHyphens/>
              <w:spacing w:line="260" w:lineRule="exact"/>
              <w:rPr>
                <w:szCs w:val="22"/>
                <w:lang w:val="nl-NL"/>
              </w:rPr>
            </w:pPr>
          </w:p>
          <w:p w14:paraId="095329B2" w14:textId="77777777" w:rsidR="00020519" w:rsidRPr="00927184" w:rsidRDefault="00020519" w:rsidP="00C628B0">
            <w:pPr>
              <w:tabs>
                <w:tab w:val="left" w:pos="567"/>
              </w:tabs>
              <w:suppressAutoHyphens/>
              <w:spacing w:line="260" w:lineRule="exact"/>
              <w:rPr>
                <w:szCs w:val="22"/>
                <w:lang w:val="nl-NL"/>
              </w:rPr>
            </w:pPr>
            <w:r w:rsidRPr="00927184">
              <w:rPr>
                <w:szCs w:val="22"/>
                <w:lang w:val="nl-NL"/>
              </w:rPr>
              <w:t>5. Laat de stompe filternaald in de injectieflacon zitten en maak de injectiespuit los van de stompe filternaald. De filternaald dient te worden weggegooid na het optrekken van de inhoud van de injectieflacon en mag niet gebruikt worden voor de intravitreale injectie.</w:t>
            </w:r>
          </w:p>
          <w:p w14:paraId="56733721" w14:textId="77777777" w:rsidR="00020519" w:rsidRPr="00927184" w:rsidRDefault="00020519" w:rsidP="00C628B0">
            <w:pPr>
              <w:widowControl w:val="0"/>
              <w:rPr>
                <w:lang w:val="nl-NL"/>
              </w:rPr>
            </w:pPr>
          </w:p>
        </w:tc>
      </w:tr>
      <w:tr w:rsidR="00020519" w:rsidRPr="007B7D0B" w14:paraId="56858A0B" w14:textId="77777777" w:rsidTr="0006778D">
        <w:trPr>
          <w:cantSplit/>
        </w:trPr>
        <w:tc>
          <w:tcPr>
            <w:tcW w:w="2943" w:type="dxa"/>
          </w:tcPr>
          <w:p w14:paraId="0CCE1097" w14:textId="77777777" w:rsidR="00020519" w:rsidRPr="00927184" w:rsidRDefault="00020519" w:rsidP="00C628B0">
            <w:pPr>
              <w:widowControl w:val="0"/>
              <w:numPr>
                <w:ilvl w:val="12"/>
                <w:numId w:val="0"/>
              </w:numPr>
              <w:ind w:right="-2"/>
              <w:rPr>
                <w:lang w:val="nl-NL"/>
              </w:rPr>
            </w:pPr>
          </w:p>
          <w:p w14:paraId="585F1F63" w14:textId="77777777" w:rsidR="00020519" w:rsidRPr="00927184" w:rsidRDefault="00020519" w:rsidP="00C628B0">
            <w:pPr>
              <w:widowControl w:val="0"/>
              <w:numPr>
                <w:ilvl w:val="12"/>
                <w:numId w:val="0"/>
              </w:numPr>
              <w:ind w:right="-2"/>
              <w:rPr>
                <w:lang w:val="nl-NL"/>
              </w:rPr>
            </w:pPr>
          </w:p>
          <w:p w14:paraId="5443EB16" w14:textId="77777777" w:rsidR="00020519" w:rsidRPr="00927184" w:rsidRDefault="00381848" w:rsidP="00C628B0">
            <w:pPr>
              <w:widowControl w:val="0"/>
              <w:numPr>
                <w:ilvl w:val="12"/>
                <w:numId w:val="0"/>
              </w:numPr>
              <w:ind w:right="-2"/>
              <w:rPr>
                <w:szCs w:val="22"/>
                <w:lang w:val="nl-NL"/>
              </w:rPr>
            </w:pPr>
            <w:r w:rsidRPr="00927184">
              <w:rPr>
                <w:noProof/>
                <w:lang w:val="en-US"/>
              </w:rPr>
              <w:drawing>
                <wp:inline distT="0" distB="0" distL="0" distR="0" wp14:anchorId="36782710" wp14:editId="3A7F7451">
                  <wp:extent cx="1152525" cy="1695450"/>
                  <wp:effectExtent l="0" t="0" r="0" b="0"/>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1152525" cy="1695450"/>
                          </a:xfrm>
                          <a:prstGeom prst="rect">
                            <a:avLst/>
                          </a:prstGeom>
                          <a:noFill/>
                          <a:ln>
                            <a:noFill/>
                          </a:ln>
                        </pic:spPr>
                      </pic:pic>
                    </a:graphicData>
                  </a:graphic>
                </wp:inline>
              </w:drawing>
            </w:r>
          </w:p>
        </w:tc>
        <w:tc>
          <w:tcPr>
            <w:tcW w:w="6804" w:type="dxa"/>
          </w:tcPr>
          <w:p w14:paraId="4C9E87D4" w14:textId="77777777" w:rsidR="00020519" w:rsidRPr="00927184" w:rsidRDefault="00020519" w:rsidP="00C628B0">
            <w:pPr>
              <w:tabs>
                <w:tab w:val="left" w:pos="567"/>
              </w:tabs>
              <w:suppressAutoHyphens/>
              <w:spacing w:line="260" w:lineRule="exact"/>
              <w:rPr>
                <w:szCs w:val="22"/>
                <w:lang w:val="nl-NL"/>
              </w:rPr>
            </w:pPr>
            <w:r w:rsidRPr="00927184">
              <w:rPr>
                <w:szCs w:val="22"/>
                <w:lang w:val="nl-NL"/>
              </w:rPr>
              <w:t xml:space="preserve">6. Zet op aseptische wijze </w:t>
            </w:r>
            <w:r w:rsidR="004610B2" w:rsidRPr="00927184">
              <w:rPr>
                <w:szCs w:val="22"/>
                <w:lang w:val="nl-NL"/>
              </w:rPr>
              <w:t>een</w:t>
            </w:r>
            <w:r w:rsidRPr="00927184">
              <w:rPr>
                <w:szCs w:val="22"/>
                <w:lang w:val="nl-NL"/>
              </w:rPr>
              <w:t xml:space="preserve"> injectienaald (</w:t>
            </w:r>
            <w:r w:rsidRPr="00927184">
              <w:rPr>
                <w:lang w:val="nl-NL"/>
              </w:rPr>
              <w:t>30G x ½″, 0,3 mm x 13 mm</w:t>
            </w:r>
            <w:r w:rsidRPr="00927184">
              <w:rPr>
                <w:szCs w:val="22"/>
                <w:lang w:val="nl-NL"/>
              </w:rPr>
              <w:t>) stevig vast op de injectiespuit.</w:t>
            </w:r>
          </w:p>
          <w:p w14:paraId="78CDABE0" w14:textId="77777777" w:rsidR="00020519" w:rsidRPr="00927184" w:rsidRDefault="00020519" w:rsidP="00C628B0">
            <w:pPr>
              <w:tabs>
                <w:tab w:val="left" w:pos="567"/>
              </w:tabs>
              <w:suppressAutoHyphens/>
              <w:spacing w:line="260" w:lineRule="exact"/>
              <w:rPr>
                <w:szCs w:val="22"/>
                <w:lang w:val="nl-NL"/>
              </w:rPr>
            </w:pPr>
          </w:p>
          <w:p w14:paraId="0547A4BE" w14:textId="77777777" w:rsidR="00020519" w:rsidRPr="00927184" w:rsidRDefault="00020519" w:rsidP="00C628B0">
            <w:pPr>
              <w:tabs>
                <w:tab w:val="left" w:pos="567"/>
              </w:tabs>
              <w:suppressAutoHyphens/>
              <w:spacing w:line="260" w:lineRule="exact"/>
              <w:rPr>
                <w:szCs w:val="22"/>
                <w:lang w:val="nl-NL"/>
              </w:rPr>
            </w:pPr>
            <w:r w:rsidRPr="00927184">
              <w:rPr>
                <w:szCs w:val="22"/>
                <w:lang w:val="nl-NL"/>
              </w:rPr>
              <w:t>7. Verwijder voorzichtig de beschermdop van de injectienaald zonder de injectienaald los te maken van de injectiespuit.</w:t>
            </w:r>
          </w:p>
          <w:p w14:paraId="2887C3F3" w14:textId="77777777" w:rsidR="00020519" w:rsidRPr="00927184" w:rsidRDefault="00020519" w:rsidP="00C628B0">
            <w:pPr>
              <w:tabs>
                <w:tab w:val="left" w:pos="567"/>
              </w:tabs>
              <w:suppressAutoHyphens/>
              <w:spacing w:line="260" w:lineRule="exact"/>
              <w:rPr>
                <w:szCs w:val="22"/>
                <w:lang w:val="nl-NL"/>
              </w:rPr>
            </w:pPr>
          </w:p>
          <w:p w14:paraId="7B74FA38" w14:textId="77777777" w:rsidR="00020519" w:rsidRPr="00927184" w:rsidRDefault="00020519" w:rsidP="00C628B0">
            <w:pPr>
              <w:tabs>
                <w:tab w:val="left" w:pos="567"/>
              </w:tabs>
              <w:suppressAutoHyphens/>
              <w:spacing w:line="260" w:lineRule="exact"/>
              <w:rPr>
                <w:szCs w:val="22"/>
                <w:lang w:val="nl-NL"/>
              </w:rPr>
            </w:pPr>
            <w:r w:rsidRPr="00927184">
              <w:rPr>
                <w:szCs w:val="22"/>
                <w:lang w:val="nl-NL"/>
              </w:rPr>
              <w:t>N</w:t>
            </w:r>
            <w:r w:rsidR="008E14DD" w:rsidRPr="00927184">
              <w:rPr>
                <w:szCs w:val="22"/>
                <w:lang w:val="nl-NL"/>
              </w:rPr>
              <w:t>B</w:t>
            </w:r>
            <w:r w:rsidRPr="00927184">
              <w:rPr>
                <w:szCs w:val="22"/>
                <w:lang w:val="nl-NL"/>
              </w:rPr>
              <w:t>: Houd het basisstuk van de injectienaald vast tijdens het verwijderen van de beschermdop.</w:t>
            </w:r>
          </w:p>
          <w:p w14:paraId="51B03858" w14:textId="77777777" w:rsidR="00020519" w:rsidRPr="00927184" w:rsidRDefault="00020519" w:rsidP="00C628B0">
            <w:pPr>
              <w:widowControl w:val="0"/>
              <w:numPr>
                <w:ilvl w:val="12"/>
                <w:numId w:val="0"/>
              </w:numPr>
              <w:ind w:left="567" w:right="-2" w:hanging="567"/>
              <w:rPr>
                <w:lang w:val="nl-NL"/>
              </w:rPr>
            </w:pPr>
          </w:p>
          <w:p w14:paraId="706E6780" w14:textId="77777777" w:rsidR="00020519" w:rsidRPr="00927184" w:rsidRDefault="00020519" w:rsidP="00C628B0">
            <w:pPr>
              <w:widowControl w:val="0"/>
              <w:tabs>
                <w:tab w:val="left" w:pos="567"/>
              </w:tabs>
              <w:spacing w:line="260" w:lineRule="exact"/>
              <w:rPr>
                <w:szCs w:val="22"/>
                <w:lang w:val="nl-NL"/>
              </w:rPr>
            </w:pPr>
          </w:p>
        </w:tc>
      </w:tr>
      <w:tr w:rsidR="00020519" w:rsidRPr="007B7D0B" w14:paraId="7F9C0CB9" w14:textId="77777777" w:rsidTr="0006778D">
        <w:trPr>
          <w:cantSplit/>
        </w:trPr>
        <w:tc>
          <w:tcPr>
            <w:tcW w:w="2943" w:type="dxa"/>
          </w:tcPr>
          <w:p w14:paraId="5C0D9B3D" w14:textId="77777777" w:rsidR="00020519" w:rsidRPr="00927184" w:rsidRDefault="00020519" w:rsidP="00C628B0">
            <w:pPr>
              <w:widowControl w:val="0"/>
              <w:numPr>
                <w:ilvl w:val="12"/>
                <w:numId w:val="0"/>
              </w:numPr>
              <w:ind w:right="-2"/>
              <w:rPr>
                <w:szCs w:val="22"/>
                <w:lang w:val="nl-NL"/>
              </w:rPr>
            </w:pPr>
          </w:p>
          <w:p w14:paraId="11096BCC" w14:textId="77777777" w:rsidR="00020519" w:rsidRPr="00927184" w:rsidRDefault="00381848" w:rsidP="00C628B0">
            <w:pPr>
              <w:widowControl w:val="0"/>
              <w:numPr>
                <w:ilvl w:val="12"/>
                <w:numId w:val="0"/>
              </w:numPr>
              <w:ind w:right="-2"/>
              <w:rPr>
                <w:szCs w:val="22"/>
                <w:lang w:val="nl-NL"/>
              </w:rPr>
            </w:pPr>
            <w:r w:rsidRPr="00927184">
              <w:rPr>
                <w:noProof/>
                <w:szCs w:val="22"/>
                <w:lang w:val="en-US"/>
              </w:rPr>
              <mc:AlternateContent>
                <mc:Choice Requires="wps">
                  <w:drawing>
                    <wp:anchor distT="0" distB="0" distL="114300" distR="114300" simplePos="0" relativeHeight="251628032" behindDoc="0" locked="0" layoutInCell="1" allowOverlap="1" wp14:anchorId="469E29A8" wp14:editId="3CB0F0E4">
                      <wp:simplePos x="0" y="0"/>
                      <wp:positionH relativeFrom="column">
                        <wp:posOffset>245110</wp:posOffset>
                      </wp:positionH>
                      <wp:positionV relativeFrom="paragraph">
                        <wp:posOffset>715645</wp:posOffset>
                      </wp:positionV>
                      <wp:extent cx="800100" cy="800100"/>
                      <wp:effectExtent l="0" t="0" r="0" b="0"/>
                      <wp:wrapNone/>
                      <wp:docPr id="10" name="Text Box 686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0100" cy="8001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05BDBC7" w14:textId="77777777" w:rsidR="00EE0063" w:rsidRDefault="00EE0063" w:rsidP="00020519">
                                  <w:pPr>
                                    <w:rPr>
                                      <w:lang w:val="de-CH"/>
                                    </w:rPr>
                                  </w:pPr>
                                </w:p>
                                <w:p w14:paraId="3F0B4ED7" w14:textId="77777777" w:rsidR="00EE0063" w:rsidRDefault="00EE0063" w:rsidP="00020519">
                                  <w:pPr>
                                    <w:rPr>
                                      <w:lang w:val="de-CH"/>
                                    </w:rPr>
                                  </w:pPr>
                                </w:p>
                                <w:p w14:paraId="2FDC5703" w14:textId="77777777" w:rsidR="00EE0063" w:rsidRPr="00791B29" w:rsidRDefault="00EE0063" w:rsidP="00020519">
                                  <w:pPr>
                                    <w:rPr>
                                      <w:b/>
                                      <w:bCs/>
                                      <w:sz w:val="28"/>
                                      <w:szCs w:val="28"/>
                                      <w:lang w:val="de-CH"/>
                                    </w:rPr>
                                  </w:pPr>
                                  <w:r w:rsidRPr="00791B29">
                                    <w:rPr>
                                      <w:b/>
                                      <w:bCs/>
                                      <w:sz w:val="28"/>
                                      <w:szCs w:val="28"/>
                                      <w:lang w:val="de-CH"/>
                                    </w:rPr>
                                    <w:t>0</w:t>
                                  </w:r>
                                  <w:r>
                                    <w:rPr>
                                      <w:b/>
                                      <w:bCs/>
                                      <w:sz w:val="28"/>
                                      <w:szCs w:val="28"/>
                                      <w:lang w:val="de-CH"/>
                                    </w:rPr>
                                    <w:t>,</w:t>
                                  </w:r>
                                  <w:r w:rsidRPr="00791B29">
                                    <w:rPr>
                                      <w:b/>
                                      <w:bCs/>
                                      <w:sz w:val="28"/>
                                      <w:szCs w:val="28"/>
                                      <w:lang w:val="de-CH"/>
                                    </w:rPr>
                                    <w:t>05 ml</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469E29A8" id="Text Box 6866" o:spid="_x0000_s1034" type="#_x0000_t202" style="position:absolute;margin-left:19.3pt;margin-top:56.35pt;width:63pt;height:63pt;z-index:2516280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iQPd7wEAANADAAAOAAAAZHJzL2Uyb0RvYy54bWysU8Fu2zAMvQ/YPwi6L3aCbOuMOEWXIsOA&#10;bh3Q9QNkWbaFyaJGKbGzrx8lu2nQ3Yr5IJAi9cj3SG+ux96wo0KvwZZ8ucg5U1ZCrW1b8sef+3dX&#10;nPkgbC0MWFXyk/L8evv2zWZwhVpBB6ZWyAjE+mJwJe9CcEWWedmpXvgFOGUp2AD2IpCLbVajGAi9&#10;N9kqzz9kA2DtEKTynm5vpyDfJvymUTLcN41XgZmSU28hnZjOKp7ZdiOKFoXrtJzbEK/oohfaUtEz&#10;1K0Igh1Q/wPVa4ngoQkLCX0GTaOlShyIzTJ/weahE04lLiSOd2eZ/P+Dld+PD+4HsjB+hpEGmEh4&#10;dwfyl2cWdp2wrbpBhKFToqbCyyhZNjhfzE+j1L7wEaQavkFNQxaHAAlobLCPqhBPRug0gNNZdDUG&#10;JunyKifiFJEUmu1YQRRPjx368EVBz6JRcqSZJnBxvPNhSn1KibU8GF3vtTHJwbbaGWRHQfPfpy/1&#10;/yLN2JhsIT6bEONNYhmJTRTDWI1M19RlhIikK6hPRBthWiv6DcjoAP9wNtBKldz/PghUnJmvlqT7&#10;tFyv4w4mZ/3+44ocvIxUlxFhJUGVPHA2mbsw7e3BoW47qjQNy8INyd3oJMVzV3P7tDZJzHnF415e&#10;+inr+Ufc/gUAAP//AwBQSwMEFAAGAAgAAAAhAGCTlPHeAAAACgEAAA8AAABkcnMvZG93bnJldi54&#10;bWxMj8FOg0AQhu8mvsNmTLwYu5RWoJSlURON19Y+wMBOgcjOEnZb6Nu7Pelx/vnyzzfFbja9uNDo&#10;OssKlosIBHFtdceNguP3x3MGwnlkjb1lUnAlB7vy/q7AXNuJ93Q5+EaEEnY5Kmi9H3IpXd2SQbew&#10;A3HYnexo0IdxbKQecQrlppdxFCXSYMfhQosDvbdU/xzORsHpa3p62UzVpz+m+3Xyhl1a2atSjw/z&#10;6xaEp9n/wXDTD+pQBqfKnlk70StYZUkgQ76MUxA3IFmHpFIQr7IUZFnI/y+UvwAAAP//AwBQSwEC&#10;LQAUAAYACAAAACEAtoM4kv4AAADhAQAAEwAAAAAAAAAAAAAAAAAAAAAAW0NvbnRlbnRfVHlwZXNd&#10;LnhtbFBLAQItABQABgAIAAAAIQA4/SH/1gAAAJQBAAALAAAAAAAAAAAAAAAAAC8BAABfcmVscy8u&#10;cmVsc1BLAQItABQABgAIAAAAIQDSiQPd7wEAANADAAAOAAAAAAAAAAAAAAAAAC4CAABkcnMvZTJv&#10;RG9jLnhtbFBLAQItABQABgAIAAAAIQBgk5Tx3gAAAAoBAAAPAAAAAAAAAAAAAAAAAEkEAABkcnMv&#10;ZG93bnJldi54bWxQSwUGAAAAAAQABADzAAAAVAUAAAAA&#10;" stroked="f">
                      <v:textbox>
                        <w:txbxContent>
                          <w:p w14:paraId="605BDBC7" w14:textId="77777777" w:rsidR="00EE0063" w:rsidRDefault="00EE0063" w:rsidP="00020519">
                            <w:pPr>
                              <w:rPr>
                                <w:lang w:val="de-CH"/>
                              </w:rPr>
                            </w:pPr>
                          </w:p>
                          <w:p w14:paraId="3F0B4ED7" w14:textId="77777777" w:rsidR="00EE0063" w:rsidRDefault="00EE0063" w:rsidP="00020519">
                            <w:pPr>
                              <w:rPr>
                                <w:lang w:val="de-CH"/>
                              </w:rPr>
                            </w:pPr>
                          </w:p>
                          <w:p w14:paraId="2FDC5703" w14:textId="77777777" w:rsidR="00EE0063" w:rsidRPr="00791B29" w:rsidRDefault="00EE0063" w:rsidP="00020519">
                            <w:pPr>
                              <w:rPr>
                                <w:b/>
                                <w:bCs/>
                                <w:sz w:val="28"/>
                                <w:szCs w:val="28"/>
                                <w:lang w:val="de-CH"/>
                              </w:rPr>
                            </w:pPr>
                            <w:r w:rsidRPr="00791B29">
                              <w:rPr>
                                <w:b/>
                                <w:bCs/>
                                <w:sz w:val="28"/>
                                <w:szCs w:val="28"/>
                                <w:lang w:val="de-CH"/>
                              </w:rPr>
                              <w:t>0</w:t>
                            </w:r>
                            <w:r>
                              <w:rPr>
                                <w:b/>
                                <w:bCs/>
                                <w:sz w:val="28"/>
                                <w:szCs w:val="28"/>
                                <w:lang w:val="de-CH"/>
                              </w:rPr>
                              <w:t>,</w:t>
                            </w:r>
                            <w:r w:rsidRPr="00791B29">
                              <w:rPr>
                                <w:b/>
                                <w:bCs/>
                                <w:sz w:val="28"/>
                                <w:szCs w:val="28"/>
                                <w:lang w:val="de-CH"/>
                              </w:rPr>
                              <w:t>05 ml</w:t>
                            </w:r>
                          </w:p>
                        </w:txbxContent>
                      </v:textbox>
                    </v:shape>
                  </w:pict>
                </mc:Fallback>
              </mc:AlternateContent>
            </w:r>
            <w:r w:rsidRPr="00927184">
              <w:rPr>
                <w:noProof/>
                <w:szCs w:val="22"/>
                <w:lang w:val="en-US"/>
              </w:rPr>
              <w:drawing>
                <wp:inline distT="0" distB="0" distL="0" distR="0" wp14:anchorId="6B163304" wp14:editId="4DB018A3">
                  <wp:extent cx="1724025" cy="1724025"/>
                  <wp:effectExtent l="0" t="0" r="0" b="0"/>
                  <wp:docPr id="26" name="Picture 26" descr="Te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descr="Test"/>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1724025" cy="1724025"/>
                          </a:xfrm>
                          <a:prstGeom prst="rect">
                            <a:avLst/>
                          </a:prstGeom>
                          <a:noFill/>
                          <a:ln>
                            <a:noFill/>
                          </a:ln>
                        </pic:spPr>
                      </pic:pic>
                    </a:graphicData>
                  </a:graphic>
                </wp:inline>
              </w:drawing>
            </w:r>
          </w:p>
        </w:tc>
        <w:tc>
          <w:tcPr>
            <w:tcW w:w="6804" w:type="dxa"/>
          </w:tcPr>
          <w:p w14:paraId="31793585" w14:textId="77777777" w:rsidR="00020519" w:rsidRPr="00927184" w:rsidRDefault="00020519" w:rsidP="00C628B0">
            <w:pPr>
              <w:tabs>
                <w:tab w:val="left" w:pos="567"/>
              </w:tabs>
              <w:suppressAutoHyphens/>
              <w:spacing w:line="260" w:lineRule="exact"/>
              <w:rPr>
                <w:szCs w:val="22"/>
                <w:lang w:val="nl-NL"/>
              </w:rPr>
            </w:pPr>
            <w:r w:rsidRPr="00927184">
              <w:rPr>
                <w:szCs w:val="22"/>
                <w:lang w:val="nl-NL"/>
              </w:rPr>
              <w:t xml:space="preserve">8. Verwijder voorzichtig de lucht </w:t>
            </w:r>
            <w:r w:rsidR="0047789A" w:rsidRPr="00927184">
              <w:rPr>
                <w:szCs w:val="22"/>
                <w:lang w:val="nl-NL"/>
              </w:rPr>
              <w:t xml:space="preserve">samen met de overtollige vloeistof </w:t>
            </w:r>
            <w:r w:rsidRPr="00927184">
              <w:rPr>
                <w:szCs w:val="22"/>
                <w:lang w:val="nl-NL"/>
              </w:rPr>
              <w:t>uit de injectiespuit en meet de dosis af tot de 0,05 ml markeringsstreep op de injectiespuit. De injectiespuit is klaar voor injectie.</w:t>
            </w:r>
          </w:p>
          <w:p w14:paraId="120702F1" w14:textId="77777777" w:rsidR="00020519" w:rsidRPr="00927184" w:rsidRDefault="00020519" w:rsidP="00C628B0">
            <w:pPr>
              <w:tabs>
                <w:tab w:val="left" w:pos="567"/>
              </w:tabs>
              <w:suppressAutoHyphens/>
              <w:spacing w:line="260" w:lineRule="exact"/>
              <w:rPr>
                <w:szCs w:val="22"/>
                <w:lang w:val="nl-NL"/>
              </w:rPr>
            </w:pPr>
          </w:p>
          <w:p w14:paraId="32087FF0" w14:textId="77777777" w:rsidR="00020519" w:rsidRPr="00927184" w:rsidRDefault="00020519" w:rsidP="00C628B0">
            <w:pPr>
              <w:tabs>
                <w:tab w:val="left" w:pos="567"/>
              </w:tabs>
              <w:suppressAutoHyphens/>
              <w:spacing w:line="260" w:lineRule="exact"/>
              <w:rPr>
                <w:szCs w:val="22"/>
                <w:lang w:val="nl-NL"/>
              </w:rPr>
            </w:pPr>
            <w:r w:rsidRPr="00927184">
              <w:rPr>
                <w:szCs w:val="22"/>
                <w:lang w:val="nl-NL"/>
              </w:rPr>
              <w:t>N</w:t>
            </w:r>
            <w:r w:rsidR="008E14DD" w:rsidRPr="00927184">
              <w:rPr>
                <w:szCs w:val="22"/>
                <w:lang w:val="nl-NL"/>
              </w:rPr>
              <w:t>B</w:t>
            </w:r>
            <w:r w:rsidRPr="00927184">
              <w:rPr>
                <w:szCs w:val="22"/>
                <w:lang w:val="nl-NL"/>
              </w:rPr>
              <w:t>: Veeg de injectienaald niet af. Trek de zuiger niet achteruit.</w:t>
            </w:r>
          </w:p>
          <w:p w14:paraId="0B20F05C" w14:textId="77777777" w:rsidR="00020519" w:rsidRPr="00927184" w:rsidRDefault="00020519" w:rsidP="00C628B0">
            <w:pPr>
              <w:tabs>
                <w:tab w:val="left" w:pos="567"/>
              </w:tabs>
              <w:spacing w:line="260" w:lineRule="exact"/>
              <w:rPr>
                <w:lang w:val="nl-NL"/>
              </w:rPr>
            </w:pPr>
          </w:p>
          <w:p w14:paraId="09B1A88E" w14:textId="77777777" w:rsidR="00020519" w:rsidRPr="00927184" w:rsidRDefault="00020519" w:rsidP="00C628B0">
            <w:pPr>
              <w:widowControl w:val="0"/>
              <w:numPr>
                <w:ilvl w:val="12"/>
                <w:numId w:val="0"/>
              </w:numPr>
              <w:ind w:right="-2"/>
              <w:rPr>
                <w:szCs w:val="22"/>
                <w:lang w:val="nl-NL"/>
              </w:rPr>
            </w:pPr>
          </w:p>
        </w:tc>
      </w:tr>
    </w:tbl>
    <w:p w14:paraId="20A11DCE" w14:textId="77777777" w:rsidR="00020519" w:rsidRPr="00927184" w:rsidRDefault="00020519" w:rsidP="00C628B0">
      <w:pPr>
        <w:widowControl w:val="0"/>
        <w:numPr>
          <w:ilvl w:val="12"/>
          <w:numId w:val="0"/>
        </w:numPr>
        <w:ind w:right="-2"/>
        <w:rPr>
          <w:szCs w:val="22"/>
          <w:lang w:val="nl-NL"/>
        </w:rPr>
      </w:pPr>
    </w:p>
    <w:p w14:paraId="60012068" w14:textId="77777777" w:rsidR="00020519" w:rsidRPr="00927184" w:rsidRDefault="00020519" w:rsidP="00C628B0">
      <w:pPr>
        <w:suppressAutoHyphens/>
        <w:rPr>
          <w:lang w:val="nl-NL"/>
        </w:rPr>
      </w:pPr>
      <w:r w:rsidRPr="00927184">
        <w:rPr>
          <w:lang w:val="nl-NL"/>
        </w:rPr>
        <w:t>De injectienaald moet worden ingebracht in de vitreale holte 3,5</w:t>
      </w:r>
      <w:r w:rsidRPr="00927184">
        <w:rPr>
          <w:lang w:val="nl-NL"/>
        </w:rPr>
        <w:noBreakHyphen/>
        <w:t>4,0 mm achter de limbus, waarbij de horizontale meridiaan moet worden vermeden en de naald moet worden gericht op het midden van de oogbol. Het injectievolume van 0,05 ml wordt vervolgens ingebracht: een andere sclerale plaats dient te worden gebruikt bij de volgende injecties.</w:t>
      </w:r>
    </w:p>
    <w:p w14:paraId="264514F1" w14:textId="77777777" w:rsidR="00020519" w:rsidRPr="00927184" w:rsidRDefault="00020519" w:rsidP="00C628B0">
      <w:pPr>
        <w:suppressAutoHyphens/>
        <w:rPr>
          <w:lang w:val="nl-NL"/>
        </w:rPr>
      </w:pPr>
    </w:p>
    <w:p w14:paraId="43412F40" w14:textId="77777777" w:rsidR="00020519" w:rsidRPr="00927184" w:rsidRDefault="003E6248" w:rsidP="00C628B0">
      <w:pPr>
        <w:pStyle w:val="BodyTextIndent"/>
        <w:tabs>
          <w:tab w:val="clear" w:pos="-720"/>
        </w:tabs>
        <w:ind w:left="0"/>
        <w:rPr>
          <w:b w:val="0"/>
          <w:color w:val="auto"/>
          <w:u w:val="none"/>
          <w:lang w:val="nl-NL"/>
        </w:rPr>
      </w:pPr>
      <w:r w:rsidRPr="00927184">
        <w:rPr>
          <w:b w:val="0"/>
          <w:noProof/>
          <w:color w:val="auto"/>
          <w:szCs w:val="24"/>
          <w:u w:val="none"/>
          <w:lang w:val="nl-NL"/>
        </w:rPr>
        <w:t>Na injectie de beschermkap niet terug op de naald zetten of deze van de spuit losmaken. Gooi de gebruikte spuit samen met de naald in een naaldencontainer of voer deze af overeenkomstig lokale voorschriften.</w:t>
      </w:r>
    </w:p>
    <w:p w14:paraId="36BE91F4" w14:textId="77777777" w:rsidR="00902148" w:rsidRPr="00927184" w:rsidRDefault="00020519" w:rsidP="00C628B0">
      <w:pPr>
        <w:jc w:val="center"/>
        <w:rPr>
          <w:b/>
          <w:lang w:val="nl-NL"/>
        </w:rPr>
      </w:pPr>
      <w:r w:rsidRPr="00927184">
        <w:rPr>
          <w:b/>
          <w:lang w:val="nl-NL"/>
        </w:rPr>
        <w:br w:type="page"/>
      </w:r>
      <w:bookmarkEnd w:id="27"/>
      <w:r w:rsidR="00902148" w:rsidRPr="00927184">
        <w:rPr>
          <w:b/>
          <w:lang w:val="nl-NL"/>
        </w:rPr>
        <w:t xml:space="preserve">Bijsluiter: informatie voor </w:t>
      </w:r>
      <w:r w:rsidR="00902148" w:rsidRPr="00927184">
        <w:rPr>
          <w:b/>
          <w:noProof/>
          <w:szCs w:val="24"/>
          <w:lang w:val="nl-NL"/>
        </w:rPr>
        <w:t>de patiënt</w:t>
      </w:r>
    </w:p>
    <w:p w14:paraId="47F2001A" w14:textId="77777777" w:rsidR="00902148" w:rsidRPr="00927184" w:rsidRDefault="00902148" w:rsidP="00C628B0">
      <w:pPr>
        <w:jc w:val="center"/>
        <w:rPr>
          <w:lang w:val="nl-NL"/>
        </w:rPr>
      </w:pPr>
    </w:p>
    <w:p w14:paraId="29FAC3B5" w14:textId="77777777" w:rsidR="00902148" w:rsidRPr="00927184" w:rsidRDefault="00902148" w:rsidP="00C628B0">
      <w:pPr>
        <w:suppressAutoHyphens/>
        <w:jc w:val="center"/>
        <w:rPr>
          <w:b/>
          <w:lang w:val="nl-NL"/>
        </w:rPr>
      </w:pPr>
      <w:r w:rsidRPr="00927184">
        <w:rPr>
          <w:b/>
          <w:lang w:val="nl-NL"/>
        </w:rPr>
        <w:t>Lucentis 10 mg/ml oplossing voor injectie</w:t>
      </w:r>
      <w:r w:rsidR="00092E7A" w:rsidRPr="00927184">
        <w:rPr>
          <w:b/>
          <w:lang w:val="nl-NL"/>
        </w:rPr>
        <w:t xml:space="preserve"> in een voorgevulde spuit</w:t>
      </w:r>
    </w:p>
    <w:p w14:paraId="1432BD90" w14:textId="77777777" w:rsidR="00902148" w:rsidRPr="00927184" w:rsidRDefault="009673C3" w:rsidP="00C628B0">
      <w:pPr>
        <w:jc w:val="center"/>
        <w:rPr>
          <w:bCs/>
          <w:lang w:val="nl-NL"/>
        </w:rPr>
      </w:pPr>
      <w:r w:rsidRPr="00927184">
        <w:rPr>
          <w:bCs/>
          <w:lang w:val="nl-NL"/>
        </w:rPr>
        <w:t>r</w:t>
      </w:r>
      <w:r w:rsidR="00902148" w:rsidRPr="00927184">
        <w:rPr>
          <w:bCs/>
          <w:lang w:val="nl-NL"/>
        </w:rPr>
        <w:t>anibizumab</w:t>
      </w:r>
    </w:p>
    <w:p w14:paraId="799F09BC" w14:textId="77777777" w:rsidR="00902148" w:rsidRPr="00927184" w:rsidRDefault="00902148" w:rsidP="00C628B0">
      <w:pPr>
        <w:numPr>
          <w:ilvl w:val="12"/>
          <w:numId w:val="0"/>
        </w:numPr>
        <w:ind w:right="-2"/>
        <w:rPr>
          <w:szCs w:val="22"/>
          <w:lang w:val="nl-NL"/>
        </w:rPr>
      </w:pPr>
    </w:p>
    <w:p w14:paraId="65457BFD" w14:textId="77777777" w:rsidR="00902148" w:rsidRPr="00927184" w:rsidRDefault="00902148" w:rsidP="00C628B0">
      <w:pPr>
        <w:numPr>
          <w:ilvl w:val="12"/>
          <w:numId w:val="0"/>
        </w:numPr>
        <w:ind w:right="-2"/>
        <w:rPr>
          <w:szCs w:val="22"/>
          <w:lang w:val="nl-NL"/>
        </w:rPr>
      </w:pPr>
    </w:p>
    <w:p w14:paraId="35B27B24" w14:textId="77777777" w:rsidR="00902148" w:rsidRPr="00927184" w:rsidRDefault="00902148" w:rsidP="00C628B0">
      <w:pPr>
        <w:numPr>
          <w:ilvl w:val="12"/>
          <w:numId w:val="0"/>
        </w:numPr>
        <w:ind w:right="-2"/>
        <w:rPr>
          <w:szCs w:val="22"/>
          <w:lang w:val="nl-NL"/>
        </w:rPr>
      </w:pPr>
      <w:r w:rsidRPr="00927184">
        <w:rPr>
          <w:b/>
          <w:szCs w:val="22"/>
          <w:lang w:val="nl-NL"/>
        </w:rPr>
        <w:t xml:space="preserve">Lees goed de hele bijsluiter voordat u dit geneesmiddel krijgt </w:t>
      </w:r>
      <w:r w:rsidRPr="00927184">
        <w:rPr>
          <w:b/>
          <w:szCs w:val="24"/>
          <w:lang w:val="nl-NL"/>
        </w:rPr>
        <w:t>want er staat belangrijke informatie in voor u</w:t>
      </w:r>
      <w:r w:rsidRPr="00927184">
        <w:rPr>
          <w:b/>
          <w:szCs w:val="22"/>
          <w:lang w:val="nl-NL"/>
        </w:rPr>
        <w:t>.</w:t>
      </w:r>
    </w:p>
    <w:p w14:paraId="1B2AF2F1" w14:textId="77777777" w:rsidR="00902148" w:rsidRPr="00927184" w:rsidRDefault="00902148" w:rsidP="00C628B0">
      <w:pPr>
        <w:numPr>
          <w:ilvl w:val="0"/>
          <w:numId w:val="1"/>
        </w:numPr>
        <w:tabs>
          <w:tab w:val="left" w:pos="567"/>
        </w:tabs>
        <w:ind w:left="567" w:right="-2" w:hanging="567"/>
        <w:rPr>
          <w:szCs w:val="22"/>
          <w:lang w:val="nl-NL"/>
        </w:rPr>
      </w:pPr>
      <w:r w:rsidRPr="00927184">
        <w:rPr>
          <w:szCs w:val="22"/>
          <w:lang w:val="nl-NL"/>
        </w:rPr>
        <w:t>Bewaar deze bijsluiter. Misschien he</w:t>
      </w:r>
      <w:r w:rsidR="009673C3" w:rsidRPr="00927184">
        <w:rPr>
          <w:szCs w:val="22"/>
          <w:lang w:val="nl-NL"/>
        </w:rPr>
        <w:t>ef</w:t>
      </w:r>
      <w:r w:rsidRPr="00927184">
        <w:rPr>
          <w:szCs w:val="22"/>
          <w:lang w:val="nl-NL"/>
        </w:rPr>
        <w:t>t u hem later weer nodig.</w:t>
      </w:r>
    </w:p>
    <w:p w14:paraId="59B6B960" w14:textId="77777777" w:rsidR="00902148" w:rsidRPr="00927184" w:rsidRDefault="00902148" w:rsidP="00C628B0">
      <w:pPr>
        <w:numPr>
          <w:ilvl w:val="0"/>
          <w:numId w:val="1"/>
        </w:numPr>
        <w:tabs>
          <w:tab w:val="left" w:pos="567"/>
        </w:tabs>
        <w:ind w:left="567" w:right="-2" w:hanging="567"/>
        <w:rPr>
          <w:szCs w:val="22"/>
          <w:lang w:val="nl-NL"/>
        </w:rPr>
      </w:pPr>
      <w:r w:rsidRPr="00927184">
        <w:rPr>
          <w:szCs w:val="22"/>
          <w:lang w:val="nl-NL"/>
        </w:rPr>
        <w:t>He</w:t>
      </w:r>
      <w:r w:rsidR="009673C3" w:rsidRPr="00927184">
        <w:rPr>
          <w:szCs w:val="22"/>
          <w:lang w:val="nl-NL"/>
        </w:rPr>
        <w:t>ef</w:t>
      </w:r>
      <w:r w:rsidRPr="00927184">
        <w:rPr>
          <w:szCs w:val="22"/>
          <w:lang w:val="nl-NL"/>
        </w:rPr>
        <w:t>t u nog vragen? Neem dan contact op met uw arts.</w:t>
      </w:r>
    </w:p>
    <w:p w14:paraId="51F2900F" w14:textId="77777777" w:rsidR="00902148" w:rsidRPr="00927184" w:rsidRDefault="00902148" w:rsidP="00C628B0">
      <w:pPr>
        <w:tabs>
          <w:tab w:val="left" w:pos="567"/>
        </w:tabs>
        <w:ind w:left="567" w:right="-2" w:hanging="567"/>
        <w:rPr>
          <w:szCs w:val="22"/>
          <w:lang w:val="nl-NL"/>
        </w:rPr>
      </w:pPr>
      <w:r w:rsidRPr="00927184">
        <w:rPr>
          <w:szCs w:val="22"/>
          <w:lang w:val="nl-NL"/>
        </w:rPr>
        <w:t>-</w:t>
      </w:r>
      <w:r w:rsidRPr="00927184">
        <w:rPr>
          <w:szCs w:val="22"/>
          <w:lang w:val="nl-NL"/>
        </w:rPr>
        <w:tab/>
      </w:r>
      <w:r w:rsidR="009673C3" w:rsidRPr="00927184">
        <w:rPr>
          <w:szCs w:val="22"/>
          <w:lang w:val="nl-NL"/>
        </w:rPr>
        <w:t xml:space="preserve">Krijgt u </w:t>
      </w:r>
      <w:r w:rsidR="009673C3" w:rsidRPr="00927184">
        <w:rPr>
          <w:noProof/>
          <w:szCs w:val="22"/>
          <w:lang w:val="nl-NL"/>
        </w:rPr>
        <w:t>last</w:t>
      </w:r>
      <w:r w:rsidR="009673C3" w:rsidRPr="00927184">
        <w:rPr>
          <w:szCs w:val="22"/>
          <w:lang w:val="nl-NL"/>
        </w:rPr>
        <w:t xml:space="preserve"> van een van de bijwerkingen die in rubriek 4 staan? Of krijgt u een bijwerking die niet in deze bijsluiter staat? Neem dan contact op met uw arts.</w:t>
      </w:r>
    </w:p>
    <w:p w14:paraId="618D76C6" w14:textId="77777777" w:rsidR="00902148" w:rsidRPr="00927184" w:rsidRDefault="00902148" w:rsidP="00C628B0">
      <w:pPr>
        <w:tabs>
          <w:tab w:val="left" w:pos="426"/>
          <w:tab w:val="left" w:pos="567"/>
        </w:tabs>
        <w:ind w:left="567" w:right="-2" w:hanging="567"/>
        <w:rPr>
          <w:szCs w:val="22"/>
          <w:lang w:val="nl-NL"/>
        </w:rPr>
      </w:pPr>
    </w:p>
    <w:p w14:paraId="0B127648" w14:textId="77777777" w:rsidR="005E63FC" w:rsidRPr="00927184" w:rsidRDefault="00902148" w:rsidP="00C628B0">
      <w:pPr>
        <w:keepNext/>
        <w:widowControl w:val="0"/>
        <w:numPr>
          <w:ilvl w:val="12"/>
          <w:numId w:val="0"/>
        </w:numPr>
        <w:rPr>
          <w:lang w:val="nl-NL"/>
        </w:rPr>
      </w:pPr>
      <w:r w:rsidRPr="00927184">
        <w:rPr>
          <w:b/>
          <w:lang w:val="nl-NL"/>
        </w:rPr>
        <w:t>Inhoud van deze bijsluiter</w:t>
      </w:r>
    </w:p>
    <w:p w14:paraId="5E504E4B" w14:textId="77777777" w:rsidR="00902148" w:rsidRPr="00927184" w:rsidRDefault="00902148" w:rsidP="00C628B0">
      <w:pPr>
        <w:numPr>
          <w:ilvl w:val="12"/>
          <w:numId w:val="0"/>
        </w:numPr>
        <w:ind w:left="567" w:right="-29" w:hanging="567"/>
        <w:rPr>
          <w:lang w:val="nl-NL"/>
        </w:rPr>
      </w:pPr>
      <w:r w:rsidRPr="00927184">
        <w:rPr>
          <w:lang w:val="nl-NL"/>
        </w:rPr>
        <w:t>1.</w:t>
      </w:r>
      <w:r w:rsidRPr="00927184">
        <w:rPr>
          <w:lang w:val="nl-NL"/>
        </w:rPr>
        <w:tab/>
        <w:t>Wat is Lucentis en waarvoor wordt dit middel gebruikt?</w:t>
      </w:r>
    </w:p>
    <w:p w14:paraId="49D87E8B" w14:textId="77777777" w:rsidR="00902148" w:rsidRPr="00927184" w:rsidRDefault="00902148" w:rsidP="00C628B0">
      <w:pPr>
        <w:numPr>
          <w:ilvl w:val="12"/>
          <w:numId w:val="0"/>
        </w:numPr>
        <w:ind w:left="567" w:right="-29" w:hanging="567"/>
        <w:rPr>
          <w:lang w:val="nl-NL"/>
        </w:rPr>
      </w:pPr>
      <w:r w:rsidRPr="00927184">
        <w:rPr>
          <w:lang w:val="nl-NL"/>
        </w:rPr>
        <w:t>2.</w:t>
      </w:r>
      <w:r w:rsidRPr="00927184">
        <w:rPr>
          <w:lang w:val="nl-NL"/>
        </w:rPr>
        <w:tab/>
        <w:t xml:space="preserve">Wanneer mag u </w:t>
      </w:r>
      <w:r w:rsidR="009673C3" w:rsidRPr="00927184">
        <w:rPr>
          <w:lang w:val="nl-NL"/>
        </w:rPr>
        <w:t>dit middel</w:t>
      </w:r>
      <w:r w:rsidRPr="00927184">
        <w:rPr>
          <w:lang w:val="nl-NL"/>
        </w:rPr>
        <w:t xml:space="preserve"> niet toegediend krijgen of moet u er extra voorzichtig mee zijn?</w:t>
      </w:r>
    </w:p>
    <w:p w14:paraId="117B7889" w14:textId="77777777" w:rsidR="00902148" w:rsidRPr="00927184" w:rsidRDefault="00902148" w:rsidP="00C628B0">
      <w:pPr>
        <w:numPr>
          <w:ilvl w:val="12"/>
          <w:numId w:val="0"/>
        </w:numPr>
        <w:ind w:left="567" w:right="-29" w:hanging="567"/>
        <w:rPr>
          <w:lang w:val="nl-NL"/>
        </w:rPr>
      </w:pPr>
      <w:r w:rsidRPr="00927184">
        <w:rPr>
          <w:lang w:val="nl-NL"/>
        </w:rPr>
        <w:t>3.</w:t>
      </w:r>
      <w:r w:rsidRPr="00927184">
        <w:rPr>
          <w:lang w:val="nl-NL"/>
        </w:rPr>
        <w:tab/>
        <w:t xml:space="preserve">Hoe wordt </w:t>
      </w:r>
      <w:r w:rsidR="009673C3" w:rsidRPr="00927184">
        <w:rPr>
          <w:lang w:val="nl-NL"/>
        </w:rPr>
        <w:t>dit middel</w:t>
      </w:r>
      <w:r w:rsidRPr="00927184">
        <w:rPr>
          <w:lang w:val="nl-NL"/>
        </w:rPr>
        <w:t xml:space="preserve"> toegediend?</w:t>
      </w:r>
    </w:p>
    <w:p w14:paraId="48CBD1AC" w14:textId="77777777" w:rsidR="00902148" w:rsidRPr="00927184" w:rsidRDefault="00902148" w:rsidP="00C628B0">
      <w:pPr>
        <w:numPr>
          <w:ilvl w:val="12"/>
          <w:numId w:val="0"/>
        </w:numPr>
        <w:ind w:left="567" w:right="-29" w:hanging="567"/>
        <w:rPr>
          <w:lang w:val="nl-NL"/>
        </w:rPr>
      </w:pPr>
      <w:r w:rsidRPr="00927184">
        <w:rPr>
          <w:lang w:val="nl-NL"/>
        </w:rPr>
        <w:t>4.</w:t>
      </w:r>
      <w:r w:rsidRPr="00927184">
        <w:rPr>
          <w:lang w:val="nl-NL"/>
        </w:rPr>
        <w:tab/>
        <w:t>Mogelijke bijwerkingen</w:t>
      </w:r>
    </w:p>
    <w:p w14:paraId="4E378C46" w14:textId="77777777" w:rsidR="00902148" w:rsidRPr="00927184" w:rsidRDefault="00902148" w:rsidP="00C628B0">
      <w:pPr>
        <w:numPr>
          <w:ilvl w:val="12"/>
          <w:numId w:val="0"/>
        </w:numPr>
        <w:ind w:left="567" w:right="-29" w:hanging="567"/>
        <w:rPr>
          <w:lang w:val="nl-NL"/>
        </w:rPr>
      </w:pPr>
      <w:r w:rsidRPr="00927184">
        <w:rPr>
          <w:lang w:val="nl-NL"/>
        </w:rPr>
        <w:t>5.</w:t>
      </w:r>
      <w:r w:rsidRPr="00927184">
        <w:rPr>
          <w:lang w:val="nl-NL"/>
        </w:rPr>
        <w:tab/>
        <w:t xml:space="preserve">Hoe bewaart u </w:t>
      </w:r>
      <w:r w:rsidR="009673C3" w:rsidRPr="00927184">
        <w:rPr>
          <w:lang w:val="nl-NL"/>
        </w:rPr>
        <w:t>dit middel</w:t>
      </w:r>
      <w:r w:rsidRPr="00927184">
        <w:rPr>
          <w:lang w:val="nl-NL"/>
        </w:rPr>
        <w:t>?</w:t>
      </w:r>
    </w:p>
    <w:p w14:paraId="440D3CA3" w14:textId="77777777" w:rsidR="00902148" w:rsidRPr="00927184" w:rsidRDefault="00902148" w:rsidP="00C628B0">
      <w:pPr>
        <w:numPr>
          <w:ilvl w:val="12"/>
          <w:numId w:val="0"/>
        </w:numPr>
        <w:ind w:left="567" w:right="-29" w:hanging="567"/>
        <w:rPr>
          <w:lang w:val="nl-NL"/>
        </w:rPr>
      </w:pPr>
      <w:r w:rsidRPr="00927184">
        <w:rPr>
          <w:lang w:val="nl-NL"/>
        </w:rPr>
        <w:t>6.</w:t>
      </w:r>
      <w:r w:rsidRPr="00927184">
        <w:rPr>
          <w:lang w:val="nl-NL"/>
        </w:rPr>
        <w:tab/>
        <w:t>Inhoud van de verpakking en overige informatie</w:t>
      </w:r>
    </w:p>
    <w:p w14:paraId="4ADBFF92" w14:textId="77777777" w:rsidR="00902148" w:rsidRPr="00927184" w:rsidRDefault="00902148" w:rsidP="00C628B0">
      <w:pPr>
        <w:numPr>
          <w:ilvl w:val="12"/>
          <w:numId w:val="0"/>
        </w:numPr>
        <w:ind w:right="-2"/>
        <w:rPr>
          <w:lang w:val="nl-NL"/>
        </w:rPr>
      </w:pPr>
    </w:p>
    <w:p w14:paraId="74E87361" w14:textId="77777777" w:rsidR="00902148" w:rsidRPr="00927184" w:rsidRDefault="00902148" w:rsidP="00C628B0">
      <w:pPr>
        <w:numPr>
          <w:ilvl w:val="12"/>
          <w:numId w:val="0"/>
        </w:numPr>
        <w:ind w:right="-2"/>
        <w:rPr>
          <w:lang w:val="nl-NL"/>
        </w:rPr>
      </w:pPr>
    </w:p>
    <w:p w14:paraId="149F4D4C" w14:textId="77777777" w:rsidR="00902148" w:rsidRPr="00927184" w:rsidRDefault="00902148" w:rsidP="00C628B0">
      <w:pPr>
        <w:keepNext/>
        <w:widowControl w:val="0"/>
        <w:rPr>
          <w:b/>
          <w:lang w:val="nl-NL"/>
        </w:rPr>
      </w:pPr>
      <w:r w:rsidRPr="00927184">
        <w:rPr>
          <w:b/>
          <w:lang w:val="nl-NL"/>
        </w:rPr>
        <w:t>1.</w:t>
      </w:r>
      <w:r w:rsidRPr="00927184">
        <w:rPr>
          <w:b/>
          <w:lang w:val="nl-NL"/>
        </w:rPr>
        <w:tab/>
        <w:t>Wat is Lucentis en waarvoor wordt dit middel gebruikt?</w:t>
      </w:r>
    </w:p>
    <w:p w14:paraId="3E65163B" w14:textId="77777777" w:rsidR="00902148" w:rsidRPr="00927184" w:rsidRDefault="00902148" w:rsidP="00C628B0">
      <w:pPr>
        <w:keepNext/>
        <w:widowControl w:val="0"/>
        <w:rPr>
          <w:lang w:val="nl-NL"/>
        </w:rPr>
      </w:pPr>
    </w:p>
    <w:p w14:paraId="4712A30F" w14:textId="77777777" w:rsidR="00902148" w:rsidRPr="00927184" w:rsidRDefault="00902148" w:rsidP="00C628B0">
      <w:pPr>
        <w:keepNext/>
        <w:widowControl w:val="0"/>
        <w:rPr>
          <w:b/>
          <w:lang w:val="nl-NL"/>
        </w:rPr>
      </w:pPr>
      <w:r w:rsidRPr="00927184">
        <w:rPr>
          <w:b/>
          <w:lang w:val="nl-NL"/>
        </w:rPr>
        <w:t>Wat is Lucentis?</w:t>
      </w:r>
    </w:p>
    <w:p w14:paraId="3106572F" w14:textId="77777777" w:rsidR="00902148" w:rsidRPr="00927184" w:rsidRDefault="00902148" w:rsidP="00C628B0">
      <w:pPr>
        <w:ind w:right="-2"/>
        <w:rPr>
          <w:lang w:val="nl-NL"/>
        </w:rPr>
      </w:pPr>
      <w:r w:rsidRPr="00927184">
        <w:rPr>
          <w:lang w:val="nl-NL"/>
        </w:rPr>
        <w:t>Lucentis is een oplossing die in het oog wordt geïnjecteerd. Lucentis behoort tot een groep geneesmiddelen, antineovasculariserende middelen genaamd. Het bevat de werkzame stof ranibizumab.</w:t>
      </w:r>
    </w:p>
    <w:p w14:paraId="5B4B6CA8" w14:textId="77777777" w:rsidR="00902148" w:rsidRPr="00927184" w:rsidRDefault="00902148" w:rsidP="00C628B0">
      <w:pPr>
        <w:ind w:right="-2"/>
        <w:rPr>
          <w:lang w:val="nl-NL"/>
        </w:rPr>
      </w:pPr>
    </w:p>
    <w:p w14:paraId="779446EA" w14:textId="77777777" w:rsidR="00902148" w:rsidRPr="00927184" w:rsidRDefault="00902148" w:rsidP="00C628B0">
      <w:pPr>
        <w:keepNext/>
        <w:widowControl w:val="0"/>
        <w:rPr>
          <w:lang w:val="nl-NL"/>
        </w:rPr>
      </w:pPr>
      <w:r w:rsidRPr="00927184">
        <w:rPr>
          <w:b/>
          <w:lang w:val="nl-NL"/>
        </w:rPr>
        <w:t>Waarvoor wordt Lucentis gebruikt?</w:t>
      </w:r>
    </w:p>
    <w:p w14:paraId="0E716FB4" w14:textId="77777777" w:rsidR="00902148" w:rsidRPr="00927184" w:rsidRDefault="00902148" w:rsidP="00C628B0">
      <w:pPr>
        <w:widowControl w:val="0"/>
        <w:rPr>
          <w:lang w:val="nl-NL"/>
        </w:rPr>
      </w:pPr>
      <w:r w:rsidRPr="00927184">
        <w:rPr>
          <w:lang w:val="nl-NL"/>
        </w:rPr>
        <w:t>Lucentis wordt gebruikt bij volwassenen om verschillende oogaandoeningen te behandelen die een verslechterd zicht veroorzaken.</w:t>
      </w:r>
    </w:p>
    <w:p w14:paraId="30D70710" w14:textId="77777777" w:rsidR="00902148" w:rsidRPr="00927184" w:rsidRDefault="00902148" w:rsidP="00C628B0">
      <w:pPr>
        <w:widowControl w:val="0"/>
        <w:rPr>
          <w:lang w:val="nl-NL"/>
        </w:rPr>
      </w:pPr>
    </w:p>
    <w:p w14:paraId="4436ACE8" w14:textId="77777777" w:rsidR="00902148" w:rsidRPr="00927184" w:rsidRDefault="00902148" w:rsidP="00C628B0">
      <w:pPr>
        <w:keepNext/>
        <w:widowControl w:val="0"/>
        <w:rPr>
          <w:lang w:val="nl-NL"/>
        </w:rPr>
      </w:pPr>
      <w:r w:rsidRPr="00927184">
        <w:rPr>
          <w:lang w:val="nl-NL"/>
        </w:rPr>
        <w:t>Deze aandoeningen zijn het gevolg van een beschadiging van het netvlies (lichtgevoelige laag aan de achterkant van het oog) die veroorzaakt wordt door:</w:t>
      </w:r>
    </w:p>
    <w:p w14:paraId="00940DB0" w14:textId="77777777" w:rsidR="00902148" w:rsidRPr="00927184" w:rsidRDefault="00902148" w:rsidP="00C628B0">
      <w:pPr>
        <w:widowControl w:val="0"/>
        <w:ind w:left="567" w:hanging="567"/>
        <w:rPr>
          <w:szCs w:val="22"/>
          <w:lang w:val="nl-NL"/>
        </w:rPr>
      </w:pPr>
      <w:r w:rsidRPr="00927184">
        <w:rPr>
          <w:szCs w:val="22"/>
          <w:lang w:val="nl-NL"/>
        </w:rPr>
        <w:t>-</w:t>
      </w:r>
      <w:r w:rsidRPr="00927184">
        <w:rPr>
          <w:szCs w:val="22"/>
          <w:lang w:val="nl-NL"/>
        </w:rPr>
        <w:tab/>
        <w:t>Groei van lekkende, abnormale bloedvaten. Dit wordt waargenomen bij aandoeningen zoals leeftijdsgebonden maculadegeneratie (LMD)</w:t>
      </w:r>
      <w:bookmarkStart w:id="38" w:name="_Hlk20920084"/>
      <w:r w:rsidR="002E056C" w:rsidRPr="00927184">
        <w:rPr>
          <w:szCs w:val="22"/>
          <w:lang w:val="nl-NL"/>
        </w:rPr>
        <w:t xml:space="preserve"> en proliferatieve diabetische retinopathie (PDR, een ziekte veroorzaakt door diabetes)</w:t>
      </w:r>
      <w:bookmarkEnd w:id="38"/>
      <w:r w:rsidR="00934D16" w:rsidRPr="00927184">
        <w:rPr>
          <w:szCs w:val="22"/>
          <w:lang w:val="nl-NL"/>
        </w:rPr>
        <w:t>.</w:t>
      </w:r>
      <w:r w:rsidRPr="00927184">
        <w:rPr>
          <w:szCs w:val="22"/>
          <w:lang w:val="nl-NL"/>
        </w:rPr>
        <w:t xml:space="preserve"> </w:t>
      </w:r>
      <w:r w:rsidR="00934D16" w:rsidRPr="00927184">
        <w:rPr>
          <w:lang w:val="nl-NL"/>
        </w:rPr>
        <w:t>Het kan ook geassocieerd zijn met choroïdale neovascularisatie (CNV) als gevolg van</w:t>
      </w:r>
      <w:r w:rsidR="00934D16" w:rsidRPr="00927184">
        <w:rPr>
          <w:szCs w:val="22"/>
          <w:lang w:val="nl-NL"/>
        </w:rPr>
        <w:t xml:space="preserve"> </w:t>
      </w:r>
      <w:r w:rsidRPr="00927184">
        <w:rPr>
          <w:szCs w:val="22"/>
          <w:lang w:val="nl-NL"/>
        </w:rPr>
        <w:t>pathologische myopie (PM)</w:t>
      </w:r>
      <w:r w:rsidR="00934D16" w:rsidRPr="00927184">
        <w:rPr>
          <w:szCs w:val="22"/>
          <w:lang w:val="nl-NL"/>
        </w:rPr>
        <w:t>,</w:t>
      </w:r>
      <w:r w:rsidR="00934D16" w:rsidRPr="00927184">
        <w:rPr>
          <w:lang w:val="nl-NL"/>
        </w:rPr>
        <w:t xml:space="preserve"> angioïde strepen, centrale sereuze chorioretinopathie of inflammatoire CNV.</w:t>
      </w:r>
    </w:p>
    <w:p w14:paraId="4ADDBE67" w14:textId="77777777" w:rsidR="00902148" w:rsidRPr="00927184" w:rsidRDefault="00902148" w:rsidP="00C628B0">
      <w:pPr>
        <w:widowControl w:val="0"/>
        <w:ind w:left="567" w:hanging="567"/>
        <w:rPr>
          <w:szCs w:val="22"/>
          <w:lang w:val="nl-NL"/>
        </w:rPr>
      </w:pPr>
      <w:r w:rsidRPr="00927184">
        <w:rPr>
          <w:szCs w:val="22"/>
          <w:lang w:val="nl-NL"/>
        </w:rPr>
        <w:t>-</w:t>
      </w:r>
      <w:r w:rsidRPr="00927184">
        <w:rPr>
          <w:szCs w:val="22"/>
          <w:lang w:val="nl-NL"/>
        </w:rPr>
        <w:tab/>
        <w:t>Macula-oedeem (zwelling van het centrale deel van het netvlies). Deze zwelling kan veroorzaakt worden door diabetes (een ziekte genaamd diabetisch macula-oedeem, DME) of door een afsluiting van de retinale bloedvaten in het netvlies (een ziekte genaamd retinale veneuze occlusie, RVO).</w:t>
      </w:r>
    </w:p>
    <w:p w14:paraId="37DE485E" w14:textId="77777777" w:rsidR="00902148" w:rsidRPr="00927184" w:rsidRDefault="00902148" w:rsidP="00C628B0">
      <w:pPr>
        <w:widowControl w:val="0"/>
        <w:rPr>
          <w:lang w:val="nl-NL"/>
        </w:rPr>
      </w:pPr>
    </w:p>
    <w:p w14:paraId="658B0002" w14:textId="77777777" w:rsidR="00902148" w:rsidRPr="00927184" w:rsidRDefault="00902148" w:rsidP="00C628B0">
      <w:pPr>
        <w:keepNext/>
        <w:widowControl w:val="0"/>
        <w:rPr>
          <w:b/>
          <w:lang w:val="nl-NL"/>
        </w:rPr>
      </w:pPr>
      <w:r w:rsidRPr="00927184">
        <w:rPr>
          <w:b/>
          <w:lang w:val="nl-NL"/>
        </w:rPr>
        <w:t>Hoe werkt Lucentis?</w:t>
      </w:r>
    </w:p>
    <w:p w14:paraId="208C3FF8" w14:textId="0FF488A4" w:rsidR="00902148" w:rsidRPr="00927184" w:rsidRDefault="00902148" w:rsidP="00C628B0">
      <w:pPr>
        <w:widowControl w:val="0"/>
        <w:rPr>
          <w:lang w:val="nl-NL"/>
        </w:rPr>
      </w:pPr>
      <w:r w:rsidRPr="00927184">
        <w:rPr>
          <w:lang w:val="nl-NL"/>
        </w:rPr>
        <w:t xml:space="preserve">Lucentis herkent en bindt specifiek aan een eiwit genaamd humane vasculaire endotheliale groeifactor A (VEGF-A) dat aanwezig is in het oog. Als er te veel van is, veroorzaakt VEGF-A abnormale groei van bloedvaten en zwelling in het oog, wat kan leiden tot verminderd zicht bij aandoeningen als LMD, </w:t>
      </w:r>
      <w:r w:rsidR="002E056C" w:rsidRPr="00927184">
        <w:rPr>
          <w:lang w:val="nl-NL"/>
        </w:rPr>
        <w:t xml:space="preserve">DME, PDR, RVO, </w:t>
      </w:r>
      <w:r w:rsidRPr="00927184">
        <w:rPr>
          <w:lang w:val="nl-NL"/>
        </w:rPr>
        <w:t>PM</w:t>
      </w:r>
      <w:r w:rsidR="002E056C" w:rsidRPr="00927184">
        <w:rPr>
          <w:lang w:val="nl-NL"/>
        </w:rPr>
        <w:t xml:space="preserve"> en </w:t>
      </w:r>
      <w:r w:rsidR="00FB7A16" w:rsidRPr="00927184">
        <w:rPr>
          <w:lang w:val="nl-NL"/>
        </w:rPr>
        <w:t>CNV</w:t>
      </w:r>
      <w:r w:rsidRPr="00927184">
        <w:rPr>
          <w:lang w:val="nl-NL"/>
        </w:rPr>
        <w:t>. Door te binden aan VEGF-A kan Lucentis de activiteit van het eiwit blokkeren en deze abnormale groei en zwelling voorkomen.</w:t>
      </w:r>
    </w:p>
    <w:p w14:paraId="3F7ECE82" w14:textId="77777777" w:rsidR="00902148" w:rsidRPr="00927184" w:rsidRDefault="00902148" w:rsidP="00C628B0">
      <w:pPr>
        <w:widowControl w:val="0"/>
        <w:rPr>
          <w:lang w:val="nl-NL"/>
        </w:rPr>
      </w:pPr>
    </w:p>
    <w:p w14:paraId="7EC51AA7" w14:textId="77777777" w:rsidR="00902148" w:rsidRPr="00927184" w:rsidRDefault="00902148" w:rsidP="00C628B0">
      <w:pPr>
        <w:widowControl w:val="0"/>
        <w:rPr>
          <w:lang w:val="nl-NL"/>
        </w:rPr>
      </w:pPr>
      <w:r w:rsidRPr="00927184">
        <w:rPr>
          <w:lang w:val="nl-NL"/>
        </w:rPr>
        <w:t>Bij deze aandoeningen kan Lucentis helpen uw zicht te stabiliseren, en in veel gevallen te verbeteren.</w:t>
      </w:r>
    </w:p>
    <w:p w14:paraId="6A9C792B" w14:textId="77777777" w:rsidR="00902148" w:rsidRPr="00927184" w:rsidRDefault="00902148" w:rsidP="00C628B0">
      <w:pPr>
        <w:tabs>
          <w:tab w:val="left" w:pos="0"/>
        </w:tabs>
        <w:ind w:right="-2"/>
        <w:rPr>
          <w:lang w:val="nl-NL"/>
        </w:rPr>
      </w:pPr>
    </w:p>
    <w:p w14:paraId="0FE1543F" w14:textId="77777777" w:rsidR="00902148" w:rsidRPr="00927184" w:rsidRDefault="00902148" w:rsidP="00C628B0">
      <w:pPr>
        <w:ind w:right="-2"/>
        <w:rPr>
          <w:lang w:val="nl-NL"/>
        </w:rPr>
      </w:pPr>
    </w:p>
    <w:p w14:paraId="52699E65" w14:textId="77777777" w:rsidR="00902148" w:rsidRPr="00927184" w:rsidRDefault="00902148" w:rsidP="00C628B0">
      <w:pPr>
        <w:keepNext/>
        <w:keepLines/>
        <w:widowControl w:val="0"/>
        <w:ind w:left="567" w:hanging="567"/>
        <w:rPr>
          <w:b/>
          <w:lang w:val="nl-NL"/>
        </w:rPr>
      </w:pPr>
      <w:r w:rsidRPr="00927184">
        <w:rPr>
          <w:b/>
          <w:lang w:val="nl-NL"/>
        </w:rPr>
        <w:t>2.</w:t>
      </w:r>
      <w:r w:rsidRPr="00927184">
        <w:rPr>
          <w:b/>
          <w:lang w:val="nl-NL"/>
        </w:rPr>
        <w:tab/>
        <w:t xml:space="preserve">Wanneer mag u </w:t>
      </w:r>
      <w:r w:rsidR="009673C3" w:rsidRPr="00927184">
        <w:rPr>
          <w:b/>
          <w:lang w:val="nl-NL"/>
        </w:rPr>
        <w:t>dit middel</w:t>
      </w:r>
      <w:r w:rsidRPr="00927184">
        <w:rPr>
          <w:b/>
          <w:lang w:val="nl-NL"/>
        </w:rPr>
        <w:t xml:space="preserve"> niet toegediend krijgen of moet u er extra voorzichtig mee zijn?</w:t>
      </w:r>
    </w:p>
    <w:p w14:paraId="38EE7AA8" w14:textId="77777777" w:rsidR="00902148" w:rsidRPr="00927184" w:rsidRDefault="00902148" w:rsidP="00C628B0">
      <w:pPr>
        <w:keepNext/>
        <w:keepLines/>
        <w:widowControl w:val="0"/>
        <w:rPr>
          <w:lang w:val="nl-NL"/>
        </w:rPr>
      </w:pPr>
    </w:p>
    <w:p w14:paraId="2FE46370" w14:textId="77777777" w:rsidR="00902148" w:rsidRPr="00927184" w:rsidRDefault="00902148" w:rsidP="00C628B0">
      <w:pPr>
        <w:keepNext/>
        <w:widowControl w:val="0"/>
        <w:rPr>
          <w:lang w:val="nl-NL"/>
        </w:rPr>
      </w:pPr>
      <w:r w:rsidRPr="00927184">
        <w:rPr>
          <w:b/>
          <w:lang w:val="nl-NL"/>
        </w:rPr>
        <w:t>Wanneer mag u dit middel niet toegediend krijgen?</w:t>
      </w:r>
    </w:p>
    <w:p w14:paraId="67C78272" w14:textId="77777777" w:rsidR="00902148" w:rsidRPr="00927184" w:rsidRDefault="00902148" w:rsidP="00C628B0">
      <w:pPr>
        <w:numPr>
          <w:ilvl w:val="0"/>
          <w:numId w:val="1"/>
        </w:numPr>
        <w:ind w:left="567" w:hanging="567"/>
        <w:rPr>
          <w:lang w:val="nl-NL"/>
        </w:rPr>
      </w:pPr>
      <w:r w:rsidRPr="00927184">
        <w:rPr>
          <w:lang w:val="nl-NL"/>
        </w:rPr>
        <w:t xml:space="preserve">U bent allergisch voor een van de stoffen in dit geneesmiddel. Deze stoffen kunt u vinden </w:t>
      </w:r>
      <w:r w:rsidR="00C7322E" w:rsidRPr="00927184">
        <w:rPr>
          <w:lang w:val="nl-NL"/>
        </w:rPr>
        <w:t>in</w:t>
      </w:r>
      <w:r w:rsidRPr="00927184">
        <w:rPr>
          <w:lang w:val="nl-NL"/>
        </w:rPr>
        <w:t xml:space="preserve"> rubriek 6.</w:t>
      </w:r>
    </w:p>
    <w:p w14:paraId="6BE4498B" w14:textId="77777777" w:rsidR="00902148" w:rsidRPr="00927184" w:rsidRDefault="00902148" w:rsidP="00C628B0">
      <w:pPr>
        <w:numPr>
          <w:ilvl w:val="0"/>
          <w:numId w:val="1"/>
        </w:numPr>
        <w:ind w:left="567" w:hanging="567"/>
        <w:rPr>
          <w:lang w:val="nl-NL"/>
        </w:rPr>
      </w:pPr>
      <w:r w:rsidRPr="00927184">
        <w:rPr>
          <w:lang w:val="nl-NL"/>
        </w:rPr>
        <w:t>U hebt een infectie in of rond het oog.</w:t>
      </w:r>
    </w:p>
    <w:p w14:paraId="2FE65C8C" w14:textId="77777777" w:rsidR="00902148" w:rsidRPr="00927184" w:rsidRDefault="00902148" w:rsidP="00C628B0">
      <w:pPr>
        <w:numPr>
          <w:ilvl w:val="0"/>
          <w:numId w:val="1"/>
        </w:numPr>
        <w:ind w:left="567" w:hanging="567"/>
        <w:rPr>
          <w:lang w:val="nl-NL"/>
        </w:rPr>
      </w:pPr>
      <w:r w:rsidRPr="00927184">
        <w:rPr>
          <w:lang w:val="nl-NL"/>
        </w:rPr>
        <w:t>U hebt pijn of roodheid (ernstige intraoculaire ontsteking) in uw oog.</w:t>
      </w:r>
    </w:p>
    <w:p w14:paraId="337934DC" w14:textId="77777777" w:rsidR="00902148" w:rsidRPr="00927184" w:rsidRDefault="00902148" w:rsidP="00C628B0">
      <w:pPr>
        <w:numPr>
          <w:ilvl w:val="12"/>
          <w:numId w:val="0"/>
        </w:numPr>
        <w:ind w:right="-2"/>
        <w:rPr>
          <w:lang w:val="nl-NL"/>
        </w:rPr>
      </w:pPr>
    </w:p>
    <w:p w14:paraId="4BEDB922" w14:textId="77777777" w:rsidR="00902148" w:rsidRPr="00927184" w:rsidRDefault="00902148" w:rsidP="00C628B0">
      <w:pPr>
        <w:keepNext/>
        <w:widowControl w:val="0"/>
        <w:rPr>
          <w:b/>
          <w:lang w:val="nl-NL"/>
        </w:rPr>
      </w:pPr>
      <w:r w:rsidRPr="00927184">
        <w:rPr>
          <w:b/>
          <w:lang w:val="nl-NL"/>
        </w:rPr>
        <w:t>Wanneer moet u extra voorzichtig zijn met dit middel?</w:t>
      </w:r>
    </w:p>
    <w:p w14:paraId="79E425B0" w14:textId="77777777" w:rsidR="00902148" w:rsidRPr="00927184" w:rsidRDefault="00902148" w:rsidP="00C628B0">
      <w:pPr>
        <w:keepNext/>
        <w:widowControl w:val="0"/>
        <w:tabs>
          <w:tab w:val="left" w:pos="0"/>
        </w:tabs>
        <w:rPr>
          <w:lang w:val="nl-NL"/>
        </w:rPr>
      </w:pPr>
      <w:r w:rsidRPr="00927184">
        <w:rPr>
          <w:lang w:val="nl-NL"/>
        </w:rPr>
        <w:t xml:space="preserve">Neem contact op met uw arts voordat u </w:t>
      </w:r>
      <w:r w:rsidR="009673C3" w:rsidRPr="00927184">
        <w:rPr>
          <w:lang w:val="nl-NL"/>
        </w:rPr>
        <w:t>dit middel</w:t>
      </w:r>
      <w:r w:rsidRPr="00927184">
        <w:rPr>
          <w:lang w:val="nl-NL"/>
        </w:rPr>
        <w:t xml:space="preserve"> toegediend krijgt.</w:t>
      </w:r>
    </w:p>
    <w:p w14:paraId="4086D70F" w14:textId="77777777" w:rsidR="00902148" w:rsidRPr="00927184" w:rsidRDefault="00902148" w:rsidP="00C628B0">
      <w:pPr>
        <w:numPr>
          <w:ilvl w:val="0"/>
          <w:numId w:val="1"/>
        </w:numPr>
        <w:ind w:left="567" w:hanging="567"/>
        <w:rPr>
          <w:lang w:val="nl-NL"/>
        </w:rPr>
      </w:pPr>
      <w:r w:rsidRPr="00927184">
        <w:rPr>
          <w:lang w:val="nl-NL"/>
        </w:rPr>
        <w:t>Lucentis wordt gegeven als injectie in het oog. Af en toe kunnen een infectie aan het binnenste deel van het oog, pijn of roodheid (ontsteking), loslating of scheur in één van de lagen aan de achterkant van het oog (netvliesloslating of netvliesscheur en loslating of scheur van het pigmentepitheel van het netvlies) of troebel worden van de lens (cataract) optreden na de toediening van Lucentis. Het is belangrijk om zo’n infectie of netvliesloslating zo snel mogelijk op te sporen en te behandelen. Vertel daarom uw arts onmiddellijk als u de volgende klachten krijgt: oogpijn of toegenomen ongemak, verergering van de roodheid van het oog, wazig zien of verminderd gezichtsvermogen, een toegenomen aantal kleine deeltjes in uw zicht of toegenomen gevoeligheid voor licht.</w:t>
      </w:r>
    </w:p>
    <w:p w14:paraId="0FF539B0" w14:textId="77777777" w:rsidR="00902148" w:rsidRPr="00927184" w:rsidRDefault="00902148" w:rsidP="00C628B0">
      <w:pPr>
        <w:numPr>
          <w:ilvl w:val="0"/>
          <w:numId w:val="1"/>
        </w:numPr>
        <w:ind w:left="567" w:hanging="567"/>
        <w:rPr>
          <w:lang w:val="nl-NL"/>
        </w:rPr>
      </w:pPr>
      <w:r w:rsidRPr="00927184">
        <w:rPr>
          <w:lang w:val="nl-NL"/>
        </w:rPr>
        <w:t>Bij sommige patiënten kan de oogdruk toenemen voor een korte periode direct na de injectie. Dit is iets wat u misschien niet opmerkt, en daarom zal uw arts dit controleren na elke injectie.</w:t>
      </w:r>
    </w:p>
    <w:p w14:paraId="4DB2C33E" w14:textId="77777777" w:rsidR="00902148" w:rsidRPr="00927184" w:rsidRDefault="00902148" w:rsidP="00C628B0">
      <w:pPr>
        <w:numPr>
          <w:ilvl w:val="0"/>
          <w:numId w:val="1"/>
        </w:numPr>
        <w:ind w:left="567" w:hanging="567"/>
        <w:rPr>
          <w:lang w:val="nl-NL"/>
        </w:rPr>
      </w:pPr>
      <w:r w:rsidRPr="00927184">
        <w:rPr>
          <w:lang w:val="nl-NL"/>
        </w:rPr>
        <w:t>Informeer uw arts als u een voorgeschiedenis heeft van oogaandoeningen of oogbehandelingen of als u een beroerte heeft gehad of voorbijgaande verschijnselen van een beroerte (zwakte of verlamming van ledematen of gezicht, moeite met praten of begrijpen) heeft ervaren. Er zal rekening worden gehouden met deze informatie bij het beoordelen of Lucentis een geschikte behandeling voor u is.</w:t>
      </w:r>
    </w:p>
    <w:p w14:paraId="5DF9051A" w14:textId="77777777" w:rsidR="00E8632B" w:rsidRPr="00927184" w:rsidRDefault="00E8632B" w:rsidP="00C628B0">
      <w:pPr>
        <w:rPr>
          <w:lang w:val="nl-NL"/>
        </w:rPr>
      </w:pPr>
    </w:p>
    <w:p w14:paraId="35459FA5" w14:textId="77777777" w:rsidR="009673C3" w:rsidRPr="00927184" w:rsidRDefault="009673C3" w:rsidP="00C628B0">
      <w:pPr>
        <w:rPr>
          <w:lang w:val="nl-NL"/>
        </w:rPr>
      </w:pPr>
      <w:r w:rsidRPr="00927184">
        <w:rPr>
          <w:lang w:val="nl-NL"/>
        </w:rPr>
        <w:t>Raadpleeg rubriek 4 (“Mogelijke bijwerkingen”) voor meer gedetailleerde informatie over de bijwerkingen die kunnen optreden tijdens de behandeling met Lucentis.</w:t>
      </w:r>
    </w:p>
    <w:p w14:paraId="4B0A57AE" w14:textId="77777777" w:rsidR="009673C3" w:rsidRPr="00927184" w:rsidRDefault="009673C3" w:rsidP="00C628B0">
      <w:pPr>
        <w:rPr>
          <w:lang w:val="nl-NL"/>
        </w:rPr>
      </w:pPr>
    </w:p>
    <w:p w14:paraId="66D286C6" w14:textId="77777777" w:rsidR="00902148" w:rsidRPr="00927184" w:rsidRDefault="00902148" w:rsidP="00C628B0">
      <w:pPr>
        <w:keepNext/>
        <w:widowControl w:val="0"/>
        <w:rPr>
          <w:b/>
          <w:lang w:val="nl-NL"/>
        </w:rPr>
      </w:pPr>
      <w:r w:rsidRPr="00927184">
        <w:rPr>
          <w:b/>
          <w:lang w:val="nl-NL"/>
        </w:rPr>
        <w:t>Kinderen en jongeren tot 18 jaar</w:t>
      </w:r>
    </w:p>
    <w:p w14:paraId="35894E98" w14:textId="77777777" w:rsidR="00902148" w:rsidRPr="00927184" w:rsidRDefault="00902148" w:rsidP="00C628B0">
      <w:pPr>
        <w:rPr>
          <w:lang w:val="nl-NL"/>
        </w:rPr>
      </w:pPr>
      <w:r w:rsidRPr="00927184">
        <w:rPr>
          <w:lang w:val="nl-NL"/>
        </w:rPr>
        <w:t xml:space="preserve">Het gebruik van Lucentis bij kinderen en jongeren is niet </w:t>
      </w:r>
      <w:r w:rsidR="00FB7A16" w:rsidRPr="00927184">
        <w:rPr>
          <w:lang w:val="nl-NL"/>
        </w:rPr>
        <w:t>vastgesteld</w:t>
      </w:r>
      <w:r w:rsidRPr="00927184">
        <w:rPr>
          <w:lang w:val="nl-NL"/>
        </w:rPr>
        <w:t xml:space="preserve"> en wordt daarom niet aanbevolen.</w:t>
      </w:r>
    </w:p>
    <w:p w14:paraId="6F98EFF0" w14:textId="77777777" w:rsidR="00902148" w:rsidRPr="00927184" w:rsidRDefault="00902148" w:rsidP="00C628B0">
      <w:pPr>
        <w:rPr>
          <w:lang w:val="nl-NL"/>
        </w:rPr>
      </w:pPr>
    </w:p>
    <w:p w14:paraId="5939B868" w14:textId="77777777" w:rsidR="00902148" w:rsidRPr="00927184" w:rsidRDefault="00902148" w:rsidP="00C628B0">
      <w:pPr>
        <w:keepNext/>
        <w:widowControl w:val="0"/>
        <w:rPr>
          <w:b/>
          <w:szCs w:val="22"/>
          <w:lang w:val="nl-NL"/>
        </w:rPr>
      </w:pPr>
      <w:r w:rsidRPr="00927184">
        <w:rPr>
          <w:b/>
          <w:szCs w:val="22"/>
          <w:lang w:val="nl-NL"/>
        </w:rPr>
        <w:t>Gebruikt u nog andere geneesmiddelen?</w:t>
      </w:r>
    </w:p>
    <w:p w14:paraId="16644F1E" w14:textId="687450B3" w:rsidR="00902148" w:rsidRPr="00927184" w:rsidRDefault="00902148" w:rsidP="00C628B0">
      <w:pPr>
        <w:rPr>
          <w:szCs w:val="22"/>
          <w:lang w:val="nl-NL"/>
        </w:rPr>
      </w:pPr>
      <w:r w:rsidRPr="00927184">
        <w:rPr>
          <w:szCs w:val="22"/>
          <w:lang w:val="nl-NL"/>
        </w:rPr>
        <w:t xml:space="preserve">Gebruikt u naast Lucentis nog andere geneesmiddelen, heeft u dat kort geleden gedaan of bestaat de mogelijkheid dat u </w:t>
      </w:r>
      <w:r w:rsidR="002A457A" w:rsidRPr="00927184">
        <w:rPr>
          <w:szCs w:val="22"/>
          <w:lang w:val="nl-NL"/>
        </w:rPr>
        <w:t>binnenkort</w:t>
      </w:r>
      <w:r w:rsidRPr="00927184">
        <w:rPr>
          <w:szCs w:val="22"/>
          <w:lang w:val="nl-NL"/>
        </w:rPr>
        <w:t xml:space="preserve"> andere geneesmiddelen gaat gebruiken? Vertel dat dan uw arts.</w:t>
      </w:r>
    </w:p>
    <w:p w14:paraId="213BE381" w14:textId="77777777" w:rsidR="00902148" w:rsidRPr="00927184" w:rsidRDefault="00902148" w:rsidP="00C628B0">
      <w:pPr>
        <w:rPr>
          <w:lang w:val="nl-NL"/>
        </w:rPr>
      </w:pPr>
    </w:p>
    <w:p w14:paraId="119388C8" w14:textId="77777777" w:rsidR="00902148" w:rsidRPr="00927184" w:rsidRDefault="00902148" w:rsidP="00C628B0">
      <w:pPr>
        <w:keepNext/>
        <w:widowControl w:val="0"/>
        <w:rPr>
          <w:szCs w:val="22"/>
          <w:lang w:val="nl-NL"/>
        </w:rPr>
      </w:pPr>
      <w:r w:rsidRPr="00927184">
        <w:rPr>
          <w:b/>
          <w:lang w:val="nl-NL"/>
        </w:rPr>
        <w:t>Zwangerschap</w:t>
      </w:r>
      <w:r w:rsidRPr="00927184">
        <w:rPr>
          <w:b/>
          <w:szCs w:val="22"/>
          <w:lang w:val="nl-NL"/>
        </w:rPr>
        <w:t xml:space="preserve"> en borstvoeding</w:t>
      </w:r>
    </w:p>
    <w:p w14:paraId="63F32DFB" w14:textId="77777777" w:rsidR="00902148" w:rsidRPr="00927184" w:rsidRDefault="00902148" w:rsidP="00C628B0">
      <w:pPr>
        <w:numPr>
          <w:ilvl w:val="0"/>
          <w:numId w:val="3"/>
        </w:numPr>
        <w:tabs>
          <w:tab w:val="clear" w:pos="360"/>
        </w:tabs>
        <w:ind w:left="567" w:hanging="567"/>
        <w:rPr>
          <w:lang w:val="nl-NL"/>
        </w:rPr>
      </w:pPr>
      <w:r w:rsidRPr="00927184">
        <w:rPr>
          <w:lang w:val="nl-NL"/>
        </w:rPr>
        <w:t>Vrouwen die zwanger kunnen worden</w:t>
      </w:r>
      <w:r w:rsidR="00C7322E" w:rsidRPr="00927184">
        <w:rPr>
          <w:lang w:val="nl-NL"/>
        </w:rPr>
        <w:t>,</w:t>
      </w:r>
      <w:r w:rsidRPr="00927184">
        <w:rPr>
          <w:lang w:val="nl-NL"/>
        </w:rPr>
        <w:t xml:space="preserve"> </w:t>
      </w:r>
      <w:r w:rsidR="009673C3" w:rsidRPr="00927184">
        <w:rPr>
          <w:lang w:val="nl-NL"/>
        </w:rPr>
        <w:t>moeten</w:t>
      </w:r>
      <w:r w:rsidRPr="00927184">
        <w:rPr>
          <w:lang w:val="nl-NL"/>
        </w:rPr>
        <w:t xml:space="preserve"> een doeltreffende anticonceptiemethode gebruiken tijdens de behandeling</w:t>
      </w:r>
      <w:r w:rsidR="007B2802" w:rsidRPr="00927184">
        <w:rPr>
          <w:lang w:val="nl-NL"/>
        </w:rPr>
        <w:t xml:space="preserve"> en gedurende ten minste nog drie maanden na de laatste injectie met Lucentis.</w:t>
      </w:r>
    </w:p>
    <w:p w14:paraId="0337E169" w14:textId="77777777" w:rsidR="00902148" w:rsidRPr="00927184" w:rsidRDefault="00902148" w:rsidP="00C628B0">
      <w:pPr>
        <w:numPr>
          <w:ilvl w:val="0"/>
          <w:numId w:val="3"/>
        </w:numPr>
        <w:tabs>
          <w:tab w:val="clear" w:pos="360"/>
        </w:tabs>
        <w:ind w:left="567" w:hanging="567"/>
        <w:rPr>
          <w:lang w:val="nl-NL"/>
        </w:rPr>
      </w:pPr>
      <w:r w:rsidRPr="00927184">
        <w:rPr>
          <w:lang w:val="nl-NL"/>
        </w:rPr>
        <w:t>Er is geen ervaring met het gebruik van Lucentis bij zwangere vrouwen</w:t>
      </w:r>
      <w:r w:rsidR="00B06C6A" w:rsidRPr="00927184">
        <w:rPr>
          <w:lang w:val="nl-NL"/>
        </w:rPr>
        <w:t>.</w:t>
      </w:r>
      <w:r w:rsidRPr="00927184">
        <w:rPr>
          <w:lang w:val="nl-NL"/>
        </w:rPr>
        <w:t xml:space="preserve"> </w:t>
      </w:r>
      <w:r w:rsidR="007B2802" w:rsidRPr="00927184">
        <w:rPr>
          <w:lang w:val="nl-NL"/>
        </w:rPr>
        <w:t xml:space="preserve">Lucentis moet daarom niet gebruikt worden tijdens de zwangerschap tenzij de mogelijke voordelen opwegen tegen het potentiële risico voor het ongeboren kind. </w:t>
      </w:r>
      <w:r w:rsidRPr="00927184">
        <w:rPr>
          <w:lang w:val="nl-NL"/>
        </w:rPr>
        <w:t>Bent u zwanger, denkt u zwanger te zijn of wilt u zwanger worden? Neem dan contact op met uw arts voordat u dit geneesmiddel toegediend krijgt.</w:t>
      </w:r>
    </w:p>
    <w:p w14:paraId="11CF29DA" w14:textId="2E2C89DD" w:rsidR="00902148" w:rsidRPr="00927184" w:rsidRDefault="00764809" w:rsidP="00C628B0">
      <w:pPr>
        <w:numPr>
          <w:ilvl w:val="0"/>
          <w:numId w:val="3"/>
        </w:numPr>
        <w:tabs>
          <w:tab w:val="clear" w:pos="360"/>
        </w:tabs>
        <w:ind w:left="567" w:hanging="567"/>
        <w:rPr>
          <w:lang w:val="nl-NL"/>
        </w:rPr>
      </w:pPr>
      <w:r>
        <w:rPr>
          <w:lang w:val="nl-NL"/>
        </w:rPr>
        <w:t xml:space="preserve">Kleine hoeveelheden Lucentis kunnen in de moedermelk terechtkomen. </w:t>
      </w:r>
      <w:r w:rsidR="00902148" w:rsidRPr="00927184">
        <w:rPr>
          <w:lang w:val="nl-NL"/>
        </w:rPr>
        <w:t>Borstvoeding geven tijdens het gebruik van Lucentis wordt</w:t>
      </w:r>
      <w:r>
        <w:rPr>
          <w:lang w:val="nl-NL"/>
        </w:rPr>
        <w:t xml:space="preserve"> daarom</w:t>
      </w:r>
      <w:r w:rsidR="00902148" w:rsidRPr="00927184">
        <w:rPr>
          <w:lang w:val="nl-NL"/>
        </w:rPr>
        <w:t xml:space="preserve"> niet aanbevolen. Neem contact op met uw arts of apotheker voordat u dit geneesmiddel toegediend krijgt.</w:t>
      </w:r>
    </w:p>
    <w:p w14:paraId="53854638" w14:textId="77777777" w:rsidR="00902148" w:rsidRPr="00927184" w:rsidRDefault="00902148" w:rsidP="00C628B0">
      <w:pPr>
        <w:ind w:right="-29"/>
        <w:rPr>
          <w:lang w:val="nl-NL"/>
        </w:rPr>
      </w:pPr>
    </w:p>
    <w:p w14:paraId="3AE3C1C3" w14:textId="77777777" w:rsidR="00902148" w:rsidRPr="00927184" w:rsidRDefault="00902148" w:rsidP="00C628B0">
      <w:pPr>
        <w:keepNext/>
        <w:widowControl w:val="0"/>
        <w:rPr>
          <w:b/>
          <w:lang w:val="nl-NL"/>
        </w:rPr>
      </w:pPr>
      <w:r w:rsidRPr="00927184">
        <w:rPr>
          <w:b/>
          <w:lang w:val="nl-NL"/>
        </w:rPr>
        <w:t>Rijvaardigheid en het gebruik van machines</w:t>
      </w:r>
    </w:p>
    <w:p w14:paraId="4E8D3380" w14:textId="77777777" w:rsidR="00902148" w:rsidRPr="00927184" w:rsidRDefault="00902148" w:rsidP="00C628B0">
      <w:pPr>
        <w:ind w:right="-29"/>
        <w:rPr>
          <w:lang w:val="nl-NL"/>
        </w:rPr>
      </w:pPr>
      <w:r w:rsidRPr="00927184">
        <w:rPr>
          <w:lang w:val="nl-NL"/>
        </w:rPr>
        <w:t>Na de behandeling met Lucentis kunt u tijdelijk last hebben van wazig zicht. Als dit gebeurt, mag u niet autorijden en geen machines gebruiken totdat dit voorbij is.</w:t>
      </w:r>
    </w:p>
    <w:p w14:paraId="19FD914A" w14:textId="77777777" w:rsidR="00902148" w:rsidRPr="00927184" w:rsidRDefault="00902148" w:rsidP="00C628B0">
      <w:pPr>
        <w:ind w:right="-2"/>
        <w:rPr>
          <w:lang w:val="nl-NL"/>
        </w:rPr>
      </w:pPr>
    </w:p>
    <w:p w14:paraId="2FBB8AEB" w14:textId="77777777" w:rsidR="00902148" w:rsidRPr="00927184" w:rsidRDefault="00902148" w:rsidP="00C628B0">
      <w:pPr>
        <w:ind w:right="-2"/>
        <w:rPr>
          <w:lang w:val="nl-NL"/>
        </w:rPr>
      </w:pPr>
    </w:p>
    <w:p w14:paraId="48CD1457" w14:textId="77777777" w:rsidR="00C110E0" w:rsidRPr="00927184" w:rsidRDefault="00C110E0" w:rsidP="00C628B0">
      <w:pPr>
        <w:keepNext/>
        <w:widowControl w:val="0"/>
        <w:rPr>
          <w:b/>
          <w:lang w:val="nl-NL"/>
        </w:rPr>
      </w:pPr>
      <w:r w:rsidRPr="00927184">
        <w:rPr>
          <w:b/>
          <w:lang w:val="nl-NL"/>
        </w:rPr>
        <w:t>3.</w:t>
      </w:r>
      <w:r w:rsidRPr="00927184">
        <w:rPr>
          <w:b/>
          <w:lang w:val="nl-NL"/>
        </w:rPr>
        <w:tab/>
        <w:t xml:space="preserve">Hoe wordt </w:t>
      </w:r>
      <w:r w:rsidR="007B2802" w:rsidRPr="00927184">
        <w:rPr>
          <w:b/>
          <w:lang w:val="nl-NL"/>
        </w:rPr>
        <w:t>dit middel</w:t>
      </w:r>
      <w:r w:rsidR="002E53C6" w:rsidRPr="00927184">
        <w:rPr>
          <w:b/>
          <w:lang w:val="nl-NL"/>
        </w:rPr>
        <w:t xml:space="preserve"> </w:t>
      </w:r>
      <w:r w:rsidRPr="00927184">
        <w:rPr>
          <w:b/>
          <w:lang w:val="nl-NL"/>
        </w:rPr>
        <w:t>toegediend?</w:t>
      </w:r>
    </w:p>
    <w:p w14:paraId="7E922591" w14:textId="77777777" w:rsidR="00C110E0" w:rsidRPr="00927184" w:rsidRDefault="00C110E0" w:rsidP="00C628B0">
      <w:pPr>
        <w:keepNext/>
        <w:widowControl w:val="0"/>
        <w:rPr>
          <w:lang w:val="nl-NL"/>
        </w:rPr>
      </w:pPr>
    </w:p>
    <w:p w14:paraId="47B83552" w14:textId="77777777" w:rsidR="00C110E0" w:rsidRPr="00927184" w:rsidRDefault="00C110E0" w:rsidP="00C628B0">
      <w:pPr>
        <w:rPr>
          <w:lang w:val="nl-NL"/>
        </w:rPr>
      </w:pPr>
      <w:r w:rsidRPr="00927184">
        <w:rPr>
          <w:lang w:val="nl-NL"/>
        </w:rPr>
        <w:t>Lucentis wordt door uw oogarts toegediend als een enkele injectie in uw oog onder plaatselijke verdoving. De gebruikelijke dosis van een injectie is 0,05 ml (die 0,5 mg werkzame stof bevat). De voorgevulde spuit bevat meer dan de aanbevolen dosis van 0,5 mg. Het extraheerbare volume mag niet in zijn geheel worden gebruikt. Het overtollige volume moet worden verwijderd vóór injectie. Het injecteren van het gehele volume van de voorgevulde spuit kan leiden tot overdosering.</w:t>
      </w:r>
    </w:p>
    <w:p w14:paraId="00E25832" w14:textId="77777777" w:rsidR="00C110E0" w:rsidRPr="00927184" w:rsidRDefault="00C110E0" w:rsidP="00C628B0">
      <w:pPr>
        <w:rPr>
          <w:lang w:val="nl-NL"/>
        </w:rPr>
      </w:pPr>
    </w:p>
    <w:p w14:paraId="065E1BA2" w14:textId="77777777" w:rsidR="00C110E0" w:rsidRPr="00927184" w:rsidRDefault="00C35B20" w:rsidP="00C628B0">
      <w:pPr>
        <w:rPr>
          <w:lang w:val="nl-NL"/>
        </w:rPr>
      </w:pPr>
      <w:r w:rsidRPr="00927184">
        <w:rPr>
          <w:lang w:val="nl-NL"/>
        </w:rPr>
        <w:t>De periode</w:t>
      </w:r>
      <w:r w:rsidR="00C110E0" w:rsidRPr="00927184">
        <w:rPr>
          <w:lang w:val="nl-NL"/>
        </w:rPr>
        <w:t xml:space="preserve"> tussen twee doseringen </w:t>
      </w:r>
      <w:r w:rsidRPr="00927184">
        <w:rPr>
          <w:lang w:val="nl-NL"/>
        </w:rPr>
        <w:t>geïnjecteerd in hetzelfde oog, moet ten minste 4 weken zijn</w:t>
      </w:r>
      <w:r w:rsidR="00C110E0" w:rsidRPr="00927184">
        <w:rPr>
          <w:lang w:val="nl-NL"/>
        </w:rPr>
        <w:t>. Alle injecties worden toegediend door uw oogarts.</w:t>
      </w:r>
    </w:p>
    <w:p w14:paraId="6356C26F" w14:textId="77777777" w:rsidR="00C110E0" w:rsidRPr="00927184" w:rsidRDefault="00C110E0" w:rsidP="00C628B0">
      <w:pPr>
        <w:rPr>
          <w:lang w:val="nl-NL"/>
        </w:rPr>
      </w:pPr>
    </w:p>
    <w:p w14:paraId="126E0496" w14:textId="77777777" w:rsidR="00C110E0" w:rsidRPr="00927184" w:rsidRDefault="00C110E0" w:rsidP="00C628B0">
      <w:pPr>
        <w:rPr>
          <w:lang w:val="nl-NL"/>
        </w:rPr>
      </w:pPr>
      <w:r w:rsidRPr="00927184">
        <w:rPr>
          <w:lang w:val="nl-NL"/>
        </w:rPr>
        <w:t>Vóór de injectie zal uw arts uw oog zorgvuldig wassen om infectie te voorkomen. Uw arts zal u ook een lokale verdoving geven om eventuele pijn van de injectie te verminderen of te voorkomen.</w:t>
      </w:r>
    </w:p>
    <w:p w14:paraId="21B2A411" w14:textId="77777777" w:rsidR="00C110E0" w:rsidRPr="00927184" w:rsidRDefault="00C110E0" w:rsidP="00C628B0">
      <w:pPr>
        <w:rPr>
          <w:lang w:val="nl-NL"/>
        </w:rPr>
      </w:pPr>
    </w:p>
    <w:p w14:paraId="5D4CF525" w14:textId="77777777" w:rsidR="00C110E0" w:rsidRPr="00927184" w:rsidRDefault="00C110E0" w:rsidP="00C628B0">
      <w:pPr>
        <w:rPr>
          <w:lang w:val="nl-NL"/>
        </w:rPr>
      </w:pPr>
      <w:r w:rsidRPr="00927184">
        <w:rPr>
          <w:lang w:val="nl-NL"/>
        </w:rPr>
        <w:t>De behandeling wordt gestart met één injectie met Lucentis</w:t>
      </w:r>
      <w:r w:rsidR="00C35B20" w:rsidRPr="00927184">
        <w:rPr>
          <w:lang w:val="nl-NL"/>
        </w:rPr>
        <w:t xml:space="preserve"> per maand</w:t>
      </w:r>
      <w:r w:rsidRPr="00927184">
        <w:rPr>
          <w:lang w:val="nl-NL"/>
        </w:rPr>
        <w:t>. Uw arts zal uw oogaandoening controleren en, afhankelijk van hoe u op de behandeling reageert, besluiten of en wanneer u verdere behandeling nodig hebt.</w:t>
      </w:r>
    </w:p>
    <w:p w14:paraId="6C656587" w14:textId="77777777" w:rsidR="00C110E0" w:rsidRPr="00927184" w:rsidRDefault="00C110E0" w:rsidP="00C628B0">
      <w:pPr>
        <w:rPr>
          <w:lang w:val="nl-NL"/>
        </w:rPr>
      </w:pPr>
    </w:p>
    <w:p w14:paraId="08F4EB20" w14:textId="77777777" w:rsidR="00C110E0" w:rsidRPr="00927184" w:rsidRDefault="00C110E0" w:rsidP="00C628B0">
      <w:pPr>
        <w:rPr>
          <w:lang w:val="nl-NL"/>
        </w:rPr>
      </w:pPr>
      <w:r w:rsidRPr="00927184">
        <w:rPr>
          <w:lang w:val="nl-NL"/>
        </w:rPr>
        <w:t>Gedetailleerde instructies voor gebruik worden aan het einde van deze bijsluiter gegeven in de rubriek “Hoe moet Lucentis worden bereid en toegediend”.</w:t>
      </w:r>
    </w:p>
    <w:p w14:paraId="36ECE080" w14:textId="77777777" w:rsidR="00C110E0" w:rsidRPr="00927184" w:rsidRDefault="00C110E0" w:rsidP="00C628B0">
      <w:pPr>
        <w:rPr>
          <w:lang w:val="nl-NL"/>
        </w:rPr>
      </w:pPr>
    </w:p>
    <w:p w14:paraId="386D58FB" w14:textId="77777777" w:rsidR="00C110E0" w:rsidRPr="00927184" w:rsidRDefault="00C110E0" w:rsidP="00C628B0">
      <w:pPr>
        <w:keepNext/>
        <w:widowControl w:val="0"/>
        <w:rPr>
          <w:b/>
          <w:lang w:val="nl-NL"/>
        </w:rPr>
      </w:pPr>
      <w:r w:rsidRPr="00927184">
        <w:rPr>
          <w:b/>
          <w:lang w:val="nl-NL"/>
        </w:rPr>
        <w:t>Ouderen (65 jaar en ouder)</w:t>
      </w:r>
    </w:p>
    <w:p w14:paraId="55FB5DCA" w14:textId="77777777" w:rsidR="00C110E0" w:rsidRPr="00927184" w:rsidRDefault="00C110E0" w:rsidP="00C628B0">
      <w:pPr>
        <w:rPr>
          <w:lang w:val="nl-NL"/>
        </w:rPr>
      </w:pPr>
      <w:r w:rsidRPr="00927184">
        <w:rPr>
          <w:lang w:val="nl-NL"/>
        </w:rPr>
        <w:t>Lucentis kan bij mensen van 65 jaar en ouder zonder dosisaanpassingen worden gebruikt.</w:t>
      </w:r>
    </w:p>
    <w:p w14:paraId="2749E899" w14:textId="77777777" w:rsidR="00C110E0" w:rsidRPr="00927184" w:rsidRDefault="00C110E0" w:rsidP="00C628B0">
      <w:pPr>
        <w:ind w:right="-2"/>
        <w:rPr>
          <w:lang w:val="nl-NL"/>
        </w:rPr>
      </w:pPr>
    </w:p>
    <w:p w14:paraId="596D03BB" w14:textId="77777777" w:rsidR="00C110E0" w:rsidRPr="00927184" w:rsidRDefault="00C110E0" w:rsidP="00C628B0">
      <w:pPr>
        <w:keepNext/>
        <w:widowControl w:val="0"/>
        <w:rPr>
          <w:b/>
          <w:szCs w:val="22"/>
          <w:lang w:val="nl-NL"/>
        </w:rPr>
      </w:pPr>
      <w:r w:rsidRPr="00927184">
        <w:rPr>
          <w:b/>
          <w:szCs w:val="22"/>
          <w:lang w:val="nl-NL"/>
        </w:rPr>
        <w:t>Als u stopt met de behandeling met dit middel</w:t>
      </w:r>
    </w:p>
    <w:p w14:paraId="46350815" w14:textId="77777777" w:rsidR="00C110E0" w:rsidRPr="00927184" w:rsidRDefault="00C110E0" w:rsidP="00C628B0">
      <w:pPr>
        <w:ind w:right="-2"/>
        <w:rPr>
          <w:szCs w:val="22"/>
          <w:lang w:val="nl-NL"/>
        </w:rPr>
      </w:pPr>
      <w:r w:rsidRPr="00927184">
        <w:rPr>
          <w:szCs w:val="22"/>
          <w:lang w:val="nl-NL"/>
        </w:rPr>
        <w:t>Als u overweegt om te stoppen met de behandeling met Lucentis, ga dan naar uw eerstvolgende afspraak en bespreek dit met uw arts. Uw arts zal u adviseren en beslissen hoelang u moet worden behandeld met Lucentis.</w:t>
      </w:r>
    </w:p>
    <w:p w14:paraId="7B83DDB9" w14:textId="77777777" w:rsidR="00C110E0" w:rsidRPr="00927184" w:rsidRDefault="00C110E0" w:rsidP="00C628B0">
      <w:pPr>
        <w:ind w:right="-2"/>
        <w:rPr>
          <w:szCs w:val="22"/>
          <w:lang w:val="nl-NL"/>
        </w:rPr>
      </w:pPr>
    </w:p>
    <w:p w14:paraId="0CDE0915" w14:textId="77777777" w:rsidR="00C110E0" w:rsidRPr="00927184" w:rsidRDefault="00C110E0" w:rsidP="00C628B0">
      <w:pPr>
        <w:rPr>
          <w:szCs w:val="22"/>
          <w:lang w:val="nl-NL"/>
        </w:rPr>
      </w:pPr>
      <w:r w:rsidRPr="00927184">
        <w:rPr>
          <w:szCs w:val="22"/>
          <w:lang w:val="nl-NL"/>
        </w:rPr>
        <w:t>He</w:t>
      </w:r>
      <w:r w:rsidR="007B2802" w:rsidRPr="00927184">
        <w:rPr>
          <w:szCs w:val="22"/>
          <w:lang w:val="nl-NL"/>
        </w:rPr>
        <w:t>ef</w:t>
      </w:r>
      <w:r w:rsidRPr="00927184">
        <w:rPr>
          <w:szCs w:val="22"/>
          <w:lang w:val="nl-NL"/>
        </w:rPr>
        <w:t>t u nog andere vragen over het gebruik van dit geneesmiddel? Neem dan contact op met uw arts.</w:t>
      </w:r>
    </w:p>
    <w:p w14:paraId="3D0F1C4F" w14:textId="77777777" w:rsidR="00C110E0" w:rsidRPr="00927184" w:rsidRDefault="00C110E0" w:rsidP="00C628B0">
      <w:pPr>
        <w:rPr>
          <w:szCs w:val="22"/>
          <w:lang w:val="nl-NL"/>
        </w:rPr>
      </w:pPr>
    </w:p>
    <w:p w14:paraId="07BDC697" w14:textId="77777777" w:rsidR="00C110E0" w:rsidRPr="00927184" w:rsidRDefault="00C110E0" w:rsidP="00C628B0">
      <w:pPr>
        <w:rPr>
          <w:lang w:val="nl-NL"/>
        </w:rPr>
      </w:pPr>
    </w:p>
    <w:p w14:paraId="167831B3" w14:textId="77777777" w:rsidR="00C110E0" w:rsidRPr="00927184" w:rsidRDefault="00C110E0" w:rsidP="00C628B0">
      <w:pPr>
        <w:keepNext/>
        <w:widowControl w:val="0"/>
        <w:rPr>
          <w:lang w:val="nl-NL"/>
        </w:rPr>
      </w:pPr>
      <w:r w:rsidRPr="00927184">
        <w:rPr>
          <w:b/>
          <w:lang w:val="nl-NL"/>
        </w:rPr>
        <w:t>4.</w:t>
      </w:r>
      <w:r w:rsidRPr="00927184">
        <w:rPr>
          <w:b/>
          <w:lang w:val="nl-NL"/>
        </w:rPr>
        <w:tab/>
        <w:t>Mogelijke bijwerkingen</w:t>
      </w:r>
    </w:p>
    <w:p w14:paraId="1C176543" w14:textId="77777777" w:rsidR="00902148" w:rsidRPr="00927184" w:rsidRDefault="00902148" w:rsidP="00C628B0">
      <w:pPr>
        <w:keepNext/>
        <w:widowControl w:val="0"/>
        <w:rPr>
          <w:lang w:val="nl-NL"/>
        </w:rPr>
      </w:pPr>
    </w:p>
    <w:p w14:paraId="48948EE2" w14:textId="77777777" w:rsidR="00902148" w:rsidRPr="00927184" w:rsidRDefault="00902148" w:rsidP="00C628B0">
      <w:pPr>
        <w:rPr>
          <w:lang w:val="nl-NL"/>
        </w:rPr>
      </w:pPr>
      <w:r w:rsidRPr="00927184">
        <w:rPr>
          <w:lang w:val="nl-NL"/>
        </w:rPr>
        <w:t>Zoals elk geneesmiddel kan ook dit geneesmiddel bijwerkingen hebben, al krijgt niet iedereen daarmee te maken.</w:t>
      </w:r>
    </w:p>
    <w:p w14:paraId="063A6240" w14:textId="77777777" w:rsidR="00902148" w:rsidRPr="00927184" w:rsidRDefault="00902148" w:rsidP="00C628B0">
      <w:pPr>
        <w:ind w:right="-29"/>
        <w:rPr>
          <w:lang w:val="nl-NL"/>
        </w:rPr>
      </w:pPr>
    </w:p>
    <w:p w14:paraId="08D7E52E" w14:textId="77777777" w:rsidR="00902148" w:rsidRPr="00927184" w:rsidRDefault="00902148" w:rsidP="00C628B0">
      <w:pPr>
        <w:ind w:right="-2"/>
        <w:rPr>
          <w:lang w:val="nl-NL"/>
        </w:rPr>
      </w:pPr>
      <w:r w:rsidRPr="00927184">
        <w:rPr>
          <w:lang w:val="nl-NL"/>
        </w:rPr>
        <w:t>De bijwerkingen geassocieerd met de toediening van Lucentis zijn het gevolg van ofwel het geneesmiddel zelf of van de injectieprocedure en hebben meestal betrekking op het oog.</w:t>
      </w:r>
    </w:p>
    <w:p w14:paraId="5D7FC477" w14:textId="77777777" w:rsidR="00902148" w:rsidRPr="00927184" w:rsidRDefault="00902148" w:rsidP="00C628B0">
      <w:pPr>
        <w:ind w:right="-2"/>
        <w:rPr>
          <w:lang w:val="nl-NL"/>
        </w:rPr>
      </w:pPr>
    </w:p>
    <w:p w14:paraId="09A0F043" w14:textId="77777777" w:rsidR="00902148" w:rsidRPr="00927184" w:rsidRDefault="00902148" w:rsidP="00C628B0">
      <w:pPr>
        <w:keepNext/>
        <w:widowControl w:val="0"/>
        <w:rPr>
          <w:lang w:val="nl-NL"/>
        </w:rPr>
      </w:pPr>
      <w:r w:rsidRPr="00927184">
        <w:rPr>
          <w:lang w:val="nl-NL"/>
        </w:rPr>
        <w:t>De meest ernstige bijwerkingen zijn onderstaand beschreven:</w:t>
      </w:r>
    </w:p>
    <w:p w14:paraId="7E2DE472" w14:textId="7DB1B5B4" w:rsidR="00902148" w:rsidRPr="00927184" w:rsidRDefault="00902148" w:rsidP="00C628B0">
      <w:pPr>
        <w:ind w:right="-2"/>
        <w:rPr>
          <w:lang w:val="nl-NL"/>
        </w:rPr>
      </w:pPr>
      <w:r w:rsidRPr="00927184">
        <w:rPr>
          <w:b/>
          <w:lang w:val="nl-NL"/>
        </w:rPr>
        <w:t>Vaak voorkomende ernstige bijwerkingen</w:t>
      </w:r>
      <w:r w:rsidRPr="00927184">
        <w:rPr>
          <w:lang w:val="nl-NL"/>
        </w:rPr>
        <w:t xml:space="preserve"> (</w:t>
      </w:r>
      <w:r w:rsidR="00F06A33" w:rsidRPr="00F06A33">
        <w:rPr>
          <w:lang w:val="nl-NL"/>
        </w:rPr>
        <w:t>komen voor bij minder dan 1 op de 10 gebruikers</w:t>
      </w:r>
      <w:r w:rsidRPr="00927184">
        <w:rPr>
          <w:lang w:val="nl-NL"/>
        </w:rPr>
        <w:t>): loslating of scheur in de laag aan de achterkant van het oog (netvliesloslating of netvliesscheur), met als gevolg het zien van lichtflitsen met puntjes en vlekken voor de ogen, dat resulteert in tijdelijk verlies van het gezichtsvermogen, of het troebel worden van de lens (cataract).</w:t>
      </w:r>
    </w:p>
    <w:p w14:paraId="41A1ECC3" w14:textId="2594B31A" w:rsidR="00902148" w:rsidRPr="00927184" w:rsidRDefault="00902148" w:rsidP="00C628B0">
      <w:pPr>
        <w:widowControl w:val="0"/>
        <w:numPr>
          <w:ilvl w:val="12"/>
          <w:numId w:val="0"/>
        </w:numPr>
        <w:ind w:right="-2"/>
        <w:rPr>
          <w:lang w:val="nl-NL"/>
        </w:rPr>
      </w:pPr>
      <w:r w:rsidRPr="00927184">
        <w:rPr>
          <w:b/>
          <w:lang w:val="nl-NL"/>
        </w:rPr>
        <w:t>Soms voorkomende ernstige bijwerkingen</w:t>
      </w:r>
      <w:r w:rsidRPr="00927184">
        <w:rPr>
          <w:lang w:val="nl-NL"/>
        </w:rPr>
        <w:t xml:space="preserve"> (</w:t>
      </w:r>
      <w:r w:rsidR="00F06A33" w:rsidRPr="00F06A33">
        <w:rPr>
          <w:lang w:val="nl-NL"/>
        </w:rPr>
        <w:t>komen voor bij minder dan 1 op de 100</w:t>
      </w:r>
      <w:r w:rsidR="00F06A33">
        <w:rPr>
          <w:lang w:val="nl-NL"/>
        </w:rPr>
        <w:t> </w:t>
      </w:r>
      <w:r w:rsidR="00F06A33" w:rsidRPr="00F06A33">
        <w:rPr>
          <w:lang w:val="nl-NL"/>
        </w:rPr>
        <w:t>gebruikers</w:t>
      </w:r>
      <w:r w:rsidRPr="00927184">
        <w:rPr>
          <w:lang w:val="nl-NL"/>
        </w:rPr>
        <w:t>): blindheid, infectie van de oogbol (endoftalmitis) met ontsteking van het binnenste van het oog.</w:t>
      </w:r>
    </w:p>
    <w:p w14:paraId="7C04DEB6" w14:textId="77777777" w:rsidR="00902148" w:rsidRPr="00927184" w:rsidRDefault="00902148" w:rsidP="00C628B0">
      <w:pPr>
        <w:widowControl w:val="0"/>
        <w:numPr>
          <w:ilvl w:val="12"/>
          <w:numId w:val="0"/>
        </w:numPr>
        <w:ind w:right="-2"/>
        <w:rPr>
          <w:lang w:val="nl-NL"/>
        </w:rPr>
      </w:pPr>
    </w:p>
    <w:p w14:paraId="61E0DF35" w14:textId="77777777" w:rsidR="00902148" w:rsidRPr="00927184" w:rsidRDefault="00902148" w:rsidP="00C628B0">
      <w:pPr>
        <w:ind w:right="-2"/>
        <w:rPr>
          <w:lang w:val="nl-NL"/>
        </w:rPr>
      </w:pPr>
      <w:r w:rsidRPr="00927184">
        <w:rPr>
          <w:lang w:val="nl-NL"/>
        </w:rPr>
        <w:t xml:space="preserve">De klachten die u kunt krijgen </w:t>
      </w:r>
      <w:r w:rsidR="007B2802" w:rsidRPr="00927184">
        <w:rPr>
          <w:lang w:val="nl-NL"/>
        </w:rPr>
        <w:t xml:space="preserve">zijn oogpijn of toegenomen ongemak aan uw oog, verergering van de roodheid van het oog, wazig of verminderd zicht, een toegenomen aantal kleine deeltjes in uw zicht of verhoogde gevoeligheid voor licht. </w:t>
      </w:r>
      <w:r w:rsidRPr="00927184">
        <w:rPr>
          <w:b/>
          <w:lang w:val="nl-NL"/>
        </w:rPr>
        <w:t xml:space="preserve">Neem direct contact op met uw arts </w:t>
      </w:r>
      <w:r w:rsidR="00787920" w:rsidRPr="00927184">
        <w:rPr>
          <w:b/>
          <w:lang w:val="nl-NL"/>
        </w:rPr>
        <w:t>als</w:t>
      </w:r>
      <w:r w:rsidRPr="00927184">
        <w:rPr>
          <w:b/>
          <w:lang w:val="nl-NL"/>
        </w:rPr>
        <w:t xml:space="preserve"> u </w:t>
      </w:r>
      <w:r w:rsidR="00787920" w:rsidRPr="00927184">
        <w:rPr>
          <w:b/>
          <w:lang w:val="nl-NL"/>
        </w:rPr>
        <w:t xml:space="preserve">last krijgt van </w:t>
      </w:r>
      <w:r w:rsidRPr="00927184">
        <w:rPr>
          <w:b/>
          <w:lang w:val="nl-NL"/>
        </w:rPr>
        <w:t>een van deze bijwerkingen.</w:t>
      </w:r>
    </w:p>
    <w:p w14:paraId="0ADFCE19" w14:textId="77777777" w:rsidR="00902148" w:rsidRPr="00927184" w:rsidRDefault="00902148" w:rsidP="00C628B0">
      <w:pPr>
        <w:ind w:right="-2"/>
        <w:rPr>
          <w:lang w:val="nl-NL"/>
        </w:rPr>
      </w:pPr>
    </w:p>
    <w:p w14:paraId="46F24064" w14:textId="77777777" w:rsidR="00902148" w:rsidRPr="00927184" w:rsidRDefault="00902148" w:rsidP="00C628B0">
      <w:pPr>
        <w:keepNext/>
        <w:widowControl w:val="0"/>
        <w:rPr>
          <w:lang w:val="nl-NL"/>
        </w:rPr>
      </w:pPr>
      <w:r w:rsidRPr="00927184">
        <w:rPr>
          <w:lang w:val="nl-NL"/>
        </w:rPr>
        <w:t>De meest frequent gemelde bijwerkingen staan hieronder beschreven:</w:t>
      </w:r>
    </w:p>
    <w:p w14:paraId="569D15B7" w14:textId="54A7B7E6" w:rsidR="00902148" w:rsidRPr="00927184" w:rsidRDefault="00902148" w:rsidP="00C628B0">
      <w:pPr>
        <w:keepNext/>
        <w:widowControl w:val="0"/>
        <w:numPr>
          <w:ilvl w:val="12"/>
          <w:numId w:val="0"/>
        </w:numPr>
        <w:rPr>
          <w:lang w:val="nl-NL"/>
        </w:rPr>
      </w:pPr>
      <w:r w:rsidRPr="00927184">
        <w:rPr>
          <w:b/>
          <w:lang w:val="nl-NL"/>
        </w:rPr>
        <w:t>Zeer vaak voorkomende bijwerkingen</w:t>
      </w:r>
      <w:r w:rsidRPr="00927184">
        <w:rPr>
          <w:lang w:val="nl-NL"/>
        </w:rPr>
        <w:t xml:space="preserve"> (</w:t>
      </w:r>
      <w:r w:rsidR="00F06A33" w:rsidRPr="00F06A33">
        <w:rPr>
          <w:lang w:val="nl-NL"/>
        </w:rPr>
        <w:t>komen voor bij meer dan 1 op de 10</w:t>
      </w:r>
      <w:r w:rsidR="00F06A33">
        <w:rPr>
          <w:lang w:val="nl-NL"/>
        </w:rPr>
        <w:t> </w:t>
      </w:r>
      <w:r w:rsidR="00F06A33" w:rsidRPr="00F06A33">
        <w:rPr>
          <w:lang w:val="nl-NL"/>
        </w:rPr>
        <w:t>gebruikers</w:t>
      </w:r>
      <w:r w:rsidRPr="00927184">
        <w:rPr>
          <w:lang w:val="nl-NL"/>
        </w:rPr>
        <w:t>)</w:t>
      </w:r>
      <w:r w:rsidR="00D1468D">
        <w:rPr>
          <w:lang w:val="nl-NL"/>
        </w:rPr>
        <w:t>:</w:t>
      </w:r>
    </w:p>
    <w:p w14:paraId="63570211" w14:textId="77777777" w:rsidR="00902148" w:rsidRPr="00927184" w:rsidRDefault="00902148" w:rsidP="00C628B0">
      <w:pPr>
        <w:widowControl w:val="0"/>
        <w:numPr>
          <w:ilvl w:val="12"/>
          <w:numId w:val="0"/>
        </w:numPr>
        <w:ind w:right="-2"/>
        <w:rPr>
          <w:szCs w:val="22"/>
          <w:lang w:val="nl-NL"/>
        </w:rPr>
      </w:pPr>
      <w:r w:rsidRPr="00927184">
        <w:rPr>
          <w:lang w:val="nl-NL"/>
        </w:rPr>
        <w:t xml:space="preserve">Bijwerkingen aan de ogen omvatten: ontsteking van het oog, </w:t>
      </w:r>
      <w:r w:rsidRPr="00927184">
        <w:rPr>
          <w:szCs w:val="22"/>
          <w:lang w:val="nl-NL"/>
        </w:rPr>
        <w:t xml:space="preserve">bloeding aan de achterkant van het oog (retinabloeding), </w:t>
      </w:r>
      <w:r w:rsidRPr="00927184">
        <w:rPr>
          <w:lang w:val="nl-NL"/>
        </w:rPr>
        <w:t xml:space="preserve">verstoord gezichtsvermogen, oogpijn, het zien bewegen van puntjes en vlekken voor de ogen (mouches volantes), bloeddoorlopen oog, oogirritatie, het gevoel iets in het oog te hebben, </w:t>
      </w:r>
      <w:r w:rsidRPr="00927184">
        <w:rPr>
          <w:szCs w:val="22"/>
          <w:lang w:val="nl-NL"/>
        </w:rPr>
        <w:t xml:space="preserve">verhoogde aanmaak van traanvocht, </w:t>
      </w:r>
      <w:r w:rsidRPr="00927184">
        <w:rPr>
          <w:lang w:val="nl-NL"/>
        </w:rPr>
        <w:t>ontsteking of infectie van de ooglidranden</w:t>
      </w:r>
      <w:r w:rsidRPr="00927184">
        <w:rPr>
          <w:szCs w:val="22"/>
          <w:lang w:val="nl-NL"/>
        </w:rPr>
        <w:t>, droog oog, roodheid van of jeuk aan het oog en v</w:t>
      </w:r>
      <w:r w:rsidRPr="00927184">
        <w:rPr>
          <w:lang w:val="nl-NL"/>
        </w:rPr>
        <w:t>erhoogde oogdruk.</w:t>
      </w:r>
    </w:p>
    <w:p w14:paraId="1BF7384B" w14:textId="77777777" w:rsidR="00902148" w:rsidRPr="00927184" w:rsidRDefault="00902148" w:rsidP="00C628B0">
      <w:pPr>
        <w:widowControl w:val="0"/>
        <w:numPr>
          <w:ilvl w:val="12"/>
          <w:numId w:val="0"/>
        </w:numPr>
        <w:ind w:right="-2"/>
        <w:rPr>
          <w:lang w:val="nl-NL"/>
        </w:rPr>
      </w:pPr>
      <w:r w:rsidRPr="00927184">
        <w:rPr>
          <w:szCs w:val="22"/>
          <w:lang w:val="nl-NL"/>
        </w:rPr>
        <w:t>Overige bijwerkingen omvatten</w:t>
      </w:r>
      <w:r w:rsidRPr="00927184">
        <w:rPr>
          <w:lang w:val="nl-NL"/>
        </w:rPr>
        <w:t>: keelpijn, verstopte neus, loopneus, hoofdpijn e</w:t>
      </w:r>
      <w:r w:rsidRPr="00927184">
        <w:rPr>
          <w:szCs w:val="22"/>
          <w:lang w:val="nl-NL"/>
        </w:rPr>
        <w:t>n gewrichtspijn</w:t>
      </w:r>
      <w:r w:rsidRPr="00927184">
        <w:rPr>
          <w:lang w:val="nl-NL"/>
        </w:rPr>
        <w:t>.</w:t>
      </w:r>
    </w:p>
    <w:p w14:paraId="76376138" w14:textId="77777777" w:rsidR="00902148" w:rsidRPr="00927184" w:rsidRDefault="00902148" w:rsidP="00C628B0">
      <w:pPr>
        <w:widowControl w:val="0"/>
        <w:numPr>
          <w:ilvl w:val="12"/>
          <w:numId w:val="0"/>
        </w:numPr>
        <w:ind w:right="-2"/>
        <w:rPr>
          <w:szCs w:val="22"/>
          <w:lang w:val="nl-NL"/>
        </w:rPr>
      </w:pPr>
    </w:p>
    <w:p w14:paraId="4599A897" w14:textId="77777777" w:rsidR="00902148" w:rsidRPr="00927184" w:rsidRDefault="00902148" w:rsidP="00C628B0">
      <w:pPr>
        <w:keepNext/>
        <w:widowControl w:val="0"/>
        <w:numPr>
          <w:ilvl w:val="12"/>
          <w:numId w:val="0"/>
        </w:numPr>
        <w:rPr>
          <w:szCs w:val="22"/>
          <w:lang w:val="nl-NL"/>
        </w:rPr>
      </w:pPr>
      <w:r w:rsidRPr="00927184">
        <w:rPr>
          <w:szCs w:val="22"/>
          <w:lang w:val="nl-NL"/>
        </w:rPr>
        <w:t>Andere bijwerkingen die kunnen voorkomen na Lucentis behandeling staan hieronder beschreven:</w:t>
      </w:r>
    </w:p>
    <w:p w14:paraId="32E57D73" w14:textId="77777777" w:rsidR="00902148" w:rsidRPr="00927184" w:rsidRDefault="00902148" w:rsidP="00C628B0">
      <w:pPr>
        <w:keepNext/>
        <w:widowControl w:val="0"/>
        <w:numPr>
          <w:ilvl w:val="12"/>
          <w:numId w:val="0"/>
        </w:numPr>
        <w:rPr>
          <w:lang w:val="nl-NL"/>
        </w:rPr>
      </w:pPr>
      <w:r w:rsidRPr="00927184">
        <w:rPr>
          <w:b/>
          <w:lang w:val="nl-NL"/>
        </w:rPr>
        <w:t>Vaak voorkomende bijwerkingen</w:t>
      </w:r>
    </w:p>
    <w:p w14:paraId="290A8164" w14:textId="77777777" w:rsidR="00902148" w:rsidRPr="00927184" w:rsidRDefault="00902148" w:rsidP="00C628B0">
      <w:pPr>
        <w:widowControl w:val="0"/>
        <w:numPr>
          <w:ilvl w:val="12"/>
          <w:numId w:val="0"/>
        </w:numPr>
        <w:ind w:right="-2"/>
        <w:rPr>
          <w:szCs w:val="22"/>
          <w:lang w:val="nl-NL"/>
        </w:rPr>
      </w:pPr>
      <w:r w:rsidRPr="00927184">
        <w:rPr>
          <w:lang w:val="nl-NL"/>
        </w:rPr>
        <w:t xml:space="preserve">Bijwerkingen aan de ogen omvatten: </w:t>
      </w:r>
      <w:r w:rsidRPr="00927184">
        <w:rPr>
          <w:szCs w:val="22"/>
          <w:lang w:val="nl-NL"/>
        </w:rPr>
        <w:t>afgenomen scherpte van het zicht, zwelling van een deel van het oog (uvea, hoornvlies), ontsteking van het hoornvlies (het voorste deel van het oog), kleine vlekken op het oogoppervlak</w:t>
      </w:r>
      <w:r w:rsidRPr="00927184">
        <w:rPr>
          <w:lang w:val="nl-NL"/>
        </w:rPr>
        <w:t xml:space="preserve">, wazig zicht, bloeding op de plaats van de injectie, bloeding in het oog, oogafscheiding met jeuk, roodheid en zwelling (conjunctivitis), </w:t>
      </w:r>
      <w:r w:rsidRPr="00927184">
        <w:rPr>
          <w:szCs w:val="22"/>
          <w:lang w:val="nl-NL"/>
        </w:rPr>
        <w:t>gevoeligheid voor licht, onaangenaam gevoel in het oog, zwelling van het ooglid, ooglidpijn.</w:t>
      </w:r>
    </w:p>
    <w:p w14:paraId="1312A04A" w14:textId="77777777" w:rsidR="00902148" w:rsidRPr="00927184" w:rsidRDefault="00902148" w:rsidP="00C628B0">
      <w:pPr>
        <w:widowControl w:val="0"/>
        <w:numPr>
          <w:ilvl w:val="12"/>
          <w:numId w:val="0"/>
        </w:numPr>
        <w:ind w:right="-2"/>
        <w:rPr>
          <w:lang w:val="nl-NL"/>
        </w:rPr>
      </w:pPr>
      <w:r w:rsidRPr="00927184">
        <w:rPr>
          <w:szCs w:val="22"/>
          <w:lang w:val="nl-NL"/>
        </w:rPr>
        <w:t>Overige bijwerkingen omvatten</w:t>
      </w:r>
      <w:r w:rsidRPr="00927184">
        <w:rPr>
          <w:lang w:val="nl-NL"/>
        </w:rPr>
        <w:t>: urineweginfectie, laag aantal rode bloedcellen (met klachten als vermoeidheid, kortademigheid, duizeligheid, bleke huid), angst, hoest, misselijkheid, allergische reacties zoals huiduitslag, netelroos, jeuk en een rode huid.</w:t>
      </w:r>
    </w:p>
    <w:p w14:paraId="4C9BEAE2" w14:textId="77777777" w:rsidR="00902148" w:rsidRPr="00927184" w:rsidRDefault="00902148" w:rsidP="00C628B0">
      <w:pPr>
        <w:widowControl w:val="0"/>
        <w:numPr>
          <w:ilvl w:val="12"/>
          <w:numId w:val="0"/>
        </w:numPr>
        <w:ind w:right="-2"/>
        <w:rPr>
          <w:lang w:val="nl-NL"/>
        </w:rPr>
      </w:pPr>
    </w:p>
    <w:p w14:paraId="148EBC31" w14:textId="77777777" w:rsidR="00902148" w:rsidRPr="00927184" w:rsidRDefault="00902148" w:rsidP="00C628B0">
      <w:pPr>
        <w:keepNext/>
        <w:widowControl w:val="0"/>
        <w:numPr>
          <w:ilvl w:val="12"/>
          <w:numId w:val="0"/>
        </w:numPr>
        <w:rPr>
          <w:lang w:val="nl-NL"/>
        </w:rPr>
      </w:pPr>
      <w:r w:rsidRPr="00927184">
        <w:rPr>
          <w:b/>
          <w:lang w:val="nl-NL"/>
        </w:rPr>
        <w:t>Soms voorkomende bijwerkingen</w:t>
      </w:r>
    </w:p>
    <w:p w14:paraId="42D66058" w14:textId="77777777" w:rsidR="00902148" w:rsidRPr="00927184" w:rsidRDefault="00902148" w:rsidP="00C628B0">
      <w:pPr>
        <w:widowControl w:val="0"/>
        <w:numPr>
          <w:ilvl w:val="12"/>
          <w:numId w:val="0"/>
        </w:numPr>
        <w:ind w:right="-2"/>
        <w:rPr>
          <w:szCs w:val="22"/>
          <w:lang w:val="nl-NL"/>
        </w:rPr>
      </w:pPr>
      <w:r w:rsidRPr="00927184">
        <w:rPr>
          <w:lang w:val="nl-NL"/>
        </w:rPr>
        <w:t xml:space="preserve">Bijwerkingen aan de ogen omvatten: ontsteking en bloeding in de voorkant van het oog, ophoping van etter op het oog, veranderingen van het centrale deel van het oogoppervlak, pijn of irritatie op de injectieplaats, raar gevoel in het oog, </w:t>
      </w:r>
      <w:r w:rsidRPr="00927184">
        <w:rPr>
          <w:szCs w:val="22"/>
          <w:lang w:val="nl-NL"/>
        </w:rPr>
        <w:t>irritatie van het ooglid.</w:t>
      </w:r>
    </w:p>
    <w:p w14:paraId="353AE0D1" w14:textId="77777777" w:rsidR="00902148" w:rsidRPr="00927184" w:rsidRDefault="00902148" w:rsidP="00C628B0">
      <w:pPr>
        <w:ind w:right="-29"/>
        <w:rPr>
          <w:lang w:val="nl-NL"/>
        </w:rPr>
      </w:pPr>
    </w:p>
    <w:p w14:paraId="2ECF8B64" w14:textId="77777777" w:rsidR="00902148" w:rsidRPr="00927184" w:rsidRDefault="00902148" w:rsidP="00C628B0">
      <w:pPr>
        <w:keepNext/>
        <w:widowControl w:val="0"/>
        <w:rPr>
          <w:b/>
          <w:szCs w:val="22"/>
          <w:lang w:val="nl-NL"/>
        </w:rPr>
      </w:pPr>
      <w:r w:rsidRPr="00927184">
        <w:rPr>
          <w:b/>
          <w:szCs w:val="22"/>
          <w:lang w:val="nl-NL"/>
        </w:rPr>
        <w:t>Het melden van bijwerkingen</w:t>
      </w:r>
    </w:p>
    <w:p w14:paraId="6B235085" w14:textId="77777777" w:rsidR="00902148" w:rsidRPr="00927184" w:rsidRDefault="00902148" w:rsidP="00C628B0">
      <w:pPr>
        <w:ind w:right="-2"/>
        <w:rPr>
          <w:szCs w:val="22"/>
          <w:lang w:val="nl-NL"/>
        </w:rPr>
      </w:pPr>
      <w:r w:rsidRPr="00927184">
        <w:rPr>
          <w:szCs w:val="22"/>
          <w:lang w:val="nl-NL"/>
        </w:rPr>
        <w:t>Krijgt u last van bijwerkingen, neem dan contact op met uw arts. Dit geldt ook voor mogelijke bijwerkingen die niet in deze bijsluiter staan. U kunt bijwerkingen ook rechtstreeks melden</w:t>
      </w:r>
      <w:r w:rsidRPr="00927184">
        <w:rPr>
          <w:szCs w:val="22"/>
          <w:shd w:val="pct15" w:color="auto" w:fill="auto"/>
          <w:lang w:val="nl-NL"/>
        </w:rPr>
        <w:t xml:space="preserve"> via het nationale meldsysteem zoals vermeld in </w:t>
      </w:r>
      <w:hyperlink r:id="rId30" w:history="1">
        <w:r w:rsidRPr="00927184">
          <w:rPr>
            <w:rStyle w:val="Hyperlink"/>
            <w:shd w:val="pct15" w:color="auto" w:fill="auto"/>
            <w:lang w:val="nl-NL"/>
          </w:rPr>
          <w:t>aanhangsel V</w:t>
        </w:r>
      </w:hyperlink>
      <w:r w:rsidRPr="00927184">
        <w:rPr>
          <w:szCs w:val="22"/>
          <w:lang w:val="nl-NL"/>
        </w:rPr>
        <w:t>. Door bijwerkingen te melden, kunt u ons helpen meer informatie te verkrijgen over de veiligheid van dit geneesmiddel.</w:t>
      </w:r>
    </w:p>
    <w:p w14:paraId="44D4EC50" w14:textId="77777777" w:rsidR="00902148" w:rsidRPr="00927184" w:rsidRDefault="00902148" w:rsidP="00C628B0">
      <w:pPr>
        <w:ind w:right="-2"/>
        <w:rPr>
          <w:lang w:val="nl-NL"/>
        </w:rPr>
      </w:pPr>
    </w:p>
    <w:p w14:paraId="377A856A" w14:textId="77777777" w:rsidR="00902148" w:rsidRPr="00927184" w:rsidRDefault="00902148" w:rsidP="00C628B0">
      <w:pPr>
        <w:ind w:right="-2"/>
        <w:rPr>
          <w:lang w:val="nl-NL"/>
        </w:rPr>
      </w:pPr>
    </w:p>
    <w:p w14:paraId="725D10DE" w14:textId="77777777" w:rsidR="00902148" w:rsidRPr="00927184" w:rsidRDefault="00902148" w:rsidP="00C628B0">
      <w:pPr>
        <w:keepNext/>
        <w:widowControl w:val="0"/>
        <w:rPr>
          <w:b/>
          <w:lang w:val="nl-NL"/>
        </w:rPr>
      </w:pPr>
      <w:r w:rsidRPr="00927184">
        <w:rPr>
          <w:b/>
          <w:lang w:val="nl-NL"/>
        </w:rPr>
        <w:t>5.</w:t>
      </w:r>
      <w:r w:rsidRPr="00927184">
        <w:rPr>
          <w:b/>
          <w:lang w:val="nl-NL"/>
        </w:rPr>
        <w:tab/>
        <w:t xml:space="preserve">Hoe bewaart u </w:t>
      </w:r>
      <w:r w:rsidR="00D85707" w:rsidRPr="00927184">
        <w:rPr>
          <w:b/>
          <w:lang w:val="nl-NL"/>
        </w:rPr>
        <w:t>dit middel</w:t>
      </w:r>
      <w:r w:rsidRPr="00927184">
        <w:rPr>
          <w:b/>
          <w:lang w:val="nl-NL"/>
        </w:rPr>
        <w:t>?</w:t>
      </w:r>
    </w:p>
    <w:p w14:paraId="775CFAEC" w14:textId="77777777" w:rsidR="00902148" w:rsidRPr="00927184" w:rsidRDefault="00902148" w:rsidP="00C628B0">
      <w:pPr>
        <w:keepNext/>
        <w:widowControl w:val="0"/>
        <w:rPr>
          <w:lang w:val="nl-NL"/>
        </w:rPr>
      </w:pPr>
    </w:p>
    <w:p w14:paraId="45132DB0" w14:textId="77777777" w:rsidR="00902148" w:rsidRPr="00927184" w:rsidRDefault="00902148" w:rsidP="00C628B0">
      <w:pPr>
        <w:numPr>
          <w:ilvl w:val="0"/>
          <w:numId w:val="4"/>
        </w:numPr>
        <w:tabs>
          <w:tab w:val="clear" w:pos="927"/>
        </w:tabs>
        <w:ind w:left="567" w:right="-29" w:hanging="567"/>
        <w:rPr>
          <w:lang w:val="nl-NL"/>
        </w:rPr>
      </w:pPr>
      <w:r w:rsidRPr="00927184">
        <w:rPr>
          <w:lang w:val="nl-NL"/>
        </w:rPr>
        <w:t>Buiten het zicht en bereik van kinderen houden.</w:t>
      </w:r>
    </w:p>
    <w:p w14:paraId="0BCC9FD1" w14:textId="5148E46E" w:rsidR="00902148" w:rsidRPr="00927184" w:rsidRDefault="00902148" w:rsidP="00C628B0">
      <w:pPr>
        <w:numPr>
          <w:ilvl w:val="0"/>
          <w:numId w:val="4"/>
        </w:numPr>
        <w:tabs>
          <w:tab w:val="clear" w:pos="927"/>
        </w:tabs>
        <w:ind w:left="567" w:right="-29" w:hanging="567"/>
        <w:rPr>
          <w:lang w:val="nl-NL"/>
        </w:rPr>
      </w:pPr>
      <w:r w:rsidRPr="00927184">
        <w:rPr>
          <w:lang w:val="nl-NL"/>
        </w:rPr>
        <w:t>Gebruik dit geneesmiddel niet meer</w:t>
      </w:r>
      <w:r w:rsidRPr="00927184">
        <w:rPr>
          <w:szCs w:val="22"/>
          <w:lang w:val="nl-NL"/>
        </w:rPr>
        <w:t xml:space="preserve"> na de uiterste houdbaarheidsdatum. Die </w:t>
      </w:r>
      <w:r w:rsidR="002A457A" w:rsidRPr="00927184">
        <w:rPr>
          <w:szCs w:val="22"/>
          <w:lang w:val="nl-NL"/>
        </w:rPr>
        <w:t>vindt u</w:t>
      </w:r>
      <w:r w:rsidRPr="00927184">
        <w:rPr>
          <w:szCs w:val="22"/>
          <w:lang w:val="nl-NL"/>
        </w:rPr>
        <w:t xml:space="preserve"> op de doos en het etiket van de </w:t>
      </w:r>
      <w:r w:rsidR="00E245A4" w:rsidRPr="00927184">
        <w:rPr>
          <w:szCs w:val="22"/>
          <w:lang w:val="nl-NL"/>
        </w:rPr>
        <w:t xml:space="preserve">voorgevulde spuit </w:t>
      </w:r>
      <w:r w:rsidRPr="00927184">
        <w:rPr>
          <w:szCs w:val="22"/>
          <w:lang w:val="nl-NL"/>
        </w:rPr>
        <w:t xml:space="preserve">na EXP. Daar staat een maand en een jaar. </w:t>
      </w:r>
      <w:r w:rsidRPr="00927184">
        <w:rPr>
          <w:lang w:val="nl-NL"/>
        </w:rPr>
        <w:t>De laatste dag van die maand is de uiterste houdbaarheidsdatum.</w:t>
      </w:r>
    </w:p>
    <w:p w14:paraId="441BD776" w14:textId="77777777" w:rsidR="00902148" w:rsidRPr="00927184" w:rsidRDefault="00902148" w:rsidP="00C628B0">
      <w:pPr>
        <w:numPr>
          <w:ilvl w:val="0"/>
          <w:numId w:val="4"/>
        </w:numPr>
        <w:tabs>
          <w:tab w:val="clear" w:pos="927"/>
        </w:tabs>
        <w:ind w:left="567" w:right="-29" w:hanging="567"/>
        <w:rPr>
          <w:lang w:val="nl-NL"/>
        </w:rPr>
      </w:pPr>
      <w:r w:rsidRPr="00927184">
        <w:rPr>
          <w:snapToGrid w:val="0"/>
          <w:lang w:val="nl-NL"/>
        </w:rPr>
        <w:t>Bewaren in de koelkast</w:t>
      </w:r>
      <w:r w:rsidRPr="00927184">
        <w:rPr>
          <w:lang w:val="nl-NL"/>
        </w:rPr>
        <w:t xml:space="preserve"> </w:t>
      </w:r>
      <w:r w:rsidRPr="00927184">
        <w:rPr>
          <w:szCs w:val="22"/>
          <w:lang w:val="nl-NL"/>
        </w:rPr>
        <w:t>(</w:t>
      </w:r>
      <w:r w:rsidRPr="00927184">
        <w:rPr>
          <w:lang w:val="nl-NL"/>
        </w:rPr>
        <w:t>2</w:t>
      </w:r>
      <w:r w:rsidRPr="00927184">
        <w:rPr>
          <w:snapToGrid w:val="0"/>
          <w:lang w:val="nl-NL" w:eastAsia="nl-NL"/>
        </w:rPr>
        <w:t>°C</w:t>
      </w:r>
      <w:r w:rsidRPr="00927184">
        <w:rPr>
          <w:lang w:val="nl-NL"/>
        </w:rPr>
        <w:t xml:space="preserve"> – 8</w:t>
      </w:r>
      <w:r w:rsidRPr="00927184">
        <w:rPr>
          <w:snapToGrid w:val="0"/>
          <w:lang w:val="nl-NL" w:eastAsia="nl-NL"/>
        </w:rPr>
        <w:t>°C</w:t>
      </w:r>
      <w:r w:rsidRPr="00927184">
        <w:rPr>
          <w:snapToGrid w:val="0"/>
          <w:szCs w:val="22"/>
          <w:lang w:val="nl-NL" w:eastAsia="nl-NL"/>
        </w:rPr>
        <w:t>).</w:t>
      </w:r>
      <w:r w:rsidRPr="00927184">
        <w:rPr>
          <w:lang w:val="nl-NL"/>
        </w:rPr>
        <w:t xml:space="preserve"> Niet in </w:t>
      </w:r>
      <w:r w:rsidRPr="00927184">
        <w:rPr>
          <w:szCs w:val="22"/>
          <w:lang w:val="nl-NL"/>
        </w:rPr>
        <w:t xml:space="preserve">de </w:t>
      </w:r>
      <w:r w:rsidRPr="00927184">
        <w:rPr>
          <w:lang w:val="nl-NL"/>
        </w:rPr>
        <w:t>vriezer bewaren.</w:t>
      </w:r>
    </w:p>
    <w:p w14:paraId="7B25AF18" w14:textId="77777777" w:rsidR="00E245A4" w:rsidRPr="00927184" w:rsidRDefault="00E245A4" w:rsidP="00C628B0">
      <w:pPr>
        <w:numPr>
          <w:ilvl w:val="0"/>
          <w:numId w:val="4"/>
        </w:numPr>
        <w:tabs>
          <w:tab w:val="clear" w:pos="927"/>
        </w:tabs>
        <w:ind w:left="567" w:right="-29" w:hanging="567"/>
        <w:rPr>
          <w:lang w:val="nl-NL"/>
        </w:rPr>
      </w:pPr>
      <w:r w:rsidRPr="00927184">
        <w:rPr>
          <w:lang w:val="nl-NL"/>
        </w:rPr>
        <w:t xml:space="preserve">Vóór gebruik mag het verzegelde bakje </w:t>
      </w:r>
      <w:r w:rsidRPr="00927184">
        <w:rPr>
          <w:szCs w:val="22"/>
          <w:lang w:val="nl-NL"/>
        </w:rPr>
        <w:t>gedurende maximaal 24 uur op</w:t>
      </w:r>
      <w:r w:rsidRPr="00927184">
        <w:rPr>
          <w:lang w:val="nl-NL"/>
        </w:rPr>
        <w:t xml:space="preserve"> kamertemperatuur (</w:t>
      </w:r>
      <w:r w:rsidRPr="00927184">
        <w:rPr>
          <w:szCs w:val="22"/>
          <w:lang w:val="nl-NL"/>
        </w:rPr>
        <w:t>25°C) worden bewaard.</w:t>
      </w:r>
    </w:p>
    <w:p w14:paraId="6FBB14C4" w14:textId="77777777" w:rsidR="00902148" w:rsidRPr="00927184" w:rsidRDefault="00902148" w:rsidP="00C628B0">
      <w:pPr>
        <w:numPr>
          <w:ilvl w:val="0"/>
          <w:numId w:val="4"/>
        </w:numPr>
        <w:tabs>
          <w:tab w:val="clear" w:pos="927"/>
        </w:tabs>
        <w:ind w:left="567" w:right="-29" w:hanging="567"/>
        <w:rPr>
          <w:lang w:val="nl-NL"/>
        </w:rPr>
      </w:pPr>
      <w:r w:rsidRPr="00927184">
        <w:rPr>
          <w:szCs w:val="22"/>
          <w:lang w:val="nl-NL"/>
        </w:rPr>
        <w:t xml:space="preserve">De </w:t>
      </w:r>
      <w:r w:rsidR="00E245A4" w:rsidRPr="00927184">
        <w:rPr>
          <w:lang w:val="nl-NL"/>
        </w:rPr>
        <w:t xml:space="preserve">voorgevulde spuit in het ongeopende bakje </w:t>
      </w:r>
      <w:r w:rsidRPr="00927184">
        <w:rPr>
          <w:lang w:val="nl-NL"/>
        </w:rPr>
        <w:t xml:space="preserve">in de verpakking </w:t>
      </w:r>
      <w:r w:rsidRPr="00927184">
        <w:rPr>
          <w:szCs w:val="22"/>
          <w:lang w:val="nl-NL"/>
        </w:rPr>
        <w:t xml:space="preserve">bewaren </w:t>
      </w:r>
      <w:r w:rsidRPr="00927184">
        <w:rPr>
          <w:lang w:val="nl-NL"/>
        </w:rPr>
        <w:t>ter bescherming tegen licht.</w:t>
      </w:r>
    </w:p>
    <w:p w14:paraId="77189684" w14:textId="77777777" w:rsidR="00902148" w:rsidRPr="00927184" w:rsidRDefault="00902148" w:rsidP="00C628B0">
      <w:pPr>
        <w:numPr>
          <w:ilvl w:val="0"/>
          <w:numId w:val="4"/>
        </w:numPr>
        <w:tabs>
          <w:tab w:val="clear" w:pos="927"/>
        </w:tabs>
        <w:ind w:left="567" w:right="-29" w:hanging="567"/>
        <w:rPr>
          <w:lang w:val="nl-NL"/>
        </w:rPr>
      </w:pPr>
      <w:r w:rsidRPr="00927184">
        <w:rPr>
          <w:lang w:val="nl-NL"/>
        </w:rPr>
        <w:t>Gebruik geen verpakking die beschadigd is.</w:t>
      </w:r>
    </w:p>
    <w:p w14:paraId="055334C7" w14:textId="77777777" w:rsidR="00902148" w:rsidRPr="00927184" w:rsidRDefault="00902148" w:rsidP="00C628B0">
      <w:pPr>
        <w:ind w:right="-29"/>
        <w:rPr>
          <w:lang w:val="nl-NL"/>
        </w:rPr>
      </w:pPr>
    </w:p>
    <w:p w14:paraId="641C5C48" w14:textId="77777777" w:rsidR="00902148" w:rsidRPr="00927184" w:rsidRDefault="00902148" w:rsidP="00C628B0">
      <w:pPr>
        <w:ind w:right="-29"/>
        <w:rPr>
          <w:lang w:val="nl-NL"/>
        </w:rPr>
      </w:pPr>
    </w:p>
    <w:p w14:paraId="2F0D1385" w14:textId="77777777" w:rsidR="00902148" w:rsidRPr="00927184" w:rsidRDefault="00902148" w:rsidP="00C628B0">
      <w:pPr>
        <w:keepNext/>
        <w:widowControl w:val="0"/>
        <w:rPr>
          <w:b/>
          <w:lang w:val="nl-NL"/>
        </w:rPr>
      </w:pPr>
      <w:r w:rsidRPr="00927184">
        <w:rPr>
          <w:b/>
          <w:lang w:val="nl-NL"/>
        </w:rPr>
        <w:t>6.</w:t>
      </w:r>
      <w:r w:rsidRPr="00927184">
        <w:rPr>
          <w:b/>
          <w:lang w:val="nl-NL"/>
        </w:rPr>
        <w:tab/>
        <w:t>Inhoud van de verpakking en overige informatie</w:t>
      </w:r>
    </w:p>
    <w:p w14:paraId="23B2953B" w14:textId="77777777" w:rsidR="00902148" w:rsidRPr="00927184" w:rsidRDefault="00902148" w:rsidP="00C628B0">
      <w:pPr>
        <w:keepNext/>
        <w:widowControl w:val="0"/>
        <w:rPr>
          <w:lang w:val="nl-NL"/>
        </w:rPr>
      </w:pPr>
    </w:p>
    <w:p w14:paraId="1513CFF4" w14:textId="77777777" w:rsidR="00902148" w:rsidRPr="00927184" w:rsidRDefault="00902148" w:rsidP="00C628B0">
      <w:pPr>
        <w:keepNext/>
        <w:rPr>
          <w:b/>
          <w:szCs w:val="22"/>
          <w:lang w:val="nl-NL"/>
        </w:rPr>
      </w:pPr>
      <w:r w:rsidRPr="00927184">
        <w:rPr>
          <w:b/>
          <w:szCs w:val="22"/>
          <w:lang w:val="nl-NL"/>
        </w:rPr>
        <w:t>Welke stoffen zitten er in dit middel?</w:t>
      </w:r>
    </w:p>
    <w:p w14:paraId="341D7D1D" w14:textId="77777777" w:rsidR="00902148" w:rsidRPr="00927184" w:rsidRDefault="00902148" w:rsidP="00C628B0">
      <w:pPr>
        <w:numPr>
          <w:ilvl w:val="0"/>
          <w:numId w:val="1"/>
        </w:numPr>
        <w:ind w:left="567" w:hanging="567"/>
        <w:rPr>
          <w:szCs w:val="22"/>
          <w:lang w:val="nl-NL"/>
        </w:rPr>
      </w:pPr>
      <w:r w:rsidRPr="00927184">
        <w:rPr>
          <w:szCs w:val="22"/>
          <w:lang w:val="nl-NL"/>
        </w:rPr>
        <w:t>De werkzame stof in dit middel is ranibizumab. Elke ml bevat 10 mg ranibizumab.</w:t>
      </w:r>
      <w:r w:rsidR="00AE10DD" w:rsidRPr="00927184">
        <w:rPr>
          <w:szCs w:val="22"/>
          <w:lang w:val="nl-NL"/>
        </w:rPr>
        <w:t xml:space="preserve"> </w:t>
      </w:r>
      <w:r w:rsidR="0044369E" w:rsidRPr="00927184">
        <w:rPr>
          <w:szCs w:val="22"/>
          <w:lang w:val="nl-NL"/>
        </w:rPr>
        <w:t>Eén voorgevulde spuit bevat 0,165</w:t>
      </w:r>
      <w:r w:rsidR="00A01A58" w:rsidRPr="00927184">
        <w:rPr>
          <w:szCs w:val="22"/>
          <w:lang w:val="nl-NL"/>
        </w:rPr>
        <w:t> </w:t>
      </w:r>
      <w:r w:rsidR="0044369E" w:rsidRPr="00927184">
        <w:rPr>
          <w:szCs w:val="22"/>
          <w:lang w:val="nl-NL"/>
        </w:rPr>
        <w:t>ml, equivalent aa</w:t>
      </w:r>
      <w:r w:rsidR="003F0D02" w:rsidRPr="00927184">
        <w:rPr>
          <w:szCs w:val="22"/>
          <w:lang w:val="nl-NL"/>
        </w:rPr>
        <w:t>n 1,65</w:t>
      </w:r>
      <w:r w:rsidR="00A01A58" w:rsidRPr="00927184">
        <w:rPr>
          <w:szCs w:val="22"/>
          <w:lang w:val="nl-NL"/>
        </w:rPr>
        <w:t> </w:t>
      </w:r>
      <w:r w:rsidR="003F0D02" w:rsidRPr="00927184">
        <w:rPr>
          <w:szCs w:val="22"/>
          <w:lang w:val="nl-NL"/>
        </w:rPr>
        <w:t>mg ranibizumab. Dit levert</w:t>
      </w:r>
      <w:r w:rsidR="0044369E" w:rsidRPr="00927184">
        <w:rPr>
          <w:szCs w:val="22"/>
          <w:lang w:val="nl-NL"/>
        </w:rPr>
        <w:t xml:space="preserve"> een bruikbare hoeveelheid om een enkele dosis toe te dienen van 0,05</w:t>
      </w:r>
      <w:r w:rsidR="00A01A58" w:rsidRPr="00927184">
        <w:rPr>
          <w:szCs w:val="22"/>
          <w:lang w:val="nl-NL"/>
        </w:rPr>
        <w:t> </w:t>
      </w:r>
      <w:r w:rsidR="0044369E" w:rsidRPr="00927184">
        <w:rPr>
          <w:szCs w:val="22"/>
          <w:lang w:val="nl-NL"/>
        </w:rPr>
        <w:t>ml die 0,5</w:t>
      </w:r>
      <w:r w:rsidR="00A01A58" w:rsidRPr="00927184">
        <w:rPr>
          <w:szCs w:val="22"/>
          <w:lang w:val="nl-NL"/>
        </w:rPr>
        <w:t> </w:t>
      </w:r>
      <w:r w:rsidR="0044369E" w:rsidRPr="00927184">
        <w:rPr>
          <w:szCs w:val="22"/>
          <w:lang w:val="nl-NL"/>
        </w:rPr>
        <w:t>mg ranibizumab bevat.</w:t>
      </w:r>
    </w:p>
    <w:p w14:paraId="6A558139" w14:textId="77777777" w:rsidR="00902148" w:rsidRPr="00927184" w:rsidRDefault="00902148" w:rsidP="00C628B0">
      <w:pPr>
        <w:numPr>
          <w:ilvl w:val="0"/>
          <w:numId w:val="1"/>
        </w:numPr>
        <w:ind w:left="567" w:hanging="567"/>
        <w:rPr>
          <w:szCs w:val="22"/>
          <w:lang w:val="nl-NL"/>
        </w:rPr>
      </w:pPr>
      <w:r w:rsidRPr="00927184">
        <w:rPr>
          <w:szCs w:val="22"/>
          <w:lang w:val="nl-NL"/>
        </w:rPr>
        <w:t xml:space="preserve">De andere stoffen in dit middel zijn </w:t>
      </w:r>
      <w:r w:rsidRPr="00927184">
        <w:rPr>
          <w:szCs w:val="22"/>
          <w:lang w:val="nl-NL"/>
        </w:rPr>
        <w:sym w:font="Symbol" w:char="F061"/>
      </w:r>
      <w:r w:rsidRPr="00927184">
        <w:rPr>
          <w:szCs w:val="22"/>
          <w:lang w:val="nl-NL"/>
        </w:rPr>
        <w:t>,</w:t>
      </w:r>
      <w:r w:rsidRPr="00927184">
        <w:rPr>
          <w:szCs w:val="22"/>
          <w:lang w:val="nl-NL"/>
        </w:rPr>
        <w:sym w:font="Symbol" w:char="F061"/>
      </w:r>
      <w:r w:rsidRPr="00927184">
        <w:rPr>
          <w:szCs w:val="22"/>
          <w:lang w:val="nl-NL"/>
        </w:rPr>
        <w:t>-trehalose dihydraat; histidine hydrochloride, monohydraat; histidine; polysorbaat 20; water voor injecties.</w:t>
      </w:r>
    </w:p>
    <w:p w14:paraId="6D4B50AE" w14:textId="77777777" w:rsidR="00902148" w:rsidRPr="00927184" w:rsidRDefault="00902148" w:rsidP="00C628B0">
      <w:pPr>
        <w:rPr>
          <w:szCs w:val="22"/>
          <w:lang w:val="nl-NL"/>
        </w:rPr>
      </w:pPr>
    </w:p>
    <w:p w14:paraId="7D630F67" w14:textId="77777777" w:rsidR="00902148" w:rsidRPr="00927184" w:rsidRDefault="00902148" w:rsidP="00C628B0">
      <w:pPr>
        <w:keepNext/>
        <w:rPr>
          <w:b/>
          <w:szCs w:val="22"/>
          <w:lang w:val="nl-NL"/>
        </w:rPr>
      </w:pPr>
      <w:r w:rsidRPr="00927184">
        <w:rPr>
          <w:b/>
          <w:szCs w:val="22"/>
          <w:lang w:val="nl-NL"/>
        </w:rPr>
        <w:t>Hoe ziet Lucentis eruit en hoeveel zit er in een verpakking?</w:t>
      </w:r>
    </w:p>
    <w:p w14:paraId="5C52EDB5" w14:textId="6BF85441" w:rsidR="00902148" w:rsidRPr="00927184" w:rsidRDefault="00902148" w:rsidP="00C628B0">
      <w:pPr>
        <w:suppressAutoHyphens/>
        <w:rPr>
          <w:lang w:val="nl-NL"/>
        </w:rPr>
      </w:pPr>
      <w:r w:rsidRPr="00927184">
        <w:rPr>
          <w:lang w:val="nl-NL"/>
        </w:rPr>
        <w:t xml:space="preserve">Lucentis is een oplossing voor injectie in een </w:t>
      </w:r>
      <w:r w:rsidR="00B5644B" w:rsidRPr="00927184">
        <w:rPr>
          <w:lang w:val="nl-NL"/>
        </w:rPr>
        <w:t>voorgevulde spuit</w:t>
      </w:r>
      <w:r w:rsidRPr="00927184">
        <w:rPr>
          <w:lang w:val="nl-NL"/>
        </w:rPr>
        <w:t>. De</w:t>
      </w:r>
      <w:r w:rsidR="00B5644B" w:rsidRPr="00927184">
        <w:rPr>
          <w:lang w:val="nl-NL"/>
        </w:rPr>
        <w:t xml:space="preserve"> voorgevulde spuit bevat 0,165 ml van een</w:t>
      </w:r>
      <w:r w:rsidRPr="00927184">
        <w:rPr>
          <w:lang w:val="nl-NL"/>
        </w:rPr>
        <w:t xml:space="preserve"> </w:t>
      </w:r>
      <w:r w:rsidR="00881C64" w:rsidRPr="00927184">
        <w:rPr>
          <w:lang w:val="nl-NL"/>
        </w:rPr>
        <w:t xml:space="preserve">steriele, </w:t>
      </w:r>
      <w:r w:rsidRPr="00927184">
        <w:rPr>
          <w:lang w:val="nl-NL"/>
        </w:rPr>
        <w:t>helder</w:t>
      </w:r>
      <w:r w:rsidR="00B5644B" w:rsidRPr="00927184">
        <w:rPr>
          <w:lang w:val="nl-NL"/>
        </w:rPr>
        <w:t>e</w:t>
      </w:r>
      <w:r w:rsidRPr="00927184">
        <w:rPr>
          <w:lang w:val="nl-NL"/>
        </w:rPr>
        <w:t>, kleurlo</w:t>
      </w:r>
      <w:r w:rsidR="00B5644B" w:rsidRPr="00927184">
        <w:rPr>
          <w:lang w:val="nl-NL"/>
        </w:rPr>
        <w:t>ze</w:t>
      </w:r>
      <w:r w:rsidRPr="00927184">
        <w:rPr>
          <w:lang w:val="nl-NL"/>
        </w:rPr>
        <w:t xml:space="preserve"> tot licht</w:t>
      </w:r>
      <w:r w:rsidR="00AE526B">
        <w:rPr>
          <w:lang w:val="nl-NL"/>
        </w:rPr>
        <w:t>bruin</w:t>
      </w:r>
      <w:r w:rsidRPr="00927184">
        <w:rPr>
          <w:lang w:val="nl-NL"/>
        </w:rPr>
        <w:t>gel</w:t>
      </w:r>
      <w:r w:rsidR="00B5644B" w:rsidRPr="00927184">
        <w:rPr>
          <w:lang w:val="nl-NL"/>
        </w:rPr>
        <w:t>e,</w:t>
      </w:r>
      <w:r w:rsidRPr="00927184">
        <w:rPr>
          <w:lang w:val="nl-NL"/>
        </w:rPr>
        <w:t xml:space="preserve"> waterig</w:t>
      </w:r>
      <w:r w:rsidR="00B5644B" w:rsidRPr="00927184">
        <w:rPr>
          <w:lang w:val="nl-NL"/>
        </w:rPr>
        <w:t>e oplossing</w:t>
      </w:r>
      <w:r w:rsidRPr="00927184">
        <w:rPr>
          <w:lang w:val="nl-NL"/>
        </w:rPr>
        <w:t>.</w:t>
      </w:r>
      <w:r w:rsidR="00B5644B" w:rsidRPr="00927184">
        <w:rPr>
          <w:lang w:val="nl-NL"/>
        </w:rPr>
        <w:t xml:space="preserve"> De voorgevulde spuit bevat meer dan de aanbevolen dosis van 0,5 mg. Het extraheerbare volume van </w:t>
      </w:r>
      <w:r w:rsidR="005F5EB0" w:rsidRPr="00927184">
        <w:rPr>
          <w:lang w:val="nl-NL"/>
        </w:rPr>
        <w:t>één</w:t>
      </w:r>
      <w:r w:rsidR="00B5644B" w:rsidRPr="00927184">
        <w:rPr>
          <w:lang w:val="nl-NL"/>
        </w:rPr>
        <w:t xml:space="preserve"> voorgevulde spuit mag niet in zijn geheel worden gebruikt. Het </w:t>
      </w:r>
      <w:r w:rsidR="004B70F5" w:rsidRPr="00927184">
        <w:rPr>
          <w:lang w:val="nl-NL"/>
        </w:rPr>
        <w:t>overtollige</w:t>
      </w:r>
      <w:r w:rsidR="00B5644B" w:rsidRPr="00927184">
        <w:rPr>
          <w:lang w:val="nl-NL"/>
        </w:rPr>
        <w:t xml:space="preserve"> volume </w:t>
      </w:r>
      <w:r w:rsidR="004B70F5" w:rsidRPr="00927184">
        <w:rPr>
          <w:lang w:val="nl-NL"/>
        </w:rPr>
        <w:t xml:space="preserve">moet </w:t>
      </w:r>
      <w:r w:rsidR="00B5644B" w:rsidRPr="00927184">
        <w:rPr>
          <w:lang w:val="nl-NL"/>
        </w:rPr>
        <w:t>worden verwijderd</w:t>
      </w:r>
      <w:r w:rsidR="004B70F5" w:rsidRPr="00927184">
        <w:rPr>
          <w:lang w:val="nl-NL"/>
        </w:rPr>
        <w:t xml:space="preserve"> vóór injectie</w:t>
      </w:r>
      <w:r w:rsidR="00B5644B" w:rsidRPr="00927184">
        <w:rPr>
          <w:lang w:val="nl-NL"/>
        </w:rPr>
        <w:t>. Het injecteren van het gehele volume van de voorgevulde spuit kan leiden tot overdosering.</w:t>
      </w:r>
    </w:p>
    <w:p w14:paraId="74762C5E" w14:textId="77777777" w:rsidR="00B5644B" w:rsidRPr="00927184" w:rsidRDefault="00B5644B" w:rsidP="00C628B0">
      <w:pPr>
        <w:suppressAutoHyphens/>
        <w:rPr>
          <w:lang w:val="nl-NL"/>
        </w:rPr>
      </w:pPr>
    </w:p>
    <w:p w14:paraId="7490F666" w14:textId="77777777" w:rsidR="00902148" w:rsidRPr="00927184" w:rsidRDefault="00B5644B" w:rsidP="00C628B0">
      <w:pPr>
        <w:suppressAutoHyphens/>
        <w:rPr>
          <w:lang w:val="nl-NL"/>
        </w:rPr>
      </w:pPr>
      <w:r w:rsidRPr="00927184">
        <w:rPr>
          <w:lang w:val="nl-NL"/>
        </w:rPr>
        <w:t>Verpakkingsgrootte van één voorgevulde spuit, verpakt in een verzegeld bakje. De voorgevulde spuit is</w:t>
      </w:r>
      <w:r w:rsidR="00902148" w:rsidRPr="00927184">
        <w:rPr>
          <w:lang w:val="nl-NL"/>
        </w:rPr>
        <w:t xml:space="preserve"> uitsluitend voor </w:t>
      </w:r>
      <w:r w:rsidR="005D60C4" w:rsidRPr="00927184">
        <w:rPr>
          <w:lang w:val="nl-NL"/>
        </w:rPr>
        <w:t>ee</w:t>
      </w:r>
      <w:r w:rsidR="00902148" w:rsidRPr="00927184">
        <w:rPr>
          <w:lang w:val="nl-NL"/>
        </w:rPr>
        <w:t>nmalig gebruik.</w:t>
      </w:r>
    </w:p>
    <w:p w14:paraId="7849A8C1" w14:textId="77777777" w:rsidR="00902148" w:rsidRPr="00927184" w:rsidRDefault="00902148" w:rsidP="00C628B0">
      <w:pPr>
        <w:rPr>
          <w:szCs w:val="22"/>
          <w:lang w:val="nl-NL"/>
        </w:rPr>
      </w:pPr>
    </w:p>
    <w:p w14:paraId="3CDBDE23" w14:textId="77777777" w:rsidR="00902148" w:rsidRPr="00927184" w:rsidRDefault="00902148" w:rsidP="00C628B0">
      <w:pPr>
        <w:keepNext/>
        <w:rPr>
          <w:b/>
          <w:szCs w:val="22"/>
          <w:lang w:val="nl-NL"/>
        </w:rPr>
      </w:pPr>
      <w:r w:rsidRPr="00927184">
        <w:rPr>
          <w:b/>
          <w:bCs/>
          <w:lang w:val="nl-NL"/>
        </w:rPr>
        <w:t>Houder van de vergunning voor het in de handel brengen</w:t>
      </w:r>
    </w:p>
    <w:p w14:paraId="59E5BF74" w14:textId="77777777" w:rsidR="00902148" w:rsidRPr="00927184" w:rsidRDefault="00902148" w:rsidP="00C628B0">
      <w:pPr>
        <w:keepNext/>
        <w:numPr>
          <w:ilvl w:val="12"/>
          <w:numId w:val="0"/>
        </w:numPr>
        <w:rPr>
          <w:szCs w:val="22"/>
          <w:lang w:val="en-US"/>
        </w:rPr>
      </w:pPr>
      <w:r w:rsidRPr="00927184">
        <w:rPr>
          <w:szCs w:val="22"/>
          <w:lang w:val="en-US"/>
        </w:rPr>
        <w:t xml:space="preserve">Novartis </w:t>
      </w:r>
      <w:proofErr w:type="spellStart"/>
      <w:r w:rsidRPr="00927184">
        <w:rPr>
          <w:szCs w:val="22"/>
          <w:lang w:val="en-US"/>
        </w:rPr>
        <w:t>Europharm</w:t>
      </w:r>
      <w:proofErr w:type="spellEnd"/>
      <w:r w:rsidRPr="00927184">
        <w:rPr>
          <w:szCs w:val="22"/>
          <w:lang w:val="en-US"/>
        </w:rPr>
        <w:t xml:space="preserve"> Limited</w:t>
      </w:r>
    </w:p>
    <w:p w14:paraId="5DEE9DB4" w14:textId="77777777" w:rsidR="00857DB5" w:rsidRPr="00927184" w:rsidRDefault="00857DB5" w:rsidP="00C628B0">
      <w:pPr>
        <w:keepNext/>
        <w:widowControl w:val="0"/>
        <w:rPr>
          <w:lang w:val="en-US"/>
        </w:rPr>
      </w:pPr>
      <w:r w:rsidRPr="00927184">
        <w:rPr>
          <w:lang w:val="en-US"/>
        </w:rPr>
        <w:t>Vista Building</w:t>
      </w:r>
    </w:p>
    <w:p w14:paraId="2624F70E" w14:textId="77777777" w:rsidR="00857DB5" w:rsidRPr="00927184" w:rsidRDefault="00857DB5" w:rsidP="00C628B0">
      <w:pPr>
        <w:keepNext/>
        <w:widowControl w:val="0"/>
        <w:rPr>
          <w:lang w:val="en-US"/>
        </w:rPr>
      </w:pPr>
      <w:r w:rsidRPr="00927184">
        <w:rPr>
          <w:lang w:val="en-US"/>
        </w:rPr>
        <w:t>Elm Park, Merrion Road</w:t>
      </w:r>
    </w:p>
    <w:p w14:paraId="7326A6CE" w14:textId="77777777" w:rsidR="00857DB5" w:rsidRPr="00927184" w:rsidRDefault="00857DB5" w:rsidP="00C628B0">
      <w:pPr>
        <w:keepNext/>
        <w:widowControl w:val="0"/>
        <w:rPr>
          <w:lang w:val="de-CH"/>
        </w:rPr>
      </w:pPr>
      <w:r w:rsidRPr="00927184">
        <w:rPr>
          <w:lang w:val="de-CH"/>
        </w:rPr>
        <w:t>Dublin 4</w:t>
      </w:r>
    </w:p>
    <w:p w14:paraId="2CDA1B0F" w14:textId="77777777" w:rsidR="00902148" w:rsidRPr="00927184" w:rsidRDefault="00857DB5" w:rsidP="00C628B0">
      <w:pPr>
        <w:widowControl w:val="0"/>
        <w:rPr>
          <w:szCs w:val="22"/>
          <w:lang w:val="de-CH"/>
        </w:rPr>
      </w:pPr>
      <w:r w:rsidRPr="00927184">
        <w:rPr>
          <w:lang w:val="de-CH"/>
        </w:rPr>
        <w:t>Ierland</w:t>
      </w:r>
    </w:p>
    <w:p w14:paraId="464CC96B" w14:textId="77777777" w:rsidR="00902148" w:rsidRPr="00927184" w:rsidRDefault="00902148" w:rsidP="00C628B0">
      <w:pPr>
        <w:widowControl w:val="0"/>
        <w:numPr>
          <w:ilvl w:val="12"/>
          <w:numId w:val="0"/>
        </w:numPr>
        <w:ind w:right="-2"/>
        <w:rPr>
          <w:szCs w:val="22"/>
          <w:lang w:val="de-CH"/>
        </w:rPr>
      </w:pPr>
    </w:p>
    <w:p w14:paraId="0AD7E5D7" w14:textId="77777777" w:rsidR="00902148" w:rsidRPr="00927184" w:rsidRDefault="00902148" w:rsidP="00C628B0">
      <w:pPr>
        <w:keepNext/>
        <w:numPr>
          <w:ilvl w:val="12"/>
          <w:numId w:val="0"/>
        </w:numPr>
        <w:rPr>
          <w:b/>
          <w:szCs w:val="22"/>
          <w:lang w:val="de-CH"/>
        </w:rPr>
      </w:pPr>
      <w:r w:rsidRPr="00927184">
        <w:rPr>
          <w:b/>
          <w:szCs w:val="22"/>
          <w:lang w:val="de-CH"/>
        </w:rPr>
        <w:t>Fabrikant</w:t>
      </w:r>
    </w:p>
    <w:p w14:paraId="17992606" w14:textId="00E12867" w:rsidR="00902148" w:rsidRPr="00927184" w:rsidDel="00122BCE" w:rsidRDefault="00902148" w:rsidP="00C628B0">
      <w:pPr>
        <w:keepNext/>
        <w:numPr>
          <w:ilvl w:val="12"/>
          <w:numId w:val="0"/>
        </w:numPr>
        <w:rPr>
          <w:del w:id="39" w:author="Author"/>
          <w:szCs w:val="22"/>
          <w:lang w:val="de-CH"/>
        </w:rPr>
      </w:pPr>
      <w:del w:id="40" w:author="Author">
        <w:r w:rsidRPr="00927184" w:rsidDel="00122BCE">
          <w:rPr>
            <w:szCs w:val="22"/>
            <w:lang w:val="de-CH"/>
          </w:rPr>
          <w:delText>Novartis Pharma GmbH</w:delText>
        </w:r>
      </w:del>
    </w:p>
    <w:p w14:paraId="69548181" w14:textId="67112A5A" w:rsidR="00902148" w:rsidRPr="00927184" w:rsidDel="00122BCE" w:rsidRDefault="00902148" w:rsidP="00C628B0">
      <w:pPr>
        <w:keepNext/>
        <w:numPr>
          <w:ilvl w:val="12"/>
          <w:numId w:val="0"/>
        </w:numPr>
        <w:rPr>
          <w:del w:id="41" w:author="Author"/>
          <w:szCs w:val="22"/>
          <w:lang w:val="de-CH"/>
        </w:rPr>
      </w:pPr>
      <w:del w:id="42" w:author="Author">
        <w:r w:rsidRPr="00927184" w:rsidDel="00122BCE">
          <w:rPr>
            <w:szCs w:val="22"/>
            <w:lang w:val="de-CH"/>
          </w:rPr>
          <w:delText>Roonstrasse 25</w:delText>
        </w:r>
      </w:del>
    </w:p>
    <w:p w14:paraId="69F91D15" w14:textId="4C797FDA" w:rsidR="00902148" w:rsidRPr="00927184" w:rsidDel="00122BCE" w:rsidRDefault="00902148" w:rsidP="00C628B0">
      <w:pPr>
        <w:keepNext/>
        <w:numPr>
          <w:ilvl w:val="12"/>
          <w:numId w:val="0"/>
        </w:numPr>
        <w:rPr>
          <w:del w:id="43" w:author="Author"/>
          <w:szCs w:val="22"/>
          <w:lang w:val="de-CH"/>
        </w:rPr>
      </w:pPr>
      <w:del w:id="44" w:author="Author">
        <w:r w:rsidRPr="00927184" w:rsidDel="00122BCE">
          <w:rPr>
            <w:szCs w:val="22"/>
            <w:lang w:val="de-CH"/>
          </w:rPr>
          <w:delText>90429 Neurenberg</w:delText>
        </w:r>
      </w:del>
    </w:p>
    <w:p w14:paraId="14DDAC10" w14:textId="3DAAD9DA" w:rsidR="00902148" w:rsidRPr="00CE022E" w:rsidDel="00122BCE" w:rsidRDefault="00902148" w:rsidP="00C628B0">
      <w:pPr>
        <w:widowControl w:val="0"/>
        <w:numPr>
          <w:ilvl w:val="12"/>
          <w:numId w:val="0"/>
        </w:numPr>
        <w:ind w:right="-2"/>
        <w:rPr>
          <w:del w:id="45" w:author="Author"/>
          <w:szCs w:val="22"/>
          <w:lang w:val="nl-BE"/>
        </w:rPr>
      </w:pPr>
      <w:del w:id="46" w:author="Author">
        <w:r w:rsidRPr="00CE022E" w:rsidDel="00122BCE">
          <w:rPr>
            <w:szCs w:val="22"/>
            <w:lang w:val="nl-BE"/>
          </w:rPr>
          <w:delText>Duitsland</w:delText>
        </w:r>
      </w:del>
    </w:p>
    <w:p w14:paraId="171E97D7" w14:textId="5E745FBA" w:rsidR="00902148" w:rsidDel="00122BCE" w:rsidRDefault="00902148" w:rsidP="00C628B0">
      <w:pPr>
        <w:ind w:right="-29"/>
        <w:rPr>
          <w:del w:id="47" w:author="Author"/>
          <w:lang w:val="nl-BE"/>
        </w:rPr>
      </w:pPr>
    </w:p>
    <w:p w14:paraId="68720A96" w14:textId="77777777" w:rsidR="00AF08CF" w:rsidRPr="00122BCE" w:rsidRDefault="00AF08CF" w:rsidP="00AF08CF">
      <w:pPr>
        <w:keepNext/>
        <w:rPr>
          <w:rFonts w:eastAsia="Aptos"/>
          <w:szCs w:val="22"/>
          <w:lang w:val="en-US" w:eastAsia="de-CH"/>
          <w:rPrChange w:id="48" w:author="Author">
            <w:rPr>
              <w:rFonts w:eastAsia="Aptos"/>
              <w:szCs w:val="22"/>
              <w:shd w:val="pct15" w:color="auto" w:fill="auto"/>
              <w:lang w:val="en-US" w:eastAsia="de-CH"/>
            </w:rPr>
          </w:rPrChange>
        </w:rPr>
      </w:pPr>
      <w:r w:rsidRPr="00122BCE">
        <w:rPr>
          <w:rFonts w:eastAsia="Aptos"/>
          <w:szCs w:val="22"/>
          <w:lang w:val="en-US" w:eastAsia="de-CH"/>
          <w:rPrChange w:id="49" w:author="Author">
            <w:rPr>
              <w:rFonts w:eastAsia="Aptos"/>
              <w:szCs w:val="22"/>
              <w:shd w:val="pct15" w:color="auto" w:fill="auto"/>
              <w:lang w:val="en-US" w:eastAsia="de-CH"/>
            </w:rPr>
          </w:rPrChange>
        </w:rPr>
        <w:t>Novartis Manufacturing NV</w:t>
      </w:r>
    </w:p>
    <w:p w14:paraId="7A0D1E31" w14:textId="77777777" w:rsidR="00AF08CF" w:rsidRPr="00122BCE" w:rsidRDefault="00AF08CF" w:rsidP="00AF08CF">
      <w:pPr>
        <w:keepNext/>
        <w:rPr>
          <w:rFonts w:eastAsia="Aptos"/>
          <w:szCs w:val="22"/>
          <w:lang w:val="en-US" w:eastAsia="de-CH"/>
          <w:rPrChange w:id="50" w:author="Author">
            <w:rPr>
              <w:rFonts w:eastAsia="Aptos"/>
              <w:szCs w:val="22"/>
              <w:shd w:val="pct15" w:color="auto" w:fill="auto"/>
              <w:lang w:val="en-US" w:eastAsia="de-CH"/>
            </w:rPr>
          </w:rPrChange>
        </w:rPr>
      </w:pPr>
      <w:proofErr w:type="spellStart"/>
      <w:r w:rsidRPr="00122BCE">
        <w:rPr>
          <w:rFonts w:eastAsia="Aptos"/>
          <w:szCs w:val="22"/>
          <w:lang w:val="en-US" w:eastAsia="de-CH"/>
          <w:rPrChange w:id="51" w:author="Author">
            <w:rPr>
              <w:rFonts w:eastAsia="Aptos"/>
              <w:szCs w:val="22"/>
              <w:shd w:val="pct15" w:color="auto" w:fill="auto"/>
              <w:lang w:val="en-US" w:eastAsia="de-CH"/>
            </w:rPr>
          </w:rPrChange>
        </w:rPr>
        <w:t>Rijksweg</w:t>
      </w:r>
      <w:proofErr w:type="spellEnd"/>
      <w:r w:rsidRPr="00122BCE">
        <w:rPr>
          <w:rFonts w:eastAsia="Aptos"/>
          <w:szCs w:val="22"/>
          <w:lang w:val="en-US" w:eastAsia="de-CH"/>
          <w:rPrChange w:id="52" w:author="Author">
            <w:rPr>
              <w:rFonts w:eastAsia="Aptos"/>
              <w:szCs w:val="22"/>
              <w:shd w:val="pct15" w:color="auto" w:fill="auto"/>
              <w:lang w:val="en-US" w:eastAsia="de-CH"/>
            </w:rPr>
          </w:rPrChange>
        </w:rPr>
        <w:t xml:space="preserve"> 14</w:t>
      </w:r>
    </w:p>
    <w:p w14:paraId="644C27BF" w14:textId="77777777" w:rsidR="00AF08CF" w:rsidRPr="00122BCE" w:rsidRDefault="00AF08CF" w:rsidP="00AF08CF">
      <w:pPr>
        <w:keepNext/>
        <w:rPr>
          <w:rFonts w:eastAsia="Aptos"/>
          <w:szCs w:val="22"/>
          <w:lang w:val="en-US" w:eastAsia="de-CH"/>
          <w:rPrChange w:id="53" w:author="Author">
            <w:rPr>
              <w:rFonts w:eastAsia="Aptos"/>
              <w:szCs w:val="22"/>
              <w:shd w:val="pct15" w:color="auto" w:fill="auto"/>
              <w:lang w:val="en-US" w:eastAsia="de-CH"/>
            </w:rPr>
          </w:rPrChange>
        </w:rPr>
      </w:pPr>
      <w:r w:rsidRPr="00122BCE">
        <w:rPr>
          <w:rFonts w:eastAsia="Aptos"/>
          <w:szCs w:val="22"/>
          <w:lang w:val="en-US" w:eastAsia="de-CH"/>
          <w:rPrChange w:id="54" w:author="Author">
            <w:rPr>
              <w:rFonts w:eastAsia="Aptos"/>
              <w:szCs w:val="22"/>
              <w:shd w:val="pct15" w:color="auto" w:fill="auto"/>
              <w:lang w:val="en-US" w:eastAsia="de-CH"/>
            </w:rPr>
          </w:rPrChange>
        </w:rPr>
        <w:t xml:space="preserve">2870 </w:t>
      </w:r>
      <w:proofErr w:type="spellStart"/>
      <w:r w:rsidRPr="00122BCE">
        <w:rPr>
          <w:rFonts w:eastAsia="Aptos"/>
          <w:szCs w:val="22"/>
          <w:lang w:val="en-US" w:eastAsia="de-CH"/>
          <w:rPrChange w:id="55" w:author="Author">
            <w:rPr>
              <w:rFonts w:eastAsia="Aptos"/>
              <w:szCs w:val="22"/>
              <w:shd w:val="pct15" w:color="auto" w:fill="auto"/>
              <w:lang w:val="en-US" w:eastAsia="de-CH"/>
            </w:rPr>
          </w:rPrChange>
        </w:rPr>
        <w:t>Puurs</w:t>
      </w:r>
      <w:proofErr w:type="spellEnd"/>
      <w:r w:rsidRPr="00122BCE">
        <w:rPr>
          <w:rFonts w:eastAsia="Aptos"/>
          <w:szCs w:val="22"/>
          <w:lang w:val="en-US" w:eastAsia="de-CH"/>
          <w:rPrChange w:id="56" w:author="Author">
            <w:rPr>
              <w:rFonts w:eastAsia="Aptos"/>
              <w:szCs w:val="22"/>
              <w:shd w:val="pct15" w:color="auto" w:fill="auto"/>
              <w:lang w:val="en-US" w:eastAsia="de-CH"/>
            </w:rPr>
          </w:rPrChange>
        </w:rPr>
        <w:t>-Sint-</w:t>
      </w:r>
      <w:proofErr w:type="spellStart"/>
      <w:r w:rsidRPr="00122BCE">
        <w:rPr>
          <w:rFonts w:eastAsia="Aptos"/>
          <w:szCs w:val="22"/>
          <w:lang w:val="en-US" w:eastAsia="de-CH"/>
          <w:rPrChange w:id="57" w:author="Author">
            <w:rPr>
              <w:rFonts w:eastAsia="Aptos"/>
              <w:szCs w:val="22"/>
              <w:shd w:val="pct15" w:color="auto" w:fill="auto"/>
              <w:lang w:val="en-US" w:eastAsia="de-CH"/>
            </w:rPr>
          </w:rPrChange>
        </w:rPr>
        <w:t>Amands</w:t>
      </w:r>
      <w:proofErr w:type="spellEnd"/>
    </w:p>
    <w:p w14:paraId="32E53C76" w14:textId="589DC498" w:rsidR="00AF08CF" w:rsidRPr="00122BCE" w:rsidRDefault="00AF08CF" w:rsidP="00AF08CF">
      <w:pPr>
        <w:ind w:right="-29"/>
        <w:rPr>
          <w:lang w:val="nl-BE"/>
        </w:rPr>
      </w:pPr>
      <w:r w:rsidRPr="00122BCE">
        <w:rPr>
          <w:szCs w:val="22"/>
          <w:lang w:val="de-CH"/>
          <w:rPrChange w:id="58" w:author="Author">
            <w:rPr>
              <w:szCs w:val="22"/>
              <w:shd w:val="pct15" w:color="auto" w:fill="auto"/>
              <w:lang w:val="de-CH"/>
            </w:rPr>
          </w:rPrChange>
        </w:rPr>
        <w:t>België</w:t>
      </w:r>
    </w:p>
    <w:p w14:paraId="1A2F6556" w14:textId="77777777" w:rsidR="002577E0" w:rsidRDefault="002577E0" w:rsidP="00C628B0">
      <w:pPr>
        <w:ind w:right="-29"/>
        <w:rPr>
          <w:lang w:val="nl-NL"/>
        </w:rPr>
      </w:pPr>
    </w:p>
    <w:p w14:paraId="5008DD68" w14:textId="77777777" w:rsidR="00AF08CF" w:rsidRPr="00325C64" w:rsidRDefault="00AF08CF" w:rsidP="00AF08CF">
      <w:pPr>
        <w:keepNext/>
        <w:rPr>
          <w:rFonts w:eastAsia="Aptos"/>
          <w:szCs w:val="22"/>
          <w:shd w:val="pct15" w:color="auto" w:fill="auto"/>
          <w:lang w:val="en-US" w:eastAsia="de-CH"/>
        </w:rPr>
      </w:pPr>
      <w:r w:rsidRPr="00325C64">
        <w:rPr>
          <w:rFonts w:eastAsia="Aptos"/>
          <w:szCs w:val="22"/>
          <w:shd w:val="pct15" w:color="auto" w:fill="auto"/>
          <w:lang w:val="en-US" w:eastAsia="de-CH"/>
        </w:rPr>
        <w:t>Novartis Pharma GmbH</w:t>
      </w:r>
    </w:p>
    <w:p w14:paraId="7F22C953" w14:textId="77777777" w:rsidR="00AF08CF" w:rsidRPr="00325C64" w:rsidRDefault="00AF08CF" w:rsidP="00AF08CF">
      <w:pPr>
        <w:keepNext/>
        <w:rPr>
          <w:rFonts w:eastAsia="Aptos"/>
          <w:szCs w:val="22"/>
          <w:shd w:val="pct15" w:color="auto" w:fill="auto"/>
          <w:lang w:val="en-US" w:eastAsia="de-CH"/>
        </w:rPr>
      </w:pPr>
      <w:r w:rsidRPr="00325C64">
        <w:rPr>
          <w:rFonts w:eastAsia="Aptos"/>
          <w:szCs w:val="22"/>
          <w:shd w:val="pct15" w:color="auto" w:fill="auto"/>
          <w:lang w:val="en-US" w:eastAsia="de-CH"/>
        </w:rPr>
        <w:t>Sophie-Germain-Strasse 10</w:t>
      </w:r>
    </w:p>
    <w:p w14:paraId="74928097" w14:textId="77777777" w:rsidR="00AF08CF" w:rsidRPr="00325C64" w:rsidRDefault="00AF08CF" w:rsidP="00AF08CF">
      <w:pPr>
        <w:keepNext/>
        <w:rPr>
          <w:rFonts w:eastAsia="Aptos"/>
          <w:szCs w:val="22"/>
          <w:shd w:val="pct15" w:color="auto" w:fill="auto"/>
          <w:lang w:val="en-US" w:eastAsia="de-CH"/>
        </w:rPr>
      </w:pPr>
      <w:r w:rsidRPr="00325C64">
        <w:rPr>
          <w:rFonts w:eastAsia="Aptos"/>
          <w:szCs w:val="22"/>
          <w:shd w:val="pct15" w:color="auto" w:fill="auto"/>
          <w:lang w:val="en-US" w:eastAsia="de-CH"/>
        </w:rPr>
        <w:t xml:space="preserve">90443 </w:t>
      </w:r>
      <w:proofErr w:type="spellStart"/>
      <w:r w:rsidRPr="00325C64">
        <w:rPr>
          <w:rFonts w:eastAsia="Aptos"/>
          <w:szCs w:val="22"/>
          <w:shd w:val="pct15" w:color="auto" w:fill="auto"/>
          <w:lang w:val="en-US" w:eastAsia="de-CH"/>
        </w:rPr>
        <w:t>Neurenberg</w:t>
      </w:r>
      <w:proofErr w:type="spellEnd"/>
    </w:p>
    <w:p w14:paraId="3B2A9DB4" w14:textId="335C2268" w:rsidR="00AF08CF" w:rsidRDefault="00AF08CF" w:rsidP="00AF08CF">
      <w:pPr>
        <w:ind w:right="-29"/>
        <w:rPr>
          <w:szCs w:val="22"/>
          <w:shd w:val="pct15" w:color="auto" w:fill="auto"/>
          <w:lang w:val="de-CH"/>
        </w:rPr>
      </w:pPr>
      <w:r w:rsidRPr="000E3ADA">
        <w:rPr>
          <w:szCs w:val="22"/>
          <w:shd w:val="pct15" w:color="auto" w:fill="auto"/>
          <w:lang w:val="de-CH"/>
        </w:rPr>
        <w:t>Duitsland</w:t>
      </w:r>
    </w:p>
    <w:p w14:paraId="6B1BD3EC" w14:textId="77777777" w:rsidR="00AF08CF" w:rsidRPr="00927184" w:rsidRDefault="00AF08CF" w:rsidP="00AF08CF">
      <w:pPr>
        <w:ind w:right="-29"/>
        <w:rPr>
          <w:lang w:val="nl-NL"/>
        </w:rPr>
      </w:pPr>
    </w:p>
    <w:p w14:paraId="274F41BA" w14:textId="74701E09" w:rsidR="00902148" w:rsidRPr="00927184" w:rsidRDefault="00902148" w:rsidP="00C628B0">
      <w:pPr>
        <w:keepNext/>
        <w:rPr>
          <w:lang w:val="nl-NL"/>
        </w:rPr>
      </w:pPr>
      <w:r w:rsidRPr="00927184">
        <w:rPr>
          <w:lang w:val="nl-NL"/>
        </w:rPr>
        <w:t xml:space="preserve">Neem voor alle informatie </w:t>
      </w:r>
      <w:r w:rsidR="002A457A" w:rsidRPr="00927184">
        <w:rPr>
          <w:lang w:val="nl-NL"/>
        </w:rPr>
        <w:t>over</w:t>
      </w:r>
      <w:r w:rsidRPr="00927184">
        <w:rPr>
          <w:lang w:val="nl-NL"/>
        </w:rPr>
        <w:t xml:space="preserve"> dit geneesmiddel contact op met de lokale vertegenwoordiger van de houder van de vergunning voor het in de handel brengen:</w:t>
      </w:r>
    </w:p>
    <w:p w14:paraId="269939DD" w14:textId="77777777" w:rsidR="00902148" w:rsidRPr="00927184" w:rsidRDefault="00902148" w:rsidP="00C628B0">
      <w:pPr>
        <w:keepNext/>
        <w:numPr>
          <w:ilvl w:val="12"/>
          <w:numId w:val="0"/>
        </w:numPr>
        <w:rPr>
          <w:szCs w:val="22"/>
          <w:lang w:val="nl-NL"/>
        </w:rPr>
      </w:pPr>
    </w:p>
    <w:tbl>
      <w:tblPr>
        <w:tblW w:w="9181" w:type="dxa"/>
        <w:tblLayout w:type="fixed"/>
        <w:tblLook w:val="0000" w:firstRow="0" w:lastRow="0" w:firstColumn="0" w:lastColumn="0" w:noHBand="0" w:noVBand="0"/>
      </w:tblPr>
      <w:tblGrid>
        <w:gridCol w:w="4503"/>
        <w:gridCol w:w="4678"/>
      </w:tblGrid>
      <w:tr w:rsidR="00902148" w:rsidRPr="00927184" w14:paraId="4479EF90" w14:textId="77777777" w:rsidTr="00857DB5">
        <w:trPr>
          <w:cantSplit/>
        </w:trPr>
        <w:tc>
          <w:tcPr>
            <w:tcW w:w="4503" w:type="dxa"/>
          </w:tcPr>
          <w:p w14:paraId="5F4D9D17" w14:textId="77777777" w:rsidR="00902148" w:rsidRPr="00927184" w:rsidRDefault="00902148" w:rsidP="00C628B0">
            <w:pPr>
              <w:rPr>
                <w:szCs w:val="22"/>
                <w:lang w:val="fr-BE"/>
              </w:rPr>
            </w:pPr>
            <w:proofErr w:type="spellStart"/>
            <w:r w:rsidRPr="00927184">
              <w:rPr>
                <w:b/>
                <w:szCs w:val="22"/>
                <w:lang w:val="fr-BE"/>
              </w:rPr>
              <w:t>België</w:t>
            </w:r>
            <w:proofErr w:type="spellEnd"/>
            <w:r w:rsidRPr="00927184">
              <w:rPr>
                <w:b/>
                <w:szCs w:val="22"/>
                <w:lang w:val="fr-BE"/>
              </w:rPr>
              <w:t>/Belgique/</w:t>
            </w:r>
            <w:proofErr w:type="spellStart"/>
            <w:r w:rsidRPr="00927184">
              <w:rPr>
                <w:b/>
                <w:szCs w:val="22"/>
                <w:lang w:val="fr-BE"/>
              </w:rPr>
              <w:t>Belgien</w:t>
            </w:r>
            <w:proofErr w:type="spellEnd"/>
          </w:p>
          <w:p w14:paraId="3F9051F9" w14:textId="77777777" w:rsidR="00902148" w:rsidRPr="00927184" w:rsidRDefault="00902148" w:rsidP="00C628B0">
            <w:pPr>
              <w:rPr>
                <w:szCs w:val="22"/>
                <w:lang w:val="fr-BE"/>
              </w:rPr>
            </w:pPr>
            <w:r w:rsidRPr="00927184">
              <w:rPr>
                <w:szCs w:val="22"/>
                <w:lang w:val="fr-BE"/>
              </w:rPr>
              <w:t>Novartis Pharma N.V.</w:t>
            </w:r>
          </w:p>
          <w:p w14:paraId="1EA59666" w14:textId="77777777" w:rsidR="00902148" w:rsidRPr="00927184" w:rsidRDefault="00902148" w:rsidP="00C628B0">
            <w:pPr>
              <w:rPr>
                <w:szCs w:val="22"/>
                <w:lang w:val="nl-NL"/>
              </w:rPr>
            </w:pPr>
            <w:r w:rsidRPr="00927184">
              <w:rPr>
                <w:szCs w:val="22"/>
                <w:lang w:val="nl-NL"/>
              </w:rPr>
              <w:t>Tél/Tel: +32 2 246 16 11</w:t>
            </w:r>
          </w:p>
          <w:p w14:paraId="518791D5" w14:textId="77777777" w:rsidR="00902148" w:rsidRPr="00927184" w:rsidRDefault="00902148" w:rsidP="00C628B0">
            <w:pPr>
              <w:ind w:right="34"/>
              <w:rPr>
                <w:szCs w:val="22"/>
                <w:lang w:val="nl-NL"/>
              </w:rPr>
            </w:pPr>
          </w:p>
        </w:tc>
        <w:tc>
          <w:tcPr>
            <w:tcW w:w="4678" w:type="dxa"/>
          </w:tcPr>
          <w:p w14:paraId="58F27CDB" w14:textId="77777777" w:rsidR="00902148" w:rsidRPr="00927184" w:rsidRDefault="00902148" w:rsidP="00C628B0">
            <w:pPr>
              <w:rPr>
                <w:szCs w:val="22"/>
                <w:lang w:val="es-ES"/>
              </w:rPr>
            </w:pPr>
            <w:proofErr w:type="spellStart"/>
            <w:r w:rsidRPr="00927184">
              <w:rPr>
                <w:b/>
                <w:szCs w:val="22"/>
                <w:lang w:val="es-ES"/>
              </w:rPr>
              <w:t>Lietuva</w:t>
            </w:r>
            <w:proofErr w:type="spellEnd"/>
          </w:p>
          <w:p w14:paraId="69ACCDA6" w14:textId="2085C713" w:rsidR="008248E4" w:rsidRPr="00927184" w:rsidRDefault="008248E4" w:rsidP="00C628B0">
            <w:pPr>
              <w:ind w:right="-449"/>
              <w:rPr>
                <w:szCs w:val="22"/>
                <w:lang w:val="lt-LT"/>
              </w:rPr>
            </w:pPr>
            <w:r w:rsidRPr="00927184">
              <w:rPr>
                <w:szCs w:val="22"/>
                <w:lang w:val="lt-LT"/>
              </w:rPr>
              <w:t>SIA Novartis Baltics Lietuvos filialas</w:t>
            </w:r>
          </w:p>
          <w:p w14:paraId="14A1B37D" w14:textId="77777777" w:rsidR="00902148" w:rsidRPr="00927184" w:rsidRDefault="00902148" w:rsidP="00C628B0">
            <w:pPr>
              <w:ind w:right="-449"/>
              <w:rPr>
                <w:szCs w:val="22"/>
                <w:lang w:val="nl-NL"/>
              </w:rPr>
            </w:pPr>
            <w:r w:rsidRPr="00927184">
              <w:rPr>
                <w:szCs w:val="22"/>
                <w:lang w:val="nl-NL"/>
              </w:rPr>
              <w:t>Tel: +370 5 269 16 50</w:t>
            </w:r>
          </w:p>
          <w:p w14:paraId="1A6F8CD1" w14:textId="77777777" w:rsidR="00902148" w:rsidRPr="00927184" w:rsidRDefault="00902148" w:rsidP="00C628B0">
            <w:pPr>
              <w:suppressAutoHyphens/>
              <w:rPr>
                <w:szCs w:val="22"/>
                <w:lang w:val="nl-NL"/>
              </w:rPr>
            </w:pPr>
          </w:p>
        </w:tc>
      </w:tr>
      <w:tr w:rsidR="00902148" w:rsidRPr="00C6635A" w14:paraId="6DD3E464" w14:textId="77777777" w:rsidTr="00857DB5">
        <w:trPr>
          <w:cantSplit/>
        </w:trPr>
        <w:tc>
          <w:tcPr>
            <w:tcW w:w="4503" w:type="dxa"/>
          </w:tcPr>
          <w:p w14:paraId="14E845A6" w14:textId="77777777" w:rsidR="00902148" w:rsidRPr="00927184" w:rsidRDefault="00902148" w:rsidP="00C628B0">
            <w:pPr>
              <w:rPr>
                <w:b/>
                <w:szCs w:val="22"/>
                <w:lang w:val="es-ES"/>
              </w:rPr>
            </w:pPr>
            <w:r w:rsidRPr="00927184">
              <w:rPr>
                <w:b/>
                <w:szCs w:val="22"/>
                <w:lang w:val="nl-NL"/>
              </w:rPr>
              <w:t>България</w:t>
            </w:r>
          </w:p>
          <w:p w14:paraId="6FE350EF" w14:textId="306D5FCC" w:rsidR="008248E4" w:rsidRPr="00927184" w:rsidRDefault="008248E4" w:rsidP="00C628B0">
            <w:pPr>
              <w:rPr>
                <w:szCs w:val="22"/>
                <w:lang w:val="es-ES"/>
              </w:rPr>
            </w:pPr>
            <w:r w:rsidRPr="00927184">
              <w:rPr>
                <w:szCs w:val="22"/>
                <w:lang w:val="es-ES"/>
              </w:rPr>
              <w:t>Novartis Bulgaria EOOD</w:t>
            </w:r>
          </w:p>
          <w:p w14:paraId="7EA4C586" w14:textId="77777777" w:rsidR="00902148" w:rsidRPr="00927184" w:rsidRDefault="00902148" w:rsidP="00C628B0">
            <w:pPr>
              <w:rPr>
                <w:szCs w:val="22"/>
                <w:lang w:val="es-ES"/>
              </w:rPr>
            </w:pPr>
            <w:r w:rsidRPr="00927184">
              <w:rPr>
                <w:szCs w:val="22"/>
                <w:lang w:val="nl-NL"/>
              </w:rPr>
              <w:t>Тел</w:t>
            </w:r>
            <w:r w:rsidRPr="00927184">
              <w:rPr>
                <w:szCs w:val="22"/>
                <w:lang w:val="es-ES"/>
              </w:rPr>
              <w:t>.: +359 2 489 98 28</w:t>
            </w:r>
          </w:p>
          <w:p w14:paraId="123AAAAE" w14:textId="77777777" w:rsidR="00902148" w:rsidRPr="00927184" w:rsidRDefault="00902148" w:rsidP="00C628B0">
            <w:pPr>
              <w:tabs>
                <w:tab w:val="left" w:pos="-720"/>
              </w:tabs>
              <w:suppressAutoHyphens/>
              <w:rPr>
                <w:b/>
                <w:szCs w:val="22"/>
                <w:lang w:val="es-ES"/>
              </w:rPr>
            </w:pPr>
          </w:p>
        </w:tc>
        <w:tc>
          <w:tcPr>
            <w:tcW w:w="4678" w:type="dxa"/>
          </w:tcPr>
          <w:p w14:paraId="6FB29892" w14:textId="77777777" w:rsidR="00902148" w:rsidRPr="00927184" w:rsidRDefault="00902148" w:rsidP="00C628B0">
            <w:pPr>
              <w:rPr>
                <w:szCs w:val="22"/>
                <w:lang w:val="de-CH"/>
              </w:rPr>
            </w:pPr>
            <w:r w:rsidRPr="00927184">
              <w:rPr>
                <w:b/>
                <w:szCs w:val="22"/>
                <w:lang w:val="de-CH"/>
              </w:rPr>
              <w:t>Luxembourg/Luxemburg</w:t>
            </w:r>
          </w:p>
          <w:p w14:paraId="3193FE32" w14:textId="77777777" w:rsidR="00902148" w:rsidRPr="00927184" w:rsidRDefault="00902148" w:rsidP="00C628B0">
            <w:pPr>
              <w:rPr>
                <w:szCs w:val="22"/>
                <w:lang w:val="de-CH"/>
              </w:rPr>
            </w:pPr>
            <w:r w:rsidRPr="00927184">
              <w:rPr>
                <w:szCs w:val="22"/>
                <w:lang w:val="de-CH"/>
              </w:rPr>
              <w:t>Novartis Pharma N.V.</w:t>
            </w:r>
          </w:p>
          <w:p w14:paraId="158B8009" w14:textId="77777777" w:rsidR="00902148" w:rsidRPr="00927184" w:rsidRDefault="00902148" w:rsidP="00C628B0">
            <w:pPr>
              <w:rPr>
                <w:szCs w:val="22"/>
                <w:lang w:val="nl-NL"/>
              </w:rPr>
            </w:pPr>
            <w:r w:rsidRPr="00927184">
              <w:rPr>
                <w:szCs w:val="22"/>
                <w:lang w:val="nl-NL"/>
              </w:rPr>
              <w:t>Tél/Tel: +32 2 246 16 11</w:t>
            </w:r>
          </w:p>
          <w:p w14:paraId="23BB91C4" w14:textId="77777777" w:rsidR="00902148" w:rsidRPr="00927184" w:rsidRDefault="00902148" w:rsidP="00C628B0">
            <w:pPr>
              <w:suppressAutoHyphens/>
              <w:rPr>
                <w:szCs w:val="22"/>
                <w:lang w:val="nl-NL"/>
              </w:rPr>
            </w:pPr>
          </w:p>
        </w:tc>
      </w:tr>
      <w:tr w:rsidR="00902148" w:rsidRPr="00927184" w14:paraId="49A53CB2" w14:textId="77777777" w:rsidTr="00857DB5">
        <w:trPr>
          <w:cantSplit/>
        </w:trPr>
        <w:tc>
          <w:tcPr>
            <w:tcW w:w="4503" w:type="dxa"/>
          </w:tcPr>
          <w:p w14:paraId="74EDC883" w14:textId="77777777" w:rsidR="00902148" w:rsidRPr="00927184" w:rsidRDefault="00902148" w:rsidP="00C628B0">
            <w:pPr>
              <w:tabs>
                <w:tab w:val="left" w:pos="-720"/>
              </w:tabs>
              <w:suppressAutoHyphens/>
              <w:rPr>
                <w:szCs w:val="22"/>
                <w:lang w:val="de-DE"/>
              </w:rPr>
            </w:pPr>
            <w:r w:rsidRPr="00927184">
              <w:rPr>
                <w:b/>
                <w:szCs w:val="22"/>
                <w:lang w:val="de-DE"/>
              </w:rPr>
              <w:t>Česká republika</w:t>
            </w:r>
          </w:p>
          <w:p w14:paraId="613230EA" w14:textId="77777777" w:rsidR="00902148" w:rsidRPr="00927184" w:rsidRDefault="00902148" w:rsidP="00C628B0">
            <w:pPr>
              <w:tabs>
                <w:tab w:val="left" w:pos="-720"/>
              </w:tabs>
              <w:suppressAutoHyphens/>
              <w:rPr>
                <w:szCs w:val="22"/>
                <w:lang w:val="de-DE"/>
              </w:rPr>
            </w:pPr>
            <w:r w:rsidRPr="00927184">
              <w:rPr>
                <w:szCs w:val="22"/>
                <w:lang w:val="de-DE"/>
              </w:rPr>
              <w:t>Novartis s.r.o.</w:t>
            </w:r>
          </w:p>
          <w:p w14:paraId="5D8B6D6D" w14:textId="77777777" w:rsidR="00902148" w:rsidRPr="00927184" w:rsidRDefault="00902148" w:rsidP="00C628B0">
            <w:pPr>
              <w:rPr>
                <w:szCs w:val="22"/>
                <w:lang w:val="nl-NL"/>
              </w:rPr>
            </w:pPr>
            <w:r w:rsidRPr="00927184">
              <w:rPr>
                <w:szCs w:val="22"/>
                <w:lang w:val="nl-NL"/>
              </w:rPr>
              <w:t>Tel: +420 225 775 111</w:t>
            </w:r>
          </w:p>
          <w:p w14:paraId="48F1E86E" w14:textId="77777777" w:rsidR="00902148" w:rsidRPr="00927184" w:rsidRDefault="00902148" w:rsidP="00C628B0">
            <w:pPr>
              <w:tabs>
                <w:tab w:val="left" w:pos="-720"/>
              </w:tabs>
              <w:suppressAutoHyphens/>
              <w:rPr>
                <w:szCs w:val="22"/>
                <w:lang w:val="nl-NL"/>
              </w:rPr>
            </w:pPr>
          </w:p>
        </w:tc>
        <w:tc>
          <w:tcPr>
            <w:tcW w:w="4678" w:type="dxa"/>
          </w:tcPr>
          <w:p w14:paraId="036EAB24" w14:textId="77777777" w:rsidR="00902148" w:rsidRPr="00927184" w:rsidRDefault="00902148" w:rsidP="00C628B0">
            <w:pPr>
              <w:spacing w:line="260" w:lineRule="atLeast"/>
              <w:rPr>
                <w:b/>
                <w:szCs w:val="22"/>
                <w:lang w:val="nl-NL"/>
              </w:rPr>
            </w:pPr>
            <w:r w:rsidRPr="00927184">
              <w:rPr>
                <w:b/>
                <w:szCs w:val="22"/>
                <w:lang w:val="nl-NL"/>
              </w:rPr>
              <w:t>Magyarország</w:t>
            </w:r>
          </w:p>
          <w:p w14:paraId="47A83C20" w14:textId="6F00DF5C" w:rsidR="00902148" w:rsidRPr="00927184" w:rsidRDefault="00902148" w:rsidP="00C628B0">
            <w:pPr>
              <w:spacing w:line="260" w:lineRule="atLeast"/>
              <w:rPr>
                <w:szCs w:val="22"/>
                <w:lang w:val="nl-NL"/>
              </w:rPr>
            </w:pPr>
            <w:r w:rsidRPr="00927184">
              <w:rPr>
                <w:szCs w:val="22"/>
                <w:lang w:val="nl-NL"/>
              </w:rPr>
              <w:t>Novartis Hungária Kft.</w:t>
            </w:r>
          </w:p>
          <w:p w14:paraId="1C176C5F" w14:textId="77777777" w:rsidR="00902148" w:rsidRPr="00927184" w:rsidRDefault="00902148" w:rsidP="00C628B0">
            <w:pPr>
              <w:tabs>
                <w:tab w:val="left" w:pos="-720"/>
              </w:tabs>
              <w:suppressAutoHyphens/>
              <w:rPr>
                <w:szCs w:val="22"/>
                <w:lang w:val="nl-NL"/>
              </w:rPr>
            </w:pPr>
            <w:r w:rsidRPr="00927184">
              <w:rPr>
                <w:szCs w:val="22"/>
                <w:lang w:val="nl-NL"/>
              </w:rPr>
              <w:t>Tel.: +36 1 457 65 00</w:t>
            </w:r>
          </w:p>
        </w:tc>
      </w:tr>
      <w:tr w:rsidR="00902148" w:rsidRPr="00927184" w14:paraId="498AEAD2" w14:textId="77777777" w:rsidTr="00857DB5">
        <w:trPr>
          <w:cantSplit/>
        </w:trPr>
        <w:tc>
          <w:tcPr>
            <w:tcW w:w="4503" w:type="dxa"/>
          </w:tcPr>
          <w:p w14:paraId="63165DBE" w14:textId="77777777" w:rsidR="00902148" w:rsidRPr="00927184" w:rsidRDefault="00902148" w:rsidP="00C628B0">
            <w:pPr>
              <w:rPr>
                <w:szCs w:val="22"/>
                <w:lang w:val="en-US"/>
              </w:rPr>
            </w:pPr>
            <w:r w:rsidRPr="00927184">
              <w:rPr>
                <w:b/>
                <w:szCs w:val="22"/>
                <w:lang w:val="en-US"/>
              </w:rPr>
              <w:t>Danmark</w:t>
            </w:r>
          </w:p>
          <w:p w14:paraId="6C171D22" w14:textId="77777777" w:rsidR="00902148" w:rsidRPr="00927184" w:rsidRDefault="00902148" w:rsidP="00C628B0">
            <w:pPr>
              <w:rPr>
                <w:szCs w:val="22"/>
                <w:lang w:val="en-US"/>
              </w:rPr>
            </w:pPr>
            <w:r w:rsidRPr="00927184">
              <w:rPr>
                <w:szCs w:val="22"/>
                <w:lang w:val="en-US"/>
              </w:rPr>
              <w:t>Novartis Healthcare A/S</w:t>
            </w:r>
          </w:p>
          <w:p w14:paraId="4DC59CC2" w14:textId="77777777" w:rsidR="00902148" w:rsidRPr="00927184" w:rsidRDefault="00902148" w:rsidP="00C628B0">
            <w:pPr>
              <w:rPr>
                <w:szCs w:val="22"/>
                <w:lang w:val="en-US"/>
              </w:rPr>
            </w:pPr>
            <w:proofErr w:type="spellStart"/>
            <w:r w:rsidRPr="00927184">
              <w:rPr>
                <w:szCs w:val="22"/>
                <w:lang w:val="en-US"/>
              </w:rPr>
              <w:t>Tlf</w:t>
            </w:r>
            <w:proofErr w:type="spellEnd"/>
            <w:r w:rsidRPr="00927184">
              <w:rPr>
                <w:szCs w:val="22"/>
                <w:lang w:val="en-US"/>
              </w:rPr>
              <w:t>: +45 39 16 84 00</w:t>
            </w:r>
          </w:p>
          <w:p w14:paraId="311B9E9C" w14:textId="77777777" w:rsidR="00902148" w:rsidRPr="00927184" w:rsidRDefault="00902148" w:rsidP="00C628B0">
            <w:pPr>
              <w:tabs>
                <w:tab w:val="left" w:pos="-720"/>
              </w:tabs>
              <w:suppressAutoHyphens/>
              <w:rPr>
                <w:szCs w:val="22"/>
                <w:lang w:val="en-US"/>
              </w:rPr>
            </w:pPr>
          </w:p>
        </w:tc>
        <w:tc>
          <w:tcPr>
            <w:tcW w:w="4678" w:type="dxa"/>
          </w:tcPr>
          <w:p w14:paraId="0BA0A23D" w14:textId="77777777" w:rsidR="00902148" w:rsidRPr="00927184" w:rsidRDefault="00902148" w:rsidP="00C628B0">
            <w:pPr>
              <w:tabs>
                <w:tab w:val="left" w:pos="-720"/>
                <w:tab w:val="left" w:pos="4536"/>
              </w:tabs>
              <w:suppressAutoHyphens/>
              <w:rPr>
                <w:b/>
                <w:szCs w:val="22"/>
                <w:lang w:val="fr-CH"/>
              </w:rPr>
            </w:pPr>
            <w:r w:rsidRPr="00927184">
              <w:rPr>
                <w:b/>
                <w:szCs w:val="22"/>
                <w:lang w:val="fr-CH"/>
              </w:rPr>
              <w:t>Malta</w:t>
            </w:r>
          </w:p>
          <w:p w14:paraId="2C7CB04A" w14:textId="77777777" w:rsidR="00902148" w:rsidRPr="00927184" w:rsidRDefault="00902148" w:rsidP="00C628B0">
            <w:pPr>
              <w:rPr>
                <w:szCs w:val="22"/>
                <w:lang w:val="fr-CH"/>
              </w:rPr>
            </w:pPr>
            <w:r w:rsidRPr="00927184">
              <w:rPr>
                <w:szCs w:val="22"/>
                <w:lang w:val="fr-CH"/>
              </w:rPr>
              <w:t>Novartis Pharma Services Inc.</w:t>
            </w:r>
          </w:p>
          <w:p w14:paraId="4683CE37" w14:textId="77777777" w:rsidR="00902148" w:rsidRPr="00927184" w:rsidRDefault="00902148" w:rsidP="00C628B0">
            <w:pPr>
              <w:tabs>
                <w:tab w:val="left" w:pos="-720"/>
              </w:tabs>
              <w:suppressAutoHyphens/>
              <w:rPr>
                <w:szCs w:val="22"/>
                <w:lang w:val="nl-NL"/>
              </w:rPr>
            </w:pPr>
            <w:r w:rsidRPr="00927184">
              <w:rPr>
                <w:szCs w:val="22"/>
                <w:lang w:val="nl-NL"/>
              </w:rPr>
              <w:t>Tel: +356 2122 2872</w:t>
            </w:r>
          </w:p>
        </w:tc>
      </w:tr>
      <w:tr w:rsidR="00902148" w:rsidRPr="007B7D0B" w14:paraId="0398B7DC" w14:textId="77777777" w:rsidTr="00857DB5">
        <w:trPr>
          <w:cantSplit/>
        </w:trPr>
        <w:tc>
          <w:tcPr>
            <w:tcW w:w="4503" w:type="dxa"/>
          </w:tcPr>
          <w:p w14:paraId="715F6822" w14:textId="77777777" w:rsidR="00902148" w:rsidRPr="00927184" w:rsidRDefault="00902148" w:rsidP="00C628B0">
            <w:pPr>
              <w:rPr>
                <w:szCs w:val="22"/>
                <w:lang w:val="de-DE"/>
              </w:rPr>
            </w:pPr>
            <w:r w:rsidRPr="00927184">
              <w:rPr>
                <w:b/>
                <w:szCs w:val="22"/>
                <w:lang w:val="de-DE"/>
              </w:rPr>
              <w:t>Deutschland</w:t>
            </w:r>
          </w:p>
          <w:p w14:paraId="742AC521" w14:textId="77777777" w:rsidR="00902148" w:rsidRPr="00927184" w:rsidRDefault="00902148" w:rsidP="00C628B0">
            <w:pPr>
              <w:rPr>
                <w:i/>
                <w:szCs w:val="22"/>
                <w:lang w:val="de-DE"/>
              </w:rPr>
            </w:pPr>
            <w:r w:rsidRPr="00927184">
              <w:rPr>
                <w:szCs w:val="22"/>
                <w:lang w:val="de-DE"/>
              </w:rPr>
              <w:t>Novartis Pharma GmbH</w:t>
            </w:r>
          </w:p>
          <w:p w14:paraId="27D968AB" w14:textId="77777777" w:rsidR="00902148" w:rsidRPr="00927184" w:rsidRDefault="00902148" w:rsidP="00C628B0">
            <w:pPr>
              <w:rPr>
                <w:szCs w:val="22"/>
                <w:lang w:val="de-DE"/>
              </w:rPr>
            </w:pPr>
            <w:r w:rsidRPr="00927184">
              <w:rPr>
                <w:szCs w:val="22"/>
                <w:lang w:val="de-DE"/>
              </w:rPr>
              <w:t>Tel: +49 911 273 0</w:t>
            </w:r>
          </w:p>
          <w:p w14:paraId="5A912E54" w14:textId="77777777" w:rsidR="00902148" w:rsidRPr="00927184" w:rsidRDefault="00902148" w:rsidP="00C628B0">
            <w:pPr>
              <w:tabs>
                <w:tab w:val="left" w:pos="-720"/>
              </w:tabs>
              <w:suppressAutoHyphens/>
              <w:rPr>
                <w:szCs w:val="22"/>
                <w:lang w:val="de-DE"/>
              </w:rPr>
            </w:pPr>
          </w:p>
        </w:tc>
        <w:tc>
          <w:tcPr>
            <w:tcW w:w="4678" w:type="dxa"/>
          </w:tcPr>
          <w:p w14:paraId="0EAB2DED" w14:textId="77777777" w:rsidR="00902148" w:rsidRPr="00927184" w:rsidRDefault="00902148" w:rsidP="00C628B0">
            <w:pPr>
              <w:suppressAutoHyphens/>
              <w:rPr>
                <w:szCs w:val="22"/>
                <w:lang w:val="nl-NL"/>
              </w:rPr>
            </w:pPr>
            <w:r w:rsidRPr="00927184">
              <w:rPr>
                <w:b/>
                <w:szCs w:val="22"/>
                <w:lang w:val="nl-NL"/>
              </w:rPr>
              <w:t>Nederland</w:t>
            </w:r>
          </w:p>
          <w:p w14:paraId="580D95AB" w14:textId="77777777" w:rsidR="00902148" w:rsidRPr="00927184" w:rsidRDefault="00902148" w:rsidP="00C628B0">
            <w:pPr>
              <w:rPr>
                <w:iCs/>
                <w:szCs w:val="22"/>
                <w:lang w:val="nl-NL"/>
              </w:rPr>
            </w:pPr>
            <w:r w:rsidRPr="00927184">
              <w:rPr>
                <w:iCs/>
                <w:szCs w:val="22"/>
                <w:lang w:val="nl-NL"/>
              </w:rPr>
              <w:t>Novartis Pharma B.V.</w:t>
            </w:r>
          </w:p>
          <w:p w14:paraId="1C33A048" w14:textId="0F85CCDA" w:rsidR="00902148" w:rsidRPr="00927184" w:rsidRDefault="00902148" w:rsidP="00C628B0">
            <w:pPr>
              <w:rPr>
                <w:szCs w:val="22"/>
                <w:lang w:val="nl-NL"/>
              </w:rPr>
            </w:pPr>
            <w:r w:rsidRPr="00927184">
              <w:rPr>
                <w:szCs w:val="22"/>
                <w:lang w:val="nl-NL"/>
              </w:rPr>
              <w:t xml:space="preserve">Tel: +31 </w:t>
            </w:r>
            <w:r w:rsidR="008248E4" w:rsidRPr="00927184">
              <w:rPr>
                <w:szCs w:val="22"/>
                <w:lang w:val="nl-NL"/>
              </w:rPr>
              <w:t>88 04 52</w:t>
            </w:r>
            <w:r w:rsidRPr="00927184">
              <w:rPr>
                <w:szCs w:val="22"/>
                <w:lang w:val="nl-NL"/>
              </w:rPr>
              <w:t xml:space="preserve"> 111</w:t>
            </w:r>
          </w:p>
        </w:tc>
      </w:tr>
      <w:tr w:rsidR="00902148" w:rsidRPr="00927184" w14:paraId="25330B2C" w14:textId="77777777" w:rsidTr="00857DB5">
        <w:trPr>
          <w:cantSplit/>
        </w:trPr>
        <w:tc>
          <w:tcPr>
            <w:tcW w:w="4503" w:type="dxa"/>
          </w:tcPr>
          <w:p w14:paraId="14D23443" w14:textId="77777777" w:rsidR="00902148" w:rsidRPr="00927184" w:rsidRDefault="00902148" w:rsidP="00C628B0">
            <w:pPr>
              <w:tabs>
                <w:tab w:val="left" w:pos="-720"/>
              </w:tabs>
              <w:suppressAutoHyphens/>
              <w:rPr>
                <w:b/>
                <w:bCs/>
                <w:szCs w:val="22"/>
                <w:lang w:val="fr-BE"/>
              </w:rPr>
            </w:pPr>
            <w:proofErr w:type="spellStart"/>
            <w:r w:rsidRPr="00927184">
              <w:rPr>
                <w:b/>
                <w:bCs/>
                <w:szCs w:val="22"/>
                <w:lang w:val="fr-BE"/>
              </w:rPr>
              <w:t>Eesti</w:t>
            </w:r>
            <w:proofErr w:type="spellEnd"/>
          </w:p>
          <w:p w14:paraId="2A2A86BC" w14:textId="642D53E9" w:rsidR="008248E4" w:rsidRPr="00927184" w:rsidRDefault="008248E4" w:rsidP="00C628B0">
            <w:pPr>
              <w:tabs>
                <w:tab w:val="left" w:pos="-720"/>
              </w:tabs>
              <w:suppressAutoHyphens/>
              <w:rPr>
                <w:szCs w:val="22"/>
                <w:lang w:val="fr-BE"/>
              </w:rPr>
            </w:pPr>
            <w:r w:rsidRPr="00927184">
              <w:rPr>
                <w:szCs w:val="22"/>
                <w:lang w:val="et-EE"/>
              </w:rPr>
              <w:t>SIA Novartis Baltics Eesti filiaal</w:t>
            </w:r>
          </w:p>
          <w:p w14:paraId="3C7FA11B" w14:textId="77777777" w:rsidR="00902148" w:rsidRPr="00927184" w:rsidRDefault="00902148" w:rsidP="00C628B0">
            <w:pPr>
              <w:tabs>
                <w:tab w:val="left" w:pos="-720"/>
              </w:tabs>
              <w:suppressAutoHyphens/>
              <w:rPr>
                <w:szCs w:val="22"/>
                <w:lang w:val="nl-NL"/>
              </w:rPr>
            </w:pPr>
            <w:r w:rsidRPr="00927184">
              <w:rPr>
                <w:szCs w:val="22"/>
                <w:lang w:val="nl-NL"/>
              </w:rPr>
              <w:t>Tel: +372 66 30 810</w:t>
            </w:r>
          </w:p>
          <w:p w14:paraId="0754553D" w14:textId="77777777" w:rsidR="00902148" w:rsidRPr="00927184" w:rsidRDefault="00902148" w:rsidP="00C628B0">
            <w:pPr>
              <w:tabs>
                <w:tab w:val="left" w:pos="-720"/>
              </w:tabs>
              <w:suppressAutoHyphens/>
              <w:rPr>
                <w:szCs w:val="22"/>
                <w:lang w:val="nl-NL"/>
              </w:rPr>
            </w:pPr>
          </w:p>
        </w:tc>
        <w:tc>
          <w:tcPr>
            <w:tcW w:w="4678" w:type="dxa"/>
          </w:tcPr>
          <w:p w14:paraId="4956C320" w14:textId="77777777" w:rsidR="00902148" w:rsidRPr="00927184" w:rsidRDefault="00902148" w:rsidP="00C628B0">
            <w:pPr>
              <w:rPr>
                <w:szCs w:val="22"/>
                <w:lang w:val="en-US"/>
              </w:rPr>
            </w:pPr>
            <w:r w:rsidRPr="00927184">
              <w:rPr>
                <w:b/>
                <w:szCs w:val="22"/>
                <w:lang w:val="en-US"/>
              </w:rPr>
              <w:t>Norge</w:t>
            </w:r>
          </w:p>
          <w:p w14:paraId="208884C9" w14:textId="77777777" w:rsidR="00902148" w:rsidRPr="00927184" w:rsidRDefault="00902148" w:rsidP="00C628B0">
            <w:pPr>
              <w:rPr>
                <w:szCs w:val="22"/>
                <w:lang w:val="en-US"/>
              </w:rPr>
            </w:pPr>
            <w:r w:rsidRPr="00927184">
              <w:rPr>
                <w:szCs w:val="22"/>
                <w:lang w:val="en-US"/>
              </w:rPr>
              <w:t>Novartis Norge AS</w:t>
            </w:r>
          </w:p>
          <w:p w14:paraId="305AC48C" w14:textId="77777777" w:rsidR="00902148" w:rsidRPr="00927184" w:rsidRDefault="00902148" w:rsidP="00C628B0">
            <w:pPr>
              <w:tabs>
                <w:tab w:val="left" w:pos="-720"/>
              </w:tabs>
              <w:suppressAutoHyphens/>
              <w:rPr>
                <w:szCs w:val="22"/>
                <w:lang w:val="en-US"/>
              </w:rPr>
            </w:pPr>
            <w:proofErr w:type="spellStart"/>
            <w:r w:rsidRPr="00927184">
              <w:rPr>
                <w:szCs w:val="22"/>
                <w:lang w:val="en-US"/>
              </w:rPr>
              <w:t>Tlf</w:t>
            </w:r>
            <w:proofErr w:type="spellEnd"/>
            <w:r w:rsidRPr="00927184">
              <w:rPr>
                <w:szCs w:val="22"/>
                <w:lang w:val="en-US"/>
              </w:rPr>
              <w:t>: +47 23 05 20 00</w:t>
            </w:r>
          </w:p>
        </w:tc>
      </w:tr>
      <w:tr w:rsidR="00902148" w:rsidRPr="007B7D0B" w14:paraId="439C0BE6" w14:textId="77777777" w:rsidTr="00857DB5">
        <w:trPr>
          <w:cantSplit/>
        </w:trPr>
        <w:tc>
          <w:tcPr>
            <w:tcW w:w="4503" w:type="dxa"/>
          </w:tcPr>
          <w:p w14:paraId="3240686F" w14:textId="77777777" w:rsidR="00902148" w:rsidRPr="00927184" w:rsidRDefault="00902148" w:rsidP="00C628B0">
            <w:pPr>
              <w:rPr>
                <w:szCs w:val="22"/>
                <w:lang w:val="es-ES"/>
              </w:rPr>
            </w:pPr>
            <w:r w:rsidRPr="00927184">
              <w:rPr>
                <w:b/>
                <w:szCs w:val="22"/>
                <w:lang w:val="nl-NL"/>
              </w:rPr>
              <w:t>Ελλάδα</w:t>
            </w:r>
          </w:p>
          <w:p w14:paraId="6BF32ECE" w14:textId="77777777" w:rsidR="00902148" w:rsidRPr="00927184" w:rsidRDefault="00902148" w:rsidP="00C628B0">
            <w:pPr>
              <w:rPr>
                <w:szCs w:val="22"/>
                <w:lang w:val="es-ES"/>
              </w:rPr>
            </w:pPr>
            <w:r w:rsidRPr="00927184">
              <w:rPr>
                <w:szCs w:val="22"/>
                <w:lang w:val="es-ES"/>
              </w:rPr>
              <w:t>Novartis (Hellas) A.E.B.E.</w:t>
            </w:r>
          </w:p>
          <w:p w14:paraId="6B5795C9" w14:textId="77777777" w:rsidR="00902148" w:rsidRPr="00927184" w:rsidRDefault="00902148" w:rsidP="00C628B0">
            <w:pPr>
              <w:rPr>
                <w:szCs w:val="22"/>
              </w:rPr>
            </w:pPr>
            <w:r w:rsidRPr="00927184">
              <w:rPr>
                <w:szCs w:val="22"/>
                <w:lang w:val="nl-NL"/>
              </w:rPr>
              <w:t>Τηλ</w:t>
            </w:r>
            <w:r w:rsidRPr="00927184">
              <w:rPr>
                <w:szCs w:val="22"/>
              </w:rPr>
              <w:t>: +30 210 281 17 12</w:t>
            </w:r>
          </w:p>
          <w:p w14:paraId="1A1A3117" w14:textId="77777777" w:rsidR="00902148" w:rsidRPr="00927184" w:rsidRDefault="00902148" w:rsidP="00C628B0">
            <w:pPr>
              <w:tabs>
                <w:tab w:val="left" w:pos="-720"/>
              </w:tabs>
              <w:suppressAutoHyphens/>
              <w:rPr>
                <w:szCs w:val="22"/>
              </w:rPr>
            </w:pPr>
          </w:p>
        </w:tc>
        <w:tc>
          <w:tcPr>
            <w:tcW w:w="4678" w:type="dxa"/>
          </w:tcPr>
          <w:p w14:paraId="79D9F693" w14:textId="77777777" w:rsidR="00902148" w:rsidRPr="00927184" w:rsidRDefault="00902148" w:rsidP="00C628B0">
            <w:pPr>
              <w:rPr>
                <w:szCs w:val="22"/>
                <w:lang w:val="de-DE"/>
              </w:rPr>
            </w:pPr>
            <w:r w:rsidRPr="00927184">
              <w:rPr>
                <w:b/>
                <w:szCs w:val="22"/>
                <w:lang w:val="de-DE"/>
              </w:rPr>
              <w:t>Österreich</w:t>
            </w:r>
          </w:p>
          <w:p w14:paraId="39D56096" w14:textId="77777777" w:rsidR="00902148" w:rsidRPr="00927184" w:rsidRDefault="00902148" w:rsidP="00C628B0">
            <w:pPr>
              <w:rPr>
                <w:i/>
                <w:szCs w:val="22"/>
                <w:lang w:val="de-DE"/>
              </w:rPr>
            </w:pPr>
            <w:r w:rsidRPr="00927184">
              <w:rPr>
                <w:szCs w:val="22"/>
                <w:lang w:val="de-DE"/>
              </w:rPr>
              <w:t>Novartis Pharma GmbH</w:t>
            </w:r>
          </w:p>
          <w:p w14:paraId="49E725A5" w14:textId="77777777" w:rsidR="00902148" w:rsidRPr="00927184" w:rsidRDefault="00902148" w:rsidP="00C628B0">
            <w:pPr>
              <w:rPr>
                <w:szCs w:val="22"/>
                <w:lang w:val="de-DE"/>
              </w:rPr>
            </w:pPr>
            <w:r w:rsidRPr="00927184">
              <w:rPr>
                <w:szCs w:val="22"/>
                <w:lang w:val="de-DE"/>
              </w:rPr>
              <w:t>Tel: +43 1 86 6570</w:t>
            </w:r>
          </w:p>
        </w:tc>
      </w:tr>
      <w:tr w:rsidR="00902148" w:rsidRPr="005F3367" w14:paraId="77315A38" w14:textId="77777777" w:rsidTr="00857DB5">
        <w:trPr>
          <w:cantSplit/>
        </w:trPr>
        <w:tc>
          <w:tcPr>
            <w:tcW w:w="4503" w:type="dxa"/>
          </w:tcPr>
          <w:p w14:paraId="5481520B" w14:textId="77777777" w:rsidR="00902148" w:rsidRPr="00927184" w:rsidRDefault="00902148" w:rsidP="00C628B0">
            <w:pPr>
              <w:tabs>
                <w:tab w:val="left" w:pos="-720"/>
                <w:tab w:val="left" w:pos="4536"/>
              </w:tabs>
              <w:suppressAutoHyphens/>
              <w:rPr>
                <w:b/>
                <w:szCs w:val="22"/>
                <w:lang w:val="es-ES"/>
              </w:rPr>
            </w:pPr>
            <w:r w:rsidRPr="00927184">
              <w:rPr>
                <w:b/>
                <w:szCs w:val="22"/>
                <w:lang w:val="es-ES"/>
              </w:rPr>
              <w:t>España</w:t>
            </w:r>
          </w:p>
          <w:p w14:paraId="00354186" w14:textId="77777777" w:rsidR="00902148" w:rsidRPr="00927184" w:rsidRDefault="00902148" w:rsidP="00C628B0">
            <w:pPr>
              <w:rPr>
                <w:szCs w:val="22"/>
                <w:lang w:val="es-ES"/>
              </w:rPr>
            </w:pPr>
            <w:r w:rsidRPr="00927184">
              <w:rPr>
                <w:szCs w:val="22"/>
                <w:lang w:val="es-ES"/>
              </w:rPr>
              <w:t>Novartis Farmacéutica, S.A.</w:t>
            </w:r>
          </w:p>
          <w:p w14:paraId="161F56C6" w14:textId="77777777" w:rsidR="00902148" w:rsidRPr="00927184" w:rsidRDefault="00902148" w:rsidP="00C628B0">
            <w:pPr>
              <w:rPr>
                <w:szCs w:val="22"/>
                <w:lang w:val="nl-NL"/>
              </w:rPr>
            </w:pPr>
            <w:r w:rsidRPr="00927184">
              <w:rPr>
                <w:szCs w:val="22"/>
                <w:lang w:val="nl-NL"/>
              </w:rPr>
              <w:t>Tel: +34 93 306 42 00</w:t>
            </w:r>
          </w:p>
          <w:p w14:paraId="4B509A09" w14:textId="77777777" w:rsidR="00902148" w:rsidRPr="00927184" w:rsidRDefault="00902148" w:rsidP="00C628B0">
            <w:pPr>
              <w:tabs>
                <w:tab w:val="left" w:pos="-720"/>
              </w:tabs>
              <w:suppressAutoHyphens/>
              <w:rPr>
                <w:szCs w:val="22"/>
                <w:lang w:val="nl-NL"/>
              </w:rPr>
            </w:pPr>
          </w:p>
        </w:tc>
        <w:tc>
          <w:tcPr>
            <w:tcW w:w="4678" w:type="dxa"/>
          </w:tcPr>
          <w:p w14:paraId="6E3224A3" w14:textId="77777777" w:rsidR="00902148" w:rsidRPr="00927184" w:rsidRDefault="00902148" w:rsidP="00C628B0">
            <w:pPr>
              <w:rPr>
                <w:b/>
                <w:szCs w:val="22"/>
                <w:lang w:val="fr-BE"/>
              </w:rPr>
            </w:pPr>
            <w:r w:rsidRPr="00927184">
              <w:rPr>
                <w:b/>
                <w:szCs w:val="22"/>
                <w:lang w:val="fr-BE"/>
              </w:rPr>
              <w:t>Polska</w:t>
            </w:r>
          </w:p>
          <w:p w14:paraId="14B47DAC" w14:textId="77777777" w:rsidR="00902148" w:rsidRPr="00927184" w:rsidRDefault="00902148" w:rsidP="00C628B0">
            <w:pPr>
              <w:rPr>
                <w:szCs w:val="22"/>
                <w:lang w:val="fr-BE"/>
              </w:rPr>
            </w:pPr>
            <w:r w:rsidRPr="00927184">
              <w:rPr>
                <w:szCs w:val="22"/>
                <w:lang w:val="fr-BE"/>
              </w:rPr>
              <w:t xml:space="preserve">Novartis </w:t>
            </w:r>
            <w:proofErr w:type="spellStart"/>
            <w:r w:rsidRPr="00927184">
              <w:rPr>
                <w:szCs w:val="22"/>
                <w:lang w:val="fr-BE"/>
              </w:rPr>
              <w:t>Poland</w:t>
            </w:r>
            <w:proofErr w:type="spellEnd"/>
            <w:r w:rsidRPr="00927184">
              <w:rPr>
                <w:szCs w:val="22"/>
                <w:lang w:val="fr-BE"/>
              </w:rPr>
              <w:t xml:space="preserve"> </w:t>
            </w:r>
            <w:proofErr w:type="spellStart"/>
            <w:r w:rsidRPr="00927184">
              <w:rPr>
                <w:szCs w:val="22"/>
                <w:lang w:val="fr-BE"/>
              </w:rPr>
              <w:t>Sp</w:t>
            </w:r>
            <w:proofErr w:type="spellEnd"/>
            <w:r w:rsidRPr="00927184">
              <w:rPr>
                <w:szCs w:val="22"/>
                <w:lang w:val="fr-BE"/>
              </w:rPr>
              <w:t xml:space="preserve">. </w:t>
            </w:r>
            <w:proofErr w:type="gramStart"/>
            <w:r w:rsidRPr="00927184">
              <w:rPr>
                <w:szCs w:val="22"/>
                <w:lang w:val="fr-BE"/>
              </w:rPr>
              <w:t>z</w:t>
            </w:r>
            <w:proofErr w:type="gramEnd"/>
            <w:r w:rsidRPr="00927184">
              <w:rPr>
                <w:szCs w:val="22"/>
                <w:lang w:val="fr-BE"/>
              </w:rPr>
              <w:t xml:space="preserve"> </w:t>
            </w:r>
            <w:proofErr w:type="spellStart"/>
            <w:r w:rsidRPr="00927184">
              <w:rPr>
                <w:szCs w:val="22"/>
                <w:lang w:val="fr-BE"/>
              </w:rPr>
              <w:t>o.o</w:t>
            </w:r>
            <w:proofErr w:type="spellEnd"/>
            <w:r w:rsidRPr="00927184">
              <w:rPr>
                <w:szCs w:val="22"/>
                <w:lang w:val="fr-BE"/>
              </w:rPr>
              <w:t>.</w:t>
            </w:r>
          </w:p>
          <w:p w14:paraId="6B45FE15" w14:textId="77777777" w:rsidR="00902148" w:rsidRPr="00927184" w:rsidRDefault="00902148" w:rsidP="00C628B0">
            <w:pPr>
              <w:rPr>
                <w:szCs w:val="22"/>
                <w:lang w:val="nl-NL"/>
              </w:rPr>
            </w:pPr>
            <w:r w:rsidRPr="00927184">
              <w:rPr>
                <w:szCs w:val="22"/>
                <w:lang w:val="nl-NL"/>
              </w:rPr>
              <w:t>Tel.: +48 22 375 4888</w:t>
            </w:r>
          </w:p>
        </w:tc>
      </w:tr>
      <w:tr w:rsidR="00902148" w:rsidRPr="00927184" w14:paraId="7CF8FAEA" w14:textId="77777777" w:rsidTr="00857DB5">
        <w:trPr>
          <w:cantSplit/>
        </w:trPr>
        <w:tc>
          <w:tcPr>
            <w:tcW w:w="4503" w:type="dxa"/>
          </w:tcPr>
          <w:p w14:paraId="3B5F1A71" w14:textId="77777777" w:rsidR="00902148" w:rsidRPr="00927184" w:rsidRDefault="00902148" w:rsidP="00C628B0">
            <w:pPr>
              <w:tabs>
                <w:tab w:val="left" w:pos="-720"/>
                <w:tab w:val="left" w:pos="4536"/>
              </w:tabs>
              <w:suppressAutoHyphens/>
              <w:rPr>
                <w:b/>
                <w:szCs w:val="22"/>
                <w:lang w:val="fr-CH"/>
              </w:rPr>
            </w:pPr>
            <w:r w:rsidRPr="00927184">
              <w:rPr>
                <w:b/>
                <w:szCs w:val="22"/>
                <w:lang w:val="fr-CH"/>
              </w:rPr>
              <w:t>France</w:t>
            </w:r>
          </w:p>
          <w:p w14:paraId="4A8643E2" w14:textId="77777777" w:rsidR="00902148" w:rsidRPr="00927184" w:rsidRDefault="00902148" w:rsidP="00C628B0">
            <w:pPr>
              <w:rPr>
                <w:szCs w:val="22"/>
                <w:lang w:val="fr-CH"/>
              </w:rPr>
            </w:pPr>
            <w:r w:rsidRPr="00927184">
              <w:rPr>
                <w:szCs w:val="22"/>
                <w:lang w:val="fr-CH"/>
              </w:rPr>
              <w:t>Novartis Pharma S.A.S.</w:t>
            </w:r>
          </w:p>
          <w:p w14:paraId="1BE6FEFC" w14:textId="77777777" w:rsidR="00902148" w:rsidRPr="00927184" w:rsidRDefault="00902148" w:rsidP="00C628B0">
            <w:pPr>
              <w:rPr>
                <w:szCs w:val="22"/>
                <w:lang w:val="nl-NL"/>
              </w:rPr>
            </w:pPr>
            <w:r w:rsidRPr="00927184">
              <w:rPr>
                <w:szCs w:val="22"/>
                <w:lang w:val="nl-NL"/>
              </w:rPr>
              <w:t>Tél: +33 1 55 47 66 00</w:t>
            </w:r>
          </w:p>
          <w:p w14:paraId="07D0C0C6" w14:textId="77777777" w:rsidR="00902148" w:rsidRPr="00927184" w:rsidRDefault="00902148" w:rsidP="00C628B0">
            <w:pPr>
              <w:rPr>
                <w:b/>
                <w:szCs w:val="22"/>
                <w:lang w:val="nl-NL"/>
              </w:rPr>
            </w:pPr>
          </w:p>
        </w:tc>
        <w:tc>
          <w:tcPr>
            <w:tcW w:w="4678" w:type="dxa"/>
          </w:tcPr>
          <w:p w14:paraId="6E801A62" w14:textId="77777777" w:rsidR="00902148" w:rsidRPr="00927184" w:rsidRDefault="00902148" w:rsidP="00C628B0">
            <w:pPr>
              <w:rPr>
                <w:szCs w:val="22"/>
                <w:lang w:val="es-ES"/>
              </w:rPr>
            </w:pPr>
            <w:r w:rsidRPr="00927184">
              <w:rPr>
                <w:b/>
                <w:szCs w:val="22"/>
                <w:lang w:val="es-ES"/>
              </w:rPr>
              <w:t>Portugal</w:t>
            </w:r>
          </w:p>
          <w:p w14:paraId="4381131E" w14:textId="77777777" w:rsidR="00902148" w:rsidRPr="00927184" w:rsidRDefault="00902148" w:rsidP="00C628B0">
            <w:pPr>
              <w:pStyle w:val="Text"/>
              <w:widowControl w:val="0"/>
              <w:spacing w:before="0"/>
              <w:rPr>
                <w:color w:val="000000"/>
                <w:sz w:val="22"/>
                <w:szCs w:val="22"/>
                <w:lang w:val="es-ES"/>
              </w:rPr>
            </w:pPr>
            <w:r w:rsidRPr="00927184">
              <w:rPr>
                <w:color w:val="000000"/>
                <w:sz w:val="22"/>
                <w:szCs w:val="22"/>
                <w:lang w:val="es-ES"/>
              </w:rPr>
              <w:t xml:space="preserve">Novartis </w:t>
            </w:r>
            <w:proofErr w:type="spellStart"/>
            <w:r w:rsidRPr="00927184">
              <w:rPr>
                <w:color w:val="000000"/>
                <w:sz w:val="22"/>
                <w:szCs w:val="22"/>
                <w:lang w:val="es-ES"/>
              </w:rPr>
              <w:t>Farma</w:t>
            </w:r>
            <w:proofErr w:type="spellEnd"/>
            <w:r w:rsidRPr="00927184">
              <w:rPr>
                <w:color w:val="000000"/>
                <w:sz w:val="22"/>
                <w:szCs w:val="22"/>
                <w:lang w:val="es-ES"/>
              </w:rPr>
              <w:t xml:space="preserve"> - </w:t>
            </w:r>
            <w:proofErr w:type="spellStart"/>
            <w:r w:rsidRPr="00927184">
              <w:rPr>
                <w:color w:val="000000"/>
                <w:sz w:val="22"/>
                <w:szCs w:val="22"/>
                <w:lang w:val="es-ES"/>
              </w:rPr>
              <w:t>Produtos</w:t>
            </w:r>
            <w:proofErr w:type="spellEnd"/>
            <w:r w:rsidRPr="00927184">
              <w:rPr>
                <w:color w:val="000000"/>
                <w:sz w:val="22"/>
                <w:szCs w:val="22"/>
                <w:lang w:val="es-ES"/>
              </w:rPr>
              <w:t xml:space="preserve"> </w:t>
            </w:r>
            <w:proofErr w:type="spellStart"/>
            <w:r w:rsidRPr="00927184">
              <w:rPr>
                <w:color w:val="000000"/>
                <w:sz w:val="22"/>
                <w:szCs w:val="22"/>
                <w:lang w:val="es-ES"/>
              </w:rPr>
              <w:t>Farmacêuticos</w:t>
            </w:r>
            <w:proofErr w:type="spellEnd"/>
            <w:r w:rsidRPr="00927184">
              <w:rPr>
                <w:color w:val="000000"/>
                <w:sz w:val="22"/>
                <w:szCs w:val="22"/>
                <w:lang w:val="es-ES"/>
              </w:rPr>
              <w:t>, S.A.</w:t>
            </w:r>
          </w:p>
          <w:p w14:paraId="49C746EE" w14:textId="77777777" w:rsidR="00902148" w:rsidRPr="00927184" w:rsidRDefault="00902148" w:rsidP="00C628B0">
            <w:pPr>
              <w:tabs>
                <w:tab w:val="left" w:pos="-720"/>
              </w:tabs>
              <w:suppressAutoHyphens/>
              <w:rPr>
                <w:szCs w:val="22"/>
                <w:lang w:val="nl-NL"/>
              </w:rPr>
            </w:pPr>
            <w:r w:rsidRPr="00927184">
              <w:rPr>
                <w:szCs w:val="22"/>
                <w:lang w:val="nl-NL"/>
              </w:rPr>
              <w:t>Tel: +351 21 000 8600</w:t>
            </w:r>
          </w:p>
        </w:tc>
      </w:tr>
      <w:tr w:rsidR="00902148" w:rsidRPr="00927184" w14:paraId="58075CA9" w14:textId="77777777" w:rsidTr="00857DB5">
        <w:trPr>
          <w:cantSplit/>
        </w:trPr>
        <w:tc>
          <w:tcPr>
            <w:tcW w:w="4503" w:type="dxa"/>
          </w:tcPr>
          <w:p w14:paraId="76BED6C5" w14:textId="77777777" w:rsidR="00902148" w:rsidRPr="00F62396" w:rsidRDefault="00902148" w:rsidP="00C628B0">
            <w:pPr>
              <w:rPr>
                <w:rFonts w:eastAsia="PMingLiU"/>
                <w:b/>
                <w:lang w:val="de-CH"/>
              </w:rPr>
            </w:pPr>
            <w:r w:rsidRPr="00F62396">
              <w:rPr>
                <w:rFonts w:eastAsia="PMingLiU"/>
                <w:b/>
                <w:lang w:val="de-CH"/>
              </w:rPr>
              <w:t>Hrvatska</w:t>
            </w:r>
          </w:p>
          <w:p w14:paraId="124235D6" w14:textId="77777777" w:rsidR="00902148" w:rsidRPr="00F62396" w:rsidRDefault="00902148" w:rsidP="00C628B0">
            <w:pPr>
              <w:rPr>
                <w:lang w:val="de-CH"/>
              </w:rPr>
            </w:pPr>
            <w:r w:rsidRPr="00F62396">
              <w:rPr>
                <w:lang w:val="de-CH"/>
              </w:rPr>
              <w:t>Novartis Hrvatska d.o.o.</w:t>
            </w:r>
          </w:p>
          <w:p w14:paraId="1118065F" w14:textId="77777777" w:rsidR="00902148" w:rsidRPr="00927184" w:rsidRDefault="00902148" w:rsidP="00C628B0">
            <w:pPr>
              <w:rPr>
                <w:lang w:val="nl-NL"/>
              </w:rPr>
            </w:pPr>
            <w:r w:rsidRPr="00927184">
              <w:rPr>
                <w:lang w:val="nl-NL"/>
              </w:rPr>
              <w:t>Tel. +385 1 6274 220</w:t>
            </w:r>
          </w:p>
          <w:p w14:paraId="61B923C1" w14:textId="77777777" w:rsidR="00902148" w:rsidRPr="00927184" w:rsidRDefault="00902148" w:rsidP="00C628B0">
            <w:pPr>
              <w:rPr>
                <w:b/>
                <w:szCs w:val="22"/>
                <w:lang w:val="nl-NL"/>
              </w:rPr>
            </w:pPr>
          </w:p>
        </w:tc>
        <w:tc>
          <w:tcPr>
            <w:tcW w:w="4678" w:type="dxa"/>
          </w:tcPr>
          <w:p w14:paraId="169D9AA0" w14:textId="77777777" w:rsidR="00902148" w:rsidRPr="00927184" w:rsidRDefault="00902148" w:rsidP="00C628B0">
            <w:pPr>
              <w:autoSpaceDE w:val="0"/>
              <w:autoSpaceDN w:val="0"/>
              <w:adjustRightInd w:val="0"/>
              <w:spacing w:line="240" w:lineRule="atLeast"/>
              <w:rPr>
                <w:b/>
                <w:bCs/>
                <w:szCs w:val="22"/>
                <w:lang w:val="fr-CH"/>
              </w:rPr>
            </w:pPr>
            <w:proofErr w:type="spellStart"/>
            <w:r w:rsidRPr="00927184">
              <w:rPr>
                <w:b/>
                <w:bCs/>
                <w:szCs w:val="22"/>
                <w:lang w:val="fr-CH"/>
              </w:rPr>
              <w:t>România</w:t>
            </w:r>
            <w:proofErr w:type="spellEnd"/>
          </w:p>
          <w:p w14:paraId="3741BB1A" w14:textId="77777777" w:rsidR="00902148" w:rsidRPr="00927184" w:rsidRDefault="00902148" w:rsidP="00C628B0">
            <w:pPr>
              <w:autoSpaceDE w:val="0"/>
              <w:autoSpaceDN w:val="0"/>
              <w:adjustRightInd w:val="0"/>
              <w:spacing w:line="240" w:lineRule="atLeast"/>
              <w:rPr>
                <w:szCs w:val="22"/>
                <w:lang w:val="fr-CH"/>
              </w:rPr>
            </w:pPr>
            <w:r w:rsidRPr="00927184">
              <w:rPr>
                <w:szCs w:val="22"/>
                <w:lang w:val="fr-CH"/>
              </w:rPr>
              <w:t xml:space="preserve">Novartis Pharma Services </w:t>
            </w:r>
            <w:r w:rsidRPr="00927184">
              <w:rPr>
                <w:color w:val="2F2F2F"/>
                <w:szCs w:val="22"/>
                <w:lang w:val="fr-CH"/>
              </w:rPr>
              <w:t>Romania SRL</w:t>
            </w:r>
          </w:p>
          <w:p w14:paraId="6FB39927" w14:textId="77777777" w:rsidR="00902148" w:rsidRPr="00927184" w:rsidRDefault="00902148" w:rsidP="00C628B0">
            <w:pPr>
              <w:tabs>
                <w:tab w:val="left" w:pos="-720"/>
              </w:tabs>
              <w:suppressAutoHyphens/>
              <w:rPr>
                <w:szCs w:val="22"/>
                <w:lang w:val="nl-NL"/>
              </w:rPr>
            </w:pPr>
            <w:r w:rsidRPr="00927184">
              <w:rPr>
                <w:szCs w:val="22"/>
                <w:lang w:val="nl-NL"/>
              </w:rPr>
              <w:t>Tel: +40 21 31299 01</w:t>
            </w:r>
          </w:p>
        </w:tc>
      </w:tr>
      <w:tr w:rsidR="00902148" w:rsidRPr="00927184" w14:paraId="4B5FF225" w14:textId="77777777" w:rsidTr="00857DB5">
        <w:trPr>
          <w:cantSplit/>
        </w:trPr>
        <w:tc>
          <w:tcPr>
            <w:tcW w:w="4503" w:type="dxa"/>
          </w:tcPr>
          <w:p w14:paraId="2D7AA406" w14:textId="77777777" w:rsidR="00902148" w:rsidRPr="00927184" w:rsidRDefault="00902148" w:rsidP="00C628B0">
            <w:pPr>
              <w:rPr>
                <w:szCs w:val="22"/>
                <w:lang w:val="en-US"/>
              </w:rPr>
            </w:pPr>
            <w:r w:rsidRPr="00927184">
              <w:rPr>
                <w:b/>
                <w:szCs w:val="22"/>
                <w:lang w:val="en-US"/>
              </w:rPr>
              <w:t>Ireland</w:t>
            </w:r>
          </w:p>
          <w:p w14:paraId="54F351D8" w14:textId="77777777" w:rsidR="00902148" w:rsidRPr="00927184" w:rsidRDefault="00902148" w:rsidP="00C628B0">
            <w:pPr>
              <w:rPr>
                <w:szCs w:val="22"/>
                <w:lang w:val="en-US"/>
              </w:rPr>
            </w:pPr>
            <w:r w:rsidRPr="00927184">
              <w:rPr>
                <w:szCs w:val="22"/>
                <w:lang w:val="en-US"/>
              </w:rPr>
              <w:t>Novartis Ireland Limited</w:t>
            </w:r>
          </w:p>
          <w:p w14:paraId="1597B93E" w14:textId="77777777" w:rsidR="00902148" w:rsidRPr="00927184" w:rsidRDefault="00902148" w:rsidP="00C628B0">
            <w:pPr>
              <w:rPr>
                <w:szCs w:val="22"/>
                <w:lang w:val="en-US"/>
              </w:rPr>
            </w:pPr>
            <w:r w:rsidRPr="00927184">
              <w:rPr>
                <w:szCs w:val="22"/>
                <w:lang w:val="en-US"/>
              </w:rPr>
              <w:t>Tel: +353 1 260 12 55</w:t>
            </w:r>
          </w:p>
          <w:p w14:paraId="78AA36F8" w14:textId="77777777" w:rsidR="00902148" w:rsidRPr="00927184" w:rsidRDefault="00902148" w:rsidP="00C628B0">
            <w:pPr>
              <w:tabs>
                <w:tab w:val="left" w:pos="-720"/>
              </w:tabs>
              <w:suppressAutoHyphens/>
              <w:rPr>
                <w:szCs w:val="22"/>
                <w:lang w:val="en-US"/>
              </w:rPr>
            </w:pPr>
          </w:p>
        </w:tc>
        <w:tc>
          <w:tcPr>
            <w:tcW w:w="4678" w:type="dxa"/>
          </w:tcPr>
          <w:p w14:paraId="350BB1D2" w14:textId="77777777" w:rsidR="00902148" w:rsidRPr="00927184" w:rsidRDefault="00902148" w:rsidP="00C628B0">
            <w:pPr>
              <w:rPr>
                <w:szCs w:val="22"/>
                <w:lang w:val="fr-CH"/>
              </w:rPr>
            </w:pPr>
            <w:r w:rsidRPr="00927184">
              <w:rPr>
                <w:b/>
                <w:szCs w:val="22"/>
                <w:lang w:val="fr-CH"/>
              </w:rPr>
              <w:t>Slovenija</w:t>
            </w:r>
          </w:p>
          <w:p w14:paraId="1CB18428" w14:textId="77777777" w:rsidR="00902148" w:rsidRPr="00927184" w:rsidRDefault="00902148" w:rsidP="00C628B0">
            <w:pPr>
              <w:rPr>
                <w:szCs w:val="22"/>
                <w:lang w:val="fr-CH"/>
              </w:rPr>
            </w:pPr>
            <w:r w:rsidRPr="00927184">
              <w:rPr>
                <w:szCs w:val="22"/>
                <w:lang w:val="fr-CH"/>
              </w:rPr>
              <w:t>Novartis Pharma Services Inc.</w:t>
            </w:r>
          </w:p>
          <w:p w14:paraId="6127B537" w14:textId="77777777" w:rsidR="00902148" w:rsidRPr="00927184" w:rsidRDefault="00902148" w:rsidP="00C628B0">
            <w:pPr>
              <w:rPr>
                <w:szCs w:val="22"/>
                <w:lang w:val="nl-NL"/>
              </w:rPr>
            </w:pPr>
            <w:r w:rsidRPr="00927184">
              <w:rPr>
                <w:szCs w:val="22"/>
                <w:lang w:val="nl-NL"/>
              </w:rPr>
              <w:t>Tel: +386 1 300 75 50</w:t>
            </w:r>
          </w:p>
        </w:tc>
      </w:tr>
      <w:tr w:rsidR="00902148" w:rsidRPr="00927184" w14:paraId="6D61DBE7" w14:textId="77777777" w:rsidTr="00857DB5">
        <w:trPr>
          <w:cantSplit/>
        </w:trPr>
        <w:tc>
          <w:tcPr>
            <w:tcW w:w="4503" w:type="dxa"/>
          </w:tcPr>
          <w:p w14:paraId="3AD95640" w14:textId="77777777" w:rsidR="00902148" w:rsidRPr="00927184" w:rsidRDefault="00902148" w:rsidP="00C628B0">
            <w:pPr>
              <w:rPr>
                <w:b/>
                <w:szCs w:val="22"/>
                <w:lang w:val="nl-NL"/>
              </w:rPr>
            </w:pPr>
            <w:r w:rsidRPr="00927184">
              <w:rPr>
                <w:b/>
                <w:szCs w:val="22"/>
                <w:lang w:val="nl-NL"/>
              </w:rPr>
              <w:t>Ísland</w:t>
            </w:r>
          </w:p>
          <w:p w14:paraId="3ECEA2CD" w14:textId="77777777" w:rsidR="00902148" w:rsidRPr="00927184" w:rsidRDefault="00902148" w:rsidP="00C628B0">
            <w:pPr>
              <w:rPr>
                <w:szCs w:val="22"/>
                <w:lang w:val="nl-NL"/>
              </w:rPr>
            </w:pPr>
            <w:r w:rsidRPr="00927184">
              <w:rPr>
                <w:szCs w:val="22"/>
                <w:lang w:val="nl-NL"/>
              </w:rPr>
              <w:t>Vistor hf.</w:t>
            </w:r>
          </w:p>
          <w:p w14:paraId="18486C3D" w14:textId="77777777" w:rsidR="00902148" w:rsidRPr="00927184" w:rsidRDefault="00902148" w:rsidP="00C628B0">
            <w:pPr>
              <w:tabs>
                <w:tab w:val="left" w:pos="-720"/>
              </w:tabs>
              <w:suppressAutoHyphens/>
              <w:rPr>
                <w:szCs w:val="22"/>
                <w:lang w:val="nl-NL"/>
              </w:rPr>
            </w:pPr>
            <w:r w:rsidRPr="00927184">
              <w:rPr>
                <w:szCs w:val="22"/>
                <w:lang w:val="nl-NL"/>
              </w:rPr>
              <w:t>Sími: +354 535 7000</w:t>
            </w:r>
          </w:p>
          <w:p w14:paraId="2D6D2ADD" w14:textId="77777777" w:rsidR="00902148" w:rsidRPr="00927184" w:rsidRDefault="00902148" w:rsidP="00C628B0">
            <w:pPr>
              <w:rPr>
                <w:b/>
                <w:szCs w:val="22"/>
                <w:lang w:val="nl-NL"/>
              </w:rPr>
            </w:pPr>
          </w:p>
        </w:tc>
        <w:tc>
          <w:tcPr>
            <w:tcW w:w="4678" w:type="dxa"/>
          </w:tcPr>
          <w:p w14:paraId="50123DCC" w14:textId="77777777" w:rsidR="00902148" w:rsidRPr="00927184" w:rsidRDefault="00902148" w:rsidP="00C628B0">
            <w:pPr>
              <w:tabs>
                <w:tab w:val="left" w:pos="-720"/>
              </w:tabs>
              <w:suppressAutoHyphens/>
              <w:rPr>
                <w:b/>
                <w:szCs w:val="22"/>
                <w:lang w:val="nl-NL"/>
              </w:rPr>
            </w:pPr>
            <w:r w:rsidRPr="00927184">
              <w:rPr>
                <w:b/>
                <w:szCs w:val="22"/>
                <w:lang w:val="nl-NL"/>
              </w:rPr>
              <w:t>Slovenská republika</w:t>
            </w:r>
          </w:p>
          <w:p w14:paraId="66D988F5" w14:textId="77777777" w:rsidR="00902148" w:rsidRPr="00927184" w:rsidRDefault="00902148" w:rsidP="00C628B0">
            <w:pPr>
              <w:rPr>
                <w:i/>
                <w:szCs w:val="22"/>
                <w:lang w:val="nl-NL"/>
              </w:rPr>
            </w:pPr>
            <w:r w:rsidRPr="00927184">
              <w:rPr>
                <w:szCs w:val="22"/>
                <w:lang w:val="nl-NL"/>
              </w:rPr>
              <w:t>Novartis Slovakia s.r.o.</w:t>
            </w:r>
          </w:p>
          <w:p w14:paraId="426814A4" w14:textId="77777777" w:rsidR="00902148" w:rsidRPr="00927184" w:rsidRDefault="00902148" w:rsidP="00C628B0">
            <w:pPr>
              <w:rPr>
                <w:szCs w:val="22"/>
                <w:lang w:val="nl-NL"/>
              </w:rPr>
            </w:pPr>
            <w:r w:rsidRPr="00927184">
              <w:rPr>
                <w:szCs w:val="22"/>
                <w:lang w:val="nl-NL"/>
              </w:rPr>
              <w:t>Tel: +421 2 5542 5439</w:t>
            </w:r>
          </w:p>
          <w:p w14:paraId="2DECB82A" w14:textId="77777777" w:rsidR="00902148" w:rsidRPr="00927184" w:rsidRDefault="00902148" w:rsidP="00C628B0">
            <w:pPr>
              <w:tabs>
                <w:tab w:val="left" w:pos="-720"/>
              </w:tabs>
              <w:suppressAutoHyphens/>
              <w:rPr>
                <w:b/>
                <w:szCs w:val="22"/>
                <w:lang w:val="nl-NL"/>
              </w:rPr>
            </w:pPr>
          </w:p>
        </w:tc>
      </w:tr>
      <w:tr w:rsidR="00902148" w:rsidRPr="00C3050E" w14:paraId="3D3C2103" w14:textId="77777777" w:rsidTr="00857DB5">
        <w:trPr>
          <w:cantSplit/>
        </w:trPr>
        <w:tc>
          <w:tcPr>
            <w:tcW w:w="4503" w:type="dxa"/>
          </w:tcPr>
          <w:p w14:paraId="5E3E130B" w14:textId="77777777" w:rsidR="00902148" w:rsidRPr="00927184" w:rsidRDefault="00902148" w:rsidP="00C628B0">
            <w:pPr>
              <w:rPr>
                <w:szCs w:val="22"/>
                <w:lang w:val="es-ES"/>
              </w:rPr>
            </w:pPr>
            <w:r w:rsidRPr="00927184">
              <w:rPr>
                <w:b/>
                <w:szCs w:val="22"/>
                <w:lang w:val="es-ES"/>
              </w:rPr>
              <w:t>Italia</w:t>
            </w:r>
          </w:p>
          <w:p w14:paraId="0E6D7D04" w14:textId="77777777" w:rsidR="00902148" w:rsidRPr="00927184" w:rsidRDefault="00902148" w:rsidP="00C628B0">
            <w:pPr>
              <w:rPr>
                <w:szCs w:val="22"/>
                <w:lang w:val="es-ES"/>
              </w:rPr>
            </w:pPr>
            <w:r w:rsidRPr="00927184">
              <w:rPr>
                <w:szCs w:val="22"/>
                <w:lang w:val="es-ES"/>
              </w:rPr>
              <w:t xml:space="preserve">Novartis </w:t>
            </w:r>
            <w:proofErr w:type="spellStart"/>
            <w:r w:rsidRPr="00927184">
              <w:rPr>
                <w:szCs w:val="22"/>
                <w:lang w:val="es-ES"/>
              </w:rPr>
              <w:t>Farma</w:t>
            </w:r>
            <w:proofErr w:type="spellEnd"/>
            <w:r w:rsidRPr="00927184">
              <w:rPr>
                <w:szCs w:val="22"/>
                <w:lang w:val="es-ES"/>
              </w:rPr>
              <w:t xml:space="preserve"> </w:t>
            </w:r>
            <w:proofErr w:type="spellStart"/>
            <w:r w:rsidRPr="00927184">
              <w:rPr>
                <w:szCs w:val="22"/>
                <w:lang w:val="es-ES"/>
              </w:rPr>
              <w:t>S.p.A</w:t>
            </w:r>
            <w:proofErr w:type="spellEnd"/>
            <w:r w:rsidRPr="00927184">
              <w:rPr>
                <w:szCs w:val="22"/>
                <w:lang w:val="es-ES"/>
              </w:rPr>
              <w:t>.</w:t>
            </w:r>
          </w:p>
          <w:p w14:paraId="1961CB23" w14:textId="77777777" w:rsidR="00902148" w:rsidRPr="00927184" w:rsidRDefault="00902148" w:rsidP="00C628B0">
            <w:pPr>
              <w:rPr>
                <w:b/>
                <w:szCs w:val="22"/>
                <w:lang w:val="nl-NL"/>
              </w:rPr>
            </w:pPr>
            <w:r w:rsidRPr="00927184">
              <w:rPr>
                <w:szCs w:val="22"/>
                <w:lang w:val="nl-NL"/>
              </w:rPr>
              <w:t>Tel: +39 02 96 54 1</w:t>
            </w:r>
          </w:p>
        </w:tc>
        <w:tc>
          <w:tcPr>
            <w:tcW w:w="4678" w:type="dxa"/>
          </w:tcPr>
          <w:p w14:paraId="57BAB888" w14:textId="77777777" w:rsidR="00902148" w:rsidRPr="00927184" w:rsidRDefault="00902148" w:rsidP="00C628B0">
            <w:pPr>
              <w:tabs>
                <w:tab w:val="left" w:pos="-720"/>
                <w:tab w:val="left" w:pos="4536"/>
              </w:tabs>
              <w:suppressAutoHyphens/>
              <w:rPr>
                <w:szCs w:val="22"/>
                <w:lang w:val="fr-BE"/>
              </w:rPr>
            </w:pPr>
            <w:r w:rsidRPr="00927184">
              <w:rPr>
                <w:b/>
                <w:szCs w:val="22"/>
                <w:lang w:val="fr-BE"/>
              </w:rPr>
              <w:t>Suomi/Finland</w:t>
            </w:r>
          </w:p>
          <w:p w14:paraId="314629CD" w14:textId="77777777" w:rsidR="00902148" w:rsidRPr="00927184" w:rsidRDefault="00902148" w:rsidP="00C628B0">
            <w:pPr>
              <w:rPr>
                <w:szCs w:val="22"/>
                <w:lang w:val="fr-BE"/>
              </w:rPr>
            </w:pPr>
            <w:r w:rsidRPr="00927184">
              <w:rPr>
                <w:szCs w:val="22"/>
                <w:lang w:val="fr-BE"/>
              </w:rPr>
              <w:t>Novartis Finland Oy</w:t>
            </w:r>
          </w:p>
          <w:p w14:paraId="6BBE62A1" w14:textId="77777777" w:rsidR="00902148" w:rsidRPr="00927184" w:rsidRDefault="00902148" w:rsidP="00C628B0">
            <w:pPr>
              <w:rPr>
                <w:szCs w:val="22"/>
                <w:lang w:val="fr-BE"/>
              </w:rPr>
            </w:pPr>
            <w:proofErr w:type="spellStart"/>
            <w:r w:rsidRPr="00927184">
              <w:rPr>
                <w:szCs w:val="22"/>
                <w:lang w:val="fr-BE"/>
              </w:rPr>
              <w:t>Puh</w:t>
            </w:r>
            <w:proofErr w:type="spellEnd"/>
            <w:r w:rsidRPr="00927184">
              <w:rPr>
                <w:szCs w:val="22"/>
                <w:lang w:val="fr-BE"/>
              </w:rPr>
              <w:t>/</w:t>
            </w:r>
            <w:proofErr w:type="gramStart"/>
            <w:r w:rsidRPr="00927184">
              <w:rPr>
                <w:szCs w:val="22"/>
                <w:lang w:val="fr-BE"/>
              </w:rPr>
              <w:t>Tel:</w:t>
            </w:r>
            <w:proofErr w:type="gramEnd"/>
            <w:r w:rsidRPr="00927184">
              <w:rPr>
                <w:szCs w:val="22"/>
                <w:lang w:val="fr-BE"/>
              </w:rPr>
              <w:t xml:space="preserve"> </w:t>
            </w:r>
            <w:r w:rsidRPr="00927184">
              <w:rPr>
                <w:szCs w:val="22"/>
                <w:lang w:val="fr-BE" w:bidi="he-IL"/>
              </w:rPr>
              <w:t>+358 (0)10 6133 200</w:t>
            </w:r>
          </w:p>
          <w:p w14:paraId="01DAAD6F" w14:textId="77777777" w:rsidR="00902148" w:rsidRPr="00927184" w:rsidRDefault="00902148" w:rsidP="00C628B0">
            <w:pPr>
              <w:tabs>
                <w:tab w:val="left" w:pos="-720"/>
              </w:tabs>
              <w:suppressAutoHyphens/>
              <w:rPr>
                <w:b/>
                <w:szCs w:val="22"/>
                <w:lang w:val="fr-BE"/>
              </w:rPr>
            </w:pPr>
          </w:p>
        </w:tc>
      </w:tr>
      <w:tr w:rsidR="00902148" w:rsidRPr="007B7D0B" w14:paraId="428D94F9" w14:textId="77777777" w:rsidTr="00857DB5">
        <w:trPr>
          <w:cantSplit/>
        </w:trPr>
        <w:tc>
          <w:tcPr>
            <w:tcW w:w="4503" w:type="dxa"/>
          </w:tcPr>
          <w:p w14:paraId="46CB57F1" w14:textId="77777777" w:rsidR="00902148" w:rsidRPr="00927184" w:rsidRDefault="00902148" w:rsidP="00C628B0">
            <w:pPr>
              <w:rPr>
                <w:b/>
                <w:szCs w:val="22"/>
                <w:lang w:val="fr-CH"/>
              </w:rPr>
            </w:pPr>
            <w:r w:rsidRPr="00927184">
              <w:rPr>
                <w:b/>
                <w:szCs w:val="22"/>
                <w:lang w:val="nl-NL"/>
              </w:rPr>
              <w:t>Κύπρος</w:t>
            </w:r>
          </w:p>
          <w:p w14:paraId="01F99FF5" w14:textId="77777777" w:rsidR="00902148" w:rsidRPr="00927184" w:rsidRDefault="00902148" w:rsidP="00C628B0">
            <w:pPr>
              <w:rPr>
                <w:szCs w:val="22"/>
                <w:lang w:val="fr-CH"/>
              </w:rPr>
            </w:pPr>
            <w:r w:rsidRPr="00927184">
              <w:rPr>
                <w:szCs w:val="22"/>
                <w:lang w:val="fr-CH"/>
              </w:rPr>
              <w:t>Novartis Pharma Services Inc.</w:t>
            </w:r>
          </w:p>
          <w:p w14:paraId="607A2097" w14:textId="77777777" w:rsidR="00902148" w:rsidRPr="00927184" w:rsidRDefault="00902148" w:rsidP="00C628B0">
            <w:pPr>
              <w:tabs>
                <w:tab w:val="left" w:pos="-720"/>
              </w:tabs>
              <w:suppressAutoHyphens/>
              <w:rPr>
                <w:szCs w:val="22"/>
                <w:lang w:val="nl-NL"/>
              </w:rPr>
            </w:pPr>
            <w:r w:rsidRPr="00927184">
              <w:rPr>
                <w:szCs w:val="22"/>
                <w:lang w:val="nl-NL"/>
              </w:rPr>
              <w:t>Τηλ: +357 22 690 690</w:t>
            </w:r>
          </w:p>
          <w:p w14:paraId="48412F9A" w14:textId="77777777" w:rsidR="00902148" w:rsidRPr="00927184" w:rsidRDefault="00902148" w:rsidP="00C628B0">
            <w:pPr>
              <w:rPr>
                <w:b/>
                <w:szCs w:val="22"/>
                <w:lang w:val="nl-NL"/>
              </w:rPr>
            </w:pPr>
          </w:p>
        </w:tc>
        <w:tc>
          <w:tcPr>
            <w:tcW w:w="4678" w:type="dxa"/>
          </w:tcPr>
          <w:p w14:paraId="07CC0343" w14:textId="77777777" w:rsidR="00902148" w:rsidRPr="00927184" w:rsidRDefault="00902148" w:rsidP="00C628B0">
            <w:pPr>
              <w:tabs>
                <w:tab w:val="left" w:pos="-720"/>
                <w:tab w:val="left" w:pos="4536"/>
              </w:tabs>
              <w:suppressAutoHyphens/>
              <w:rPr>
                <w:b/>
                <w:szCs w:val="22"/>
                <w:lang w:val="de-DE"/>
              </w:rPr>
            </w:pPr>
            <w:r w:rsidRPr="00927184">
              <w:rPr>
                <w:b/>
                <w:szCs w:val="22"/>
                <w:lang w:val="de-DE"/>
              </w:rPr>
              <w:t>Sverige</w:t>
            </w:r>
          </w:p>
          <w:p w14:paraId="38A5CC6D" w14:textId="77777777" w:rsidR="00902148" w:rsidRPr="00927184" w:rsidRDefault="00902148" w:rsidP="00C628B0">
            <w:pPr>
              <w:rPr>
                <w:szCs w:val="22"/>
                <w:lang w:val="de-DE"/>
              </w:rPr>
            </w:pPr>
            <w:r w:rsidRPr="00927184">
              <w:rPr>
                <w:szCs w:val="22"/>
                <w:lang w:val="de-DE"/>
              </w:rPr>
              <w:t>Novartis Sverige AB</w:t>
            </w:r>
          </w:p>
          <w:p w14:paraId="4BA03615" w14:textId="77777777" w:rsidR="00902148" w:rsidRPr="00927184" w:rsidRDefault="00902148" w:rsidP="00C628B0">
            <w:pPr>
              <w:rPr>
                <w:szCs w:val="22"/>
                <w:lang w:val="de-DE"/>
              </w:rPr>
            </w:pPr>
            <w:r w:rsidRPr="00927184">
              <w:rPr>
                <w:szCs w:val="22"/>
                <w:lang w:val="de-DE"/>
              </w:rPr>
              <w:t>Tel: +46 8 732 32 00</w:t>
            </w:r>
          </w:p>
          <w:p w14:paraId="5C479E37" w14:textId="77777777" w:rsidR="00902148" w:rsidRPr="00927184" w:rsidRDefault="00902148" w:rsidP="00C628B0">
            <w:pPr>
              <w:tabs>
                <w:tab w:val="left" w:pos="-720"/>
                <w:tab w:val="left" w:pos="4536"/>
              </w:tabs>
              <w:suppressAutoHyphens/>
              <w:rPr>
                <w:b/>
                <w:szCs w:val="22"/>
                <w:lang w:val="de-DE"/>
              </w:rPr>
            </w:pPr>
          </w:p>
        </w:tc>
      </w:tr>
      <w:tr w:rsidR="00902148" w:rsidRPr="00927184" w14:paraId="1AC4AADF" w14:textId="77777777" w:rsidTr="00857DB5">
        <w:trPr>
          <w:cantSplit/>
        </w:trPr>
        <w:tc>
          <w:tcPr>
            <w:tcW w:w="4503" w:type="dxa"/>
          </w:tcPr>
          <w:p w14:paraId="4C98EB00" w14:textId="77777777" w:rsidR="00902148" w:rsidRPr="00927184" w:rsidRDefault="00902148" w:rsidP="00C628B0">
            <w:pPr>
              <w:rPr>
                <w:b/>
                <w:szCs w:val="22"/>
                <w:lang w:val="es-ES"/>
              </w:rPr>
            </w:pPr>
            <w:proofErr w:type="spellStart"/>
            <w:r w:rsidRPr="00927184">
              <w:rPr>
                <w:b/>
                <w:szCs w:val="22"/>
                <w:lang w:val="es-ES"/>
              </w:rPr>
              <w:t>Latvija</w:t>
            </w:r>
            <w:proofErr w:type="spellEnd"/>
          </w:p>
          <w:p w14:paraId="346F8F5C" w14:textId="067A3F06" w:rsidR="008248E4" w:rsidRPr="00927184" w:rsidRDefault="008248E4" w:rsidP="00C628B0">
            <w:pPr>
              <w:tabs>
                <w:tab w:val="left" w:pos="-720"/>
              </w:tabs>
              <w:suppressAutoHyphens/>
              <w:rPr>
                <w:szCs w:val="22"/>
                <w:lang w:val="es-ES"/>
              </w:rPr>
            </w:pPr>
            <w:r w:rsidRPr="00927184">
              <w:rPr>
                <w:szCs w:val="22"/>
                <w:lang w:val="it-IT"/>
              </w:rPr>
              <w:t>SIA Novartis Baltics</w:t>
            </w:r>
          </w:p>
          <w:p w14:paraId="36DB7A2A" w14:textId="77777777" w:rsidR="00902148" w:rsidRPr="00927184" w:rsidRDefault="00902148" w:rsidP="00C628B0">
            <w:pPr>
              <w:tabs>
                <w:tab w:val="left" w:pos="-720"/>
              </w:tabs>
              <w:suppressAutoHyphens/>
              <w:rPr>
                <w:szCs w:val="22"/>
                <w:lang w:val="es-ES"/>
              </w:rPr>
            </w:pPr>
            <w:r w:rsidRPr="00927184">
              <w:rPr>
                <w:szCs w:val="22"/>
                <w:lang w:val="es-ES"/>
              </w:rPr>
              <w:t>Tel: +371 67 887 070</w:t>
            </w:r>
          </w:p>
          <w:p w14:paraId="1CEA6A83" w14:textId="77777777" w:rsidR="00902148" w:rsidRPr="00927184" w:rsidRDefault="00902148" w:rsidP="00C628B0">
            <w:pPr>
              <w:tabs>
                <w:tab w:val="left" w:pos="-720"/>
              </w:tabs>
              <w:suppressAutoHyphens/>
              <w:rPr>
                <w:szCs w:val="22"/>
                <w:lang w:val="es-ES"/>
              </w:rPr>
            </w:pPr>
          </w:p>
        </w:tc>
        <w:tc>
          <w:tcPr>
            <w:tcW w:w="4678" w:type="dxa"/>
          </w:tcPr>
          <w:p w14:paraId="7FBD431D" w14:textId="77777777" w:rsidR="00902148" w:rsidRPr="00927184" w:rsidRDefault="00902148" w:rsidP="00C628B0">
            <w:pPr>
              <w:rPr>
                <w:szCs w:val="22"/>
                <w:lang w:val="en-US"/>
              </w:rPr>
            </w:pPr>
          </w:p>
        </w:tc>
      </w:tr>
    </w:tbl>
    <w:p w14:paraId="05DBDFE4" w14:textId="77777777" w:rsidR="00902148" w:rsidRPr="00927184" w:rsidRDefault="00902148" w:rsidP="00C628B0">
      <w:pPr>
        <w:widowControl w:val="0"/>
        <w:numPr>
          <w:ilvl w:val="12"/>
          <w:numId w:val="0"/>
        </w:numPr>
        <w:ind w:right="-2"/>
        <w:rPr>
          <w:szCs w:val="22"/>
          <w:lang w:val="en-US"/>
        </w:rPr>
      </w:pPr>
    </w:p>
    <w:p w14:paraId="5F28EE1D" w14:textId="77777777" w:rsidR="00902148" w:rsidRPr="00927184" w:rsidRDefault="00902148" w:rsidP="00C628B0">
      <w:pPr>
        <w:suppressAutoHyphens/>
        <w:rPr>
          <w:b/>
          <w:lang w:val="nl-NL"/>
        </w:rPr>
      </w:pPr>
      <w:r w:rsidRPr="00927184">
        <w:rPr>
          <w:b/>
          <w:lang w:val="nl-NL"/>
        </w:rPr>
        <w:t>Deze bijsluiter is voor het laatst goedgekeurd in</w:t>
      </w:r>
    </w:p>
    <w:p w14:paraId="4043C8E5" w14:textId="77777777" w:rsidR="00902148" w:rsidRPr="00927184" w:rsidRDefault="00902148" w:rsidP="00C628B0">
      <w:pPr>
        <w:ind w:right="-449"/>
        <w:rPr>
          <w:lang w:val="nl-NL"/>
        </w:rPr>
      </w:pPr>
    </w:p>
    <w:p w14:paraId="037EC46C" w14:textId="77777777" w:rsidR="00902148" w:rsidRPr="00927184" w:rsidRDefault="00902148" w:rsidP="00C628B0">
      <w:pPr>
        <w:keepNext/>
        <w:rPr>
          <w:b/>
          <w:szCs w:val="22"/>
          <w:lang w:val="nl-NL"/>
        </w:rPr>
      </w:pPr>
      <w:r w:rsidRPr="00927184">
        <w:rPr>
          <w:b/>
          <w:szCs w:val="22"/>
          <w:lang w:val="nl-NL"/>
        </w:rPr>
        <w:t>Andere informatiebronnen</w:t>
      </w:r>
    </w:p>
    <w:p w14:paraId="314224CC" w14:textId="77777777" w:rsidR="00902148" w:rsidRPr="00927184" w:rsidRDefault="00902148" w:rsidP="00C628B0">
      <w:pPr>
        <w:rPr>
          <w:szCs w:val="22"/>
          <w:lang w:val="nl-NL"/>
        </w:rPr>
      </w:pPr>
      <w:r w:rsidRPr="00927184">
        <w:rPr>
          <w:szCs w:val="22"/>
          <w:lang w:val="nl-NL"/>
        </w:rPr>
        <w:t xml:space="preserve">Meer informatie over dit geneesmiddel is beschikbaar op de website van het Europees Geneesmiddelenbureau </w:t>
      </w:r>
      <w:r w:rsidR="00EF66F5" w:rsidRPr="00927184">
        <w:rPr>
          <w:szCs w:val="22"/>
          <w:lang w:val="nl-NL"/>
        </w:rPr>
        <w:t>http://www.ema.europa.eu</w:t>
      </w:r>
      <w:r w:rsidRPr="00927184">
        <w:rPr>
          <w:szCs w:val="22"/>
          <w:lang w:val="nl-NL"/>
        </w:rPr>
        <w:t>.</w:t>
      </w:r>
    </w:p>
    <w:p w14:paraId="518A7D7A" w14:textId="77777777" w:rsidR="00902148" w:rsidRPr="00927184" w:rsidRDefault="00902148" w:rsidP="00C628B0">
      <w:pPr>
        <w:suppressAutoHyphens/>
        <w:rPr>
          <w:lang w:val="nl-NL"/>
        </w:rPr>
      </w:pPr>
      <w:r w:rsidRPr="00927184">
        <w:rPr>
          <w:lang w:val="nl-NL"/>
        </w:rPr>
        <w:br w:type="page"/>
        <w:t>De volgende informatie is alleen bestemd voor</w:t>
      </w:r>
      <w:r w:rsidR="00A9010E" w:rsidRPr="00927184">
        <w:rPr>
          <w:lang w:val="nl-NL"/>
        </w:rPr>
        <w:t xml:space="preserve"> beroepsbeoefenaren in de gezondheidszorg:</w:t>
      </w:r>
    </w:p>
    <w:p w14:paraId="48FC8337" w14:textId="77777777" w:rsidR="00902148" w:rsidRPr="00927184" w:rsidRDefault="00902148" w:rsidP="00C628B0">
      <w:pPr>
        <w:suppressAutoHyphens/>
        <w:rPr>
          <w:lang w:val="nl-NL"/>
        </w:rPr>
      </w:pPr>
    </w:p>
    <w:p w14:paraId="1A42C347" w14:textId="77777777" w:rsidR="00902148" w:rsidRPr="00927184" w:rsidRDefault="00902148" w:rsidP="00C628B0">
      <w:pPr>
        <w:suppressAutoHyphens/>
        <w:rPr>
          <w:lang w:val="nl-NL"/>
        </w:rPr>
      </w:pPr>
      <w:r w:rsidRPr="00927184">
        <w:rPr>
          <w:lang w:val="nl-NL"/>
        </w:rPr>
        <w:t xml:space="preserve">Zie ook rubriek 3 “Hoe wordt </w:t>
      </w:r>
      <w:r w:rsidR="00A9010E" w:rsidRPr="00927184">
        <w:rPr>
          <w:lang w:val="nl-NL"/>
        </w:rPr>
        <w:t>dit middel</w:t>
      </w:r>
      <w:r w:rsidRPr="00927184">
        <w:rPr>
          <w:lang w:val="nl-NL"/>
        </w:rPr>
        <w:t xml:space="preserve"> toegediend?”.</w:t>
      </w:r>
    </w:p>
    <w:p w14:paraId="0E4A3CA9" w14:textId="77777777" w:rsidR="00902148" w:rsidRPr="00927184" w:rsidRDefault="00902148" w:rsidP="00C628B0">
      <w:pPr>
        <w:suppressAutoHyphens/>
        <w:rPr>
          <w:lang w:val="nl-NL"/>
        </w:rPr>
      </w:pPr>
    </w:p>
    <w:p w14:paraId="5105C5E8" w14:textId="77777777" w:rsidR="00902148" w:rsidRPr="00927184" w:rsidRDefault="00902148" w:rsidP="00C628B0">
      <w:pPr>
        <w:suppressAutoHyphens/>
        <w:rPr>
          <w:b/>
          <w:lang w:val="nl-NL"/>
        </w:rPr>
      </w:pPr>
      <w:r w:rsidRPr="00927184">
        <w:rPr>
          <w:b/>
          <w:lang w:val="nl-NL"/>
        </w:rPr>
        <w:t>Hoe moet Lucentis worden bereid en toegediend</w:t>
      </w:r>
    </w:p>
    <w:p w14:paraId="65863D0E" w14:textId="77777777" w:rsidR="00902148" w:rsidRPr="00927184" w:rsidRDefault="00902148" w:rsidP="00C628B0">
      <w:pPr>
        <w:suppressAutoHyphens/>
        <w:rPr>
          <w:lang w:val="nl-NL"/>
        </w:rPr>
      </w:pPr>
    </w:p>
    <w:p w14:paraId="69E131E0" w14:textId="77777777" w:rsidR="00902148" w:rsidRPr="00927184" w:rsidRDefault="00B5644B" w:rsidP="00C628B0">
      <w:pPr>
        <w:suppressAutoHyphens/>
        <w:rPr>
          <w:lang w:val="nl-NL"/>
        </w:rPr>
      </w:pPr>
      <w:r w:rsidRPr="00927184">
        <w:rPr>
          <w:lang w:val="nl-NL"/>
        </w:rPr>
        <w:t xml:space="preserve">Voorgevulde spuit </w:t>
      </w:r>
      <w:r w:rsidR="00902148" w:rsidRPr="00927184">
        <w:rPr>
          <w:lang w:val="nl-NL"/>
        </w:rPr>
        <w:t>voor eenmalig gebruik alleen voor intravitreaal gebruik.</w:t>
      </w:r>
    </w:p>
    <w:p w14:paraId="7F435EE0" w14:textId="77777777" w:rsidR="00902148" w:rsidRPr="00927184" w:rsidRDefault="00902148" w:rsidP="00C628B0">
      <w:pPr>
        <w:suppressAutoHyphens/>
        <w:rPr>
          <w:lang w:val="nl-NL"/>
        </w:rPr>
      </w:pPr>
    </w:p>
    <w:p w14:paraId="569BA4EB" w14:textId="77777777" w:rsidR="00902148" w:rsidRPr="00927184" w:rsidRDefault="00902148" w:rsidP="00C628B0">
      <w:pPr>
        <w:suppressAutoHyphens/>
        <w:rPr>
          <w:lang w:val="nl-NL"/>
        </w:rPr>
      </w:pPr>
      <w:r w:rsidRPr="00927184">
        <w:rPr>
          <w:lang w:val="nl-NL"/>
        </w:rPr>
        <w:t>Lucentis moet worden toegediend door een bevoegde oogarts die ervaring heeft met intravitreale injecties.</w:t>
      </w:r>
    </w:p>
    <w:p w14:paraId="2C12BACA" w14:textId="77777777" w:rsidR="00902148" w:rsidRPr="00927184" w:rsidRDefault="00902148" w:rsidP="00C628B0">
      <w:pPr>
        <w:suppressAutoHyphens/>
        <w:rPr>
          <w:lang w:val="nl-NL"/>
        </w:rPr>
      </w:pPr>
    </w:p>
    <w:p w14:paraId="6594B50B" w14:textId="77777777" w:rsidR="00787920" w:rsidRPr="00927184" w:rsidRDefault="00787920" w:rsidP="00C628B0">
      <w:pPr>
        <w:suppressAutoHyphens/>
        <w:rPr>
          <w:lang w:val="nl-NL"/>
        </w:rPr>
      </w:pPr>
      <w:r w:rsidRPr="00927184">
        <w:rPr>
          <w:lang w:val="nl-NL"/>
        </w:rPr>
        <w:t>Bij natte LMD</w:t>
      </w:r>
      <w:r w:rsidR="00FB7A16" w:rsidRPr="00927184">
        <w:rPr>
          <w:lang w:val="nl-NL"/>
        </w:rPr>
        <w:t>, bij CNV</w:t>
      </w:r>
      <w:r w:rsidR="008248E4" w:rsidRPr="00927184">
        <w:rPr>
          <w:lang w:val="nl-NL"/>
        </w:rPr>
        <w:t>, bij PDR</w:t>
      </w:r>
      <w:r w:rsidRPr="00927184">
        <w:rPr>
          <w:lang w:val="nl-NL"/>
        </w:rPr>
        <w:t xml:space="preserve"> en bij visusverslechtering als gevolg van DME</w:t>
      </w:r>
      <w:r w:rsidR="00FB7A16" w:rsidRPr="00927184">
        <w:rPr>
          <w:lang w:val="nl-NL"/>
        </w:rPr>
        <w:t xml:space="preserve"> of</w:t>
      </w:r>
      <w:r w:rsidRPr="00927184">
        <w:rPr>
          <w:lang w:val="nl-NL"/>
        </w:rPr>
        <w:t xml:space="preserve"> van macula-oedeem secundair aan RVO is de aanbevolen dosis van Lucentis 0,5 mg, toegediend als een enkelvoudige intravitreale injectie. Dit komt overeen met een injectievolume van 0,05 ml. Het interval tussen twee doses geïnjecteerd in hetzelfde oog dient ten minste vier weken te zijn.</w:t>
      </w:r>
    </w:p>
    <w:p w14:paraId="14F242C9" w14:textId="77777777" w:rsidR="00787920" w:rsidRPr="00927184" w:rsidRDefault="00787920" w:rsidP="00C628B0">
      <w:pPr>
        <w:suppressAutoHyphens/>
        <w:rPr>
          <w:lang w:val="nl-NL"/>
        </w:rPr>
      </w:pPr>
    </w:p>
    <w:p w14:paraId="2CF8E00E" w14:textId="77777777" w:rsidR="00787920" w:rsidRPr="00927184" w:rsidRDefault="00787920" w:rsidP="00C628B0">
      <w:pPr>
        <w:suppressAutoHyphens/>
        <w:rPr>
          <w:szCs w:val="22"/>
          <w:lang w:val="nl-NL"/>
        </w:rPr>
      </w:pPr>
      <w:r w:rsidRPr="00927184">
        <w:rPr>
          <w:lang w:val="nl-NL"/>
        </w:rPr>
        <w:t xml:space="preserve">De behandeling wordt gestart met één injectie per maand totdat maximale gezichtsscherpte is bereikt en/of er geen verschijnselen van ziekteactiviteit zijn, dat wil zeggen geen verandering in de gezichtsscherpte en in andere verschijnselen en klachten van de aandoening bij voortgezette behandeling. </w:t>
      </w:r>
      <w:r w:rsidRPr="00927184">
        <w:rPr>
          <w:szCs w:val="22"/>
          <w:lang w:val="nl-NL"/>
        </w:rPr>
        <w:t>Bij patiënten met natte LMD, DME</w:t>
      </w:r>
      <w:r w:rsidR="008248E4" w:rsidRPr="00927184">
        <w:rPr>
          <w:szCs w:val="22"/>
          <w:lang w:val="nl-NL"/>
        </w:rPr>
        <w:t>, PDR</w:t>
      </w:r>
      <w:r w:rsidRPr="00927184">
        <w:rPr>
          <w:szCs w:val="22"/>
          <w:lang w:val="nl-NL"/>
        </w:rPr>
        <w:t xml:space="preserve"> en RVO kunnen initieel drie of meer opeenvolgende, maandelijkse injecties nodig zijn.</w:t>
      </w:r>
    </w:p>
    <w:p w14:paraId="62B8340D" w14:textId="77777777" w:rsidR="00787920" w:rsidRPr="00927184" w:rsidRDefault="00787920" w:rsidP="00C628B0">
      <w:pPr>
        <w:widowControl w:val="0"/>
        <w:numPr>
          <w:ilvl w:val="12"/>
          <w:numId w:val="0"/>
        </w:numPr>
        <w:tabs>
          <w:tab w:val="left" w:pos="720"/>
        </w:tabs>
        <w:ind w:right="-2"/>
        <w:rPr>
          <w:szCs w:val="22"/>
          <w:lang w:val="nl-NL"/>
        </w:rPr>
      </w:pPr>
    </w:p>
    <w:p w14:paraId="4FB1D50D" w14:textId="77777777" w:rsidR="00787920" w:rsidRPr="00927184" w:rsidRDefault="00787920" w:rsidP="00C628B0">
      <w:pPr>
        <w:suppressAutoHyphens/>
        <w:rPr>
          <w:szCs w:val="22"/>
          <w:lang w:val="nl-NL"/>
        </w:rPr>
      </w:pPr>
      <w:r w:rsidRPr="00927184">
        <w:rPr>
          <w:szCs w:val="22"/>
          <w:lang w:val="nl-NL"/>
        </w:rPr>
        <w:t xml:space="preserve">Daarna </w:t>
      </w:r>
      <w:r w:rsidRPr="00927184">
        <w:rPr>
          <w:iCs/>
          <w:szCs w:val="22"/>
          <w:lang w:val="nl-NL"/>
        </w:rPr>
        <w:t>moeten de intervallen voor controle en behandeling worden bepaald door de arts op basis van de ziekteactiviteit, zoals bepaald door gezichtsscherpte en/of anatomische parameters</w:t>
      </w:r>
      <w:r w:rsidRPr="00927184">
        <w:rPr>
          <w:szCs w:val="22"/>
          <w:lang w:val="nl-NL"/>
        </w:rPr>
        <w:t>.</w:t>
      </w:r>
    </w:p>
    <w:p w14:paraId="74473700" w14:textId="77777777" w:rsidR="00787920" w:rsidRPr="00927184" w:rsidRDefault="00787920" w:rsidP="00C628B0">
      <w:pPr>
        <w:widowControl w:val="0"/>
        <w:numPr>
          <w:ilvl w:val="12"/>
          <w:numId w:val="0"/>
        </w:numPr>
        <w:tabs>
          <w:tab w:val="left" w:pos="720"/>
        </w:tabs>
        <w:ind w:right="-2"/>
        <w:rPr>
          <w:szCs w:val="22"/>
          <w:lang w:val="nl-NL"/>
        </w:rPr>
      </w:pPr>
    </w:p>
    <w:p w14:paraId="6B15EEB0" w14:textId="77777777" w:rsidR="00787920" w:rsidRPr="00927184" w:rsidRDefault="00787920" w:rsidP="00C628B0">
      <w:pPr>
        <w:suppressAutoHyphens/>
        <w:rPr>
          <w:iCs/>
          <w:szCs w:val="24"/>
          <w:lang w:val="nl-NL"/>
        </w:rPr>
      </w:pPr>
      <w:r w:rsidRPr="00927184">
        <w:rPr>
          <w:iCs/>
          <w:szCs w:val="24"/>
          <w:lang w:val="nl-NL"/>
        </w:rPr>
        <w:t>Als volgens de arts uit visuele en anatomische parameters blijkt dat de patiënt geen voordeel heeft van voortgezette behandeling, dan moet Lucentis gestaakt worden.</w:t>
      </w:r>
    </w:p>
    <w:p w14:paraId="4372C129" w14:textId="77777777" w:rsidR="00787920" w:rsidRPr="00927184" w:rsidRDefault="00787920" w:rsidP="00C628B0">
      <w:pPr>
        <w:widowControl w:val="0"/>
        <w:numPr>
          <w:ilvl w:val="12"/>
          <w:numId w:val="0"/>
        </w:numPr>
        <w:tabs>
          <w:tab w:val="left" w:pos="720"/>
        </w:tabs>
        <w:ind w:right="-2"/>
        <w:rPr>
          <w:szCs w:val="22"/>
          <w:lang w:val="nl-NL"/>
        </w:rPr>
      </w:pPr>
    </w:p>
    <w:p w14:paraId="2469190A" w14:textId="77777777" w:rsidR="00787920" w:rsidRPr="00927184" w:rsidRDefault="00787920" w:rsidP="00C628B0">
      <w:pPr>
        <w:suppressAutoHyphens/>
        <w:rPr>
          <w:iCs/>
          <w:szCs w:val="24"/>
          <w:lang w:val="nl-NL"/>
        </w:rPr>
      </w:pPr>
      <w:r w:rsidRPr="00927184">
        <w:rPr>
          <w:iCs/>
          <w:szCs w:val="24"/>
          <w:lang w:val="nl-NL"/>
        </w:rPr>
        <w:t xml:space="preserve">Controle op ziekteactiviteit kan bestaan uit klinisch onderzoek, functionele testen of beeldvormingstechnieken (bijvoorbeeld </w:t>
      </w:r>
      <w:r w:rsidRPr="00927184">
        <w:rPr>
          <w:szCs w:val="22"/>
          <w:lang w:val="nl-NL"/>
        </w:rPr>
        <w:t>optische coherentietomografie of fluorescentieangiografie</w:t>
      </w:r>
      <w:r w:rsidRPr="00927184">
        <w:rPr>
          <w:iCs/>
          <w:szCs w:val="24"/>
          <w:lang w:val="nl-NL"/>
        </w:rPr>
        <w:t>).</w:t>
      </w:r>
    </w:p>
    <w:p w14:paraId="6EF2519F" w14:textId="77777777" w:rsidR="00787920" w:rsidRPr="00927184" w:rsidRDefault="00787920" w:rsidP="00C628B0">
      <w:pPr>
        <w:suppressAutoHyphens/>
        <w:rPr>
          <w:iCs/>
          <w:szCs w:val="24"/>
          <w:lang w:val="nl-NL"/>
        </w:rPr>
      </w:pPr>
    </w:p>
    <w:p w14:paraId="61323B6B" w14:textId="77777777" w:rsidR="00787920" w:rsidRPr="00927184" w:rsidRDefault="00787920" w:rsidP="00C628B0">
      <w:pPr>
        <w:suppressAutoHyphens/>
        <w:rPr>
          <w:szCs w:val="22"/>
          <w:lang w:val="nl-NL"/>
        </w:rPr>
      </w:pPr>
      <w:r w:rsidRPr="00927184">
        <w:rPr>
          <w:iCs/>
          <w:szCs w:val="24"/>
          <w:lang w:val="nl-NL"/>
        </w:rPr>
        <w:t xml:space="preserve">Indien patiënten volgens een “treat-and-extend” regime worden behandeld, kunnen de behandelingsintervallen stapsgewijs worden verlengd, op het moment dat maximale gezichtsscherpte is bereikt en/of er geen verschijnselen van ziekteactiviteit zijn, totdat verschijnselen van ziekteactiviteit of </w:t>
      </w:r>
      <w:r w:rsidRPr="00927184">
        <w:rPr>
          <w:szCs w:val="22"/>
          <w:lang w:val="nl-NL"/>
        </w:rPr>
        <w:t>visusverslechtering</w:t>
      </w:r>
      <w:r w:rsidRPr="00927184" w:rsidDel="001C2703">
        <w:rPr>
          <w:iCs/>
          <w:szCs w:val="24"/>
          <w:lang w:val="nl-NL"/>
        </w:rPr>
        <w:t xml:space="preserve"> </w:t>
      </w:r>
      <w:r w:rsidRPr="00927184">
        <w:rPr>
          <w:iCs/>
          <w:szCs w:val="24"/>
          <w:lang w:val="nl-NL"/>
        </w:rPr>
        <w:t>zich weer voordoen. Het behandelingsinterval dient met niet meer dan twee weken per keer te worden verlengd bij natte LMD</w:t>
      </w:r>
      <w:r w:rsidRPr="00927184">
        <w:rPr>
          <w:szCs w:val="22"/>
          <w:lang w:val="nl-NL"/>
        </w:rPr>
        <w:t xml:space="preserve"> en kan met maximaal één maand per keer worden verlengd bij DME. Bij </w:t>
      </w:r>
      <w:r w:rsidR="008248E4" w:rsidRPr="00927184">
        <w:rPr>
          <w:szCs w:val="22"/>
          <w:lang w:val="nl-NL"/>
        </w:rPr>
        <w:t xml:space="preserve">PDR en </w:t>
      </w:r>
      <w:r w:rsidRPr="00927184">
        <w:rPr>
          <w:szCs w:val="22"/>
          <w:lang w:val="nl-NL"/>
        </w:rPr>
        <w:t>RVO kunnen behandelingsintervallen ook geleidelijk aan worden verlengd. Er zijn echter onvoldoende gegevens om conclusies te trekken over de duur van deze intervallen. Als de ziekteactiviteit terugkeert, dient het behandelingsinterval overeenkomstig te worden ingekort.</w:t>
      </w:r>
    </w:p>
    <w:p w14:paraId="5F1E5F0C" w14:textId="77777777" w:rsidR="00787920" w:rsidRPr="00927184" w:rsidRDefault="00787920" w:rsidP="00C628B0">
      <w:pPr>
        <w:suppressAutoHyphens/>
        <w:rPr>
          <w:szCs w:val="22"/>
          <w:lang w:val="nl-NL"/>
        </w:rPr>
      </w:pPr>
    </w:p>
    <w:p w14:paraId="2B312DC5" w14:textId="77777777" w:rsidR="00FB7A16" w:rsidRPr="00927184" w:rsidRDefault="00FB7A16" w:rsidP="00C628B0">
      <w:pPr>
        <w:rPr>
          <w:lang w:val="nl-NL"/>
        </w:rPr>
      </w:pPr>
      <w:r w:rsidRPr="00927184">
        <w:rPr>
          <w:lang w:val="nl-NL"/>
        </w:rPr>
        <w:t>De behandeling van visusverslechtering als gevolg van CNV moet individueel per patiënt bepaald worden gebaseerd op de ziekteactiviteit. Sommige patiënten hebben slechts één injectie nodig gedurende de eerste 12 maanden; andere patiënten kunnen frequentere behandeling nodig hebben, waaronder een maandelijkse injectie. Bij CNV secundair aan pathologische myopie (PM) hebben veel patiënten mogelijk slechts één of twee injecties nodig tijdens het eerste jaar.</w:t>
      </w:r>
    </w:p>
    <w:p w14:paraId="18B5B350" w14:textId="77777777" w:rsidR="00902148" w:rsidRPr="00927184" w:rsidRDefault="00902148" w:rsidP="00C628B0">
      <w:pPr>
        <w:autoSpaceDE w:val="0"/>
        <w:autoSpaceDN w:val="0"/>
        <w:adjustRightInd w:val="0"/>
        <w:rPr>
          <w:iCs/>
          <w:szCs w:val="24"/>
          <w:lang w:val="nl-NL"/>
        </w:rPr>
      </w:pPr>
    </w:p>
    <w:p w14:paraId="0DACC840" w14:textId="77777777" w:rsidR="00902148" w:rsidRPr="00927184" w:rsidRDefault="00902148" w:rsidP="00C628B0">
      <w:pPr>
        <w:keepNext/>
        <w:rPr>
          <w:i/>
          <w:szCs w:val="22"/>
          <w:lang w:val="nl-NL"/>
        </w:rPr>
      </w:pPr>
      <w:r w:rsidRPr="00927184">
        <w:rPr>
          <w:i/>
          <w:szCs w:val="22"/>
          <w:lang w:val="nl-NL"/>
        </w:rPr>
        <w:t>Lucentis en laserfotocoagulatie bij DME en macula-oedeem secundair aan BRVO</w:t>
      </w:r>
    </w:p>
    <w:p w14:paraId="388AFDF7" w14:textId="77777777" w:rsidR="00902148" w:rsidRPr="00927184" w:rsidRDefault="00902148" w:rsidP="00C628B0">
      <w:pPr>
        <w:widowControl w:val="0"/>
        <w:rPr>
          <w:szCs w:val="22"/>
          <w:lang w:val="nl-NL"/>
        </w:rPr>
      </w:pPr>
      <w:r w:rsidRPr="00927184">
        <w:rPr>
          <w:szCs w:val="22"/>
          <w:lang w:val="nl-NL"/>
        </w:rPr>
        <w:t>Er is enige ervaring met de gelijktijdige toediening van Lucentis met laserfotocoagulatie. Wanneer ze op dezelfde dag worden gegeven, dient Lucentis ten minste 30 minuten na laserfotocoagulatie te worden toegediend. Lucentis kan worden toegediend aan patiënten die eerder laserfotocoagulatie hebben gekregen.</w:t>
      </w:r>
    </w:p>
    <w:p w14:paraId="473DC7D8" w14:textId="77777777" w:rsidR="00902148" w:rsidRPr="00927184" w:rsidRDefault="00902148" w:rsidP="00C628B0">
      <w:pPr>
        <w:suppressAutoHyphens/>
        <w:rPr>
          <w:szCs w:val="22"/>
          <w:lang w:val="nl-NL"/>
        </w:rPr>
      </w:pPr>
    </w:p>
    <w:p w14:paraId="28287E84" w14:textId="77777777" w:rsidR="00902148" w:rsidRPr="00927184" w:rsidRDefault="00902148" w:rsidP="00C628B0">
      <w:pPr>
        <w:keepNext/>
        <w:rPr>
          <w:i/>
          <w:szCs w:val="22"/>
          <w:lang w:val="nl-NL"/>
        </w:rPr>
      </w:pPr>
      <w:r w:rsidRPr="00927184">
        <w:rPr>
          <w:i/>
          <w:szCs w:val="22"/>
          <w:lang w:val="nl-NL"/>
        </w:rPr>
        <w:t xml:space="preserve">Lucentis en fotodynamische therapie met </w:t>
      </w:r>
      <w:r w:rsidR="007B2802" w:rsidRPr="00927184">
        <w:rPr>
          <w:i/>
          <w:szCs w:val="22"/>
          <w:lang w:val="nl-NL"/>
        </w:rPr>
        <w:t xml:space="preserve">verteporfine </w:t>
      </w:r>
      <w:r w:rsidRPr="00927184">
        <w:rPr>
          <w:i/>
          <w:szCs w:val="22"/>
          <w:lang w:val="nl-NL"/>
        </w:rPr>
        <w:t>bij CNV secundair aan PM</w:t>
      </w:r>
    </w:p>
    <w:p w14:paraId="348A47A6" w14:textId="77777777" w:rsidR="00902148" w:rsidRPr="00927184" w:rsidRDefault="00902148" w:rsidP="00C628B0">
      <w:pPr>
        <w:suppressAutoHyphens/>
        <w:rPr>
          <w:szCs w:val="22"/>
          <w:lang w:val="nl-NL"/>
        </w:rPr>
      </w:pPr>
      <w:r w:rsidRPr="00927184">
        <w:rPr>
          <w:szCs w:val="22"/>
          <w:lang w:val="nl-NL"/>
        </w:rPr>
        <w:t xml:space="preserve">Er is geen ervaring met gelijktijdige toediening van Lucentis en </w:t>
      </w:r>
      <w:r w:rsidR="007B2802" w:rsidRPr="00927184">
        <w:rPr>
          <w:szCs w:val="22"/>
          <w:lang w:val="nl-NL"/>
        </w:rPr>
        <w:t>verteporfine</w:t>
      </w:r>
      <w:r w:rsidRPr="00927184">
        <w:rPr>
          <w:szCs w:val="22"/>
          <w:lang w:val="nl-NL"/>
        </w:rPr>
        <w:t>.</w:t>
      </w:r>
    </w:p>
    <w:p w14:paraId="37EB7FE6" w14:textId="77777777" w:rsidR="00902148" w:rsidRPr="00927184" w:rsidRDefault="00902148" w:rsidP="00C628B0">
      <w:pPr>
        <w:suppressAutoHyphens/>
        <w:rPr>
          <w:szCs w:val="22"/>
          <w:lang w:val="nl-NL"/>
        </w:rPr>
      </w:pPr>
    </w:p>
    <w:p w14:paraId="6096772A" w14:textId="77777777" w:rsidR="00902148" w:rsidRPr="00927184" w:rsidRDefault="00902148" w:rsidP="00C628B0">
      <w:pPr>
        <w:suppressAutoHyphens/>
        <w:rPr>
          <w:szCs w:val="22"/>
          <w:lang w:val="nl-NL"/>
        </w:rPr>
      </w:pPr>
      <w:r w:rsidRPr="00927184">
        <w:rPr>
          <w:szCs w:val="22"/>
          <w:lang w:val="nl-NL"/>
        </w:rPr>
        <w:t>Lucentis moet vóór toediening worden gecontroleerd op stofdeeltjes en verkleuring.</w:t>
      </w:r>
    </w:p>
    <w:p w14:paraId="07667395" w14:textId="77777777" w:rsidR="00902148" w:rsidRPr="00927184" w:rsidRDefault="00902148" w:rsidP="00C628B0">
      <w:pPr>
        <w:suppressAutoHyphens/>
        <w:rPr>
          <w:szCs w:val="22"/>
          <w:lang w:val="nl-NL"/>
        </w:rPr>
      </w:pPr>
    </w:p>
    <w:p w14:paraId="006CCF22" w14:textId="77777777" w:rsidR="00902148" w:rsidRPr="00927184" w:rsidRDefault="00902148" w:rsidP="00C628B0">
      <w:pPr>
        <w:suppressAutoHyphens/>
        <w:rPr>
          <w:szCs w:val="22"/>
          <w:lang w:val="nl-NL"/>
        </w:rPr>
      </w:pPr>
      <w:r w:rsidRPr="00927184">
        <w:rPr>
          <w:szCs w:val="22"/>
          <w:lang w:val="nl-NL"/>
        </w:rPr>
        <w:t>De injectieprocedure moet worden uitgevoerd onder aseptische omstandigheden: dit impliceert een chirurgische desinfectie van de handen, het gebruik van steriele handschoenen, een steriel laken en een steriel ooglid-speculu</w:t>
      </w:r>
      <w:r w:rsidR="00367FF4" w:rsidRPr="00927184">
        <w:rPr>
          <w:szCs w:val="22"/>
          <w:lang w:val="nl-NL"/>
        </w:rPr>
        <w:t xml:space="preserve">m (of equivalent) en de beschikbaarheid van steriele paracentese (indien nodig). De medische voorgeschiedenis van de patiënt voor overgevoeligheidsreacties moet zorgvuldig worden geëvalueerd voordat de intravitreale procedure wordt uitgevoerd. </w:t>
      </w:r>
      <w:r w:rsidR="00DF7498" w:rsidRPr="00927184">
        <w:rPr>
          <w:szCs w:val="22"/>
          <w:lang w:val="nl-NL"/>
        </w:rPr>
        <w:t>In overeenstemming met de lokale praktijk moeten</w:t>
      </w:r>
      <w:r w:rsidR="00367FF4" w:rsidRPr="00927184">
        <w:rPr>
          <w:szCs w:val="22"/>
          <w:lang w:val="nl-NL"/>
        </w:rPr>
        <w:t xml:space="preserve"> geschikte anesthesie en een topisch breed-spectrum microbicide</w:t>
      </w:r>
      <w:r w:rsidR="00DF7498" w:rsidRPr="00927184">
        <w:rPr>
          <w:szCs w:val="22"/>
          <w:lang w:val="nl-NL"/>
        </w:rPr>
        <w:t>,</w:t>
      </w:r>
      <w:r w:rsidR="00367FF4" w:rsidRPr="00927184">
        <w:rPr>
          <w:szCs w:val="22"/>
          <w:lang w:val="nl-NL"/>
        </w:rPr>
        <w:t xml:space="preserve"> </w:t>
      </w:r>
      <w:r w:rsidR="00DF7498" w:rsidRPr="00927184">
        <w:rPr>
          <w:szCs w:val="22"/>
          <w:lang w:val="nl-NL"/>
        </w:rPr>
        <w:t>om de perioculaire huid, het ooglid en het oculaire oppervlak te desinfecteren,</w:t>
      </w:r>
      <w:r w:rsidR="00367FF4" w:rsidRPr="00927184">
        <w:rPr>
          <w:szCs w:val="22"/>
          <w:lang w:val="nl-NL"/>
        </w:rPr>
        <w:t xml:space="preserve"> worden toegediend voorafgaand aan de injectie.</w:t>
      </w:r>
    </w:p>
    <w:p w14:paraId="69530113" w14:textId="77777777" w:rsidR="00D84835" w:rsidRPr="00927184" w:rsidRDefault="00D84835" w:rsidP="00C628B0">
      <w:pPr>
        <w:suppressAutoHyphens/>
        <w:rPr>
          <w:szCs w:val="22"/>
          <w:lang w:val="nl-NL"/>
        </w:rPr>
      </w:pPr>
    </w:p>
    <w:p w14:paraId="305D18CF" w14:textId="77777777" w:rsidR="005140DA" w:rsidRPr="00927184" w:rsidRDefault="005140DA" w:rsidP="00C628B0">
      <w:pPr>
        <w:rPr>
          <w:lang w:val="nl-NL"/>
        </w:rPr>
      </w:pPr>
      <w:r w:rsidRPr="00927184">
        <w:rPr>
          <w:lang w:val="nl-NL"/>
        </w:rPr>
        <w:t xml:space="preserve">De voorgevulde spuit is uitsluitend voor </w:t>
      </w:r>
      <w:r w:rsidR="00DB5642" w:rsidRPr="00927184">
        <w:rPr>
          <w:lang w:val="nl-NL"/>
        </w:rPr>
        <w:t>ee</w:t>
      </w:r>
      <w:r w:rsidRPr="00927184">
        <w:rPr>
          <w:lang w:val="nl-NL"/>
        </w:rPr>
        <w:t>nmalig gebruik. De voorgevulde spuit is steriel. Gebruik het product niet als de verpakking beschadigd is. De steriliteit van de voorgevulde spuit kan niet worden gegarandeerd tenzij het bakje verzegeld blijft. Gebruik de voorgevulde spuit niet als de oplossing verkleurd of troebel is of deeltjes bevat.</w:t>
      </w:r>
    </w:p>
    <w:p w14:paraId="7E8D9982" w14:textId="77777777" w:rsidR="005140DA" w:rsidRPr="00927184" w:rsidRDefault="005140DA" w:rsidP="00C628B0">
      <w:pPr>
        <w:rPr>
          <w:lang w:val="nl-NL"/>
        </w:rPr>
      </w:pPr>
    </w:p>
    <w:p w14:paraId="1947080A" w14:textId="77777777" w:rsidR="005140DA" w:rsidRPr="00927184" w:rsidRDefault="005140DA" w:rsidP="00C628B0">
      <w:pPr>
        <w:rPr>
          <w:lang w:val="nl-NL"/>
        </w:rPr>
      </w:pPr>
      <w:r w:rsidRPr="00927184">
        <w:rPr>
          <w:lang w:val="nl-NL"/>
        </w:rPr>
        <w:t xml:space="preserve">De voorgevulde spuit bevat meer dan de aanbevolen dosis van 0,5 mg. Het extraheerbare volume van </w:t>
      </w:r>
      <w:r w:rsidR="00DD1405" w:rsidRPr="00927184">
        <w:rPr>
          <w:lang w:val="nl-NL"/>
        </w:rPr>
        <w:t>één</w:t>
      </w:r>
      <w:r w:rsidRPr="00927184">
        <w:rPr>
          <w:lang w:val="nl-NL"/>
        </w:rPr>
        <w:t xml:space="preserve"> voorgevulde spuit (</w:t>
      </w:r>
      <w:r w:rsidR="00A06A27" w:rsidRPr="00927184">
        <w:rPr>
          <w:lang w:val="nl-NL"/>
        </w:rPr>
        <w:t>0,1 ml</w:t>
      </w:r>
      <w:r w:rsidRPr="00927184">
        <w:rPr>
          <w:lang w:val="nl-NL"/>
        </w:rPr>
        <w:t xml:space="preserve">) mag niet in zijn geheel worden gebruikt. Het </w:t>
      </w:r>
      <w:r w:rsidR="004B70F5" w:rsidRPr="00927184">
        <w:rPr>
          <w:lang w:val="nl-NL"/>
        </w:rPr>
        <w:t>overtollige</w:t>
      </w:r>
      <w:r w:rsidRPr="00927184">
        <w:rPr>
          <w:lang w:val="nl-NL"/>
        </w:rPr>
        <w:t xml:space="preserve"> volume </w:t>
      </w:r>
      <w:r w:rsidR="004B70F5" w:rsidRPr="00927184">
        <w:rPr>
          <w:lang w:val="nl-NL"/>
        </w:rPr>
        <w:t>moet</w:t>
      </w:r>
      <w:r w:rsidRPr="00927184">
        <w:rPr>
          <w:lang w:val="nl-NL"/>
        </w:rPr>
        <w:t xml:space="preserve"> worden verwijderd</w:t>
      </w:r>
      <w:r w:rsidR="004B70F5" w:rsidRPr="00927184">
        <w:rPr>
          <w:lang w:val="nl-NL"/>
        </w:rPr>
        <w:t xml:space="preserve"> vóór injectie</w:t>
      </w:r>
      <w:r w:rsidRPr="00927184">
        <w:rPr>
          <w:lang w:val="nl-NL"/>
        </w:rPr>
        <w:t xml:space="preserve">. Het injecteren van het gehele volume van de voorgevulde spuit </w:t>
      </w:r>
      <w:r w:rsidR="00DD1405" w:rsidRPr="00927184">
        <w:rPr>
          <w:lang w:val="nl-NL"/>
        </w:rPr>
        <w:t>zou kunnen</w:t>
      </w:r>
      <w:r w:rsidRPr="00927184">
        <w:rPr>
          <w:lang w:val="nl-NL"/>
        </w:rPr>
        <w:t xml:space="preserve"> leiden tot overdosering. Druk de zuiger langzaam in totdat de rand onder de </w:t>
      </w:r>
      <w:r w:rsidR="004B70F5" w:rsidRPr="00927184">
        <w:rPr>
          <w:lang w:val="nl-NL"/>
        </w:rPr>
        <w:t>top</w:t>
      </w:r>
      <w:r w:rsidRPr="00927184">
        <w:rPr>
          <w:lang w:val="nl-NL"/>
        </w:rPr>
        <w:t xml:space="preserve"> van de rubber stop zich op één lijn bevindt met de zwarte doseringsstreep op de spuit (equivalent aan </w:t>
      </w:r>
      <w:r w:rsidR="00A06A27" w:rsidRPr="00927184">
        <w:rPr>
          <w:lang w:val="nl-NL"/>
        </w:rPr>
        <w:t>0,05 ml</w:t>
      </w:r>
      <w:r w:rsidRPr="00927184">
        <w:rPr>
          <w:lang w:val="nl-NL"/>
        </w:rPr>
        <w:t>, d.w.z. 0,5 mg ranibizumab) om de luchtbel samen met het teveel aan geneesmiddel te verwijderen.</w:t>
      </w:r>
    </w:p>
    <w:p w14:paraId="550C2C31" w14:textId="77777777" w:rsidR="005140DA" w:rsidRPr="00927184" w:rsidRDefault="005140DA" w:rsidP="00C628B0">
      <w:pPr>
        <w:rPr>
          <w:lang w:val="nl-NL"/>
        </w:rPr>
      </w:pPr>
    </w:p>
    <w:p w14:paraId="4F08355B" w14:textId="77777777" w:rsidR="005140DA" w:rsidRPr="00927184" w:rsidRDefault="005140DA" w:rsidP="00C628B0">
      <w:pPr>
        <w:suppressAutoHyphens/>
        <w:rPr>
          <w:lang w:val="nl-NL"/>
        </w:rPr>
      </w:pPr>
      <w:r w:rsidRPr="00927184">
        <w:rPr>
          <w:lang w:val="nl-NL"/>
        </w:rPr>
        <w:t xml:space="preserve">Voor de intravitreale injectie moet een </w:t>
      </w:r>
      <w:r w:rsidRPr="00927184">
        <w:rPr>
          <w:szCs w:val="22"/>
          <w:lang w:val="nl-NL"/>
        </w:rPr>
        <w:t>30G x ½″</w:t>
      </w:r>
      <w:r w:rsidRPr="00927184">
        <w:rPr>
          <w:lang w:val="nl-NL"/>
        </w:rPr>
        <w:t xml:space="preserve"> steriele injectienaald worden gebruikt.</w:t>
      </w:r>
    </w:p>
    <w:p w14:paraId="08F3D0EF" w14:textId="77777777" w:rsidR="005140DA" w:rsidRPr="00927184" w:rsidRDefault="005140DA" w:rsidP="00C628B0">
      <w:pPr>
        <w:rPr>
          <w:lang w:val="nl-NL"/>
        </w:rPr>
      </w:pPr>
    </w:p>
    <w:p w14:paraId="0CA31162" w14:textId="77777777" w:rsidR="00902148" w:rsidRPr="00927184" w:rsidRDefault="00902148" w:rsidP="00C628B0">
      <w:pPr>
        <w:keepNext/>
        <w:rPr>
          <w:szCs w:val="22"/>
          <w:lang w:val="nl-NL"/>
        </w:rPr>
      </w:pPr>
      <w:r w:rsidRPr="00927184">
        <w:rPr>
          <w:szCs w:val="22"/>
          <w:lang w:val="nl-NL"/>
        </w:rPr>
        <w:t>Voor de bereiding van Lucentis voor intravitreale toediening, volg de instructies</w:t>
      </w:r>
      <w:r w:rsidR="005140DA" w:rsidRPr="00927184">
        <w:rPr>
          <w:szCs w:val="22"/>
          <w:lang w:val="nl-NL"/>
        </w:rPr>
        <w:t xml:space="preserve"> voor gebruik</w:t>
      </w:r>
      <w:r w:rsidRPr="00927184">
        <w:rPr>
          <w:szCs w:val="22"/>
          <w:lang w:val="nl-NL"/>
        </w:rPr>
        <w:t>:</w:t>
      </w:r>
    </w:p>
    <w:p w14:paraId="66DE84B0" w14:textId="77777777" w:rsidR="00902148" w:rsidRPr="00927184" w:rsidRDefault="00902148" w:rsidP="00C628B0">
      <w:pPr>
        <w:keepNext/>
        <w:rPr>
          <w:szCs w:val="22"/>
          <w:lang w:val="nl-NL"/>
        </w:rPr>
      </w:pPr>
    </w:p>
    <w:tbl>
      <w:tblPr>
        <w:tblW w:w="9214"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695"/>
        <w:gridCol w:w="4350"/>
        <w:gridCol w:w="3169"/>
      </w:tblGrid>
      <w:tr w:rsidR="005140DA" w:rsidRPr="007B7D0B" w14:paraId="11CE19F5" w14:textId="77777777" w:rsidTr="0006778D">
        <w:trPr>
          <w:cantSplit/>
        </w:trPr>
        <w:tc>
          <w:tcPr>
            <w:tcW w:w="1701" w:type="dxa"/>
          </w:tcPr>
          <w:p w14:paraId="01953499" w14:textId="77777777" w:rsidR="005140DA" w:rsidRPr="00927184" w:rsidRDefault="005140DA" w:rsidP="00C628B0">
            <w:pPr>
              <w:widowControl w:val="0"/>
              <w:rPr>
                <w:b/>
                <w:szCs w:val="22"/>
                <w:lang w:val="nl-NL"/>
              </w:rPr>
            </w:pPr>
            <w:r w:rsidRPr="00927184">
              <w:rPr>
                <w:b/>
                <w:szCs w:val="22"/>
                <w:lang w:val="nl-NL"/>
              </w:rPr>
              <w:t>Introductie</w:t>
            </w:r>
          </w:p>
        </w:tc>
        <w:tc>
          <w:tcPr>
            <w:tcW w:w="7513" w:type="dxa"/>
            <w:gridSpan w:val="2"/>
          </w:tcPr>
          <w:p w14:paraId="540F9132" w14:textId="77777777" w:rsidR="005140DA" w:rsidRPr="00927184" w:rsidRDefault="005140DA" w:rsidP="00C628B0">
            <w:pPr>
              <w:widowControl w:val="0"/>
              <w:rPr>
                <w:szCs w:val="22"/>
                <w:lang w:val="nl-NL"/>
              </w:rPr>
            </w:pPr>
            <w:r w:rsidRPr="00927184">
              <w:rPr>
                <w:szCs w:val="22"/>
                <w:lang w:val="nl-NL"/>
              </w:rPr>
              <w:t>Lees alle instructies zorgvuldig vóór het gebruik van de voorgevulde spuit.</w:t>
            </w:r>
          </w:p>
          <w:p w14:paraId="74420D2B" w14:textId="77777777" w:rsidR="005140DA" w:rsidRPr="00927184" w:rsidRDefault="005140DA" w:rsidP="00C628B0">
            <w:pPr>
              <w:widowControl w:val="0"/>
              <w:rPr>
                <w:szCs w:val="22"/>
                <w:lang w:val="nl-NL"/>
              </w:rPr>
            </w:pPr>
            <w:r w:rsidRPr="00927184">
              <w:rPr>
                <w:szCs w:val="22"/>
                <w:lang w:val="nl-NL"/>
              </w:rPr>
              <w:t xml:space="preserve">De voorgevulde spuit is uitsluitend voor </w:t>
            </w:r>
            <w:r w:rsidR="00DB5642" w:rsidRPr="00927184">
              <w:rPr>
                <w:szCs w:val="22"/>
                <w:lang w:val="nl-NL"/>
              </w:rPr>
              <w:t>ee</w:t>
            </w:r>
            <w:r w:rsidRPr="00927184">
              <w:rPr>
                <w:szCs w:val="22"/>
                <w:lang w:val="nl-NL"/>
              </w:rPr>
              <w:t>nmalig gebruik. De voorgevulde spuit is steriel. Gebruik het product niet als de verpakking beschadigd is. Het openen van het verzegelde bakje en alle volgende stappen dienen te worden uitgevoerd onder aseptische omstandigheden.</w:t>
            </w:r>
          </w:p>
          <w:p w14:paraId="25002668" w14:textId="77777777" w:rsidR="005140DA" w:rsidRPr="00927184" w:rsidRDefault="005140DA" w:rsidP="00C628B0">
            <w:pPr>
              <w:widowControl w:val="0"/>
              <w:rPr>
                <w:i/>
                <w:szCs w:val="22"/>
                <w:lang w:val="nl-NL"/>
              </w:rPr>
            </w:pPr>
            <w:r w:rsidRPr="00927184">
              <w:rPr>
                <w:b/>
                <w:szCs w:val="22"/>
                <w:lang w:val="nl-NL"/>
              </w:rPr>
              <w:t>N</w:t>
            </w:r>
            <w:r w:rsidR="00DB5642" w:rsidRPr="00927184">
              <w:rPr>
                <w:b/>
                <w:szCs w:val="22"/>
                <w:lang w:val="nl-NL"/>
              </w:rPr>
              <w:t>B</w:t>
            </w:r>
            <w:r w:rsidRPr="00927184">
              <w:rPr>
                <w:b/>
                <w:szCs w:val="22"/>
                <w:lang w:val="nl-NL"/>
              </w:rPr>
              <w:t>: De dosis moet op 0,05 ml worden ingesteld.</w:t>
            </w:r>
          </w:p>
        </w:tc>
      </w:tr>
      <w:tr w:rsidR="005140DA" w:rsidRPr="00927184" w14:paraId="5810D31F" w14:textId="77777777" w:rsidTr="0006778D">
        <w:trPr>
          <w:cantSplit/>
          <w:trHeight w:val="3173"/>
        </w:trPr>
        <w:tc>
          <w:tcPr>
            <w:tcW w:w="1701" w:type="dxa"/>
          </w:tcPr>
          <w:p w14:paraId="2AC68BFF" w14:textId="77777777" w:rsidR="005140DA" w:rsidRPr="00927184" w:rsidRDefault="005140DA" w:rsidP="00C628B0">
            <w:pPr>
              <w:keepNext/>
              <w:widowControl w:val="0"/>
              <w:rPr>
                <w:b/>
                <w:szCs w:val="22"/>
                <w:lang w:val="nl-NL"/>
              </w:rPr>
            </w:pPr>
            <w:r w:rsidRPr="00927184">
              <w:rPr>
                <w:b/>
                <w:szCs w:val="22"/>
                <w:lang w:val="nl-NL"/>
              </w:rPr>
              <w:t>Beschrijving voorgevulde spuit</w:t>
            </w:r>
          </w:p>
        </w:tc>
        <w:tc>
          <w:tcPr>
            <w:tcW w:w="7513" w:type="dxa"/>
            <w:gridSpan w:val="2"/>
          </w:tcPr>
          <w:p w14:paraId="1DF56DC3" w14:textId="77777777" w:rsidR="004845F9" w:rsidRPr="00927184" w:rsidRDefault="00381848" w:rsidP="00C628B0">
            <w:pPr>
              <w:spacing w:after="200" w:line="276" w:lineRule="auto"/>
              <w:rPr>
                <w:rFonts w:eastAsia="Calibri"/>
                <w:noProof/>
                <w:szCs w:val="22"/>
                <w:lang w:val="nl-NL" w:eastAsia="en-GB"/>
              </w:rPr>
            </w:pPr>
            <w:r w:rsidRPr="00927184">
              <w:rPr>
                <w:rFonts w:eastAsia="Calibri"/>
                <w:noProof/>
                <w:szCs w:val="22"/>
                <w:lang w:val="en-US"/>
              </w:rPr>
              <mc:AlternateContent>
                <mc:Choice Requires="wps">
                  <w:drawing>
                    <wp:anchor distT="0" distB="0" distL="114300" distR="114300" simplePos="0" relativeHeight="251644416" behindDoc="0" locked="0" layoutInCell="1" allowOverlap="1" wp14:anchorId="77AE0C8A" wp14:editId="6B23F67A">
                      <wp:simplePos x="0" y="0"/>
                      <wp:positionH relativeFrom="column">
                        <wp:posOffset>1188720</wp:posOffset>
                      </wp:positionH>
                      <wp:positionV relativeFrom="paragraph">
                        <wp:posOffset>20320</wp:posOffset>
                      </wp:positionV>
                      <wp:extent cx="1123950" cy="424180"/>
                      <wp:effectExtent l="0" t="0" r="0" b="0"/>
                      <wp:wrapNone/>
                      <wp:docPr id="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23950" cy="424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0045898" w14:textId="77777777" w:rsidR="00EE0063" w:rsidRPr="00136BB2" w:rsidRDefault="00EE0063" w:rsidP="004845F9">
                                  <w:pPr>
                                    <w:jc w:val="center"/>
                                    <w:rPr>
                                      <w:szCs w:val="22"/>
                                      <w:lang w:val="de-CH"/>
                                    </w:rPr>
                                  </w:pPr>
                                  <w:r w:rsidRPr="00136BB2">
                                    <w:rPr>
                                      <w:szCs w:val="22"/>
                                      <w:lang w:val="de-CH"/>
                                    </w:rPr>
                                    <w:t>0</w:t>
                                  </w:r>
                                  <w:r>
                                    <w:rPr>
                                      <w:szCs w:val="22"/>
                                      <w:lang w:val="de-CH"/>
                                    </w:rPr>
                                    <w:t>,</w:t>
                                  </w:r>
                                  <w:r w:rsidRPr="00136BB2">
                                    <w:rPr>
                                      <w:szCs w:val="22"/>
                                      <w:lang w:val="de-CH"/>
                                    </w:rPr>
                                    <w:t xml:space="preserve">05 ml </w:t>
                                  </w:r>
                                  <w:r>
                                    <w:rPr>
                                      <w:szCs w:val="22"/>
                                      <w:lang w:val="de-CH"/>
                                    </w:rPr>
                                    <w:t>doseringsstreep</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77AE0C8A" id="_x0000_s1035" type="#_x0000_t202" style="position:absolute;margin-left:93.6pt;margin-top:1.6pt;width:88.5pt;height:33.4pt;z-index:2516444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PmRt5AEAAKgDAAAOAAAAZHJzL2Uyb0RvYy54bWysU8tu2zAQvBfoPxC817JUp40Fy0GaIEWB&#10;9AGk+QCKIiWiEpdd0pbcr++Schy3uRW9ECSXmp2ZHW2upqFne4XegK14vlhypqyExti24o/f795c&#10;cuaDsI3owaqKH5TnV9vXrzajK1UBHfSNQkYg1pejq3gXgiuzzMtODcIvwClLRQ04iEBHbLMGxUjo&#10;Q58Vy+W7bARsHIJU3tPt7Vzk24SvtZLhq9ZeBdZXnLiFtGJa67hm240oWxSuM/JIQ/wDi0EYS01P&#10;ULciCLZD8wJqMBLBgw4LCUMGWhupkgZSky//UvPQCaeSFjLHu5NN/v/Byi/7B/cNWZg+wEQDTCK8&#10;uwf5wzMLN52wrbpGhLFToqHGebQsG50vj59Gq33pI0g9foaGhix2ARLQpHGIrpBORug0gMPJdDUF&#10;JmPLvHi7vqCSpNqqWOWXaSqZKJ++dujDRwUDi5uKIw01oYv9vQ+RjSifnsRmFu5M36fB9vaPC3oY&#10;bxL7SHimHqZ6Yqap+DpKi2JqaA4kB2GOC8WbNh3gL85GikrF/c+dQMVZ/8mSJet8tYrZSofVxfuC&#10;Dnheqc8rwkqCqnjgbN7ehDmPO4em7ajTPAQL12SjNknhM6sjfYpDEn6Mbszb+Tm9ev7Btr8BAAD/&#10;/wMAUEsDBBQABgAIAAAAIQCJXx+x3AAAAAgBAAAPAAAAZHJzL2Rvd25yZXYueG1sTI9BT8MwDIXv&#10;SPyHyEjcWMI2tlGaTgjEFbQBk3bzGq+taJyqydby7zEnONlP7+n5c74efavO1McmsIXbiQFFXAbX&#10;cGXh4/3lZgUqJmSHbWCy8E0R1sXlRY6ZCwNv6LxNlZISjhlaqFPqMq1jWZPHOAkdsXjH0HtMIvtK&#10;ux4HKfetnhqz0B4blgs1dvRUU/m1PXkLn6/H/W5u3qpnf9cNYTSa/b229vpqfHwAlWhMf2H4xRd0&#10;KITpEE7sompFr5ZTiVqYyRB/tpjLcrCwNAZ0kev/DxQ/AAAA//8DAFBLAQItABQABgAIAAAAIQC2&#10;gziS/gAAAOEBAAATAAAAAAAAAAAAAAAAAAAAAABbQ29udGVudF9UeXBlc10ueG1sUEsBAi0AFAAG&#10;AAgAAAAhADj9If/WAAAAlAEAAAsAAAAAAAAAAAAAAAAALwEAAF9yZWxzLy5yZWxzUEsBAi0AFAAG&#10;AAgAAAAhAPQ+ZG3kAQAAqAMAAA4AAAAAAAAAAAAAAAAALgIAAGRycy9lMm9Eb2MueG1sUEsBAi0A&#10;FAAGAAgAAAAhAIlfH7HcAAAACAEAAA8AAAAAAAAAAAAAAAAAPgQAAGRycy9kb3ducmV2LnhtbFBL&#10;BQYAAAAABAAEAPMAAABHBQAAAAA=&#10;" filled="f" stroked="f">
                      <v:textbox>
                        <w:txbxContent>
                          <w:p w14:paraId="10045898" w14:textId="77777777" w:rsidR="00EE0063" w:rsidRPr="00136BB2" w:rsidRDefault="00EE0063" w:rsidP="004845F9">
                            <w:pPr>
                              <w:jc w:val="center"/>
                              <w:rPr>
                                <w:szCs w:val="22"/>
                                <w:lang w:val="de-CH"/>
                              </w:rPr>
                            </w:pPr>
                            <w:r w:rsidRPr="00136BB2">
                              <w:rPr>
                                <w:szCs w:val="22"/>
                                <w:lang w:val="de-CH"/>
                              </w:rPr>
                              <w:t>0</w:t>
                            </w:r>
                            <w:r>
                              <w:rPr>
                                <w:szCs w:val="22"/>
                                <w:lang w:val="de-CH"/>
                              </w:rPr>
                              <w:t>,</w:t>
                            </w:r>
                            <w:r w:rsidRPr="00136BB2">
                              <w:rPr>
                                <w:szCs w:val="22"/>
                                <w:lang w:val="de-CH"/>
                              </w:rPr>
                              <w:t xml:space="preserve">05 ml </w:t>
                            </w:r>
                            <w:r>
                              <w:rPr>
                                <w:szCs w:val="22"/>
                                <w:lang w:val="de-CH"/>
                              </w:rPr>
                              <w:t>doseringsstreep</w:t>
                            </w:r>
                          </w:p>
                        </w:txbxContent>
                      </v:textbox>
                    </v:shape>
                  </w:pict>
                </mc:Fallback>
              </mc:AlternateContent>
            </w:r>
            <w:r w:rsidRPr="00927184">
              <w:rPr>
                <w:rFonts w:eastAsia="Calibri"/>
                <w:noProof/>
                <w:szCs w:val="22"/>
                <w:lang w:val="en-US"/>
              </w:rPr>
              <mc:AlternateContent>
                <mc:Choice Requires="wps">
                  <w:drawing>
                    <wp:anchor distT="0" distB="0" distL="114300" distR="114300" simplePos="0" relativeHeight="251645440" behindDoc="0" locked="0" layoutInCell="1" allowOverlap="1" wp14:anchorId="5DB39955" wp14:editId="4E0E4B30">
                      <wp:simplePos x="0" y="0"/>
                      <wp:positionH relativeFrom="column">
                        <wp:posOffset>2519045</wp:posOffset>
                      </wp:positionH>
                      <wp:positionV relativeFrom="paragraph">
                        <wp:posOffset>20320</wp:posOffset>
                      </wp:positionV>
                      <wp:extent cx="970280" cy="257175"/>
                      <wp:effectExtent l="0" t="0" r="0" b="0"/>
                      <wp:wrapNone/>
                      <wp:docPr id="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70280" cy="25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E5967E0" w14:textId="77777777" w:rsidR="00EE0063" w:rsidRPr="00803C66" w:rsidRDefault="00EE0063" w:rsidP="004845F9">
                                  <w:pPr>
                                    <w:jc w:val="center"/>
                                    <w:rPr>
                                      <w:rFonts w:eastAsia="MS PGothic"/>
                                      <w:kern w:val="24"/>
                                      <w:szCs w:val="22"/>
                                      <w:lang w:val="de-CH"/>
                                    </w:rPr>
                                  </w:pPr>
                                  <w:r>
                                    <w:rPr>
                                      <w:rFonts w:eastAsia="MS PGothic"/>
                                      <w:kern w:val="24"/>
                                      <w:szCs w:val="22"/>
                                      <w:lang w:val="de-CH"/>
                                    </w:rPr>
                                    <w:t>Vingersteun</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DB39955" id="_x0000_s1036" type="#_x0000_t202" style="position:absolute;margin-left:198.35pt;margin-top:1.6pt;width:76.4pt;height:20.25pt;z-index:2516454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boBA4wEAAKgDAAAOAAAAZHJzL2Uyb0RvYy54bWysU9tu2zAMfR+wfxD0vjg2kqU14hRdiw4D&#10;ugvQ7QNkWbKF2aJGKbGzrx8lp2m2vQ17EURSPjyHPN7eTEPPDgq9AVvxfLHkTFkJjbFtxb99fXhz&#10;xZkPwjaiB6sqflSe3+xev9qOrlQFdNA3ChmBWF+OruJdCK7MMi87NQi/AKcsFTXgIAKF2GYNipHQ&#10;hz4rlsu32QjYOASpvKfs/Vzku4SvtZLhs9ZeBdZXnLiFdGI663hmu60oWxSuM/JEQ/wDi0EYS03P&#10;UPciCLZH8xfUYCSCBx0WEoYMtDZSJQ2kJl/+oeapE04lLTQc785j8v8PVn46PLkvyML0DiZaYBLh&#10;3SPI755ZuOuEbdUtIoydEg01zuPIstH58vRpHLUvfQSpx4/Q0JLFPkACmjQOcSqkkxE6LeB4Hrqa&#10;ApOUvN4siyuqSCoV602+WacOonz+2KEP7xUMLF4qjrTTBC4Ojz5EMqJ8fhJ7WXgwfZ/22tvfEvQw&#10;ZhL5yHdmHqZ6YqYhZckNUUwNzZHkIMx2IXvTpQP8ydlIVqm4/7EXqDjrP1gayXW+WkVvpWC13hQU&#10;4GWlvqwIKwmq4oGz+XoXZj/uHZq2o07zEizc0hi1SRJfWJ34kx2S8pN1o98u4/Tq5Qfb/QIAAP//&#10;AwBQSwMEFAAGAAgAAAAhAMpIw07eAAAACAEAAA8AAABkcnMvZG93bnJldi54bWxMj81OwzAQhO9I&#10;fQdrK3GjNm3SkhCnqkBcQZQfiZsbb5Oo8TqK3Sa8PcsJbrOa0cy3xXZynbjgEFpPGm4XCgRS5W1L&#10;tYb3t6ebOxAhGrKm84QavjHAtpxdFSa3fqRXvOxjLbiEQm40NDH2uZShatCZsPA9EntHPzgT+Rxq&#10;aQczcrnr5FKptXSmJV5oTI8PDVan/dlp+Hg+fn0m6qV+dGk/+klJcpnU+no+7e5BRJziXxh+8Rkd&#10;SmY6+DPZIDoNq2y94SiLJQj20yRLQRw0JKsNyLKQ/x8ofwAAAP//AwBQSwECLQAUAAYACAAAACEA&#10;toM4kv4AAADhAQAAEwAAAAAAAAAAAAAAAAAAAAAAW0NvbnRlbnRfVHlwZXNdLnhtbFBLAQItABQA&#10;BgAIAAAAIQA4/SH/1gAAAJQBAAALAAAAAAAAAAAAAAAAAC8BAABfcmVscy8ucmVsc1BLAQItABQA&#10;BgAIAAAAIQA3boBA4wEAAKgDAAAOAAAAAAAAAAAAAAAAAC4CAABkcnMvZTJvRG9jLnhtbFBLAQIt&#10;ABQABgAIAAAAIQDKSMNO3gAAAAgBAAAPAAAAAAAAAAAAAAAAAD0EAABkcnMvZG93bnJldi54bWxQ&#10;SwUGAAAAAAQABADzAAAASAUAAAAA&#10;" filled="f" stroked="f">
                      <v:textbox>
                        <w:txbxContent>
                          <w:p w14:paraId="2E5967E0" w14:textId="77777777" w:rsidR="00EE0063" w:rsidRPr="00803C66" w:rsidRDefault="00EE0063" w:rsidP="004845F9">
                            <w:pPr>
                              <w:jc w:val="center"/>
                              <w:rPr>
                                <w:rFonts w:eastAsia="MS PGothic"/>
                                <w:kern w:val="24"/>
                                <w:szCs w:val="22"/>
                                <w:lang w:val="de-CH"/>
                              </w:rPr>
                            </w:pPr>
                            <w:r>
                              <w:rPr>
                                <w:rFonts w:eastAsia="MS PGothic"/>
                                <w:kern w:val="24"/>
                                <w:szCs w:val="22"/>
                                <w:lang w:val="de-CH"/>
                              </w:rPr>
                              <w:t>Vingersteun</w:t>
                            </w:r>
                          </w:p>
                        </w:txbxContent>
                      </v:textbox>
                    </v:shape>
                  </w:pict>
                </mc:Fallback>
              </mc:AlternateContent>
            </w:r>
            <w:r w:rsidRPr="00927184">
              <w:rPr>
                <w:rFonts w:eastAsia="Calibri"/>
                <w:noProof/>
                <w:szCs w:val="22"/>
                <w:lang w:val="en-US"/>
              </w:rPr>
              <mc:AlternateContent>
                <mc:Choice Requires="wps">
                  <w:drawing>
                    <wp:anchor distT="0" distB="0" distL="114300" distR="114300" simplePos="0" relativeHeight="251643392" behindDoc="0" locked="0" layoutInCell="1" allowOverlap="1" wp14:anchorId="15674D34" wp14:editId="3709726C">
                      <wp:simplePos x="0" y="0"/>
                      <wp:positionH relativeFrom="column">
                        <wp:posOffset>405765</wp:posOffset>
                      </wp:positionH>
                      <wp:positionV relativeFrom="paragraph">
                        <wp:posOffset>20320</wp:posOffset>
                      </wp:positionV>
                      <wp:extent cx="954405" cy="326390"/>
                      <wp:effectExtent l="0" t="0" r="0" b="0"/>
                      <wp:wrapNone/>
                      <wp:docPr id="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54405" cy="3263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D362BF9" w14:textId="77777777" w:rsidR="00EE0063" w:rsidRPr="00136BB2" w:rsidRDefault="00EE0063" w:rsidP="004845F9">
                                  <w:pPr>
                                    <w:jc w:val="center"/>
                                    <w:rPr>
                                      <w:rFonts w:eastAsia="MS PGothic"/>
                                      <w:kern w:val="24"/>
                                      <w:szCs w:val="22"/>
                                      <w:lang w:val="de-CH"/>
                                    </w:rPr>
                                  </w:pPr>
                                  <w:r>
                                    <w:rPr>
                                      <w:rFonts w:eastAsia="MS PGothic"/>
                                      <w:kern w:val="24"/>
                                      <w:szCs w:val="22"/>
                                      <w:lang w:val="de-CH"/>
                                    </w:rPr>
                                    <w:t>Spuitdop</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5674D34" id="_x0000_s1037" type="#_x0000_t202" style="position:absolute;margin-left:31.95pt;margin-top:1.6pt;width:75.15pt;height:25.7pt;z-index:2516433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QmWU5AEAAKgDAAAOAAAAZHJzL2Uyb0RvYy54bWysU8Fu2zAMvQ/YPwi6L3bSpFuMOEXXosOA&#10;rhvQ9QNkWbKF2aJGKbGzrx8lp2m23oZdBJGUH997pDdXY9+xvUJvwJZ8Pss5U1ZCbWxT8qfvd+8+&#10;cOaDsLXowKqSH5TnV9u3bzaDK9QCWuhqhYxArC8GV/I2BFdkmZet6oWfgVOWihqwF4FCbLIaxUDo&#10;fZct8vwyGwBrhyCV95S9nYp8m/C1VjJ81dqrwLqSE7eQTkxnFc9suxFFg8K1Rh5piH9g0QtjqekJ&#10;6lYEwXZoXkH1RiJ40GEmoc9AayNV0kBq5vlfah5b4VTSQuZ4d7LJ/z9Y+bB/dN+QhfEjjDTAJMK7&#10;e5A/PLNw0wrbqGtEGFolamo8j5Zlg/PF8dNotS98BKmGL1DTkMUuQAIaNfbRFdLJCJ0GcDiZrsbA&#10;JCXXq+UyX3EmqXSxuLxYp6Fkonj+2KEPnxT0LF5KjjTTBC729z5EMqJ4fhJ7WbgzXZfm2tk/EvQw&#10;ZhL5yHdiHsZqZKYmZUlaFFNBfSA5CNO60HrTpQX8xdlAq1Jy/3MnUHHWfbZkyXpOCmi3UrBcvV9Q&#10;gOeV6rwirCSokgfOputNmPZx59A0LXWahmDhmmzUJkl8YXXkT+uQlB9XN+7beZxevfxg298AAAD/&#10;/wMAUEsDBBQABgAIAAAAIQDSpzxM3AAAAAcBAAAPAAAAZHJzL2Rvd25yZXYueG1sTI7NTsMwEITv&#10;SLyDtUjcqN00jWjIpkIgriDKj8TNTbZJRLyOYrcJb89yorcZzWjmK7az69WJxtB5RlguDCjiytcd&#10;Nwjvb083t6BCtFzb3jMh/FCAbXl5Udi89hO/0mkXGyUjHHKL0MY45FqHqiVnw8IPxJId/OhsFDs2&#10;uh7tJOOu14kxmXa2Y3lo7UAPLVXfu6ND+Hg+fH2m5qV5dOth8rPR7DYa8fpqvr8DFWmO/2X4wxd0&#10;KIVp749cB9UjZKuNNBFWCSiJk2UqYo+wTjPQZaHP+ctfAAAA//8DAFBLAQItABQABgAIAAAAIQC2&#10;gziS/gAAAOEBAAATAAAAAAAAAAAAAAAAAAAAAABbQ29udGVudF9UeXBlc10ueG1sUEsBAi0AFAAG&#10;AAgAAAAhADj9If/WAAAAlAEAAAsAAAAAAAAAAAAAAAAALwEAAF9yZWxzLy5yZWxzUEsBAi0AFAAG&#10;AAgAAAAhAFVCZZTkAQAAqAMAAA4AAAAAAAAAAAAAAAAALgIAAGRycy9lMm9Eb2MueG1sUEsBAi0A&#10;FAAGAAgAAAAhANKnPEzcAAAABwEAAA8AAAAAAAAAAAAAAAAAPgQAAGRycy9kb3ducmV2LnhtbFBL&#10;BQYAAAAABAAEAPMAAABHBQAAAAA=&#10;" filled="f" stroked="f">
                      <v:textbox>
                        <w:txbxContent>
                          <w:p w14:paraId="1D362BF9" w14:textId="77777777" w:rsidR="00EE0063" w:rsidRPr="00136BB2" w:rsidRDefault="00EE0063" w:rsidP="004845F9">
                            <w:pPr>
                              <w:jc w:val="center"/>
                              <w:rPr>
                                <w:rFonts w:eastAsia="MS PGothic"/>
                                <w:kern w:val="24"/>
                                <w:szCs w:val="22"/>
                                <w:lang w:val="de-CH"/>
                              </w:rPr>
                            </w:pPr>
                            <w:r>
                              <w:rPr>
                                <w:rFonts w:eastAsia="MS PGothic"/>
                                <w:kern w:val="24"/>
                                <w:szCs w:val="22"/>
                                <w:lang w:val="de-CH"/>
                              </w:rPr>
                              <w:t>Spuitdop</w:t>
                            </w:r>
                          </w:p>
                        </w:txbxContent>
                      </v:textbox>
                    </v:shape>
                  </w:pict>
                </mc:Fallback>
              </mc:AlternateContent>
            </w:r>
          </w:p>
          <w:p w14:paraId="6B808730" w14:textId="77777777" w:rsidR="004845F9" w:rsidRPr="00927184" w:rsidRDefault="00381848" w:rsidP="00C628B0">
            <w:pPr>
              <w:spacing w:after="200" w:line="276" w:lineRule="auto"/>
              <w:ind w:firstLine="885"/>
              <w:rPr>
                <w:rFonts w:eastAsia="Calibri"/>
                <w:noProof/>
                <w:szCs w:val="22"/>
                <w:lang w:val="nl-NL" w:eastAsia="en-GB"/>
              </w:rPr>
            </w:pPr>
            <w:r w:rsidRPr="00927184">
              <w:rPr>
                <w:rFonts w:eastAsia="Calibri"/>
                <w:noProof/>
                <w:szCs w:val="22"/>
                <w:lang w:val="en-US"/>
              </w:rPr>
              <mc:AlternateContent>
                <mc:Choice Requires="wps">
                  <w:drawing>
                    <wp:anchor distT="0" distB="0" distL="114300" distR="114300" simplePos="0" relativeHeight="251646464" behindDoc="0" locked="0" layoutInCell="1" allowOverlap="1" wp14:anchorId="00776B5C" wp14:editId="005E5EE6">
                      <wp:simplePos x="0" y="0"/>
                      <wp:positionH relativeFrom="column">
                        <wp:posOffset>2999105</wp:posOffset>
                      </wp:positionH>
                      <wp:positionV relativeFrom="paragraph">
                        <wp:posOffset>1240155</wp:posOffset>
                      </wp:positionV>
                      <wp:extent cx="967740" cy="416560"/>
                      <wp:effectExtent l="0" t="0" r="0" b="0"/>
                      <wp:wrapNone/>
                      <wp:docPr id="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67740" cy="416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E7B754F" w14:textId="77777777" w:rsidR="00EE0063" w:rsidRPr="00803C66" w:rsidRDefault="00EE0063" w:rsidP="004845F9">
                                  <w:pPr>
                                    <w:jc w:val="center"/>
                                    <w:rPr>
                                      <w:rFonts w:eastAsia="MS PGothic"/>
                                      <w:kern w:val="24"/>
                                      <w:szCs w:val="22"/>
                                      <w:lang w:val="de-CH"/>
                                    </w:rPr>
                                  </w:pPr>
                                  <w:r>
                                    <w:rPr>
                                      <w:rFonts w:eastAsia="MS PGothic"/>
                                      <w:kern w:val="24"/>
                                      <w:szCs w:val="22"/>
                                      <w:lang w:val="de-CH"/>
                                    </w:rPr>
                                    <w:t>Zuigerstang</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0776B5C" id="_x0000_s1038" type="#_x0000_t202" style="position:absolute;left:0;text-align:left;margin-left:236.15pt;margin-top:97.65pt;width:76.2pt;height:32.8pt;z-index:2516464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kie+4wEAAKgDAAAOAAAAZHJzL2Uyb0RvYy54bWysU9tu2zAMfR+wfxD0vjgO0mQ14hRdiw4D&#10;ugvQ7QNoWY6F2aJGKbGzrx8lp2m2vQ17EURSPjznkN7cjH0nDpq8QVvKfDaXQluFtbG7Un77+vDm&#10;rRQ+gK2hQ6tLedRe3mxfv9oMrtALbLGrNQkGsb4YXCnbEFyRZV61ugc/Q6ctFxukHgKHtMtqgoHR&#10;+y5bzOerbECqHaHS3nP2firKbcJvGq3C56bxOoiulMwtpJPSWcUz226g2BG41qgTDfgHFj0Yy03P&#10;UPcQQOzJ/AXVG0XosQkzhX2GTWOUThpYTT7/Q81TC04nLWyOd2eb/P+DVZ8OT+4LiTC+w5EHmER4&#10;94jquxcW71qwO31LhEOroebGebQsG5wvTp9Gq33hI0g1fMSahwz7gAlobKiPrrBOweg8gOPZdD0G&#10;oTh5vVqvl1xRXFrmq6tVGkoGxfPHjnx4r7EX8VJK4pkmcDg8+hDJQPH8JPay+GC6Ls21s78l+GHM&#10;JPKR78Q8jNUoTM3KFlFaFFNhfWQ5hNO68HrzpUX6KcXAq1JK/2MPpKXoPli25DpfRgEhBcur9YID&#10;uqxUlxWwiqFKGaSYrndh2se9I7NrudM0BIu3bGNjksQXVif+vA5J+Wl1475dxunVyw+2/QUAAP//&#10;AwBQSwMEFAAGAAgAAAAhAOUQiDDfAAAACwEAAA8AAABkcnMvZG93bnJldi54bWxMj8FOwzAMhu9I&#10;vENkJG4soXTdWppOCMQVtAGTuGWN11Y0TtVka3l7zAlutv5Pvz+Xm9n14oxj6DxpuF0oEEi1tx01&#10;Gt7fnm/WIEI0ZE3vCTV8Y4BNdXlRmsL6ibZ43sVGcAmFwmhoYxwKKUPdojNh4Qckzo5+dCbyOjbS&#10;jmbictfLRKlMOtMRX2jNgI8t1l+7k9Pw8XL83KfqtXlyy2Hys5Lkcqn19dX8cA8i4hz/YPjVZ3Wo&#10;2OngT2SD6DWkq+SOUQ7yJQ9MZEm6AnHQkGQqB1mV8v8P1Q8AAAD//wMAUEsBAi0AFAAGAAgAAAAh&#10;ALaDOJL+AAAA4QEAABMAAAAAAAAAAAAAAAAAAAAAAFtDb250ZW50X1R5cGVzXS54bWxQSwECLQAU&#10;AAYACAAAACEAOP0h/9YAAACUAQAACwAAAAAAAAAAAAAAAAAvAQAAX3JlbHMvLnJlbHNQSwECLQAU&#10;AAYACAAAACEAkpInvuMBAACoAwAADgAAAAAAAAAAAAAAAAAuAgAAZHJzL2Uyb0RvYy54bWxQSwEC&#10;LQAUAAYACAAAACEA5RCIMN8AAAALAQAADwAAAAAAAAAAAAAAAAA9BAAAZHJzL2Rvd25yZXYueG1s&#10;UEsFBgAAAAAEAAQA8wAAAEkFAAAAAA==&#10;" filled="f" stroked="f">
                      <v:textbox>
                        <w:txbxContent>
                          <w:p w14:paraId="6E7B754F" w14:textId="77777777" w:rsidR="00EE0063" w:rsidRPr="00803C66" w:rsidRDefault="00EE0063" w:rsidP="004845F9">
                            <w:pPr>
                              <w:jc w:val="center"/>
                              <w:rPr>
                                <w:rFonts w:eastAsia="MS PGothic"/>
                                <w:kern w:val="24"/>
                                <w:szCs w:val="22"/>
                                <w:lang w:val="de-CH"/>
                              </w:rPr>
                            </w:pPr>
                            <w:r>
                              <w:rPr>
                                <w:rFonts w:eastAsia="MS PGothic"/>
                                <w:kern w:val="24"/>
                                <w:szCs w:val="22"/>
                                <w:lang w:val="de-CH"/>
                              </w:rPr>
                              <w:t>Zuigerstang</w:t>
                            </w:r>
                          </w:p>
                        </w:txbxContent>
                      </v:textbox>
                    </v:shape>
                  </w:pict>
                </mc:Fallback>
              </mc:AlternateContent>
            </w:r>
            <w:r w:rsidRPr="00927184">
              <w:rPr>
                <w:rFonts w:eastAsia="Calibri"/>
                <w:noProof/>
                <w:szCs w:val="22"/>
                <w:lang w:val="en-US"/>
              </w:rPr>
              <mc:AlternateContent>
                <mc:Choice Requires="wps">
                  <w:drawing>
                    <wp:anchor distT="0" distB="0" distL="114300" distR="114300" simplePos="0" relativeHeight="251648512" behindDoc="0" locked="0" layoutInCell="1" allowOverlap="1" wp14:anchorId="3F6B530E" wp14:editId="135E1997">
                      <wp:simplePos x="0" y="0"/>
                      <wp:positionH relativeFrom="column">
                        <wp:posOffset>760095</wp:posOffset>
                      </wp:positionH>
                      <wp:positionV relativeFrom="paragraph">
                        <wp:posOffset>1240155</wp:posOffset>
                      </wp:positionV>
                      <wp:extent cx="895350" cy="497840"/>
                      <wp:effectExtent l="0" t="0" r="0" b="0"/>
                      <wp:wrapNone/>
                      <wp:docPr id="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5350" cy="497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F100FB5" w14:textId="77777777" w:rsidR="00EE0063" w:rsidRPr="00803C66" w:rsidRDefault="00EE0063" w:rsidP="004845F9">
                                  <w:pPr>
                                    <w:jc w:val="center"/>
                                    <w:rPr>
                                      <w:rFonts w:eastAsia="MS PGothic"/>
                                      <w:kern w:val="24"/>
                                      <w:szCs w:val="22"/>
                                      <w:lang w:val="de-CH"/>
                                    </w:rPr>
                                  </w:pPr>
                                  <w:r>
                                    <w:rPr>
                                      <w:rFonts w:eastAsia="MS PGothic"/>
                                      <w:kern w:val="24"/>
                                      <w:szCs w:val="22"/>
                                      <w:lang w:val="de-CH"/>
                                    </w:rPr>
                                    <w:t>Luer-Lock</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F6B530E" id="_x0000_s1039" type="#_x0000_t202" style="position:absolute;left:0;text-align:left;margin-left:59.85pt;margin-top:97.65pt;width:70.5pt;height:39.2pt;z-index:2516485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7Lbv5AEAAKgDAAAOAAAAZHJzL2Uyb0RvYy54bWysU9tu2zAMfR+wfxD0vjhJkzUx4hRdiw4D&#10;ugvQ7QNkWY6F2aJGKrGzrx8lp2m2vQ17EURSPjznkN7cDF0rDgbJgivkbDKVwjgNlXW7Qn77+vBm&#10;JQUF5SrVgjOFPBqSN9vXrza9z80cGmgrg4JBHOW9L2QTgs+zjHRjOkUT8MZxsQbsVOAQd1mFqmf0&#10;rs3m0+nbrAesPII2RJy9H4tym/Dr2ujwua7JBNEWkrmFdGI6y3hm243Kd6h8Y/WJhvoHFp2yjpue&#10;oe5VUGKP9i+ozmoEgjpMNHQZ1LXVJmlgNbPpH2qeGuVN0sLmkD/bRP8PVn86PPkvKMLwDgYeYBJB&#10;/hH0dxIO7hrlduYWEfrGqIobz6JlWe8pP30araacIkjZf4SKh6z2ARLQUGMXXWGdgtF5AMez6WYI&#10;QnNytV5eLbmiubRYX68WaSiZyp8/9kjhvYFOxEshkWeawNXhkUIko/LnJ7GXgwfbtmmurfstwQ9j&#10;JpGPfEfmYSgHYStWdhWlRTElVEeWgzCuC683XxrAn1L0vCqFpB97hUaK9oNjS9azBZMWIQWL5fWc&#10;A7yslJcV5TRDFTJIMV7vwriPe49213CncQgObtnG2iaJL6xO/HkdkvLT6sZ9u4zTq5cfbPsLAAD/&#10;/wMAUEsDBBQABgAIAAAAIQDOVA053gAAAAsBAAAPAAAAZHJzL2Rvd25yZXYueG1sTI9BT8MwDIXv&#10;SPsPkZF2Y8k2ttLSdEJMXEEMNolb1nhttcapmmwt/x5zgtt79tPz53wzulZcsQ+NJw3zmQKBVHrb&#10;UKXh8+Pl7gFEiIasaT2hhm8MsCkmN7nJrB/oHa+7WAkuoZAZDXWMXSZlKGt0Jsx8h8S7k++diWz7&#10;StreDFzuWrlQai2daYgv1KbD5xrL8+7iNOxfT1+He/VWbd2qG/yoJLlUaj29HZ8eQUQc418YfvEZ&#10;HQpmOvoL2SBa9vM04SiLdLUEwYnFWvHkyCJZJiCLXP7/ofgBAAD//wMAUEsBAi0AFAAGAAgAAAAh&#10;ALaDOJL+AAAA4QEAABMAAAAAAAAAAAAAAAAAAAAAAFtDb250ZW50X1R5cGVzXS54bWxQSwECLQAU&#10;AAYACAAAACEAOP0h/9YAAACUAQAACwAAAAAAAAAAAAAAAAAvAQAAX3JlbHMvLnJlbHNQSwECLQAU&#10;AAYACAAAACEA2Oy27+QBAACoAwAADgAAAAAAAAAAAAAAAAAuAgAAZHJzL2Uyb0RvYy54bWxQSwEC&#10;LQAUAAYACAAAACEAzlQNOd4AAAALAQAADwAAAAAAAAAAAAAAAAA+BAAAZHJzL2Rvd25yZXYueG1s&#10;UEsFBgAAAAAEAAQA8wAAAEkFAAAAAA==&#10;" filled="f" stroked="f">
                      <v:textbox>
                        <w:txbxContent>
                          <w:p w14:paraId="4F100FB5" w14:textId="77777777" w:rsidR="00EE0063" w:rsidRPr="00803C66" w:rsidRDefault="00EE0063" w:rsidP="004845F9">
                            <w:pPr>
                              <w:jc w:val="center"/>
                              <w:rPr>
                                <w:rFonts w:eastAsia="MS PGothic"/>
                                <w:kern w:val="24"/>
                                <w:szCs w:val="22"/>
                                <w:lang w:val="de-CH"/>
                              </w:rPr>
                            </w:pPr>
                            <w:r>
                              <w:rPr>
                                <w:rFonts w:eastAsia="MS PGothic"/>
                                <w:kern w:val="24"/>
                                <w:szCs w:val="22"/>
                                <w:lang w:val="de-CH"/>
                              </w:rPr>
                              <w:t>Luer-Lock</w:t>
                            </w:r>
                          </w:p>
                        </w:txbxContent>
                      </v:textbox>
                    </v:shape>
                  </w:pict>
                </mc:Fallback>
              </mc:AlternateContent>
            </w:r>
            <w:r w:rsidRPr="00927184">
              <w:rPr>
                <w:rFonts w:eastAsia="Calibri"/>
                <w:noProof/>
                <w:szCs w:val="22"/>
                <w:lang w:val="en-US"/>
              </w:rPr>
              <mc:AlternateContent>
                <mc:Choice Requires="wps">
                  <w:drawing>
                    <wp:anchor distT="0" distB="0" distL="114300" distR="114300" simplePos="0" relativeHeight="251647488" behindDoc="0" locked="0" layoutInCell="1" allowOverlap="1" wp14:anchorId="1C08673C" wp14:editId="096D372D">
                      <wp:simplePos x="0" y="0"/>
                      <wp:positionH relativeFrom="column">
                        <wp:posOffset>1518285</wp:posOffset>
                      </wp:positionH>
                      <wp:positionV relativeFrom="paragraph">
                        <wp:posOffset>1240155</wp:posOffset>
                      </wp:positionV>
                      <wp:extent cx="1337310" cy="440690"/>
                      <wp:effectExtent l="0" t="0" r="0" b="0"/>
                      <wp:wrapNone/>
                      <wp:docPr id="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37310" cy="4406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64280EC" w14:textId="77777777" w:rsidR="00EE0063" w:rsidRPr="00803C66" w:rsidRDefault="00EE0063" w:rsidP="004845F9">
                                  <w:pPr>
                                    <w:jc w:val="center"/>
                                    <w:rPr>
                                      <w:rFonts w:eastAsia="MS PGothic"/>
                                      <w:kern w:val="24"/>
                                      <w:szCs w:val="22"/>
                                      <w:lang w:val="de-CH"/>
                                    </w:rPr>
                                  </w:pPr>
                                  <w:r w:rsidRPr="004864C1">
                                    <w:rPr>
                                      <w:rFonts w:eastAsia="MS PGothic"/>
                                      <w:kern w:val="24"/>
                                      <w:szCs w:val="22"/>
                                      <w:lang w:val="de-CH"/>
                                    </w:rPr>
                                    <w:t>Rubber stop</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C08673C" id="_x0000_s1040" type="#_x0000_t202" style="position:absolute;left:0;text-align:left;margin-left:119.55pt;margin-top:97.65pt;width:105.3pt;height:34.7pt;z-index:2516474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ZdJQ5AEAAKkDAAAOAAAAZHJzL2Uyb0RvYy54bWysU9Fu0zAUfUfiHyy/0yRt2VjUdBqbhpDG&#10;QBp8gOPYiUXia67dJuXruXa6rsAb4sWyfZ1zzzn3ZHM9DT3bK/QGbMWLRc6ZshIaY9uKf/t6/+Yd&#10;Zz4I24gerKr4QXl+vX39ajO6Ui2hg75RyAjE+nJ0Fe9CcGWWedmpQfgFOGWpqAEHEeiIbdagGAl9&#10;6LNlnl9kI2DjEKTynm7v5iLfJnytlQyftfYqsL7ixC2kFdNaxzXbbkTZonCdkUca4h9YDMJYanqC&#10;uhNBsB2av6AGIxE86LCQMGSgtZEqaSA1Rf6HmqdOOJW0kDnenWzy/w9WPu6f3BdkYXoPEw0wifDu&#10;AeR3zyzcdsK26gYRxk6JhhoX0bJsdL48fhqt9qWPIPX4CRoastgFSECTxiG6QjoZodMADifT1RSY&#10;jC1Xq8tVQSVJtfU6v7hKU8lE+fy1Qx8+KBhY3FQcaagJXewffIhsRPn8JDazcG/6Pg22t79d0MN4&#10;k9hHwjP1MNUTMw0xWUdtUU0NzYH0IMx5oXzTpgP8ydlIWam4/7ETqDjrP1ry5Kog3hSudFi/vVzS&#10;Ac8r9XlFWElQFQ+czdvbMAdy59C0HXWap2DhhnzUJkl8YXXkT3lIyo/ZjYE7P6dXL3/Y9hcAAAD/&#10;/wMAUEsDBBQABgAIAAAAIQBUKOc+3wAAAAsBAAAPAAAAZHJzL2Rvd25yZXYueG1sTI/LbsIwEEX3&#10;lfoP1lTqrthAgCbEQahVt62gD4mdiYckIh5HsSHp33e6apejc3XvmXwzulZcsQ+NJw3TiQKBVHrb&#10;UKXh4/3l4RFEiIasaT2hhm8MsClub3KTWT/QDq/7WAkuoZAZDXWMXSZlKGt0Jkx8h8Ts5HtnIp99&#10;JW1vBi53rZwptZTONMQLtenwqcbyvL84DZ+vp8NXot6qZ7foBj8qSS6VWt/fjds1iIhj/AvDrz6r&#10;Q8FOR38hG0SrYTZPpxxlkC7mIDiRJOkKxJHRMlmBLHL5/4fiBwAA//8DAFBLAQItABQABgAIAAAA&#10;IQC2gziS/gAAAOEBAAATAAAAAAAAAAAAAAAAAAAAAABbQ29udGVudF9UeXBlc10ueG1sUEsBAi0A&#10;FAAGAAgAAAAhADj9If/WAAAAlAEAAAsAAAAAAAAAAAAAAAAALwEAAF9yZWxzLy5yZWxzUEsBAi0A&#10;FAAGAAgAAAAhAE5l0lDkAQAAqQMAAA4AAAAAAAAAAAAAAAAALgIAAGRycy9lMm9Eb2MueG1sUEsB&#10;Ai0AFAAGAAgAAAAhAFQo5z7fAAAACwEAAA8AAAAAAAAAAAAAAAAAPgQAAGRycy9kb3ducmV2Lnht&#10;bFBLBQYAAAAABAAEAPMAAABKBQAAAAA=&#10;" filled="f" stroked="f">
                      <v:textbox>
                        <w:txbxContent>
                          <w:p w14:paraId="064280EC" w14:textId="77777777" w:rsidR="00EE0063" w:rsidRPr="00803C66" w:rsidRDefault="00EE0063" w:rsidP="004845F9">
                            <w:pPr>
                              <w:jc w:val="center"/>
                              <w:rPr>
                                <w:rFonts w:eastAsia="MS PGothic"/>
                                <w:kern w:val="24"/>
                                <w:szCs w:val="22"/>
                                <w:lang w:val="de-CH"/>
                              </w:rPr>
                            </w:pPr>
                            <w:r w:rsidRPr="004864C1">
                              <w:rPr>
                                <w:rFonts w:eastAsia="MS PGothic"/>
                                <w:kern w:val="24"/>
                                <w:szCs w:val="22"/>
                                <w:lang w:val="de-CH"/>
                              </w:rPr>
                              <w:t>Rubber stop</w:t>
                            </w:r>
                          </w:p>
                        </w:txbxContent>
                      </v:textbox>
                    </v:shape>
                  </w:pict>
                </mc:Fallback>
              </mc:AlternateContent>
            </w:r>
            <w:r w:rsidRPr="00927184">
              <w:rPr>
                <w:noProof/>
                <w:lang w:val="en-US"/>
              </w:rPr>
              <w:drawing>
                <wp:inline distT="0" distB="0" distL="0" distR="0" wp14:anchorId="3DEA6CAD" wp14:editId="6557EC95">
                  <wp:extent cx="3219450" cy="1343025"/>
                  <wp:effectExtent l="0" t="0" r="0" b="0"/>
                  <wp:docPr id="2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3219450" cy="1343025"/>
                          </a:xfrm>
                          <a:prstGeom prst="rect">
                            <a:avLst/>
                          </a:prstGeom>
                          <a:noFill/>
                          <a:ln>
                            <a:noFill/>
                          </a:ln>
                        </pic:spPr>
                      </pic:pic>
                    </a:graphicData>
                  </a:graphic>
                </wp:inline>
              </w:drawing>
            </w:r>
          </w:p>
          <w:p w14:paraId="3CCF22DD" w14:textId="77777777" w:rsidR="005140DA" w:rsidRPr="00927184" w:rsidRDefault="00381848" w:rsidP="00C628B0">
            <w:pPr>
              <w:keepNext/>
              <w:spacing w:after="200" w:line="276" w:lineRule="auto"/>
              <w:rPr>
                <w:rFonts w:eastAsia="Calibri"/>
                <w:noProof/>
                <w:szCs w:val="22"/>
                <w:lang w:val="nl-NL" w:eastAsia="en-GB"/>
              </w:rPr>
            </w:pPr>
            <w:r w:rsidRPr="00927184">
              <w:rPr>
                <w:rFonts w:ascii="NewsGothicBdBT-Reg" w:eastAsia="Calibri" w:hAnsi="NewsGothicBdBT-Reg" w:cs="NewsGothicBdBT-Reg"/>
                <w:noProof/>
                <w:sz w:val="18"/>
                <w:szCs w:val="18"/>
                <w:lang w:val="en-US"/>
              </w:rPr>
              <mc:AlternateContent>
                <mc:Choice Requires="wps">
                  <w:drawing>
                    <wp:anchor distT="0" distB="0" distL="114300" distR="114300" simplePos="0" relativeHeight="251632128" behindDoc="0" locked="0" layoutInCell="1" allowOverlap="1" wp14:anchorId="791BF1C2" wp14:editId="40169351">
                      <wp:simplePos x="0" y="0"/>
                      <wp:positionH relativeFrom="column">
                        <wp:posOffset>1727835</wp:posOffset>
                      </wp:positionH>
                      <wp:positionV relativeFrom="paragraph">
                        <wp:posOffset>182880</wp:posOffset>
                      </wp:positionV>
                      <wp:extent cx="886460" cy="318770"/>
                      <wp:effectExtent l="0" t="0" r="0" b="0"/>
                      <wp:wrapNone/>
                      <wp:docPr id="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86460" cy="3187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0A7F7B7" w14:textId="77777777" w:rsidR="00EE0063" w:rsidRPr="00803C66" w:rsidRDefault="00EE0063" w:rsidP="005140DA">
                                  <w:pPr>
                                    <w:jc w:val="center"/>
                                    <w:rPr>
                                      <w:rFonts w:eastAsia="MS PGothic"/>
                                      <w:b/>
                                      <w:kern w:val="24"/>
                                      <w:szCs w:val="22"/>
                                      <w:lang w:val="de-CH"/>
                                    </w:rPr>
                                  </w:pPr>
                                  <w:r>
                                    <w:rPr>
                                      <w:rFonts w:eastAsia="MS PGothic"/>
                                      <w:b/>
                                      <w:kern w:val="24"/>
                                      <w:szCs w:val="22"/>
                                      <w:lang w:val="de-CH"/>
                                    </w:rPr>
                                    <w:t>Figuur 1</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791BF1C2" id="_x0000_s1041" type="#_x0000_t202" style="position:absolute;margin-left:136.05pt;margin-top:14.4pt;width:69.8pt;height:25.1pt;z-index:2516321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2/KR5AEAAKgDAAAOAAAAZHJzL2Uyb0RvYy54bWysU8GO0zAQvSPxD5bvNE3ptiVqulp2tQhp&#10;WZAWPsBx7MQi8Zix26R8PWOn2y1wQ1wsz4zz5r03k+312HfsoNAbsCXPZ3POlJVQG9uU/NvX+zcb&#10;znwQthYdWFXyo/L8evf61XZwhVpAC12tkBGI9cXgSt6G4Ios87JVvfAzcMpSUQP2IlCITVajGAi9&#10;77LFfL7KBsDaIUjlPWXvpiLfJXytlQyftfYqsK7kxC2kE9NZxTPbbUXRoHCtkSca4h9Y9MJYanqG&#10;uhNBsD2av6B6IxE86DCT0GegtZEqaSA1+fwPNU+tcCppIXO8O9vk/x+sfDw8uS/IwvgeRhpgEuHd&#10;A8jvnlm4bYVt1A0iDK0SNTXOo2XZ4Hxx+jRa7QsfQarhE9Q0ZLEPkIBGjX10hXQyQqcBHM+mqzEw&#10;ScnNZrVcUUVS6W2+Wa/TUDJRPH/s0IcPCnoWLyVHmmkCF4cHHyIZUTw/ib0s3JuuS3Pt7G8Jehgz&#10;iXzkOzEPYzUyU5OyqygtiqmgPpIchGldaL3p0gL+5GygVSm5/7EXqDjrPlqy5F2+XMbdSsHyar2g&#10;AC8r1WVFWElQJQ+cTdfbMO3j3qFpWuo0DcHCDdmoTZL4wurEn9YhKT+tbty3yzi9evnBdr8AAAD/&#10;/wMAUEsDBBQABgAIAAAAIQB26uK03gAAAAkBAAAPAAAAZHJzL2Rvd25yZXYueG1sTI/BTsMwDIbv&#10;SHuHyJO4saTVoFtpOk1DXEEMmLRb1nhtReNUTbaWt8ec4GbLn35/f7GZXCeuOITWk4ZkoUAgVd62&#10;VGv4eH++W4EI0ZA1nSfU8I0BNuXspjC59SO94XUfa8EhFHKjoYmxz6UMVYPOhIXvkfh29oMzkdeh&#10;lnYwI4e7TqZKPUhnWuIPjelx12D1tb84DZ8v5+NhqV7rJ3ffj35Sktxaan07n7aPICJO8Q+GX31W&#10;h5KdTv5CNohOQ5qlCaM8rLgCA8skyUCcNGRrBbIs5P8G5Q8AAAD//wMAUEsBAi0AFAAGAAgAAAAh&#10;ALaDOJL+AAAA4QEAABMAAAAAAAAAAAAAAAAAAAAAAFtDb250ZW50X1R5cGVzXS54bWxQSwECLQAU&#10;AAYACAAAACEAOP0h/9YAAACUAQAACwAAAAAAAAAAAAAAAAAvAQAAX3JlbHMvLnJlbHNQSwECLQAU&#10;AAYACAAAACEA49vykeQBAACoAwAADgAAAAAAAAAAAAAAAAAuAgAAZHJzL2Uyb0RvYy54bWxQSwEC&#10;LQAUAAYACAAAACEAduritN4AAAAJAQAADwAAAAAAAAAAAAAAAAA+BAAAZHJzL2Rvd25yZXYueG1s&#10;UEsFBgAAAAAEAAQA8wAAAEkFAAAAAA==&#10;" filled="f" stroked="f">
                      <v:textbox>
                        <w:txbxContent>
                          <w:p w14:paraId="20A7F7B7" w14:textId="77777777" w:rsidR="00EE0063" w:rsidRPr="00803C66" w:rsidRDefault="00EE0063" w:rsidP="005140DA">
                            <w:pPr>
                              <w:jc w:val="center"/>
                              <w:rPr>
                                <w:rFonts w:eastAsia="MS PGothic"/>
                                <w:b/>
                                <w:kern w:val="24"/>
                                <w:szCs w:val="22"/>
                                <w:lang w:val="de-CH"/>
                              </w:rPr>
                            </w:pPr>
                            <w:r>
                              <w:rPr>
                                <w:rFonts w:eastAsia="MS PGothic"/>
                                <w:b/>
                                <w:kern w:val="24"/>
                                <w:szCs w:val="22"/>
                                <w:lang w:val="de-CH"/>
                              </w:rPr>
                              <w:t>Figuur 1</w:t>
                            </w:r>
                          </w:p>
                        </w:txbxContent>
                      </v:textbox>
                    </v:shape>
                  </w:pict>
                </mc:Fallback>
              </mc:AlternateContent>
            </w:r>
          </w:p>
          <w:p w14:paraId="71795DCF" w14:textId="77777777" w:rsidR="005140DA" w:rsidRPr="00927184" w:rsidRDefault="00381848" w:rsidP="00C628B0">
            <w:pPr>
              <w:keepNext/>
              <w:widowControl w:val="0"/>
              <w:rPr>
                <w:i/>
                <w:szCs w:val="22"/>
                <w:lang w:val="nl-NL"/>
              </w:rPr>
            </w:pPr>
            <w:r w:rsidRPr="00927184">
              <w:rPr>
                <w:noProof/>
                <w:szCs w:val="22"/>
                <w:lang w:val="en-US"/>
              </w:rPr>
              <mc:AlternateContent>
                <mc:Choice Requires="wps">
                  <w:drawing>
                    <wp:anchor distT="0" distB="0" distL="114300" distR="114300" simplePos="0" relativeHeight="251631104" behindDoc="0" locked="0" layoutInCell="1" allowOverlap="1" wp14:anchorId="3D1E5D5F" wp14:editId="50F0E246">
                      <wp:simplePos x="0" y="0"/>
                      <wp:positionH relativeFrom="column">
                        <wp:posOffset>7254875</wp:posOffset>
                      </wp:positionH>
                      <wp:positionV relativeFrom="paragraph">
                        <wp:posOffset>2633980</wp:posOffset>
                      </wp:positionV>
                      <wp:extent cx="2160270" cy="675005"/>
                      <wp:effectExtent l="0" t="0" r="0" b="0"/>
                      <wp:wrapNone/>
                      <wp:docPr id="12" name="TextBox 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160270" cy="675005"/>
                              </a:xfrm>
                              <a:prstGeom prst="rect">
                                <a:avLst/>
                              </a:prstGeom>
                              <a:noFill/>
                            </wps:spPr>
                            <wps:txbx>
                              <w:txbxContent>
                                <w:p w14:paraId="5C94CF6C" w14:textId="77777777" w:rsidR="00EE0063" w:rsidRDefault="00EE0063" w:rsidP="005140DA">
                                  <w:pPr>
                                    <w:pStyle w:val="NormalWeb"/>
                                    <w:spacing w:before="0" w:beforeAutospacing="0" w:after="0" w:afterAutospacing="0"/>
                                    <w:textAlignment w:val="baseline"/>
                                  </w:pPr>
                                  <w:r w:rsidRPr="004B1825">
                                    <w:rPr>
                                      <w:rFonts w:ascii="Arial" w:eastAsia="MS PGothic" w:hAnsi="Arial"/>
                                      <w:color w:val="000000"/>
                                      <w:kern w:val="24"/>
                                      <w:sz w:val="40"/>
                                      <w:szCs w:val="40"/>
                                      <w:lang w:val="de-CH"/>
                                    </w:rPr>
                                    <w:t>Plunger</w:t>
                                  </w:r>
                                </w:p>
                                <w:p w14:paraId="53E654B9" w14:textId="77777777" w:rsidR="00EE0063" w:rsidRDefault="00EE0063" w:rsidP="005140DA">
                                  <w:pPr>
                                    <w:pStyle w:val="NormalWeb"/>
                                    <w:spacing w:before="0" w:beforeAutospacing="0" w:after="0" w:afterAutospacing="0"/>
                                    <w:textAlignment w:val="baseline"/>
                                  </w:pPr>
                                  <w:r w:rsidRPr="004B1825">
                                    <w:rPr>
                                      <w:rFonts w:ascii="Arial" w:eastAsia="MS PGothic" w:hAnsi="Arial"/>
                                      <w:color w:val="000000"/>
                                      <w:kern w:val="24"/>
                                      <w:sz w:val="40"/>
                                      <w:szCs w:val="40"/>
                                      <w:lang w:val="de-CH"/>
                                    </w:rPr>
                                    <w:t xml:space="preserve">    Rod</w:t>
                                  </w:r>
                                </w:p>
                              </w:txbxContent>
                            </wps:txbx>
                            <wps:bodyPr wrap="square" rtlCol="0">
                              <a:spAutoFit/>
                            </wps:bodyPr>
                          </wps:wsp>
                        </a:graphicData>
                      </a:graphic>
                      <wp14:sizeRelH relativeFrom="page">
                        <wp14:pctWidth>0</wp14:pctWidth>
                      </wp14:sizeRelH>
                      <wp14:sizeRelV relativeFrom="page">
                        <wp14:pctHeight>0</wp14:pctHeight>
                      </wp14:sizeRelV>
                    </wp:anchor>
                  </w:drawing>
                </mc:Choice>
                <mc:Fallback>
                  <w:pict>
                    <v:shape w14:anchorId="3D1E5D5F" id="_x0000_s1042" type="#_x0000_t202" style="position:absolute;margin-left:571.25pt;margin-top:207.4pt;width:170.1pt;height:53.15pt;z-index:2516311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GoHrkAEAAAoDAAAOAAAAZHJzL2Uyb0RvYy54bWysUsFO4zAQvSPxD5bv1GklCoqaViwILohF&#10;Aj7AdezG2thjPG6T/v2O3dKudm8rLpPYM37z3ptZrEbXs52OaME3fDqpONNeQWv9puEf749Xt5xh&#10;kr6VPXjd8L1GvlpeXiyGUOsZdNC3OjIC8VgPoeFdSqEWAlWnncQJBO0paSA6megYN6KNciB014tZ&#10;Vc3FALENEZRGpNuHQ5IvC74xWqWfxqBOrG84cUslxhLXOYrlQtabKENn1ZGG/A8WTlpPTU9QDzJJ&#10;to32HyhnVQQEkyYKnABjrNJFA6mZVn+peetk0EULmYPhZBN+H6x62b2F18jS+ANGGmARgeEZ1C8k&#10;b8QQsD7WZE+xRqrOQkcTXf6SBEYPydv9yU89JqbocjadV7MbSinKzW+uq+o6Gy7Or0PE9KTBsfzT&#10;8EjzKgzk7hnTofSrJDfz8Gj7/ovXgUomlcb1yGxL/Oe5Qb5aQ7snXQONtuH4uZVRcxZTfw9lEzIa&#10;hrttIsTS6PzmqJoML1SPy5En+ue5VJ1XePkbAAD//wMAUEsDBBQABgAIAAAAIQBq7ZlZ3wAAAA0B&#10;AAAPAAAAZHJzL2Rvd25yZXYueG1sTI/LTsMwEEX3SPyDNUjsqOMogSrEqSoeEgs2lLB342kSNR5H&#10;sdukf890BcurObpzbrlZ3CDOOIXekwa1SkAgNd721Gqov98f1iBCNGTN4Ak1XDDAprq9KU1h/Uxf&#10;eN7FVnAJhcJo6GIcCylD06EzYeVHJL4d/ORM5Di10k5m5nI3yDRJHqUzPfGHzoz40mFz3J2chhjt&#10;Vl3qNxc+fpbP17lLmtzUWt/fLdtnEBGX+AfDVZ/VoWKnvT+RDWLgrLI0Z1ZDpjIecUWydfoEYq8h&#10;T5UCWZXy/4rqFwAA//8DAFBLAQItABQABgAIAAAAIQC2gziS/gAAAOEBAAATAAAAAAAAAAAAAAAA&#10;AAAAAABbQ29udGVudF9UeXBlc10ueG1sUEsBAi0AFAAGAAgAAAAhADj9If/WAAAAlAEAAAsAAAAA&#10;AAAAAAAAAAAALwEAAF9yZWxzLy5yZWxzUEsBAi0AFAAGAAgAAAAhAHoageuQAQAACgMAAA4AAAAA&#10;AAAAAAAAAAAALgIAAGRycy9lMm9Eb2MueG1sUEsBAi0AFAAGAAgAAAAhAGrtmVnfAAAADQEAAA8A&#10;AAAAAAAAAAAAAAAA6gMAAGRycy9kb3ducmV2LnhtbFBLBQYAAAAABAAEAPMAAAD2BAAAAAA=&#10;" filled="f" stroked="f">
                      <v:textbox style="mso-fit-shape-to-text:t">
                        <w:txbxContent>
                          <w:p w14:paraId="5C94CF6C" w14:textId="77777777" w:rsidR="00EE0063" w:rsidRDefault="00EE0063" w:rsidP="005140DA">
                            <w:pPr>
                              <w:pStyle w:val="NormalWeb"/>
                              <w:spacing w:before="0" w:beforeAutospacing="0" w:after="0" w:afterAutospacing="0"/>
                              <w:textAlignment w:val="baseline"/>
                            </w:pPr>
                            <w:r w:rsidRPr="004B1825">
                              <w:rPr>
                                <w:rFonts w:ascii="Arial" w:eastAsia="MS PGothic" w:hAnsi="Arial"/>
                                <w:color w:val="000000"/>
                                <w:kern w:val="24"/>
                                <w:sz w:val="40"/>
                                <w:szCs w:val="40"/>
                                <w:lang w:val="de-CH"/>
                              </w:rPr>
                              <w:t>Plunger</w:t>
                            </w:r>
                          </w:p>
                          <w:p w14:paraId="53E654B9" w14:textId="77777777" w:rsidR="00EE0063" w:rsidRDefault="00EE0063" w:rsidP="005140DA">
                            <w:pPr>
                              <w:pStyle w:val="NormalWeb"/>
                              <w:spacing w:before="0" w:beforeAutospacing="0" w:after="0" w:afterAutospacing="0"/>
                              <w:textAlignment w:val="baseline"/>
                            </w:pPr>
                            <w:r w:rsidRPr="004B1825">
                              <w:rPr>
                                <w:rFonts w:ascii="Arial" w:eastAsia="MS PGothic" w:hAnsi="Arial"/>
                                <w:color w:val="000000"/>
                                <w:kern w:val="24"/>
                                <w:sz w:val="40"/>
                                <w:szCs w:val="40"/>
                                <w:lang w:val="de-CH"/>
                              </w:rPr>
                              <w:t xml:space="preserve">    Rod</w:t>
                            </w:r>
                          </w:p>
                        </w:txbxContent>
                      </v:textbox>
                    </v:shape>
                  </w:pict>
                </mc:Fallback>
              </mc:AlternateContent>
            </w:r>
          </w:p>
        </w:tc>
      </w:tr>
      <w:tr w:rsidR="005140DA" w:rsidRPr="007B7D0B" w14:paraId="0BECD435" w14:textId="77777777" w:rsidTr="0006778D">
        <w:trPr>
          <w:cantSplit/>
        </w:trPr>
        <w:tc>
          <w:tcPr>
            <w:tcW w:w="1701" w:type="dxa"/>
          </w:tcPr>
          <w:p w14:paraId="18802F18" w14:textId="77777777" w:rsidR="005140DA" w:rsidRPr="00927184" w:rsidRDefault="005140DA" w:rsidP="00C628B0">
            <w:pPr>
              <w:widowControl w:val="0"/>
              <w:rPr>
                <w:szCs w:val="22"/>
                <w:lang w:val="nl-NL"/>
              </w:rPr>
            </w:pPr>
            <w:r w:rsidRPr="00927184">
              <w:rPr>
                <w:b/>
                <w:szCs w:val="22"/>
                <w:lang w:val="nl-NL"/>
              </w:rPr>
              <w:t>Voorbereiden</w:t>
            </w:r>
          </w:p>
        </w:tc>
        <w:tc>
          <w:tcPr>
            <w:tcW w:w="7513" w:type="dxa"/>
            <w:gridSpan w:val="2"/>
          </w:tcPr>
          <w:p w14:paraId="089B759A" w14:textId="77777777" w:rsidR="005140DA" w:rsidRPr="00927184" w:rsidRDefault="005140DA" w:rsidP="00C628B0">
            <w:pPr>
              <w:widowControl w:val="0"/>
              <w:ind w:left="575" w:hanging="575"/>
              <w:rPr>
                <w:szCs w:val="22"/>
                <w:lang w:val="nl-NL"/>
              </w:rPr>
            </w:pPr>
            <w:r w:rsidRPr="00927184">
              <w:rPr>
                <w:szCs w:val="22"/>
                <w:lang w:val="nl-NL"/>
              </w:rPr>
              <w:t>1.</w:t>
            </w:r>
            <w:r w:rsidRPr="00927184">
              <w:rPr>
                <w:szCs w:val="22"/>
                <w:lang w:val="nl-NL"/>
              </w:rPr>
              <w:tab/>
              <w:t>Controleer of de verpakking het volgende bevat:</w:t>
            </w:r>
          </w:p>
          <w:p w14:paraId="4EFB4C2B" w14:textId="77777777" w:rsidR="005140DA" w:rsidRPr="00927184" w:rsidRDefault="005140DA" w:rsidP="00C628B0">
            <w:pPr>
              <w:widowControl w:val="0"/>
              <w:numPr>
                <w:ilvl w:val="0"/>
                <w:numId w:val="20"/>
              </w:numPr>
              <w:tabs>
                <w:tab w:val="clear" w:pos="357"/>
              </w:tabs>
              <w:ind w:left="575" w:hanging="575"/>
              <w:rPr>
                <w:szCs w:val="22"/>
                <w:lang w:val="nl-NL"/>
              </w:rPr>
            </w:pPr>
            <w:r w:rsidRPr="00927184">
              <w:rPr>
                <w:szCs w:val="22"/>
                <w:lang w:val="nl-NL"/>
              </w:rPr>
              <w:t>een steriele voorgevulde spuit in een verzegeld bakje.</w:t>
            </w:r>
          </w:p>
          <w:p w14:paraId="19A5E271" w14:textId="77777777" w:rsidR="005140DA" w:rsidRPr="00927184" w:rsidRDefault="005140DA" w:rsidP="00C628B0">
            <w:pPr>
              <w:widowControl w:val="0"/>
              <w:ind w:left="575" w:hanging="575"/>
              <w:rPr>
                <w:b/>
                <w:bCs/>
                <w:i/>
                <w:szCs w:val="22"/>
                <w:lang w:val="nl-NL"/>
              </w:rPr>
            </w:pPr>
            <w:r w:rsidRPr="00927184">
              <w:rPr>
                <w:szCs w:val="22"/>
                <w:lang w:val="nl-NL"/>
              </w:rPr>
              <w:t>2.</w:t>
            </w:r>
            <w:r w:rsidRPr="00927184">
              <w:rPr>
                <w:szCs w:val="22"/>
                <w:lang w:val="nl-NL"/>
              </w:rPr>
              <w:tab/>
              <w:t xml:space="preserve">Trek de afdekking van het bakje met de spuit en neem de spuit er </w:t>
            </w:r>
            <w:r w:rsidR="00D16A1D" w:rsidRPr="00927184">
              <w:rPr>
                <w:szCs w:val="22"/>
                <w:lang w:val="nl-NL"/>
              </w:rPr>
              <w:t xml:space="preserve">voorzichtig </w:t>
            </w:r>
            <w:r w:rsidRPr="00927184">
              <w:rPr>
                <w:szCs w:val="22"/>
                <w:lang w:val="nl-NL"/>
              </w:rPr>
              <w:t xml:space="preserve">uit </w:t>
            </w:r>
            <w:r w:rsidR="00D16A1D" w:rsidRPr="00927184">
              <w:rPr>
                <w:szCs w:val="22"/>
                <w:lang w:val="nl-NL"/>
              </w:rPr>
              <w:t xml:space="preserve">met een </w:t>
            </w:r>
            <w:r w:rsidRPr="00927184">
              <w:rPr>
                <w:szCs w:val="22"/>
                <w:lang w:val="nl-NL"/>
              </w:rPr>
              <w:t>aseptische techniek.</w:t>
            </w:r>
          </w:p>
        </w:tc>
      </w:tr>
      <w:tr w:rsidR="005140DA" w:rsidRPr="007B7D0B" w14:paraId="2399E571" w14:textId="77777777" w:rsidTr="0006778D">
        <w:trPr>
          <w:cantSplit/>
        </w:trPr>
        <w:tc>
          <w:tcPr>
            <w:tcW w:w="1701" w:type="dxa"/>
          </w:tcPr>
          <w:p w14:paraId="1795AFDA" w14:textId="77777777" w:rsidR="005140DA" w:rsidRPr="00927184" w:rsidRDefault="00D16A1D" w:rsidP="00C628B0">
            <w:pPr>
              <w:widowControl w:val="0"/>
              <w:rPr>
                <w:b/>
                <w:szCs w:val="22"/>
                <w:lang w:val="nl-NL"/>
              </w:rPr>
            </w:pPr>
            <w:r w:rsidRPr="00927184">
              <w:rPr>
                <w:b/>
                <w:szCs w:val="22"/>
                <w:lang w:val="nl-NL"/>
              </w:rPr>
              <w:t>S</w:t>
            </w:r>
            <w:r w:rsidR="005140DA" w:rsidRPr="00927184">
              <w:rPr>
                <w:b/>
                <w:szCs w:val="22"/>
                <w:lang w:val="nl-NL"/>
              </w:rPr>
              <w:t>puit</w:t>
            </w:r>
            <w:r w:rsidRPr="00927184">
              <w:rPr>
                <w:b/>
                <w:szCs w:val="22"/>
                <w:lang w:val="nl-NL"/>
              </w:rPr>
              <w:t xml:space="preserve"> controleren</w:t>
            </w:r>
          </w:p>
        </w:tc>
        <w:tc>
          <w:tcPr>
            <w:tcW w:w="4395" w:type="dxa"/>
          </w:tcPr>
          <w:p w14:paraId="6487F351" w14:textId="77777777" w:rsidR="005140DA" w:rsidRPr="00927184" w:rsidRDefault="005140DA" w:rsidP="00C628B0">
            <w:pPr>
              <w:widowControl w:val="0"/>
              <w:ind w:left="575" w:hanging="575"/>
              <w:rPr>
                <w:szCs w:val="22"/>
                <w:lang w:val="nl-NL"/>
              </w:rPr>
            </w:pPr>
            <w:r w:rsidRPr="00927184">
              <w:rPr>
                <w:szCs w:val="22"/>
                <w:lang w:val="nl-NL"/>
              </w:rPr>
              <w:t>3.</w:t>
            </w:r>
            <w:r w:rsidRPr="00927184">
              <w:rPr>
                <w:szCs w:val="22"/>
                <w:lang w:val="nl-NL"/>
              </w:rPr>
              <w:tab/>
              <w:t>Controleer of:</w:t>
            </w:r>
          </w:p>
          <w:p w14:paraId="4E8E624F" w14:textId="77777777" w:rsidR="005140DA" w:rsidRPr="00927184" w:rsidRDefault="005140DA" w:rsidP="00C628B0">
            <w:pPr>
              <w:widowControl w:val="0"/>
              <w:numPr>
                <w:ilvl w:val="0"/>
                <w:numId w:val="20"/>
              </w:numPr>
              <w:tabs>
                <w:tab w:val="clear" w:pos="357"/>
              </w:tabs>
              <w:ind w:left="575" w:hanging="575"/>
              <w:rPr>
                <w:szCs w:val="22"/>
                <w:lang w:val="nl-NL"/>
              </w:rPr>
            </w:pPr>
            <w:r w:rsidRPr="00927184">
              <w:rPr>
                <w:szCs w:val="22"/>
                <w:lang w:val="nl-NL"/>
              </w:rPr>
              <w:t>de spuitdop niet is losgeraakt van de Luer-Lock.</w:t>
            </w:r>
          </w:p>
          <w:p w14:paraId="475E6284" w14:textId="77777777" w:rsidR="005140DA" w:rsidRPr="00927184" w:rsidRDefault="005140DA" w:rsidP="00C628B0">
            <w:pPr>
              <w:widowControl w:val="0"/>
              <w:numPr>
                <w:ilvl w:val="0"/>
                <w:numId w:val="20"/>
              </w:numPr>
              <w:tabs>
                <w:tab w:val="clear" w:pos="357"/>
              </w:tabs>
              <w:ind w:left="575" w:hanging="575"/>
              <w:rPr>
                <w:szCs w:val="22"/>
                <w:lang w:val="nl-NL"/>
              </w:rPr>
            </w:pPr>
            <w:r w:rsidRPr="00927184">
              <w:rPr>
                <w:szCs w:val="22"/>
                <w:lang w:val="nl-NL"/>
              </w:rPr>
              <w:t>de spuit niet beschadigd is.</w:t>
            </w:r>
          </w:p>
          <w:p w14:paraId="0AF6386D" w14:textId="1334F459" w:rsidR="005140DA" w:rsidRPr="00927184" w:rsidRDefault="005140DA" w:rsidP="00C628B0">
            <w:pPr>
              <w:widowControl w:val="0"/>
              <w:numPr>
                <w:ilvl w:val="0"/>
                <w:numId w:val="20"/>
              </w:numPr>
              <w:tabs>
                <w:tab w:val="clear" w:pos="357"/>
              </w:tabs>
              <w:ind w:left="575" w:hanging="575"/>
              <w:rPr>
                <w:szCs w:val="22"/>
                <w:lang w:val="nl-NL"/>
              </w:rPr>
            </w:pPr>
            <w:r w:rsidRPr="00927184">
              <w:rPr>
                <w:szCs w:val="22"/>
                <w:lang w:val="nl-NL"/>
              </w:rPr>
              <w:t>de oplossing er helder uitziet, kleurloos tot licht</w:t>
            </w:r>
            <w:r w:rsidR="00AE526B">
              <w:rPr>
                <w:szCs w:val="22"/>
                <w:lang w:val="nl-NL"/>
              </w:rPr>
              <w:t>bruin</w:t>
            </w:r>
            <w:r w:rsidRPr="00927184">
              <w:rPr>
                <w:szCs w:val="22"/>
                <w:lang w:val="nl-NL"/>
              </w:rPr>
              <w:t xml:space="preserve">geel </w:t>
            </w:r>
            <w:r w:rsidR="00EE47A8" w:rsidRPr="00927184">
              <w:rPr>
                <w:szCs w:val="22"/>
                <w:lang w:val="nl-NL"/>
              </w:rPr>
              <w:t xml:space="preserve">is </w:t>
            </w:r>
            <w:r w:rsidRPr="00927184">
              <w:rPr>
                <w:szCs w:val="22"/>
                <w:lang w:val="nl-NL"/>
              </w:rPr>
              <w:t>en geen deeltjes bevat.</w:t>
            </w:r>
          </w:p>
          <w:p w14:paraId="22DF523D" w14:textId="77777777" w:rsidR="005140DA" w:rsidRPr="00927184" w:rsidRDefault="005140DA" w:rsidP="00C628B0">
            <w:pPr>
              <w:widowControl w:val="0"/>
              <w:ind w:left="575" w:hanging="575"/>
              <w:rPr>
                <w:szCs w:val="22"/>
                <w:lang w:val="nl-NL"/>
              </w:rPr>
            </w:pPr>
            <w:r w:rsidRPr="00927184">
              <w:rPr>
                <w:szCs w:val="22"/>
                <w:lang w:val="nl-NL"/>
              </w:rPr>
              <w:t>4.</w:t>
            </w:r>
            <w:r w:rsidRPr="00927184">
              <w:rPr>
                <w:szCs w:val="22"/>
                <w:lang w:val="nl-NL"/>
              </w:rPr>
              <w:tab/>
              <w:t xml:space="preserve">Als een van bovenstaande niet </w:t>
            </w:r>
            <w:r w:rsidR="005D60C4" w:rsidRPr="00927184">
              <w:rPr>
                <w:szCs w:val="22"/>
                <w:lang w:val="nl-NL"/>
              </w:rPr>
              <w:t>klopt</w:t>
            </w:r>
            <w:r w:rsidRPr="00927184">
              <w:rPr>
                <w:szCs w:val="22"/>
                <w:lang w:val="nl-NL"/>
              </w:rPr>
              <w:t>, gooi dan de voorgevulde spuit weg en gebruik een nieuwe.</w:t>
            </w:r>
          </w:p>
        </w:tc>
        <w:tc>
          <w:tcPr>
            <w:tcW w:w="3118" w:type="dxa"/>
            <w:vAlign w:val="center"/>
          </w:tcPr>
          <w:p w14:paraId="6C62C12E" w14:textId="77777777" w:rsidR="005140DA" w:rsidRPr="00927184" w:rsidRDefault="005140DA" w:rsidP="00C628B0">
            <w:pPr>
              <w:widowControl w:val="0"/>
              <w:rPr>
                <w:i/>
                <w:szCs w:val="22"/>
                <w:lang w:val="nl-NL"/>
              </w:rPr>
            </w:pPr>
          </w:p>
        </w:tc>
      </w:tr>
      <w:tr w:rsidR="005140DA" w:rsidRPr="00927184" w14:paraId="0167E548" w14:textId="77777777" w:rsidTr="0006778D">
        <w:trPr>
          <w:cantSplit/>
          <w:trHeight w:val="2665"/>
        </w:trPr>
        <w:tc>
          <w:tcPr>
            <w:tcW w:w="1701" w:type="dxa"/>
          </w:tcPr>
          <w:p w14:paraId="6203F0E6" w14:textId="77777777" w:rsidR="005140DA" w:rsidRPr="00927184" w:rsidRDefault="00EE47A8" w:rsidP="00C628B0">
            <w:pPr>
              <w:widowControl w:val="0"/>
              <w:rPr>
                <w:b/>
                <w:szCs w:val="22"/>
                <w:lang w:val="nl-NL"/>
              </w:rPr>
            </w:pPr>
            <w:r w:rsidRPr="00927184">
              <w:rPr>
                <w:b/>
                <w:szCs w:val="22"/>
                <w:lang w:val="nl-NL"/>
              </w:rPr>
              <w:t>S</w:t>
            </w:r>
            <w:r w:rsidR="005140DA" w:rsidRPr="00927184">
              <w:rPr>
                <w:b/>
                <w:szCs w:val="22"/>
                <w:lang w:val="nl-NL"/>
              </w:rPr>
              <w:t>puitdop</w:t>
            </w:r>
            <w:r w:rsidRPr="00927184">
              <w:rPr>
                <w:b/>
                <w:szCs w:val="22"/>
                <w:lang w:val="nl-NL"/>
              </w:rPr>
              <w:t xml:space="preserve"> verwijderen</w:t>
            </w:r>
          </w:p>
        </w:tc>
        <w:tc>
          <w:tcPr>
            <w:tcW w:w="4395" w:type="dxa"/>
          </w:tcPr>
          <w:p w14:paraId="4C3D8105" w14:textId="77777777" w:rsidR="005140DA" w:rsidRPr="00927184" w:rsidRDefault="005140DA" w:rsidP="00C628B0">
            <w:pPr>
              <w:widowControl w:val="0"/>
              <w:ind w:left="575" w:hanging="575"/>
              <w:rPr>
                <w:szCs w:val="22"/>
                <w:lang w:val="nl-NL"/>
              </w:rPr>
            </w:pPr>
            <w:r w:rsidRPr="00927184">
              <w:rPr>
                <w:szCs w:val="22"/>
                <w:lang w:val="nl-NL"/>
              </w:rPr>
              <w:t>5.</w:t>
            </w:r>
            <w:r w:rsidRPr="00927184">
              <w:rPr>
                <w:szCs w:val="22"/>
                <w:lang w:val="nl-NL"/>
              </w:rPr>
              <w:tab/>
              <w:t>Breek de spuitdop eraf (niet draaien of trekken; zie Figuur 2).</w:t>
            </w:r>
          </w:p>
          <w:p w14:paraId="6E8B7202" w14:textId="77777777" w:rsidR="005140DA" w:rsidRPr="00927184" w:rsidRDefault="005140DA" w:rsidP="00C628B0">
            <w:pPr>
              <w:widowControl w:val="0"/>
              <w:ind w:left="575" w:hanging="575"/>
              <w:rPr>
                <w:b/>
                <w:bCs/>
                <w:szCs w:val="22"/>
                <w:lang w:val="nl-NL"/>
              </w:rPr>
            </w:pPr>
            <w:r w:rsidRPr="00927184">
              <w:rPr>
                <w:szCs w:val="22"/>
                <w:lang w:val="nl-NL"/>
              </w:rPr>
              <w:t>6.</w:t>
            </w:r>
            <w:r w:rsidRPr="00927184">
              <w:rPr>
                <w:szCs w:val="22"/>
                <w:lang w:val="nl-NL"/>
              </w:rPr>
              <w:tab/>
              <w:t>Verwijder de spuitdop (zie Figuur 3).</w:t>
            </w:r>
          </w:p>
        </w:tc>
        <w:tc>
          <w:tcPr>
            <w:tcW w:w="3118" w:type="dxa"/>
          </w:tcPr>
          <w:p w14:paraId="76A1A4B8" w14:textId="77777777" w:rsidR="005140DA" w:rsidRPr="00927184" w:rsidRDefault="00381848" w:rsidP="00C628B0">
            <w:pPr>
              <w:widowControl w:val="0"/>
              <w:rPr>
                <w:bCs/>
                <w:szCs w:val="22"/>
                <w:lang w:val="nl-NL"/>
              </w:rPr>
            </w:pPr>
            <w:r w:rsidRPr="00927184">
              <w:rPr>
                <w:i/>
                <w:noProof/>
                <w:szCs w:val="22"/>
                <w:lang w:val="en-US"/>
              </w:rPr>
              <w:drawing>
                <wp:inline distT="0" distB="0" distL="0" distR="0" wp14:anchorId="44256C53" wp14:editId="6AB97E45">
                  <wp:extent cx="1762125" cy="1457325"/>
                  <wp:effectExtent l="0" t="0" r="0" b="0"/>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1762125" cy="1457325"/>
                          </a:xfrm>
                          <a:prstGeom prst="rect">
                            <a:avLst/>
                          </a:prstGeom>
                          <a:noFill/>
                          <a:ln>
                            <a:noFill/>
                          </a:ln>
                        </pic:spPr>
                      </pic:pic>
                    </a:graphicData>
                  </a:graphic>
                </wp:inline>
              </w:drawing>
            </w:r>
          </w:p>
          <w:p w14:paraId="3239198F" w14:textId="77777777" w:rsidR="005140DA" w:rsidRPr="00927184" w:rsidRDefault="005140DA" w:rsidP="00C628B0">
            <w:pPr>
              <w:widowControl w:val="0"/>
              <w:jc w:val="center"/>
              <w:rPr>
                <w:rFonts w:eastAsia="MS PGothic"/>
                <w:b/>
                <w:kern w:val="24"/>
                <w:szCs w:val="22"/>
                <w:lang w:val="nl-NL"/>
              </w:rPr>
            </w:pPr>
            <w:r w:rsidRPr="00927184">
              <w:rPr>
                <w:rFonts w:eastAsia="MS PGothic"/>
                <w:b/>
                <w:kern w:val="24"/>
                <w:szCs w:val="22"/>
                <w:lang w:val="nl-NL"/>
              </w:rPr>
              <w:t>Figuur 2</w:t>
            </w:r>
          </w:p>
          <w:p w14:paraId="53966062" w14:textId="77777777" w:rsidR="005140DA" w:rsidRPr="00927184" w:rsidRDefault="005140DA" w:rsidP="00C628B0">
            <w:pPr>
              <w:widowControl w:val="0"/>
              <w:rPr>
                <w:bCs/>
                <w:szCs w:val="22"/>
                <w:lang w:val="nl-NL"/>
              </w:rPr>
            </w:pPr>
          </w:p>
          <w:p w14:paraId="4AFC7CD9" w14:textId="77777777" w:rsidR="005140DA" w:rsidRPr="00927184" w:rsidRDefault="00381848" w:rsidP="00C628B0">
            <w:pPr>
              <w:widowControl w:val="0"/>
              <w:rPr>
                <w:b/>
                <w:bCs/>
                <w:szCs w:val="22"/>
                <w:lang w:val="nl-NL"/>
              </w:rPr>
            </w:pPr>
            <w:r w:rsidRPr="00927184">
              <w:rPr>
                <w:b/>
                <w:bCs/>
                <w:noProof/>
                <w:szCs w:val="22"/>
                <w:lang w:val="en-US"/>
              </w:rPr>
              <w:drawing>
                <wp:inline distT="0" distB="0" distL="0" distR="0" wp14:anchorId="692E2043" wp14:editId="2998AC91">
                  <wp:extent cx="1838325" cy="1371600"/>
                  <wp:effectExtent l="0" t="0" r="0" b="0"/>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1838325" cy="1371600"/>
                          </a:xfrm>
                          <a:prstGeom prst="rect">
                            <a:avLst/>
                          </a:prstGeom>
                          <a:noFill/>
                          <a:ln>
                            <a:noFill/>
                          </a:ln>
                        </pic:spPr>
                      </pic:pic>
                    </a:graphicData>
                  </a:graphic>
                </wp:inline>
              </w:drawing>
            </w:r>
          </w:p>
          <w:p w14:paraId="534E643A" w14:textId="77777777" w:rsidR="005140DA" w:rsidRPr="00927184" w:rsidRDefault="005140DA" w:rsidP="00C628B0">
            <w:pPr>
              <w:widowControl w:val="0"/>
              <w:jc w:val="center"/>
              <w:rPr>
                <w:b/>
                <w:bCs/>
                <w:szCs w:val="22"/>
                <w:lang w:val="nl-NL"/>
              </w:rPr>
            </w:pPr>
            <w:r w:rsidRPr="00927184">
              <w:rPr>
                <w:rFonts w:eastAsia="MS PGothic"/>
                <w:b/>
                <w:kern w:val="24"/>
                <w:szCs w:val="22"/>
                <w:lang w:val="nl-NL"/>
              </w:rPr>
              <w:t>Figuur 3</w:t>
            </w:r>
          </w:p>
        </w:tc>
      </w:tr>
      <w:tr w:rsidR="005140DA" w:rsidRPr="00927184" w14:paraId="68F6CFCF" w14:textId="77777777" w:rsidTr="0006778D">
        <w:trPr>
          <w:cantSplit/>
          <w:trHeight w:val="3235"/>
        </w:trPr>
        <w:tc>
          <w:tcPr>
            <w:tcW w:w="1701" w:type="dxa"/>
          </w:tcPr>
          <w:p w14:paraId="09D3B754" w14:textId="77777777" w:rsidR="005140DA" w:rsidRPr="00927184" w:rsidRDefault="00EE47A8" w:rsidP="00C628B0">
            <w:pPr>
              <w:widowControl w:val="0"/>
              <w:rPr>
                <w:b/>
                <w:szCs w:val="22"/>
                <w:lang w:val="nl-NL"/>
              </w:rPr>
            </w:pPr>
            <w:r w:rsidRPr="00927184">
              <w:rPr>
                <w:b/>
                <w:szCs w:val="22"/>
                <w:lang w:val="nl-NL"/>
              </w:rPr>
              <w:t>N</w:t>
            </w:r>
            <w:r w:rsidR="005140DA" w:rsidRPr="00927184">
              <w:rPr>
                <w:b/>
                <w:szCs w:val="22"/>
                <w:lang w:val="nl-NL"/>
              </w:rPr>
              <w:t>aald</w:t>
            </w:r>
            <w:r w:rsidRPr="00927184">
              <w:rPr>
                <w:b/>
                <w:szCs w:val="22"/>
                <w:lang w:val="nl-NL"/>
              </w:rPr>
              <w:t xml:space="preserve"> bevestigen</w:t>
            </w:r>
          </w:p>
        </w:tc>
        <w:tc>
          <w:tcPr>
            <w:tcW w:w="4395" w:type="dxa"/>
          </w:tcPr>
          <w:p w14:paraId="1A2CBF87" w14:textId="77777777" w:rsidR="005140DA" w:rsidRPr="00927184" w:rsidRDefault="005140DA" w:rsidP="00C628B0">
            <w:pPr>
              <w:widowControl w:val="0"/>
              <w:ind w:left="575" w:hanging="575"/>
              <w:rPr>
                <w:szCs w:val="22"/>
                <w:lang w:val="nl-NL"/>
              </w:rPr>
            </w:pPr>
            <w:r w:rsidRPr="00927184">
              <w:rPr>
                <w:szCs w:val="22"/>
                <w:lang w:val="nl-NL"/>
              </w:rPr>
              <w:t>7.</w:t>
            </w:r>
            <w:r w:rsidRPr="00927184">
              <w:rPr>
                <w:szCs w:val="22"/>
                <w:lang w:val="nl-NL"/>
              </w:rPr>
              <w:tab/>
              <w:t xml:space="preserve">Bevestig een 30G x ½″ steriele injectienaald stevig </w:t>
            </w:r>
            <w:r w:rsidR="003725BF" w:rsidRPr="00927184">
              <w:rPr>
                <w:szCs w:val="22"/>
                <w:lang w:val="nl-NL"/>
              </w:rPr>
              <w:t>op</w:t>
            </w:r>
            <w:r w:rsidRPr="00927184">
              <w:rPr>
                <w:szCs w:val="22"/>
                <w:lang w:val="nl-NL"/>
              </w:rPr>
              <w:t xml:space="preserve"> de spuit door deze strak op de Luer-Lock te draaien (zie Figuur 4).</w:t>
            </w:r>
          </w:p>
          <w:p w14:paraId="41BC4AE3" w14:textId="77777777" w:rsidR="005140DA" w:rsidRPr="00927184" w:rsidRDefault="005140DA" w:rsidP="00C628B0">
            <w:pPr>
              <w:widowControl w:val="0"/>
              <w:ind w:left="575" w:hanging="575"/>
              <w:rPr>
                <w:szCs w:val="22"/>
                <w:lang w:val="nl-NL"/>
              </w:rPr>
            </w:pPr>
            <w:r w:rsidRPr="00927184">
              <w:rPr>
                <w:szCs w:val="22"/>
                <w:lang w:val="nl-NL"/>
              </w:rPr>
              <w:t>8.</w:t>
            </w:r>
            <w:r w:rsidRPr="00927184">
              <w:rPr>
                <w:szCs w:val="22"/>
                <w:lang w:val="nl-NL"/>
              </w:rPr>
              <w:tab/>
              <w:t xml:space="preserve">Verwijder </w:t>
            </w:r>
            <w:r w:rsidR="00EE47A8" w:rsidRPr="00927184">
              <w:rPr>
                <w:szCs w:val="22"/>
                <w:lang w:val="nl-NL"/>
              </w:rPr>
              <w:t xml:space="preserve">voorzichtig </w:t>
            </w:r>
            <w:r w:rsidRPr="00927184">
              <w:rPr>
                <w:szCs w:val="22"/>
                <w:lang w:val="nl-NL"/>
              </w:rPr>
              <w:t xml:space="preserve">de beschermkap door deze recht van de naald te trekken (zie </w:t>
            </w:r>
            <w:r w:rsidRPr="00927184">
              <w:rPr>
                <w:lang w:val="nl-NL"/>
              </w:rPr>
              <w:t>Figuur 5</w:t>
            </w:r>
            <w:r w:rsidRPr="00927184">
              <w:rPr>
                <w:szCs w:val="22"/>
                <w:lang w:val="nl-NL"/>
              </w:rPr>
              <w:t>).</w:t>
            </w:r>
          </w:p>
          <w:p w14:paraId="6F91C86E" w14:textId="77777777" w:rsidR="005140DA" w:rsidRPr="00927184" w:rsidRDefault="005140DA" w:rsidP="00C628B0">
            <w:pPr>
              <w:widowControl w:val="0"/>
              <w:rPr>
                <w:b/>
                <w:bCs/>
                <w:szCs w:val="22"/>
                <w:lang w:val="nl-NL"/>
              </w:rPr>
            </w:pPr>
            <w:r w:rsidRPr="00927184">
              <w:rPr>
                <w:b/>
                <w:szCs w:val="22"/>
                <w:lang w:val="nl-NL"/>
              </w:rPr>
              <w:t>N</w:t>
            </w:r>
            <w:r w:rsidR="00DB5642" w:rsidRPr="00927184">
              <w:rPr>
                <w:b/>
                <w:szCs w:val="22"/>
                <w:lang w:val="nl-NL"/>
              </w:rPr>
              <w:t>B</w:t>
            </w:r>
            <w:r w:rsidRPr="00927184">
              <w:rPr>
                <w:b/>
                <w:szCs w:val="22"/>
                <w:lang w:val="nl-NL"/>
              </w:rPr>
              <w:t>: Veeg de injectienaald op geen enkel moment af.</w:t>
            </w:r>
          </w:p>
        </w:tc>
        <w:tc>
          <w:tcPr>
            <w:tcW w:w="3118" w:type="dxa"/>
          </w:tcPr>
          <w:p w14:paraId="46C323F0" w14:textId="77777777" w:rsidR="005140DA" w:rsidRPr="00927184" w:rsidRDefault="005140DA" w:rsidP="00C628B0">
            <w:pPr>
              <w:widowControl w:val="0"/>
              <w:rPr>
                <w:rFonts w:eastAsia="MS PGothic"/>
                <w:kern w:val="24"/>
                <w:szCs w:val="22"/>
                <w:lang w:val="nl-NL"/>
              </w:rPr>
            </w:pPr>
          </w:p>
          <w:p w14:paraId="47469151" w14:textId="77777777" w:rsidR="005140DA" w:rsidRPr="00927184" w:rsidRDefault="00381848" w:rsidP="00C628B0">
            <w:pPr>
              <w:widowControl w:val="0"/>
              <w:rPr>
                <w:rFonts w:ascii="Arial" w:eastAsia="MS PGothic" w:hAnsi="Arial"/>
                <w:b/>
                <w:kern w:val="24"/>
                <w:sz w:val="20"/>
                <w:lang w:val="nl-NL"/>
              </w:rPr>
            </w:pPr>
            <w:r w:rsidRPr="00927184">
              <w:rPr>
                <w:rFonts w:ascii="Arial" w:eastAsia="MS PGothic" w:hAnsi="Arial"/>
                <w:b/>
                <w:noProof/>
                <w:kern w:val="24"/>
                <w:sz w:val="20"/>
                <w:lang w:val="en-US"/>
              </w:rPr>
              <w:drawing>
                <wp:inline distT="0" distB="0" distL="0" distR="0" wp14:anchorId="612104AD" wp14:editId="4ABD3E0F">
                  <wp:extent cx="1838325" cy="1562100"/>
                  <wp:effectExtent l="0" t="0" r="0" b="0"/>
                  <wp:docPr id="30" name="Picture 2"/>
                  <wp:cNvGraphicFramePr>
                    <a:graphicFrameLocks xmlns:a="http://schemas.openxmlformats.org/drawingml/2006/main" noGrp="1"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Grp="1"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838325" cy="1562100"/>
                          </a:xfrm>
                          <a:prstGeom prst="rect">
                            <a:avLst/>
                          </a:prstGeom>
                          <a:noFill/>
                          <a:ln>
                            <a:noFill/>
                          </a:ln>
                        </pic:spPr>
                      </pic:pic>
                    </a:graphicData>
                  </a:graphic>
                </wp:inline>
              </w:drawing>
            </w:r>
          </w:p>
          <w:p w14:paraId="7941B62D" w14:textId="77777777" w:rsidR="005140DA" w:rsidRPr="00927184" w:rsidRDefault="005140DA" w:rsidP="00C628B0">
            <w:pPr>
              <w:widowControl w:val="0"/>
              <w:jc w:val="center"/>
              <w:rPr>
                <w:rFonts w:eastAsia="MS PGothic"/>
                <w:b/>
                <w:kern w:val="24"/>
                <w:szCs w:val="22"/>
                <w:lang w:val="nl-NL"/>
              </w:rPr>
            </w:pPr>
            <w:r w:rsidRPr="00927184">
              <w:rPr>
                <w:rFonts w:eastAsia="MS PGothic"/>
                <w:b/>
                <w:kern w:val="24"/>
                <w:szCs w:val="22"/>
                <w:lang w:val="nl-NL"/>
              </w:rPr>
              <w:t>Figuur 4</w:t>
            </w:r>
            <w:r w:rsidRPr="00927184">
              <w:rPr>
                <w:rFonts w:eastAsia="MS PGothic"/>
                <w:b/>
                <w:kern w:val="24"/>
                <w:szCs w:val="22"/>
                <w:lang w:val="nl-NL"/>
              </w:rPr>
              <w:tab/>
              <w:t>Figuur 5</w:t>
            </w:r>
          </w:p>
        </w:tc>
      </w:tr>
      <w:tr w:rsidR="005140DA" w:rsidRPr="00927184" w14:paraId="18C68478" w14:textId="77777777" w:rsidTr="0006778D">
        <w:trPr>
          <w:cantSplit/>
          <w:trHeight w:val="3308"/>
        </w:trPr>
        <w:tc>
          <w:tcPr>
            <w:tcW w:w="1701" w:type="dxa"/>
          </w:tcPr>
          <w:p w14:paraId="5F8F34F4" w14:textId="77777777" w:rsidR="005140DA" w:rsidRPr="00927184" w:rsidRDefault="00EE47A8" w:rsidP="00C628B0">
            <w:pPr>
              <w:widowControl w:val="0"/>
              <w:rPr>
                <w:b/>
                <w:szCs w:val="22"/>
                <w:lang w:val="nl-NL"/>
              </w:rPr>
            </w:pPr>
            <w:r w:rsidRPr="00927184">
              <w:rPr>
                <w:b/>
                <w:szCs w:val="22"/>
                <w:lang w:val="nl-NL"/>
              </w:rPr>
              <w:t>L</w:t>
            </w:r>
            <w:r w:rsidR="005140DA" w:rsidRPr="00927184">
              <w:rPr>
                <w:b/>
                <w:szCs w:val="22"/>
                <w:lang w:val="nl-NL"/>
              </w:rPr>
              <w:t>uchtbellen</w:t>
            </w:r>
            <w:r w:rsidRPr="00927184">
              <w:rPr>
                <w:b/>
                <w:szCs w:val="22"/>
                <w:lang w:val="nl-NL"/>
              </w:rPr>
              <w:t xml:space="preserve"> verwijderen</w:t>
            </w:r>
          </w:p>
        </w:tc>
        <w:tc>
          <w:tcPr>
            <w:tcW w:w="4395" w:type="dxa"/>
          </w:tcPr>
          <w:p w14:paraId="13EF5F0B" w14:textId="77777777" w:rsidR="005140DA" w:rsidRPr="00927184" w:rsidRDefault="005140DA" w:rsidP="00C628B0">
            <w:pPr>
              <w:widowControl w:val="0"/>
              <w:ind w:left="561" w:hanging="561"/>
              <w:rPr>
                <w:szCs w:val="22"/>
                <w:lang w:val="nl-NL"/>
              </w:rPr>
            </w:pPr>
            <w:r w:rsidRPr="00927184">
              <w:rPr>
                <w:szCs w:val="22"/>
                <w:lang w:val="nl-NL"/>
              </w:rPr>
              <w:t>9.</w:t>
            </w:r>
            <w:r w:rsidRPr="00927184">
              <w:rPr>
                <w:szCs w:val="22"/>
                <w:lang w:val="nl-NL"/>
              </w:rPr>
              <w:tab/>
              <w:t>Houd de spuit rechtop.</w:t>
            </w:r>
          </w:p>
          <w:p w14:paraId="611DD9C6" w14:textId="77777777" w:rsidR="005140DA" w:rsidRPr="00927184" w:rsidRDefault="005140DA" w:rsidP="00C628B0">
            <w:pPr>
              <w:widowControl w:val="0"/>
              <w:ind w:left="561" w:hanging="561"/>
              <w:rPr>
                <w:szCs w:val="22"/>
                <w:lang w:val="nl-NL"/>
              </w:rPr>
            </w:pPr>
            <w:r w:rsidRPr="00927184">
              <w:rPr>
                <w:szCs w:val="22"/>
                <w:lang w:val="nl-NL"/>
              </w:rPr>
              <w:t>10.</w:t>
            </w:r>
            <w:r w:rsidRPr="00927184">
              <w:rPr>
                <w:szCs w:val="22"/>
                <w:lang w:val="nl-NL"/>
              </w:rPr>
              <w:tab/>
            </w:r>
            <w:r w:rsidR="008838A1" w:rsidRPr="00927184">
              <w:rPr>
                <w:szCs w:val="22"/>
                <w:lang w:val="nl-NL"/>
              </w:rPr>
              <w:t>Tik, i</w:t>
            </w:r>
            <w:r w:rsidRPr="00927184">
              <w:rPr>
                <w:szCs w:val="22"/>
                <w:lang w:val="nl-NL"/>
              </w:rPr>
              <w:t>ndien er luchtbellen zijn, zacht met uw vinger tegen de spuit totdat de bellen naar boven gaan (zie Figuur 6).</w:t>
            </w:r>
          </w:p>
        </w:tc>
        <w:tc>
          <w:tcPr>
            <w:tcW w:w="3118" w:type="dxa"/>
          </w:tcPr>
          <w:p w14:paraId="51386449" w14:textId="77777777" w:rsidR="005140DA" w:rsidRPr="00927184" w:rsidRDefault="005140DA" w:rsidP="00C628B0">
            <w:pPr>
              <w:widowControl w:val="0"/>
              <w:rPr>
                <w:szCs w:val="22"/>
                <w:lang w:val="nl-NL"/>
              </w:rPr>
            </w:pPr>
          </w:p>
          <w:p w14:paraId="7B6C18D0" w14:textId="77777777" w:rsidR="005140DA" w:rsidRPr="00927184" w:rsidRDefault="00381848" w:rsidP="00C628B0">
            <w:pPr>
              <w:widowControl w:val="0"/>
              <w:rPr>
                <w:szCs w:val="22"/>
                <w:lang w:val="nl-NL"/>
              </w:rPr>
            </w:pPr>
            <w:r w:rsidRPr="00927184">
              <w:rPr>
                <w:noProof/>
                <w:szCs w:val="22"/>
                <w:lang w:val="en-US"/>
              </w:rPr>
              <w:drawing>
                <wp:inline distT="0" distB="0" distL="0" distR="0" wp14:anchorId="59029DCA" wp14:editId="546C2E24">
                  <wp:extent cx="1875155" cy="2312670"/>
                  <wp:effectExtent l="0" t="0" r="0" b="0"/>
                  <wp:docPr id="8345" name="Picture 83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345"/>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875155" cy="2312670"/>
                          </a:xfrm>
                          <a:prstGeom prst="rect">
                            <a:avLst/>
                          </a:prstGeom>
                          <a:noFill/>
                        </pic:spPr>
                      </pic:pic>
                    </a:graphicData>
                  </a:graphic>
                </wp:inline>
              </w:drawing>
            </w:r>
          </w:p>
          <w:p w14:paraId="7D00CAA9" w14:textId="77777777" w:rsidR="005140DA" w:rsidRPr="00927184" w:rsidRDefault="005140DA" w:rsidP="00C628B0">
            <w:pPr>
              <w:widowControl w:val="0"/>
              <w:jc w:val="center"/>
              <w:rPr>
                <w:szCs w:val="22"/>
                <w:lang w:val="nl-NL"/>
              </w:rPr>
            </w:pPr>
            <w:r w:rsidRPr="00927184">
              <w:rPr>
                <w:rFonts w:eastAsia="MS PGothic"/>
                <w:b/>
                <w:kern w:val="24"/>
                <w:szCs w:val="22"/>
                <w:lang w:val="nl-NL"/>
              </w:rPr>
              <w:t>Figuur 6</w:t>
            </w:r>
          </w:p>
          <w:p w14:paraId="226BB334" w14:textId="77777777" w:rsidR="005140DA" w:rsidRPr="00927184" w:rsidRDefault="005140DA" w:rsidP="00C628B0">
            <w:pPr>
              <w:widowControl w:val="0"/>
              <w:rPr>
                <w:szCs w:val="22"/>
                <w:lang w:val="nl-NL"/>
              </w:rPr>
            </w:pPr>
          </w:p>
        </w:tc>
      </w:tr>
      <w:tr w:rsidR="005140DA" w:rsidRPr="00927184" w14:paraId="5DA5050A" w14:textId="77777777" w:rsidTr="0006778D">
        <w:trPr>
          <w:cantSplit/>
          <w:trHeight w:val="3449"/>
        </w:trPr>
        <w:tc>
          <w:tcPr>
            <w:tcW w:w="1701" w:type="dxa"/>
          </w:tcPr>
          <w:p w14:paraId="12D4BA60" w14:textId="77777777" w:rsidR="005140DA" w:rsidRPr="00927184" w:rsidRDefault="005140DA" w:rsidP="00C628B0">
            <w:pPr>
              <w:widowControl w:val="0"/>
              <w:rPr>
                <w:b/>
                <w:szCs w:val="22"/>
                <w:lang w:val="nl-NL"/>
              </w:rPr>
            </w:pPr>
            <w:r w:rsidRPr="00927184">
              <w:rPr>
                <w:b/>
                <w:szCs w:val="22"/>
                <w:lang w:val="nl-NL"/>
              </w:rPr>
              <w:t>Dosis instellen</w:t>
            </w:r>
          </w:p>
        </w:tc>
        <w:tc>
          <w:tcPr>
            <w:tcW w:w="4395" w:type="dxa"/>
          </w:tcPr>
          <w:p w14:paraId="05FEB2FF" w14:textId="77777777" w:rsidR="005140DA" w:rsidRPr="00927184" w:rsidRDefault="005140DA" w:rsidP="00C628B0">
            <w:pPr>
              <w:widowControl w:val="0"/>
              <w:ind w:left="575" w:hanging="575"/>
              <w:rPr>
                <w:szCs w:val="22"/>
                <w:lang w:val="nl-NL"/>
              </w:rPr>
            </w:pPr>
            <w:r w:rsidRPr="00927184">
              <w:rPr>
                <w:szCs w:val="22"/>
                <w:lang w:val="nl-NL"/>
              </w:rPr>
              <w:t>11.</w:t>
            </w:r>
            <w:r w:rsidRPr="00927184">
              <w:rPr>
                <w:szCs w:val="22"/>
                <w:lang w:val="nl-NL"/>
              </w:rPr>
              <w:tab/>
              <w:t xml:space="preserve">Houd de spuit op ooghoogte en druk de zuiger voorzichtig in totdat de </w:t>
            </w:r>
            <w:r w:rsidRPr="00927184">
              <w:rPr>
                <w:b/>
                <w:szCs w:val="22"/>
                <w:lang w:val="nl-NL"/>
              </w:rPr>
              <w:t xml:space="preserve">rand onder de </w:t>
            </w:r>
            <w:r w:rsidR="004B70F5" w:rsidRPr="00927184">
              <w:rPr>
                <w:b/>
                <w:szCs w:val="22"/>
                <w:lang w:val="nl-NL"/>
              </w:rPr>
              <w:t>top</w:t>
            </w:r>
            <w:r w:rsidRPr="00927184">
              <w:rPr>
                <w:b/>
                <w:szCs w:val="22"/>
                <w:lang w:val="nl-NL"/>
              </w:rPr>
              <w:t xml:space="preserve"> van de rubber stop </w:t>
            </w:r>
            <w:r w:rsidRPr="00927184">
              <w:rPr>
                <w:szCs w:val="22"/>
                <w:lang w:val="nl-NL"/>
              </w:rPr>
              <w:t xml:space="preserve">zich op één lijn bevindt met de doseringsstreep (zie Figuur 7). Hierdoor zal de lucht en het teveel aan oplossing verwijderd worden en de dosis op 0,05 ml </w:t>
            </w:r>
            <w:r w:rsidR="003725BF" w:rsidRPr="00927184">
              <w:rPr>
                <w:szCs w:val="22"/>
                <w:lang w:val="nl-NL"/>
              </w:rPr>
              <w:t>worden inge</w:t>
            </w:r>
            <w:r w:rsidRPr="00927184">
              <w:rPr>
                <w:szCs w:val="22"/>
                <w:lang w:val="nl-NL"/>
              </w:rPr>
              <w:t>stel</w:t>
            </w:r>
            <w:r w:rsidR="003725BF" w:rsidRPr="00927184">
              <w:rPr>
                <w:szCs w:val="22"/>
                <w:lang w:val="nl-NL"/>
              </w:rPr>
              <w:t>d</w:t>
            </w:r>
            <w:r w:rsidRPr="00927184">
              <w:rPr>
                <w:szCs w:val="22"/>
                <w:lang w:val="nl-NL"/>
              </w:rPr>
              <w:t>.</w:t>
            </w:r>
          </w:p>
          <w:p w14:paraId="17258401" w14:textId="77777777" w:rsidR="005140DA" w:rsidRPr="00927184" w:rsidRDefault="005140DA" w:rsidP="00C628B0">
            <w:pPr>
              <w:widowControl w:val="0"/>
              <w:rPr>
                <w:b/>
                <w:bCs/>
                <w:szCs w:val="22"/>
                <w:lang w:val="nl-NL"/>
              </w:rPr>
            </w:pPr>
            <w:r w:rsidRPr="00927184">
              <w:rPr>
                <w:b/>
                <w:szCs w:val="22"/>
                <w:lang w:val="nl-NL"/>
              </w:rPr>
              <w:t>N</w:t>
            </w:r>
            <w:r w:rsidR="00DB5642" w:rsidRPr="00927184">
              <w:rPr>
                <w:b/>
                <w:szCs w:val="22"/>
                <w:lang w:val="nl-NL"/>
              </w:rPr>
              <w:t>B</w:t>
            </w:r>
            <w:r w:rsidRPr="00927184">
              <w:rPr>
                <w:b/>
                <w:szCs w:val="22"/>
                <w:lang w:val="nl-NL"/>
              </w:rPr>
              <w:t>: De zuigerstang is niet aan de rubber stop bevestigd – dit is om te voorkomen dat er lucht in de spuit wordt getrokken.</w:t>
            </w:r>
          </w:p>
        </w:tc>
        <w:tc>
          <w:tcPr>
            <w:tcW w:w="3118" w:type="dxa"/>
          </w:tcPr>
          <w:p w14:paraId="1545EA04" w14:textId="77777777" w:rsidR="005140DA" w:rsidRPr="00927184" w:rsidRDefault="005140DA" w:rsidP="00C628B0">
            <w:pPr>
              <w:widowControl w:val="0"/>
              <w:rPr>
                <w:bCs/>
                <w:szCs w:val="22"/>
                <w:lang w:val="nl-NL"/>
              </w:rPr>
            </w:pPr>
          </w:p>
          <w:p w14:paraId="362F5227" w14:textId="77777777" w:rsidR="005140DA" w:rsidRPr="00927184" w:rsidRDefault="00381848" w:rsidP="00C628B0">
            <w:pPr>
              <w:widowControl w:val="0"/>
              <w:rPr>
                <w:bCs/>
                <w:szCs w:val="22"/>
                <w:lang w:val="nl-NL"/>
              </w:rPr>
            </w:pPr>
            <w:r w:rsidRPr="00927184">
              <w:rPr>
                <w:noProof/>
                <w:lang w:val="en-US"/>
              </w:rPr>
              <w:drawing>
                <wp:inline distT="0" distB="0" distL="0" distR="0" wp14:anchorId="5532FA29" wp14:editId="1FB3E3FE">
                  <wp:extent cx="1714500" cy="1724025"/>
                  <wp:effectExtent l="0" t="0" r="0" b="0"/>
                  <wp:docPr id="3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714500" cy="1724025"/>
                          </a:xfrm>
                          <a:prstGeom prst="rect">
                            <a:avLst/>
                          </a:prstGeom>
                          <a:noFill/>
                          <a:ln>
                            <a:noFill/>
                          </a:ln>
                        </pic:spPr>
                      </pic:pic>
                    </a:graphicData>
                  </a:graphic>
                </wp:inline>
              </w:drawing>
            </w:r>
          </w:p>
          <w:p w14:paraId="506F6C92" w14:textId="77777777" w:rsidR="005140DA" w:rsidRPr="00927184" w:rsidRDefault="005140DA" w:rsidP="00C628B0">
            <w:pPr>
              <w:widowControl w:val="0"/>
              <w:jc w:val="center"/>
              <w:rPr>
                <w:b/>
                <w:bCs/>
                <w:szCs w:val="22"/>
                <w:lang w:val="nl-NL"/>
              </w:rPr>
            </w:pPr>
            <w:r w:rsidRPr="00927184">
              <w:rPr>
                <w:rFonts w:eastAsia="MS PGothic"/>
                <w:b/>
                <w:kern w:val="24"/>
                <w:szCs w:val="22"/>
                <w:lang w:val="nl-NL"/>
              </w:rPr>
              <w:t>Figuur 7</w:t>
            </w:r>
          </w:p>
        </w:tc>
      </w:tr>
      <w:tr w:rsidR="005140DA" w:rsidRPr="007B7D0B" w14:paraId="582CFFA0" w14:textId="77777777" w:rsidTr="0006778D">
        <w:trPr>
          <w:cantSplit/>
          <w:trHeight w:val="2541"/>
        </w:trPr>
        <w:tc>
          <w:tcPr>
            <w:tcW w:w="1701" w:type="dxa"/>
          </w:tcPr>
          <w:p w14:paraId="1EBF2EF8" w14:textId="77777777" w:rsidR="005140DA" w:rsidRPr="00927184" w:rsidRDefault="005140DA" w:rsidP="00C628B0">
            <w:pPr>
              <w:widowControl w:val="0"/>
              <w:rPr>
                <w:b/>
                <w:szCs w:val="22"/>
                <w:lang w:val="nl-NL"/>
              </w:rPr>
            </w:pPr>
            <w:r w:rsidRPr="00927184">
              <w:rPr>
                <w:b/>
                <w:szCs w:val="22"/>
                <w:lang w:val="nl-NL"/>
              </w:rPr>
              <w:t>Injecteren</w:t>
            </w:r>
          </w:p>
        </w:tc>
        <w:tc>
          <w:tcPr>
            <w:tcW w:w="7513" w:type="dxa"/>
            <w:gridSpan w:val="2"/>
          </w:tcPr>
          <w:p w14:paraId="2779ADDF" w14:textId="77777777" w:rsidR="005140DA" w:rsidRPr="00927184" w:rsidRDefault="005140DA" w:rsidP="00C628B0">
            <w:pPr>
              <w:widowControl w:val="0"/>
              <w:rPr>
                <w:szCs w:val="22"/>
                <w:lang w:val="nl-NL"/>
              </w:rPr>
            </w:pPr>
            <w:r w:rsidRPr="00927184">
              <w:rPr>
                <w:szCs w:val="22"/>
                <w:lang w:val="nl-NL"/>
              </w:rPr>
              <w:t>De injectieprocedure moet worden uitgevoerd onder aseptische omstandigheden.</w:t>
            </w:r>
          </w:p>
          <w:p w14:paraId="02100C52" w14:textId="77777777" w:rsidR="005140DA" w:rsidRPr="00927184" w:rsidRDefault="005140DA" w:rsidP="00C628B0">
            <w:pPr>
              <w:widowControl w:val="0"/>
              <w:ind w:left="561" w:hanging="561"/>
              <w:rPr>
                <w:szCs w:val="22"/>
                <w:lang w:val="nl-NL"/>
              </w:rPr>
            </w:pPr>
            <w:r w:rsidRPr="00927184">
              <w:rPr>
                <w:szCs w:val="22"/>
                <w:lang w:val="nl-NL"/>
              </w:rPr>
              <w:t>12.</w:t>
            </w:r>
            <w:r w:rsidRPr="00927184">
              <w:rPr>
                <w:szCs w:val="22"/>
                <w:lang w:val="nl-NL"/>
              </w:rPr>
              <w:tab/>
              <w:t>De injectienaald moet worden ingebracht in de vitreale holte 3,5</w:t>
            </w:r>
            <w:r w:rsidRPr="00927184">
              <w:rPr>
                <w:szCs w:val="22"/>
                <w:lang w:val="nl-NL"/>
              </w:rPr>
              <w:noBreakHyphen/>
              <w:t>4,0 mm achter de limbus, waarbij de horizontale meridiaan moet worden vermeden en de naald moet worden gericht op het midden van de oogbol.</w:t>
            </w:r>
          </w:p>
          <w:p w14:paraId="3CB56421" w14:textId="77777777" w:rsidR="005140DA" w:rsidRPr="00927184" w:rsidRDefault="005140DA" w:rsidP="00C628B0">
            <w:pPr>
              <w:widowControl w:val="0"/>
              <w:ind w:left="561" w:hanging="561"/>
              <w:rPr>
                <w:szCs w:val="22"/>
                <w:lang w:val="nl-NL"/>
              </w:rPr>
            </w:pPr>
            <w:r w:rsidRPr="00927184">
              <w:rPr>
                <w:szCs w:val="22"/>
                <w:lang w:val="nl-NL"/>
              </w:rPr>
              <w:t>13.</w:t>
            </w:r>
            <w:r w:rsidRPr="00927184">
              <w:rPr>
                <w:szCs w:val="22"/>
                <w:lang w:val="nl-NL"/>
              </w:rPr>
              <w:tab/>
              <w:t>Injecteer langzaam totdat de rubber stop de bodem van de spuit bereikt om het volume van 0,05 ml toe te dienen.</w:t>
            </w:r>
          </w:p>
          <w:p w14:paraId="15CF24A1" w14:textId="77777777" w:rsidR="005140DA" w:rsidRPr="00927184" w:rsidRDefault="005140DA" w:rsidP="00C628B0">
            <w:pPr>
              <w:widowControl w:val="0"/>
              <w:ind w:left="561" w:hanging="561"/>
              <w:rPr>
                <w:szCs w:val="22"/>
                <w:lang w:val="nl-NL"/>
              </w:rPr>
            </w:pPr>
            <w:r w:rsidRPr="00927184">
              <w:rPr>
                <w:szCs w:val="22"/>
                <w:lang w:val="nl-NL"/>
              </w:rPr>
              <w:t>14.</w:t>
            </w:r>
            <w:r w:rsidRPr="00927184">
              <w:rPr>
                <w:szCs w:val="22"/>
                <w:lang w:val="nl-NL"/>
              </w:rPr>
              <w:tab/>
              <w:t>Een andere sclerale plaats dient te worden gebruikt bij de volgende injecties.</w:t>
            </w:r>
          </w:p>
          <w:p w14:paraId="46BCE86A" w14:textId="77777777" w:rsidR="005140DA" w:rsidRPr="00927184" w:rsidRDefault="005140DA" w:rsidP="00C628B0">
            <w:pPr>
              <w:widowControl w:val="0"/>
              <w:ind w:left="561" w:hanging="561"/>
              <w:rPr>
                <w:b/>
                <w:bCs/>
                <w:szCs w:val="22"/>
                <w:lang w:val="nl-NL"/>
              </w:rPr>
            </w:pPr>
            <w:r w:rsidRPr="00927184">
              <w:rPr>
                <w:szCs w:val="22"/>
                <w:lang w:val="nl-NL"/>
              </w:rPr>
              <w:t>15.</w:t>
            </w:r>
            <w:r w:rsidRPr="00927184">
              <w:rPr>
                <w:szCs w:val="22"/>
                <w:lang w:val="nl-NL"/>
              </w:rPr>
              <w:tab/>
            </w:r>
            <w:r w:rsidR="00F4131E" w:rsidRPr="00927184">
              <w:rPr>
                <w:szCs w:val="22"/>
                <w:lang w:val="nl-NL"/>
              </w:rPr>
              <w:t>Na injectie</w:t>
            </w:r>
            <w:r w:rsidRPr="00927184">
              <w:rPr>
                <w:szCs w:val="22"/>
                <w:lang w:val="nl-NL"/>
              </w:rPr>
              <w:t xml:space="preserve"> de beschermkap niet terug op de naald zetten of deze van de spuit losmaken. Gooi de gebruikte spuit samen met de naald in een naaldencontainer of </w:t>
            </w:r>
            <w:r w:rsidR="00DB5642" w:rsidRPr="00927184">
              <w:rPr>
                <w:szCs w:val="22"/>
                <w:lang w:val="nl-NL"/>
              </w:rPr>
              <w:t xml:space="preserve">voer deze af </w:t>
            </w:r>
            <w:r w:rsidRPr="00927184">
              <w:rPr>
                <w:szCs w:val="22"/>
                <w:lang w:val="nl-NL"/>
              </w:rPr>
              <w:t>overeenkomstig lokale voorschriften.</w:t>
            </w:r>
          </w:p>
        </w:tc>
      </w:tr>
    </w:tbl>
    <w:p w14:paraId="51578427" w14:textId="77777777" w:rsidR="00391D31" w:rsidRPr="00927184" w:rsidRDefault="00391D31" w:rsidP="00C628B0">
      <w:pPr>
        <w:rPr>
          <w:color w:val="auto"/>
          <w:lang w:val="nl-NL"/>
        </w:rPr>
      </w:pPr>
    </w:p>
    <w:p w14:paraId="25759CA5" w14:textId="77777777" w:rsidR="004B57D8" w:rsidRPr="00927184" w:rsidRDefault="00391D31" w:rsidP="00C628B0">
      <w:pPr>
        <w:jc w:val="center"/>
        <w:rPr>
          <w:b/>
          <w:lang w:val="nl-NL"/>
        </w:rPr>
      </w:pPr>
      <w:r w:rsidRPr="00927184">
        <w:rPr>
          <w:b/>
          <w:color w:val="auto"/>
          <w:lang w:val="nl-NL"/>
        </w:rPr>
        <w:br w:type="page"/>
      </w:r>
      <w:bookmarkStart w:id="59" w:name="_Hlk15995280"/>
      <w:r w:rsidR="004B57D8" w:rsidRPr="00927184">
        <w:rPr>
          <w:b/>
          <w:lang w:val="nl-NL"/>
        </w:rPr>
        <w:t xml:space="preserve">Bijsluiter: informatie voor </w:t>
      </w:r>
      <w:r w:rsidR="004B57D8" w:rsidRPr="00927184">
        <w:rPr>
          <w:b/>
          <w:noProof/>
          <w:szCs w:val="24"/>
          <w:lang w:val="nl-NL"/>
        </w:rPr>
        <w:t>voogden van te vroeg geboren baby’s</w:t>
      </w:r>
    </w:p>
    <w:p w14:paraId="2C071C91" w14:textId="77777777" w:rsidR="004B57D8" w:rsidRPr="00927184" w:rsidRDefault="004B57D8" w:rsidP="00C628B0">
      <w:pPr>
        <w:jc w:val="center"/>
        <w:rPr>
          <w:lang w:val="nl-NL"/>
        </w:rPr>
      </w:pPr>
    </w:p>
    <w:p w14:paraId="27DFAA1D" w14:textId="77777777" w:rsidR="004B57D8" w:rsidRPr="00927184" w:rsidRDefault="004B57D8" w:rsidP="00C628B0">
      <w:pPr>
        <w:suppressAutoHyphens/>
        <w:jc w:val="center"/>
        <w:rPr>
          <w:b/>
          <w:lang w:val="nl-NL"/>
        </w:rPr>
      </w:pPr>
      <w:r w:rsidRPr="00927184">
        <w:rPr>
          <w:b/>
          <w:lang w:val="nl-NL"/>
        </w:rPr>
        <w:t>Lucentis 10 mg/ml oplossing voor injectie</w:t>
      </w:r>
    </w:p>
    <w:p w14:paraId="4A8DE04B" w14:textId="77777777" w:rsidR="004B57D8" w:rsidRPr="00927184" w:rsidRDefault="004B57D8" w:rsidP="00C628B0">
      <w:pPr>
        <w:jc w:val="center"/>
        <w:rPr>
          <w:bCs/>
          <w:lang w:val="nl-NL"/>
        </w:rPr>
      </w:pPr>
      <w:r w:rsidRPr="00927184">
        <w:rPr>
          <w:bCs/>
          <w:lang w:val="nl-NL"/>
        </w:rPr>
        <w:t>ranibizumab</w:t>
      </w:r>
    </w:p>
    <w:p w14:paraId="3FE27B35" w14:textId="77777777" w:rsidR="004B57D8" w:rsidRPr="00927184" w:rsidRDefault="004B57D8" w:rsidP="00C628B0">
      <w:pPr>
        <w:numPr>
          <w:ilvl w:val="12"/>
          <w:numId w:val="0"/>
        </w:numPr>
        <w:ind w:right="-2"/>
        <w:rPr>
          <w:szCs w:val="22"/>
          <w:lang w:val="nl-NL"/>
        </w:rPr>
      </w:pPr>
    </w:p>
    <w:p w14:paraId="6E9D718C" w14:textId="77777777" w:rsidR="004B57D8" w:rsidRPr="00927184" w:rsidRDefault="004B57D8" w:rsidP="00C628B0">
      <w:pPr>
        <w:widowControl w:val="0"/>
        <w:numPr>
          <w:ilvl w:val="12"/>
          <w:numId w:val="0"/>
        </w:numPr>
        <w:rPr>
          <w:b/>
          <w:color w:val="FFFFFF"/>
          <w:szCs w:val="22"/>
          <w:lang w:val="nl-NL"/>
        </w:rPr>
      </w:pPr>
      <w:r w:rsidRPr="00927184">
        <w:rPr>
          <w:b/>
          <w:color w:val="FFFFFF"/>
          <w:szCs w:val="22"/>
          <w:shd w:val="solid" w:color="auto" w:fill="auto"/>
          <w:lang w:val="nl-NL"/>
        </w:rPr>
        <w:t>TE VROEG GEBOREN BABY’S</w:t>
      </w:r>
    </w:p>
    <w:p w14:paraId="291A0B23" w14:textId="77777777" w:rsidR="004B57D8" w:rsidRPr="00927184" w:rsidRDefault="004B57D8" w:rsidP="00C628B0">
      <w:pPr>
        <w:widowControl w:val="0"/>
        <w:numPr>
          <w:ilvl w:val="12"/>
          <w:numId w:val="0"/>
        </w:numPr>
        <w:rPr>
          <w:szCs w:val="22"/>
          <w:lang w:val="nl-NL"/>
        </w:rPr>
      </w:pPr>
    </w:p>
    <w:p w14:paraId="6729FA2E" w14:textId="77777777" w:rsidR="004B57D8" w:rsidRPr="00927184" w:rsidRDefault="004B57D8" w:rsidP="00C628B0">
      <w:pPr>
        <w:widowControl w:val="0"/>
        <w:numPr>
          <w:ilvl w:val="12"/>
          <w:numId w:val="0"/>
        </w:numPr>
        <w:pBdr>
          <w:top w:val="single" w:sz="4" w:space="1" w:color="auto"/>
          <w:left w:val="single" w:sz="4" w:space="4" w:color="auto"/>
          <w:bottom w:val="single" w:sz="4" w:space="1" w:color="auto"/>
          <w:right w:val="single" w:sz="4" w:space="4" w:color="auto"/>
        </w:pBdr>
        <w:rPr>
          <w:szCs w:val="22"/>
          <w:lang w:val="nl-NL"/>
        </w:rPr>
      </w:pPr>
      <w:r w:rsidRPr="00927184">
        <w:rPr>
          <w:szCs w:val="22"/>
          <w:lang w:val="nl-NL"/>
        </w:rPr>
        <w:t xml:space="preserve">Informatie voor </w:t>
      </w:r>
      <w:r w:rsidR="00B444C8" w:rsidRPr="00927184">
        <w:rPr>
          <w:szCs w:val="22"/>
          <w:lang w:val="nl-NL"/>
        </w:rPr>
        <w:t>volwassenen</w:t>
      </w:r>
      <w:r w:rsidRPr="00927184">
        <w:rPr>
          <w:szCs w:val="22"/>
          <w:lang w:val="nl-NL"/>
        </w:rPr>
        <w:t xml:space="preserve"> bevindt zich op de andere zijde van deze bijsluiter.</w:t>
      </w:r>
    </w:p>
    <w:p w14:paraId="506FA6F4" w14:textId="77777777" w:rsidR="004B57D8" w:rsidRPr="00927184" w:rsidRDefault="004B57D8" w:rsidP="00C628B0">
      <w:pPr>
        <w:numPr>
          <w:ilvl w:val="12"/>
          <w:numId w:val="0"/>
        </w:numPr>
        <w:ind w:right="-2"/>
        <w:rPr>
          <w:szCs w:val="22"/>
          <w:lang w:val="nl-NL"/>
        </w:rPr>
      </w:pPr>
    </w:p>
    <w:p w14:paraId="6664BC39" w14:textId="77777777" w:rsidR="004B57D8" w:rsidRPr="00927184" w:rsidRDefault="004B57D8" w:rsidP="00C628B0">
      <w:pPr>
        <w:numPr>
          <w:ilvl w:val="12"/>
          <w:numId w:val="0"/>
        </w:numPr>
        <w:ind w:right="-2"/>
        <w:rPr>
          <w:szCs w:val="22"/>
          <w:lang w:val="nl-NL"/>
        </w:rPr>
      </w:pPr>
      <w:r w:rsidRPr="00927184">
        <w:rPr>
          <w:b/>
          <w:szCs w:val="22"/>
          <w:lang w:val="nl-NL"/>
        </w:rPr>
        <w:t>Lees go</w:t>
      </w:r>
      <w:r w:rsidR="00B444C8" w:rsidRPr="00927184">
        <w:rPr>
          <w:b/>
          <w:szCs w:val="22"/>
          <w:lang w:val="nl-NL"/>
        </w:rPr>
        <w:t xml:space="preserve">ed de hele bijsluiter voordat </w:t>
      </w:r>
      <w:r w:rsidRPr="00927184">
        <w:rPr>
          <w:b/>
          <w:szCs w:val="22"/>
          <w:lang w:val="nl-NL"/>
        </w:rPr>
        <w:t xml:space="preserve">dit geneesmiddel </w:t>
      </w:r>
      <w:r w:rsidR="00B444C8" w:rsidRPr="00927184">
        <w:rPr>
          <w:b/>
          <w:szCs w:val="22"/>
          <w:lang w:val="nl-NL"/>
        </w:rPr>
        <w:t xml:space="preserve">wordt toegediend aan uw baby </w:t>
      </w:r>
      <w:r w:rsidRPr="00927184">
        <w:rPr>
          <w:b/>
          <w:szCs w:val="24"/>
          <w:lang w:val="nl-NL"/>
        </w:rPr>
        <w:t>want er staat belangrijke informatie in voor u</w:t>
      </w:r>
      <w:r w:rsidRPr="00927184">
        <w:rPr>
          <w:b/>
          <w:szCs w:val="22"/>
          <w:lang w:val="nl-NL"/>
        </w:rPr>
        <w:t>.</w:t>
      </w:r>
    </w:p>
    <w:p w14:paraId="4195D1E4" w14:textId="77777777" w:rsidR="004B57D8" w:rsidRPr="00927184" w:rsidRDefault="004B57D8" w:rsidP="00C628B0">
      <w:pPr>
        <w:numPr>
          <w:ilvl w:val="0"/>
          <w:numId w:val="1"/>
        </w:numPr>
        <w:tabs>
          <w:tab w:val="left" w:pos="567"/>
        </w:tabs>
        <w:ind w:left="567" w:right="-2" w:hanging="567"/>
        <w:rPr>
          <w:szCs w:val="22"/>
          <w:lang w:val="nl-NL"/>
        </w:rPr>
      </w:pPr>
      <w:r w:rsidRPr="00927184">
        <w:rPr>
          <w:szCs w:val="22"/>
          <w:lang w:val="nl-NL"/>
        </w:rPr>
        <w:t>Bewaar deze bijsluiter. Misschien heeft u hem later weer nodig.</w:t>
      </w:r>
    </w:p>
    <w:p w14:paraId="2BA1E2FC" w14:textId="77777777" w:rsidR="004B57D8" w:rsidRPr="00927184" w:rsidRDefault="004B57D8" w:rsidP="00C628B0">
      <w:pPr>
        <w:numPr>
          <w:ilvl w:val="0"/>
          <w:numId w:val="1"/>
        </w:numPr>
        <w:tabs>
          <w:tab w:val="left" w:pos="567"/>
        </w:tabs>
        <w:ind w:left="567" w:right="-2" w:hanging="567"/>
        <w:rPr>
          <w:szCs w:val="22"/>
          <w:lang w:val="nl-NL"/>
        </w:rPr>
      </w:pPr>
      <w:r w:rsidRPr="00927184">
        <w:rPr>
          <w:szCs w:val="22"/>
          <w:lang w:val="nl-NL"/>
        </w:rPr>
        <w:t>Heeft u nog vrage</w:t>
      </w:r>
      <w:r w:rsidR="00B444C8" w:rsidRPr="00927184">
        <w:rPr>
          <w:szCs w:val="22"/>
          <w:lang w:val="nl-NL"/>
        </w:rPr>
        <w:t>n? Neem dan contact op met de</w:t>
      </w:r>
      <w:r w:rsidRPr="00927184">
        <w:rPr>
          <w:szCs w:val="22"/>
          <w:lang w:val="nl-NL"/>
        </w:rPr>
        <w:t xml:space="preserve"> arts</w:t>
      </w:r>
      <w:r w:rsidR="00B444C8" w:rsidRPr="00927184">
        <w:rPr>
          <w:szCs w:val="22"/>
          <w:lang w:val="nl-NL"/>
        </w:rPr>
        <w:t xml:space="preserve"> van uw baby</w:t>
      </w:r>
      <w:r w:rsidRPr="00927184">
        <w:rPr>
          <w:szCs w:val="22"/>
          <w:lang w:val="nl-NL"/>
        </w:rPr>
        <w:t>.</w:t>
      </w:r>
    </w:p>
    <w:p w14:paraId="7C8D9823" w14:textId="77777777" w:rsidR="004B57D8" w:rsidRPr="00927184" w:rsidRDefault="004B57D8" w:rsidP="00C628B0">
      <w:pPr>
        <w:tabs>
          <w:tab w:val="left" w:pos="567"/>
        </w:tabs>
        <w:ind w:left="567" w:right="-2" w:hanging="567"/>
        <w:rPr>
          <w:szCs w:val="22"/>
          <w:lang w:val="nl-NL"/>
        </w:rPr>
      </w:pPr>
      <w:r w:rsidRPr="00927184">
        <w:rPr>
          <w:szCs w:val="22"/>
          <w:lang w:val="nl-NL"/>
        </w:rPr>
        <w:t>-</w:t>
      </w:r>
      <w:r w:rsidRPr="00927184">
        <w:rPr>
          <w:szCs w:val="22"/>
          <w:lang w:val="nl-NL"/>
        </w:rPr>
        <w:tab/>
        <w:t>Krijgt u</w:t>
      </w:r>
      <w:r w:rsidR="00B444C8" w:rsidRPr="00927184">
        <w:rPr>
          <w:szCs w:val="22"/>
          <w:lang w:val="nl-NL"/>
        </w:rPr>
        <w:t>w baby</w:t>
      </w:r>
      <w:r w:rsidRPr="00927184">
        <w:rPr>
          <w:szCs w:val="22"/>
          <w:lang w:val="nl-NL"/>
        </w:rPr>
        <w:t xml:space="preserve"> </w:t>
      </w:r>
      <w:r w:rsidRPr="00927184">
        <w:rPr>
          <w:noProof/>
          <w:szCs w:val="22"/>
          <w:lang w:val="nl-NL"/>
        </w:rPr>
        <w:t>last</w:t>
      </w:r>
      <w:r w:rsidRPr="00927184">
        <w:rPr>
          <w:szCs w:val="22"/>
          <w:lang w:val="nl-NL"/>
        </w:rPr>
        <w:t xml:space="preserve"> van een van de bijwerkingen die in rubriek 4 staan? Of krijgt u</w:t>
      </w:r>
      <w:r w:rsidR="00B444C8" w:rsidRPr="00927184">
        <w:rPr>
          <w:szCs w:val="22"/>
          <w:lang w:val="nl-NL"/>
        </w:rPr>
        <w:t>w baby</w:t>
      </w:r>
      <w:r w:rsidRPr="00927184">
        <w:rPr>
          <w:szCs w:val="22"/>
          <w:lang w:val="nl-NL"/>
        </w:rPr>
        <w:t xml:space="preserve"> een bijwerking die niet in deze bijsluiter s</w:t>
      </w:r>
      <w:r w:rsidR="00B444C8" w:rsidRPr="00927184">
        <w:rPr>
          <w:szCs w:val="22"/>
          <w:lang w:val="nl-NL"/>
        </w:rPr>
        <w:t>taat? Neem dan contact op met de</w:t>
      </w:r>
      <w:r w:rsidRPr="00927184">
        <w:rPr>
          <w:szCs w:val="22"/>
          <w:lang w:val="nl-NL"/>
        </w:rPr>
        <w:t xml:space="preserve"> arts</w:t>
      </w:r>
      <w:r w:rsidR="00B444C8" w:rsidRPr="00927184">
        <w:rPr>
          <w:szCs w:val="22"/>
          <w:lang w:val="nl-NL"/>
        </w:rPr>
        <w:t xml:space="preserve"> van uw baby</w:t>
      </w:r>
      <w:r w:rsidRPr="00927184">
        <w:rPr>
          <w:szCs w:val="22"/>
          <w:lang w:val="nl-NL"/>
        </w:rPr>
        <w:t>.</w:t>
      </w:r>
    </w:p>
    <w:p w14:paraId="5F127890" w14:textId="77777777" w:rsidR="004B57D8" w:rsidRPr="00927184" w:rsidRDefault="004B57D8" w:rsidP="00C628B0">
      <w:pPr>
        <w:ind w:right="-2"/>
        <w:rPr>
          <w:szCs w:val="22"/>
          <w:lang w:val="nl-NL"/>
        </w:rPr>
      </w:pPr>
    </w:p>
    <w:p w14:paraId="62A82445" w14:textId="77777777" w:rsidR="004B57D8" w:rsidRPr="00927184" w:rsidRDefault="004B57D8" w:rsidP="00C628B0">
      <w:pPr>
        <w:keepNext/>
        <w:widowControl w:val="0"/>
        <w:numPr>
          <w:ilvl w:val="12"/>
          <w:numId w:val="0"/>
        </w:numPr>
        <w:rPr>
          <w:b/>
          <w:lang w:val="nl-NL"/>
        </w:rPr>
      </w:pPr>
      <w:r w:rsidRPr="00927184">
        <w:rPr>
          <w:b/>
          <w:lang w:val="nl-NL"/>
        </w:rPr>
        <w:t>Inhoud van deze bijsluiter</w:t>
      </w:r>
    </w:p>
    <w:p w14:paraId="678463D9" w14:textId="77777777" w:rsidR="004B57D8" w:rsidRPr="00927184" w:rsidRDefault="004B57D8" w:rsidP="00C628B0">
      <w:pPr>
        <w:numPr>
          <w:ilvl w:val="12"/>
          <w:numId w:val="0"/>
        </w:numPr>
        <w:ind w:left="567" w:right="-29" w:hanging="567"/>
        <w:rPr>
          <w:lang w:val="nl-NL"/>
        </w:rPr>
      </w:pPr>
      <w:r w:rsidRPr="00927184">
        <w:rPr>
          <w:lang w:val="nl-NL"/>
        </w:rPr>
        <w:t>1.</w:t>
      </w:r>
      <w:r w:rsidRPr="00927184">
        <w:rPr>
          <w:lang w:val="nl-NL"/>
        </w:rPr>
        <w:tab/>
        <w:t>Wat is Lucentis en waarvoor wordt dit middel gebruikt?</w:t>
      </w:r>
    </w:p>
    <w:p w14:paraId="5CF7748A" w14:textId="77777777" w:rsidR="004B57D8" w:rsidRPr="00927184" w:rsidRDefault="004B57D8" w:rsidP="00C628B0">
      <w:pPr>
        <w:numPr>
          <w:ilvl w:val="12"/>
          <w:numId w:val="0"/>
        </w:numPr>
        <w:ind w:left="567" w:right="-29" w:hanging="567"/>
        <w:rPr>
          <w:lang w:val="nl-NL"/>
        </w:rPr>
      </w:pPr>
      <w:r w:rsidRPr="00927184">
        <w:rPr>
          <w:lang w:val="nl-NL"/>
        </w:rPr>
        <w:t>2.</w:t>
      </w:r>
      <w:r w:rsidRPr="00927184">
        <w:rPr>
          <w:lang w:val="nl-NL"/>
        </w:rPr>
        <w:tab/>
        <w:t>Wanneer mag u</w:t>
      </w:r>
      <w:r w:rsidR="004A26D8" w:rsidRPr="00927184">
        <w:rPr>
          <w:lang w:val="nl-NL"/>
        </w:rPr>
        <w:t>w baby</w:t>
      </w:r>
      <w:r w:rsidRPr="00927184">
        <w:rPr>
          <w:lang w:val="nl-NL"/>
        </w:rPr>
        <w:t xml:space="preserve"> dit middel niet toegediend krijgen of moet u er extra voorzichtig mee zijn?</w:t>
      </w:r>
    </w:p>
    <w:p w14:paraId="1C3EC3E0" w14:textId="77777777" w:rsidR="004B57D8" w:rsidRPr="00927184" w:rsidRDefault="004B57D8" w:rsidP="00C628B0">
      <w:pPr>
        <w:numPr>
          <w:ilvl w:val="12"/>
          <w:numId w:val="0"/>
        </w:numPr>
        <w:ind w:left="567" w:right="-29" w:hanging="567"/>
        <w:rPr>
          <w:lang w:val="nl-NL"/>
        </w:rPr>
      </w:pPr>
      <w:r w:rsidRPr="00927184">
        <w:rPr>
          <w:lang w:val="nl-NL"/>
        </w:rPr>
        <w:t>3.</w:t>
      </w:r>
      <w:r w:rsidRPr="00927184">
        <w:rPr>
          <w:lang w:val="nl-NL"/>
        </w:rPr>
        <w:tab/>
        <w:t>Hoe wordt dit middel toegediend?</w:t>
      </w:r>
    </w:p>
    <w:p w14:paraId="2EED37E0" w14:textId="77777777" w:rsidR="004B57D8" w:rsidRPr="00927184" w:rsidRDefault="004B57D8" w:rsidP="00C628B0">
      <w:pPr>
        <w:numPr>
          <w:ilvl w:val="12"/>
          <w:numId w:val="0"/>
        </w:numPr>
        <w:ind w:left="567" w:right="-29" w:hanging="567"/>
        <w:rPr>
          <w:lang w:val="nl-NL"/>
        </w:rPr>
      </w:pPr>
      <w:r w:rsidRPr="00927184">
        <w:rPr>
          <w:lang w:val="nl-NL"/>
        </w:rPr>
        <w:t>4.</w:t>
      </w:r>
      <w:r w:rsidRPr="00927184">
        <w:rPr>
          <w:lang w:val="nl-NL"/>
        </w:rPr>
        <w:tab/>
        <w:t>Mogelijke bijwerkingen</w:t>
      </w:r>
    </w:p>
    <w:p w14:paraId="5D855B7F" w14:textId="77777777" w:rsidR="004B57D8" w:rsidRPr="00927184" w:rsidRDefault="004B57D8" w:rsidP="00C628B0">
      <w:pPr>
        <w:numPr>
          <w:ilvl w:val="12"/>
          <w:numId w:val="0"/>
        </w:numPr>
        <w:ind w:left="567" w:right="-29" w:hanging="567"/>
        <w:rPr>
          <w:lang w:val="nl-NL"/>
        </w:rPr>
      </w:pPr>
      <w:r w:rsidRPr="00927184">
        <w:rPr>
          <w:lang w:val="nl-NL"/>
        </w:rPr>
        <w:t>5.</w:t>
      </w:r>
      <w:r w:rsidRPr="00927184">
        <w:rPr>
          <w:lang w:val="nl-NL"/>
        </w:rPr>
        <w:tab/>
        <w:t>Hoe bewaart u dit middel?</w:t>
      </w:r>
    </w:p>
    <w:p w14:paraId="60141025" w14:textId="77777777" w:rsidR="004B57D8" w:rsidRPr="00927184" w:rsidRDefault="004B57D8" w:rsidP="00C628B0">
      <w:pPr>
        <w:numPr>
          <w:ilvl w:val="12"/>
          <w:numId w:val="0"/>
        </w:numPr>
        <w:ind w:left="567" w:right="-29" w:hanging="567"/>
        <w:rPr>
          <w:lang w:val="nl-NL"/>
        </w:rPr>
      </w:pPr>
      <w:r w:rsidRPr="00927184">
        <w:rPr>
          <w:lang w:val="nl-NL"/>
        </w:rPr>
        <w:t>6.</w:t>
      </w:r>
      <w:r w:rsidRPr="00927184">
        <w:rPr>
          <w:lang w:val="nl-NL"/>
        </w:rPr>
        <w:tab/>
        <w:t>Inhoud van de verpakking en overige informatie</w:t>
      </w:r>
    </w:p>
    <w:p w14:paraId="7CBC42B0" w14:textId="77777777" w:rsidR="004B57D8" w:rsidRPr="00927184" w:rsidRDefault="004B57D8" w:rsidP="00C628B0">
      <w:pPr>
        <w:numPr>
          <w:ilvl w:val="12"/>
          <w:numId w:val="0"/>
        </w:numPr>
        <w:ind w:right="-2"/>
        <w:rPr>
          <w:lang w:val="nl-NL"/>
        </w:rPr>
      </w:pPr>
    </w:p>
    <w:p w14:paraId="5D5765AD" w14:textId="77777777" w:rsidR="004B57D8" w:rsidRPr="00927184" w:rsidRDefault="004B57D8" w:rsidP="00C628B0">
      <w:pPr>
        <w:numPr>
          <w:ilvl w:val="12"/>
          <w:numId w:val="0"/>
        </w:numPr>
        <w:ind w:right="-2"/>
        <w:rPr>
          <w:lang w:val="nl-NL"/>
        </w:rPr>
      </w:pPr>
    </w:p>
    <w:p w14:paraId="7CE494E8" w14:textId="77777777" w:rsidR="004B57D8" w:rsidRPr="00927184" w:rsidRDefault="004B57D8" w:rsidP="00C628B0">
      <w:pPr>
        <w:keepNext/>
        <w:widowControl w:val="0"/>
        <w:rPr>
          <w:b/>
          <w:lang w:val="nl-NL"/>
        </w:rPr>
      </w:pPr>
      <w:r w:rsidRPr="00927184">
        <w:rPr>
          <w:b/>
          <w:lang w:val="nl-NL"/>
        </w:rPr>
        <w:t>1.</w:t>
      </w:r>
      <w:r w:rsidRPr="00927184">
        <w:rPr>
          <w:b/>
          <w:lang w:val="nl-NL"/>
        </w:rPr>
        <w:tab/>
        <w:t>Wat is Lucentis en waarvoor wordt dit middel gebruikt?</w:t>
      </w:r>
    </w:p>
    <w:p w14:paraId="68317A2C" w14:textId="77777777" w:rsidR="004B57D8" w:rsidRPr="00927184" w:rsidRDefault="004B57D8" w:rsidP="00C628B0">
      <w:pPr>
        <w:keepNext/>
        <w:widowControl w:val="0"/>
        <w:rPr>
          <w:lang w:val="nl-NL"/>
        </w:rPr>
      </w:pPr>
    </w:p>
    <w:p w14:paraId="4D28C76B" w14:textId="77777777" w:rsidR="004B57D8" w:rsidRPr="00927184" w:rsidRDefault="004B57D8" w:rsidP="00C628B0">
      <w:pPr>
        <w:keepNext/>
        <w:widowControl w:val="0"/>
        <w:rPr>
          <w:b/>
          <w:lang w:val="nl-NL"/>
        </w:rPr>
      </w:pPr>
      <w:r w:rsidRPr="00927184">
        <w:rPr>
          <w:b/>
          <w:lang w:val="nl-NL"/>
        </w:rPr>
        <w:t>Wat is Lucentis?</w:t>
      </w:r>
    </w:p>
    <w:p w14:paraId="3077411E" w14:textId="77777777" w:rsidR="004B57D8" w:rsidRPr="00927184" w:rsidRDefault="004B57D8" w:rsidP="00C628B0">
      <w:pPr>
        <w:ind w:right="-2"/>
        <w:rPr>
          <w:lang w:val="nl-NL"/>
        </w:rPr>
      </w:pPr>
      <w:r w:rsidRPr="00927184">
        <w:rPr>
          <w:lang w:val="nl-NL"/>
        </w:rPr>
        <w:t>Lucentis is een oplossing die in het oog wordt geïnjecteerd. Lucentis behoort tot een groep geneesmiddelen, antineovasculariserende middelen genaamd. Het bevat de werkzame stof ranibizumab.</w:t>
      </w:r>
    </w:p>
    <w:p w14:paraId="6A09EF4B" w14:textId="77777777" w:rsidR="004B57D8" w:rsidRPr="00927184" w:rsidRDefault="004B57D8" w:rsidP="00C628B0">
      <w:pPr>
        <w:ind w:right="-2"/>
        <w:rPr>
          <w:lang w:val="nl-NL"/>
        </w:rPr>
      </w:pPr>
    </w:p>
    <w:p w14:paraId="1A2DF075" w14:textId="77777777" w:rsidR="004B57D8" w:rsidRPr="00927184" w:rsidRDefault="004B57D8" w:rsidP="00C628B0">
      <w:pPr>
        <w:keepNext/>
        <w:widowControl w:val="0"/>
        <w:rPr>
          <w:lang w:val="nl-NL"/>
        </w:rPr>
      </w:pPr>
      <w:r w:rsidRPr="00927184">
        <w:rPr>
          <w:b/>
          <w:lang w:val="nl-NL"/>
        </w:rPr>
        <w:t>Waarvoor wordt Lucentis gebruikt?</w:t>
      </w:r>
    </w:p>
    <w:p w14:paraId="6F6E74AB" w14:textId="77777777" w:rsidR="004B57D8" w:rsidRPr="00927184" w:rsidRDefault="004B57D8" w:rsidP="00C628B0">
      <w:pPr>
        <w:widowControl w:val="0"/>
        <w:rPr>
          <w:lang w:val="nl-NL"/>
        </w:rPr>
      </w:pPr>
      <w:r w:rsidRPr="00927184">
        <w:rPr>
          <w:lang w:val="nl-NL"/>
        </w:rPr>
        <w:t xml:space="preserve">Lucentis wordt gebruikt bij </w:t>
      </w:r>
      <w:r w:rsidR="00B444C8" w:rsidRPr="00927184">
        <w:rPr>
          <w:lang w:val="nl-NL"/>
        </w:rPr>
        <w:t xml:space="preserve">te vroeg geboren baby’s om </w:t>
      </w:r>
      <w:r w:rsidR="00E2220A" w:rsidRPr="00927184">
        <w:rPr>
          <w:lang w:val="nl-NL"/>
        </w:rPr>
        <w:t>prematuren</w:t>
      </w:r>
      <w:r w:rsidR="007D7B1B" w:rsidRPr="00927184">
        <w:rPr>
          <w:lang w:val="nl-NL"/>
        </w:rPr>
        <w:t>-</w:t>
      </w:r>
      <w:r w:rsidR="00B444C8" w:rsidRPr="00927184">
        <w:rPr>
          <w:lang w:val="nl-NL"/>
        </w:rPr>
        <w:t>retinopathie</w:t>
      </w:r>
      <w:r w:rsidR="0095042D" w:rsidRPr="00927184">
        <w:rPr>
          <w:lang w:val="nl-NL"/>
        </w:rPr>
        <w:t xml:space="preserve"> </w:t>
      </w:r>
      <w:r w:rsidR="00B444C8" w:rsidRPr="00927184">
        <w:rPr>
          <w:lang w:val="nl-NL"/>
        </w:rPr>
        <w:t>(retinopathy of prematurity, ROP)</w:t>
      </w:r>
      <w:r w:rsidR="006900E0" w:rsidRPr="00927184">
        <w:rPr>
          <w:lang w:val="nl-NL"/>
        </w:rPr>
        <w:t xml:space="preserve"> te behandelen, een </w:t>
      </w:r>
      <w:r w:rsidR="00E07E17" w:rsidRPr="00927184">
        <w:rPr>
          <w:lang w:val="nl-NL"/>
        </w:rPr>
        <w:t xml:space="preserve">aandoening </w:t>
      </w:r>
      <w:r w:rsidR="006900E0" w:rsidRPr="00927184">
        <w:rPr>
          <w:lang w:val="nl-NL"/>
        </w:rPr>
        <w:t>die leidt tot een verslechterd zicht</w:t>
      </w:r>
      <w:r w:rsidR="00E07E17" w:rsidRPr="00927184">
        <w:rPr>
          <w:lang w:val="nl-NL"/>
        </w:rPr>
        <w:t xml:space="preserve"> </w:t>
      </w:r>
      <w:r w:rsidR="00E2220A" w:rsidRPr="00927184">
        <w:rPr>
          <w:lang w:val="nl-NL"/>
        </w:rPr>
        <w:t>door</w:t>
      </w:r>
      <w:r w:rsidR="00E07E17" w:rsidRPr="00927184">
        <w:rPr>
          <w:lang w:val="nl-NL"/>
        </w:rPr>
        <w:t xml:space="preserve"> beschadiging van</w:t>
      </w:r>
      <w:r w:rsidR="006900E0" w:rsidRPr="00927184">
        <w:rPr>
          <w:lang w:val="nl-NL"/>
        </w:rPr>
        <w:t xml:space="preserve"> de achterkant van het oog (het netvlies) </w:t>
      </w:r>
      <w:r w:rsidR="0038235C" w:rsidRPr="00927184">
        <w:rPr>
          <w:lang w:val="nl-NL"/>
        </w:rPr>
        <w:t>veroorzaakt</w:t>
      </w:r>
      <w:r w:rsidR="006900E0" w:rsidRPr="00927184">
        <w:rPr>
          <w:lang w:val="nl-NL"/>
        </w:rPr>
        <w:t xml:space="preserve"> door abnormale groei van bloedvaten.</w:t>
      </w:r>
    </w:p>
    <w:p w14:paraId="7B7EBEDA" w14:textId="77777777" w:rsidR="00E07E17" w:rsidRPr="00927184" w:rsidRDefault="00E07E17" w:rsidP="00C628B0">
      <w:pPr>
        <w:widowControl w:val="0"/>
        <w:rPr>
          <w:lang w:val="nl-NL"/>
        </w:rPr>
      </w:pPr>
    </w:p>
    <w:p w14:paraId="486C9F6A" w14:textId="77777777" w:rsidR="004B57D8" w:rsidRPr="00927184" w:rsidRDefault="004B57D8" w:rsidP="00C628B0">
      <w:pPr>
        <w:keepNext/>
        <w:widowControl w:val="0"/>
        <w:rPr>
          <w:b/>
          <w:lang w:val="nl-NL"/>
        </w:rPr>
      </w:pPr>
      <w:r w:rsidRPr="00927184">
        <w:rPr>
          <w:b/>
          <w:lang w:val="nl-NL"/>
        </w:rPr>
        <w:t>Hoe werkt Lucentis?</w:t>
      </w:r>
    </w:p>
    <w:p w14:paraId="0A2C86D8" w14:textId="77777777" w:rsidR="004B57D8" w:rsidRPr="00927184" w:rsidRDefault="004B57D8" w:rsidP="00C628B0">
      <w:pPr>
        <w:widowControl w:val="0"/>
        <w:rPr>
          <w:lang w:val="nl-NL"/>
        </w:rPr>
      </w:pPr>
      <w:r w:rsidRPr="00927184">
        <w:rPr>
          <w:lang w:val="nl-NL"/>
        </w:rPr>
        <w:t>Lucentis herkent en bindt specifiek aan een eiwit genaamd humane vasculaire endotheliale groeifactor A (VEGF-A) dat aanwezig is in het oog. Als er te veel van is, veroorzaakt VEGF-A</w:t>
      </w:r>
      <w:r w:rsidR="00CA4ABF" w:rsidRPr="00927184">
        <w:rPr>
          <w:lang w:val="nl-NL"/>
        </w:rPr>
        <w:t xml:space="preserve"> abnormale groei van bloedvaten </w:t>
      </w:r>
      <w:r w:rsidRPr="00927184">
        <w:rPr>
          <w:lang w:val="nl-NL"/>
        </w:rPr>
        <w:t>in het oog. Door te binden aan VEGF-A kan Lucentis de activiteit van het eiwit blokkeren en d</w:t>
      </w:r>
      <w:r w:rsidR="006900E0" w:rsidRPr="00927184">
        <w:rPr>
          <w:lang w:val="nl-NL"/>
        </w:rPr>
        <w:t xml:space="preserve">eze abnormale groei </w:t>
      </w:r>
      <w:r w:rsidRPr="00927184">
        <w:rPr>
          <w:lang w:val="nl-NL"/>
        </w:rPr>
        <w:t>voorkomen.</w:t>
      </w:r>
    </w:p>
    <w:p w14:paraId="693DBE12" w14:textId="77777777" w:rsidR="004B57D8" w:rsidRPr="00927184" w:rsidRDefault="004B57D8" w:rsidP="00C628B0">
      <w:pPr>
        <w:tabs>
          <w:tab w:val="left" w:pos="0"/>
        </w:tabs>
        <w:ind w:right="-2"/>
        <w:rPr>
          <w:lang w:val="nl-NL"/>
        </w:rPr>
      </w:pPr>
    </w:p>
    <w:p w14:paraId="00B19BD3" w14:textId="77777777" w:rsidR="004B57D8" w:rsidRPr="00927184" w:rsidRDefault="004B57D8" w:rsidP="00C628B0">
      <w:pPr>
        <w:ind w:right="-2"/>
        <w:rPr>
          <w:lang w:val="nl-NL"/>
        </w:rPr>
      </w:pPr>
    </w:p>
    <w:p w14:paraId="38B3949E" w14:textId="77777777" w:rsidR="004B57D8" w:rsidRPr="00927184" w:rsidRDefault="004B57D8" w:rsidP="00C628B0">
      <w:pPr>
        <w:keepNext/>
        <w:widowControl w:val="0"/>
        <w:ind w:left="567" w:hanging="567"/>
        <w:rPr>
          <w:b/>
          <w:lang w:val="nl-NL"/>
        </w:rPr>
      </w:pPr>
      <w:r w:rsidRPr="00927184">
        <w:rPr>
          <w:b/>
          <w:lang w:val="nl-NL"/>
        </w:rPr>
        <w:t>2.</w:t>
      </w:r>
      <w:r w:rsidRPr="00927184">
        <w:rPr>
          <w:b/>
          <w:lang w:val="nl-NL"/>
        </w:rPr>
        <w:tab/>
        <w:t>Wanneer mag u</w:t>
      </w:r>
      <w:r w:rsidR="00CA4ABF" w:rsidRPr="00927184">
        <w:rPr>
          <w:b/>
          <w:lang w:val="nl-NL"/>
        </w:rPr>
        <w:t>w baby</w:t>
      </w:r>
      <w:r w:rsidRPr="00927184">
        <w:rPr>
          <w:b/>
          <w:lang w:val="nl-NL"/>
        </w:rPr>
        <w:t xml:space="preserve"> dit middel niet toegediend krijgen of moet u er extra voorzichtig mee zijn?</w:t>
      </w:r>
    </w:p>
    <w:p w14:paraId="5C593642" w14:textId="77777777" w:rsidR="004B57D8" w:rsidRPr="00927184" w:rsidRDefault="004B57D8" w:rsidP="00C628B0">
      <w:pPr>
        <w:keepNext/>
        <w:widowControl w:val="0"/>
        <w:rPr>
          <w:lang w:val="nl-NL"/>
        </w:rPr>
      </w:pPr>
    </w:p>
    <w:p w14:paraId="65836481" w14:textId="77777777" w:rsidR="004B57D8" w:rsidRPr="00927184" w:rsidRDefault="004B57D8" w:rsidP="00C628B0">
      <w:pPr>
        <w:keepNext/>
        <w:widowControl w:val="0"/>
        <w:rPr>
          <w:lang w:val="nl-NL"/>
        </w:rPr>
      </w:pPr>
      <w:r w:rsidRPr="00927184">
        <w:rPr>
          <w:b/>
          <w:lang w:val="nl-NL"/>
        </w:rPr>
        <w:t>Wanneer mag u</w:t>
      </w:r>
      <w:r w:rsidR="00CA4ABF" w:rsidRPr="00927184">
        <w:rPr>
          <w:b/>
          <w:lang w:val="nl-NL"/>
        </w:rPr>
        <w:t>w baby</w:t>
      </w:r>
      <w:r w:rsidRPr="00927184">
        <w:rPr>
          <w:b/>
          <w:lang w:val="nl-NL"/>
        </w:rPr>
        <w:t xml:space="preserve"> dit middel niet toegediend krijgen?</w:t>
      </w:r>
    </w:p>
    <w:p w14:paraId="7CB3A398" w14:textId="77777777" w:rsidR="004B57D8" w:rsidRPr="00927184" w:rsidRDefault="004B57D8" w:rsidP="00C628B0">
      <w:pPr>
        <w:numPr>
          <w:ilvl w:val="0"/>
          <w:numId w:val="1"/>
        </w:numPr>
        <w:ind w:left="567" w:hanging="567"/>
        <w:rPr>
          <w:lang w:val="nl-NL"/>
        </w:rPr>
      </w:pPr>
      <w:r w:rsidRPr="00927184">
        <w:rPr>
          <w:lang w:val="nl-NL"/>
        </w:rPr>
        <w:t>U</w:t>
      </w:r>
      <w:r w:rsidR="00CA4ABF" w:rsidRPr="00927184">
        <w:rPr>
          <w:lang w:val="nl-NL"/>
        </w:rPr>
        <w:t xml:space="preserve">w baby is </w:t>
      </w:r>
      <w:r w:rsidRPr="00927184">
        <w:rPr>
          <w:lang w:val="nl-NL"/>
        </w:rPr>
        <w:t>allergisch voor een van de stoffen in dit geneesmiddel. Deze stoffen kunt u vinden in rubriek</w:t>
      </w:r>
      <w:r w:rsidR="00E2220A" w:rsidRPr="00927184">
        <w:rPr>
          <w:lang w:val="nl-NL"/>
        </w:rPr>
        <w:t> </w:t>
      </w:r>
      <w:r w:rsidRPr="00927184">
        <w:rPr>
          <w:lang w:val="nl-NL"/>
        </w:rPr>
        <w:t>6.</w:t>
      </w:r>
    </w:p>
    <w:p w14:paraId="1297EC4B" w14:textId="77777777" w:rsidR="004B57D8" w:rsidRPr="00927184" w:rsidRDefault="004B57D8" w:rsidP="00C628B0">
      <w:pPr>
        <w:numPr>
          <w:ilvl w:val="0"/>
          <w:numId w:val="1"/>
        </w:numPr>
        <w:ind w:left="567" w:hanging="567"/>
        <w:rPr>
          <w:lang w:val="nl-NL"/>
        </w:rPr>
      </w:pPr>
      <w:r w:rsidRPr="00927184">
        <w:rPr>
          <w:lang w:val="nl-NL"/>
        </w:rPr>
        <w:t>U</w:t>
      </w:r>
      <w:r w:rsidR="00CA4ABF" w:rsidRPr="00927184">
        <w:rPr>
          <w:lang w:val="nl-NL"/>
        </w:rPr>
        <w:t>w baby heeft</w:t>
      </w:r>
      <w:r w:rsidRPr="00927184">
        <w:rPr>
          <w:lang w:val="nl-NL"/>
        </w:rPr>
        <w:t xml:space="preserve"> een infectie in of rond het oog.</w:t>
      </w:r>
    </w:p>
    <w:p w14:paraId="6950A647" w14:textId="77777777" w:rsidR="004B57D8" w:rsidRPr="00927184" w:rsidRDefault="004B57D8" w:rsidP="00C628B0">
      <w:pPr>
        <w:numPr>
          <w:ilvl w:val="0"/>
          <w:numId w:val="1"/>
        </w:numPr>
        <w:ind w:left="567" w:hanging="567"/>
        <w:rPr>
          <w:lang w:val="nl-NL"/>
        </w:rPr>
      </w:pPr>
      <w:r w:rsidRPr="00927184">
        <w:rPr>
          <w:lang w:val="nl-NL"/>
        </w:rPr>
        <w:t>U</w:t>
      </w:r>
      <w:r w:rsidR="00CA4ABF" w:rsidRPr="00927184">
        <w:rPr>
          <w:lang w:val="nl-NL"/>
        </w:rPr>
        <w:t>w baby heeft</w:t>
      </w:r>
      <w:r w:rsidRPr="00927184">
        <w:rPr>
          <w:lang w:val="nl-NL"/>
        </w:rPr>
        <w:t xml:space="preserve"> pijn of roodheid (ernstige </w:t>
      </w:r>
      <w:r w:rsidR="00CA4ABF" w:rsidRPr="00927184">
        <w:rPr>
          <w:lang w:val="nl-NL"/>
        </w:rPr>
        <w:t xml:space="preserve">intraoculaire ontsteking) in het </w:t>
      </w:r>
      <w:r w:rsidRPr="00927184">
        <w:rPr>
          <w:lang w:val="nl-NL"/>
        </w:rPr>
        <w:t>oog.</w:t>
      </w:r>
    </w:p>
    <w:p w14:paraId="5607D200" w14:textId="77777777" w:rsidR="004B57D8" w:rsidRPr="00927184" w:rsidRDefault="004B57D8" w:rsidP="00C628B0">
      <w:pPr>
        <w:numPr>
          <w:ilvl w:val="12"/>
          <w:numId w:val="0"/>
        </w:numPr>
        <w:ind w:right="-2"/>
        <w:rPr>
          <w:lang w:val="nl-NL"/>
        </w:rPr>
      </w:pPr>
    </w:p>
    <w:p w14:paraId="05102C89" w14:textId="77777777" w:rsidR="004B57D8" w:rsidRPr="00927184" w:rsidRDefault="004B57D8" w:rsidP="00C628B0">
      <w:pPr>
        <w:keepNext/>
        <w:widowControl w:val="0"/>
        <w:rPr>
          <w:b/>
          <w:lang w:val="nl-NL"/>
        </w:rPr>
      </w:pPr>
      <w:r w:rsidRPr="00927184">
        <w:rPr>
          <w:b/>
          <w:lang w:val="nl-NL"/>
        </w:rPr>
        <w:t>Wanneer moet u extra voorzichtig zijn met dit middel?</w:t>
      </w:r>
    </w:p>
    <w:p w14:paraId="588931C6" w14:textId="77777777" w:rsidR="004B57D8" w:rsidRPr="00927184" w:rsidRDefault="00CA4ABF" w:rsidP="00C628B0">
      <w:pPr>
        <w:keepNext/>
        <w:widowControl w:val="0"/>
        <w:tabs>
          <w:tab w:val="left" w:pos="0"/>
        </w:tabs>
        <w:rPr>
          <w:lang w:val="nl-NL"/>
        </w:rPr>
      </w:pPr>
      <w:r w:rsidRPr="00927184">
        <w:rPr>
          <w:lang w:val="nl-NL"/>
        </w:rPr>
        <w:t xml:space="preserve">Neem contact op met de </w:t>
      </w:r>
      <w:r w:rsidR="004B57D8" w:rsidRPr="00927184">
        <w:rPr>
          <w:lang w:val="nl-NL"/>
        </w:rPr>
        <w:t>arts</w:t>
      </w:r>
      <w:r w:rsidRPr="00927184">
        <w:rPr>
          <w:lang w:val="nl-NL"/>
        </w:rPr>
        <w:t xml:space="preserve"> van uw baby</w:t>
      </w:r>
      <w:r w:rsidR="004B57D8" w:rsidRPr="00927184">
        <w:rPr>
          <w:lang w:val="nl-NL"/>
        </w:rPr>
        <w:t xml:space="preserve"> voordat u</w:t>
      </w:r>
      <w:r w:rsidR="00F94EEC" w:rsidRPr="00927184">
        <w:rPr>
          <w:lang w:val="nl-NL"/>
        </w:rPr>
        <w:t>w baby</w:t>
      </w:r>
      <w:r w:rsidR="004B57D8" w:rsidRPr="00927184">
        <w:rPr>
          <w:lang w:val="nl-NL"/>
        </w:rPr>
        <w:t xml:space="preserve"> dit middel toegediend krijgt.</w:t>
      </w:r>
    </w:p>
    <w:p w14:paraId="22476700" w14:textId="77777777" w:rsidR="00F94EEC" w:rsidRPr="00927184" w:rsidRDefault="004B57D8" w:rsidP="00C628B0">
      <w:pPr>
        <w:numPr>
          <w:ilvl w:val="0"/>
          <w:numId w:val="1"/>
        </w:numPr>
        <w:ind w:left="567" w:hanging="567"/>
        <w:rPr>
          <w:lang w:val="nl-NL"/>
        </w:rPr>
      </w:pPr>
      <w:r w:rsidRPr="00927184">
        <w:rPr>
          <w:lang w:val="nl-NL"/>
        </w:rPr>
        <w:t>Lucentis wordt gegeven als injectie in het oog. Af en toe kunnen een infectie aan het binnenste deel van het oog, pijn of roodheid (ontsteking), loslating of scheur in één van de lagen aan de achterkant van het oog (netvliesloslating of netvliesscheur en loslating of scheur van het pigmentepitheel van het netvlies) of troebel worden van de lens (cataract) optreden na de toediening van Lucentis. Het is belangrijk om zo’n infectie of netvliesloslating zo snel mogelijk op te sporen en</w:t>
      </w:r>
      <w:r w:rsidR="00CA4ABF" w:rsidRPr="00927184">
        <w:rPr>
          <w:lang w:val="nl-NL"/>
        </w:rPr>
        <w:t xml:space="preserve"> te behandelen. </w:t>
      </w:r>
      <w:r w:rsidR="00CA4ABF" w:rsidRPr="00927184">
        <w:rPr>
          <w:b/>
          <w:lang w:val="nl-NL"/>
        </w:rPr>
        <w:t xml:space="preserve">Vertel </w:t>
      </w:r>
      <w:r w:rsidR="007D7B1B" w:rsidRPr="00927184">
        <w:rPr>
          <w:b/>
          <w:lang w:val="nl-NL"/>
        </w:rPr>
        <w:t xml:space="preserve">het </w:t>
      </w:r>
      <w:r w:rsidR="00CA4ABF" w:rsidRPr="00927184">
        <w:rPr>
          <w:b/>
          <w:lang w:val="nl-NL"/>
        </w:rPr>
        <w:t>daarom de</w:t>
      </w:r>
      <w:r w:rsidRPr="00927184">
        <w:rPr>
          <w:b/>
          <w:lang w:val="nl-NL"/>
        </w:rPr>
        <w:t xml:space="preserve"> arts onmiddellijk als u</w:t>
      </w:r>
      <w:r w:rsidR="00CA4ABF" w:rsidRPr="00927184">
        <w:rPr>
          <w:b/>
          <w:lang w:val="nl-NL"/>
        </w:rPr>
        <w:t>w baby</w:t>
      </w:r>
      <w:r w:rsidRPr="00927184">
        <w:rPr>
          <w:b/>
          <w:lang w:val="nl-NL"/>
        </w:rPr>
        <w:t xml:space="preserve"> de volgende klachten krijgt:</w:t>
      </w:r>
      <w:r w:rsidR="00CA4ABF" w:rsidRPr="00927184">
        <w:rPr>
          <w:b/>
          <w:lang w:val="nl-NL"/>
        </w:rPr>
        <w:t xml:space="preserve"> oogpijn of </w:t>
      </w:r>
      <w:r w:rsidRPr="00927184">
        <w:rPr>
          <w:b/>
          <w:lang w:val="nl-NL"/>
        </w:rPr>
        <w:t>vererger</w:t>
      </w:r>
      <w:r w:rsidR="00CA4ABF" w:rsidRPr="00927184">
        <w:rPr>
          <w:b/>
          <w:lang w:val="nl-NL"/>
        </w:rPr>
        <w:t>ing van de roodheid van het oog.</w:t>
      </w:r>
    </w:p>
    <w:p w14:paraId="28473E52" w14:textId="77777777" w:rsidR="004B57D8" w:rsidRPr="00927184" w:rsidRDefault="004B57D8" w:rsidP="00C628B0">
      <w:pPr>
        <w:numPr>
          <w:ilvl w:val="0"/>
          <w:numId w:val="1"/>
        </w:numPr>
        <w:ind w:left="567" w:hanging="567"/>
        <w:rPr>
          <w:lang w:val="nl-NL"/>
        </w:rPr>
      </w:pPr>
      <w:r w:rsidRPr="00927184">
        <w:rPr>
          <w:lang w:val="nl-NL"/>
        </w:rPr>
        <w:t xml:space="preserve">Bij sommige patiënten kan de oogdruk toenemen voor een korte </w:t>
      </w:r>
      <w:r w:rsidR="00CA4ABF" w:rsidRPr="00927184">
        <w:rPr>
          <w:lang w:val="nl-NL"/>
        </w:rPr>
        <w:t xml:space="preserve">periode direct na de injectie. </w:t>
      </w:r>
      <w:r w:rsidR="00B8669A" w:rsidRPr="00927184">
        <w:rPr>
          <w:lang w:val="nl-NL"/>
        </w:rPr>
        <w:t>D</w:t>
      </w:r>
      <w:r w:rsidR="00CA4ABF" w:rsidRPr="00927184">
        <w:rPr>
          <w:lang w:val="nl-NL"/>
        </w:rPr>
        <w:t xml:space="preserve">e </w:t>
      </w:r>
      <w:r w:rsidRPr="00927184">
        <w:rPr>
          <w:lang w:val="nl-NL"/>
        </w:rPr>
        <w:t>arts</w:t>
      </w:r>
      <w:r w:rsidR="00CA4ABF" w:rsidRPr="00927184">
        <w:rPr>
          <w:lang w:val="nl-NL"/>
        </w:rPr>
        <w:t xml:space="preserve"> van uw baby</w:t>
      </w:r>
      <w:r w:rsidRPr="00927184">
        <w:rPr>
          <w:lang w:val="nl-NL"/>
        </w:rPr>
        <w:t xml:space="preserve"> </w:t>
      </w:r>
      <w:r w:rsidR="00B8669A" w:rsidRPr="00927184">
        <w:rPr>
          <w:lang w:val="nl-NL"/>
        </w:rPr>
        <w:t xml:space="preserve">zal </w:t>
      </w:r>
      <w:r w:rsidRPr="00927184">
        <w:rPr>
          <w:lang w:val="nl-NL"/>
        </w:rPr>
        <w:t>dit controleren na elke injectie.</w:t>
      </w:r>
    </w:p>
    <w:p w14:paraId="502EA907" w14:textId="77777777" w:rsidR="004B57D8" w:rsidRPr="00927184" w:rsidRDefault="004B57D8" w:rsidP="00C628B0">
      <w:pPr>
        <w:rPr>
          <w:lang w:val="nl-NL"/>
        </w:rPr>
      </w:pPr>
    </w:p>
    <w:p w14:paraId="29175832" w14:textId="77777777" w:rsidR="004B57D8" w:rsidRPr="00927184" w:rsidRDefault="004B57D8" w:rsidP="00C628B0">
      <w:pPr>
        <w:rPr>
          <w:lang w:val="nl-NL"/>
        </w:rPr>
      </w:pPr>
      <w:r w:rsidRPr="00927184">
        <w:rPr>
          <w:lang w:val="nl-NL"/>
        </w:rPr>
        <w:t>Raadpleeg rubriek 4 (“Mogelijke bijwerkingen”) voor meer gedetailleerde informatie over de bijwerkingen die kunnen optreden tijdens de behandeling met Lucentis.</w:t>
      </w:r>
    </w:p>
    <w:p w14:paraId="7F9F4A28" w14:textId="77777777" w:rsidR="004B57D8" w:rsidRPr="00927184" w:rsidRDefault="004B57D8" w:rsidP="00C628B0">
      <w:pPr>
        <w:rPr>
          <w:lang w:val="nl-NL"/>
        </w:rPr>
      </w:pPr>
    </w:p>
    <w:p w14:paraId="1CECD220" w14:textId="77777777" w:rsidR="004B57D8" w:rsidRPr="00927184" w:rsidRDefault="004B57D8" w:rsidP="00C628B0">
      <w:pPr>
        <w:keepNext/>
        <w:widowControl w:val="0"/>
        <w:rPr>
          <w:b/>
          <w:szCs w:val="22"/>
          <w:lang w:val="nl-NL"/>
        </w:rPr>
      </w:pPr>
      <w:r w:rsidRPr="00927184">
        <w:rPr>
          <w:b/>
          <w:szCs w:val="22"/>
          <w:lang w:val="nl-NL"/>
        </w:rPr>
        <w:t>Gebruikt u nog andere geneesmiddelen?</w:t>
      </w:r>
    </w:p>
    <w:p w14:paraId="4445D730" w14:textId="7F531433" w:rsidR="004B57D8" w:rsidRPr="00927184" w:rsidRDefault="00A321DD" w:rsidP="00C628B0">
      <w:pPr>
        <w:rPr>
          <w:szCs w:val="22"/>
          <w:lang w:val="nl-NL"/>
        </w:rPr>
      </w:pPr>
      <w:r w:rsidRPr="00927184">
        <w:rPr>
          <w:szCs w:val="22"/>
          <w:lang w:val="nl-NL"/>
        </w:rPr>
        <w:t>Krijgt</w:t>
      </w:r>
      <w:r w:rsidR="004B57D8" w:rsidRPr="00927184">
        <w:rPr>
          <w:szCs w:val="22"/>
          <w:lang w:val="nl-NL"/>
        </w:rPr>
        <w:t xml:space="preserve"> u</w:t>
      </w:r>
      <w:r w:rsidR="00B8669A" w:rsidRPr="00927184">
        <w:rPr>
          <w:szCs w:val="22"/>
          <w:lang w:val="nl-NL"/>
        </w:rPr>
        <w:t>w baby</w:t>
      </w:r>
      <w:r w:rsidR="004B57D8" w:rsidRPr="00927184">
        <w:rPr>
          <w:szCs w:val="22"/>
          <w:lang w:val="nl-NL"/>
        </w:rPr>
        <w:t xml:space="preserve"> naast Lucentis nog andere geneesmiddelen, heeft u</w:t>
      </w:r>
      <w:r w:rsidRPr="00927184">
        <w:rPr>
          <w:szCs w:val="22"/>
          <w:lang w:val="nl-NL"/>
        </w:rPr>
        <w:t>w baby kort geleden andere geneesmiddelen gekregen</w:t>
      </w:r>
      <w:r w:rsidR="004B57D8" w:rsidRPr="00927184">
        <w:rPr>
          <w:szCs w:val="22"/>
          <w:lang w:val="nl-NL"/>
        </w:rPr>
        <w:t xml:space="preserve"> of bestaat de mogelijkheid dat u</w:t>
      </w:r>
      <w:r w:rsidRPr="00927184">
        <w:rPr>
          <w:szCs w:val="22"/>
          <w:lang w:val="nl-NL"/>
        </w:rPr>
        <w:t>w baby</w:t>
      </w:r>
      <w:r w:rsidR="004B57D8" w:rsidRPr="00927184">
        <w:rPr>
          <w:szCs w:val="22"/>
          <w:lang w:val="nl-NL"/>
        </w:rPr>
        <w:t xml:space="preserve"> </w:t>
      </w:r>
      <w:r w:rsidR="00200791" w:rsidRPr="00927184">
        <w:rPr>
          <w:szCs w:val="22"/>
          <w:lang w:val="nl-NL"/>
        </w:rPr>
        <w:t>binnenkort</w:t>
      </w:r>
      <w:r w:rsidR="004B57D8" w:rsidRPr="00927184">
        <w:rPr>
          <w:szCs w:val="22"/>
          <w:lang w:val="nl-NL"/>
        </w:rPr>
        <w:t xml:space="preserve"> andere geneesmiddelen g</w:t>
      </w:r>
      <w:r w:rsidRPr="00927184">
        <w:rPr>
          <w:szCs w:val="22"/>
          <w:lang w:val="nl-NL"/>
        </w:rPr>
        <w:t>aat krijgen</w:t>
      </w:r>
      <w:r w:rsidR="00B8669A" w:rsidRPr="00927184">
        <w:rPr>
          <w:szCs w:val="22"/>
          <w:lang w:val="nl-NL"/>
        </w:rPr>
        <w:t xml:space="preserve">? Vertel dat dan de </w:t>
      </w:r>
      <w:r w:rsidR="004B57D8" w:rsidRPr="00927184">
        <w:rPr>
          <w:szCs w:val="22"/>
          <w:lang w:val="nl-NL"/>
        </w:rPr>
        <w:t>arts</w:t>
      </w:r>
      <w:r w:rsidR="00B8669A" w:rsidRPr="00927184">
        <w:rPr>
          <w:szCs w:val="22"/>
          <w:lang w:val="nl-NL"/>
        </w:rPr>
        <w:t xml:space="preserve"> van uw baby</w:t>
      </w:r>
      <w:r w:rsidRPr="00927184">
        <w:rPr>
          <w:szCs w:val="22"/>
          <w:lang w:val="nl-NL"/>
        </w:rPr>
        <w:t>.</w:t>
      </w:r>
    </w:p>
    <w:p w14:paraId="465D23CE" w14:textId="77777777" w:rsidR="004B57D8" w:rsidRPr="00927184" w:rsidRDefault="004B57D8" w:rsidP="00C628B0">
      <w:pPr>
        <w:ind w:right="-2"/>
        <w:rPr>
          <w:lang w:val="nl-NL"/>
        </w:rPr>
      </w:pPr>
    </w:p>
    <w:p w14:paraId="7E3367BB" w14:textId="77777777" w:rsidR="00A321DD" w:rsidRPr="00927184" w:rsidRDefault="00A321DD" w:rsidP="00C628B0">
      <w:pPr>
        <w:ind w:right="-2"/>
        <w:rPr>
          <w:lang w:val="nl-NL"/>
        </w:rPr>
      </w:pPr>
    </w:p>
    <w:p w14:paraId="151F5F3B" w14:textId="77777777" w:rsidR="004B57D8" w:rsidRPr="00927184" w:rsidRDefault="004B57D8" w:rsidP="00C628B0">
      <w:pPr>
        <w:keepNext/>
        <w:widowControl w:val="0"/>
        <w:rPr>
          <w:b/>
          <w:lang w:val="nl-NL"/>
        </w:rPr>
      </w:pPr>
      <w:r w:rsidRPr="00927184">
        <w:rPr>
          <w:b/>
          <w:lang w:val="nl-NL"/>
        </w:rPr>
        <w:t>3.</w:t>
      </w:r>
      <w:r w:rsidRPr="00927184">
        <w:rPr>
          <w:b/>
          <w:lang w:val="nl-NL"/>
        </w:rPr>
        <w:tab/>
        <w:t>Hoe wordt dit middel toegediend?</w:t>
      </w:r>
    </w:p>
    <w:p w14:paraId="6F951C4B" w14:textId="77777777" w:rsidR="004B57D8" w:rsidRPr="00927184" w:rsidRDefault="004B57D8" w:rsidP="00C628B0">
      <w:pPr>
        <w:keepNext/>
        <w:widowControl w:val="0"/>
        <w:rPr>
          <w:lang w:val="nl-NL"/>
        </w:rPr>
      </w:pPr>
    </w:p>
    <w:p w14:paraId="466B5C7C" w14:textId="77777777" w:rsidR="004B57D8" w:rsidRPr="00927184" w:rsidRDefault="000304F5" w:rsidP="00C628B0">
      <w:pPr>
        <w:rPr>
          <w:lang w:val="nl-NL"/>
        </w:rPr>
      </w:pPr>
      <w:r w:rsidRPr="00927184">
        <w:rPr>
          <w:lang w:val="nl-NL"/>
        </w:rPr>
        <w:t>Lucentis wordt door een</w:t>
      </w:r>
      <w:r w:rsidR="004B57D8" w:rsidRPr="00927184">
        <w:rPr>
          <w:lang w:val="nl-NL"/>
        </w:rPr>
        <w:t xml:space="preserve"> oogarts toegediend als een enkele injectie in</w:t>
      </w:r>
      <w:r w:rsidR="001A128F" w:rsidRPr="00927184">
        <w:rPr>
          <w:lang w:val="nl-NL"/>
        </w:rPr>
        <w:t xml:space="preserve"> de</w:t>
      </w:r>
      <w:r w:rsidR="00AC7849" w:rsidRPr="00927184">
        <w:rPr>
          <w:lang w:val="nl-NL"/>
        </w:rPr>
        <w:t xml:space="preserve"> </w:t>
      </w:r>
      <w:r w:rsidR="00E50221" w:rsidRPr="00927184">
        <w:rPr>
          <w:lang w:val="nl-NL"/>
        </w:rPr>
        <w:t>ogen van</w:t>
      </w:r>
      <w:r w:rsidR="004B57D8" w:rsidRPr="00927184">
        <w:rPr>
          <w:lang w:val="nl-NL"/>
        </w:rPr>
        <w:t xml:space="preserve"> uw</w:t>
      </w:r>
      <w:r w:rsidR="00E50221" w:rsidRPr="00927184">
        <w:rPr>
          <w:lang w:val="nl-NL"/>
        </w:rPr>
        <w:t xml:space="preserve"> baby</w:t>
      </w:r>
      <w:r w:rsidRPr="00927184">
        <w:rPr>
          <w:lang w:val="nl-NL"/>
        </w:rPr>
        <w:t>, gewoonlijk</w:t>
      </w:r>
      <w:r w:rsidR="004B57D8" w:rsidRPr="00927184">
        <w:rPr>
          <w:lang w:val="nl-NL"/>
        </w:rPr>
        <w:t xml:space="preserve"> onder plaatselijke verdoving. De gebruikelijk</w:t>
      </w:r>
      <w:r w:rsidR="00170E8D" w:rsidRPr="00927184">
        <w:rPr>
          <w:lang w:val="nl-NL"/>
        </w:rPr>
        <w:t>e dosis van een injectie is 0,02 ml (die 0,2</w:t>
      </w:r>
      <w:r w:rsidR="004B57D8" w:rsidRPr="00927184">
        <w:rPr>
          <w:lang w:val="nl-NL"/>
        </w:rPr>
        <w:t> mg werkzame stof bevat). De periode tussen twee doseringe</w:t>
      </w:r>
      <w:r w:rsidR="00F94EEC" w:rsidRPr="00927184">
        <w:rPr>
          <w:lang w:val="nl-NL"/>
        </w:rPr>
        <w:t>n geïnjecteerd in hetzelfde oog</w:t>
      </w:r>
      <w:r w:rsidR="004B57D8" w:rsidRPr="00927184">
        <w:rPr>
          <w:lang w:val="nl-NL"/>
        </w:rPr>
        <w:t xml:space="preserve"> moet ten minste 4 weken zijn. Alle inj</w:t>
      </w:r>
      <w:r w:rsidR="00170E8D" w:rsidRPr="00927184">
        <w:rPr>
          <w:lang w:val="nl-NL"/>
        </w:rPr>
        <w:t>ecties worden toegediend door de</w:t>
      </w:r>
      <w:r w:rsidR="004B57D8" w:rsidRPr="00927184">
        <w:rPr>
          <w:lang w:val="nl-NL"/>
        </w:rPr>
        <w:t xml:space="preserve"> oogarts.</w:t>
      </w:r>
    </w:p>
    <w:p w14:paraId="1FC7E8FA" w14:textId="77777777" w:rsidR="004B57D8" w:rsidRPr="00927184" w:rsidRDefault="004B57D8" w:rsidP="00C628B0">
      <w:pPr>
        <w:rPr>
          <w:lang w:val="nl-NL"/>
        </w:rPr>
      </w:pPr>
    </w:p>
    <w:p w14:paraId="53416FD3" w14:textId="77777777" w:rsidR="004B57D8" w:rsidRPr="00927184" w:rsidRDefault="00E50221" w:rsidP="00C628B0">
      <w:pPr>
        <w:rPr>
          <w:lang w:val="nl-NL"/>
        </w:rPr>
      </w:pPr>
      <w:r w:rsidRPr="00927184">
        <w:rPr>
          <w:lang w:val="nl-NL"/>
        </w:rPr>
        <w:t xml:space="preserve">Vóór de injectie zal de </w:t>
      </w:r>
      <w:r w:rsidR="004B57D8" w:rsidRPr="00927184">
        <w:rPr>
          <w:lang w:val="nl-NL"/>
        </w:rPr>
        <w:t>arts</w:t>
      </w:r>
      <w:r w:rsidRPr="00927184">
        <w:rPr>
          <w:lang w:val="nl-NL"/>
        </w:rPr>
        <w:t xml:space="preserve"> van uw baby</w:t>
      </w:r>
      <w:r w:rsidR="004B57D8" w:rsidRPr="00927184">
        <w:rPr>
          <w:lang w:val="nl-NL"/>
        </w:rPr>
        <w:t xml:space="preserve"> </w:t>
      </w:r>
      <w:r w:rsidR="00F94EEC" w:rsidRPr="00927184">
        <w:rPr>
          <w:lang w:val="nl-NL"/>
        </w:rPr>
        <w:t>de</w:t>
      </w:r>
      <w:r w:rsidRPr="00927184">
        <w:rPr>
          <w:lang w:val="nl-NL"/>
        </w:rPr>
        <w:t xml:space="preserve"> </w:t>
      </w:r>
      <w:r w:rsidR="00F94EEC" w:rsidRPr="00927184">
        <w:rPr>
          <w:lang w:val="nl-NL"/>
        </w:rPr>
        <w:t>ogen van uw baby</w:t>
      </w:r>
      <w:r w:rsidR="004B57D8" w:rsidRPr="00927184">
        <w:rPr>
          <w:lang w:val="nl-NL"/>
        </w:rPr>
        <w:t xml:space="preserve"> zorgvuldig wass</w:t>
      </w:r>
      <w:r w:rsidRPr="00927184">
        <w:rPr>
          <w:lang w:val="nl-NL"/>
        </w:rPr>
        <w:t xml:space="preserve">en om infectie te voorkomen. De </w:t>
      </w:r>
      <w:r w:rsidR="004B57D8" w:rsidRPr="00927184">
        <w:rPr>
          <w:lang w:val="nl-NL"/>
        </w:rPr>
        <w:t>arts zal u</w:t>
      </w:r>
      <w:r w:rsidRPr="00927184">
        <w:rPr>
          <w:lang w:val="nl-NL"/>
        </w:rPr>
        <w:t>w baby</w:t>
      </w:r>
      <w:r w:rsidR="004B57D8" w:rsidRPr="00927184">
        <w:rPr>
          <w:lang w:val="nl-NL"/>
        </w:rPr>
        <w:t xml:space="preserve"> ook een lokale verdoving geven om eventuele pijn te verminderen of te voorkomen.</w:t>
      </w:r>
    </w:p>
    <w:p w14:paraId="106BC38D" w14:textId="77777777" w:rsidR="004B57D8" w:rsidRPr="00927184" w:rsidRDefault="004B57D8" w:rsidP="00C628B0">
      <w:pPr>
        <w:rPr>
          <w:lang w:val="nl-NL"/>
        </w:rPr>
      </w:pPr>
    </w:p>
    <w:p w14:paraId="1139C028" w14:textId="77777777" w:rsidR="004B57D8" w:rsidRPr="00927184" w:rsidRDefault="004B57D8" w:rsidP="00C628B0">
      <w:pPr>
        <w:rPr>
          <w:lang w:val="nl-NL"/>
        </w:rPr>
      </w:pPr>
      <w:r w:rsidRPr="00927184">
        <w:rPr>
          <w:lang w:val="nl-NL"/>
        </w:rPr>
        <w:t xml:space="preserve">De behandeling wordt gestart met één injectie met Lucentis </w:t>
      </w:r>
      <w:r w:rsidR="001A128F" w:rsidRPr="00927184">
        <w:rPr>
          <w:lang w:val="nl-NL"/>
        </w:rPr>
        <w:t xml:space="preserve">in elk </w:t>
      </w:r>
      <w:r w:rsidR="00E50221" w:rsidRPr="00927184">
        <w:rPr>
          <w:lang w:val="nl-NL"/>
        </w:rPr>
        <w:t>oog</w:t>
      </w:r>
      <w:r w:rsidR="001A128F" w:rsidRPr="00927184">
        <w:rPr>
          <w:lang w:val="nl-NL"/>
        </w:rPr>
        <w:t xml:space="preserve"> (sommige baby’s hoeven slechts </w:t>
      </w:r>
      <w:r w:rsidR="001A211B" w:rsidRPr="00927184">
        <w:rPr>
          <w:lang w:val="nl-NL"/>
        </w:rPr>
        <w:t>aan</w:t>
      </w:r>
      <w:r w:rsidR="001A128F" w:rsidRPr="00927184">
        <w:rPr>
          <w:lang w:val="nl-NL"/>
        </w:rPr>
        <w:t xml:space="preserve"> </w:t>
      </w:r>
      <w:r w:rsidR="001A211B" w:rsidRPr="00927184">
        <w:rPr>
          <w:lang w:val="nl-NL"/>
        </w:rPr>
        <w:t>éé</w:t>
      </w:r>
      <w:r w:rsidR="001A128F" w:rsidRPr="00927184">
        <w:rPr>
          <w:lang w:val="nl-NL"/>
        </w:rPr>
        <w:t>n oog behandeld te worden)</w:t>
      </w:r>
      <w:r w:rsidR="00AC7849" w:rsidRPr="00927184">
        <w:rPr>
          <w:lang w:val="nl-NL"/>
        </w:rPr>
        <w:t xml:space="preserve">. De </w:t>
      </w:r>
      <w:r w:rsidRPr="00927184">
        <w:rPr>
          <w:lang w:val="nl-NL"/>
        </w:rPr>
        <w:t xml:space="preserve">arts zal uw </w:t>
      </w:r>
      <w:r w:rsidR="00AC7849" w:rsidRPr="00927184">
        <w:rPr>
          <w:lang w:val="nl-NL"/>
        </w:rPr>
        <w:t xml:space="preserve">baby’s </w:t>
      </w:r>
      <w:r w:rsidRPr="00927184">
        <w:rPr>
          <w:lang w:val="nl-NL"/>
        </w:rPr>
        <w:t>oogaandoening controleren en, afhankelijk van hoe u</w:t>
      </w:r>
      <w:r w:rsidR="00AC7849" w:rsidRPr="00927184">
        <w:rPr>
          <w:lang w:val="nl-NL"/>
        </w:rPr>
        <w:t>w baby</w:t>
      </w:r>
      <w:r w:rsidRPr="00927184">
        <w:rPr>
          <w:lang w:val="nl-NL"/>
        </w:rPr>
        <w:t xml:space="preserve"> op de behandeling reag</w:t>
      </w:r>
      <w:r w:rsidR="00AC7849" w:rsidRPr="00927184">
        <w:rPr>
          <w:lang w:val="nl-NL"/>
        </w:rPr>
        <w:t>eert, besluiten of en wanneer verdere behandeling nodig is.</w:t>
      </w:r>
    </w:p>
    <w:p w14:paraId="6F8D8064" w14:textId="77777777" w:rsidR="004B57D8" w:rsidRPr="00927184" w:rsidRDefault="004B57D8" w:rsidP="00C628B0">
      <w:pPr>
        <w:rPr>
          <w:lang w:val="nl-NL"/>
        </w:rPr>
      </w:pPr>
    </w:p>
    <w:p w14:paraId="22836F92" w14:textId="123AD59F" w:rsidR="004B57D8" w:rsidRPr="00927184" w:rsidRDefault="004B57D8" w:rsidP="00C628B0">
      <w:pPr>
        <w:rPr>
          <w:lang w:val="nl-NL"/>
        </w:rPr>
      </w:pPr>
      <w:r w:rsidRPr="00927184">
        <w:rPr>
          <w:lang w:val="nl-NL"/>
        </w:rPr>
        <w:t>Gedetailleerde instructies voor gebruik worden aan het einde van deze bijsluiter gegeven in de rubriek “Hoe moet Lucentis worden bereid en toegediend</w:t>
      </w:r>
      <w:r w:rsidR="00AE526B">
        <w:rPr>
          <w:lang w:val="nl-NL"/>
        </w:rPr>
        <w:t xml:space="preserve"> aan premature baby’s</w:t>
      </w:r>
      <w:r w:rsidRPr="00927184">
        <w:rPr>
          <w:lang w:val="nl-NL"/>
        </w:rPr>
        <w:t>”.</w:t>
      </w:r>
    </w:p>
    <w:p w14:paraId="275BF59A" w14:textId="77777777" w:rsidR="004B57D8" w:rsidRPr="00927184" w:rsidRDefault="004B57D8" w:rsidP="00C628B0">
      <w:pPr>
        <w:ind w:right="-2"/>
        <w:rPr>
          <w:lang w:val="nl-NL"/>
        </w:rPr>
      </w:pPr>
    </w:p>
    <w:p w14:paraId="0DE9EC51" w14:textId="77777777" w:rsidR="004B57D8" w:rsidRPr="00927184" w:rsidRDefault="004B57D8" w:rsidP="00C628B0">
      <w:pPr>
        <w:keepNext/>
        <w:widowControl w:val="0"/>
        <w:rPr>
          <w:b/>
          <w:szCs w:val="22"/>
          <w:lang w:val="nl-NL"/>
        </w:rPr>
      </w:pPr>
      <w:r w:rsidRPr="00927184">
        <w:rPr>
          <w:b/>
          <w:szCs w:val="22"/>
          <w:lang w:val="nl-NL"/>
        </w:rPr>
        <w:t>Als u stopt met de behandeling met dit middel</w:t>
      </w:r>
    </w:p>
    <w:p w14:paraId="621B8AF5" w14:textId="77777777" w:rsidR="004B57D8" w:rsidRPr="00927184" w:rsidRDefault="004B57D8" w:rsidP="00C628B0">
      <w:pPr>
        <w:ind w:right="-2"/>
        <w:rPr>
          <w:szCs w:val="22"/>
          <w:lang w:val="nl-NL"/>
        </w:rPr>
      </w:pPr>
      <w:r w:rsidRPr="00927184">
        <w:rPr>
          <w:szCs w:val="22"/>
          <w:lang w:val="nl-NL"/>
        </w:rPr>
        <w:t>Als u overweegt om te stoppen met de behandeling met Lucentis</w:t>
      </w:r>
      <w:r w:rsidR="001F2FBB" w:rsidRPr="00927184">
        <w:rPr>
          <w:szCs w:val="22"/>
          <w:lang w:val="nl-NL"/>
        </w:rPr>
        <w:t xml:space="preserve"> voor uw baby</w:t>
      </w:r>
      <w:r w:rsidRPr="00927184">
        <w:rPr>
          <w:szCs w:val="22"/>
          <w:lang w:val="nl-NL"/>
        </w:rPr>
        <w:t xml:space="preserve">, ga dan naar uw eerstvolgende </w:t>
      </w:r>
      <w:r w:rsidR="001F2FBB" w:rsidRPr="00927184">
        <w:rPr>
          <w:szCs w:val="22"/>
          <w:lang w:val="nl-NL"/>
        </w:rPr>
        <w:t xml:space="preserve">afspraak en bespreek dit met de </w:t>
      </w:r>
      <w:r w:rsidRPr="00927184">
        <w:rPr>
          <w:szCs w:val="22"/>
          <w:lang w:val="nl-NL"/>
        </w:rPr>
        <w:t>arts</w:t>
      </w:r>
      <w:r w:rsidR="001F2FBB" w:rsidRPr="00927184">
        <w:rPr>
          <w:szCs w:val="22"/>
          <w:lang w:val="nl-NL"/>
        </w:rPr>
        <w:t xml:space="preserve"> van uw baby</w:t>
      </w:r>
      <w:r w:rsidRPr="00927184">
        <w:rPr>
          <w:szCs w:val="22"/>
          <w:lang w:val="nl-NL"/>
        </w:rPr>
        <w:t xml:space="preserve">. </w:t>
      </w:r>
      <w:r w:rsidR="001F2FBB" w:rsidRPr="00927184">
        <w:rPr>
          <w:szCs w:val="22"/>
          <w:lang w:val="nl-NL"/>
        </w:rPr>
        <w:t>De</w:t>
      </w:r>
      <w:r w:rsidRPr="00927184">
        <w:rPr>
          <w:szCs w:val="22"/>
          <w:lang w:val="nl-NL"/>
        </w:rPr>
        <w:t xml:space="preserve"> arts</w:t>
      </w:r>
      <w:r w:rsidR="001F2FBB" w:rsidRPr="00927184">
        <w:rPr>
          <w:szCs w:val="22"/>
          <w:lang w:val="nl-NL"/>
        </w:rPr>
        <w:t xml:space="preserve"> van uw baby</w:t>
      </w:r>
      <w:r w:rsidRPr="00927184">
        <w:rPr>
          <w:szCs w:val="22"/>
          <w:lang w:val="nl-NL"/>
        </w:rPr>
        <w:t xml:space="preserve"> zal u adviseren en beslissen hoelang u</w:t>
      </w:r>
      <w:r w:rsidR="001F2FBB" w:rsidRPr="00927184">
        <w:rPr>
          <w:szCs w:val="22"/>
          <w:lang w:val="nl-NL"/>
        </w:rPr>
        <w:t>w baby</w:t>
      </w:r>
      <w:r w:rsidRPr="00927184">
        <w:rPr>
          <w:szCs w:val="22"/>
          <w:lang w:val="nl-NL"/>
        </w:rPr>
        <w:t xml:space="preserve"> moet worden behandeld met Lucentis.</w:t>
      </w:r>
    </w:p>
    <w:p w14:paraId="55AEC74C" w14:textId="77777777" w:rsidR="004B57D8" w:rsidRPr="00927184" w:rsidRDefault="004B57D8" w:rsidP="00C628B0">
      <w:pPr>
        <w:ind w:right="-2"/>
        <w:rPr>
          <w:szCs w:val="22"/>
          <w:lang w:val="nl-NL"/>
        </w:rPr>
      </w:pPr>
    </w:p>
    <w:p w14:paraId="2D2096D6" w14:textId="77777777" w:rsidR="004B57D8" w:rsidRPr="00927184" w:rsidRDefault="004B57D8" w:rsidP="00C628B0">
      <w:pPr>
        <w:rPr>
          <w:szCs w:val="22"/>
          <w:lang w:val="nl-NL"/>
        </w:rPr>
      </w:pPr>
      <w:r w:rsidRPr="00927184">
        <w:rPr>
          <w:szCs w:val="22"/>
          <w:lang w:val="nl-NL"/>
        </w:rPr>
        <w:t>Heeft u nog andere vragen over het gebruik van dit geneesmid</w:t>
      </w:r>
      <w:r w:rsidR="001F2FBB" w:rsidRPr="00927184">
        <w:rPr>
          <w:szCs w:val="22"/>
          <w:lang w:val="nl-NL"/>
        </w:rPr>
        <w:t xml:space="preserve">del? Neem dan contact op met de </w:t>
      </w:r>
      <w:r w:rsidRPr="00927184">
        <w:rPr>
          <w:szCs w:val="22"/>
          <w:lang w:val="nl-NL"/>
        </w:rPr>
        <w:t>arts</w:t>
      </w:r>
      <w:r w:rsidR="001F2FBB" w:rsidRPr="00927184">
        <w:rPr>
          <w:szCs w:val="22"/>
          <w:lang w:val="nl-NL"/>
        </w:rPr>
        <w:t xml:space="preserve"> van uw baby</w:t>
      </w:r>
      <w:r w:rsidRPr="00927184">
        <w:rPr>
          <w:szCs w:val="22"/>
          <w:lang w:val="nl-NL"/>
        </w:rPr>
        <w:t>.</w:t>
      </w:r>
    </w:p>
    <w:p w14:paraId="56475C9E" w14:textId="77777777" w:rsidR="004B57D8" w:rsidRPr="00927184" w:rsidRDefault="004B57D8" w:rsidP="00C628B0">
      <w:pPr>
        <w:rPr>
          <w:szCs w:val="22"/>
          <w:lang w:val="nl-NL"/>
        </w:rPr>
      </w:pPr>
    </w:p>
    <w:p w14:paraId="0AB9012D" w14:textId="77777777" w:rsidR="004B57D8" w:rsidRPr="00927184" w:rsidRDefault="004B57D8" w:rsidP="00C628B0">
      <w:pPr>
        <w:rPr>
          <w:lang w:val="nl-NL"/>
        </w:rPr>
      </w:pPr>
    </w:p>
    <w:p w14:paraId="766EE4C6" w14:textId="77777777" w:rsidR="004B57D8" w:rsidRPr="00927184" w:rsidRDefault="004B57D8" w:rsidP="00C628B0">
      <w:pPr>
        <w:keepNext/>
        <w:widowControl w:val="0"/>
        <w:rPr>
          <w:lang w:val="nl-NL"/>
        </w:rPr>
      </w:pPr>
      <w:r w:rsidRPr="00927184">
        <w:rPr>
          <w:b/>
          <w:lang w:val="nl-NL"/>
        </w:rPr>
        <w:t>4.</w:t>
      </w:r>
      <w:r w:rsidRPr="00927184">
        <w:rPr>
          <w:b/>
          <w:lang w:val="nl-NL"/>
        </w:rPr>
        <w:tab/>
        <w:t>Mogelijke bijwerkingen</w:t>
      </w:r>
    </w:p>
    <w:p w14:paraId="174B806F" w14:textId="77777777" w:rsidR="004B57D8" w:rsidRPr="00927184" w:rsidRDefault="004B57D8" w:rsidP="00C628B0">
      <w:pPr>
        <w:keepNext/>
        <w:widowControl w:val="0"/>
        <w:rPr>
          <w:lang w:val="nl-NL"/>
        </w:rPr>
      </w:pPr>
    </w:p>
    <w:p w14:paraId="468AE995" w14:textId="77777777" w:rsidR="004B57D8" w:rsidRPr="00927184" w:rsidRDefault="004B57D8" w:rsidP="00C628B0">
      <w:pPr>
        <w:rPr>
          <w:lang w:val="nl-NL"/>
        </w:rPr>
      </w:pPr>
      <w:r w:rsidRPr="00927184">
        <w:rPr>
          <w:lang w:val="nl-NL"/>
        </w:rPr>
        <w:t>Zoals elk geneesmiddel kan ook dit geneesmiddel bijwerkingen hebben, al krijgt niet iedereen daarmee te maken.</w:t>
      </w:r>
    </w:p>
    <w:p w14:paraId="5A2FC900" w14:textId="77777777" w:rsidR="004B57D8" w:rsidRPr="00927184" w:rsidRDefault="004B57D8" w:rsidP="00C628B0">
      <w:pPr>
        <w:ind w:right="-29"/>
        <w:rPr>
          <w:lang w:val="nl-NL"/>
        </w:rPr>
      </w:pPr>
    </w:p>
    <w:p w14:paraId="763EF6F7" w14:textId="77777777" w:rsidR="004B57D8" w:rsidRPr="00927184" w:rsidRDefault="004B57D8" w:rsidP="00C628B0">
      <w:pPr>
        <w:ind w:right="-2"/>
        <w:rPr>
          <w:lang w:val="nl-NL"/>
        </w:rPr>
      </w:pPr>
      <w:r w:rsidRPr="00927184">
        <w:rPr>
          <w:lang w:val="nl-NL"/>
        </w:rPr>
        <w:t>De bijwerkingen geassocieerd met de toediening van Lucentis zijn het gevolg van ofwel het geneesmiddel zelf of van de injectieprocedure en hebben meestal betrekking op het oog.</w:t>
      </w:r>
    </w:p>
    <w:p w14:paraId="68954622" w14:textId="77777777" w:rsidR="004B57D8" w:rsidRPr="00927184" w:rsidRDefault="004B57D8" w:rsidP="00C628B0">
      <w:pPr>
        <w:ind w:right="-2"/>
        <w:rPr>
          <w:lang w:val="nl-NL"/>
        </w:rPr>
      </w:pPr>
    </w:p>
    <w:p w14:paraId="41B06F7A" w14:textId="77777777" w:rsidR="00D96AC8" w:rsidRPr="00927184" w:rsidRDefault="00D96AC8" w:rsidP="00C628B0">
      <w:pPr>
        <w:keepNext/>
        <w:rPr>
          <w:b/>
          <w:lang w:val="nl-NL"/>
        </w:rPr>
      </w:pPr>
      <w:r w:rsidRPr="00927184">
        <w:rPr>
          <w:b/>
          <w:lang w:val="nl-NL"/>
        </w:rPr>
        <w:t>De meest voorkomende bijwerkingen bij te vroeg geboren baby’s staan hieronder beschreven:</w:t>
      </w:r>
    </w:p>
    <w:p w14:paraId="28B16F18" w14:textId="77777777" w:rsidR="00D96AC8" w:rsidRPr="00927184" w:rsidRDefault="00D96AC8" w:rsidP="00C628B0">
      <w:pPr>
        <w:keepNext/>
        <w:rPr>
          <w:lang w:val="nl-NL"/>
        </w:rPr>
      </w:pPr>
    </w:p>
    <w:p w14:paraId="39FFA20B" w14:textId="77777777" w:rsidR="00D96AC8" w:rsidRPr="00927184" w:rsidRDefault="00D96AC8" w:rsidP="00C628B0">
      <w:pPr>
        <w:ind w:right="-2"/>
        <w:rPr>
          <w:lang w:val="nl-NL"/>
        </w:rPr>
      </w:pPr>
      <w:r w:rsidRPr="00927184">
        <w:rPr>
          <w:lang w:val="nl-NL"/>
        </w:rPr>
        <w:t xml:space="preserve">Bijwerkingen aan de ogen omvatten: </w:t>
      </w:r>
      <w:r w:rsidRPr="00927184">
        <w:rPr>
          <w:szCs w:val="22"/>
          <w:lang w:val="nl-NL"/>
        </w:rPr>
        <w:t>bloeding aan de achterkant van het oog (retinabloeding)</w:t>
      </w:r>
      <w:r w:rsidRPr="00927184">
        <w:rPr>
          <w:lang w:val="nl-NL"/>
        </w:rPr>
        <w:t>, bloeding in het oog of op de plaats van injectie</w:t>
      </w:r>
      <w:r w:rsidR="00D86902" w:rsidRPr="00927184">
        <w:rPr>
          <w:lang w:val="nl-NL"/>
        </w:rPr>
        <w:t>, en bloeddoorlopen oog (conjunctivale bloeding</w:t>
      </w:r>
      <w:r w:rsidRPr="00927184">
        <w:rPr>
          <w:lang w:val="nl-NL"/>
        </w:rPr>
        <w:t>).</w:t>
      </w:r>
    </w:p>
    <w:p w14:paraId="1EF84DED" w14:textId="77777777" w:rsidR="00D96AC8" w:rsidRPr="00927184" w:rsidRDefault="00D96AC8" w:rsidP="00C628B0">
      <w:pPr>
        <w:ind w:right="-2"/>
        <w:rPr>
          <w:lang w:val="nl-NL"/>
        </w:rPr>
      </w:pPr>
    </w:p>
    <w:p w14:paraId="36D22CFA" w14:textId="77777777" w:rsidR="00D96AC8" w:rsidRPr="00927184" w:rsidRDefault="00D86902" w:rsidP="00C628B0">
      <w:pPr>
        <w:ind w:right="-2"/>
        <w:rPr>
          <w:lang w:val="nl-NL"/>
        </w:rPr>
      </w:pPr>
      <w:r w:rsidRPr="00927184">
        <w:rPr>
          <w:lang w:val="nl-NL"/>
        </w:rPr>
        <w:t>Overige bijwerkingen omvatten</w:t>
      </w:r>
      <w:r w:rsidR="00D96AC8" w:rsidRPr="00927184">
        <w:rPr>
          <w:lang w:val="nl-NL"/>
        </w:rPr>
        <w:t>: keelpijn, verstopte n</w:t>
      </w:r>
      <w:r w:rsidR="001A128F" w:rsidRPr="00927184">
        <w:rPr>
          <w:lang w:val="nl-NL"/>
        </w:rPr>
        <w:t>eus en loopneus</w:t>
      </w:r>
      <w:r w:rsidR="00D96AC8" w:rsidRPr="00927184">
        <w:rPr>
          <w:lang w:val="nl-NL"/>
        </w:rPr>
        <w:t>, laag aanta</w:t>
      </w:r>
      <w:r w:rsidR="001A128F" w:rsidRPr="00927184">
        <w:rPr>
          <w:lang w:val="nl-NL"/>
        </w:rPr>
        <w:t xml:space="preserve">l rode bloedcellen (met symptomen zoals vermoeidheid, </w:t>
      </w:r>
      <w:r w:rsidR="004D6155" w:rsidRPr="00927184">
        <w:rPr>
          <w:lang w:val="nl-NL"/>
        </w:rPr>
        <w:t>kortademigheid</w:t>
      </w:r>
      <w:r w:rsidR="001A128F" w:rsidRPr="00927184">
        <w:rPr>
          <w:lang w:val="nl-NL"/>
        </w:rPr>
        <w:t>, bleke huid</w:t>
      </w:r>
      <w:r w:rsidR="00D96AC8" w:rsidRPr="00927184">
        <w:rPr>
          <w:lang w:val="nl-NL"/>
        </w:rPr>
        <w:t>), hoest, urineweginfectie, allergische reacties zoals huiduitslag en roodheid van de huid.</w:t>
      </w:r>
    </w:p>
    <w:p w14:paraId="38144F48" w14:textId="77777777" w:rsidR="00D96AC8" w:rsidRPr="00927184" w:rsidRDefault="00D96AC8" w:rsidP="00C628B0">
      <w:pPr>
        <w:ind w:right="-2"/>
        <w:rPr>
          <w:lang w:val="nl-NL"/>
        </w:rPr>
      </w:pPr>
    </w:p>
    <w:p w14:paraId="7E325C89" w14:textId="77777777" w:rsidR="00D86902" w:rsidRPr="00927184" w:rsidRDefault="008D137E" w:rsidP="00C628B0">
      <w:pPr>
        <w:keepNext/>
        <w:rPr>
          <w:b/>
          <w:lang w:val="nl-NL"/>
        </w:rPr>
      </w:pPr>
      <w:r w:rsidRPr="00927184">
        <w:rPr>
          <w:b/>
          <w:lang w:val="nl-NL"/>
        </w:rPr>
        <w:t>Bijkomende</w:t>
      </w:r>
      <w:r w:rsidR="00D86902" w:rsidRPr="00927184">
        <w:rPr>
          <w:b/>
          <w:lang w:val="nl-NL"/>
        </w:rPr>
        <w:t xml:space="preserve"> bij</w:t>
      </w:r>
      <w:r w:rsidR="00B6193E" w:rsidRPr="00927184">
        <w:rPr>
          <w:b/>
          <w:lang w:val="nl-NL"/>
        </w:rPr>
        <w:t>werkingen</w:t>
      </w:r>
      <w:r w:rsidR="00D86902" w:rsidRPr="00927184">
        <w:rPr>
          <w:b/>
          <w:lang w:val="nl-NL"/>
        </w:rPr>
        <w:t xml:space="preserve"> die zijn waargenomen bij gebru</w:t>
      </w:r>
      <w:r w:rsidR="00B6193E" w:rsidRPr="00927184">
        <w:rPr>
          <w:b/>
          <w:lang w:val="nl-NL"/>
        </w:rPr>
        <w:t>ik van Lucentis bij volwassenen</w:t>
      </w:r>
      <w:r w:rsidR="00BE7324" w:rsidRPr="00927184">
        <w:rPr>
          <w:b/>
          <w:lang w:val="nl-NL"/>
        </w:rPr>
        <w:t xml:space="preserve"> worden hieronder vermeld.</w:t>
      </w:r>
      <w:r w:rsidR="00D86902" w:rsidRPr="00927184">
        <w:rPr>
          <w:b/>
          <w:lang w:val="nl-NL"/>
        </w:rPr>
        <w:t xml:space="preserve"> </w:t>
      </w:r>
      <w:r w:rsidR="00BE7324" w:rsidRPr="00927184">
        <w:rPr>
          <w:b/>
          <w:lang w:val="nl-NL"/>
        </w:rPr>
        <w:t xml:space="preserve">Deze bijwerkingen </w:t>
      </w:r>
      <w:r w:rsidR="00D86902" w:rsidRPr="00927184">
        <w:rPr>
          <w:b/>
          <w:lang w:val="nl-NL"/>
        </w:rPr>
        <w:t>kunnen ook voorkomen bij te vroeg geboren baby's.</w:t>
      </w:r>
    </w:p>
    <w:p w14:paraId="6D14FCBC" w14:textId="77777777" w:rsidR="00D96AC8" w:rsidRPr="00927184" w:rsidRDefault="00D96AC8" w:rsidP="00C628B0">
      <w:pPr>
        <w:keepNext/>
        <w:rPr>
          <w:lang w:val="nl-NL"/>
        </w:rPr>
      </w:pPr>
    </w:p>
    <w:p w14:paraId="5930B9FF" w14:textId="77777777" w:rsidR="004B57D8" w:rsidRPr="00927184" w:rsidRDefault="004B57D8" w:rsidP="00C628B0">
      <w:pPr>
        <w:keepNext/>
        <w:widowControl w:val="0"/>
        <w:rPr>
          <w:lang w:val="nl-NL"/>
        </w:rPr>
      </w:pPr>
      <w:r w:rsidRPr="00927184">
        <w:rPr>
          <w:lang w:val="nl-NL"/>
        </w:rPr>
        <w:t xml:space="preserve">De meest ernstige bijwerkingen </w:t>
      </w:r>
      <w:r w:rsidR="00D96AC8" w:rsidRPr="00927184">
        <w:rPr>
          <w:lang w:val="nl-NL"/>
        </w:rPr>
        <w:t xml:space="preserve">bij volwassenen </w:t>
      </w:r>
      <w:r w:rsidRPr="00927184">
        <w:rPr>
          <w:lang w:val="nl-NL"/>
        </w:rPr>
        <w:t xml:space="preserve">zijn </w:t>
      </w:r>
      <w:r w:rsidR="006A5E1F" w:rsidRPr="00927184">
        <w:rPr>
          <w:lang w:val="nl-NL"/>
        </w:rPr>
        <w:t>hieronder</w:t>
      </w:r>
      <w:r w:rsidRPr="00927184">
        <w:rPr>
          <w:lang w:val="nl-NL"/>
        </w:rPr>
        <w:t xml:space="preserve"> beschreven:</w:t>
      </w:r>
    </w:p>
    <w:p w14:paraId="3D5C55A9" w14:textId="4146C906" w:rsidR="004B57D8" w:rsidRPr="00927184" w:rsidRDefault="004B57D8" w:rsidP="00C628B0">
      <w:pPr>
        <w:ind w:right="-2"/>
        <w:rPr>
          <w:lang w:val="nl-NL"/>
        </w:rPr>
      </w:pPr>
      <w:r w:rsidRPr="00463FAD">
        <w:rPr>
          <w:b/>
          <w:bCs/>
          <w:lang w:val="nl-NL"/>
        </w:rPr>
        <w:t>Vaak voorkomende ernstige bijwerkingen</w:t>
      </w:r>
      <w:r w:rsidRPr="00927184">
        <w:rPr>
          <w:lang w:val="nl-NL"/>
        </w:rPr>
        <w:t xml:space="preserve"> (</w:t>
      </w:r>
      <w:r w:rsidR="00F06A33" w:rsidRPr="00F06A33">
        <w:rPr>
          <w:lang w:val="nl-NL"/>
        </w:rPr>
        <w:t>komen voor bij minder dan 1 op de 10</w:t>
      </w:r>
      <w:r w:rsidR="00F06A33">
        <w:rPr>
          <w:lang w:val="nl-NL"/>
        </w:rPr>
        <w:t> </w:t>
      </w:r>
      <w:r w:rsidR="00F06A33" w:rsidRPr="00F06A33">
        <w:rPr>
          <w:lang w:val="nl-NL"/>
        </w:rPr>
        <w:t>gebruikers</w:t>
      </w:r>
      <w:r w:rsidRPr="00927184">
        <w:rPr>
          <w:lang w:val="nl-NL"/>
        </w:rPr>
        <w:t>): loslating of scheur in de laag aan de achterkant van het oog (netvli</w:t>
      </w:r>
      <w:r w:rsidR="00D86902" w:rsidRPr="00927184">
        <w:rPr>
          <w:lang w:val="nl-NL"/>
        </w:rPr>
        <w:t xml:space="preserve">esloslating of netvliesscheur) </w:t>
      </w:r>
      <w:r w:rsidRPr="00927184">
        <w:rPr>
          <w:lang w:val="nl-NL"/>
        </w:rPr>
        <w:t>d</w:t>
      </w:r>
      <w:r w:rsidR="006A5E1F" w:rsidRPr="00927184">
        <w:rPr>
          <w:lang w:val="nl-NL"/>
        </w:rPr>
        <w:t>ie</w:t>
      </w:r>
      <w:r w:rsidRPr="00927184">
        <w:rPr>
          <w:lang w:val="nl-NL"/>
        </w:rPr>
        <w:t xml:space="preserve"> resulteert in tijdelijk verlies van het gezichtsvermogen, of het troebel worden van de lens (cataract).</w:t>
      </w:r>
    </w:p>
    <w:p w14:paraId="1A4F0F0F" w14:textId="714BFC18" w:rsidR="004B57D8" w:rsidRPr="00927184" w:rsidRDefault="004B57D8" w:rsidP="00C628B0">
      <w:pPr>
        <w:keepNext/>
        <w:widowControl w:val="0"/>
        <w:numPr>
          <w:ilvl w:val="12"/>
          <w:numId w:val="0"/>
        </w:numPr>
        <w:rPr>
          <w:lang w:val="nl-NL"/>
        </w:rPr>
      </w:pPr>
      <w:r w:rsidRPr="00463FAD">
        <w:rPr>
          <w:b/>
          <w:bCs/>
          <w:lang w:val="nl-NL"/>
        </w:rPr>
        <w:t>Soms voorkomende ernstige bijwerkingen (</w:t>
      </w:r>
      <w:r w:rsidR="00F06A33" w:rsidRPr="00F06A33">
        <w:rPr>
          <w:lang w:val="nl-NL"/>
        </w:rPr>
        <w:t>komen voor bij minder dan 1 op de 100</w:t>
      </w:r>
      <w:r w:rsidR="00F06A33">
        <w:rPr>
          <w:lang w:val="nl-NL"/>
        </w:rPr>
        <w:t> </w:t>
      </w:r>
      <w:r w:rsidR="00F06A33" w:rsidRPr="00F06A33">
        <w:rPr>
          <w:lang w:val="nl-NL"/>
        </w:rPr>
        <w:t>gebruikers</w:t>
      </w:r>
      <w:r w:rsidRPr="00927184">
        <w:rPr>
          <w:lang w:val="nl-NL"/>
        </w:rPr>
        <w:t>): blindheid, infectie van de oogbol (endoftalmitis) met ontsteking van het binnenste van het oog.</w:t>
      </w:r>
    </w:p>
    <w:p w14:paraId="6601840B" w14:textId="77777777" w:rsidR="004B57D8" w:rsidRPr="00927184" w:rsidRDefault="004B57D8" w:rsidP="00C628B0">
      <w:pPr>
        <w:ind w:right="-2"/>
        <w:rPr>
          <w:lang w:val="nl-NL"/>
        </w:rPr>
      </w:pPr>
    </w:p>
    <w:p w14:paraId="633392C7" w14:textId="77777777" w:rsidR="00D86902" w:rsidRPr="00927184" w:rsidRDefault="00D86902" w:rsidP="00C628B0">
      <w:pPr>
        <w:widowControl w:val="0"/>
        <w:numPr>
          <w:ilvl w:val="12"/>
          <w:numId w:val="0"/>
        </w:numPr>
        <w:rPr>
          <w:lang w:val="nl-NL"/>
        </w:rPr>
      </w:pPr>
      <w:r w:rsidRPr="00927184">
        <w:rPr>
          <w:lang w:val="nl-NL"/>
        </w:rPr>
        <w:t xml:space="preserve">Het is belangrijk om zo snel mogelijk ernstige bijwerkingen zoals infectie van de oogbol of netvliesloslating te identificeren en te behandelen. </w:t>
      </w:r>
      <w:r w:rsidRPr="00927184">
        <w:rPr>
          <w:b/>
          <w:lang w:val="nl-NL"/>
        </w:rPr>
        <w:t>Vertel het onmiddellijk aan de arts als uw baby tekenen ontwikkelt zoa</w:t>
      </w:r>
      <w:r w:rsidR="00396A34" w:rsidRPr="00927184">
        <w:rPr>
          <w:b/>
          <w:lang w:val="nl-NL"/>
        </w:rPr>
        <w:t>ls oogpijn of verergering van de roodheid van het</w:t>
      </w:r>
      <w:r w:rsidRPr="00927184">
        <w:rPr>
          <w:b/>
          <w:lang w:val="nl-NL"/>
        </w:rPr>
        <w:t xml:space="preserve"> o</w:t>
      </w:r>
      <w:r w:rsidR="00396A34" w:rsidRPr="00927184">
        <w:rPr>
          <w:b/>
          <w:lang w:val="nl-NL"/>
        </w:rPr>
        <w:t>og.</w:t>
      </w:r>
    </w:p>
    <w:p w14:paraId="4C92D501" w14:textId="77777777" w:rsidR="00D86902" w:rsidRPr="00927184" w:rsidRDefault="00D86902" w:rsidP="00C628B0">
      <w:pPr>
        <w:ind w:right="-2"/>
        <w:rPr>
          <w:lang w:val="nl-NL"/>
        </w:rPr>
      </w:pPr>
    </w:p>
    <w:p w14:paraId="380252BE" w14:textId="77777777" w:rsidR="004B57D8" w:rsidRPr="00927184" w:rsidRDefault="00BE7324" w:rsidP="00C628B0">
      <w:pPr>
        <w:keepNext/>
        <w:widowControl w:val="0"/>
        <w:rPr>
          <w:lang w:val="nl-NL"/>
        </w:rPr>
      </w:pPr>
      <w:r w:rsidRPr="00927184">
        <w:rPr>
          <w:lang w:val="nl-NL"/>
        </w:rPr>
        <w:t>Andere</w:t>
      </w:r>
      <w:r w:rsidR="004B57D8" w:rsidRPr="00927184">
        <w:rPr>
          <w:lang w:val="nl-NL"/>
        </w:rPr>
        <w:t xml:space="preserve"> bijwerkingen</w:t>
      </w:r>
      <w:r w:rsidR="00D86902" w:rsidRPr="00927184">
        <w:rPr>
          <w:lang w:val="nl-NL"/>
        </w:rPr>
        <w:t xml:space="preserve"> bij volwassenen</w:t>
      </w:r>
      <w:r w:rsidR="004B57D8" w:rsidRPr="00927184">
        <w:rPr>
          <w:lang w:val="nl-NL"/>
        </w:rPr>
        <w:t xml:space="preserve"> staan hieronder beschreven:</w:t>
      </w:r>
    </w:p>
    <w:p w14:paraId="4C2D1286" w14:textId="0B130874" w:rsidR="004B57D8" w:rsidRPr="00927184" w:rsidRDefault="004B57D8" w:rsidP="00C628B0">
      <w:pPr>
        <w:keepNext/>
        <w:widowControl w:val="0"/>
        <w:numPr>
          <w:ilvl w:val="12"/>
          <w:numId w:val="0"/>
        </w:numPr>
        <w:rPr>
          <w:lang w:val="nl-NL"/>
        </w:rPr>
      </w:pPr>
      <w:r w:rsidRPr="00463FAD">
        <w:rPr>
          <w:b/>
          <w:bCs/>
          <w:lang w:val="nl-NL"/>
        </w:rPr>
        <w:t>Zeer vaak voorkomende bijwerkingen</w:t>
      </w:r>
      <w:r w:rsidRPr="00927184">
        <w:rPr>
          <w:lang w:val="nl-NL"/>
        </w:rPr>
        <w:t xml:space="preserve"> (</w:t>
      </w:r>
      <w:r w:rsidR="00F06A33" w:rsidRPr="00F06A33">
        <w:rPr>
          <w:lang w:val="nl-NL"/>
        </w:rPr>
        <w:t>komen voor bij meer dan 1 op de 10</w:t>
      </w:r>
      <w:r w:rsidR="00F06A33">
        <w:rPr>
          <w:lang w:val="nl-NL"/>
        </w:rPr>
        <w:t> </w:t>
      </w:r>
      <w:r w:rsidR="00F06A33" w:rsidRPr="00F06A33">
        <w:rPr>
          <w:lang w:val="nl-NL"/>
        </w:rPr>
        <w:t>gebruikers</w:t>
      </w:r>
      <w:r w:rsidRPr="00927184">
        <w:rPr>
          <w:lang w:val="nl-NL"/>
        </w:rPr>
        <w:t>)</w:t>
      </w:r>
      <w:r w:rsidR="00F06A33">
        <w:rPr>
          <w:lang w:val="nl-NL"/>
        </w:rPr>
        <w:t>:</w:t>
      </w:r>
    </w:p>
    <w:p w14:paraId="782C6DCD" w14:textId="77777777" w:rsidR="004B57D8" w:rsidRPr="00927184" w:rsidRDefault="004B57D8" w:rsidP="00C628B0">
      <w:pPr>
        <w:widowControl w:val="0"/>
        <w:numPr>
          <w:ilvl w:val="12"/>
          <w:numId w:val="0"/>
        </w:numPr>
        <w:ind w:right="-2"/>
        <w:rPr>
          <w:szCs w:val="22"/>
          <w:lang w:val="nl-NL"/>
        </w:rPr>
      </w:pPr>
      <w:r w:rsidRPr="00927184">
        <w:rPr>
          <w:lang w:val="nl-NL"/>
        </w:rPr>
        <w:t>Bijwerkingen aan de ogen om</w:t>
      </w:r>
      <w:r w:rsidR="00BE7324" w:rsidRPr="00927184">
        <w:rPr>
          <w:lang w:val="nl-NL"/>
        </w:rPr>
        <w:t>vatten: ontsteking van het oog</w:t>
      </w:r>
      <w:r w:rsidRPr="00927184">
        <w:rPr>
          <w:szCs w:val="22"/>
          <w:lang w:val="nl-NL"/>
        </w:rPr>
        <w:t xml:space="preserve">, </w:t>
      </w:r>
      <w:r w:rsidRPr="00927184">
        <w:rPr>
          <w:lang w:val="nl-NL"/>
        </w:rPr>
        <w:t>verstoord gezichtsvermogen, oogpijn, het zien bewegen van puntjes en vlekken voor de ogen (mouch</w:t>
      </w:r>
      <w:r w:rsidR="004D0FB3" w:rsidRPr="00927184">
        <w:rPr>
          <w:lang w:val="nl-NL"/>
        </w:rPr>
        <w:t>es volantes)</w:t>
      </w:r>
      <w:r w:rsidRPr="00927184">
        <w:rPr>
          <w:lang w:val="nl-NL"/>
        </w:rPr>
        <w:t xml:space="preserve">, oogirritatie, het gevoel iets in het oog te hebben, </w:t>
      </w:r>
      <w:r w:rsidRPr="00927184">
        <w:rPr>
          <w:szCs w:val="22"/>
          <w:lang w:val="nl-NL"/>
        </w:rPr>
        <w:t xml:space="preserve">verhoogde aanmaak van traanvocht, </w:t>
      </w:r>
      <w:r w:rsidRPr="00927184">
        <w:rPr>
          <w:lang w:val="nl-NL"/>
        </w:rPr>
        <w:t>ontsteking of infectie van de ooglidranden</w:t>
      </w:r>
      <w:r w:rsidRPr="00927184">
        <w:rPr>
          <w:szCs w:val="22"/>
          <w:lang w:val="nl-NL"/>
        </w:rPr>
        <w:t>, droog oog, roodheid van of jeuk aan het oog en v</w:t>
      </w:r>
      <w:r w:rsidRPr="00927184">
        <w:rPr>
          <w:lang w:val="nl-NL"/>
        </w:rPr>
        <w:t>erhoogde oogdruk.</w:t>
      </w:r>
    </w:p>
    <w:p w14:paraId="5B7D4A7B" w14:textId="77777777" w:rsidR="004B57D8" w:rsidRPr="00927184" w:rsidRDefault="004B57D8" w:rsidP="00C628B0">
      <w:pPr>
        <w:widowControl w:val="0"/>
        <w:numPr>
          <w:ilvl w:val="12"/>
          <w:numId w:val="0"/>
        </w:numPr>
        <w:ind w:right="-2"/>
        <w:rPr>
          <w:lang w:val="nl-NL"/>
        </w:rPr>
      </w:pPr>
      <w:r w:rsidRPr="00927184">
        <w:rPr>
          <w:szCs w:val="22"/>
          <w:lang w:val="nl-NL"/>
        </w:rPr>
        <w:t>Overige bijwerkingen omvatten</w:t>
      </w:r>
      <w:r w:rsidR="0049269F" w:rsidRPr="00927184">
        <w:rPr>
          <w:lang w:val="nl-NL"/>
        </w:rPr>
        <w:t>: h</w:t>
      </w:r>
      <w:r w:rsidRPr="00927184">
        <w:rPr>
          <w:lang w:val="nl-NL"/>
        </w:rPr>
        <w:t>oofdpijn e</w:t>
      </w:r>
      <w:r w:rsidRPr="00927184">
        <w:rPr>
          <w:szCs w:val="22"/>
          <w:lang w:val="nl-NL"/>
        </w:rPr>
        <w:t>n gewrichtspijn</w:t>
      </w:r>
      <w:r w:rsidRPr="00927184">
        <w:rPr>
          <w:lang w:val="nl-NL"/>
        </w:rPr>
        <w:t>.</w:t>
      </w:r>
    </w:p>
    <w:p w14:paraId="709F3802" w14:textId="77777777" w:rsidR="004B57D8" w:rsidRPr="00927184" w:rsidRDefault="004B57D8" w:rsidP="00C628B0">
      <w:pPr>
        <w:widowControl w:val="0"/>
        <w:numPr>
          <w:ilvl w:val="12"/>
          <w:numId w:val="0"/>
        </w:numPr>
        <w:ind w:right="-2"/>
        <w:rPr>
          <w:szCs w:val="22"/>
          <w:lang w:val="nl-NL"/>
        </w:rPr>
      </w:pPr>
    </w:p>
    <w:p w14:paraId="27349113" w14:textId="77777777" w:rsidR="004B57D8" w:rsidRPr="00463FAD" w:rsidRDefault="004B57D8" w:rsidP="00C628B0">
      <w:pPr>
        <w:keepNext/>
        <w:widowControl w:val="0"/>
        <w:numPr>
          <w:ilvl w:val="12"/>
          <w:numId w:val="0"/>
        </w:numPr>
        <w:rPr>
          <w:b/>
          <w:bCs/>
          <w:lang w:val="nl-NL"/>
        </w:rPr>
      </w:pPr>
      <w:r w:rsidRPr="00463FAD">
        <w:rPr>
          <w:b/>
          <w:bCs/>
          <w:lang w:val="nl-NL"/>
        </w:rPr>
        <w:t>Vaak voorkomende bijwerkingen</w:t>
      </w:r>
    </w:p>
    <w:p w14:paraId="26AE528E" w14:textId="77777777" w:rsidR="004B57D8" w:rsidRPr="00927184" w:rsidRDefault="004B57D8" w:rsidP="00C628B0">
      <w:pPr>
        <w:widowControl w:val="0"/>
        <w:numPr>
          <w:ilvl w:val="12"/>
          <w:numId w:val="0"/>
        </w:numPr>
        <w:ind w:right="-2"/>
        <w:rPr>
          <w:szCs w:val="22"/>
          <w:lang w:val="nl-NL"/>
        </w:rPr>
      </w:pPr>
      <w:r w:rsidRPr="00927184">
        <w:rPr>
          <w:lang w:val="nl-NL"/>
        </w:rPr>
        <w:t xml:space="preserve">Bijwerkingen aan de ogen omvatten: </w:t>
      </w:r>
      <w:r w:rsidRPr="00927184">
        <w:rPr>
          <w:szCs w:val="22"/>
          <w:lang w:val="nl-NL"/>
        </w:rPr>
        <w:t>afgenomen scherpte van het zicht, zwelling van een deel van het oog (uvea, hoornvlies), ontsteking van het hoornvlies (het voorste deel van het oog), kleine vlekken op het oogoppervlak</w:t>
      </w:r>
      <w:r w:rsidRPr="00927184">
        <w:rPr>
          <w:lang w:val="nl-NL"/>
        </w:rPr>
        <w:t>, wazig z</w:t>
      </w:r>
      <w:r w:rsidR="0049269F" w:rsidRPr="00927184">
        <w:rPr>
          <w:lang w:val="nl-NL"/>
        </w:rPr>
        <w:t>icht</w:t>
      </w:r>
      <w:r w:rsidRPr="00927184">
        <w:rPr>
          <w:lang w:val="nl-NL"/>
        </w:rPr>
        <w:t xml:space="preserve">, oogafscheiding met jeuk, roodheid en zwelling (conjunctivitis), </w:t>
      </w:r>
      <w:r w:rsidRPr="00927184">
        <w:rPr>
          <w:szCs w:val="22"/>
          <w:lang w:val="nl-NL"/>
        </w:rPr>
        <w:t>gevoeligheid voor licht, onaangenaam gevoel in het oog, zwelling van het ooglid, ooglidpijn.</w:t>
      </w:r>
    </w:p>
    <w:p w14:paraId="08A1E476" w14:textId="77777777" w:rsidR="004B57D8" w:rsidRPr="00927184" w:rsidRDefault="004B57D8" w:rsidP="00C628B0">
      <w:pPr>
        <w:widowControl w:val="0"/>
        <w:numPr>
          <w:ilvl w:val="12"/>
          <w:numId w:val="0"/>
        </w:numPr>
        <w:ind w:right="-2"/>
        <w:rPr>
          <w:lang w:val="nl-NL"/>
        </w:rPr>
      </w:pPr>
      <w:r w:rsidRPr="00927184">
        <w:rPr>
          <w:szCs w:val="22"/>
          <w:lang w:val="nl-NL"/>
        </w:rPr>
        <w:t>Overige bijwerkingen omvatten</w:t>
      </w:r>
      <w:r w:rsidR="0049269F" w:rsidRPr="00927184">
        <w:rPr>
          <w:lang w:val="nl-NL"/>
        </w:rPr>
        <w:t>: angst, misselijkheid</w:t>
      </w:r>
      <w:r w:rsidRPr="00927184">
        <w:rPr>
          <w:lang w:val="nl-NL"/>
        </w:rPr>
        <w:t>.</w:t>
      </w:r>
    </w:p>
    <w:p w14:paraId="45C6324C" w14:textId="77777777" w:rsidR="004B57D8" w:rsidRPr="00927184" w:rsidRDefault="004B57D8" w:rsidP="00C628B0">
      <w:pPr>
        <w:widowControl w:val="0"/>
        <w:numPr>
          <w:ilvl w:val="12"/>
          <w:numId w:val="0"/>
        </w:numPr>
        <w:ind w:right="-2"/>
        <w:rPr>
          <w:lang w:val="nl-NL"/>
        </w:rPr>
      </w:pPr>
    </w:p>
    <w:p w14:paraId="5F84669F" w14:textId="77777777" w:rsidR="004B57D8" w:rsidRPr="00463FAD" w:rsidRDefault="004B57D8" w:rsidP="00C628B0">
      <w:pPr>
        <w:keepNext/>
        <w:widowControl w:val="0"/>
        <w:numPr>
          <w:ilvl w:val="12"/>
          <w:numId w:val="0"/>
        </w:numPr>
        <w:rPr>
          <w:b/>
          <w:bCs/>
          <w:lang w:val="nl-NL"/>
        </w:rPr>
      </w:pPr>
      <w:r w:rsidRPr="00463FAD">
        <w:rPr>
          <w:b/>
          <w:bCs/>
          <w:lang w:val="nl-NL"/>
        </w:rPr>
        <w:t>Soms voorkomende bijwerkingen</w:t>
      </w:r>
    </w:p>
    <w:p w14:paraId="7561D9DE" w14:textId="77777777" w:rsidR="004B57D8" w:rsidRPr="00927184" w:rsidRDefault="004B57D8" w:rsidP="00C628B0">
      <w:pPr>
        <w:widowControl w:val="0"/>
        <w:numPr>
          <w:ilvl w:val="12"/>
          <w:numId w:val="0"/>
        </w:numPr>
        <w:ind w:right="-2"/>
        <w:rPr>
          <w:szCs w:val="22"/>
          <w:lang w:val="nl-NL"/>
        </w:rPr>
      </w:pPr>
      <w:r w:rsidRPr="00927184">
        <w:rPr>
          <w:lang w:val="nl-NL"/>
        </w:rPr>
        <w:t xml:space="preserve">Bijwerkingen aan de ogen omvatten: ontsteking en bloeding in de voorkant van het oog, ophoping van etter op het oog, veranderingen van het centrale deel van het oogoppervlak, pijn of irritatie op de injectieplaats, raar gevoel in het oog, </w:t>
      </w:r>
      <w:r w:rsidRPr="00927184">
        <w:rPr>
          <w:szCs w:val="22"/>
          <w:lang w:val="nl-NL"/>
        </w:rPr>
        <w:t>irritatie van het ooglid.</w:t>
      </w:r>
    </w:p>
    <w:p w14:paraId="45F0205F" w14:textId="77777777" w:rsidR="004B57D8" w:rsidRPr="00927184" w:rsidRDefault="004B57D8" w:rsidP="00C628B0">
      <w:pPr>
        <w:ind w:right="-29"/>
        <w:rPr>
          <w:lang w:val="nl-NL"/>
        </w:rPr>
      </w:pPr>
    </w:p>
    <w:p w14:paraId="2816A6C4" w14:textId="77777777" w:rsidR="00396A34" w:rsidRPr="00927184" w:rsidRDefault="00396A34" w:rsidP="00C628B0">
      <w:pPr>
        <w:widowControl w:val="0"/>
        <w:numPr>
          <w:ilvl w:val="12"/>
          <w:numId w:val="0"/>
        </w:numPr>
        <w:ind w:right="-2"/>
        <w:rPr>
          <w:lang w:val="nl-NL"/>
        </w:rPr>
      </w:pPr>
      <w:r w:rsidRPr="00927184">
        <w:rPr>
          <w:lang w:val="nl-NL"/>
        </w:rPr>
        <w:t>Als u vragen he</w:t>
      </w:r>
      <w:r w:rsidR="004D16AE" w:rsidRPr="00927184">
        <w:rPr>
          <w:lang w:val="nl-NL"/>
        </w:rPr>
        <w:t>eft</w:t>
      </w:r>
      <w:r w:rsidRPr="00927184">
        <w:rPr>
          <w:lang w:val="nl-NL"/>
        </w:rPr>
        <w:t xml:space="preserve"> over eventuele bijwerkingen, neem dan contact op met de arts van uw baby.</w:t>
      </w:r>
    </w:p>
    <w:p w14:paraId="08088745" w14:textId="77777777" w:rsidR="00396A34" w:rsidRPr="00927184" w:rsidRDefault="00396A34" w:rsidP="00C628B0">
      <w:pPr>
        <w:ind w:right="-29"/>
        <w:rPr>
          <w:lang w:val="nl-NL"/>
        </w:rPr>
      </w:pPr>
    </w:p>
    <w:p w14:paraId="4A3A2248" w14:textId="77777777" w:rsidR="004B57D8" w:rsidRPr="00927184" w:rsidRDefault="004B57D8" w:rsidP="00C628B0">
      <w:pPr>
        <w:keepNext/>
        <w:widowControl w:val="0"/>
        <w:rPr>
          <w:b/>
          <w:szCs w:val="22"/>
          <w:lang w:val="nl-NL"/>
        </w:rPr>
      </w:pPr>
      <w:r w:rsidRPr="00927184">
        <w:rPr>
          <w:b/>
          <w:szCs w:val="22"/>
          <w:lang w:val="nl-NL"/>
        </w:rPr>
        <w:t>Het melden van bijwerkingen</w:t>
      </w:r>
    </w:p>
    <w:p w14:paraId="3341F12F" w14:textId="77777777" w:rsidR="004B57D8" w:rsidRPr="00927184" w:rsidRDefault="004B57D8" w:rsidP="00C628B0">
      <w:pPr>
        <w:ind w:right="-2"/>
        <w:rPr>
          <w:szCs w:val="22"/>
          <w:lang w:val="nl-NL"/>
        </w:rPr>
      </w:pPr>
      <w:r w:rsidRPr="00927184">
        <w:rPr>
          <w:szCs w:val="22"/>
          <w:lang w:val="nl-NL"/>
        </w:rPr>
        <w:t>Krijgt u</w:t>
      </w:r>
      <w:r w:rsidR="00396A34" w:rsidRPr="00927184">
        <w:rPr>
          <w:szCs w:val="22"/>
          <w:lang w:val="nl-NL"/>
        </w:rPr>
        <w:t>w baby</w:t>
      </w:r>
      <w:r w:rsidRPr="00927184">
        <w:rPr>
          <w:szCs w:val="22"/>
          <w:lang w:val="nl-NL"/>
        </w:rPr>
        <w:t xml:space="preserve"> last van bijwerki</w:t>
      </w:r>
      <w:r w:rsidR="00396A34" w:rsidRPr="00927184">
        <w:rPr>
          <w:szCs w:val="22"/>
          <w:lang w:val="nl-NL"/>
        </w:rPr>
        <w:t>ngen, neem dan contact op met de</w:t>
      </w:r>
      <w:r w:rsidRPr="00927184">
        <w:rPr>
          <w:szCs w:val="22"/>
          <w:lang w:val="nl-NL"/>
        </w:rPr>
        <w:t xml:space="preserve"> arts</w:t>
      </w:r>
      <w:r w:rsidR="00396A34" w:rsidRPr="00927184">
        <w:rPr>
          <w:szCs w:val="22"/>
          <w:lang w:val="nl-NL"/>
        </w:rPr>
        <w:t xml:space="preserve"> van uw baby</w:t>
      </w:r>
      <w:r w:rsidRPr="00927184">
        <w:rPr>
          <w:szCs w:val="22"/>
          <w:lang w:val="nl-NL"/>
        </w:rPr>
        <w:t>. Dit geldt ook voor mogelijke bijwerkingen die niet in deze bijsluiter staan. U kunt bijwerkingen ook rechtstreeks melden via</w:t>
      </w:r>
      <w:r w:rsidRPr="00927184">
        <w:rPr>
          <w:szCs w:val="22"/>
          <w:shd w:val="clear" w:color="auto" w:fill="D9D9D9"/>
          <w:lang w:val="nl-NL"/>
        </w:rPr>
        <w:t xml:space="preserve"> </w:t>
      </w:r>
      <w:r w:rsidRPr="00927184">
        <w:rPr>
          <w:szCs w:val="22"/>
          <w:shd w:val="pct15" w:color="auto" w:fill="auto"/>
          <w:lang w:val="nl-NL"/>
        </w:rPr>
        <w:t xml:space="preserve">het nationale meldsysteem zoals vermeld in </w:t>
      </w:r>
      <w:hyperlink r:id="rId31" w:history="1">
        <w:r w:rsidRPr="00927184">
          <w:rPr>
            <w:rStyle w:val="Hyperlink"/>
            <w:shd w:val="pct15" w:color="auto" w:fill="auto"/>
            <w:lang w:val="nl-NL"/>
          </w:rPr>
          <w:t>aanhangsel V</w:t>
        </w:r>
      </w:hyperlink>
      <w:r w:rsidRPr="00927184">
        <w:rPr>
          <w:szCs w:val="22"/>
          <w:lang w:val="nl-NL"/>
        </w:rPr>
        <w:t>. Door bijwerkingen te melden, kunt u ons helpen meer informatie te verkrijgen over de veiligheid van dit geneesmiddel.</w:t>
      </w:r>
    </w:p>
    <w:p w14:paraId="03CE676D" w14:textId="77777777" w:rsidR="004B57D8" w:rsidRPr="00927184" w:rsidRDefault="004B57D8" w:rsidP="00C628B0">
      <w:pPr>
        <w:ind w:right="-2"/>
        <w:rPr>
          <w:lang w:val="nl-NL"/>
        </w:rPr>
      </w:pPr>
    </w:p>
    <w:p w14:paraId="206281CA" w14:textId="77777777" w:rsidR="004B57D8" w:rsidRPr="00927184" w:rsidRDefault="004B57D8" w:rsidP="00C628B0">
      <w:pPr>
        <w:ind w:right="-2"/>
        <w:rPr>
          <w:lang w:val="nl-NL"/>
        </w:rPr>
      </w:pPr>
    </w:p>
    <w:p w14:paraId="7E19D6E7" w14:textId="77777777" w:rsidR="004B57D8" w:rsidRPr="00927184" w:rsidRDefault="004B57D8" w:rsidP="00C628B0">
      <w:pPr>
        <w:keepNext/>
        <w:widowControl w:val="0"/>
        <w:rPr>
          <w:b/>
          <w:lang w:val="nl-NL"/>
        </w:rPr>
      </w:pPr>
      <w:r w:rsidRPr="00927184">
        <w:rPr>
          <w:b/>
          <w:lang w:val="nl-NL"/>
        </w:rPr>
        <w:t>5.</w:t>
      </w:r>
      <w:r w:rsidRPr="00927184">
        <w:rPr>
          <w:b/>
          <w:lang w:val="nl-NL"/>
        </w:rPr>
        <w:tab/>
        <w:t>Hoe bewaart u dit middel?</w:t>
      </w:r>
    </w:p>
    <w:p w14:paraId="405668C9" w14:textId="77777777" w:rsidR="004B57D8" w:rsidRPr="00927184" w:rsidRDefault="004B57D8" w:rsidP="00C628B0">
      <w:pPr>
        <w:keepNext/>
        <w:widowControl w:val="0"/>
        <w:rPr>
          <w:lang w:val="nl-NL"/>
        </w:rPr>
      </w:pPr>
    </w:p>
    <w:p w14:paraId="4DFEAD14" w14:textId="77777777" w:rsidR="004B57D8" w:rsidRPr="00927184" w:rsidRDefault="004B57D8" w:rsidP="00C628B0">
      <w:pPr>
        <w:numPr>
          <w:ilvl w:val="0"/>
          <w:numId w:val="4"/>
        </w:numPr>
        <w:tabs>
          <w:tab w:val="clear" w:pos="927"/>
        </w:tabs>
        <w:ind w:left="567" w:right="-29" w:hanging="567"/>
        <w:rPr>
          <w:lang w:val="nl-NL"/>
        </w:rPr>
      </w:pPr>
      <w:r w:rsidRPr="00927184">
        <w:rPr>
          <w:lang w:val="nl-NL"/>
        </w:rPr>
        <w:t>Buiten het zicht en bereik van kinderen houden.</w:t>
      </w:r>
    </w:p>
    <w:p w14:paraId="3E42ABBC" w14:textId="313AD83F" w:rsidR="004B57D8" w:rsidRPr="00927184" w:rsidRDefault="004B57D8" w:rsidP="00C628B0">
      <w:pPr>
        <w:numPr>
          <w:ilvl w:val="0"/>
          <w:numId w:val="4"/>
        </w:numPr>
        <w:tabs>
          <w:tab w:val="clear" w:pos="927"/>
        </w:tabs>
        <w:ind w:left="567" w:right="-29" w:hanging="567"/>
        <w:rPr>
          <w:lang w:val="nl-NL"/>
        </w:rPr>
      </w:pPr>
      <w:r w:rsidRPr="00927184">
        <w:rPr>
          <w:lang w:val="nl-NL"/>
        </w:rPr>
        <w:t>Gebruik dit geneesmiddel niet meer</w:t>
      </w:r>
      <w:r w:rsidRPr="00927184">
        <w:rPr>
          <w:szCs w:val="22"/>
          <w:lang w:val="nl-NL"/>
        </w:rPr>
        <w:t xml:space="preserve"> na de uiterste houdbaarheidsdatum. Die </w:t>
      </w:r>
      <w:r w:rsidR="00200791" w:rsidRPr="00927184">
        <w:rPr>
          <w:szCs w:val="22"/>
          <w:lang w:val="nl-NL"/>
        </w:rPr>
        <w:t>vindt u</w:t>
      </w:r>
      <w:r w:rsidRPr="00927184">
        <w:rPr>
          <w:szCs w:val="22"/>
          <w:lang w:val="nl-NL"/>
        </w:rPr>
        <w:t xml:space="preserve"> op de doos en het etiket van de injectieflacon na EXP. Daar staat een maand en een jaar. </w:t>
      </w:r>
      <w:r w:rsidRPr="00927184">
        <w:rPr>
          <w:lang w:val="nl-NL"/>
        </w:rPr>
        <w:t>De laatste dag van die maand is de uiterste houdbaarheidsdatum.</w:t>
      </w:r>
    </w:p>
    <w:p w14:paraId="1EC3327A" w14:textId="77777777" w:rsidR="004B57D8" w:rsidRPr="00927184" w:rsidRDefault="004B57D8" w:rsidP="00C628B0">
      <w:pPr>
        <w:numPr>
          <w:ilvl w:val="0"/>
          <w:numId w:val="4"/>
        </w:numPr>
        <w:tabs>
          <w:tab w:val="clear" w:pos="927"/>
        </w:tabs>
        <w:ind w:left="567" w:right="-29" w:hanging="567"/>
        <w:rPr>
          <w:lang w:val="nl-NL"/>
        </w:rPr>
      </w:pPr>
      <w:r w:rsidRPr="00927184">
        <w:rPr>
          <w:snapToGrid w:val="0"/>
          <w:lang w:val="nl-NL"/>
        </w:rPr>
        <w:t>Bewaren in de koelkast</w:t>
      </w:r>
      <w:r w:rsidRPr="00927184">
        <w:rPr>
          <w:lang w:val="nl-NL"/>
        </w:rPr>
        <w:t xml:space="preserve"> </w:t>
      </w:r>
      <w:r w:rsidRPr="00927184">
        <w:rPr>
          <w:szCs w:val="22"/>
          <w:lang w:val="nl-NL"/>
        </w:rPr>
        <w:t>(</w:t>
      </w:r>
      <w:r w:rsidRPr="00927184">
        <w:rPr>
          <w:lang w:val="nl-NL"/>
        </w:rPr>
        <w:t>2</w:t>
      </w:r>
      <w:r w:rsidRPr="00927184">
        <w:rPr>
          <w:snapToGrid w:val="0"/>
          <w:lang w:val="nl-NL" w:eastAsia="nl-NL"/>
        </w:rPr>
        <w:t>°C</w:t>
      </w:r>
      <w:r w:rsidRPr="00927184">
        <w:rPr>
          <w:lang w:val="nl-NL"/>
        </w:rPr>
        <w:t xml:space="preserve"> – 8</w:t>
      </w:r>
      <w:r w:rsidRPr="00927184">
        <w:rPr>
          <w:snapToGrid w:val="0"/>
          <w:lang w:val="nl-NL" w:eastAsia="nl-NL"/>
        </w:rPr>
        <w:t>°C</w:t>
      </w:r>
      <w:r w:rsidRPr="00927184">
        <w:rPr>
          <w:snapToGrid w:val="0"/>
          <w:szCs w:val="22"/>
          <w:lang w:val="nl-NL" w:eastAsia="nl-NL"/>
        </w:rPr>
        <w:t>).</w:t>
      </w:r>
      <w:r w:rsidRPr="00927184">
        <w:rPr>
          <w:lang w:val="nl-NL"/>
        </w:rPr>
        <w:t xml:space="preserve"> Niet in </w:t>
      </w:r>
      <w:r w:rsidRPr="00927184">
        <w:rPr>
          <w:szCs w:val="22"/>
          <w:lang w:val="nl-NL"/>
        </w:rPr>
        <w:t xml:space="preserve">de </w:t>
      </w:r>
      <w:r w:rsidRPr="00927184">
        <w:rPr>
          <w:lang w:val="nl-NL"/>
        </w:rPr>
        <w:t>vriezer bewaren.</w:t>
      </w:r>
    </w:p>
    <w:p w14:paraId="41742A5E" w14:textId="77777777" w:rsidR="004B57D8" w:rsidRPr="00927184" w:rsidRDefault="004B57D8" w:rsidP="00C628B0">
      <w:pPr>
        <w:numPr>
          <w:ilvl w:val="0"/>
          <w:numId w:val="4"/>
        </w:numPr>
        <w:tabs>
          <w:tab w:val="clear" w:pos="927"/>
        </w:tabs>
        <w:ind w:left="567" w:right="-29" w:hanging="567"/>
        <w:rPr>
          <w:lang w:val="nl-NL"/>
        </w:rPr>
      </w:pPr>
      <w:r w:rsidRPr="00927184">
        <w:rPr>
          <w:lang w:val="nl-NL"/>
        </w:rPr>
        <w:t xml:space="preserve">Vóór gebruik mag de ongeopende injectieflacon </w:t>
      </w:r>
      <w:r w:rsidRPr="00927184">
        <w:rPr>
          <w:szCs w:val="22"/>
          <w:lang w:val="nl-NL"/>
        </w:rPr>
        <w:t>gedurende maximaal 24 uur op</w:t>
      </w:r>
      <w:r w:rsidRPr="00927184">
        <w:rPr>
          <w:lang w:val="nl-NL"/>
        </w:rPr>
        <w:t xml:space="preserve"> kamertemperatuur (</w:t>
      </w:r>
      <w:r w:rsidRPr="00927184">
        <w:rPr>
          <w:szCs w:val="22"/>
          <w:lang w:val="nl-NL"/>
        </w:rPr>
        <w:t>25°C) worden bewaard.</w:t>
      </w:r>
    </w:p>
    <w:p w14:paraId="208A2CE5" w14:textId="77777777" w:rsidR="004B57D8" w:rsidRPr="00927184" w:rsidRDefault="004B57D8" w:rsidP="00C628B0">
      <w:pPr>
        <w:numPr>
          <w:ilvl w:val="0"/>
          <w:numId w:val="4"/>
        </w:numPr>
        <w:tabs>
          <w:tab w:val="clear" w:pos="927"/>
        </w:tabs>
        <w:ind w:left="567" w:right="-29" w:hanging="567"/>
        <w:rPr>
          <w:lang w:val="nl-NL"/>
        </w:rPr>
      </w:pPr>
      <w:r w:rsidRPr="00927184">
        <w:rPr>
          <w:szCs w:val="22"/>
          <w:lang w:val="nl-NL"/>
        </w:rPr>
        <w:t xml:space="preserve">De </w:t>
      </w:r>
      <w:r w:rsidRPr="00927184">
        <w:rPr>
          <w:lang w:val="nl-NL"/>
        </w:rPr>
        <w:t xml:space="preserve">injectieflacon in de buitenverpakking </w:t>
      </w:r>
      <w:r w:rsidRPr="00927184">
        <w:rPr>
          <w:szCs w:val="22"/>
          <w:lang w:val="nl-NL"/>
        </w:rPr>
        <w:t xml:space="preserve">bewaren </w:t>
      </w:r>
      <w:r w:rsidRPr="00927184">
        <w:rPr>
          <w:lang w:val="nl-NL"/>
        </w:rPr>
        <w:t>ter bescherming tegen licht.</w:t>
      </w:r>
    </w:p>
    <w:p w14:paraId="6FE91160" w14:textId="77777777" w:rsidR="004B57D8" w:rsidRPr="00927184" w:rsidRDefault="004B57D8" w:rsidP="00C628B0">
      <w:pPr>
        <w:numPr>
          <w:ilvl w:val="0"/>
          <w:numId w:val="4"/>
        </w:numPr>
        <w:tabs>
          <w:tab w:val="clear" w:pos="927"/>
        </w:tabs>
        <w:ind w:left="567" w:right="-29" w:hanging="567"/>
        <w:rPr>
          <w:lang w:val="nl-NL"/>
        </w:rPr>
      </w:pPr>
      <w:r w:rsidRPr="00927184">
        <w:rPr>
          <w:lang w:val="nl-NL"/>
        </w:rPr>
        <w:t>Gebruik geen verpakking die beschadigd is.</w:t>
      </w:r>
    </w:p>
    <w:p w14:paraId="5B4C74F4" w14:textId="77777777" w:rsidR="004B57D8" w:rsidRPr="00927184" w:rsidRDefault="004B57D8" w:rsidP="00C628B0">
      <w:pPr>
        <w:ind w:right="-29"/>
        <w:rPr>
          <w:lang w:val="nl-NL"/>
        </w:rPr>
      </w:pPr>
    </w:p>
    <w:p w14:paraId="1F2F8FD5" w14:textId="77777777" w:rsidR="004B57D8" w:rsidRPr="00927184" w:rsidRDefault="004B57D8" w:rsidP="00C628B0">
      <w:pPr>
        <w:ind w:right="-29"/>
        <w:rPr>
          <w:lang w:val="nl-NL"/>
        </w:rPr>
      </w:pPr>
    </w:p>
    <w:p w14:paraId="7EAD9406" w14:textId="77777777" w:rsidR="004B57D8" w:rsidRPr="00927184" w:rsidRDefault="004B57D8" w:rsidP="00C628B0">
      <w:pPr>
        <w:keepNext/>
        <w:widowControl w:val="0"/>
        <w:rPr>
          <w:b/>
          <w:lang w:val="nl-NL"/>
        </w:rPr>
      </w:pPr>
      <w:r w:rsidRPr="00927184">
        <w:rPr>
          <w:b/>
          <w:lang w:val="nl-NL"/>
        </w:rPr>
        <w:t>6.</w:t>
      </w:r>
      <w:r w:rsidRPr="00927184">
        <w:rPr>
          <w:b/>
          <w:lang w:val="nl-NL"/>
        </w:rPr>
        <w:tab/>
        <w:t>Inhoud van de verpakking en overige informatie</w:t>
      </w:r>
    </w:p>
    <w:p w14:paraId="6414AC7A" w14:textId="77777777" w:rsidR="004B57D8" w:rsidRPr="00927184" w:rsidRDefault="004B57D8" w:rsidP="00C628B0">
      <w:pPr>
        <w:keepNext/>
        <w:widowControl w:val="0"/>
        <w:rPr>
          <w:lang w:val="nl-NL"/>
        </w:rPr>
      </w:pPr>
    </w:p>
    <w:p w14:paraId="0829BFBB" w14:textId="77777777" w:rsidR="004B57D8" w:rsidRPr="00927184" w:rsidRDefault="004B57D8" w:rsidP="00C628B0">
      <w:pPr>
        <w:keepNext/>
        <w:widowControl w:val="0"/>
        <w:rPr>
          <w:b/>
          <w:szCs w:val="22"/>
          <w:lang w:val="nl-NL"/>
        </w:rPr>
      </w:pPr>
      <w:r w:rsidRPr="00927184">
        <w:rPr>
          <w:b/>
          <w:szCs w:val="22"/>
          <w:lang w:val="nl-NL"/>
        </w:rPr>
        <w:t>Welke stoffen zitten er in dit middel?</w:t>
      </w:r>
    </w:p>
    <w:p w14:paraId="44AD22A1" w14:textId="77777777" w:rsidR="004B57D8" w:rsidRPr="00927184" w:rsidRDefault="004B57D8" w:rsidP="00C628B0">
      <w:pPr>
        <w:numPr>
          <w:ilvl w:val="0"/>
          <w:numId w:val="1"/>
        </w:numPr>
        <w:ind w:left="567" w:hanging="567"/>
        <w:rPr>
          <w:szCs w:val="22"/>
          <w:lang w:val="nl-NL"/>
        </w:rPr>
      </w:pPr>
      <w:r w:rsidRPr="00927184">
        <w:rPr>
          <w:szCs w:val="22"/>
          <w:lang w:val="nl-NL"/>
        </w:rPr>
        <w:t xml:space="preserve">De werkzame stof in dit middel is ranibizumab. Elke ml bevat 10 mg ranibizumab. Elke injectieflacon bevat 2,3 mg ranibizumab in 0,23 ml oplossing. </w:t>
      </w:r>
      <w:r w:rsidRPr="00927184">
        <w:rPr>
          <w:lang w:val="nl-NL"/>
        </w:rPr>
        <w:t>Dit levert een bruikbare hoeveelheid om een enk</w:t>
      </w:r>
      <w:r w:rsidR="00396A34" w:rsidRPr="00927184">
        <w:rPr>
          <w:lang w:val="nl-NL"/>
        </w:rPr>
        <w:t>ele dosis toe te dienen van 0,02 ml die 0,2</w:t>
      </w:r>
      <w:r w:rsidRPr="00927184">
        <w:rPr>
          <w:lang w:val="nl-NL"/>
        </w:rPr>
        <w:t> mg ranibizumab bevat.</w:t>
      </w:r>
    </w:p>
    <w:p w14:paraId="41164F15" w14:textId="77777777" w:rsidR="004B57D8" w:rsidRPr="00927184" w:rsidRDefault="004B57D8" w:rsidP="00C628B0">
      <w:pPr>
        <w:numPr>
          <w:ilvl w:val="0"/>
          <w:numId w:val="1"/>
        </w:numPr>
        <w:ind w:left="567" w:hanging="567"/>
        <w:rPr>
          <w:szCs w:val="22"/>
          <w:lang w:val="nl-NL"/>
        </w:rPr>
      </w:pPr>
      <w:r w:rsidRPr="00927184">
        <w:rPr>
          <w:szCs w:val="22"/>
          <w:lang w:val="nl-NL"/>
        </w:rPr>
        <w:t xml:space="preserve">De andere stoffen in dit middel zijn </w:t>
      </w:r>
      <w:r w:rsidRPr="00927184">
        <w:rPr>
          <w:szCs w:val="22"/>
          <w:lang w:val="nl-NL"/>
        </w:rPr>
        <w:sym w:font="Symbol" w:char="F061"/>
      </w:r>
      <w:r w:rsidRPr="00927184">
        <w:rPr>
          <w:szCs w:val="22"/>
          <w:lang w:val="nl-NL"/>
        </w:rPr>
        <w:t>,</w:t>
      </w:r>
      <w:r w:rsidRPr="00927184">
        <w:rPr>
          <w:szCs w:val="22"/>
          <w:lang w:val="nl-NL"/>
        </w:rPr>
        <w:sym w:font="Symbol" w:char="F061"/>
      </w:r>
      <w:r w:rsidRPr="00927184">
        <w:rPr>
          <w:szCs w:val="22"/>
          <w:lang w:val="nl-NL"/>
        </w:rPr>
        <w:t>-trehalose dihydraat; histidine hydrochloride, monohydraat; histidine; polysorbaat 20; water voor injecties.</w:t>
      </w:r>
    </w:p>
    <w:p w14:paraId="0FE4B53E" w14:textId="77777777" w:rsidR="004B57D8" w:rsidRPr="00927184" w:rsidRDefault="004B57D8" w:rsidP="00C628B0">
      <w:pPr>
        <w:rPr>
          <w:szCs w:val="22"/>
          <w:lang w:val="nl-NL"/>
        </w:rPr>
      </w:pPr>
    </w:p>
    <w:p w14:paraId="5409D27B" w14:textId="77777777" w:rsidR="004B57D8" w:rsidRPr="00927184" w:rsidRDefault="004B57D8" w:rsidP="00C628B0">
      <w:pPr>
        <w:keepNext/>
        <w:widowControl w:val="0"/>
        <w:rPr>
          <w:b/>
          <w:szCs w:val="22"/>
          <w:lang w:val="nl-NL"/>
        </w:rPr>
      </w:pPr>
      <w:r w:rsidRPr="00927184">
        <w:rPr>
          <w:b/>
          <w:szCs w:val="22"/>
          <w:lang w:val="nl-NL"/>
        </w:rPr>
        <w:t>Hoe ziet Lucentis eruit en hoeveel zit er in een verpakking?</w:t>
      </w:r>
    </w:p>
    <w:p w14:paraId="17DC930D" w14:textId="515630A8" w:rsidR="004B57D8" w:rsidRPr="00927184" w:rsidRDefault="004B57D8" w:rsidP="00C628B0">
      <w:pPr>
        <w:suppressAutoHyphens/>
        <w:rPr>
          <w:lang w:val="nl-NL"/>
        </w:rPr>
      </w:pPr>
      <w:r w:rsidRPr="00927184">
        <w:rPr>
          <w:lang w:val="nl-NL"/>
        </w:rPr>
        <w:t>Lucentis is een oplossing voor injectie in een injectieflacon (0,23 ml). De oplossing is helder, kleurloos tot licht</w:t>
      </w:r>
      <w:r w:rsidR="00AE526B">
        <w:rPr>
          <w:lang w:val="nl-NL"/>
        </w:rPr>
        <w:t>bruin</w:t>
      </w:r>
      <w:r w:rsidRPr="00927184">
        <w:rPr>
          <w:lang w:val="nl-NL"/>
        </w:rPr>
        <w:t>geel en waterig.</w:t>
      </w:r>
    </w:p>
    <w:p w14:paraId="04020F73" w14:textId="77777777" w:rsidR="004B57D8" w:rsidRPr="00927184" w:rsidRDefault="004B57D8" w:rsidP="00C628B0">
      <w:pPr>
        <w:suppressAutoHyphens/>
        <w:rPr>
          <w:lang w:val="nl-NL"/>
        </w:rPr>
      </w:pPr>
    </w:p>
    <w:p w14:paraId="5E176B51" w14:textId="4C4A41FF" w:rsidR="004B57D8" w:rsidRPr="00927184" w:rsidRDefault="004B57D8" w:rsidP="00C628B0">
      <w:pPr>
        <w:keepNext/>
        <w:suppressAutoHyphens/>
        <w:rPr>
          <w:lang w:val="nl-NL"/>
        </w:rPr>
      </w:pPr>
      <w:r w:rsidRPr="00927184">
        <w:rPr>
          <w:lang w:val="nl-NL"/>
        </w:rPr>
        <w:t xml:space="preserve">Er zijn </w:t>
      </w:r>
      <w:r w:rsidR="00601348" w:rsidRPr="00927184">
        <w:rPr>
          <w:lang w:val="nl-NL"/>
        </w:rPr>
        <w:t>twee</w:t>
      </w:r>
      <w:r w:rsidRPr="00927184">
        <w:rPr>
          <w:lang w:val="nl-NL"/>
        </w:rPr>
        <w:t xml:space="preserve"> verschillende soorten verpakkingen beschikbaar:</w:t>
      </w:r>
    </w:p>
    <w:p w14:paraId="437CF9A3" w14:textId="77777777" w:rsidR="00396A34" w:rsidRPr="00927184" w:rsidRDefault="00396A34" w:rsidP="00C628B0">
      <w:pPr>
        <w:keepNext/>
        <w:rPr>
          <w:u w:val="single"/>
          <w:lang w:val="nl-NL"/>
        </w:rPr>
      </w:pPr>
    </w:p>
    <w:p w14:paraId="2C81BBAE" w14:textId="77777777" w:rsidR="00396A34" w:rsidRPr="00927184" w:rsidRDefault="00396A34" w:rsidP="00C628B0">
      <w:pPr>
        <w:keepNext/>
        <w:rPr>
          <w:u w:val="single"/>
          <w:lang w:val="nl-NL"/>
        </w:rPr>
      </w:pPr>
      <w:r w:rsidRPr="00927184">
        <w:rPr>
          <w:u w:val="single"/>
          <w:lang w:val="nl-NL"/>
        </w:rPr>
        <w:t>Verpakking met enkel een injectieflacon</w:t>
      </w:r>
    </w:p>
    <w:p w14:paraId="0809D768" w14:textId="77777777" w:rsidR="004B57D8" w:rsidRPr="00927184" w:rsidRDefault="00396A34" w:rsidP="00C628B0">
      <w:pPr>
        <w:suppressAutoHyphens/>
        <w:rPr>
          <w:lang w:val="nl-NL"/>
        </w:rPr>
      </w:pPr>
      <w:r w:rsidRPr="00927184">
        <w:rPr>
          <w:lang w:val="nl-NL"/>
        </w:rPr>
        <w:t>Verpakking met één glazen injectieflacon met ranibizumab met chlorobutyl rubber stop. De injectieflacon is uitsluitend voor eenmalig gebruik.</w:t>
      </w:r>
    </w:p>
    <w:p w14:paraId="7C997869" w14:textId="77777777" w:rsidR="00396A34" w:rsidRPr="00927184" w:rsidRDefault="00396A34" w:rsidP="00C628B0">
      <w:pPr>
        <w:rPr>
          <w:u w:val="single"/>
          <w:lang w:val="nl-NL"/>
        </w:rPr>
      </w:pPr>
    </w:p>
    <w:p w14:paraId="26AD46DD" w14:textId="77777777" w:rsidR="00396A34" w:rsidRPr="00927184" w:rsidRDefault="00396A34" w:rsidP="00C628B0">
      <w:pPr>
        <w:keepNext/>
        <w:rPr>
          <w:u w:val="single"/>
          <w:lang w:val="nl-NL"/>
        </w:rPr>
      </w:pPr>
      <w:r w:rsidRPr="00927184">
        <w:rPr>
          <w:u w:val="single"/>
          <w:lang w:val="nl-NL"/>
        </w:rPr>
        <w:t>Verpakking met injectieflacon + filternaald</w:t>
      </w:r>
    </w:p>
    <w:p w14:paraId="6084435B" w14:textId="77777777" w:rsidR="00396A34" w:rsidRPr="00927184" w:rsidRDefault="00396A34" w:rsidP="00C628B0">
      <w:pPr>
        <w:rPr>
          <w:lang w:val="nl-NL"/>
        </w:rPr>
      </w:pPr>
      <w:r w:rsidRPr="00927184">
        <w:rPr>
          <w:lang w:val="nl-NL"/>
        </w:rPr>
        <w:t>Verpakking met één glazen injectieflacon met ranibizumab met chlorobutyl rubber stop en één stompe filternaald (18G x 1½″, 1,2 mm x 40 mm, 5 micrometer) om de inhoud van de injectieflacon op te trekken. Alle onderdelen zijn uitsluitend voor eenmalig gebruik.</w:t>
      </w:r>
    </w:p>
    <w:p w14:paraId="01FC339D" w14:textId="77777777" w:rsidR="00396A34" w:rsidRPr="00927184" w:rsidRDefault="00396A34" w:rsidP="00C628B0">
      <w:pPr>
        <w:rPr>
          <w:lang w:val="nl-NL"/>
        </w:rPr>
      </w:pPr>
    </w:p>
    <w:p w14:paraId="4354BC0B" w14:textId="77777777" w:rsidR="004B57D8" w:rsidRPr="00927184" w:rsidRDefault="004B57D8" w:rsidP="00C628B0">
      <w:pPr>
        <w:keepNext/>
        <w:widowControl w:val="0"/>
        <w:rPr>
          <w:b/>
          <w:szCs w:val="22"/>
          <w:lang w:val="nl-NL"/>
        </w:rPr>
      </w:pPr>
      <w:r w:rsidRPr="00927184">
        <w:rPr>
          <w:b/>
          <w:bCs/>
          <w:lang w:val="nl-NL"/>
        </w:rPr>
        <w:t>Houder van de vergunning voor het in de handel brengen</w:t>
      </w:r>
    </w:p>
    <w:p w14:paraId="24BEB9B5" w14:textId="77777777" w:rsidR="004B57D8" w:rsidRPr="00927184" w:rsidRDefault="004B57D8" w:rsidP="00C628B0">
      <w:pPr>
        <w:keepNext/>
        <w:widowControl w:val="0"/>
        <w:numPr>
          <w:ilvl w:val="12"/>
          <w:numId w:val="0"/>
        </w:numPr>
        <w:rPr>
          <w:szCs w:val="22"/>
          <w:lang w:val="en-US"/>
        </w:rPr>
      </w:pPr>
      <w:r w:rsidRPr="00927184">
        <w:rPr>
          <w:szCs w:val="22"/>
          <w:lang w:val="en-US"/>
        </w:rPr>
        <w:t xml:space="preserve">Novartis </w:t>
      </w:r>
      <w:proofErr w:type="spellStart"/>
      <w:r w:rsidRPr="00927184">
        <w:rPr>
          <w:szCs w:val="22"/>
          <w:lang w:val="en-US"/>
        </w:rPr>
        <w:t>Europharm</w:t>
      </w:r>
      <w:proofErr w:type="spellEnd"/>
      <w:r w:rsidRPr="00927184">
        <w:rPr>
          <w:szCs w:val="22"/>
          <w:lang w:val="en-US"/>
        </w:rPr>
        <w:t xml:space="preserve"> Limited</w:t>
      </w:r>
    </w:p>
    <w:p w14:paraId="43E718B7" w14:textId="77777777" w:rsidR="004B57D8" w:rsidRPr="00927184" w:rsidRDefault="004B57D8" w:rsidP="00C628B0">
      <w:pPr>
        <w:keepNext/>
        <w:widowControl w:val="0"/>
        <w:rPr>
          <w:lang w:val="en-US"/>
        </w:rPr>
      </w:pPr>
      <w:r w:rsidRPr="00927184">
        <w:rPr>
          <w:lang w:val="en-US"/>
        </w:rPr>
        <w:t>Vista Building</w:t>
      </w:r>
    </w:p>
    <w:p w14:paraId="13ABF4A8" w14:textId="77777777" w:rsidR="004B57D8" w:rsidRPr="00927184" w:rsidRDefault="004B57D8" w:rsidP="00C628B0">
      <w:pPr>
        <w:keepNext/>
        <w:widowControl w:val="0"/>
        <w:rPr>
          <w:lang w:val="en-US"/>
        </w:rPr>
      </w:pPr>
      <w:r w:rsidRPr="00927184">
        <w:rPr>
          <w:lang w:val="en-US"/>
        </w:rPr>
        <w:t>Elm Park, Merrion Road</w:t>
      </w:r>
    </w:p>
    <w:p w14:paraId="46D59225" w14:textId="77777777" w:rsidR="004B57D8" w:rsidRPr="00927184" w:rsidRDefault="004B57D8" w:rsidP="00C628B0">
      <w:pPr>
        <w:keepNext/>
        <w:widowControl w:val="0"/>
        <w:rPr>
          <w:lang w:val="nl-NL"/>
        </w:rPr>
      </w:pPr>
      <w:r w:rsidRPr="00927184">
        <w:rPr>
          <w:lang w:val="nl-NL"/>
        </w:rPr>
        <w:t>Dublin 4</w:t>
      </w:r>
    </w:p>
    <w:p w14:paraId="0A54695D" w14:textId="77777777" w:rsidR="004B57D8" w:rsidRPr="00927184" w:rsidRDefault="004B57D8" w:rsidP="00C628B0">
      <w:pPr>
        <w:widowControl w:val="0"/>
        <w:rPr>
          <w:szCs w:val="22"/>
          <w:lang w:val="nl-NL"/>
        </w:rPr>
      </w:pPr>
      <w:r w:rsidRPr="00927184">
        <w:rPr>
          <w:lang w:val="nl-NL"/>
        </w:rPr>
        <w:t>Ierland</w:t>
      </w:r>
    </w:p>
    <w:p w14:paraId="635AD90B" w14:textId="77777777" w:rsidR="004B57D8" w:rsidRPr="00927184" w:rsidRDefault="004B57D8" w:rsidP="00C628B0">
      <w:pPr>
        <w:widowControl w:val="0"/>
        <w:numPr>
          <w:ilvl w:val="12"/>
          <w:numId w:val="0"/>
        </w:numPr>
        <w:ind w:right="-2"/>
        <w:rPr>
          <w:szCs w:val="22"/>
          <w:lang w:val="nl-NL"/>
        </w:rPr>
      </w:pPr>
    </w:p>
    <w:p w14:paraId="2F45670B" w14:textId="77777777" w:rsidR="004B57D8" w:rsidRPr="00927184" w:rsidRDefault="004B57D8" w:rsidP="00C628B0">
      <w:pPr>
        <w:keepNext/>
        <w:widowControl w:val="0"/>
        <w:numPr>
          <w:ilvl w:val="12"/>
          <w:numId w:val="0"/>
        </w:numPr>
        <w:rPr>
          <w:b/>
          <w:szCs w:val="22"/>
          <w:lang w:val="nl-NL"/>
        </w:rPr>
      </w:pPr>
      <w:r w:rsidRPr="00927184">
        <w:rPr>
          <w:b/>
          <w:szCs w:val="22"/>
          <w:lang w:val="nl-NL"/>
        </w:rPr>
        <w:t>Fabrikant</w:t>
      </w:r>
    </w:p>
    <w:p w14:paraId="3EBD17E0" w14:textId="77777777" w:rsidR="00490A66" w:rsidRDefault="00490A66" w:rsidP="00490A66">
      <w:pPr>
        <w:keepNext/>
        <w:widowControl w:val="0"/>
        <w:tabs>
          <w:tab w:val="left" w:pos="1650"/>
        </w:tabs>
        <w:rPr>
          <w:lang w:val="fr-FR"/>
        </w:rPr>
      </w:pPr>
      <w:r w:rsidRPr="009902DA">
        <w:rPr>
          <w:lang w:val="fr-FR"/>
        </w:rPr>
        <w:t xml:space="preserve">Novartis </w:t>
      </w:r>
      <w:proofErr w:type="spellStart"/>
      <w:r w:rsidRPr="009902DA">
        <w:rPr>
          <w:lang w:val="fr-FR"/>
        </w:rPr>
        <w:t>Farmacéutica</w:t>
      </w:r>
      <w:proofErr w:type="spellEnd"/>
      <w:r w:rsidRPr="009902DA">
        <w:rPr>
          <w:lang w:val="fr-FR"/>
        </w:rPr>
        <w:t>, S.A.</w:t>
      </w:r>
    </w:p>
    <w:p w14:paraId="7749BEA5" w14:textId="77777777" w:rsidR="00490A66" w:rsidRDefault="00490A66" w:rsidP="00490A66">
      <w:pPr>
        <w:keepNext/>
        <w:widowControl w:val="0"/>
        <w:tabs>
          <w:tab w:val="left" w:pos="1650"/>
        </w:tabs>
        <w:rPr>
          <w:lang w:val="fr-FR"/>
        </w:rPr>
      </w:pPr>
      <w:r w:rsidRPr="009902DA">
        <w:rPr>
          <w:lang w:val="fr-FR"/>
        </w:rPr>
        <w:t xml:space="preserve">Gran Via de les </w:t>
      </w:r>
      <w:proofErr w:type="spellStart"/>
      <w:r w:rsidRPr="009902DA">
        <w:rPr>
          <w:lang w:val="fr-FR"/>
        </w:rPr>
        <w:t>Corts</w:t>
      </w:r>
      <w:proofErr w:type="spellEnd"/>
      <w:r w:rsidRPr="009902DA">
        <w:rPr>
          <w:lang w:val="fr-FR"/>
        </w:rPr>
        <w:t xml:space="preserve"> Catalanes, 764</w:t>
      </w:r>
    </w:p>
    <w:p w14:paraId="6323AAB6" w14:textId="77777777" w:rsidR="00490A66" w:rsidRDefault="00490A66" w:rsidP="00490A66">
      <w:pPr>
        <w:keepNext/>
        <w:widowControl w:val="0"/>
        <w:tabs>
          <w:tab w:val="left" w:pos="1650"/>
        </w:tabs>
        <w:rPr>
          <w:lang w:val="fr-FR"/>
        </w:rPr>
      </w:pPr>
      <w:r w:rsidRPr="009902DA">
        <w:rPr>
          <w:lang w:val="fr-FR"/>
        </w:rPr>
        <w:t>08013 Barcelona</w:t>
      </w:r>
    </w:p>
    <w:p w14:paraId="6A59022C" w14:textId="77777777" w:rsidR="00490A66" w:rsidRPr="00DF0447" w:rsidRDefault="00490A66" w:rsidP="00490A66">
      <w:pPr>
        <w:pStyle w:val="Table"/>
        <w:keepLines w:val="0"/>
        <w:widowControl w:val="0"/>
        <w:spacing w:before="0" w:after="0"/>
        <w:rPr>
          <w:rFonts w:ascii="Times New Roman" w:eastAsia="Times New Roman" w:hAnsi="Times New Roman"/>
          <w:iCs/>
          <w:noProof/>
          <w:sz w:val="22"/>
          <w:szCs w:val="22"/>
          <w:lang w:val="fr-CH"/>
        </w:rPr>
      </w:pPr>
      <w:r w:rsidRPr="00DF0447">
        <w:rPr>
          <w:rFonts w:ascii="Times New Roman" w:eastAsia="Times New Roman" w:hAnsi="Times New Roman"/>
          <w:iCs/>
          <w:noProof/>
          <w:sz w:val="22"/>
          <w:szCs w:val="22"/>
          <w:lang w:val="fr-CH"/>
        </w:rPr>
        <w:t>Spanje</w:t>
      </w:r>
    </w:p>
    <w:p w14:paraId="73B54E10" w14:textId="77777777" w:rsidR="00490A66" w:rsidRPr="009902DA" w:rsidRDefault="00490A66" w:rsidP="00490A66">
      <w:pPr>
        <w:widowControl w:val="0"/>
        <w:tabs>
          <w:tab w:val="left" w:pos="1650"/>
        </w:tabs>
        <w:rPr>
          <w:iCs/>
          <w:szCs w:val="22"/>
          <w:lang w:val="fr-FR"/>
        </w:rPr>
      </w:pPr>
    </w:p>
    <w:p w14:paraId="0D80B43A" w14:textId="77777777" w:rsidR="00490A66" w:rsidRPr="00C4203A" w:rsidRDefault="00490A66" w:rsidP="00490A66">
      <w:pPr>
        <w:keepNext/>
        <w:widowControl w:val="0"/>
        <w:tabs>
          <w:tab w:val="left" w:pos="1650"/>
        </w:tabs>
        <w:rPr>
          <w:shd w:val="pct15" w:color="auto" w:fill="auto"/>
          <w:lang w:val="fr-FR"/>
        </w:rPr>
      </w:pPr>
      <w:r w:rsidRPr="00C4203A">
        <w:rPr>
          <w:shd w:val="pct15" w:color="auto" w:fill="auto"/>
          <w:lang w:val="fr-FR"/>
        </w:rPr>
        <w:t xml:space="preserve">Lek Pharmaceuticals </w:t>
      </w:r>
      <w:proofErr w:type="spellStart"/>
      <w:r w:rsidRPr="00C4203A">
        <w:rPr>
          <w:shd w:val="pct15" w:color="auto" w:fill="auto"/>
          <w:lang w:val="fr-FR"/>
        </w:rPr>
        <w:t>d.d.</w:t>
      </w:r>
      <w:proofErr w:type="spellEnd"/>
    </w:p>
    <w:p w14:paraId="1D8EC4A7" w14:textId="77777777" w:rsidR="00490A66" w:rsidRPr="00C4203A" w:rsidRDefault="00490A66" w:rsidP="00490A66">
      <w:pPr>
        <w:keepNext/>
        <w:widowControl w:val="0"/>
        <w:tabs>
          <w:tab w:val="left" w:pos="1650"/>
        </w:tabs>
        <w:rPr>
          <w:shd w:val="pct15" w:color="auto" w:fill="auto"/>
          <w:lang w:val="fr-FR"/>
        </w:rPr>
      </w:pPr>
      <w:proofErr w:type="spellStart"/>
      <w:r w:rsidRPr="00C4203A">
        <w:rPr>
          <w:shd w:val="pct15" w:color="auto" w:fill="auto"/>
          <w:lang w:val="fr-FR"/>
        </w:rPr>
        <w:t>Verovškova</w:t>
      </w:r>
      <w:proofErr w:type="spellEnd"/>
      <w:r w:rsidRPr="00C4203A">
        <w:rPr>
          <w:shd w:val="pct15" w:color="auto" w:fill="auto"/>
          <w:lang w:val="fr-FR"/>
        </w:rPr>
        <w:t xml:space="preserve"> </w:t>
      </w:r>
      <w:proofErr w:type="spellStart"/>
      <w:r w:rsidRPr="00C4203A">
        <w:rPr>
          <w:shd w:val="pct15" w:color="auto" w:fill="auto"/>
          <w:lang w:val="fr-FR"/>
        </w:rPr>
        <w:t>ulica</w:t>
      </w:r>
      <w:proofErr w:type="spellEnd"/>
      <w:r w:rsidRPr="00C4203A">
        <w:rPr>
          <w:shd w:val="pct15" w:color="auto" w:fill="auto"/>
          <w:lang w:val="fr-FR"/>
        </w:rPr>
        <w:t xml:space="preserve"> 57</w:t>
      </w:r>
    </w:p>
    <w:p w14:paraId="091AFB43" w14:textId="77777777" w:rsidR="00490A66" w:rsidRPr="00C4203A" w:rsidRDefault="00490A66" w:rsidP="00490A66">
      <w:pPr>
        <w:keepNext/>
        <w:widowControl w:val="0"/>
        <w:tabs>
          <w:tab w:val="left" w:pos="1650"/>
        </w:tabs>
        <w:rPr>
          <w:shd w:val="pct15" w:color="auto" w:fill="auto"/>
          <w:lang w:val="fr-FR"/>
        </w:rPr>
      </w:pPr>
      <w:r w:rsidRPr="00C4203A">
        <w:rPr>
          <w:shd w:val="pct15" w:color="auto" w:fill="auto"/>
          <w:lang w:val="fr-FR"/>
        </w:rPr>
        <w:t>Ljubljana, 1526</w:t>
      </w:r>
    </w:p>
    <w:p w14:paraId="6B25DC7B" w14:textId="77777777" w:rsidR="00490A66" w:rsidRPr="00C4203A" w:rsidRDefault="00490A66" w:rsidP="00490A66">
      <w:pPr>
        <w:rPr>
          <w:shd w:val="pct15" w:color="auto" w:fill="auto"/>
          <w:lang w:val="nl-BE"/>
        </w:rPr>
      </w:pPr>
      <w:r w:rsidRPr="00C4203A">
        <w:rPr>
          <w:shd w:val="pct15" w:color="auto" w:fill="auto"/>
          <w:lang w:val="nl-BE"/>
        </w:rPr>
        <w:t>Slovenië</w:t>
      </w:r>
    </w:p>
    <w:p w14:paraId="26883BCB" w14:textId="77777777" w:rsidR="00490A66" w:rsidRPr="00C4203A" w:rsidRDefault="00490A66" w:rsidP="00490A66">
      <w:pPr>
        <w:widowControl w:val="0"/>
        <w:tabs>
          <w:tab w:val="left" w:pos="1650"/>
        </w:tabs>
        <w:rPr>
          <w:iCs/>
          <w:szCs w:val="22"/>
          <w:shd w:val="pct15" w:color="auto" w:fill="auto"/>
          <w:lang w:val="fr-FR"/>
        </w:rPr>
      </w:pPr>
    </w:p>
    <w:p w14:paraId="148EE7FE" w14:textId="2459BA3E" w:rsidR="004B57D8" w:rsidRPr="007A0EEB" w:rsidDel="00122BCE" w:rsidRDefault="004B57D8" w:rsidP="00C628B0">
      <w:pPr>
        <w:keepNext/>
        <w:numPr>
          <w:ilvl w:val="12"/>
          <w:numId w:val="0"/>
        </w:numPr>
        <w:rPr>
          <w:del w:id="60" w:author="Author"/>
          <w:szCs w:val="22"/>
          <w:shd w:val="pct15" w:color="auto" w:fill="auto"/>
          <w:lang w:val="nl-NL"/>
        </w:rPr>
      </w:pPr>
      <w:del w:id="61" w:author="Author">
        <w:r w:rsidRPr="007A0EEB" w:rsidDel="00122BCE">
          <w:rPr>
            <w:szCs w:val="22"/>
            <w:shd w:val="pct15" w:color="auto" w:fill="auto"/>
            <w:lang w:val="nl-NL"/>
          </w:rPr>
          <w:delText>Novartis Pharma GmbH</w:delText>
        </w:r>
      </w:del>
    </w:p>
    <w:p w14:paraId="4966AA54" w14:textId="4834D720" w:rsidR="004B57D8" w:rsidRPr="007A0EEB" w:rsidDel="00122BCE" w:rsidRDefault="004B57D8" w:rsidP="00C628B0">
      <w:pPr>
        <w:keepNext/>
        <w:numPr>
          <w:ilvl w:val="12"/>
          <w:numId w:val="0"/>
        </w:numPr>
        <w:rPr>
          <w:del w:id="62" w:author="Author"/>
          <w:szCs w:val="22"/>
          <w:shd w:val="pct15" w:color="auto" w:fill="auto"/>
          <w:lang w:val="nl-NL"/>
        </w:rPr>
      </w:pPr>
      <w:del w:id="63" w:author="Author">
        <w:r w:rsidRPr="007A0EEB" w:rsidDel="00122BCE">
          <w:rPr>
            <w:szCs w:val="22"/>
            <w:shd w:val="pct15" w:color="auto" w:fill="auto"/>
            <w:lang w:val="nl-NL"/>
          </w:rPr>
          <w:delText>Roonstrasse 25</w:delText>
        </w:r>
      </w:del>
    </w:p>
    <w:p w14:paraId="02A1350E" w14:textId="2A351E50" w:rsidR="004B57D8" w:rsidRPr="007A0EEB" w:rsidDel="00122BCE" w:rsidRDefault="004B57D8" w:rsidP="00C628B0">
      <w:pPr>
        <w:keepNext/>
        <w:numPr>
          <w:ilvl w:val="12"/>
          <w:numId w:val="0"/>
        </w:numPr>
        <w:rPr>
          <w:del w:id="64" w:author="Author"/>
          <w:szCs w:val="22"/>
          <w:shd w:val="pct15" w:color="auto" w:fill="auto"/>
          <w:lang w:val="nl-NL"/>
        </w:rPr>
      </w:pPr>
      <w:del w:id="65" w:author="Author">
        <w:r w:rsidRPr="007A0EEB" w:rsidDel="00122BCE">
          <w:rPr>
            <w:szCs w:val="22"/>
            <w:shd w:val="pct15" w:color="auto" w:fill="auto"/>
            <w:lang w:val="nl-NL"/>
          </w:rPr>
          <w:delText>90429 Neurenberg</w:delText>
        </w:r>
      </w:del>
    </w:p>
    <w:p w14:paraId="7D7D1A12" w14:textId="5C8F4139" w:rsidR="004B57D8" w:rsidRPr="007A0EEB" w:rsidDel="00122BCE" w:rsidRDefault="004B57D8" w:rsidP="00C628B0">
      <w:pPr>
        <w:widowControl w:val="0"/>
        <w:numPr>
          <w:ilvl w:val="12"/>
          <w:numId w:val="0"/>
        </w:numPr>
        <w:ind w:right="-2"/>
        <w:rPr>
          <w:del w:id="66" w:author="Author"/>
          <w:szCs w:val="22"/>
          <w:shd w:val="pct15" w:color="auto" w:fill="auto"/>
          <w:lang w:val="nl-NL"/>
        </w:rPr>
      </w:pPr>
      <w:del w:id="67" w:author="Author">
        <w:r w:rsidRPr="007A0EEB" w:rsidDel="00122BCE">
          <w:rPr>
            <w:szCs w:val="22"/>
            <w:shd w:val="pct15" w:color="auto" w:fill="auto"/>
            <w:lang w:val="nl-NL"/>
          </w:rPr>
          <w:delText>Duitsland</w:delText>
        </w:r>
      </w:del>
    </w:p>
    <w:p w14:paraId="435E2964" w14:textId="7EC60B0F" w:rsidR="004B57D8" w:rsidDel="00122BCE" w:rsidRDefault="004B57D8" w:rsidP="00C628B0">
      <w:pPr>
        <w:ind w:right="-29"/>
        <w:rPr>
          <w:del w:id="68" w:author="Author"/>
          <w:lang w:val="nl-NL"/>
        </w:rPr>
      </w:pPr>
    </w:p>
    <w:p w14:paraId="586B191D" w14:textId="77777777" w:rsidR="00AF08CF" w:rsidRPr="00325C64" w:rsidRDefault="00AF08CF" w:rsidP="00AF08CF">
      <w:pPr>
        <w:keepNext/>
        <w:rPr>
          <w:rFonts w:eastAsia="Aptos"/>
          <w:szCs w:val="22"/>
          <w:shd w:val="pct15" w:color="auto" w:fill="auto"/>
          <w:lang w:val="en-US" w:eastAsia="de-CH"/>
        </w:rPr>
      </w:pPr>
      <w:bookmarkStart w:id="69" w:name="_Hlk172709042"/>
      <w:r w:rsidRPr="00325C64">
        <w:rPr>
          <w:rFonts w:eastAsia="Aptos"/>
          <w:szCs w:val="22"/>
          <w:shd w:val="pct15" w:color="auto" w:fill="auto"/>
          <w:lang w:val="en-US" w:eastAsia="de-CH"/>
        </w:rPr>
        <w:t>Novartis Pharma GmbH</w:t>
      </w:r>
    </w:p>
    <w:p w14:paraId="1FAF5217" w14:textId="77777777" w:rsidR="00AF08CF" w:rsidRPr="00325C64" w:rsidRDefault="00AF08CF" w:rsidP="00AF08CF">
      <w:pPr>
        <w:keepNext/>
        <w:rPr>
          <w:rFonts w:eastAsia="Aptos"/>
          <w:szCs w:val="22"/>
          <w:shd w:val="pct15" w:color="auto" w:fill="auto"/>
          <w:lang w:val="en-US" w:eastAsia="de-CH"/>
        </w:rPr>
      </w:pPr>
      <w:r w:rsidRPr="00325C64">
        <w:rPr>
          <w:rFonts w:eastAsia="Aptos"/>
          <w:szCs w:val="22"/>
          <w:shd w:val="pct15" w:color="auto" w:fill="auto"/>
          <w:lang w:val="en-US" w:eastAsia="de-CH"/>
        </w:rPr>
        <w:t>Sophie-Germain-Strasse 10</w:t>
      </w:r>
    </w:p>
    <w:p w14:paraId="23ED0D0E" w14:textId="77777777" w:rsidR="00AF08CF" w:rsidRPr="00325C64" w:rsidRDefault="00AF08CF" w:rsidP="00AF08CF">
      <w:pPr>
        <w:keepNext/>
        <w:rPr>
          <w:rFonts w:eastAsia="Aptos"/>
          <w:szCs w:val="22"/>
          <w:shd w:val="pct15" w:color="auto" w:fill="auto"/>
          <w:lang w:val="en-US" w:eastAsia="de-CH"/>
        </w:rPr>
      </w:pPr>
      <w:r w:rsidRPr="00325C64">
        <w:rPr>
          <w:rFonts w:eastAsia="Aptos"/>
          <w:szCs w:val="22"/>
          <w:shd w:val="pct15" w:color="auto" w:fill="auto"/>
          <w:lang w:val="en-US" w:eastAsia="de-CH"/>
        </w:rPr>
        <w:t xml:space="preserve">90443 </w:t>
      </w:r>
      <w:proofErr w:type="spellStart"/>
      <w:r w:rsidRPr="00325C64">
        <w:rPr>
          <w:rFonts w:eastAsia="Aptos"/>
          <w:szCs w:val="22"/>
          <w:shd w:val="pct15" w:color="auto" w:fill="auto"/>
          <w:lang w:val="en-US" w:eastAsia="de-CH"/>
        </w:rPr>
        <w:t>Neurenberg</w:t>
      </w:r>
      <w:proofErr w:type="spellEnd"/>
    </w:p>
    <w:p w14:paraId="2C20F7A3" w14:textId="581A9D9D" w:rsidR="00AF08CF" w:rsidRDefault="00AF08CF" w:rsidP="00AF08CF">
      <w:pPr>
        <w:ind w:right="-29"/>
        <w:rPr>
          <w:szCs w:val="22"/>
          <w:shd w:val="pct15" w:color="auto" w:fill="auto"/>
          <w:lang w:val="de-CH"/>
        </w:rPr>
      </w:pPr>
      <w:r w:rsidRPr="000E3ADA">
        <w:rPr>
          <w:szCs w:val="22"/>
          <w:shd w:val="pct15" w:color="auto" w:fill="auto"/>
          <w:lang w:val="de-CH"/>
        </w:rPr>
        <w:t>Duitsland</w:t>
      </w:r>
      <w:bookmarkEnd w:id="69"/>
    </w:p>
    <w:p w14:paraId="3EBF30C6" w14:textId="77777777" w:rsidR="00AF08CF" w:rsidRPr="00927184" w:rsidRDefault="00AF08CF" w:rsidP="00AF08CF">
      <w:pPr>
        <w:ind w:right="-29"/>
        <w:rPr>
          <w:lang w:val="nl-NL"/>
        </w:rPr>
      </w:pPr>
    </w:p>
    <w:p w14:paraId="0E66ADAF" w14:textId="3986BC22" w:rsidR="004B57D8" w:rsidRPr="00927184" w:rsidRDefault="004B57D8" w:rsidP="00C628B0">
      <w:pPr>
        <w:keepNext/>
        <w:widowControl w:val="0"/>
        <w:rPr>
          <w:lang w:val="nl-NL"/>
        </w:rPr>
      </w:pPr>
      <w:r w:rsidRPr="00927184">
        <w:rPr>
          <w:lang w:val="nl-NL"/>
        </w:rPr>
        <w:t xml:space="preserve">Neem voor alle informatie </w:t>
      </w:r>
      <w:r w:rsidR="00200791" w:rsidRPr="00927184">
        <w:rPr>
          <w:lang w:val="nl-NL"/>
        </w:rPr>
        <w:t xml:space="preserve">over </w:t>
      </w:r>
      <w:r w:rsidRPr="00927184">
        <w:rPr>
          <w:lang w:val="nl-NL"/>
        </w:rPr>
        <w:t>dit geneesmiddel contact op met de lokale vertegenwoordiger van de houder van de vergunning voor het in de handel brengen:</w:t>
      </w:r>
    </w:p>
    <w:p w14:paraId="1421C993" w14:textId="77777777" w:rsidR="004B57D8" w:rsidRPr="00927184" w:rsidRDefault="004B57D8" w:rsidP="00C628B0">
      <w:pPr>
        <w:keepNext/>
        <w:widowControl w:val="0"/>
        <w:numPr>
          <w:ilvl w:val="12"/>
          <w:numId w:val="0"/>
        </w:numPr>
        <w:rPr>
          <w:szCs w:val="22"/>
          <w:lang w:val="nl-NL"/>
        </w:rPr>
      </w:pPr>
    </w:p>
    <w:tbl>
      <w:tblPr>
        <w:tblW w:w="9181" w:type="dxa"/>
        <w:tblLayout w:type="fixed"/>
        <w:tblLook w:val="0000" w:firstRow="0" w:lastRow="0" w:firstColumn="0" w:lastColumn="0" w:noHBand="0" w:noVBand="0"/>
      </w:tblPr>
      <w:tblGrid>
        <w:gridCol w:w="4503"/>
        <w:gridCol w:w="4678"/>
      </w:tblGrid>
      <w:tr w:rsidR="004B57D8" w:rsidRPr="00927184" w14:paraId="011230E5" w14:textId="77777777" w:rsidTr="000304F5">
        <w:trPr>
          <w:cantSplit/>
        </w:trPr>
        <w:tc>
          <w:tcPr>
            <w:tcW w:w="4503" w:type="dxa"/>
          </w:tcPr>
          <w:p w14:paraId="6F3ECC50" w14:textId="77777777" w:rsidR="004B57D8" w:rsidRPr="00927184" w:rsidRDefault="004B57D8" w:rsidP="00C628B0">
            <w:pPr>
              <w:rPr>
                <w:szCs w:val="22"/>
                <w:lang w:val="fr-BE"/>
              </w:rPr>
            </w:pPr>
            <w:proofErr w:type="spellStart"/>
            <w:r w:rsidRPr="00927184">
              <w:rPr>
                <w:b/>
                <w:szCs w:val="22"/>
                <w:lang w:val="fr-BE"/>
              </w:rPr>
              <w:t>België</w:t>
            </w:r>
            <w:proofErr w:type="spellEnd"/>
            <w:r w:rsidRPr="00927184">
              <w:rPr>
                <w:b/>
                <w:szCs w:val="22"/>
                <w:lang w:val="fr-BE"/>
              </w:rPr>
              <w:t>/Belgique/</w:t>
            </w:r>
            <w:proofErr w:type="spellStart"/>
            <w:r w:rsidRPr="00927184">
              <w:rPr>
                <w:b/>
                <w:szCs w:val="22"/>
                <w:lang w:val="fr-BE"/>
              </w:rPr>
              <w:t>Belgien</w:t>
            </w:r>
            <w:proofErr w:type="spellEnd"/>
          </w:p>
          <w:p w14:paraId="573116F1" w14:textId="77777777" w:rsidR="004B57D8" w:rsidRPr="00927184" w:rsidRDefault="004B57D8" w:rsidP="00C628B0">
            <w:pPr>
              <w:rPr>
                <w:szCs w:val="22"/>
                <w:lang w:val="fr-BE"/>
              </w:rPr>
            </w:pPr>
            <w:r w:rsidRPr="00927184">
              <w:rPr>
                <w:szCs w:val="22"/>
                <w:lang w:val="fr-BE"/>
              </w:rPr>
              <w:t>Novartis Pharma N.V.</w:t>
            </w:r>
          </w:p>
          <w:p w14:paraId="1149FB63" w14:textId="77777777" w:rsidR="004B57D8" w:rsidRPr="00927184" w:rsidRDefault="004B57D8" w:rsidP="00C628B0">
            <w:pPr>
              <w:rPr>
                <w:szCs w:val="22"/>
                <w:lang w:val="nl-NL"/>
              </w:rPr>
            </w:pPr>
            <w:r w:rsidRPr="00927184">
              <w:rPr>
                <w:szCs w:val="22"/>
                <w:lang w:val="nl-NL"/>
              </w:rPr>
              <w:t>Tél/Tel: +32 2 246 16 11</w:t>
            </w:r>
          </w:p>
          <w:p w14:paraId="5E3DC4A7" w14:textId="77777777" w:rsidR="004B57D8" w:rsidRPr="00927184" w:rsidRDefault="004B57D8" w:rsidP="00C628B0">
            <w:pPr>
              <w:ind w:right="34"/>
              <w:rPr>
                <w:szCs w:val="22"/>
                <w:lang w:val="nl-NL"/>
              </w:rPr>
            </w:pPr>
          </w:p>
        </w:tc>
        <w:tc>
          <w:tcPr>
            <w:tcW w:w="4678" w:type="dxa"/>
          </w:tcPr>
          <w:p w14:paraId="02AE23A6" w14:textId="77777777" w:rsidR="004B57D8" w:rsidRPr="00927184" w:rsidRDefault="004B57D8" w:rsidP="00C628B0">
            <w:pPr>
              <w:rPr>
                <w:szCs w:val="22"/>
                <w:lang w:val="es-ES"/>
              </w:rPr>
            </w:pPr>
            <w:proofErr w:type="spellStart"/>
            <w:r w:rsidRPr="00927184">
              <w:rPr>
                <w:b/>
                <w:szCs w:val="22"/>
                <w:lang w:val="es-ES"/>
              </w:rPr>
              <w:t>Lietuva</w:t>
            </w:r>
            <w:proofErr w:type="spellEnd"/>
          </w:p>
          <w:p w14:paraId="6D9A36C6" w14:textId="00F85C8A" w:rsidR="009A2CE6" w:rsidRPr="00927184" w:rsidRDefault="009A2CE6" w:rsidP="00C628B0">
            <w:pPr>
              <w:ind w:right="-449"/>
              <w:rPr>
                <w:szCs w:val="22"/>
                <w:lang w:val="lt-LT"/>
              </w:rPr>
            </w:pPr>
            <w:r w:rsidRPr="00927184">
              <w:rPr>
                <w:szCs w:val="22"/>
                <w:lang w:val="lt-LT"/>
              </w:rPr>
              <w:t>SIA Novartis Baltics Lietuvos filialas</w:t>
            </w:r>
          </w:p>
          <w:p w14:paraId="7CF69219" w14:textId="77777777" w:rsidR="004B57D8" w:rsidRPr="00927184" w:rsidRDefault="004B57D8" w:rsidP="00C628B0">
            <w:pPr>
              <w:ind w:right="-449"/>
              <w:rPr>
                <w:szCs w:val="22"/>
                <w:lang w:val="nl-NL"/>
              </w:rPr>
            </w:pPr>
            <w:r w:rsidRPr="00927184">
              <w:rPr>
                <w:szCs w:val="22"/>
                <w:lang w:val="nl-NL"/>
              </w:rPr>
              <w:t>Tel: +370 5 269 16 50</w:t>
            </w:r>
          </w:p>
          <w:p w14:paraId="1A4FC3AB" w14:textId="77777777" w:rsidR="004B57D8" w:rsidRPr="00927184" w:rsidRDefault="004B57D8" w:rsidP="00C628B0">
            <w:pPr>
              <w:suppressAutoHyphens/>
              <w:rPr>
                <w:szCs w:val="22"/>
                <w:lang w:val="nl-NL"/>
              </w:rPr>
            </w:pPr>
          </w:p>
        </w:tc>
      </w:tr>
      <w:tr w:rsidR="004B57D8" w:rsidRPr="00C6635A" w14:paraId="78508441" w14:textId="77777777" w:rsidTr="000304F5">
        <w:trPr>
          <w:cantSplit/>
        </w:trPr>
        <w:tc>
          <w:tcPr>
            <w:tcW w:w="4503" w:type="dxa"/>
          </w:tcPr>
          <w:p w14:paraId="31EA7664" w14:textId="77777777" w:rsidR="004B57D8" w:rsidRPr="00927184" w:rsidRDefault="004B57D8" w:rsidP="00C628B0">
            <w:pPr>
              <w:rPr>
                <w:b/>
                <w:szCs w:val="22"/>
                <w:lang w:val="es-ES"/>
              </w:rPr>
            </w:pPr>
            <w:r w:rsidRPr="00927184">
              <w:rPr>
                <w:b/>
                <w:szCs w:val="22"/>
                <w:lang w:val="nl-NL"/>
              </w:rPr>
              <w:t>България</w:t>
            </w:r>
          </w:p>
          <w:p w14:paraId="69F4F51F" w14:textId="3167DD9C" w:rsidR="009A2CE6" w:rsidRPr="00927184" w:rsidRDefault="009A2CE6" w:rsidP="00C628B0">
            <w:pPr>
              <w:rPr>
                <w:szCs w:val="22"/>
                <w:lang w:val="es-ES"/>
              </w:rPr>
            </w:pPr>
            <w:r w:rsidRPr="00927184">
              <w:rPr>
                <w:szCs w:val="22"/>
                <w:lang w:val="es-ES"/>
              </w:rPr>
              <w:t>Novartis Bulgaria EOOD</w:t>
            </w:r>
          </w:p>
          <w:p w14:paraId="756C8BC0" w14:textId="77777777" w:rsidR="004B57D8" w:rsidRPr="00927184" w:rsidRDefault="004B57D8" w:rsidP="00C628B0">
            <w:pPr>
              <w:rPr>
                <w:szCs w:val="22"/>
                <w:lang w:val="es-ES"/>
              </w:rPr>
            </w:pPr>
            <w:r w:rsidRPr="00927184">
              <w:rPr>
                <w:szCs w:val="22"/>
                <w:lang w:val="nl-NL"/>
              </w:rPr>
              <w:t>Тел</w:t>
            </w:r>
            <w:r w:rsidRPr="00927184">
              <w:rPr>
                <w:szCs w:val="22"/>
                <w:lang w:val="es-ES"/>
              </w:rPr>
              <w:t>.: +359 2 489 98 28</w:t>
            </w:r>
          </w:p>
          <w:p w14:paraId="603A330B" w14:textId="77777777" w:rsidR="004B57D8" w:rsidRPr="00927184" w:rsidRDefault="004B57D8" w:rsidP="00C628B0">
            <w:pPr>
              <w:tabs>
                <w:tab w:val="left" w:pos="-720"/>
              </w:tabs>
              <w:suppressAutoHyphens/>
              <w:rPr>
                <w:b/>
                <w:szCs w:val="22"/>
                <w:lang w:val="es-ES"/>
              </w:rPr>
            </w:pPr>
          </w:p>
        </w:tc>
        <w:tc>
          <w:tcPr>
            <w:tcW w:w="4678" w:type="dxa"/>
          </w:tcPr>
          <w:p w14:paraId="33C51539" w14:textId="77777777" w:rsidR="004B57D8" w:rsidRPr="00927184" w:rsidRDefault="004B57D8" w:rsidP="00C628B0">
            <w:pPr>
              <w:rPr>
                <w:szCs w:val="22"/>
                <w:lang w:val="de-CH"/>
              </w:rPr>
            </w:pPr>
            <w:r w:rsidRPr="00927184">
              <w:rPr>
                <w:b/>
                <w:szCs w:val="22"/>
                <w:lang w:val="de-CH"/>
              </w:rPr>
              <w:t>Luxembourg/Luxemburg</w:t>
            </w:r>
          </w:p>
          <w:p w14:paraId="2ACBF896" w14:textId="77777777" w:rsidR="004B57D8" w:rsidRPr="00927184" w:rsidRDefault="004B57D8" w:rsidP="00C628B0">
            <w:pPr>
              <w:rPr>
                <w:szCs w:val="22"/>
                <w:lang w:val="de-CH"/>
              </w:rPr>
            </w:pPr>
            <w:r w:rsidRPr="00927184">
              <w:rPr>
                <w:szCs w:val="22"/>
                <w:lang w:val="de-CH"/>
              </w:rPr>
              <w:t>Novartis Pharma N.V.</w:t>
            </w:r>
          </w:p>
          <w:p w14:paraId="6E0C53E7" w14:textId="77777777" w:rsidR="004B57D8" w:rsidRPr="00927184" w:rsidRDefault="004B57D8" w:rsidP="00C628B0">
            <w:pPr>
              <w:rPr>
                <w:szCs w:val="22"/>
                <w:lang w:val="nl-NL"/>
              </w:rPr>
            </w:pPr>
            <w:r w:rsidRPr="00927184">
              <w:rPr>
                <w:szCs w:val="22"/>
                <w:lang w:val="nl-NL"/>
              </w:rPr>
              <w:t>Tél/Tel: +32 2 246 16 11</w:t>
            </w:r>
          </w:p>
          <w:p w14:paraId="69FBB4B5" w14:textId="77777777" w:rsidR="004B57D8" w:rsidRPr="00927184" w:rsidRDefault="004B57D8" w:rsidP="00C628B0">
            <w:pPr>
              <w:suppressAutoHyphens/>
              <w:rPr>
                <w:szCs w:val="22"/>
                <w:lang w:val="nl-NL"/>
              </w:rPr>
            </w:pPr>
          </w:p>
        </w:tc>
      </w:tr>
      <w:tr w:rsidR="004B57D8" w:rsidRPr="00927184" w14:paraId="6AD170E0" w14:textId="77777777" w:rsidTr="000304F5">
        <w:trPr>
          <w:cantSplit/>
        </w:trPr>
        <w:tc>
          <w:tcPr>
            <w:tcW w:w="4503" w:type="dxa"/>
          </w:tcPr>
          <w:p w14:paraId="43EE9F29" w14:textId="77777777" w:rsidR="004B57D8" w:rsidRPr="00927184" w:rsidRDefault="004B57D8" w:rsidP="00C628B0">
            <w:pPr>
              <w:tabs>
                <w:tab w:val="left" w:pos="-720"/>
              </w:tabs>
              <w:suppressAutoHyphens/>
              <w:rPr>
                <w:szCs w:val="22"/>
                <w:lang w:val="de-DE"/>
              </w:rPr>
            </w:pPr>
            <w:r w:rsidRPr="00927184">
              <w:rPr>
                <w:b/>
                <w:szCs w:val="22"/>
                <w:lang w:val="de-DE"/>
              </w:rPr>
              <w:t>Česká republika</w:t>
            </w:r>
          </w:p>
          <w:p w14:paraId="345CB0F3" w14:textId="77777777" w:rsidR="004B57D8" w:rsidRPr="00927184" w:rsidRDefault="004B57D8" w:rsidP="00C628B0">
            <w:pPr>
              <w:tabs>
                <w:tab w:val="left" w:pos="-720"/>
              </w:tabs>
              <w:suppressAutoHyphens/>
              <w:rPr>
                <w:szCs w:val="22"/>
                <w:lang w:val="de-DE"/>
              </w:rPr>
            </w:pPr>
            <w:r w:rsidRPr="00927184">
              <w:rPr>
                <w:szCs w:val="22"/>
                <w:lang w:val="de-DE"/>
              </w:rPr>
              <w:t>Novartis s.r.o.</w:t>
            </w:r>
          </w:p>
          <w:p w14:paraId="62FD37F0" w14:textId="77777777" w:rsidR="004B57D8" w:rsidRPr="00927184" w:rsidRDefault="004B57D8" w:rsidP="00C628B0">
            <w:pPr>
              <w:rPr>
                <w:szCs w:val="22"/>
                <w:lang w:val="nl-NL"/>
              </w:rPr>
            </w:pPr>
            <w:r w:rsidRPr="00927184">
              <w:rPr>
                <w:szCs w:val="22"/>
                <w:lang w:val="nl-NL"/>
              </w:rPr>
              <w:t>Tel: +420 225 775 111</w:t>
            </w:r>
          </w:p>
          <w:p w14:paraId="2757CDFA" w14:textId="77777777" w:rsidR="004B57D8" w:rsidRPr="00927184" w:rsidRDefault="004B57D8" w:rsidP="00C628B0">
            <w:pPr>
              <w:tabs>
                <w:tab w:val="left" w:pos="-720"/>
              </w:tabs>
              <w:suppressAutoHyphens/>
              <w:rPr>
                <w:szCs w:val="22"/>
                <w:lang w:val="nl-NL"/>
              </w:rPr>
            </w:pPr>
          </w:p>
        </w:tc>
        <w:tc>
          <w:tcPr>
            <w:tcW w:w="4678" w:type="dxa"/>
          </w:tcPr>
          <w:p w14:paraId="6E85B6DA" w14:textId="77777777" w:rsidR="004B57D8" w:rsidRPr="00927184" w:rsidRDefault="004B57D8" w:rsidP="00C628B0">
            <w:pPr>
              <w:spacing w:line="260" w:lineRule="atLeast"/>
              <w:rPr>
                <w:b/>
                <w:szCs w:val="22"/>
                <w:lang w:val="nl-NL"/>
              </w:rPr>
            </w:pPr>
            <w:r w:rsidRPr="00927184">
              <w:rPr>
                <w:b/>
                <w:szCs w:val="22"/>
                <w:lang w:val="nl-NL"/>
              </w:rPr>
              <w:t>Magyarország</w:t>
            </w:r>
          </w:p>
          <w:p w14:paraId="1AC4AA88" w14:textId="78AD8049" w:rsidR="004B57D8" w:rsidRPr="00927184" w:rsidRDefault="004B57D8" w:rsidP="00C628B0">
            <w:pPr>
              <w:spacing w:line="260" w:lineRule="atLeast"/>
              <w:rPr>
                <w:szCs w:val="22"/>
                <w:lang w:val="nl-NL"/>
              </w:rPr>
            </w:pPr>
            <w:r w:rsidRPr="00927184">
              <w:rPr>
                <w:szCs w:val="22"/>
                <w:lang w:val="nl-NL"/>
              </w:rPr>
              <w:t>Novartis Hungária Kft.</w:t>
            </w:r>
          </w:p>
          <w:p w14:paraId="05CED516" w14:textId="77777777" w:rsidR="004B57D8" w:rsidRPr="00927184" w:rsidRDefault="004B57D8" w:rsidP="00C628B0">
            <w:pPr>
              <w:tabs>
                <w:tab w:val="left" w:pos="-720"/>
              </w:tabs>
              <w:suppressAutoHyphens/>
              <w:rPr>
                <w:szCs w:val="22"/>
                <w:lang w:val="nl-NL"/>
              </w:rPr>
            </w:pPr>
            <w:r w:rsidRPr="00927184">
              <w:rPr>
                <w:szCs w:val="22"/>
                <w:lang w:val="nl-NL"/>
              </w:rPr>
              <w:t>Tel.: +36 1 457 65 00</w:t>
            </w:r>
          </w:p>
        </w:tc>
      </w:tr>
      <w:tr w:rsidR="004B57D8" w:rsidRPr="00927184" w14:paraId="7BB6703F" w14:textId="77777777" w:rsidTr="000304F5">
        <w:trPr>
          <w:cantSplit/>
        </w:trPr>
        <w:tc>
          <w:tcPr>
            <w:tcW w:w="4503" w:type="dxa"/>
          </w:tcPr>
          <w:p w14:paraId="7FE430F1" w14:textId="77777777" w:rsidR="004B57D8" w:rsidRPr="00927184" w:rsidRDefault="004B57D8" w:rsidP="00C628B0">
            <w:pPr>
              <w:rPr>
                <w:szCs w:val="22"/>
                <w:lang w:val="en-US"/>
              </w:rPr>
            </w:pPr>
            <w:r w:rsidRPr="00927184">
              <w:rPr>
                <w:b/>
                <w:szCs w:val="22"/>
                <w:lang w:val="en-US"/>
              </w:rPr>
              <w:t>Danmark</w:t>
            </w:r>
          </w:p>
          <w:p w14:paraId="70367938" w14:textId="77777777" w:rsidR="004B57D8" w:rsidRPr="00927184" w:rsidRDefault="004B57D8" w:rsidP="00C628B0">
            <w:pPr>
              <w:rPr>
                <w:szCs w:val="22"/>
                <w:lang w:val="en-US"/>
              </w:rPr>
            </w:pPr>
            <w:r w:rsidRPr="00927184">
              <w:rPr>
                <w:szCs w:val="22"/>
                <w:lang w:val="en-US"/>
              </w:rPr>
              <w:t>Novartis Healthcare A/S</w:t>
            </w:r>
          </w:p>
          <w:p w14:paraId="74D55A4B" w14:textId="77777777" w:rsidR="004B57D8" w:rsidRPr="00927184" w:rsidRDefault="004B57D8" w:rsidP="00C628B0">
            <w:pPr>
              <w:rPr>
                <w:szCs w:val="22"/>
                <w:lang w:val="en-US"/>
              </w:rPr>
            </w:pPr>
            <w:proofErr w:type="spellStart"/>
            <w:r w:rsidRPr="00927184">
              <w:rPr>
                <w:szCs w:val="22"/>
                <w:lang w:val="en-US"/>
              </w:rPr>
              <w:t>Tlf</w:t>
            </w:r>
            <w:proofErr w:type="spellEnd"/>
            <w:r w:rsidRPr="00927184">
              <w:rPr>
                <w:szCs w:val="22"/>
                <w:lang w:val="en-US"/>
              </w:rPr>
              <w:t>: +45 39 16 84 00</w:t>
            </w:r>
          </w:p>
          <w:p w14:paraId="37F5E050" w14:textId="77777777" w:rsidR="004B57D8" w:rsidRPr="00927184" w:rsidRDefault="004B57D8" w:rsidP="00C628B0">
            <w:pPr>
              <w:tabs>
                <w:tab w:val="left" w:pos="-720"/>
              </w:tabs>
              <w:suppressAutoHyphens/>
              <w:rPr>
                <w:szCs w:val="22"/>
                <w:lang w:val="en-US"/>
              </w:rPr>
            </w:pPr>
          </w:p>
        </w:tc>
        <w:tc>
          <w:tcPr>
            <w:tcW w:w="4678" w:type="dxa"/>
          </w:tcPr>
          <w:p w14:paraId="6EAB3AA5" w14:textId="77777777" w:rsidR="004B57D8" w:rsidRPr="00927184" w:rsidRDefault="004B57D8" w:rsidP="00C628B0">
            <w:pPr>
              <w:tabs>
                <w:tab w:val="left" w:pos="-720"/>
                <w:tab w:val="left" w:pos="4536"/>
              </w:tabs>
              <w:suppressAutoHyphens/>
              <w:rPr>
                <w:b/>
                <w:szCs w:val="22"/>
                <w:lang w:val="fr-CH"/>
              </w:rPr>
            </w:pPr>
            <w:r w:rsidRPr="00927184">
              <w:rPr>
                <w:b/>
                <w:szCs w:val="22"/>
                <w:lang w:val="fr-CH"/>
              </w:rPr>
              <w:t>Malta</w:t>
            </w:r>
          </w:p>
          <w:p w14:paraId="39F5C720" w14:textId="77777777" w:rsidR="004B57D8" w:rsidRPr="00927184" w:rsidRDefault="004B57D8" w:rsidP="00C628B0">
            <w:pPr>
              <w:rPr>
                <w:szCs w:val="22"/>
                <w:lang w:val="fr-CH"/>
              </w:rPr>
            </w:pPr>
            <w:r w:rsidRPr="00927184">
              <w:rPr>
                <w:szCs w:val="22"/>
                <w:lang w:val="fr-CH"/>
              </w:rPr>
              <w:t>Novartis Pharma Services Inc.</w:t>
            </w:r>
          </w:p>
          <w:p w14:paraId="24E4E1C8" w14:textId="77777777" w:rsidR="004B57D8" w:rsidRPr="00927184" w:rsidRDefault="004B57D8" w:rsidP="00C628B0">
            <w:pPr>
              <w:tabs>
                <w:tab w:val="left" w:pos="-720"/>
              </w:tabs>
              <w:suppressAutoHyphens/>
              <w:rPr>
                <w:szCs w:val="22"/>
                <w:lang w:val="nl-NL"/>
              </w:rPr>
            </w:pPr>
            <w:r w:rsidRPr="00927184">
              <w:rPr>
                <w:szCs w:val="22"/>
                <w:lang w:val="nl-NL"/>
              </w:rPr>
              <w:t>Tel: +356 2122 2872</w:t>
            </w:r>
          </w:p>
        </w:tc>
      </w:tr>
      <w:tr w:rsidR="004B57D8" w:rsidRPr="007B7D0B" w14:paraId="54D799C1" w14:textId="77777777" w:rsidTr="000304F5">
        <w:trPr>
          <w:cantSplit/>
        </w:trPr>
        <w:tc>
          <w:tcPr>
            <w:tcW w:w="4503" w:type="dxa"/>
          </w:tcPr>
          <w:p w14:paraId="20FD22BD" w14:textId="77777777" w:rsidR="004B57D8" w:rsidRPr="00927184" w:rsidRDefault="004B57D8" w:rsidP="00C628B0">
            <w:pPr>
              <w:rPr>
                <w:szCs w:val="22"/>
                <w:lang w:val="de-DE"/>
              </w:rPr>
            </w:pPr>
            <w:r w:rsidRPr="00927184">
              <w:rPr>
                <w:b/>
                <w:szCs w:val="22"/>
                <w:lang w:val="de-DE"/>
              </w:rPr>
              <w:t>Deutschland</w:t>
            </w:r>
          </w:p>
          <w:p w14:paraId="2A2A7E42" w14:textId="77777777" w:rsidR="004B57D8" w:rsidRPr="00927184" w:rsidRDefault="004B57D8" w:rsidP="00C628B0">
            <w:pPr>
              <w:rPr>
                <w:i/>
                <w:szCs w:val="22"/>
                <w:lang w:val="de-DE"/>
              </w:rPr>
            </w:pPr>
            <w:r w:rsidRPr="00927184">
              <w:rPr>
                <w:szCs w:val="22"/>
                <w:lang w:val="de-DE"/>
              </w:rPr>
              <w:t>Novartis Pharma GmbH</w:t>
            </w:r>
          </w:p>
          <w:p w14:paraId="3B3A7C66" w14:textId="77777777" w:rsidR="004B57D8" w:rsidRPr="00927184" w:rsidRDefault="004B57D8" w:rsidP="00C628B0">
            <w:pPr>
              <w:rPr>
                <w:szCs w:val="22"/>
                <w:lang w:val="de-DE"/>
              </w:rPr>
            </w:pPr>
            <w:r w:rsidRPr="00927184">
              <w:rPr>
                <w:szCs w:val="22"/>
                <w:lang w:val="de-DE"/>
              </w:rPr>
              <w:t>Tel: +49 911 273 0</w:t>
            </w:r>
          </w:p>
          <w:p w14:paraId="4DC32766" w14:textId="77777777" w:rsidR="004B57D8" w:rsidRPr="00927184" w:rsidRDefault="004B57D8" w:rsidP="00C628B0">
            <w:pPr>
              <w:tabs>
                <w:tab w:val="left" w:pos="-720"/>
              </w:tabs>
              <w:suppressAutoHyphens/>
              <w:rPr>
                <w:szCs w:val="22"/>
                <w:lang w:val="de-DE"/>
              </w:rPr>
            </w:pPr>
          </w:p>
        </w:tc>
        <w:tc>
          <w:tcPr>
            <w:tcW w:w="4678" w:type="dxa"/>
          </w:tcPr>
          <w:p w14:paraId="52CB65CC" w14:textId="77777777" w:rsidR="004B57D8" w:rsidRPr="00927184" w:rsidRDefault="004B57D8" w:rsidP="00C628B0">
            <w:pPr>
              <w:suppressAutoHyphens/>
              <w:rPr>
                <w:szCs w:val="22"/>
                <w:lang w:val="nl-NL"/>
              </w:rPr>
            </w:pPr>
            <w:r w:rsidRPr="00927184">
              <w:rPr>
                <w:b/>
                <w:szCs w:val="22"/>
                <w:lang w:val="nl-NL"/>
              </w:rPr>
              <w:t>Nederland</w:t>
            </w:r>
          </w:p>
          <w:p w14:paraId="600D129B" w14:textId="77777777" w:rsidR="004B57D8" w:rsidRPr="00927184" w:rsidRDefault="004B57D8" w:rsidP="00C628B0">
            <w:pPr>
              <w:rPr>
                <w:iCs/>
                <w:szCs w:val="22"/>
                <w:lang w:val="nl-NL"/>
              </w:rPr>
            </w:pPr>
            <w:r w:rsidRPr="00927184">
              <w:rPr>
                <w:iCs/>
                <w:szCs w:val="22"/>
                <w:lang w:val="nl-NL"/>
              </w:rPr>
              <w:t>Novartis Pharma B.V.</w:t>
            </w:r>
          </w:p>
          <w:p w14:paraId="708FB9CB" w14:textId="331F6FD3" w:rsidR="004B57D8" w:rsidRPr="00927184" w:rsidRDefault="004B57D8" w:rsidP="00C628B0">
            <w:pPr>
              <w:rPr>
                <w:szCs w:val="22"/>
                <w:lang w:val="nl-NL"/>
              </w:rPr>
            </w:pPr>
            <w:r w:rsidRPr="00927184">
              <w:rPr>
                <w:szCs w:val="22"/>
                <w:lang w:val="nl-NL"/>
              </w:rPr>
              <w:t xml:space="preserve">Tel: +31 </w:t>
            </w:r>
            <w:r w:rsidR="009A2CE6" w:rsidRPr="00927184">
              <w:rPr>
                <w:szCs w:val="22"/>
                <w:lang w:val="nl-NL"/>
              </w:rPr>
              <w:t>88 04 52</w:t>
            </w:r>
            <w:r w:rsidRPr="00927184">
              <w:rPr>
                <w:szCs w:val="22"/>
                <w:lang w:val="nl-NL"/>
              </w:rPr>
              <w:t xml:space="preserve"> 111</w:t>
            </w:r>
          </w:p>
        </w:tc>
      </w:tr>
      <w:tr w:rsidR="004B57D8" w:rsidRPr="00927184" w14:paraId="7AC2EBCB" w14:textId="77777777" w:rsidTr="000304F5">
        <w:trPr>
          <w:cantSplit/>
        </w:trPr>
        <w:tc>
          <w:tcPr>
            <w:tcW w:w="4503" w:type="dxa"/>
          </w:tcPr>
          <w:p w14:paraId="6E326870" w14:textId="77777777" w:rsidR="004B57D8" w:rsidRPr="00927184" w:rsidRDefault="004B57D8" w:rsidP="00C628B0">
            <w:pPr>
              <w:tabs>
                <w:tab w:val="left" w:pos="-720"/>
              </w:tabs>
              <w:suppressAutoHyphens/>
              <w:rPr>
                <w:b/>
                <w:bCs/>
                <w:szCs w:val="22"/>
                <w:lang w:val="fr-BE"/>
              </w:rPr>
            </w:pPr>
            <w:proofErr w:type="spellStart"/>
            <w:r w:rsidRPr="00927184">
              <w:rPr>
                <w:b/>
                <w:bCs/>
                <w:szCs w:val="22"/>
                <w:lang w:val="fr-BE"/>
              </w:rPr>
              <w:t>Eesti</w:t>
            </w:r>
            <w:proofErr w:type="spellEnd"/>
          </w:p>
          <w:p w14:paraId="32128EEC" w14:textId="3B798C50" w:rsidR="009A2CE6" w:rsidRPr="00927184" w:rsidRDefault="009A2CE6" w:rsidP="00C628B0">
            <w:pPr>
              <w:tabs>
                <w:tab w:val="left" w:pos="-720"/>
              </w:tabs>
              <w:suppressAutoHyphens/>
              <w:rPr>
                <w:szCs w:val="22"/>
                <w:lang w:val="fr-BE"/>
              </w:rPr>
            </w:pPr>
            <w:r w:rsidRPr="00927184">
              <w:rPr>
                <w:szCs w:val="22"/>
                <w:lang w:val="et-EE"/>
              </w:rPr>
              <w:t>SIA Novartis Baltics Eesti filiaal</w:t>
            </w:r>
          </w:p>
          <w:p w14:paraId="0D01C69C" w14:textId="77777777" w:rsidR="004B57D8" w:rsidRPr="00927184" w:rsidRDefault="004B57D8" w:rsidP="00C628B0">
            <w:pPr>
              <w:tabs>
                <w:tab w:val="left" w:pos="-720"/>
              </w:tabs>
              <w:suppressAutoHyphens/>
              <w:rPr>
                <w:szCs w:val="22"/>
                <w:lang w:val="nl-NL"/>
              </w:rPr>
            </w:pPr>
            <w:r w:rsidRPr="00927184">
              <w:rPr>
                <w:szCs w:val="22"/>
                <w:lang w:val="nl-NL"/>
              </w:rPr>
              <w:t>Tel: +372 66 30 810</w:t>
            </w:r>
          </w:p>
          <w:p w14:paraId="182CFE1B" w14:textId="77777777" w:rsidR="004B57D8" w:rsidRPr="00927184" w:rsidRDefault="004B57D8" w:rsidP="00C628B0">
            <w:pPr>
              <w:tabs>
                <w:tab w:val="left" w:pos="-720"/>
              </w:tabs>
              <w:suppressAutoHyphens/>
              <w:rPr>
                <w:szCs w:val="22"/>
                <w:lang w:val="nl-NL"/>
              </w:rPr>
            </w:pPr>
          </w:p>
        </w:tc>
        <w:tc>
          <w:tcPr>
            <w:tcW w:w="4678" w:type="dxa"/>
          </w:tcPr>
          <w:p w14:paraId="111D0477" w14:textId="77777777" w:rsidR="004B57D8" w:rsidRPr="00927184" w:rsidRDefault="004B57D8" w:rsidP="00C628B0">
            <w:pPr>
              <w:rPr>
                <w:szCs w:val="22"/>
                <w:lang w:val="en-US"/>
              </w:rPr>
            </w:pPr>
            <w:r w:rsidRPr="00927184">
              <w:rPr>
                <w:b/>
                <w:szCs w:val="22"/>
                <w:lang w:val="en-US"/>
              </w:rPr>
              <w:t>Norge</w:t>
            </w:r>
          </w:p>
          <w:p w14:paraId="2140F49E" w14:textId="77777777" w:rsidR="004B57D8" w:rsidRPr="00927184" w:rsidRDefault="004B57D8" w:rsidP="00C628B0">
            <w:pPr>
              <w:rPr>
                <w:szCs w:val="22"/>
                <w:lang w:val="en-US"/>
              </w:rPr>
            </w:pPr>
            <w:r w:rsidRPr="00927184">
              <w:rPr>
                <w:szCs w:val="22"/>
                <w:lang w:val="en-US"/>
              </w:rPr>
              <w:t>Novartis Norge AS</w:t>
            </w:r>
          </w:p>
          <w:p w14:paraId="53F50B64" w14:textId="77777777" w:rsidR="004B57D8" w:rsidRPr="00927184" w:rsidRDefault="004B57D8" w:rsidP="00C628B0">
            <w:pPr>
              <w:tabs>
                <w:tab w:val="left" w:pos="-720"/>
              </w:tabs>
              <w:suppressAutoHyphens/>
              <w:rPr>
                <w:szCs w:val="22"/>
                <w:lang w:val="en-US"/>
              </w:rPr>
            </w:pPr>
            <w:proofErr w:type="spellStart"/>
            <w:r w:rsidRPr="00927184">
              <w:rPr>
                <w:szCs w:val="22"/>
                <w:lang w:val="en-US"/>
              </w:rPr>
              <w:t>Tlf</w:t>
            </w:r>
            <w:proofErr w:type="spellEnd"/>
            <w:r w:rsidRPr="00927184">
              <w:rPr>
                <w:szCs w:val="22"/>
                <w:lang w:val="en-US"/>
              </w:rPr>
              <w:t>: +47 23 05 20 00</w:t>
            </w:r>
          </w:p>
        </w:tc>
      </w:tr>
      <w:tr w:rsidR="004B57D8" w:rsidRPr="007B7D0B" w14:paraId="14F9336A" w14:textId="77777777" w:rsidTr="000304F5">
        <w:trPr>
          <w:cantSplit/>
        </w:trPr>
        <w:tc>
          <w:tcPr>
            <w:tcW w:w="4503" w:type="dxa"/>
          </w:tcPr>
          <w:p w14:paraId="22DCBD3D" w14:textId="77777777" w:rsidR="004B57D8" w:rsidRPr="00927184" w:rsidRDefault="004B57D8" w:rsidP="00C628B0">
            <w:pPr>
              <w:rPr>
                <w:szCs w:val="22"/>
                <w:lang w:val="es-ES"/>
              </w:rPr>
            </w:pPr>
            <w:r w:rsidRPr="00927184">
              <w:rPr>
                <w:b/>
                <w:szCs w:val="22"/>
                <w:lang w:val="nl-NL"/>
              </w:rPr>
              <w:t>Ελλάδα</w:t>
            </w:r>
          </w:p>
          <w:p w14:paraId="0954959F" w14:textId="77777777" w:rsidR="004B57D8" w:rsidRPr="00927184" w:rsidRDefault="004B57D8" w:rsidP="00C628B0">
            <w:pPr>
              <w:rPr>
                <w:szCs w:val="22"/>
                <w:lang w:val="es-ES"/>
              </w:rPr>
            </w:pPr>
            <w:r w:rsidRPr="00927184">
              <w:rPr>
                <w:szCs w:val="22"/>
                <w:lang w:val="es-ES"/>
              </w:rPr>
              <w:t>Novartis (Hellas) A.E.B.E.</w:t>
            </w:r>
          </w:p>
          <w:p w14:paraId="0CFC9AAE" w14:textId="77777777" w:rsidR="004B57D8" w:rsidRPr="00927184" w:rsidRDefault="004B57D8" w:rsidP="00C628B0">
            <w:pPr>
              <w:rPr>
                <w:szCs w:val="22"/>
              </w:rPr>
            </w:pPr>
            <w:r w:rsidRPr="00927184">
              <w:rPr>
                <w:szCs w:val="22"/>
                <w:lang w:val="nl-NL"/>
              </w:rPr>
              <w:t>Τηλ</w:t>
            </w:r>
            <w:r w:rsidRPr="00927184">
              <w:rPr>
                <w:szCs w:val="22"/>
              </w:rPr>
              <w:t>: +30 210 281 17 12</w:t>
            </w:r>
          </w:p>
          <w:p w14:paraId="51C6B53D" w14:textId="77777777" w:rsidR="004B57D8" w:rsidRPr="00927184" w:rsidRDefault="004B57D8" w:rsidP="00C628B0">
            <w:pPr>
              <w:tabs>
                <w:tab w:val="left" w:pos="-720"/>
              </w:tabs>
              <w:suppressAutoHyphens/>
              <w:rPr>
                <w:szCs w:val="22"/>
              </w:rPr>
            </w:pPr>
          </w:p>
        </w:tc>
        <w:tc>
          <w:tcPr>
            <w:tcW w:w="4678" w:type="dxa"/>
          </w:tcPr>
          <w:p w14:paraId="4F23CF8F" w14:textId="77777777" w:rsidR="004B57D8" w:rsidRPr="00927184" w:rsidRDefault="004B57D8" w:rsidP="00C628B0">
            <w:pPr>
              <w:rPr>
                <w:szCs w:val="22"/>
                <w:lang w:val="de-DE"/>
              </w:rPr>
            </w:pPr>
            <w:r w:rsidRPr="00927184">
              <w:rPr>
                <w:b/>
                <w:szCs w:val="22"/>
                <w:lang w:val="de-DE"/>
              </w:rPr>
              <w:t>Österreich</w:t>
            </w:r>
          </w:p>
          <w:p w14:paraId="2BDE7818" w14:textId="77777777" w:rsidR="004B57D8" w:rsidRPr="00927184" w:rsidRDefault="004B57D8" w:rsidP="00C628B0">
            <w:pPr>
              <w:rPr>
                <w:i/>
                <w:szCs w:val="22"/>
                <w:lang w:val="de-DE"/>
              </w:rPr>
            </w:pPr>
            <w:r w:rsidRPr="00927184">
              <w:rPr>
                <w:szCs w:val="22"/>
                <w:lang w:val="de-DE"/>
              </w:rPr>
              <w:t>Novartis Pharma GmbH</w:t>
            </w:r>
          </w:p>
          <w:p w14:paraId="10B1EDB7" w14:textId="77777777" w:rsidR="004B57D8" w:rsidRPr="00927184" w:rsidRDefault="004B57D8" w:rsidP="00C628B0">
            <w:pPr>
              <w:rPr>
                <w:szCs w:val="22"/>
                <w:lang w:val="de-DE"/>
              </w:rPr>
            </w:pPr>
            <w:r w:rsidRPr="00927184">
              <w:rPr>
                <w:szCs w:val="22"/>
                <w:lang w:val="de-DE"/>
              </w:rPr>
              <w:t>Tel: +43 1 86 6570</w:t>
            </w:r>
          </w:p>
        </w:tc>
      </w:tr>
      <w:tr w:rsidR="004B57D8" w:rsidRPr="005F3367" w14:paraId="577531BE" w14:textId="77777777" w:rsidTr="000304F5">
        <w:trPr>
          <w:cantSplit/>
        </w:trPr>
        <w:tc>
          <w:tcPr>
            <w:tcW w:w="4503" w:type="dxa"/>
          </w:tcPr>
          <w:p w14:paraId="37362A3F" w14:textId="77777777" w:rsidR="004B57D8" w:rsidRPr="00927184" w:rsidRDefault="004B57D8" w:rsidP="00C628B0">
            <w:pPr>
              <w:tabs>
                <w:tab w:val="left" w:pos="-720"/>
                <w:tab w:val="left" w:pos="4536"/>
              </w:tabs>
              <w:suppressAutoHyphens/>
              <w:rPr>
                <w:b/>
                <w:szCs w:val="22"/>
                <w:lang w:val="es-ES"/>
              </w:rPr>
            </w:pPr>
            <w:r w:rsidRPr="00927184">
              <w:rPr>
                <w:b/>
                <w:szCs w:val="22"/>
                <w:lang w:val="es-ES"/>
              </w:rPr>
              <w:t>España</w:t>
            </w:r>
          </w:p>
          <w:p w14:paraId="33FF8A54" w14:textId="77777777" w:rsidR="004B57D8" w:rsidRPr="00927184" w:rsidRDefault="004B57D8" w:rsidP="00C628B0">
            <w:pPr>
              <w:rPr>
                <w:szCs w:val="22"/>
                <w:lang w:val="es-ES"/>
              </w:rPr>
            </w:pPr>
            <w:r w:rsidRPr="00927184">
              <w:rPr>
                <w:szCs w:val="22"/>
                <w:lang w:val="es-ES"/>
              </w:rPr>
              <w:t>Novartis Farmacéutica, S.A.</w:t>
            </w:r>
          </w:p>
          <w:p w14:paraId="6D6A9161" w14:textId="77777777" w:rsidR="004B57D8" w:rsidRPr="00927184" w:rsidRDefault="004B57D8" w:rsidP="00C628B0">
            <w:pPr>
              <w:rPr>
                <w:szCs w:val="22"/>
                <w:lang w:val="nl-NL"/>
              </w:rPr>
            </w:pPr>
            <w:r w:rsidRPr="00927184">
              <w:rPr>
                <w:szCs w:val="22"/>
                <w:lang w:val="nl-NL"/>
              </w:rPr>
              <w:t>Tel: +34 93 306 42 00</w:t>
            </w:r>
          </w:p>
          <w:p w14:paraId="2C58206A" w14:textId="77777777" w:rsidR="004B57D8" w:rsidRPr="00927184" w:rsidRDefault="004B57D8" w:rsidP="00C628B0">
            <w:pPr>
              <w:tabs>
                <w:tab w:val="left" w:pos="-720"/>
              </w:tabs>
              <w:suppressAutoHyphens/>
              <w:rPr>
                <w:szCs w:val="22"/>
                <w:lang w:val="nl-NL"/>
              </w:rPr>
            </w:pPr>
          </w:p>
        </w:tc>
        <w:tc>
          <w:tcPr>
            <w:tcW w:w="4678" w:type="dxa"/>
          </w:tcPr>
          <w:p w14:paraId="4BE044D2" w14:textId="77777777" w:rsidR="004B57D8" w:rsidRPr="00927184" w:rsidRDefault="004B57D8" w:rsidP="00C628B0">
            <w:pPr>
              <w:rPr>
                <w:b/>
                <w:szCs w:val="22"/>
                <w:lang w:val="fr-BE"/>
              </w:rPr>
            </w:pPr>
            <w:r w:rsidRPr="00927184">
              <w:rPr>
                <w:b/>
                <w:szCs w:val="22"/>
                <w:lang w:val="fr-BE"/>
              </w:rPr>
              <w:t>Polska</w:t>
            </w:r>
          </w:p>
          <w:p w14:paraId="75BCFC9C" w14:textId="77777777" w:rsidR="004B57D8" w:rsidRPr="00927184" w:rsidRDefault="004B57D8" w:rsidP="00C628B0">
            <w:pPr>
              <w:rPr>
                <w:szCs w:val="22"/>
                <w:lang w:val="fr-BE"/>
              </w:rPr>
            </w:pPr>
            <w:r w:rsidRPr="00927184">
              <w:rPr>
                <w:szCs w:val="22"/>
                <w:lang w:val="fr-BE"/>
              </w:rPr>
              <w:t xml:space="preserve">Novartis </w:t>
            </w:r>
            <w:proofErr w:type="spellStart"/>
            <w:r w:rsidRPr="00927184">
              <w:rPr>
                <w:szCs w:val="22"/>
                <w:lang w:val="fr-BE"/>
              </w:rPr>
              <w:t>Poland</w:t>
            </w:r>
            <w:proofErr w:type="spellEnd"/>
            <w:r w:rsidRPr="00927184">
              <w:rPr>
                <w:szCs w:val="22"/>
                <w:lang w:val="fr-BE"/>
              </w:rPr>
              <w:t xml:space="preserve"> </w:t>
            </w:r>
            <w:proofErr w:type="spellStart"/>
            <w:r w:rsidRPr="00927184">
              <w:rPr>
                <w:szCs w:val="22"/>
                <w:lang w:val="fr-BE"/>
              </w:rPr>
              <w:t>Sp</w:t>
            </w:r>
            <w:proofErr w:type="spellEnd"/>
            <w:r w:rsidRPr="00927184">
              <w:rPr>
                <w:szCs w:val="22"/>
                <w:lang w:val="fr-BE"/>
              </w:rPr>
              <w:t xml:space="preserve">. </w:t>
            </w:r>
            <w:proofErr w:type="gramStart"/>
            <w:r w:rsidRPr="00927184">
              <w:rPr>
                <w:szCs w:val="22"/>
                <w:lang w:val="fr-BE"/>
              </w:rPr>
              <w:t>z</w:t>
            </w:r>
            <w:proofErr w:type="gramEnd"/>
            <w:r w:rsidRPr="00927184">
              <w:rPr>
                <w:szCs w:val="22"/>
                <w:lang w:val="fr-BE"/>
              </w:rPr>
              <w:t xml:space="preserve"> </w:t>
            </w:r>
            <w:proofErr w:type="spellStart"/>
            <w:r w:rsidRPr="00927184">
              <w:rPr>
                <w:szCs w:val="22"/>
                <w:lang w:val="fr-BE"/>
              </w:rPr>
              <w:t>o.o</w:t>
            </w:r>
            <w:proofErr w:type="spellEnd"/>
            <w:r w:rsidRPr="00927184">
              <w:rPr>
                <w:szCs w:val="22"/>
                <w:lang w:val="fr-BE"/>
              </w:rPr>
              <w:t>.</w:t>
            </w:r>
          </w:p>
          <w:p w14:paraId="6E33E215" w14:textId="77777777" w:rsidR="004B57D8" w:rsidRPr="00927184" w:rsidRDefault="004B57D8" w:rsidP="00C628B0">
            <w:pPr>
              <w:rPr>
                <w:szCs w:val="22"/>
                <w:lang w:val="nl-NL"/>
              </w:rPr>
            </w:pPr>
            <w:r w:rsidRPr="00927184">
              <w:rPr>
                <w:szCs w:val="22"/>
                <w:lang w:val="nl-NL"/>
              </w:rPr>
              <w:t>Tel.: +48 22 375 4888</w:t>
            </w:r>
          </w:p>
        </w:tc>
      </w:tr>
      <w:tr w:rsidR="004B57D8" w:rsidRPr="00927184" w14:paraId="3F878C50" w14:textId="77777777" w:rsidTr="000304F5">
        <w:trPr>
          <w:cantSplit/>
        </w:trPr>
        <w:tc>
          <w:tcPr>
            <w:tcW w:w="4503" w:type="dxa"/>
          </w:tcPr>
          <w:p w14:paraId="46023870" w14:textId="77777777" w:rsidR="004B57D8" w:rsidRPr="00927184" w:rsidRDefault="004B57D8" w:rsidP="00C628B0">
            <w:pPr>
              <w:tabs>
                <w:tab w:val="left" w:pos="-720"/>
                <w:tab w:val="left" w:pos="4536"/>
              </w:tabs>
              <w:suppressAutoHyphens/>
              <w:rPr>
                <w:b/>
                <w:szCs w:val="22"/>
                <w:lang w:val="fr-CH"/>
              </w:rPr>
            </w:pPr>
            <w:r w:rsidRPr="00927184">
              <w:rPr>
                <w:b/>
                <w:szCs w:val="22"/>
                <w:lang w:val="fr-CH"/>
              </w:rPr>
              <w:t>France</w:t>
            </w:r>
          </w:p>
          <w:p w14:paraId="5E3C0889" w14:textId="77777777" w:rsidR="004B57D8" w:rsidRPr="00927184" w:rsidRDefault="004B57D8" w:rsidP="00C628B0">
            <w:pPr>
              <w:rPr>
                <w:szCs w:val="22"/>
                <w:lang w:val="fr-CH"/>
              </w:rPr>
            </w:pPr>
            <w:r w:rsidRPr="00927184">
              <w:rPr>
                <w:szCs w:val="22"/>
                <w:lang w:val="fr-CH"/>
              </w:rPr>
              <w:t>Novartis Pharma S.A.S.</w:t>
            </w:r>
          </w:p>
          <w:p w14:paraId="40206688" w14:textId="77777777" w:rsidR="004B57D8" w:rsidRPr="00927184" w:rsidRDefault="004B57D8" w:rsidP="00C628B0">
            <w:pPr>
              <w:rPr>
                <w:szCs w:val="22"/>
                <w:lang w:val="nl-NL"/>
              </w:rPr>
            </w:pPr>
            <w:r w:rsidRPr="00927184">
              <w:rPr>
                <w:szCs w:val="22"/>
                <w:lang w:val="nl-NL"/>
              </w:rPr>
              <w:t>Tél: +33 1 55 47 66 00</w:t>
            </w:r>
          </w:p>
          <w:p w14:paraId="360A456D" w14:textId="77777777" w:rsidR="004B57D8" w:rsidRPr="00927184" w:rsidRDefault="004B57D8" w:rsidP="00C628B0">
            <w:pPr>
              <w:rPr>
                <w:b/>
                <w:szCs w:val="22"/>
                <w:lang w:val="nl-NL"/>
              </w:rPr>
            </w:pPr>
          </w:p>
        </w:tc>
        <w:tc>
          <w:tcPr>
            <w:tcW w:w="4678" w:type="dxa"/>
          </w:tcPr>
          <w:p w14:paraId="43162E28" w14:textId="77777777" w:rsidR="004B57D8" w:rsidRPr="00927184" w:rsidRDefault="004B57D8" w:rsidP="00C628B0">
            <w:pPr>
              <w:rPr>
                <w:szCs w:val="22"/>
                <w:lang w:val="es-ES"/>
              </w:rPr>
            </w:pPr>
            <w:r w:rsidRPr="00927184">
              <w:rPr>
                <w:b/>
                <w:szCs w:val="22"/>
                <w:lang w:val="es-ES"/>
              </w:rPr>
              <w:t>Portugal</w:t>
            </w:r>
          </w:p>
          <w:p w14:paraId="44F579EA" w14:textId="77777777" w:rsidR="004B57D8" w:rsidRPr="00927184" w:rsidRDefault="004B57D8" w:rsidP="00C628B0">
            <w:pPr>
              <w:pStyle w:val="Text"/>
              <w:widowControl w:val="0"/>
              <w:spacing w:before="0"/>
              <w:rPr>
                <w:color w:val="000000"/>
                <w:sz w:val="22"/>
                <w:szCs w:val="22"/>
                <w:lang w:val="es-ES"/>
              </w:rPr>
            </w:pPr>
            <w:r w:rsidRPr="00927184">
              <w:rPr>
                <w:color w:val="000000"/>
                <w:sz w:val="22"/>
                <w:szCs w:val="22"/>
                <w:lang w:val="es-ES"/>
              </w:rPr>
              <w:t xml:space="preserve">Novartis </w:t>
            </w:r>
            <w:proofErr w:type="spellStart"/>
            <w:r w:rsidRPr="00927184">
              <w:rPr>
                <w:color w:val="000000"/>
                <w:sz w:val="22"/>
                <w:szCs w:val="22"/>
                <w:lang w:val="es-ES"/>
              </w:rPr>
              <w:t>Farma</w:t>
            </w:r>
            <w:proofErr w:type="spellEnd"/>
            <w:r w:rsidRPr="00927184">
              <w:rPr>
                <w:color w:val="000000"/>
                <w:sz w:val="22"/>
                <w:szCs w:val="22"/>
                <w:lang w:val="es-ES"/>
              </w:rPr>
              <w:t xml:space="preserve"> - </w:t>
            </w:r>
            <w:proofErr w:type="spellStart"/>
            <w:r w:rsidRPr="00927184">
              <w:rPr>
                <w:color w:val="000000"/>
                <w:sz w:val="22"/>
                <w:szCs w:val="22"/>
                <w:lang w:val="es-ES"/>
              </w:rPr>
              <w:t>Produtos</w:t>
            </w:r>
            <w:proofErr w:type="spellEnd"/>
            <w:r w:rsidRPr="00927184">
              <w:rPr>
                <w:color w:val="000000"/>
                <w:sz w:val="22"/>
                <w:szCs w:val="22"/>
                <w:lang w:val="es-ES"/>
              </w:rPr>
              <w:t xml:space="preserve"> </w:t>
            </w:r>
            <w:proofErr w:type="spellStart"/>
            <w:r w:rsidRPr="00927184">
              <w:rPr>
                <w:color w:val="000000"/>
                <w:sz w:val="22"/>
                <w:szCs w:val="22"/>
                <w:lang w:val="es-ES"/>
              </w:rPr>
              <w:t>Farmacêuticos</w:t>
            </w:r>
            <w:proofErr w:type="spellEnd"/>
            <w:r w:rsidRPr="00927184">
              <w:rPr>
                <w:color w:val="000000"/>
                <w:sz w:val="22"/>
                <w:szCs w:val="22"/>
                <w:lang w:val="es-ES"/>
              </w:rPr>
              <w:t>, S.A.</w:t>
            </w:r>
          </w:p>
          <w:p w14:paraId="1852E77E" w14:textId="77777777" w:rsidR="004B57D8" w:rsidRPr="00927184" w:rsidRDefault="004B57D8" w:rsidP="00C628B0">
            <w:pPr>
              <w:tabs>
                <w:tab w:val="left" w:pos="-720"/>
              </w:tabs>
              <w:suppressAutoHyphens/>
              <w:rPr>
                <w:szCs w:val="22"/>
                <w:lang w:val="nl-NL"/>
              </w:rPr>
            </w:pPr>
            <w:r w:rsidRPr="00927184">
              <w:rPr>
                <w:szCs w:val="22"/>
                <w:lang w:val="nl-NL"/>
              </w:rPr>
              <w:t>Tel: +351 21 000 8600</w:t>
            </w:r>
          </w:p>
        </w:tc>
      </w:tr>
      <w:tr w:rsidR="004B57D8" w:rsidRPr="00927184" w14:paraId="5F24F220" w14:textId="77777777" w:rsidTr="000304F5">
        <w:trPr>
          <w:cantSplit/>
        </w:trPr>
        <w:tc>
          <w:tcPr>
            <w:tcW w:w="4503" w:type="dxa"/>
          </w:tcPr>
          <w:p w14:paraId="4E1EB41A" w14:textId="77777777" w:rsidR="004B57D8" w:rsidRPr="00F62396" w:rsidRDefault="004B57D8" w:rsidP="00C628B0">
            <w:pPr>
              <w:rPr>
                <w:rFonts w:eastAsia="PMingLiU"/>
                <w:b/>
                <w:lang w:val="de-CH"/>
              </w:rPr>
            </w:pPr>
            <w:r w:rsidRPr="00F62396">
              <w:rPr>
                <w:rFonts w:eastAsia="PMingLiU"/>
                <w:b/>
                <w:lang w:val="de-CH"/>
              </w:rPr>
              <w:t>Hrvatska</w:t>
            </w:r>
          </w:p>
          <w:p w14:paraId="0AF01786" w14:textId="77777777" w:rsidR="004B57D8" w:rsidRPr="00F62396" w:rsidRDefault="004B57D8" w:rsidP="00C628B0">
            <w:pPr>
              <w:rPr>
                <w:lang w:val="de-CH"/>
              </w:rPr>
            </w:pPr>
            <w:r w:rsidRPr="00F62396">
              <w:rPr>
                <w:lang w:val="de-CH"/>
              </w:rPr>
              <w:t>Novartis Hrvatska d.o.o.</w:t>
            </w:r>
          </w:p>
          <w:p w14:paraId="37C32D7F" w14:textId="77777777" w:rsidR="004B57D8" w:rsidRPr="00927184" w:rsidRDefault="004B57D8" w:rsidP="00C628B0">
            <w:pPr>
              <w:rPr>
                <w:lang w:val="nl-NL"/>
              </w:rPr>
            </w:pPr>
            <w:r w:rsidRPr="00927184">
              <w:rPr>
                <w:lang w:val="nl-NL"/>
              </w:rPr>
              <w:t>Tel. +385 1 6274 220</w:t>
            </w:r>
          </w:p>
          <w:p w14:paraId="55B5355B" w14:textId="77777777" w:rsidR="004B57D8" w:rsidRPr="00927184" w:rsidRDefault="004B57D8" w:rsidP="00C628B0">
            <w:pPr>
              <w:rPr>
                <w:b/>
                <w:szCs w:val="22"/>
                <w:lang w:val="nl-NL"/>
              </w:rPr>
            </w:pPr>
          </w:p>
        </w:tc>
        <w:tc>
          <w:tcPr>
            <w:tcW w:w="4678" w:type="dxa"/>
          </w:tcPr>
          <w:p w14:paraId="23CCC432" w14:textId="77777777" w:rsidR="004B57D8" w:rsidRPr="00927184" w:rsidRDefault="004B57D8" w:rsidP="00C628B0">
            <w:pPr>
              <w:autoSpaceDE w:val="0"/>
              <w:autoSpaceDN w:val="0"/>
              <w:adjustRightInd w:val="0"/>
              <w:spacing w:line="240" w:lineRule="atLeast"/>
              <w:rPr>
                <w:b/>
                <w:bCs/>
                <w:szCs w:val="22"/>
                <w:lang w:val="fr-CH"/>
              </w:rPr>
            </w:pPr>
            <w:proofErr w:type="spellStart"/>
            <w:r w:rsidRPr="00927184">
              <w:rPr>
                <w:b/>
                <w:bCs/>
                <w:szCs w:val="22"/>
                <w:lang w:val="fr-CH"/>
              </w:rPr>
              <w:t>România</w:t>
            </w:r>
            <w:proofErr w:type="spellEnd"/>
          </w:p>
          <w:p w14:paraId="018F675E" w14:textId="77777777" w:rsidR="004B57D8" w:rsidRPr="00927184" w:rsidRDefault="004B57D8" w:rsidP="00C628B0">
            <w:pPr>
              <w:autoSpaceDE w:val="0"/>
              <w:autoSpaceDN w:val="0"/>
              <w:adjustRightInd w:val="0"/>
              <w:spacing w:line="240" w:lineRule="atLeast"/>
              <w:rPr>
                <w:szCs w:val="22"/>
                <w:lang w:val="fr-CH"/>
              </w:rPr>
            </w:pPr>
            <w:r w:rsidRPr="00927184">
              <w:rPr>
                <w:szCs w:val="22"/>
                <w:lang w:val="fr-CH"/>
              </w:rPr>
              <w:t xml:space="preserve">Novartis Pharma Services </w:t>
            </w:r>
            <w:r w:rsidRPr="00927184">
              <w:rPr>
                <w:color w:val="2F2F2F"/>
                <w:szCs w:val="22"/>
                <w:lang w:val="fr-CH"/>
              </w:rPr>
              <w:t>Romania SRL</w:t>
            </w:r>
          </w:p>
          <w:p w14:paraId="757D3346" w14:textId="77777777" w:rsidR="004B57D8" w:rsidRPr="00927184" w:rsidRDefault="004B57D8" w:rsidP="00C628B0">
            <w:pPr>
              <w:tabs>
                <w:tab w:val="left" w:pos="-720"/>
              </w:tabs>
              <w:suppressAutoHyphens/>
              <w:rPr>
                <w:szCs w:val="22"/>
                <w:lang w:val="nl-NL"/>
              </w:rPr>
            </w:pPr>
            <w:r w:rsidRPr="00927184">
              <w:rPr>
                <w:szCs w:val="22"/>
                <w:lang w:val="nl-NL"/>
              </w:rPr>
              <w:t>Tel: +40 21 31299 01</w:t>
            </w:r>
          </w:p>
        </w:tc>
      </w:tr>
      <w:tr w:rsidR="004B57D8" w:rsidRPr="00927184" w14:paraId="6059AC66" w14:textId="77777777" w:rsidTr="000304F5">
        <w:trPr>
          <w:cantSplit/>
        </w:trPr>
        <w:tc>
          <w:tcPr>
            <w:tcW w:w="4503" w:type="dxa"/>
          </w:tcPr>
          <w:p w14:paraId="27699802" w14:textId="77777777" w:rsidR="004B57D8" w:rsidRPr="00927184" w:rsidRDefault="004B57D8" w:rsidP="00C628B0">
            <w:pPr>
              <w:rPr>
                <w:szCs w:val="22"/>
                <w:lang w:val="en-US"/>
              </w:rPr>
            </w:pPr>
            <w:r w:rsidRPr="00927184">
              <w:rPr>
                <w:b/>
                <w:szCs w:val="22"/>
                <w:lang w:val="en-US"/>
              </w:rPr>
              <w:t>Ireland</w:t>
            </w:r>
          </w:p>
          <w:p w14:paraId="18F94B29" w14:textId="77777777" w:rsidR="004B57D8" w:rsidRPr="00927184" w:rsidRDefault="004B57D8" w:rsidP="00C628B0">
            <w:pPr>
              <w:rPr>
                <w:szCs w:val="22"/>
                <w:lang w:val="en-US"/>
              </w:rPr>
            </w:pPr>
            <w:r w:rsidRPr="00927184">
              <w:rPr>
                <w:szCs w:val="22"/>
                <w:lang w:val="en-US"/>
              </w:rPr>
              <w:t>Novartis Ireland Limited</w:t>
            </w:r>
          </w:p>
          <w:p w14:paraId="2EC533D8" w14:textId="77777777" w:rsidR="004B57D8" w:rsidRPr="00927184" w:rsidRDefault="004B57D8" w:rsidP="00C628B0">
            <w:pPr>
              <w:rPr>
                <w:szCs w:val="22"/>
                <w:lang w:val="en-US"/>
              </w:rPr>
            </w:pPr>
            <w:r w:rsidRPr="00927184">
              <w:rPr>
                <w:szCs w:val="22"/>
                <w:lang w:val="en-US"/>
              </w:rPr>
              <w:t>Tel: +353 1 260 12 55</w:t>
            </w:r>
          </w:p>
          <w:p w14:paraId="5E62B80A" w14:textId="77777777" w:rsidR="004B57D8" w:rsidRPr="00927184" w:rsidRDefault="004B57D8" w:rsidP="00C628B0">
            <w:pPr>
              <w:tabs>
                <w:tab w:val="left" w:pos="-720"/>
              </w:tabs>
              <w:suppressAutoHyphens/>
              <w:rPr>
                <w:szCs w:val="22"/>
                <w:lang w:val="en-US"/>
              </w:rPr>
            </w:pPr>
          </w:p>
        </w:tc>
        <w:tc>
          <w:tcPr>
            <w:tcW w:w="4678" w:type="dxa"/>
          </w:tcPr>
          <w:p w14:paraId="0C3B37EB" w14:textId="77777777" w:rsidR="004B57D8" w:rsidRPr="00927184" w:rsidRDefault="004B57D8" w:rsidP="00C628B0">
            <w:pPr>
              <w:rPr>
                <w:szCs w:val="22"/>
                <w:lang w:val="fr-CH"/>
              </w:rPr>
            </w:pPr>
            <w:r w:rsidRPr="00927184">
              <w:rPr>
                <w:b/>
                <w:szCs w:val="22"/>
                <w:lang w:val="fr-CH"/>
              </w:rPr>
              <w:t>Slovenija</w:t>
            </w:r>
          </w:p>
          <w:p w14:paraId="56DCF581" w14:textId="77777777" w:rsidR="004B57D8" w:rsidRPr="00927184" w:rsidRDefault="004B57D8" w:rsidP="00C628B0">
            <w:pPr>
              <w:rPr>
                <w:szCs w:val="22"/>
                <w:lang w:val="fr-CH"/>
              </w:rPr>
            </w:pPr>
            <w:r w:rsidRPr="00927184">
              <w:rPr>
                <w:szCs w:val="22"/>
                <w:lang w:val="fr-CH"/>
              </w:rPr>
              <w:t>Novartis Pharma Services Inc.</w:t>
            </w:r>
          </w:p>
          <w:p w14:paraId="75C34C79" w14:textId="77777777" w:rsidR="004B57D8" w:rsidRPr="00927184" w:rsidRDefault="004B57D8" w:rsidP="00C628B0">
            <w:pPr>
              <w:rPr>
                <w:szCs w:val="22"/>
                <w:lang w:val="nl-NL"/>
              </w:rPr>
            </w:pPr>
            <w:r w:rsidRPr="00927184">
              <w:rPr>
                <w:szCs w:val="22"/>
                <w:lang w:val="nl-NL"/>
              </w:rPr>
              <w:t>Tel: +386 1 300 75 50</w:t>
            </w:r>
          </w:p>
        </w:tc>
      </w:tr>
      <w:tr w:rsidR="004B57D8" w:rsidRPr="00927184" w14:paraId="660ED621" w14:textId="77777777" w:rsidTr="000304F5">
        <w:trPr>
          <w:cantSplit/>
        </w:trPr>
        <w:tc>
          <w:tcPr>
            <w:tcW w:w="4503" w:type="dxa"/>
          </w:tcPr>
          <w:p w14:paraId="6B37BB5D" w14:textId="77777777" w:rsidR="004B57D8" w:rsidRPr="00927184" w:rsidRDefault="004B57D8" w:rsidP="00C628B0">
            <w:pPr>
              <w:rPr>
                <w:b/>
                <w:szCs w:val="22"/>
                <w:lang w:val="nl-NL"/>
              </w:rPr>
            </w:pPr>
            <w:r w:rsidRPr="00927184">
              <w:rPr>
                <w:b/>
                <w:szCs w:val="22"/>
                <w:lang w:val="nl-NL"/>
              </w:rPr>
              <w:t>Ísland</w:t>
            </w:r>
          </w:p>
          <w:p w14:paraId="541BD7B8" w14:textId="77777777" w:rsidR="004B57D8" w:rsidRPr="00927184" w:rsidRDefault="004B57D8" w:rsidP="00C628B0">
            <w:pPr>
              <w:rPr>
                <w:szCs w:val="22"/>
                <w:lang w:val="nl-NL"/>
              </w:rPr>
            </w:pPr>
            <w:r w:rsidRPr="00927184">
              <w:rPr>
                <w:szCs w:val="22"/>
                <w:lang w:val="nl-NL"/>
              </w:rPr>
              <w:t>Vistor hf.</w:t>
            </w:r>
          </w:p>
          <w:p w14:paraId="4B2F8E47" w14:textId="77777777" w:rsidR="004B57D8" w:rsidRPr="00927184" w:rsidRDefault="004B57D8" w:rsidP="00C628B0">
            <w:pPr>
              <w:tabs>
                <w:tab w:val="left" w:pos="-720"/>
              </w:tabs>
              <w:suppressAutoHyphens/>
              <w:rPr>
                <w:szCs w:val="22"/>
                <w:lang w:val="nl-NL"/>
              </w:rPr>
            </w:pPr>
            <w:r w:rsidRPr="00927184">
              <w:rPr>
                <w:szCs w:val="22"/>
                <w:lang w:val="nl-NL"/>
              </w:rPr>
              <w:t>Sími: +354 535 7000</w:t>
            </w:r>
          </w:p>
          <w:p w14:paraId="7A720ADD" w14:textId="77777777" w:rsidR="004B57D8" w:rsidRPr="00927184" w:rsidRDefault="004B57D8" w:rsidP="00C628B0">
            <w:pPr>
              <w:rPr>
                <w:b/>
                <w:szCs w:val="22"/>
                <w:lang w:val="nl-NL"/>
              </w:rPr>
            </w:pPr>
          </w:p>
        </w:tc>
        <w:tc>
          <w:tcPr>
            <w:tcW w:w="4678" w:type="dxa"/>
          </w:tcPr>
          <w:p w14:paraId="0417AEA9" w14:textId="77777777" w:rsidR="004B57D8" w:rsidRPr="00927184" w:rsidRDefault="004B57D8" w:rsidP="00C628B0">
            <w:pPr>
              <w:tabs>
                <w:tab w:val="left" w:pos="-720"/>
              </w:tabs>
              <w:suppressAutoHyphens/>
              <w:rPr>
                <w:b/>
                <w:szCs w:val="22"/>
                <w:lang w:val="nl-NL"/>
              </w:rPr>
            </w:pPr>
            <w:r w:rsidRPr="00927184">
              <w:rPr>
                <w:b/>
                <w:szCs w:val="22"/>
                <w:lang w:val="nl-NL"/>
              </w:rPr>
              <w:t>Slovenská republika</w:t>
            </w:r>
          </w:p>
          <w:p w14:paraId="1B942BF0" w14:textId="77777777" w:rsidR="004B57D8" w:rsidRPr="00927184" w:rsidRDefault="004B57D8" w:rsidP="00C628B0">
            <w:pPr>
              <w:rPr>
                <w:i/>
                <w:szCs w:val="22"/>
                <w:lang w:val="nl-NL"/>
              </w:rPr>
            </w:pPr>
            <w:r w:rsidRPr="00927184">
              <w:rPr>
                <w:szCs w:val="22"/>
                <w:lang w:val="nl-NL"/>
              </w:rPr>
              <w:t>Novartis Slovakia s.r.o.</w:t>
            </w:r>
          </w:p>
          <w:p w14:paraId="1E6665EA" w14:textId="77777777" w:rsidR="004B57D8" w:rsidRPr="00927184" w:rsidRDefault="004B57D8" w:rsidP="00C628B0">
            <w:pPr>
              <w:rPr>
                <w:szCs w:val="22"/>
                <w:lang w:val="nl-NL"/>
              </w:rPr>
            </w:pPr>
            <w:r w:rsidRPr="00927184">
              <w:rPr>
                <w:szCs w:val="22"/>
                <w:lang w:val="nl-NL"/>
              </w:rPr>
              <w:t>Tel: +421 2 5542 5439</w:t>
            </w:r>
          </w:p>
          <w:p w14:paraId="59607FAC" w14:textId="77777777" w:rsidR="004B57D8" w:rsidRPr="00927184" w:rsidRDefault="004B57D8" w:rsidP="00C628B0">
            <w:pPr>
              <w:tabs>
                <w:tab w:val="left" w:pos="-720"/>
              </w:tabs>
              <w:suppressAutoHyphens/>
              <w:rPr>
                <w:b/>
                <w:szCs w:val="22"/>
                <w:lang w:val="nl-NL"/>
              </w:rPr>
            </w:pPr>
          </w:p>
        </w:tc>
      </w:tr>
      <w:tr w:rsidR="004B57D8" w:rsidRPr="00C3050E" w14:paraId="70AAAA49" w14:textId="77777777" w:rsidTr="000304F5">
        <w:trPr>
          <w:cantSplit/>
        </w:trPr>
        <w:tc>
          <w:tcPr>
            <w:tcW w:w="4503" w:type="dxa"/>
          </w:tcPr>
          <w:p w14:paraId="6239985D" w14:textId="77777777" w:rsidR="004B57D8" w:rsidRPr="00927184" w:rsidRDefault="004B57D8" w:rsidP="00C628B0">
            <w:pPr>
              <w:rPr>
                <w:szCs w:val="22"/>
                <w:lang w:val="es-ES"/>
              </w:rPr>
            </w:pPr>
            <w:r w:rsidRPr="00927184">
              <w:rPr>
                <w:b/>
                <w:szCs w:val="22"/>
                <w:lang w:val="es-ES"/>
              </w:rPr>
              <w:t>Italia</w:t>
            </w:r>
          </w:p>
          <w:p w14:paraId="56970299" w14:textId="77777777" w:rsidR="004B57D8" w:rsidRPr="00927184" w:rsidRDefault="004B57D8" w:rsidP="00C628B0">
            <w:pPr>
              <w:rPr>
                <w:szCs w:val="22"/>
                <w:lang w:val="es-ES"/>
              </w:rPr>
            </w:pPr>
            <w:r w:rsidRPr="00927184">
              <w:rPr>
                <w:szCs w:val="22"/>
                <w:lang w:val="es-ES"/>
              </w:rPr>
              <w:t xml:space="preserve">Novartis </w:t>
            </w:r>
            <w:proofErr w:type="spellStart"/>
            <w:r w:rsidRPr="00927184">
              <w:rPr>
                <w:szCs w:val="22"/>
                <w:lang w:val="es-ES"/>
              </w:rPr>
              <w:t>Farma</w:t>
            </w:r>
            <w:proofErr w:type="spellEnd"/>
            <w:r w:rsidRPr="00927184">
              <w:rPr>
                <w:szCs w:val="22"/>
                <w:lang w:val="es-ES"/>
              </w:rPr>
              <w:t xml:space="preserve"> </w:t>
            </w:r>
            <w:proofErr w:type="spellStart"/>
            <w:r w:rsidRPr="00927184">
              <w:rPr>
                <w:szCs w:val="22"/>
                <w:lang w:val="es-ES"/>
              </w:rPr>
              <w:t>S.p.A</w:t>
            </w:r>
            <w:proofErr w:type="spellEnd"/>
            <w:r w:rsidRPr="00927184">
              <w:rPr>
                <w:szCs w:val="22"/>
                <w:lang w:val="es-ES"/>
              </w:rPr>
              <w:t>.</w:t>
            </w:r>
          </w:p>
          <w:p w14:paraId="7A4B871D" w14:textId="77777777" w:rsidR="004B57D8" w:rsidRPr="00927184" w:rsidRDefault="004B57D8" w:rsidP="00C628B0">
            <w:pPr>
              <w:rPr>
                <w:b/>
                <w:szCs w:val="22"/>
                <w:lang w:val="nl-NL"/>
              </w:rPr>
            </w:pPr>
            <w:r w:rsidRPr="00927184">
              <w:rPr>
                <w:szCs w:val="22"/>
                <w:lang w:val="nl-NL"/>
              </w:rPr>
              <w:t>Tel: +39 02 96 54 1</w:t>
            </w:r>
          </w:p>
        </w:tc>
        <w:tc>
          <w:tcPr>
            <w:tcW w:w="4678" w:type="dxa"/>
          </w:tcPr>
          <w:p w14:paraId="3E8B5414" w14:textId="77777777" w:rsidR="004B57D8" w:rsidRPr="00927184" w:rsidRDefault="004B57D8" w:rsidP="00C628B0">
            <w:pPr>
              <w:tabs>
                <w:tab w:val="left" w:pos="-720"/>
                <w:tab w:val="left" w:pos="4536"/>
              </w:tabs>
              <w:suppressAutoHyphens/>
              <w:rPr>
                <w:szCs w:val="22"/>
                <w:lang w:val="fr-BE"/>
              </w:rPr>
            </w:pPr>
            <w:r w:rsidRPr="00927184">
              <w:rPr>
                <w:b/>
                <w:szCs w:val="22"/>
                <w:lang w:val="fr-BE"/>
              </w:rPr>
              <w:t>Suomi/Finland</w:t>
            </w:r>
          </w:p>
          <w:p w14:paraId="02255684" w14:textId="77777777" w:rsidR="004B57D8" w:rsidRPr="00927184" w:rsidRDefault="004B57D8" w:rsidP="00C628B0">
            <w:pPr>
              <w:rPr>
                <w:szCs w:val="22"/>
                <w:lang w:val="fr-BE"/>
              </w:rPr>
            </w:pPr>
            <w:r w:rsidRPr="00927184">
              <w:rPr>
                <w:szCs w:val="22"/>
                <w:lang w:val="fr-BE"/>
              </w:rPr>
              <w:t>Novartis Finland Oy</w:t>
            </w:r>
          </w:p>
          <w:p w14:paraId="6D74B1DC" w14:textId="77777777" w:rsidR="004B57D8" w:rsidRPr="00927184" w:rsidRDefault="004B57D8" w:rsidP="00C628B0">
            <w:pPr>
              <w:rPr>
                <w:szCs w:val="22"/>
                <w:lang w:val="fr-BE"/>
              </w:rPr>
            </w:pPr>
            <w:proofErr w:type="spellStart"/>
            <w:r w:rsidRPr="00927184">
              <w:rPr>
                <w:szCs w:val="22"/>
                <w:lang w:val="fr-BE"/>
              </w:rPr>
              <w:t>Puh</w:t>
            </w:r>
            <w:proofErr w:type="spellEnd"/>
            <w:r w:rsidRPr="00927184">
              <w:rPr>
                <w:szCs w:val="22"/>
                <w:lang w:val="fr-BE"/>
              </w:rPr>
              <w:t>/</w:t>
            </w:r>
            <w:proofErr w:type="gramStart"/>
            <w:r w:rsidRPr="00927184">
              <w:rPr>
                <w:szCs w:val="22"/>
                <w:lang w:val="fr-BE"/>
              </w:rPr>
              <w:t>Tel:</w:t>
            </w:r>
            <w:proofErr w:type="gramEnd"/>
            <w:r w:rsidRPr="00927184">
              <w:rPr>
                <w:szCs w:val="22"/>
                <w:lang w:val="fr-BE"/>
              </w:rPr>
              <w:t xml:space="preserve"> </w:t>
            </w:r>
            <w:r w:rsidRPr="00927184">
              <w:rPr>
                <w:szCs w:val="22"/>
                <w:lang w:val="fr-BE" w:bidi="he-IL"/>
              </w:rPr>
              <w:t>+358 (0)10 6133 200</w:t>
            </w:r>
          </w:p>
          <w:p w14:paraId="30D82FB3" w14:textId="77777777" w:rsidR="004B57D8" w:rsidRPr="00927184" w:rsidRDefault="004B57D8" w:rsidP="00C628B0">
            <w:pPr>
              <w:tabs>
                <w:tab w:val="left" w:pos="-720"/>
              </w:tabs>
              <w:suppressAutoHyphens/>
              <w:rPr>
                <w:b/>
                <w:szCs w:val="22"/>
                <w:lang w:val="fr-BE"/>
              </w:rPr>
            </w:pPr>
          </w:p>
        </w:tc>
      </w:tr>
      <w:tr w:rsidR="004B57D8" w:rsidRPr="007B7D0B" w14:paraId="53938EE4" w14:textId="77777777" w:rsidTr="000304F5">
        <w:trPr>
          <w:cantSplit/>
        </w:trPr>
        <w:tc>
          <w:tcPr>
            <w:tcW w:w="4503" w:type="dxa"/>
          </w:tcPr>
          <w:p w14:paraId="5E539E91" w14:textId="77777777" w:rsidR="004B57D8" w:rsidRPr="00927184" w:rsidRDefault="004B57D8" w:rsidP="00C628B0">
            <w:pPr>
              <w:rPr>
                <w:b/>
                <w:szCs w:val="22"/>
                <w:lang w:val="fr-CH"/>
              </w:rPr>
            </w:pPr>
            <w:r w:rsidRPr="00927184">
              <w:rPr>
                <w:b/>
                <w:szCs w:val="22"/>
                <w:lang w:val="nl-NL"/>
              </w:rPr>
              <w:t>Κύπρος</w:t>
            </w:r>
          </w:p>
          <w:p w14:paraId="48F6F7D1" w14:textId="77777777" w:rsidR="004B57D8" w:rsidRPr="00927184" w:rsidRDefault="004B57D8" w:rsidP="00C628B0">
            <w:pPr>
              <w:rPr>
                <w:szCs w:val="22"/>
                <w:lang w:val="fr-CH"/>
              </w:rPr>
            </w:pPr>
            <w:r w:rsidRPr="00927184">
              <w:rPr>
                <w:szCs w:val="22"/>
                <w:lang w:val="fr-CH"/>
              </w:rPr>
              <w:t>Novartis Pharma Services Inc.</w:t>
            </w:r>
          </w:p>
          <w:p w14:paraId="458DF048" w14:textId="77777777" w:rsidR="004B57D8" w:rsidRPr="00927184" w:rsidRDefault="004B57D8" w:rsidP="00C628B0">
            <w:pPr>
              <w:tabs>
                <w:tab w:val="left" w:pos="-720"/>
              </w:tabs>
              <w:suppressAutoHyphens/>
              <w:rPr>
                <w:szCs w:val="22"/>
                <w:lang w:val="nl-NL"/>
              </w:rPr>
            </w:pPr>
            <w:r w:rsidRPr="00927184">
              <w:rPr>
                <w:szCs w:val="22"/>
                <w:lang w:val="nl-NL"/>
              </w:rPr>
              <w:t>Τηλ: +357 22 690 690</w:t>
            </w:r>
          </w:p>
          <w:p w14:paraId="7147CE73" w14:textId="77777777" w:rsidR="004B57D8" w:rsidRPr="00927184" w:rsidRDefault="004B57D8" w:rsidP="00C628B0">
            <w:pPr>
              <w:rPr>
                <w:b/>
                <w:szCs w:val="22"/>
                <w:lang w:val="nl-NL"/>
              </w:rPr>
            </w:pPr>
          </w:p>
        </w:tc>
        <w:tc>
          <w:tcPr>
            <w:tcW w:w="4678" w:type="dxa"/>
          </w:tcPr>
          <w:p w14:paraId="6AC7F8E0" w14:textId="77777777" w:rsidR="004B57D8" w:rsidRPr="00927184" w:rsidRDefault="004B57D8" w:rsidP="00C628B0">
            <w:pPr>
              <w:tabs>
                <w:tab w:val="left" w:pos="-720"/>
                <w:tab w:val="left" w:pos="4536"/>
              </w:tabs>
              <w:suppressAutoHyphens/>
              <w:rPr>
                <w:b/>
                <w:szCs w:val="22"/>
                <w:lang w:val="de-DE"/>
              </w:rPr>
            </w:pPr>
            <w:r w:rsidRPr="00927184">
              <w:rPr>
                <w:b/>
                <w:szCs w:val="22"/>
                <w:lang w:val="de-DE"/>
              </w:rPr>
              <w:t>Sverige</w:t>
            </w:r>
          </w:p>
          <w:p w14:paraId="14A3A72F" w14:textId="77777777" w:rsidR="004B57D8" w:rsidRPr="00927184" w:rsidRDefault="004B57D8" w:rsidP="00C628B0">
            <w:pPr>
              <w:rPr>
                <w:szCs w:val="22"/>
                <w:lang w:val="de-DE"/>
              </w:rPr>
            </w:pPr>
            <w:r w:rsidRPr="00927184">
              <w:rPr>
                <w:szCs w:val="22"/>
                <w:lang w:val="de-DE"/>
              </w:rPr>
              <w:t>Novartis Sverige AB</w:t>
            </w:r>
          </w:p>
          <w:p w14:paraId="655168A6" w14:textId="77777777" w:rsidR="004B57D8" w:rsidRPr="00927184" w:rsidRDefault="004B57D8" w:rsidP="00C628B0">
            <w:pPr>
              <w:rPr>
                <w:szCs w:val="22"/>
                <w:lang w:val="de-DE"/>
              </w:rPr>
            </w:pPr>
            <w:r w:rsidRPr="00927184">
              <w:rPr>
                <w:szCs w:val="22"/>
                <w:lang w:val="de-DE"/>
              </w:rPr>
              <w:t>Tel: +46 8 732 32 00</w:t>
            </w:r>
          </w:p>
          <w:p w14:paraId="7F289971" w14:textId="77777777" w:rsidR="004B57D8" w:rsidRPr="00927184" w:rsidRDefault="004B57D8" w:rsidP="00C628B0">
            <w:pPr>
              <w:tabs>
                <w:tab w:val="left" w:pos="-720"/>
                <w:tab w:val="left" w:pos="4536"/>
              </w:tabs>
              <w:suppressAutoHyphens/>
              <w:rPr>
                <w:b/>
                <w:szCs w:val="22"/>
                <w:lang w:val="de-DE"/>
              </w:rPr>
            </w:pPr>
          </w:p>
        </w:tc>
      </w:tr>
      <w:tr w:rsidR="004B57D8" w:rsidRPr="00927184" w14:paraId="05B22801" w14:textId="77777777" w:rsidTr="000304F5">
        <w:trPr>
          <w:cantSplit/>
        </w:trPr>
        <w:tc>
          <w:tcPr>
            <w:tcW w:w="4503" w:type="dxa"/>
          </w:tcPr>
          <w:p w14:paraId="5EDDB0FF" w14:textId="77777777" w:rsidR="004B57D8" w:rsidRPr="00927184" w:rsidRDefault="004B57D8" w:rsidP="00C628B0">
            <w:pPr>
              <w:rPr>
                <w:b/>
                <w:szCs w:val="22"/>
                <w:lang w:val="es-ES"/>
              </w:rPr>
            </w:pPr>
            <w:proofErr w:type="spellStart"/>
            <w:r w:rsidRPr="00927184">
              <w:rPr>
                <w:b/>
                <w:szCs w:val="22"/>
                <w:lang w:val="es-ES"/>
              </w:rPr>
              <w:t>Latvija</w:t>
            </w:r>
            <w:proofErr w:type="spellEnd"/>
          </w:p>
          <w:p w14:paraId="078F7F8F" w14:textId="2CA82194" w:rsidR="009A2CE6" w:rsidRPr="00927184" w:rsidRDefault="009A2CE6" w:rsidP="00C628B0">
            <w:pPr>
              <w:tabs>
                <w:tab w:val="left" w:pos="-720"/>
              </w:tabs>
              <w:suppressAutoHyphens/>
              <w:rPr>
                <w:szCs w:val="22"/>
                <w:lang w:val="es-ES"/>
              </w:rPr>
            </w:pPr>
            <w:r w:rsidRPr="00927184">
              <w:rPr>
                <w:szCs w:val="22"/>
                <w:lang w:val="it-IT"/>
              </w:rPr>
              <w:t>SIA Novartis Baltics</w:t>
            </w:r>
          </w:p>
          <w:p w14:paraId="271D3571" w14:textId="77777777" w:rsidR="004B57D8" w:rsidRPr="00927184" w:rsidRDefault="004B57D8" w:rsidP="00C628B0">
            <w:pPr>
              <w:tabs>
                <w:tab w:val="left" w:pos="-720"/>
              </w:tabs>
              <w:suppressAutoHyphens/>
              <w:rPr>
                <w:szCs w:val="22"/>
                <w:lang w:val="es-ES"/>
              </w:rPr>
            </w:pPr>
            <w:r w:rsidRPr="00927184">
              <w:rPr>
                <w:szCs w:val="22"/>
                <w:lang w:val="es-ES"/>
              </w:rPr>
              <w:t>Tel: +371 67 887 070</w:t>
            </w:r>
          </w:p>
          <w:p w14:paraId="2697F523" w14:textId="77777777" w:rsidR="004B57D8" w:rsidRPr="00927184" w:rsidRDefault="004B57D8" w:rsidP="00C628B0">
            <w:pPr>
              <w:tabs>
                <w:tab w:val="left" w:pos="-720"/>
              </w:tabs>
              <w:suppressAutoHyphens/>
              <w:rPr>
                <w:szCs w:val="22"/>
                <w:lang w:val="es-ES"/>
              </w:rPr>
            </w:pPr>
          </w:p>
        </w:tc>
        <w:tc>
          <w:tcPr>
            <w:tcW w:w="4678" w:type="dxa"/>
          </w:tcPr>
          <w:p w14:paraId="30E614A1" w14:textId="77777777" w:rsidR="004B57D8" w:rsidRPr="00927184" w:rsidRDefault="004B57D8" w:rsidP="00C628B0">
            <w:pPr>
              <w:rPr>
                <w:szCs w:val="22"/>
                <w:lang w:val="nl-NL"/>
              </w:rPr>
            </w:pPr>
          </w:p>
        </w:tc>
      </w:tr>
    </w:tbl>
    <w:p w14:paraId="1EB554BB" w14:textId="77777777" w:rsidR="004B57D8" w:rsidRPr="00927184" w:rsidRDefault="004B57D8" w:rsidP="00C628B0">
      <w:pPr>
        <w:widowControl w:val="0"/>
        <w:numPr>
          <w:ilvl w:val="12"/>
          <w:numId w:val="0"/>
        </w:numPr>
        <w:ind w:right="-2"/>
        <w:rPr>
          <w:szCs w:val="22"/>
          <w:lang w:val="nl-NL"/>
        </w:rPr>
      </w:pPr>
    </w:p>
    <w:p w14:paraId="2D803D69" w14:textId="77777777" w:rsidR="004B57D8" w:rsidRPr="00927184" w:rsidRDefault="004B57D8" w:rsidP="00C628B0">
      <w:pPr>
        <w:suppressAutoHyphens/>
        <w:rPr>
          <w:b/>
          <w:lang w:val="nl-NL"/>
        </w:rPr>
      </w:pPr>
      <w:r w:rsidRPr="00927184">
        <w:rPr>
          <w:b/>
          <w:lang w:val="nl-NL"/>
        </w:rPr>
        <w:t>Deze bijsluiter is voor het laatst goedgekeurd in</w:t>
      </w:r>
    </w:p>
    <w:p w14:paraId="2BC0B6D1" w14:textId="77777777" w:rsidR="004B57D8" w:rsidRPr="00927184" w:rsidRDefault="004B57D8" w:rsidP="00C628B0">
      <w:pPr>
        <w:ind w:right="-449"/>
        <w:rPr>
          <w:lang w:val="nl-NL"/>
        </w:rPr>
      </w:pPr>
    </w:p>
    <w:p w14:paraId="1B324951" w14:textId="77777777" w:rsidR="004B57D8" w:rsidRPr="00927184" w:rsidRDefault="004B57D8" w:rsidP="00C628B0">
      <w:pPr>
        <w:keepNext/>
        <w:widowControl w:val="0"/>
        <w:rPr>
          <w:b/>
          <w:szCs w:val="22"/>
          <w:lang w:val="nl-NL"/>
        </w:rPr>
      </w:pPr>
      <w:r w:rsidRPr="00927184">
        <w:rPr>
          <w:b/>
          <w:szCs w:val="22"/>
          <w:lang w:val="nl-NL"/>
        </w:rPr>
        <w:t>Andere informatiebronnen</w:t>
      </w:r>
    </w:p>
    <w:p w14:paraId="733376A6" w14:textId="77777777" w:rsidR="004B57D8" w:rsidRPr="00927184" w:rsidRDefault="004B57D8" w:rsidP="00C628B0">
      <w:pPr>
        <w:rPr>
          <w:szCs w:val="22"/>
          <w:lang w:val="nl-NL"/>
        </w:rPr>
      </w:pPr>
      <w:r w:rsidRPr="00927184">
        <w:rPr>
          <w:szCs w:val="22"/>
          <w:lang w:val="nl-NL"/>
        </w:rPr>
        <w:t xml:space="preserve">Meer informatie over dit geneesmiddel is beschikbaar op de website van het Europees Geneesmiddelenbureau </w:t>
      </w:r>
      <w:hyperlink r:id="rId32" w:history="1">
        <w:r w:rsidR="007216B8" w:rsidRPr="00927184">
          <w:rPr>
            <w:rStyle w:val="Hyperlink"/>
            <w:szCs w:val="22"/>
            <w:lang w:val="nl-NL"/>
          </w:rPr>
          <w:t>http://www.ema.europa.eu</w:t>
        </w:r>
      </w:hyperlink>
      <w:r w:rsidRPr="00927184">
        <w:rPr>
          <w:szCs w:val="22"/>
          <w:lang w:val="nl-NL"/>
        </w:rPr>
        <w:t>.</w:t>
      </w:r>
    </w:p>
    <w:p w14:paraId="185BB06C" w14:textId="77777777" w:rsidR="007216B8" w:rsidRPr="00927184" w:rsidRDefault="007216B8" w:rsidP="00C628B0">
      <w:pPr>
        <w:rPr>
          <w:szCs w:val="22"/>
          <w:lang w:val="nl-NL"/>
        </w:rPr>
      </w:pPr>
    </w:p>
    <w:p w14:paraId="108BEB4A" w14:textId="77777777" w:rsidR="004B57D8" w:rsidRPr="00927184" w:rsidRDefault="004B57D8" w:rsidP="00C628B0">
      <w:pPr>
        <w:suppressAutoHyphens/>
        <w:rPr>
          <w:b/>
          <w:caps/>
          <w:lang w:val="nl-NL"/>
        </w:rPr>
      </w:pPr>
      <w:r w:rsidRPr="00927184">
        <w:rPr>
          <w:lang w:val="nl-NL"/>
        </w:rPr>
        <w:br w:type="page"/>
      </w:r>
      <w:r w:rsidRPr="00927184">
        <w:rPr>
          <w:b/>
          <w:caps/>
          <w:lang w:val="nl-NL"/>
        </w:rPr>
        <w:t>De volgende informatie is alleen bestemd voor beroepsbeoefenaren in de gezondheidszorg:</w:t>
      </w:r>
    </w:p>
    <w:p w14:paraId="62CE375E" w14:textId="77777777" w:rsidR="004B57D8" w:rsidRPr="00927184" w:rsidRDefault="004B57D8" w:rsidP="00C628B0">
      <w:pPr>
        <w:suppressAutoHyphens/>
        <w:rPr>
          <w:lang w:val="nl-NL"/>
        </w:rPr>
      </w:pPr>
    </w:p>
    <w:p w14:paraId="1C2F07EA" w14:textId="77777777" w:rsidR="004B57D8" w:rsidRPr="00927184" w:rsidRDefault="004B57D8" w:rsidP="00C628B0">
      <w:pPr>
        <w:suppressAutoHyphens/>
        <w:rPr>
          <w:lang w:val="nl-NL"/>
        </w:rPr>
      </w:pPr>
      <w:r w:rsidRPr="00927184">
        <w:rPr>
          <w:lang w:val="nl-NL"/>
        </w:rPr>
        <w:t>Zie ook rubriek</w:t>
      </w:r>
      <w:r w:rsidR="00391D31" w:rsidRPr="00927184">
        <w:rPr>
          <w:lang w:val="nl-NL"/>
        </w:rPr>
        <w:t> </w:t>
      </w:r>
      <w:r w:rsidRPr="00927184">
        <w:rPr>
          <w:lang w:val="nl-NL"/>
        </w:rPr>
        <w:t>3 “Hoe wordt dit middel toegediend?”.</w:t>
      </w:r>
    </w:p>
    <w:p w14:paraId="534F4BA9" w14:textId="77777777" w:rsidR="004B57D8" w:rsidRPr="00927184" w:rsidRDefault="004B57D8" w:rsidP="00C628B0">
      <w:pPr>
        <w:suppressAutoHyphens/>
        <w:rPr>
          <w:lang w:val="nl-NL"/>
        </w:rPr>
      </w:pPr>
    </w:p>
    <w:p w14:paraId="24168051" w14:textId="77777777" w:rsidR="004B57D8" w:rsidRPr="00927184" w:rsidRDefault="004B57D8" w:rsidP="00C628B0">
      <w:pPr>
        <w:widowControl w:val="0"/>
        <w:numPr>
          <w:ilvl w:val="12"/>
          <w:numId w:val="0"/>
        </w:numPr>
        <w:ind w:right="-2"/>
        <w:rPr>
          <w:b/>
          <w:color w:val="FFFFFF"/>
          <w:szCs w:val="22"/>
          <w:lang w:val="nl-NL"/>
        </w:rPr>
      </w:pPr>
      <w:r w:rsidRPr="00927184">
        <w:rPr>
          <w:b/>
          <w:color w:val="FFFFFF"/>
          <w:szCs w:val="22"/>
          <w:shd w:val="solid" w:color="auto" w:fill="auto"/>
          <w:lang w:val="nl-NL"/>
        </w:rPr>
        <w:t>Hoe moet Lucentis worden bereid en toegediend aan</w:t>
      </w:r>
      <w:r w:rsidR="006F49C3" w:rsidRPr="00927184">
        <w:rPr>
          <w:b/>
          <w:color w:val="FFFFFF"/>
          <w:szCs w:val="22"/>
          <w:shd w:val="solid" w:color="auto" w:fill="auto"/>
          <w:lang w:val="nl-NL"/>
        </w:rPr>
        <w:t xml:space="preserve"> premature baby’s</w:t>
      </w:r>
    </w:p>
    <w:p w14:paraId="0E4568D0" w14:textId="77777777" w:rsidR="004B57D8" w:rsidRPr="00683B08" w:rsidRDefault="004B57D8" w:rsidP="00C628B0">
      <w:pPr>
        <w:suppressAutoHyphens/>
        <w:rPr>
          <w:color w:val="auto"/>
          <w:lang w:val="nl-NL"/>
        </w:rPr>
      </w:pPr>
    </w:p>
    <w:p w14:paraId="17D2AEAF" w14:textId="77777777" w:rsidR="004B57D8" w:rsidRPr="00683B08" w:rsidRDefault="004B57D8" w:rsidP="00C628B0">
      <w:pPr>
        <w:suppressAutoHyphens/>
        <w:rPr>
          <w:color w:val="auto"/>
          <w:lang w:val="nl-NL"/>
        </w:rPr>
      </w:pPr>
      <w:r w:rsidRPr="00683B08">
        <w:rPr>
          <w:color w:val="auto"/>
          <w:lang w:val="nl-NL"/>
        </w:rPr>
        <w:t>Injectieflacon voor eenmalig gebruik alleen voor intravitreaal gebruik.</w:t>
      </w:r>
    </w:p>
    <w:p w14:paraId="08842F1E" w14:textId="77777777" w:rsidR="004B57D8" w:rsidRPr="00683B08" w:rsidRDefault="004B57D8" w:rsidP="00C628B0">
      <w:pPr>
        <w:suppressAutoHyphens/>
        <w:rPr>
          <w:color w:val="auto"/>
          <w:lang w:val="nl-NL"/>
        </w:rPr>
      </w:pPr>
    </w:p>
    <w:p w14:paraId="52104692" w14:textId="77777777" w:rsidR="004B57D8" w:rsidRPr="00683B08" w:rsidRDefault="004B57D8" w:rsidP="00C628B0">
      <w:pPr>
        <w:suppressAutoHyphens/>
        <w:rPr>
          <w:color w:val="auto"/>
          <w:lang w:val="nl-NL"/>
        </w:rPr>
      </w:pPr>
      <w:r w:rsidRPr="00683B08">
        <w:rPr>
          <w:color w:val="auto"/>
          <w:lang w:val="nl-NL"/>
        </w:rPr>
        <w:t>Lucentis moet worden toegediend door een bevoegde oogarts die ervaring he</w:t>
      </w:r>
      <w:r w:rsidR="006F49C3" w:rsidRPr="00683B08">
        <w:rPr>
          <w:color w:val="auto"/>
          <w:lang w:val="nl-NL"/>
        </w:rPr>
        <w:t>eft met intravitreale injecties bij premature baby’s.</w:t>
      </w:r>
    </w:p>
    <w:p w14:paraId="5570437A" w14:textId="77777777" w:rsidR="004B57D8" w:rsidRPr="00683B08" w:rsidRDefault="004B57D8" w:rsidP="00C628B0">
      <w:pPr>
        <w:suppressAutoHyphens/>
        <w:rPr>
          <w:color w:val="auto"/>
          <w:lang w:val="nl-NL"/>
        </w:rPr>
      </w:pPr>
    </w:p>
    <w:p w14:paraId="4ED98380" w14:textId="77777777" w:rsidR="004B57D8" w:rsidRPr="00683B08" w:rsidRDefault="007D50F2" w:rsidP="00C628B0">
      <w:pPr>
        <w:suppressAutoHyphens/>
        <w:rPr>
          <w:b/>
          <w:color w:val="auto"/>
          <w:lang w:val="nl-NL"/>
        </w:rPr>
      </w:pPr>
      <w:r w:rsidRPr="00683B08">
        <w:rPr>
          <w:b/>
          <w:color w:val="auto"/>
          <w:lang w:val="nl-NL"/>
        </w:rPr>
        <w:t>Gebruik v</w:t>
      </w:r>
      <w:r w:rsidR="0097061D" w:rsidRPr="00683B08">
        <w:rPr>
          <w:b/>
          <w:color w:val="auto"/>
          <w:lang w:val="nl-NL"/>
        </w:rPr>
        <w:t xml:space="preserve">oor de behandeling van premature baby's </w:t>
      </w:r>
      <w:r w:rsidRPr="00683B08">
        <w:rPr>
          <w:b/>
          <w:color w:val="auto"/>
          <w:lang w:val="nl-NL"/>
        </w:rPr>
        <w:t>de</w:t>
      </w:r>
      <w:r w:rsidR="0097061D" w:rsidRPr="00683B08">
        <w:rPr>
          <w:b/>
          <w:color w:val="auto"/>
          <w:lang w:val="nl-NL"/>
        </w:rPr>
        <w:t xml:space="preserve"> </w:t>
      </w:r>
      <w:r w:rsidR="00544D33" w:rsidRPr="00683B08">
        <w:rPr>
          <w:b/>
          <w:color w:val="auto"/>
          <w:lang w:val="nl-NL"/>
        </w:rPr>
        <w:t>kleinvolume</w:t>
      </w:r>
      <w:r w:rsidR="003D1F6D" w:rsidRPr="00683B08">
        <w:rPr>
          <w:b/>
          <w:color w:val="auto"/>
          <w:lang w:val="nl-NL"/>
        </w:rPr>
        <w:t>-</w:t>
      </w:r>
      <w:r w:rsidR="00544D33" w:rsidRPr="00683B08">
        <w:rPr>
          <w:b/>
          <w:color w:val="auto"/>
          <w:lang w:val="nl-NL"/>
        </w:rPr>
        <w:t xml:space="preserve">injectiespuit met </w:t>
      </w:r>
      <w:r w:rsidR="0097061D" w:rsidRPr="00683B08">
        <w:rPr>
          <w:b/>
          <w:color w:val="auto"/>
          <w:lang w:val="nl-NL"/>
        </w:rPr>
        <w:t xml:space="preserve">hoge nauwkeurigheid, </w:t>
      </w:r>
      <w:r w:rsidR="002D511B" w:rsidRPr="00683B08">
        <w:rPr>
          <w:b/>
          <w:color w:val="auto"/>
          <w:lang w:val="nl-NL"/>
        </w:rPr>
        <w:t>die</w:t>
      </w:r>
      <w:r w:rsidR="0097061D" w:rsidRPr="00683B08">
        <w:rPr>
          <w:b/>
          <w:color w:val="auto"/>
          <w:lang w:val="nl-NL"/>
        </w:rPr>
        <w:t xml:space="preserve"> samen met een injectienaald (30G</w:t>
      </w:r>
      <w:r w:rsidR="0021614C" w:rsidRPr="00683B08">
        <w:rPr>
          <w:b/>
          <w:color w:val="auto"/>
          <w:lang w:val="nl-NL"/>
        </w:rPr>
        <w:t> </w:t>
      </w:r>
      <w:r w:rsidR="0097061D" w:rsidRPr="00683B08">
        <w:rPr>
          <w:b/>
          <w:color w:val="auto"/>
          <w:lang w:val="nl-NL"/>
        </w:rPr>
        <w:t>x</w:t>
      </w:r>
      <w:r w:rsidR="0021614C" w:rsidRPr="00683B08">
        <w:rPr>
          <w:b/>
          <w:color w:val="auto"/>
          <w:lang w:val="nl-NL"/>
        </w:rPr>
        <w:t> </w:t>
      </w:r>
      <w:r w:rsidR="0097061D" w:rsidRPr="00683B08">
        <w:rPr>
          <w:b/>
          <w:color w:val="auto"/>
          <w:lang w:val="nl-NL"/>
        </w:rPr>
        <w:t>½″)</w:t>
      </w:r>
      <w:r w:rsidR="002D511B" w:rsidRPr="00683B08">
        <w:rPr>
          <w:b/>
          <w:color w:val="auto"/>
          <w:lang w:val="nl-NL"/>
        </w:rPr>
        <w:t xml:space="preserve"> wordt </w:t>
      </w:r>
      <w:r w:rsidR="004D16AE" w:rsidRPr="00683B08">
        <w:rPr>
          <w:b/>
          <w:color w:val="auto"/>
          <w:lang w:val="nl-NL"/>
        </w:rPr>
        <w:t>meegeleverd</w:t>
      </w:r>
      <w:r w:rsidR="0097061D" w:rsidRPr="00683B08">
        <w:rPr>
          <w:b/>
          <w:color w:val="auto"/>
          <w:lang w:val="nl-NL"/>
        </w:rPr>
        <w:t xml:space="preserve"> in de VISISURE-set.</w:t>
      </w:r>
    </w:p>
    <w:p w14:paraId="099699B9" w14:textId="77777777" w:rsidR="004B57D8" w:rsidRPr="00683B08" w:rsidRDefault="004B57D8" w:rsidP="00C628B0">
      <w:pPr>
        <w:suppressAutoHyphens/>
        <w:rPr>
          <w:color w:val="auto"/>
          <w:szCs w:val="22"/>
          <w:lang w:val="nl-NL"/>
        </w:rPr>
      </w:pPr>
    </w:p>
    <w:p w14:paraId="719407F9" w14:textId="10ED5C44" w:rsidR="001C52D7" w:rsidRPr="00683B08" w:rsidRDefault="002D511B" w:rsidP="00C628B0">
      <w:pPr>
        <w:suppressAutoHyphens/>
        <w:rPr>
          <w:color w:val="auto"/>
          <w:lang w:val="nl-NL"/>
        </w:rPr>
      </w:pPr>
      <w:r w:rsidRPr="00683B08">
        <w:rPr>
          <w:b/>
          <w:color w:val="auto"/>
          <w:szCs w:val="22"/>
          <w:lang w:val="nl-NL"/>
        </w:rPr>
        <w:t>De aanbevolen dosis voor Lucentis bij premature baby’s is 0,2</w:t>
      </w:r>
      <w:r w:rsidR="0021614C" w:rsidRPr="00683B08">
        <w:rPr>
          <w:b/>
          <w:color w:val="auto"/>
          <w:szCs w:val="22"/>
          <w:lang w:val="nl-NL"/>
        </w:rPr>
        <w:t> </w:t>
      </w:r>
      <w:r w:rsidRPr="00683B08">
        <w:rPr>
          <w:b/>
          <w:color w:val="auto"/>
          <w:szCs w:val="22"/>
          <w:lang w:val="nl-NL"/>
        </w:rPr>
        <w:t xml:space="preserve">mg, toegediend als </w:t>
      </w:r>
      <w:r w:rsidR="003D1F6D" w:rsidRPr="00683B08">
        <w:rPr>
          <w:b/>
          <w:color w:val="auto"/>
          <w:szCs w:val="22"/>
          <w:lang w:val="nl-NL"/>
        </w:rPr>
        <w:t xml:space="preserve">een </w:t>
      </w:r>
      <w:r w:rsidRPr="00683B08">
        <w:rPr>
          <w:b/>
          <w:color w:val="auto"/>
          <w:szCs w:val="22"/>
          <w:lang w:val="nl-NL"/>
        </w:rPr>
        <w:t>enkelvoudige intravitreale injectie.</w:t>
      </w:r>
      <w:r w:rsidR="009541A3" w:rsidRPr="00683B08">
        <w:rPr>
          <w:color w:val="auto"/>
          <w:szCs w:val="22"/>
          <w:lang w:val="nl-NL"/>
        </w:rPr>
        <w:t xml:space="preserve"> </w:t>
      </w:r>
      <w:r w:rsidRPr="00683B08">
        <w:rPr>
          <w:color w:val="auto"/>
          <w:lang w:val="nl-NL"/>
        </w:rPr>
        <w:t>Dit komt overeen</w:t>
      </w:r>
      <w:r w:rsidR="009541A3" w:rsidRPr="00683B08">
        <w:rPr>
          <w:color w:val="auto"/>
          <w:lang w:val="nl-NL"/>
        </w:rPr>
        <w:t xml:space="preserve"> met een injectievolume van 0,02</w:t>
      </w:r>
      <w:r w:rsidRPr="00683B08">
        <w:rPr>
          <w:color w:val="auto"/>
          <w:lang w:val="nl-NL"/>
        </w:rPr>
        <w:t xml:space="preserve"> ml. </w:t>
      </w:r>
      <w:r w:rsidR="009541A3" w:rsidRPr="00683B08">
        <w:rPr>
          <w:color w:val="auto"/>
          <w:lang w:val="nl-NL"/>
        </w:rPr>
        <w:t>De behandeling van prem</w:t>
      </w:r>
      <w:r w:rsidR="000366E6" w:rsidRPr="00683B08">
        <w:rPr>
          <w:color w:val="auto"/>
          <w:lang w:val="nl-NL"/>
        </w:rPr>
        <w:t>aturen</w:t>
      </w:r>
      <w:r w:rsidR="003D1F6D" w:rsidRPr="00683B08">
        <w:rPr>
          <w:color w:val="auto"/>
          <w:lang w:val="nl-NL"/>
        </w:rPr>
        <w:t>-</w:t>
      </w:r>
      <w:r w:rsidR="000366E6" w:rsidRPr="00683B08">
        <w:rPr>
          <w:color w:val="auto"/>
          <w:lang w:val="nl-NL"/>
        </w:rPr>
        <w:t>retinopathie</w:t>
      </w:r>
      <w:r w:rsidR="009541A3" w:rsidRPr="00683B08">
        <w:rPr>
          <w:color w:val="auto"/>
          <w:lang w:val="nl-NL"/>
        </w:rPr>
        <w:t xml:space="preserve"> (retinopathy of prematurity, ROP) bij premature baby’s wordt gestart met één injectie per oog en kan op </w:t>
      </w:r>
      <w:r w:rsidR="009541A3" w:rsidRPr="00AD3B49">
        <w:rPr>
          <w:color w:val="auto"/>
          <w:lang w:val="nl-NL"/>
        </w:rPr>
        <w:t>dezelfde dag bilateraal worden gegeven.</w:t>
      </w:r>
      <w:r w:rsidR="001C52D7" w:rsidRPr="00AD3B49">
        <w:rPr>
          <w:color w:val="auto"/>
          <w:lang w:val="nl-NL"/>
        </w:rPr>
        <w:t xml:space="preserve"> </w:t>
      </w:r>
      <w:r w:rsidR="009541A3" w:rsidRPr="00AD3B49">
        <w:rPr>
          <w:color w:val="auto"/>
          <w:lang w:val="nl-NL"/>
        </w:rPr>
        <w:t xml:space="preserve">In totaal kunnen maximaal drie injecties per oog worden toegediend binnen zes maanden na aanvang van de behandeling </w:t>
      </w:r>
      <w:r w:rsidR="00912A91" w:rsidRPr="00AD3B49">
        <w:rPr>
          <w:color w:val="auto"/>
          <w:lang w:val="nl-NL"/>
        </w:rPr>
        <w:t>indien</w:t>
      </w:r>
      <w:r w:rsidR="009541A3" w:rsidRPr="00AD3B49">
        <w:rPr>
          <w:color w:val="auto"/>
          <w:lang w:val="nl-NL"/>
        </w:rPr>
        <w:t xml:space="preserve"> er tekenen van ziekteactiviteit zijn. </w:t>
      </w:r>
      <w:r w:rsidR="00912A91" w:rsidRPr="00AD3B49">
        <w:rPr>
          <w:color w:val="auto"/>
          <w:lang w:val="nl-NL"/>
        </w:rPr>
        <w:t xml:space="preserve">In de </w:t>
      </w:r>
      <w:r w:rsidR="00D56957" w:rsidRPr="00AD3B49">
        <w:rPr>
          <w:color w:val="auto"/>
          <w:lang w:val="nl-NL"/>
        </w:rPr>
        <w:t xml:space="preserve">24 weken durende </w:t>
      </w:r>
      <w:r w:rsidR="00912A91" w:rsidRPr="00AD3B49">
        <w:rPr>
          <w:color w:val="auto"/>
          <w:lang w:val="nl-NL"/>
        </w:rPr>
        <w:t xml:space="preserve">klinische studie </w:t>
      </w:r>
      <w:r w:rsidR="002A316F" w:rsidRPr="00AD3B49">
        <w:rPr>
          <w:color w:val="auto"/>
          <w:lang w:val="nl-NL"/>
        </w:rPr>
        <w:t xml:space="preserve">RAINBOW </w:t>
      </w:r>
      <w:r w:rsidR="00912A91" w:rsidRPr="00AD3B49">
        <w:rPr>
          <w:color w:val="auto"/>
          <w:lang w:val="nl-NL"/>
        </w:rPr>
        <w:t xml:space="preserve">ontvingen de meeste patiënten (78%) </w:t>
      </w:r>
      <w:r w:rsidR="009541A3" w:rsidRPr="00AD3B49">
        <w:rPr>
          <w:color w:val="auto"/>
          <w:lang w:val="nl-NL"/>
        </w:rPr>
        <w:t xml:space="preserve">één injectie per oog. </w:t>
      </w:r>
      <w:r w:rsidR="003C607E" w:rsidRPr="00AD3B49">
        <w:rPr>
          <w:color w:val="auto"/>
          <w:lang w:val="nl-NL"/>
        </w:rPr>
        <w:t xml:space="preserve">Patiënten die in deze klinische studie werden behandeld met 0,2 mg hadden geen aanvullende behandeling nodig in de daaropvolgende </w:t>
      </w:r>
      <w:r w:rsidR="00EE0063" w:rsidRPr="00AD3B49">
        <w:rPr>
          <w:color w:val="auto"/>
          <w:lang w:val="nl-NL"/>
        </w:rPr>
        <w:t>langetermijn</w:t>
      </w:r>
      <w:r w:rsidR="00BE57FC" w:rsidRPr="00AD3B49">
        <w:rPr>
          <w:color w:val="auto"/>
          <w:lang w:val="nl-NL"/>
        </w:rPr>
        <w:t>-</w:t>
      </w:r>
      <w:r w:rsidR="003C607E" w:rsidRPr="00AD3B49">
        <w:rPr>
          <w:color w:val="auto"/>
          <w:lang w:val="nl-NL"/>
        </w:rPr>
        <w:t>extensiestudie die de patiënten tot de leeftijd van vijf jaar volgde.</w:t>
      </w:r>
      <w:r w:rsidR="00D56957" w:rsidRPr="00AD3B49">
        <w:rPr>
          <w:color w:val="auto"/>
          <w:lang w:val="nl-NL"/>
        </w:rPr>
        <w:t xml:space="preserve"> </w:t>
      </w:r>
      <w:r w:rsidR="009541A3" w:rsidRPr="00AD3B49">
        <w:rPr>
          <w:color w:val="auto"/>
          <w:lang w:val="nl-NL"/>
        </w:rPr>
        <w:t xml:space="preserve">De toediening van meer dan drie injecties per oog is niet onderzocht. </w:t>
      </w:r>
      <w:r w:rsidRPr="00AD3B49">
        <w:rPr>
          <w:color w:val="auto"/>
          <w:lang w:val="nl-NL"/>
        </w:rPr>
        <w:t xml:space="preserve">Het interval tussen twee doses </w:t>
      </w:r>
      <w:r w:rsidR="001C52D7" w:rsidRPr="00AD3B49">
        <w:rPr>
          <w:color w:val="auto"/>
          <w:lang w:val="nl-NL"/>
        </w:rPr>
        <w:t xml:space="preserve">die </w:t>
      </w:r>
      <w:r w:rsidRPr="00AD3B49">
        <w:rPr>
          <w:color w:val="auto"/>
          <w:lang w:val="nl-NL"/>
        </w:rPr>
        <w:t>in hetzelfde oog</w:t>
      </w:r>
      <w:r w:rsidR="001C52D7" w:rsidRPr="00AD3B49">
        <w:rPr>
          <w:color w:val="auto"/>
          <w:lang w:val="nl-NL"/>
        </w:rPr>
        <w:t xml:space="preserve"> worden geïnjecteerd, moet</w:t>
      </w:r>
      <w:r w:rsidRPr="00AD3B49">
        <w:rPr>
          <w:color w:val="auto"/>
          <w:lang w:val="nl-NL"/>
        </w:rPr>
        <w:t xml:space="preserve"> </w:t>
      </w:r>
      <w:r w:rsidR="001C52D7" w:rsidRPr="00AD3B49">
        <w:rPr>
          <w:color w:val="auto"/>
          <w:lang w:val="nl-NL"/>
        </w:rPr>
        <w:t xml:space="preserve">minimaal vier weken </w:t>
      </w:r>
      <w:r w:rsidRPr="00AD3B49">
        <w:rPr>
          <w:color w:val="auto"/>
          <w:lang w:val="nl-NL"/>
        </w:rPr>
        <w:t>zijn.</w:t>
      </w:r>
    </w:p>
    <w:p w14:paraId="5702DD62" w14:textId="77777777" w:rsidR="001C52D7" w:rsidRPr="00683B08" w:rsidRDefault="001C52D7" w:rsidP="00C628B0">
      <w:pPr>
        <w:suppressAutoHyphens/>
        <w:rPr>
          <w:color w:val="auto"/>
          <w:szCs w:val="22"/>
          <w:lang w:val="nl-NL"/>
        </w:rPr>
      </w:pPr>
    </w:p>
    <w:p w14:paraId="23F3D13E" w14:textId="77777777" w:rsidR="004B57D8" w:rsidRPr="00683B08" w:rsidRDefault="004B57D8" w:rsidP="00C628B0">
      <w:pPr>
        <w:suppressAutoHyphens/>
        <w:rPr>
          <w:color w:val="auto"/>
          <w:szCs w:val="22"/>
          <w:lang w:val="nl-NL"/>
        </w:rPr>
      </w:pPr>
      <w:r w:rsidRPr="00683B08">
        <w:rPr>
          <w:color w:val="auto"/>
          <w:szCs w:val="22"/>
          <w:lang w:val="nl-NL"/>
        </w:rPr>
        <w:t>Lucentis moet vóór toediening worden gecontroleerd op stofdeeltjes en verkleuring.</w:t>
      </w:r>
    </w:p>
    <w:p w14:paraId="5BAF0CCA" w14:textId="77777777" w:rsidR="004B57D8" w:rsidRPr="00683B08" w:rsidRDefault="004B57D8" w:rsidP="00C628B0">
      <w:pPr>
        <w:suppressAutoHyphens/>
        <w:rPr>
          <w:color w:val="auto"/>
          <w:szCs w:val="22"/>
          <w:lang w:val="nl-NL"/>
        </w:rPr>
      </w:pPr>
    </w:p>
    <w:p w14:paraId="658A9658" w14:textId="77777777" w:rsidR="004B57D8" w:rsidRPr="00927184" w:rsidRDefault="004B57D8" w:rsidP="00C628B0">
      <w:pPr>
        <w:suppressAutoHyphens/>
        <w:rPr>
          <w:szCs w:val="22"/>
          <w:lang w:val="nl-NL"/>
        </w:rPr>
      </w:pPr>
      <w:r w:rsidRPr="00927184">
        <w:rPr>
          <w:szCs w:val="22"/>
          <w:lang w:val="nl-NL"/>
        </w:rPr>
        <w:t>De injectieprocedure moet worden uitgevoerd onder aseptische omstandigheden: dit impliceert een chirurgische desinfectie van de handen, het gebruik van steriele handschoenen, een steriel laken en een steriel ooglid-speculum (of equivalent) en de beschikbaarheid van steriele paracentese (indien nodig). De medische voorgeschiedenis van de patiënt voor overgevoeligheidsreacties moet zorgvuldig worden geëvalueerd voordat de intravitreale procedure wordt uitgevoerd. In overeenstemming met de lokale praktijk moeten geschikte anesthesie en een topisch breed-spectrum microbicide, om de perioculaire huid, het ooglid en het oculaire oppervlak te desinfecteren, worden toegediend voorafgaand aan de injectie.</w:t>
      </w:r>
    </w:p>
    <w:p w14:paraId="10B69C91" w14:textId="77777777" w:rsidR="00D74D3E" w:rsidRPr="00927184" w:rsidRDefault="00D74D3E" w:rsidP="00C628B0">
      <w:pPr>
        <w:suppressAutoHyphens/>
        <w:rPr>
          <w:szCs w:val="22"/>
          <w:lang w:val="nl-NL"/>
        </w:rPr>
      </w:pPr>
    </w:p>
    <w:p w14:paraId="48A11E0C" w14:textId="77777777" w:rsidR="00D74D3E" w:rsidRPr="00927184" w:rsidRDefault="00D74D3E" w:rsidP="00C628B0">
      <w:pPr>
        <w:keepNext/>
        <w:suppressAutoHyphens/>
        <w:rPr>
          <w:szCs w:val="22"/>
          <w:u w:val="single"/>
          <w:lang w:val="nl-NL"/>
        </w:rPr>
      </w:pPr>
      <w:r w:rsidRPr="00927184">
        <w:rPr>
          <w:szCs w:val="22"/>
          <w:u w:val="single"/>
          <w:lang w:val="nl-NL"/>
        </w:rPr>
        <w:t>Verpakking met enkel een injectieflacon</w:t>
      </w:r>
    </w:p>
    <w:p w14:paraId="680A951D" w14:textId="77777777" w:rsidR="00D74D3E" w:rsidRPr="00927184" w:rsidRDefault="00D74D3E" w:rsidP="00C628B0">
      <w:pPr>
        <w:rPr>
          <w:lang w:val="nl-NL"/>
        </w:rPr>
      </w:pPr>
      <w:r w:rsidRPr="00927184">
        <w:rPr>
          <w:lang w:val="nl-NL"/>
        </w:rPr>
        <w:t>De injectieflacon is uitsluitend voor eenmalig gebruik. Na injectie dient al het ongebruikte middel weggegooid te worden. Een injectieflacon die tekenen vertoont van beschadiging of geknoei, dient niet gebruikt te worden. De steriliteit kan niet worden gegarandeerd tenzij de verzegeling van de verpakking onbeschadigd is.</w:t>
      </w:r>
    </w:p>
    <w:p w14:paraId="790762CE" w14:textId="77777777" w:rsidR="00D74D3E" w:rsidRPr="00927184" w:rsidRDefault="00D74D3E" w:rsidP="00C628B0">
      <w:pPr>
        <w:rPr>
          <w:lang w:val="nl-NL"/>
        </w:rPr>
      </w:pPr>
    </w:p>
    <w:p w14:paraId="2B6680E8" w14:textId="77777777" w:rsidR="00D74D3E" w:rsidRPr="00927184" w:rsidRDefault="00D74D3E" w:rsidP="00C628B0">
      <w:pPr>
        <w:keepNext/>
        <w:rPr>
          <w:lang w:val="nl-NL"/>
        </w:rPr>
      </w:pPr>
      <w:r w:rsidRPr="00927184">
        <w:rPr>
          <w:lang w:val="nl-NL"/>
        </w:rPr>
        <w:t>De volgende medische hulpmiddelen voor eenmalig gebruik zijn nodig voor de bereiding en intravitreale injectie:</w:t>
      </w:r>
    </w:p>
    <w:p w14:paraId="166C18BA" w14:textId="77777777" w:rsidR="00D74D3E" w:rsidRPr="00927184" w:rsidRDefault="00D74D3E" w:rsidP="00C628B0">
      <w:pPr>
        <w:ind w:left="567" w:hanging="567"/>
        <w:rPr>
          <w:lang w:val="nl-NL"/>
        </w:rPr>
      </w:pPr>
      <w:r w:rsidRPr="00927184">
        <w:rPr>
          <w:lang w:val="nl-NL"/>
        </w:rPr>
        <w:t>-</w:t>
      </w:r>
      <w:r w:rsidRPr="00927184">
        <w:rPr>
          <w:lang w:val="nl-NL"/>
        </w:rPr>
        <w:tab/>
        <w:t>een 5 µm filternaald (18G)</w:t>
      </w:r>
      <w:r w:rsidR="007D50F2" w:rsidRPr="00927184">
        <w:rPr>
          <w:lang w:val="nl-NL"/>
        </w:rPr>
        <w:t xml:space="preserve">; </w:t>
      </w:r>
      <w:r w:rsidR="004D16AE" w:rsidRPr="00927184">
        <w:rPr>
          <w:lang w:val="nl-NL"/>
        </w:rPr>
        <w:t xml:space="preserve">niet meegeleverd in </w:t>
      </w:r>
      <w:r w:rsidRPr="00927184">
        <w:rPr>
          <w:lang w:val="nl-NL"/>
        </w:rPr>
        <w:t>de Lucentis-verpakking</w:t>
      </w:r>
    </w:p>
    <w:p w14:paraId="4BFD663F" w14:textId="77777777" w:rsidR="00D74D3E" w:rsidRPr="00927184" w:rsidRDefault="00D74D3E" w:rsidP="00C628B0">
      <w:pPr>
        <w:ind w:left="567" w:hanging="567"/>
        <w:rPr>
          <w:lang w:val="nl-NL"/>
        </w:rPr>
      </w:pPr>
      <w:r w:rsidRPr="00927184">
        <w:rPr>
          <w:lang w:val="nl-NL"/>
        </w:rPr>
        <w:t>-</w:t>
      </w:r>
      <w:r w:rsidRPr="00927184">
        <w:rPr>
          <w:lang w:val="nl-NL"/>
        </w:rPr>
        <w:tab/>
      </w:r>
      <w:r w:rsidR="00E624FB" w:rsidRPr="00927184">
        <w:rPr>
          <w:lang w:val="nl-NL"/>
        </w:rPr>
        <w:t xml:space="preserve">een </w:t>
      </w:r>
      <w:r w:rsidR="00544D33" w:rsidRPr="00927184">
        <w:rPr>
          <w:lang w:val="nl-NL"/>
        </w:rPr>
        <w:t>kleinvolume</w:t>
      </w:r>
      <w:r w:rsidR="003D1F6D" w:rsidRPr="00927184">
        <w:rPr>
          <w:lang w:val="nl-NL"/>
        </w:rPr>
        <w:t>-</w:t>
      </w:r>
      <w:r w:rsidR="00E624FB" w:rsidRPr="00927184">
        <w:rPr>
          <w:lang w:val="nl-NL"/>
        </w:rPr>
        <w:t>injectiespuit met</w:t>
      </w:r>
      <w:r w:rsidR="00544D33" w:rsidRPr="00927184">
        <w:rPr>
          <w:lang w:val="nl-NL"/>
        </w:rPr>
        <w:t xml:space="preserve"> </w:t>
      </w:r>
      <w:r w:rsidR="001B181A" w:rsidRPr="00927184">
        <w:rPr>
          <w:lang w:val="nl-NL"/>
        </w:rPr>
        <w:t>hoge nauwkeurigheid (afzonderlijk</w:t>
      </w:r>
      <w:r w:rsidR="00E624FB" w:rsidRPr="00927184">
        <w:rPr>
          <w:lang w:val="nl-NL"/>
        </w:rPr>
        <w:t xml:space="preserve"> </w:t>
      </w:r>
      <w:r w:rsidR="004D16AE" w:rsidRPr="00927184">
        <w:rPr>
          <w:lang w:val="nl-NL"/>
        </w:rPr>
        <w:t>meegeleverd</w:t>
      </w:r>
      <w:r w:rsidR="00E624FB" w:rsidRPr="00927184">
        <w:rPr>
          <w:lang w:val="nl-NL"/>
        </w:rPr>
        <w:t xml:space="preserve"> in de VISISURE-set)</w:t>
      </w:r>
    </w:p>
    <w:p w14:paraId="53484E16" w14:textId="77777777" w:rsidR="00D74D3E" w:rsidRPr="00927184" w:rsidRDefault="00D74D3E" w:rsidP="00C628B0">
      <w:pPr>
        <w:keepNext/>
        <w:ind w:left="567" w:hanging="567"/>
        <w:rPr>
          <w:lang w:val="nl-NL"/>
        </w:rPr>
      </w:pPr>
      <w:r w:rsidRPr="00927184">
        <w:rPr>
          <w:lang w:val="nl-NL"/>
        </w:rPr>
        <w:t>-</w:t>
      </w:r>
      <w:r w:rsidRPr="00927184">
        <w:rPr>
          <w:lang w:val="nl-NL"/>
        </w:rPr>
        <w:tab/>
        <w:t>een injectienaald (30G x ½″)</w:t>
      </w:r>
      <w:r w:rsidR="001B181A" w:rsidRPr="00927184">
        <w:rPr>
          <w:lang w:val="nl-NL"/>
        </w:rPr>
        <w:t>; (afzonderlijk</w:t>
      </w:r>
      <w:r w:rsidRPr="00927184">
        <w:rPr>
          <w:lang w:val="nl-NL"/>
        </w:rPr>
        <w:t xml:space="preserve"> </w:t>
      </w:r>
      <w:r w:rsidR="0038235C" w:rsidRPr="00927184">
        <w:rPr>
          <w:lang w:val="nl-NL"/>
        </w:rPr>
        <w:t>meegeleverd</w:t>
      </w:r>
      <w:r w:rsidRPr="00927184">
        <w:rPr>
          <w:lang w:val="nl-NL"/>
        </w:rPr>
        <w:t xml:space="preserve"> in de VISISURE-set)</w:t>
      </w:r>
    </w:p>
    <w:p w14:paraId="17E87B9C" w14:textId="77777777" w:rsidR="00E624FB" w:rsidRPr="00927184" w:rsidRDefault="00E624FB" w:rsidP="00C628B0">
      <w:pPr>
        <w:rPr>
          <w:lang w:val="nl-NL"/>
        </w:rPr>
      </w:pPr>
    </w:p>
    <w:p w14:paraId="4CDACC70" w14:textId="77777777" w:rsidR="00D74D3E" w:rsidRPr="00927184" w:rsidRDefault="00D74D3E" w:rsidP="00C628B0">
      <w:pPr>
        <w:keepNext/>
        <w:rPr>
          <w:u w:val="single"/>
          <w:lang w:val="nl-NL"/>
        </w:rPr>
      </w:pPr>
      <w:r w:rsidRPr="00927184">
        <w:rPr>
          <w:u w:val="single"/>
          <w:lang w:val="nl-NL"/>
        </w:rPr>
        <w:t>Verpakking met injectieflacon + filternaald</w:t>
      </w:r>
    </w:p>
    <w:p w14:paraId="00E1CA72" w14:textId="77777777" w:rsidR="00D74D3E" w:rsidRPr="00927184" w:rsidRDefault="00D74D3E" w:rsidP="00C628B0">
      <w:pPr>
        <w:rPr>
          <w:lang w:val="nl-NL"/>
        </w:rPr>
      </w:pPr>
      <w:r w:rsidRPr="00927184">
        <w:rPr>
          <w:lang w:val="nl-NL"/>
        </w:rPr>
        <w:t>Alle onderdelen zijn steriel en uitsluitend voor eenmalig gebruik. Een onderdeel waarvan de verpakking tekenen vertoont van beschadiging of geknoei, dient niet gebruikt te worden. De steriliteit kan niet worden gegarandeerd tenzij de verzegeling van de verpakking van het onderdeel onbeschadigd is.</w:t>
      </w:r>
      <w:r w:rsidR="00D92AC4" w:rsidRPr="00927184">
        <w:rPr>
          <w:lang w:val="nl-NL"/>
        </w:rPr>
        <w:t xml:space="preserve"> </w:t>
      </w:r>
      <w:r w:rsidRPr="00927184">
        <w:rPr>
          <w:lang w:val="nl-NL"/>
        </w:rPr>
        <w:t>Hergebruik kan leiden tot infecties of andere ziektes/verwondingen.</w:t>
      </w:r>
    </w:p>
    <w:p w14:paraId="71201E26" w14:textId="77777777" w:rsidR="00D74D3E" w:rsidRPr="00927184" w:rsidRDefault="00D74D3E" w:rsidP="00C628B0">
      <w:pPr>
        <w:rPr>
          <w:lang w:val="nl-NL"/>
        </w:rPr>
      </w:pPr>
    </w:p>
    <w:p w14:paraId="7831947C" w14:textId="77777777" w:rsidR="00D74D3E" w:rsidRPr="00927184" w:rsidRDefault="00D74D3E" w:rsidP="00C628B0">
      <w:pPr>
        <w:keepNext/>
        <w:rPr>
          <w:lang w:val="nl-NL"/>
        </w:rPr>
      </w:pPr>
      <w:r w:rsidRPr="00927184">
        <w:rPr>
          <w:lang w:val="nl-NL"/>
        </w:rPr>
        <w:t>De volgende medische hulpmiddelen voor eenmalig gebruik zijn nodig voor de bereiding en intravitreale injectie:</w:t>
      </w:r>
    </w:p>
    <w:p w14:paraId="211A4805" w14:textId="77777777" w:rsidR="00D74D3E" w:rsidRPr="00927184" w:rsidRDefault="00D74D3E" w:rsidP="00C628B0">
      <w:pPr>
        <w:ind w:left="567" w:hanging="567"/>
        <w:rPr>
          <w:lang w:val="nl-NL"/>
        </w:rPr>
      </w:pPr>
      <w:r w:rsidRPr="00927184">
        <w:rPr>
          <w:lang w:val="nl-NL"/>
        </w:rPr>
        <w:t>-</w:t>
      </w:r>
      <w:r w:rsidRPr="00927184">
        <w:rPr>
          <w:lang w:val="nl-NL"/>
        </w:rPr>
        <w:tab/>
        <w:t>een 5 µm filternaald (18G x 1½″, 1,2 mm x 40 mm,</w:t>
      </w:r>
      <w:r w:rsidRPr="00927184">
        <w:rPr>
          <w:szCs w:val="22"/>
          <w:lang w:val="nl-NL"/>
        </w:rPr>
        <w:t xml:space="preserve"> meegeleverd</w:t>
      </w:r>
      <w:r w:rsidRPr="00927184">
        <w:rPr>
          <w:lang w:val="nl-NL"/>
        </w:rPr>
        <w:t>)</w:t>
      </w:r>
    </w:p>
    <w:p w14:paraId="08499BBF" w14:textId="77777777" w:rsidR="00D74D3E" w:rsidRPr="00927184" w:rsidRDefault="00D74D3E" w:rsidP="00C628B0">
      <w:pPr>
        <w:ind w:left="567" w:hanging="567"/>
        <w:rPr>
          <w:lang w:val="nl-NL"/>
        </w:rPr>
      </w:pPr>
      <w:r w:rsidRPr="00927184">
        <w:rPr>
          <w:lang w:val="nl-NL"/>
        </w:rPr>
        <w:t>-</w:t>
      </w:r>
      <w:r w:rsidRPr="00927184">
        <w:rPr>
          <w:lang w:val="nl-NL"/>
        </w:rPr>
        <w:tab/>
      </w:r>
      <w:r w:rsidR="00A37F71" w:rsidRPr="00927184">
        <w:rPr>
          <w:lang w:val="nl-NL"/>
        </w:rPr>
        <w:t xml:space="preserve">een </w:t>
      </w:r>
      <w:r w:rsidR="00544D33" w:rsidRPr="00927184">
        <w:rPr>
          <w:lang w:val="nl-NL"/>
        </w:rPr>
        <w:t>kleinvolume</w:t>
      </w:r>
      <w:r w:rsidR="003D1F6D" w:rsidRPr="00927184">
        <w:rPr>
          <w:lang w:val="nl-NL"/>
        </w:rPr>
        <w:t>-</w:t>
      </w:r>
      <w:r w:rsidR="00544D33" w:rsidRPr="00927184">
        <w:rPr>
          <w:lang w:val="nl-NL"/>
        </w:rPr>
        <w:t xml:space="preserve">injectiespuit met </w:t>
      </w:r>
      <w:r w:rsidR="00A37F71" w:rsidRPr="00927184">
        <w:rPr>
          <w:lang w:val="nl-NL"/>
        </w:rPr>
        <w:t>hoge nauwkeurigheid (a</w:t>
      </w:r>
      <w:r w:rsidR="001B181A" w:rsidRPr="00927184">
        <w:rPr>
          <w:lang w:val="nl-NL"/>
        </w:rPr>
        <w:t xml:space="preserve">fzonderlijk </w:t>
      </w:r>
      <w:r w:rsidR="004D16AE" w:rsidRPr="00927184">
        <w:rPr>
          <w:lang w:val="nl-NL"/>
        </w:rPr>
        <w:t>meegeleverd</w:t>
      </w:r>
      <w:r w:rsidR="00A37F71" w:rsidRPr="00927184">
        <w:rPr>
          <w:lang w:val="nl-NL"/>
        </w:rPr>
        <w:t xml:space="preserve"> in de VISISURE-set)</w:t>
      </w:r>
    </w:p>
    <w:p w14:paraId="0AE89D25" w14:textId="77777777" w:rsidR="00A37F71" w:rsidRPr="00927184" w:rsidRDefault="00D74D3E" w:rsidP="00C628B0">
      <w:pPr>
        <w:ind w:left="567" w:hanging="567"/>
        <w:rPr>
          <w:lang w:val="nl-NL"/>
        </w:rPr>
      </w:pPr>
      <w:r w:rsidRPr="00927184">
        <w:rPr>
          <w:lang w:val="nl-NL"/>
        </w:rPr>
        <w:t>-</w:t>
      </w:r>
      <w:r w:rsidRPr="00927184">
        <w:rPr>
          <w:lang w:val="nl-NL"/>
        </w:rPr>
        <w:tab/>
        <w:t>een injectienaald (30G x ½″</w:t>
      </w:r>
      <w:r w:rsidR="00A37F71" w:rsidRPr="00927184">
        <w:rPr>
          <w:lang w:val="nl-NL"/>
        </w:rPr>
        <w:t>)</w:t>
      </w:r>
      <w:r w:rsidR="001B181A" w:rsidRPr="00927184">
        <w:rPr>
          <w:lang w:val="nl-NL"/>
        </w:rPr>
        <w:t xml:space="preserve"> (afzonderlijk</w:t>
      </w:r>
      <w:r w:rsidR="00A37F71" w:rsidRPr="00927184">
        <w:rPr>
          <w:lang w:val="nl-NL"/>
        </w:rPr>
        <w:t xml:space="preserve"> </w:t>
      </w:r>
      <w:r w:rsidR="004D16AE" w:rsidRPr="00927184">
        <w:rPr>
          <w:lang w:val="nl-NL"/>
        </w:rPr>
        <w:t>meegeleverd</w:t>
      </w:r>
      <w:r w:rsidR="00A37F71" w:rsidRPr="00927184">
        <w:rPr>
          <w:lang w:val="nl-NL"/>
        </w:rPr>
        <w:t xml:space="preserve"> in de VISISURE-set)</w:t>
      </w:r>
    </w:p>
    <w:p w14:paraId="29C41D19" w14:textId="77777777" w:rsidR="009E65B5" w:rsidRPr="00927184" w:rsidRDefault="009E65B5" w:rsidP="00C628B0">
      <w:pPr>
        <w:rPr>
          <w:lang w:val="nl-NL"/>
        </w:rPr>
      </w:pPr>
    </w:p>
    <w:p w14:paraId="639D1961" w14:textId="77777777" w:rsidR="009E65B5" w:rsidRPr="00927184" w:rsidRDefault="009B37FB" w:rsidP="00C628B0">
      <w:pPr>
        <w:rPr>
          <w:lang w:val="nl-NL"/>
        </w:rPr>
      </w:pPr>
      <w:r w:rsidRPr="00927184">
        <w:rPr>
          <w:lang w:val="nl-NL"/>
        </w:rPr>
        <w:t xml:space="preserve">Om Lucentis </w:t>
      </w:r>
      <w:r w:rsidR="00396616" w:rsidRPr="00927184">
        <w:rPr>
          <w:lang w:val="nl-NL"/>
        </w:rPr>
        <w:t>te bereiden voor</w:t>
      </w:r>
      <w:r w:rsidR="009E65B5" w:rsidRPr="00927184">
        <w:rPr>
          <w:lang w:val="nl-NL"/>
        </w:rPr>
        <w:t xml:space="preserve"> intravitreale toedien</w:t>
      </w:r>
      <w:r w:rsidR="00544D33" w:rsidRPr="00927184">
        <w:rPr>
          <w:lang w:val="nl-NL"/>
        </w:rPr>
        <w:t xml:space="preserve">ing aan </w:t>
      </w:r>
      <w:r w:rsidR="00D92AC4" w:rsidRPr="00927184">
        <w:rPr>
          <w:lang w:val="nl-NL"/>
        </w:rPr>
        <w:t>premature</w:t>
      </w:r>
      <w:r w:rsidR="00544D33" w:rsidRPr="00927184">
        <w:rPr>
          <w:lang w:val="nl-NL"/>
        </w:rPr>
        <w:t xml:space="preserve"> baby's</w:t>
      </w:r>
      <w:r w:rsidR="009E65B5" w:rsidRPr="00927184">
        <w:rPr>
          <w:lang w:val="nl-NL"/>
        </w:rPr>
        <w:t xml:space="preserve"> dient u zich te houden aan de instructies</w:t>
      </w:r>
      <w:r w:rsidRPr="00927184">
        <w:rPr>
          <w:lang w:val="nl-NL"/>
        </w:rPr>
        <w:t xml:space="preserve"> voor</w:t>
      </w:r>
      <w:r w:rsidR="00544D33" w:rsidRPr="00927184">
        <w:rPr>
          <w:lang w:val="nl-NL"/>
        </w:rPr>
        <w:t xml:space="preserve"> gebruik</w:t>
      </w:r>
      <w:r w:rsidR="007D50F2" w:rsidRPr="00927184">
        <w:rPr>
          <w:lang w:val="nl-NL"/>
        </w:rPr>
        <w:t xml:space="preserve"> in de VISISURE-set.</w:t>
      </w:r>
    </w:p>
    <w:p w14:paraId="1CE37B27" w14:textId="77777777" w:rsidR="009E65B5" w:rsidRPr="00927184" w:rsidRDefault="009E65B5" w:rsidP="00C628B0">
      <w:pPr>
        <w:rPr>
          <w:lang w:val="nl-NL"/>
        </w:rPr>
      </w:pPr>
    </w:p>
    <w:p w14:paraId="5DF843A2" w14:textId="77777777" w:rsidR="00A37F71" w:rsidRPr="00A5020F" w:rsidRDefault="009E65B5" w:rsidP="00C628B0">
      <w:pPr>
        <w:rPr>
          <w:lang w:val="nl-NL"/>
        </w:rPr>
      </w:pPr>
      <w:r w:rsidRPr="00927184">
        <w:rPr>
          <w:lang w:val="nl-NL"/>
        </w:rPr>
        <w:t>De injectienaald moet 1,0 tot 2,0</w:t>
      </w:r>
      <w:r w:rsidR="0021614C" w:rsidRPr="00927184">
        <w:rPr>
          <w:lang w:val="nl-NL"/>
        </w:rPr>
        <w:t> </w:t>
      </w:r>
      <w:r w:rsidRPr="00927184">
        <w:rPr>
          <w:lang w:val="nl-NL"/>
        </w:rPr>
        <w:t>mm achter de limbus in het oog worden geplaatst, met de naald in de richting van de oogzenuw. Het injectievolume van 0,02</w:t>
      </w:r>
      <w:r w:rsidR="0021614C" w:rsidRPr="00927184">
        <w:rPr>
          <w:lang w:val="nl-NL"/>
        </w:rPr>
        <w:t> </w:t>
      </w:r>
      <w:r w:rsidRPr="00927184">
        <w:rPr>
          <w:lang w:val="nl-NL"/>
        </w:rPr>
        <w:t>ml wordt vervolgens afgegeven.</w:t>
      </w:r>
    </w:p>
    <w:bookmarkEnd w:id="59"/>
    <w:p w14:paraId="18478E19" w14:textId="77777777" w:rsidR="004B57D8" w:rsidRPr="000C42DA" w:rsidRDefault="004B57D8" w:rsidP="00C628B0">
      <w:pPr>
        <w:rPr>
          <w:bCs/>
          <w:color w:val="auto"/>
          <w:lang w:val="nl-NL"/>
        </w:rPr>
      </w:pPr>
    </w:p>
    <w:sectPr w:rsidR="004B57D8" w:rsidRPr="000C42DA">
      <w:footerReference w:type="default" r:id="rId33"/>
      <w:footerReference w:type="first" r:id="rId34"/>
      <w:endnotePr>
        <w:numFmt w:val="decimal"/>
      </w:endnotePr>
      <w:pgSz w:w="11907" w:h="16840" w:code="9"/>
      <w:pgMar w:top="1134" w:right="1418" w:bottom="1134" w:left="1418" w:header="737" w:footer="737" w:gutter="0"/>
      <w:paperSrc w:first="15" w:other="15"/>
      <w:pgNumType w:start="1"/>
      <w:cols w:space="720"/>
      <w:noEndnote/>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908A071" w14:textId="77777777" w:rsidR="00EE0063" w:rsidRDefault="00EE0063">
      <w:pPr>
        <w:spacing w:line="20" w:lineRule="exact"/>
      </w:pPr>
    </w:p>
  </w:endnote>
  <w:endnote w:type="continuationSeparator" w:id="0">
    <w:p w14:paraId="0770BAAD" w14:textId="77777777" w:rsidR="00EE0063" w:rsidRDefault="00EE0063">
      <w:r>
        <w:t xml:space="preserve"> </w:t>
      </w:r>
    </w:p>
  </w:endnote>
  <w:endnote w:type="continuationNotice" w:id="1">
    <w:p w14:paraId="09B2B778" w14:textId="77777777" w:rsidR="00EE0063" w:rsidRDefault="00EE0063">
      <w:r>
        <w:t xml:space="preserve"> </w:t>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Helvetica">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MS Mincho">
    <w:altName w:val="ＭＳ 明朝"/>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NewsGothicBdBT-Reg">
    <w:altName w:val="Arial"/>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08F258" w14:textId="12F240E7" w:rsidR="00EE0063" w:rsidRPr="00EB3E53" w:rsidRDefault="00EE0063">
    <w:pPr>
      <w:pStyle w:val="Footer"/>
      <w:tabs>
        <w:tab w:val="clear" w:pos="8930"/>
        <w:tab w:val="right" w:pos="8931"/>
      </w:tabs>
      <w:ind w:right="96"/>
      <w:jc w:val="center"/>
      <w:rPr>
        <w:rFonts w:ascii="Arial" w:hAnsi="Arial" w:cs="Arial"/>
      </w:rPr>
    </w:pPr>
    <w:r>
      <w:fldChar w:fldCharType="begin"/>
    </w:r>
    <w:r>
      <w:instrText xml:space="preserve"> EQ </w:instrText>
    </w:r>
    <w:r>
      <w:fldChar w:fldCharType="end"/>
    </w:r>
    <w:r w:rsidRPr="00EB3E53">
      <w:rPr>
        <w:rStyle w:val="PageNumber"/>
        <w:rFonts w:ascii="Arial" w:hAnsi="Arial" w:cs="Arial"/>
      </w:rPr>
      <w:fldChar w:fldCharType="begin"/>
    </w:r>
    <w:r w:rsidRPr="00EB3E53">
      <w:rPr>
        <w:rStyle w:val="PageNumber"/>
        <w:rFonts w:ascii="Arial" w:hAnsi="Arial" w:cs="Arial"/>
      </w:rPr>
      <w:instrText xml:space="preserve">PAGE  </w:instrText>
    </w:r>
    <w:r w:rsidRPr="00EB3E53">
      <w:rPr>
        <w:rStyle w:val="PageNumber"/>
        <w:rFonts w:ascii="Arial" w:hAnsi="Arial" w:cs="Arial"/>
      </w:rPr>
      <w:fldChar w:fldCharType="separate"/>
    </w:r>
    <w:r w:rsidR="00C3050E">
      <w:rPr>
        <w:rStyle w:val="PageNumber"/>
        <w:rFonts w:ascii="Arial" w:hAnsi="Arial" w:cs="Arial"/>
        <w:noProof/>
      </w:rPr>
      <w:t>25</w:t>
    </w:r>
    <w:r w:rsidRPr="00EB3E53">
      <w:rPr>
        <w:rStyle w:val="PageNumber"/>
        <w:rFonts w:ascii="Arial" w:hAnsi="Arial" w:cs="Aria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02C2B6" w14:textId="77777777" w:rsidR="00EE0063" w:rsidRDefault="00EE0063">
    <w:pPr>
      <w:pStyle w:val="Foot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noProof/>
      </w:rPr>
      <w:t>1</w:t>
    </w:r>
    <w:r>
      <w:rPr>
        <w:rStyle w:val="PageNumber"/>
      </w:rPr>
      <w:fldChar w:fldCharType="end"/>
    </w:r>
  </w:p>
  <w:p w14:paraId="21F4AA71" w14:textId="77777777" w:rsidR="00EE0063" w:rsidRPr="0055199A" w:rsidRDefault="00EE0063">
    <w:pPr>
      <w:pStyle w:val="Footer"/>
      <w:tabs>
        <w:tab w:val="clear" w:pos="8930"/>
        <w:tab w:val="right" w:pos="8931"/>
      </w:tabs>
      <w:ind w:right="360"/>
      <w:jc w:val="center"/>
      <w:rPr>
        <w:rFonts w:ascii="Arial" w:hAnsi="Arial" w:cs="Arial"/>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68DF56E" w14:textId="77777777" w:rsidR="00EE0063" w:rsidRDefault="00EE0063">
      <w:r>
        <w:separator/>
      </w:r>
    </w:p>
  </w:footnote>
  <w:footnote w:type="continuationSeparator" w:id="0">
    <w:p w14:paraId="3B35913A" w14:textId="77777777" w:rsidR="00EE0063" w:rsidRDefault="00EE0063" w:rsidP="00D126AF">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E"/>
    <w:multiLevelType w:val="singleLevel"/>
    <w:tmpl w:val="FFFFFFFF"/>
    <w:lvl w:ilvl="0">
      <w:numFmt w:val="decimal"/>
      <w:lvlText w:val="*"/>
      <w:lvlJc w:val="left"/>
    </w:lvl>
  </w:abstractNum>
  <w:abstractNum w:abstractNumId="1" w15:restartNumberingAfterBreak="0">
    <w:nsid w:val="01513F1C"/>
    <w:multiLevelType w:val="hybridMultilevel"/>
    <w:tmpl w:val="C9AC8542"/>
    <w:lvl w:ilvl="0" w:tplc="4C8ADEB6">
      <w:start w:val="1"/>
      <w:numFmt w:val="bullet"/>
      <w:lvlText w:val="-"/>
      <w:lvlJc w:val="left"/>
      <w:pPr>
        <w:ind w:left="360" w:hanging="360"/>
      </w:pPr>
      <w:rPr>
        <w:rFonts w:ascii="Courier New" w:hAnsi="Courier New"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 w15:restartNumberingAfterBreak="0">
    <w:nsid w:val="02B17EE4"/>
    <w:multiLevelType w:val="hybridMultilevel"/>
    <w:tmpl w:val="63D438CA"/>
    <w:lvl w:ilvl="0" w:tplc="2AEA9B68">
      <w:start w:val="1"/>
      <w:numFmt w:val="bullet"/>
      <w:lvlText w:val=""/>
      <w:lvlJc w:val="left"/>
      <w:pPr>
        <w:tabs>
          <w:tab w:val="num" w:pos="417"/>
        </w:tabs>
        <w:ind w:left="417" w:hanging="357"/>
      </w:pPr>
      <w:rPr>
        <w:rFonts w:ascii="Symbol" w:hAnsi="Symbol" w:hint="default"/>
      </w:rPr>
    </w:lvl>
    <w:lvl w:ilvl="1" w:tplc="04090003" w:tentative="1">
      <w:start w:val="1"/>
      <w:numFmt w:val="bullet"/>
      <w:lvlText w:val="o"/>
      <w:lvlJc w:val="left"/>
      <w:pPr>
        <w:tabs>
          <w:tab w:val="num" w:pos="1500"/>
        </w:tabs>
        <w:ind w:left="1500" w:hanging="360"/>
      </w:pPr>
      <w:rPr>
        <w:rFonts w:ascii="Courier New" w:hAnsi="Courier New" w:hint="default"/>
      </w:rPr>
    </w:lvl>
    <w:lvl w:ilvl="2" w:tplc="04090005" w:tentative="1">
      <w:start w:val="1"/>
      <w:numFmt w:val="bullet"/>
      <w:lvlText w:val=""/>
      <w:lvlJc w:val="left"/>
      <w:pPr>
        <w:tabs>
          <w:tab w:val="num" w:pos="2220"/>
        </w:tabs>
        <w:ind w:left="2220" w:hanging="360"/>
      </w:pPr>
      <w:rPr>
        <w:rFonts w:ascii="Wingdings" w:hAnsi="Wingdings" w:hint="default"/>
      </w:rPr>
    </w:lvl>
    <w:lvl w:ilvl="3" w:tplc="04090001" w:tentative="1">
      <w:start w:val="1"/>
      <w:numFmt w:val="bullet"/>
      <w:lvlText w:val=""/>
      <w:lvlJc w:val="left"/>
      <w:pPr>
        <w:tabs>
          <w:tab w:val="num" w:pos="2940"/>
        </w:tabs>
        <w:ind w:left="2940" w:hanging="360"/>
      </w:pPr>
      <w:rPr>
        <w:rFonts w:ascii="Symbol" w:hAnsi="Symbol" w:hint="default"/>
      </w:rPr>
    </w:lvl>
    <w:lvl w:ilvl="4" w:tplc="04090003" w:tentative="1">
      <w:start w:val="1"/>
      <w:numFmt w:val="bullet"/>
      <w:lvlText w:val="o"/>
      <w:lvlJc w:val="left"/>
      <w:pPr>
        <w:tabs>
          <w:tab w:val="num" w:pos="3660"/>
        </w:tabs>
        <w:ind w:left="3660" w:hanging="360"/>
      </w:pPr>
      <w:rPr>
        <w:rFonts w:ascii="Courier New" w:hAnsi="Courier New" w:hint="default"/>
      </w:rPr>
    </w:lvl>
    <w:lvl w:ilvl="5" w:tplc="04090005" w:tentative="1">
      <w:start w:val="1"/>
      <w:numFmt w:val="bullet"/>
      <w:lvlText w:val=""/>
      <w:lvlJc w:val="left"/>
      <w:pPr>
        <w:tabs>
          <w:tab w:val="num" w:pos="4380"/>
        </w:tabs>
        <w:ind w:left="4380" w:hanging="360"/>
      </w:pPr>
      <w:rPr>
        <w:rFonts w:ascii="Wingdings" w:hAnsi="Wingdings" w:hint="default"/>
      </w:rPr>
    </w:lvl>
    <w:lvl w:ilvl="6" w:tplc="04090001" w:tentative="1">
      <w:start w:val="1"/>
      <w:numFmt w:val="bullet"/>
      <w:lvlText w:val=""/>
      <w:lvlJc w:val="left"/>
      <w:pPr>
        <w:tabs>
          <w:tab w:val="num" w:pos="5100"/>
        </w:tabs>
        <w:ind w:left="5100" w:hanging="360"/>
      </w:pPr>
      <w:rPr>
        <w:rFonts w:ascii="Symbol" w:hAnsi="Symbol" w:hint="default"/>
      </w:rPr>
    </w:lvl>
    <w:lvl w:ilvl="7" w:tplc="04090003" w:tentative="1">
      <w:start w:val="1"/>
      <w:numFmt w:val="bullet"/>
      <w:lvlText w:val="o"/>
      <w:lvlJc w:val="left"/>
      <w:pPr>
        <w:tabs>
          <w:tab w:val="num" w:pos="5820"/>
        </w:tabs>
        <w:ind w:left="5820" w:hanging="360"/>
      </w:pPr>
      <w:rPr>
        <w:rFonts w:ascii="Courier New" w:hAnsi="Courier New" w:hint="default"/>
      </w:rPr>
    </w:lvl>
    <w:lvl w:ilvl="8" w:tplc="04090005" w:tentative="1">
      <w:start w:val="1"/>
      <w:numFmt w:val="bullet"/>
      <w:lvlText w:val=""/>
      <w:lvlJc w:val="left"/>
      <w:pPr>
        <w:tabs>
          <w:tab w:val="num" w:pos="6540"/>
        </w:tabs>
        <w:ind w:left="6540" w:hanging="360"/>
      </w:pPr>
      <w:rPr>
        <w:rFonts w:ascii="Wingdings" w:hAnsi="Wingdings" w:hint="default"/>
      </w:rPr>
    </w:lvl>
  </w:abstractNum>
  <w:abstractNum w:abstractNumId="3"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4" w15:restartNumberingAfterBreak="0">
    <w:nsid w:val="09FC4489"/>
    <w:multiLevelType w:val="hybridMultilevel"/>
    <w:tmpl w:val="EE4C6B10"/>
    <w:lvl w:ilvl="0" w:tplc="1A4C527E">
      <w:start w:val="2"/>
      <w:numFmt w:val="bullet"/>
      <w:lvlText w:val="-"/>
      <w:lvlJc w:val="left"/>
      <w:pPr>
        <w:tabs>
          <w:tab w:val="num" w:pos="927"/>
        </w:tabs>
        <w:ind w:left="927" w:hanging="360"/>
      </w:pPr>
      <w:rPr>
        <w:rFonts w:hint="default"/>
        <w:u w:val="none" w:color="000000"/>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0AB85FF8"/>
    <w:multiLevelType w:val="singleLevel"/>
    <w:tmpl w:val="7F16F3BA"/>
    <w:lvl w:ilvl="0">
      <w:start w:val="1"/>
      <w:numFmt w:val="bullet"/>
      <w:lvlText w:val=""/>
      <w:lvlJc w:val="left"/>
      <w:pPr>
        <w:tabs>
          <w:tab w:val="num" w:pos="357"/>
        </w:tabs>
        <w:ind w:left="357" w:hanging="357"/>
      </w:pPr>
      <w:rPr>
        <w:rFonts w:ascii="Symbol" w:hAnsi="Symbol" w:hint="default"/>
        <w:lang w:val="en-US"/>
      </w:rPr>
    </w:lvl>
  </w:abstractNum>
  <w:abstractNum w:abstractNumId="6" w15:restartNumberingAfterBreak="0">
    <w:nsid w:val="11565231"/>
    <w:multiLevelType w:val="hybridMultilevel"/>
    <w:tmpl w:val="D2908998"/>
    <w:lvl w:ilvl="0" w:tplc="04090001">
      <w:start w:val="1"/>
      <w:numFmt w:val="bullet"/>
      <w:lvlText w:val=""/>
      <w:lvlJc w:val="left"/>
      <w:pPr>
        <w:tabs>
          <w:tab w:val="num" w:pos="360"/>
        </w:tabs>
        <w:ind w:left="360" w:hanging="360"/>
      </w:pPr>
      <w:rPr>
        <w:rFonts w:ascii="Symbol" w:hAnsi="Symbol" w:hint="default"/>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7" w15:restartNumberingAfterBreak="0">
    <w:nsid w:val="17ED17EF"/>
    <w:multiLevelType w:val="hybridMultilevel"/>
    <w:tmpl w:val="232827CC"/>
    <w:lvl w:ilvl="0" w:tplc="DFE8493E">
      <w:start w:val="6"/>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1928456C"/>
    <w:multiLevelType w:val="hybridMultilevel"/>
    <w:tmpl w:val="11E863E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23F11DD2"/>
    <w:multiLevelType w:val="hybridMultilevel"/>
    <w:tmpl w:val="75687E60"/>
    <w:lvl w:ilvl="0" w:tplc="EA6CEA2C">
      <w:start w:val="2"/>
      <w:numFmt w:val="bullet"/>
      <w:lvlText w:val=""/>
      <w:lvlJc w:val="left"/>
      <w:pPr>
        <w:tabs>
          <w:tab w:val="num" w:pos="933"/>
        </w:tabs>
        <w:ind w:left="933" w:hanging="360"/>
      </w:pPr>
      <w:rPr>
        <w:rFonts w:ascii="Symbol" w:hAnsi="Symbol" w:hint="default"/>
        <w:color w:val="auto"/>
        <w:u w:val="none" w:color="000000"/>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2DFF505F"/>
    <w:multiLevelType w:val="hybridMultilevel"/>
    <w:tmpl w:val="C36EDD8E"/>
    <w:lvl w:ilvl="0" w:tplc="2E967794">
      <w:start w:val="6"/>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3A4412BE"/>
    <w:multiLevelType w:val="singleLevel"/>
    <w:tmpl w:val="A4D2795A"/>
    <w:lvl w:ilvl="0">
      <w:start w:val="1"/>
      <w:numFmt w:val="bullet"/>
      <w:lvlText w:val=""/>
      <w:lvlJc w:val="left"/>
      <w:pPr>
        <w:tabs>
          <w:tab w:val="num" w:pos="357"/>
        </w:tabs>
        <w:ind w:left="357" w:hanging="357"/>
      </w:pPr>
      <w:rPr>
        <w:rFonts w:ascii="Symbol" w:hAnsi="Symbol" w:hint="default"/>
      </w:rPr>
    </w:lvl>
  </w:abstractNum>
  <w:abstractNum w:abstractNumId="12" w15:restartNumberingAfterBreak="0">
    <w:nsid w:val="3FD5185C"/>
    <w:multiLevelType w:val="hybridMultilevel"/>
    <w:tmpl w:val="3C222E00"/>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42643FBF"/>
    <w:multiLevelType w:val="hybridMultilevel"/>
    <w:tmpl w:val="9C2492C4"/>
    <w:lvl w:ilvl="0" w:tplc="1A4C527E">
      <w:start w:val="2"/>
      <w:numFmt w:val="bullet"/>
      <w:lvlText w:val="-"/>
      <w:lvlJc w:val="left"/>
      <w:pPr>
        <w:tabs>
          <w:tab w:val="num" w:pos="360"/>
        </w:tabs>
        <w:ind w:left="360" w:hanging="360"/>
      </w:pPr>
      <w:rPr>
        <w:rFonts w:hint="default"/>
        <w:u w:val="none" w:color="000000"/>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14" w15:restartNumberingAfterBreak="0">
    <w:nsid w:val="498F3384"/>
    <w:multiLevelType w:val="hybridMultilevel"/>
    <w:tmpl w:val="307EC28A"/>
    <w:lvl w:ilvl="0" w:tplc="EEA83B24">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15" w15:restartNumberingAfterBreak="0">
    <w:nsid w:val="4A8F1775"/>
    <w:multiLevelType w:val="hybridMultilevel"/>
    <w:tmpl w:val="1476652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664E06CB"/>
    <w:multiLevelType w:val="hybridMultilevel"/>
    <w:tmpl w:val="91804134"/>
    <w:lvl w:ilvl="0" w:tplc="04090001">
      <w:start w:val="1"/>
      <w:numFmt w:val="bullet"/>
      <w:lvlText w:val=""/>
      <w:lvlJc w:val="left"/>
      <w:pPr>
        <w:tabs>
          <w:tab w:val="num" w:pos="360"/>
        </w:tabs>
        <w:ind w:left="360" w:hanging="360"/>
      </w:pPr>
      <w:rPr>
        <w:rFonts w:ascii="Symbol" w:hAnsi="Symbol" w:hint="default"/>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17" w15:restartNumberingAfterBreak="0">
    <w:nsid w:val="69E95A54"/>
    <w:multiLevelType w:val="hybridMultilevel"/>
    <w:tmpl w:val="93BE8EFA"/>
    <w:lvl w:ilvl="0" w:tplc="42147094">
      <w:start w:val="1"/>
      <w:numFmt w:val="bullet"/>
      <w:lvlText w:val=""/>
      <w:lvlJc w:val="left"/>
      <w:pPr>
        <w:tabs>
          <w:tab w:val="num" w:pos="397"/>
        </w:tabs>
        <w:ind w:left="397" w:hanging="397"/>
      </w:pPr>
      <w:rPr>
        <w:rFonts w:ascii="Symbol" w:hAnsi="Symbol"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8" w15:restartNumberingAfterBreak="0">
    <w:nsid w:val="6D9069CC"/>
    <w:multiLevelType w:val="hybridMultilevel"/>
    <w:tmpl w:val="E9481018"/>
    <w:lvl w:ilvl="0" w:tplc="FFFFFFFF">
      <w:start w:val="1"/>
      <w:numFmt w:val="bullet"/>
      <w:lvlText w:val="-"/>
      <w:lvlJc w:val="left"/>
      <w:pPr>
        <w:tabs>
          <w:tab w:val="num" w:pos="417"/>
        </w:tabs>
        <w:ind w:left="417" w:hanging="357"/>
      </w:pPr>
      <w:rPr>
        <w:rFonts w:hint="default"/>
      </w:rPr>
    </w:lvl>
    <w:lvl w:ilvl="1" w:tplc="04090003" w:tentative="1">
      <w:start w:val="1"/>
      <w:numFmt w:val="bullet"/>
      <w:lvlText w:val="o"/>
      <w:lvlJc w:val="left"/>
      <w:pPr>
        <w:tabs>
          <w:tab w:val="num" w:pos="1500"/>
        </w:tabs>
        <w:ind w:left="1500" w:hanging="360"/>
      </w:pPr>
      <w:rPr>
        <w:rFonts w:ascii="Courier New" w:hAnsi="Courier New" w:hint="default"/>
      </w:rPr>
    </w:lvl>
    <w:lvl w:ilvl="2" w:tplc="04090005" w:tentative="1">
      <w:start w:val="1"/>
      <w:numFmt w:val="bullet"/>
      <w:lvlText w:val=""/>
      <w:lvlJc w:val="left"/>
      <w:pPr>
        <w:tabs>
          <w:tab w:val="num" w:pos="2220"/>
        </w:tabs>
        <w:ind w:left="2220" w:hanging="360"/>
      </w:pPr>
      <w:rPr>
        <w:rFonts w:ascii="Wingdings" w:hAnsi="Wingdings" w:hint="default"/>
      </w:rPr>
    </w:lvl>
    <w:lvl w:ilvl="3" w:tplc="04090001" w:tentative="1">
      <w:start w:val="1"/>
      <w:numFmt w:val="bullet"/>
      <w:lvlText w:val=""/>
      <w:lvlJc w:val="left"/>
      <w:pPr>
        <w:tabs>
          <w:tab w:val="num" w:pos="2940"/>
        </w:tabs>
        <w:ind w:left="2940" w:hanging="360"/>
      </w:pPr>
      <w:rPr>
        <w:rFonts w:ascii="Symbol" w:hAnsi="Symbol" w:hint="default"/>
      </w:rPr>
    </w:lvl>
    <w:lvl w:ilvl="4" w:tplc="04090003" w:tentative="1">
      <w:start w:val="1"/>
      <w:numFmt w:val="bullet"/>
      <w:lvlText w:val="o"/>
      <w:lvlJc w:val="left"/>
      <w:pPr>
        <w:tabs>
          <w:tab w:val="num" w:pos="3660"/>
        </w:tabs>
        <w:ind w:left="3660" w:hanging="360"/>
      </w:pPr>
      <w:rPr>
        <w:rFonts w:ascii="Courier New" w:hAnsi="Courier New" w:hint="default"/>
      </w:rPr>
    </w:lvl>
    <w:lvl w:ilvl="5" w:tplc="04090005" w:tentative="1">
      <w:start w:val="1"/>
      <w:numFmt w:val="bullet"/>
      <w:lvlText w:val=""/>
      <w:lvlJc w:val="left"/>
      <w:pPr>
        <w:tabs>
          <w:tab w:val="num" w:pos="4380"/>
        </w:tabs>
        <w:ind w:left="4380" w:hanging="360"/>
      </w:pPr>
      <w:rPr>
        <w:rFonts w:ascii="Wingdings" w:hAnsi="Wingdings" w:hint="default"/>
      </w:rPr>
    </w:lvl>
    <w:lvl w:ilvl="6" w:tplc="04090001" w:tentative="1">
      <w:start w:val="1"/>
      <w:numFmt w:val="bullet"/>
      <w:lvlText w:val=""/>
      <w:lvlJc w:val="left"/>
      <w:pPr>
        <w:tabs>
          <w:tab w:val="num" w:pos="5100"/>
        </w:tabs>
        <w:ind w:left="5100" w:hanging="360"/>
      </w:pPr>
      <w:rPr>
        <w:rFonts w:ascii="Symbol" w:hAnsi="Symbol" w:hint="default"/>
      </w:rPr>
    </w:lvl>
    <w:lvl w:ilvl="7" w:tplc="04090003" w:tentative="1">
      <w:start w:val="1"/>
      <w:numFmt w:val="bullet"/>
      <w:lvlText w:val="o"/>
      <w:lvlJc w:val="left"/>
      <w:pPr>
        <w:tabs>
          <w:tab w:val="num" w:pos="5820"/>
        </w:tabs>
        <w:ind w:left="5820" w:hanging="360"/>
      </w:pPr>
      <w:rPr>
        <w:rFonts w:ascii="Courier New" w:hAnsi="Courier New" w:hint="default"/>
      </w:rPr>
    </w:lvl>
    <w:lvl w:ilvl="8" w:tplc="04090005" w:tentative="1">
      <w:start w:val="1"/>
      <w:numFmt w:val="bullet"/>
      <w:lvlText w:val=""/>
      <w:lvlJc w:val="left"/>
      <w:pPr>
        <w:tabs>
          <w:tab w:val="num" w:pos="6540"/>
        </w:tabs>
        <w:ind w:left="6540" w:hanging="360"/>
      </w:pPr>
      <w:rPr>
        <w:rFonts w:ascii="Wingdings" w:hAnsi="Wingdings" w:hint="default"/>
      </w:rPr>
    </w:lvl>
  </w:abstractNum>
  <w:abstractNum w:abstractNumId="19" w15:restartNumberingAfterBreak="0">
    <w:nsid w:val="7A601652"/>
    <w:multiLevelType w:val="hybridMultilevel"/>
    <w:tmpl w:val="1714B65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7B431139"/>
    <w:multiLevelType w:val="hybridMultilevel"/>
    <w:tmpl w:val="D998337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7DA0445D"/>
    <w:multiLevelType w:val="hybridMultilevel"/>
    <w:tmpl w:val="D5B03FDE"/>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num w:numId="1" w16cid:durableId="1361280941">
    <w:abstractNumId w:val="0"/>
    <w:lvlOverride w:ilvl="0">
      <w:lvl w:ilvl="0">
        <w:start w:val="1"/>
        <w:numFmt w:val="bullet"/>
        <w:lvlText w:val="-"/>
        <w:legacy w:legacy="1" w:legacySpace="0" w:legacyIndent="360"/>
        <w:lvlJc w:val="left"/>
        <w:pPr>
          <w:ind w:left="360" w:hanging="360"/>
        </w:pPr>
      </w:lvl>
    </w:lvlOverride>
  </w:num>
  <w:num w:numId="2" w16cid:durableId="1013916758">
    <w:abstractNumId w:val="0"/>
    <w:lvlOverride w:ilvl="0">
      <w:lvl w:ilvl="0">
        <w:start w:val="1"/>
        <w:numFmt w:val="bullet"/>
        <w:lvlText w:val=""/>
        <w:legacy w:legacy="1" w:legacySpace="0" w:legacyIndent="360"/>
        <w:lvlJc w:val="left"/>
        <w:pPr>
          <w:ind w:left="360" w:hanging="360"/>
        </w:pPr>
        <w:rPr>
          <w:rFonts w:ascii="Symbol" w:hAnsi="Symbol" w:hint="default"/>
        </w:rPr>
      </w:lvl>
    </w:lvlOverride>
  </w:num>
  <w:num w:numId="3" w16cid:durableId="615452561">
    <w:abstractNumId w:val="13"/>
  </w:num>
  <w:num w:numId="4" w16cid:durableId="1362247483">
    <w:abstractNumId w:val="4"/>
  </w:num>
  <w:num w:numId="5" w16cid:durableId="1042486986">
    <w:abstractNumId w:val="6"/>
  </w:num>
  <w:num w:numId="6" w16cid:durableId="1383939856">
    <w:abstractNumId w:val="16"/>
  </w:num>
  <w:num w:numId="7" w16cid:durableId="633366974">
    <w:abstractNumId w:val="9"/>
  </w:num>
  <w:num w:numId="8" w16cid:durableId="936326143">
    <w:abstractNumId w:val="2"/>
  </w:num>
  <w:num w:numId="9" w16cid:durableId="995567625">
    <w:abstractNumId w:val="0"/>
    <w:lvlOverride w:ilvl="0">
      <w:lvl w:ilvl="0">
        <w:numFmt w:val="bullet"/>
        <w:lvlText w:val=""/>
        <w:legacy w:legacy="1" w:legacySpace="0" w:legacyIndent="0"/>
        <w:lvlJc w:val="left"/>
        <w:rPr>
          <w:rFonts w:ascii="Symbol" w:hAnsi="Symbol" w:hint="default"/>
        </w:rPr>
      </w:lvl>
    </w:lvlOverride>
  </w:num>
  <w:num w:numId="10" w16cid:durableId="814562037">
    <w:abstractNumId w:val="21"/>
  </w:num>
  <w:num w:numId="11" w16cid:durableId="1431972572">
    <w:abstractNumId w:val="0"/>
    <w:lvlOverride w:ilvl="0">
      <w:lvl w:ilvl="0">
        <w:start w:val="1"/>
        <w:numFmt w:val="bullet"/>
        <w:lvlText w:val="-"/>
        <w:lvlJc w:val="left"/>
        <w:pPr>
          <w:ind w:left="360" w:hanging="360"/>
        </w:pPr>
      </w:lvl>
    </w:lvlOverride>
  </w:num>
  <w:num w:numId="12" w16cid:durableId="704990556">
    <w:abstractNumId w:val="18"/>
  </w:num>
  <w:num w:numId="13" w16cid:durableId="1778402515">
    <w:abstractNumId w:val="12"/>
  </w:num>
  <w:num w:numId="14" w16cid:durableId="1293054509">
    <w:abstractNumId w:val="3"/>
  </w:num>
  <w:num w:numId="15" w16cid:durableId="875391706">
    <w:abstractNumId w:val="14"/>
  </w:num>
  <w:num w:numId="16" w16cid:durableId="1066413882">
    <w:abstractNumId w:val="1"/>
  </w:num>
  <w:num w:numId="17" w16cid:durableId="1503356118">
    <w:abstractNumId w:val="17"/>
  </w:num>
  <w:num w:numId="18" w16cid:durableId="355618833">
    <w:abstractNumId w:val="10"/>
  </w:num>
  <w:num w:numId="19" w16cid:durableId="103380291">
    <w:abstractNumId w:val="7"/>
  </w:num>
  <w:num w:numId="20" w16cid:durableId="1641183186">
    <w:abstractNumId w:val="11"/>
  </w:num>
  <w:num w:numId="21" w16cid:durableId="601571249">
    <w:abstractNumId w:val="8"/>
  </w:num>
  <w:num w:numId="22" w16cid:durableId="23332100">
    <w:abstractNumId w:val="19"/>
  </w:num>
  <w:num w:numId="23" w16cid:durableId="602612056">
    <w:abstractNumId w:val="5"/>
  </w:num>
  <w:num w:numId="24" w16cid:durableId="2037580192">
    <w:abstractNumId w:val="15"/>
  </w:num>
  <w:num w:numId="25" w16cid:durableId="959071436">
    <w:abstractNumId w:val="12"/>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436406824">
    <w:abstractNumId w:val="20"/>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embedSystemFonts/>
  <w:activeWritingStyle w:appName="MSWord" w:lang="nl-NL" w:vendorID="64" w:dllVersion="6" w:nlCheck="1" w:checkStyle="0"/>
  <w:activeWritingStyle w:appName="MSWord" w:lang="de-CH" w:vendorID="64" w:dllVersion="6" w:nlCheck="1" w:checkStyle="0"/>
  <w:activeWritingStyle w:appName="MSWord" w:lang="en-US" w:vendorID="64" w:dllVersion="6" w:nlCheck="1" w:checkStyle="1"/>
  <w:activeWritingStyle w:appName="MSWord" w:lang="en-GB" w:vendorID="64" w:dllVersion="6" w:nlCheck="1" w:checkStyle="1"/>
  <w:activeWritingStyle w:appName="MSWord" w:lang="de-DE" w:vendorID="64" w:dllVersion="6" w:nlCheck="1" w:checkStyle="0"/>
  <w:activeWritingStyle w:appName="MSWord" w:lang="fr-BE" w:vendorID="64" w:dllVersion="6" w:nlCheck="1" w:checkStyle="0"/>
  <w:activeWritingStyle w:appName="MSWord" w:lang="es-ES" w:vendorID="64" w:dllVersion="6" w:nlCheck="1" w:checkStyle="0"/>
  <w:activeWritingStyle w:appName="MSWord" w:lang="fr-CH" w:vendorID="64" w:dllVersion="6" w:nlCheck="1" w:checkStyle="0"/>
  <w:activeWritingStyle w:appName="MSWord" w:lang="it-IT" w:vendorID="64" w:dllVersion="6" w:nlCheck="1" w:checkStyle="0"/>
  <w:activeWritingStyle w:appName="MSWord" w:lang="es-ES_tradnl" w:vendorID="64" w:dllVersion="6" w:nlCheck="1" w:checkStyle="0"/>
  <w:activeWritingStyle w:appName="MSWord" w:lang="en-GB" w:vendorID="64" w:dllVersion="0" w:nlCheck="1" w:checkStyle="0"/>
  <w:activeWritingStyle w:appName="MSWord" w:lang="nl-NL" w:vendorID="64" w:dllVersion="0" w:nlCheck="1" w:checkStyle="0"/>
  <w:activeWritingStyle w:appName="MSWord" w:lang="en-US" w:vendorID="64" w:dllVersion="0" w:nlCheck="1" w:checkStyle="0"/>
  <w:activeWritingStyle w:appName="MSWord" w:lang="de-CH" w:vendorID="64" w:dllVersion="0" w:nlCheck="1" w:checkStyle="0"/>
  <w:activeWritingStyle w:appName="MSWord" w:lang="de-DE" w:vendorID="64" w:dllVersion="0" w:nlCheck="1" w:checkStyle="0"/>
  <w:activeWritingStyle w:appName="MSWord" w:lang="fr-BE" w:vendorID="64" w:dllVersion="0" w:nlCheck="1" w:checkStyle="0"/>
  <w:activeWritingStyle w:appName="MSWord" w:lang="es-ES" w:vendorID="64" w:dllVersion="0" w:nlCheck="1" w:checkStyle="0"/>
  <w:activeWritingStyle w:appName="MSWord" w:lang="fr-CH" w:vendorID="64" w:dllVersion="0" w:nlCheck="1" w:checkStyle="0"/>
  <w:activeWritingStyle w:appName="MSWord" w:lang="it-IT" w:vendorID="64" w:dllVersion="0" w:nlCheck="1" w:checkStyle="0"/>
  <w:activeWritingStyle w:appName="MSWord" w:lang="es-ES_tradnl" w:vendorID="64" w:dllVersion="0" w:nlCheck="1" w:checkStyle="0"/>
  <w:activeWritingStyle w:appName="MSWord" w:lang="nl-BE" w:vendorID="64" w:dllVersion="6" w:nlCheck="1" w:checkStyle="0"/>
  <w:activeWritingStyle w:appName="MSWord" w:lang="nl-BE" w:vendorID="64" w:dllVersion="0" w:nlCheck="1" w:checkStyle="0"/>
  <w:activeWritingStyle w:appName="MSWord" w:lang="fr-FR" w:vendorID="64" w:dllVersion="0" w:nlCheck="1" w:checkStyle="0"/>
  <w:activeWritingStyle w:appName="MSWord" w:lang="nl-NL" w:vendorID="9" w:dllVersion="512" w:checkStyle="1"/>
  <w:activeWritingStyle w:appName="MSWord" w:lang="es-ES" w:vendorID="9" w:dllVersion="512" w:checkStyle="1"/>
  <w:activeWritingStyle w:appName="MSWord" w:lang="es-ES_tradnl" w:vendorID="9" w:dllVersion="512" w:checkStyle="1"/>
  <w:activeWritingStyle w:appName="MSWord" w:lang="it-IT" w:vendorID="3" w:dllVersion="512" w:checkStyle="1"/>
  <w:activeWritingStyle w:appName="MSWord" w:lang="de-DE" w:vendorID="9" w:dllVersion="512" w:checkStyle="1"/>
  <w:activeWritingStyle w:appName="MSWord" w:lang="fr-FR" w:vendorID="9" w:dllVersion="512" w:checkStyle="1"/>
  <w:activeWritingStyle w:appName="MSWord" w:lang="sv-SE" w:vendorID="0" w:dllVersion="512" w:checkStyle="1"/>
  <w:activeWritingStyle w:appName="MSWord" w:lang="it-IT" w:vendorID="3" w:dllVersion="517" w:checkStyle="1"/>
  <w:activeWritingStyle w:appName="MSWord" w:lang="hu-HU" w:vendorID="7" w:dllVersion="513" w:checkStyle="1"/>
  <w:activeWritingStyle w:appName="MSWord" w:lang="pl-PL" w:vendorID="12" w:dllVersion="512" w:checkStyle="1"/>
  <w:activeWritingStyle w:appName="MSWord" w:lang="nl-NL" w:vendorID="1" w:dllVersion="512" w:checkStyle="1"/>
  <w:activeWritingStyle w:appName="MSWord" w:lang="nl" w:vendorID="1" w:dllVersion="512" w:checkStyle="1"/>
  <w:activeWritingStyle w:appName="MSWord" w:lang="nl-BE" w:vendorID="1" w:dllVersion="512" w:checkStyle="1"/>
  <w:activeWritingStyle w:appName="MSWord" w:lang="pt-PT" w:vendorID="13" w:dllVersion="513" w:checkStyle="1"/>
  <w:activeWritingStyle w:appName="MSWord" w:lang="nb-NO" w:vendorID="666" w:dllVersion="513" w:checkStyle="1"/>
  <w:activeWritingStyle w:appName="MSWord" w:lang="sv-SE" w:vendorID="22" w:dllVersion="513" w:checkStyle="1"/>
  <w:activeWritingStyle w:appName="MSWord" w:lang="nb-NO" w:vendorID="22" w:dllVersion="513" w:checkStyle="1"/>
  <w:activeWritingStyle w:appName="MSWord" w:lang="da-DK" w:vendorID="22" w:dllVersion="513" w:checkStyle="1"/>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567"/>
  <w:hyphenationZone w:val="875"/>
  <w:doNotHyphenateCaps/>
  <w:displayHorizontalDrawingGridEvery w:val="0"/>
  <w:displayVerticalDrawingGridEvery w:val="0"/>
  <w:doNotUseMarginsForDrawingGridOrigin/>
  <w:doNotShadeFormData/>
  <w:noPunctuationKerning/>
  <w:characterSpacingControl w:val="doNotCompress"/>
  <w:hdrShapeDefaults>
    <o:shapedefaults v:ext="edit" spidmax="135169" fillcolor="white" stroke="f">
      <v:fill color="white"/>
      <v:stroke on="f"/>
    </o:shapedefaults>
  </w:hdrShapeDefaults>
  <w:footnotePr>
    <w:footnote w:id="-1"/>
    <w:footnote w:id="0"/>
  </w:footnotePr>
  <w:endnotePr>
    <w:numFmt w:val="decimal"/>
    <w:endnote w:id="-1"/>
    <w:endnote w:id="0"/>
    <w:endnote w:id="1"/>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ersion" w:val="0"/>
  </w:docVars>
  <w:rsids>
    <w:rsidRoot w:val="008B7F5D"/>
    <w:rsid w:val="00000F78"/>
    <w:rsid w:val="00001AC2"/>
    <w:rsid w:val="00002F09"/>
    <w:rsid w:val="0000346D"/>
    <w:rsid w:val="00003583"/>
    <w:rsid w:val="00005504"/>
    <w:rsid w:val="00005DB9"/>
    <w:rsid w:val="00007ECF"/>
    <w:rsid w:val="00010ED9"/>
    <w:rsid w:val="00012C81"/>
    <w:rsid w:val="000137D6"/>
    <w:rsid w:val="0001463D"/>
    <w:rsid w:val="000147EE"/>
    <w:rsid w:val="00015FE8"/>
    <w:rsid w:val="00017197"/>
    <w:rsid w:val="00017787"/>
    <w:rsid w:val="00020519"/>
    <w:rsid w:val="0002117C"/>
    <w:rsid w:val="0002362E"/>
    <w:rsid w:val="00023644"/>
    <w:rsid w:val="000241FF"/>
    <w:rsid w:val="00024BB5"/>
    <w:rsid w:val="00025073"/>
    <w:rsid w:val="000258B1"/>
    <w:rsid w:val="0002735F"/>
    <w:rsid w:val="000304F5"/>
    <w:rsid w:val="0003073E"/>
    <w:rsid w:val="000314E2"/>
    <w:rsid w:val="0003165F"/>
    <w:rsid w:val="00031D0B"/>
    <w:rsid w:val="0003276F"/>
    <w:rsid w:val="00033DCB"/>
    <w:rsid w:val="0003411A"/>
    <w:rsid w:val="000346B1"/>
    <w:rsid w:val="00035A06"/>
    <w:rsid w:val="0003602E"/>
    <w:rsid w:val="00036550"/>
    <w:rsid w:val="000366E6"/>
    <w:rsid w:val="00040A6F"/>
    <w:rsid w:val="00040C13"/>
    <w:rsid w:val="00041DD4"/>
    <w:rsid w:val="000427BF"/>
    <w:rsid w:val="00044680"/>
    <w:rsid w:val="00047554"/>
    <w:rsid w:val="000509ED"/>
    <w:rsid w:val="0005241D"/>
    <w:rsid w:val="00052680"/>
    <w:rsid w:val="0005286B"/>
    <w:rsid w:val="00054905"/>
    <w:rsid w:val="00054CDC"/>
    <w:rsid w:val="00056988"/>
    <w:rsid w:val="00057233"/>
    <w:rsid w:val="00061CC4"/>
    <w:rsid w:val="000622A0"/>
    <w:rsid w:val="00062843"/>
    <w:rsid w:val="0006359B"/>
    <w:rsid w:val="000635B2"/>
    <w:rsid w:val="00065E0A"/>
    <w:rsid w:val="00065EDB"/>
    <w:rsid w:val="000661B4"/>
    <w:rsid w:val="000669A6"/>
    <w:rsid w:val="0006778D"/>
    <w:rsid w:val="0007001A"/>
    <w:rsid w:val="00070505"/>
    <w:rsid w:val="00071407"/>
    <w:rsid w:val="0007175E"/>
    <w:rsid w:val="00071C6C"/>
    <w:rsid w:val="00072394"/>
    <w:rsid w:val="00073A6A"/>
    <w:rsid w:val="00074C1C"/>
    <w:rsid w:val="00074DEC"/>
    <w:rsid w:val="00074F99"/>
    <w:rsid w:val="000752B0"/>
    <w:rsid w:val="00075626"/>
    <w:rsid w:val="00075B70"/>
    <w:rsid w:val="00075DBC"/>
    <w:rsid w:val="00075F60"/>
    <w:rsid w:val="000779DC"/>
    <w:rsid w:val="000800DD"/>
    <w:rsid w:val="00080DE2"/>
    <w:rsid w:val="00082EEC"/>
    <w:rsid w:val="00083105"/>
    <w:rsid w:val="00083790"/>
    <w:rsid w:val="00084C72"/>
    <w:rsid w:val="000858D4"/>
    <w:rsid w:val="00086526"/>
    <w:rsid w:val="000873B1"/>
    <w:rsid w:val="000879DE"/>
    <w:rsid w:val="00087A6C"/>
    <w:rsid w:val="00087C2C"/>
    <w:rsid w:val="0009074D"/>
    <w:rsid w:val="00092E7A"/>
    <w:rsid w:val="0009318C"/>
    <w:rsid w:val="000932AD"/>
    <w:rsid w:val="000941B6"/>
    <w:rsid w:val="000943DB"/>
    <w:rsid w:val="0009555F"/>
    <w:rsid w:val="00095E25"/>
    <w:rsid w:val="000970EA"/>
    <w:rsid w:val="00097B65"/>
    <w:rsid w:val="000A103A"/>
    <w:rsid w:val="000A1611"/>
    <w:rsid w:val="000A1C1B"/>
    <w:rsid w:val="000A2678"/>
    <w:rsid w:val="000A3A87"/>
    <w:rsid w:val="000A49CB"/>
    <w:rsid w:val="000A4B63"/>
    <w:rsid w:val="000A549D"/>
    <w:rsid w:val="000A5AE7"/>
    <w:rsid w:val="000A70FF"/>
    <w:rsid w:val="000A71C6"/>
    <w:rsid w:val="000B01F9"/>
    <w:rsid w:val="000B2987"/>
    <w:rsid w:val="000B3F4B"/>
    <w:rsid w:val="000B4FA8"/>
    <w:rsid w:val="000B5A4E"/>
    <w:rsid w:val="000B6FA9"/>
    <w:rsid w:val="000B7C9D"/>
    <w:rsid w:val="000C42DA"/>
    <w:rsid w:val="000C5BD0"/>
    <w:rsid w:val="000C762B"/>
    <w:rsid w:val="000C79DB"/>
    <w:rsid w:val="000C7AC8"/>
    <w:rsid w:val="000C7C23"/>
    <w:rsid w:val="000D16E9"/>
    <w:rsid w:val="000D2C3A"/>
    <w:rsid w:val="000D2CBF"/>
    <w:rsid w:val="000D2DB9"/>
    <w:rsid w:val="000D2DE1"/>
    <w:rsid w:val="000D31EA"/>
    <w:rsid w:val="000D3566"/>
    <w:rsid w:val="000D56E1"/>
    <w:rsid w:val="000D6AE6"/>
    <w:rsid w:val="000D6F61"/>
    <w:rsid w:val="000D77A0"/>
    <w:rsid w:val="000E01FA"/>
    <w:rsid w:val="000E045C"/>
    <w:rsid w:val="000E1260"/>
    <w:rsid w:val="000E1384"/>
    <w:rsid w:val="000E2835"/>
    <w:rsid w:val="000E3306"/>
    <w:rsid w:val="000E39EE"/>
    <w:rsid w:val="000E3F82"/>
    <w:rsid w:val="000E45F6"/>
    <w:rsid w:val="000E461F"/>
    <w:rsid w:val="000E53D2"/>
    <w:rsid w:val="000E5A55"/>
    <w:rsid w:val="000E5ED6"/>
    <w:rsid w:val="000E7180"/>
    <w:rsid w:val="000F0117"/>
    <w:rsid w:val="000F0217"/>
    <w:rsid w:val="000F0FE1"/>
    <w:rsid w:val="000F1400"/>
    <w:rsid w:val="000F2F57"/>
    <w:rsid w:val="000F2F8C"/>
    <w:rsid w:val="000F4E69"/>
    <w:rsid w:val="000F6857"/>
    <w:rsid w:val="000F70FE"/>
    <w:rsid w:val="000F7103"/>
    <w:rsid w:val="000F7F81"/>
    <w:rsid w:val="0010306B"/>
    <w:rsid w:val="00104F2F"/>
    <w:rsid w:val="001054A9"/>
    <w:rsid w:val="0010690D"/>
    <w:rsid w:val="0010748D"/>
    <w:rsid w:val="001075A4"/>
    <w:rsid w:val="001077F0"/>
    <w:rsid w:val="0010795C"/>
    <w:rsid w:val="001104ED"/>
    <w:rsid w:val="00110C85"/>
    <w:rsid w:val="00111126"/>
    <w:rsid w:val="00111931"/>
    <w:rsid w:val="00113A82"/>
    <w:rsid w:val="00115788"/>
    <w:rsid w:val="00115DB9"/>
    <w:rsid w:val="00115EC1"/>
    <w:rsid w:val="00115EDC"/>
    <w:rsid w:val="00117058"/>
    <w:rsid w:val="00117197"/>
    <w:rsid w:val="00120F23"/>
    <w:rsid w:val="001214D7"/>
    <w:rsid w:val="00122A40"/>
    <w:rsid w:val="00122BCE"/>
    <w:rsid w:val="0012379E"/>
    <w:rsid w:val="00125019"/>
    <w:rsid w:val="001250BA"/>
    <w:rsid w:val="001251A6"/>
    <w:rsid w:val="0012530F"/>
    <w:rsid w:val="00125366"/>
    <w:rsid w:val="0012615F"/>
    <w:rsid w:val="00126486"/>
    <w:rsid w:val="00126BE6"/>
    <w:rsid w:val="00126EDC"/>
    <w:rsid w:val="001315E8"/>
    <w:rsid w:val="00133038"/>
    <w:rsid w:val="001338D8"/>
    <w:rsid w:val="00133C1C"/>
    <w:rsid w:val="00134A31"/>
    <w:rsid w:val="00136AB2"/>
    <w:rsid w:val="001378EB"/>
    <w:rsid w:val="0014240A"/>
    <w:rsid w:val="00144BC7"/>
    <w:rsid w:val="00144FA0"/>
    <w:rsid w:val="00150307"/>
    <w:rsid w:val="0015062B"/>
    <w:rsid w:val="00150B0A"/>
    <w:rsid w:val="00150B37"/>
    <w:rsid w:val="0015219F"/>
    <w:rsid w:val="0015275C"/>
    <w:rsid w:val="001532B7"/>
    <w:rsid w:val="00154BAC"/>
    <w:rsid w:val="001563AF"/>
    <w:rsid w:val="00156DFB"/>
    <w:rsid w:val="001578C7"/>
    <w:rsid w:val="00160A90"/>
    <w:rsid w:val="00162196"/>
    <w:rsid w:val="00163425"/>
    <w:rsid w:val="00165E72"/>
    <w:rsid w:val="00167A06"/>
    <w:rsid w:val="00170322"/>
    <w:rsid w:val="00170507"/>
    <w:rsid w:val="00170E8D"/>
    <w:rsid w:val="001717D3"/>
    <w:rsid w:val="00171CDB"/>
    <w:rsid w:val="0017203E"/>
    <w:rsid w:val="0017351C"/>
    <w:rsid w:val="00173AE7"/>
    <w:rsid w:val="00174256"/>
    <w:rsid w:val="00175988"/>
    <w:rsid w:val="00175A0D"/>
    <w:rsid w:val="00176121"/>
    <w:rsid w:val="001770BA"/>
    <w:rsid w:val="0017739A"/>
    <w:rsid w:val="00177F4E"/>
    <w:rsid w:val="00181D3F"/>
    <w:rsid w:val="001830FF"/>
    <w:rsid w:val="00183883"/>
    <w:rsid w:val="001845F5"/>
    <w:rsid w:val="00185516"/>
    <w:rsid w:val="0018594E"/>
    <w:rsid w:val="00185C78"/>
    <w:rsid w:val="00187511"/>
    <w:rsid w:val="00187648"/>
    <w:rsid w:val="00187983"/>
    <w:rsid w:val="001905AF"/>
    <w:rsid w:val="001912D9"/>
    <w:rsid w:val="001924F4"/>
    <w:rsid w:val="00193497"/>
    <w:rsid w:val="00193AB6"/>
    <w:rsid w:val="001950E3"/>
    <w:rsid w:val="001A0038"/>
    <w:rsid w:val="001A1064"/>
    <w:rsid w:val="001A128F"/>
    <w:rsid w:val="001A211B"/>
    <w:rsid w:val="001A2266"/>
    <w:rsid w:val="001A320E"/>
    <w:rsid w:val="001A5636"/>
    <w:rsid w:val="001A64BE"/>
    <w:rsid w:val="001A65D5"/>
    <w:rsid w:val="001A6787"/>
    <w:rsid w:val="001A790C"/>
    <w:rsid w:val="001B10B2"/>
    <w:rsid w:val="001B1171"/>
    <w:rsid w:val="001B133A"/>
    <w:rsid w:val="001B181A"/>
    <w:rsid w:val="001B18C4"/>
    <w:rsid w:val="001B28BE"/>
    <w:rsid w:val="001B52C7"/>
    <w:rsid w:val="001B5330"/>
    <w:rsid w:val="001B5527"/>
    <w:rsid w:val="001B585D"/>
    <w:rsid w:val="001B64D1"/>
    <w:rsid w:val="001C0C61"/>
    <w:rsid w:val="001C12B1"/>
    <w:rsid w:val="001C2703"/>
    <w:rsid w:val="001C2971"/>
    <w:rsid w:val="001C29B2"/>
    <w:rsid w:val="001C3F0F"/>
    <w:rsid w:val="001C4C5C"/>
    <w:rsid w:val="001C52D7"/>
    <w:rsid w:val="001C5B1E"/>
    <w:rsid w:val="001C5F2D"/>
    <w:rsid w:val="001C66B3"/>
    <w:rsid w:val="001C7343"/>
    <w:rsid w:val="001D0BFA"/>
    <w:rsid w:val="001D249C"/>
    <w:rsid w:val="001D3C8F"/>
    <w:rsid w:val="001D4C17"/>
    <w:rsid w:val="001D4D4E"/>
    <w:rsid w:val="001D4DB7"/>
    <w:rsid w:val="001D5F1A"/>
    <w:rsid w:val="001D6C3E"/>
    <w:rsid w:val="001D6CB5"/>
    <w:rsid w:val="001D6EC5"/>
    <w:rsid w:val="001D6F34"/>
    <w:rsid w:val="001D747F"/>
    <w:rsid w:val="001D776F"/>
    <w:rsid w:val="001D7CE9"/>
    <w:rsid w:val="001E0946"/>
    <w:rsid w:val="001E0B06"/>
    <w:rsid w:val="001E3AC7"/>
    <w:rsid w:val="001E3B16"/>
    <w:rsid w:val="001E4CEA"/>
    <w:rsid w:val="001E53BE"/>
    <w:rsid w:val="001E714E"/>
    <w:rsid w:val="001E74D9"/>
    <w:rsid w:val="001F0193"/>
    <w:rsid w:val="001F0B41"/>
    <w:rsid w:val="001F2FBB"/>
    <w:rsid w:val="001F43D4"/>
    <w:rsid w:val="001F4410"/>
    <w:rsid w:val="001F49C7"/>
    <w:rsid w:val="001F4AEF"/>
    <w:rsid w:val="001F4E9D"/>
    <w:rsid w:val="001F544A"/>
    <w:rsid w:val="001F670B"/>
    <w:rsid w:val="001F67F6"/>
    <w:rsid w:val="00200791"/>
    <w:rsid w:val="002022F4"/>
    <w:rsid w:val="002025AB"/>
    <w:rsid w:val="00202FFB"/>
    <w:rsid w:val="002031DB"/>
    <w:rsid w:val="0020343D"/>
    <w:rsid w:val="00203E4F"/>
    <w:rsid w:val="00204BBA"/>
    <w:rsid w:val="00205DB9"/>
    <w:rsid w:val="00206ECD"/>
    <w:rsid w:val="0020798F"/>
    <w:rsid w:val="00210307"/>
    <w:rsid w:val="00211774"/>
    <w:rsid w:val="00211C4B"/>
    <w:rsid w:val="002126FB"/>
    <w:rsid w:val="00212AD3"/>
    <w:rsid w:val="00213A79"/>
    <w:rsid w:val="00215751"/>
    <w:rsid w:val="0021614C"/>
    <w:rsid w:val="00216574"/>
    <w:rsid w:val="00216854"/>
    <w:rsid w:val="00216A82"/>
    <w:rsid w:val="00216E71"/>
    <w:rsid w:val="00217746"/>
    <w:rsid w:val="002203F1"/>
    <w:rsid w:val="002207FF"/>
    <w:rsid w:val="0022130A"/>
    <w:rsid w:val="00221788"/>
    <w:rsid w:val="0022236F"/>
    <w:rsid w:val="00223DDC"/>
    <w:rsid w:val="002244E5"/>
    <w:rsid w:val="00224614"/>
    <w:rsid w:val="002256B3"/>
    <w:rsid w:val="00225C28"/>
    <w:rsid w:val="00225FC7"/>
    <w:rsid w:val="00226690"/>
    <w:rsid w:val="00226AE4"/>
    <w:rsid w:val="002277BE"/>
    <w:rsid w:val="00232B2D"/>
    <w:rsid w:val="002330B3"/>
    <w:rsid w:val="00235746"/>
    <w:rsid w:val="00235C14"/>
    <w:rsid w:val="00236923"/>
    <w:rsid w:val="00237B27"/>
    <w:rsid w:val="00241E64"/>
    <w:rsid w:val="002447D8"/>
    <w:rsid w:val="00245BD8"/>
    <w:rsid w:val="00246801"/>
    <w:rsid w:val="00246910"/>
    <w:rsid w:val="00247A79"/>
    <w:rsid w:val="00250243"/>
    <w:rsid w:val="002514AB"/>
    <w:rsid w:val="00251C78"/>
    <w:rsid w:val="00252E9C"/>
    <w:rsid w:val="00253700"/>
    <w:rsid w:val="002537E3"/>
    <w:rsid w:val="002538FF"/>
    <w:rsid w:val="00255436"/>
    <w:rsid w:val="00255919"/>
    <w:rsid w:val="00256D9D"/>
    <w:rsid w:val="00257287"/>
    <w:rsid w:val="002577E0"/>
    <w:rsid w:val="002609CA"/>
    <w:rsid w:val="00261C41"/>
    <w:rsid w:val="002637F8"/>
    <w:rsid w:val="00264568"/>
    <w:rsid w:val="00270647"/>
    <w:rsid w:val="00270B8C"/>
    <w:rsid w:val="002710B2"/>
    <w:rsid w:val="0027150C"/>
    <w:rsid w:val="002723F9"/>
    <w:rsid w:val="002732EC"/>
    <w:rsid w:val="00273FB0"/>
    <w:rsid w:val="00274EBD"/>
    <w:rsid w:val="0027567B"/>
    <w:rsid w:val="00275A7B"/>
    <w:rsid w:val="002776FC"/>
    <w:rsid w:val="00277CA9"/>
    <w:rsid w:val="00280B46"/>
    <w:rsid w:val="00280EFE"/>
    <w:rsid w:val="00281975"/>
    <w:rsid w:val="00282A38"/>
    <w:rsid w:val="002833CC"/>
    <w:rsid w:val="0028361E"/>
    <w:rsid w:val="00283639"/>
    <w:rsid w:val="00284205"/>
    <w:rsid w:val="00284AFA"/>
    <w:rsid w:val="00285C72"/>
    <w:rsid w:val="0028622F"/>
    <w:rsid w:val="002863AE"/>
    <w:rsid w:val="002876F3"/>
    <w:rsid w:val="0028793A"/>
    <w:rsid w:val="00290100"/>
    <w:rsid w:val="0029227B"/>
    <w:rsid w:val="00292392"/>
    <w:rsid w:val="00292BAA"/>
    <w:rsid w:val="002936CE"/>
    <w:rsid w:val="00293961"/>
    <w:rsid w:val="00293D03"/>
    <w:rsid w:val="00293ED4"/>
    <w:rsid w:val="002954DB"/>
    <w:rsid w:val="00295503"/>
    <w:rsid w:val="0029590E"/>
    <w:rsid w:val="0029634B"/>
    <w:rsid w:val="00296A8B"/>
    <w:rsid w:val="00296C0E"/>
    <w:rsid w:val="00296C0F"/>
    <w:rsid w:val="002A2AED"/>
    <w:rsid w:val="002A2FD6"/>
    <w:rsid w:val="002A2FED"/>
    <w:rsid w:val="002A316F"/>
    <w:rsid w:val="002A457A"/>
    <w:rsid w:val="002A525A"/>
    <w:rsid w:val="002A6130"/>
    <w:rsid w:val="002A684D"/>
    <w:rsid w:val="002A6E68"/>
    <w:rsid w:val="002A75B4"/>
    <w:rsid w:val="002A79DD"/>
    <w:rsid w:val="002B06E1"/>
    <w:rsid w:val="002B2B13"/>
    <w:rsid w:val="002B3001"/>
    <w:rsid w:val="002B32D3"/>
    <w:rsid w:val="002B3B9F"/>
    <w:rsid w:val="002B54A8"/>
    <w:rsid w:val="002B5593"/>
    <w:rsid w:val="002B611D"/>
    <w:rsid w:val="002B615A"/>
    <w:rsid w:val="002B6C3A"/>
    <w:rsid w:val="002B77DF"/>
    <w:rsid w:val="002C0379"/>
    <w:rsid w:val="002C2B02"/>
    <w:rsid w:val="002C52B6"/>
    <w:rsid w:val="002C585E"/>
    <w:rsid w:val="002C6096"/>
    <w:rsid w:val="002C6898"/>
    <w:rsid w:val="002C6C67"/>
    <w:rsid w:val="002D01D5"/>
    <w:rsid w:val="002D0438"/>
    <w:rsid w:val="002D2839"/>
    <w:rsid w:val="002D42AB"/>
    <w:rsid w:val="002D47A3"/>
    <w:rsid w:val="002D511B"/>
    <w:rsid w:val="002D5D98"/>
    <w:rsid w:val="002D6AA5"/>
    <w:rsid w:val="002D7491"/>
    <w:rsid w:val="002E056C"/>
    <w:rsid w:val="002E0614"/>
    <w:rsid w:val="002E17C8"/>
    <w:rsid w:val="002E1B49"/>
    <w:rsid w:val="002E2EF1"/>
    <w:rsid w:val="002E4F10"/>
    <w:rsid w:val="002E53C6"/>
    <w:rsid w:val="002E5988"/>
    <w:rsid w:val="002E5C36"/>
    <w:rsid w:val="002E7DCC"/>
    <w:rsid w:val="002E7EF1"/>
    <w:rsid w:val="002F2056"/>
    <w:rsid w:val="002F205A"/>
    <w:rsid w:val="002F3257"/>
    <w:rsid w:val="002F45E6"/>
    <w:rsid w:val="002F71E9"/>
    <w:rsid w:val="002F7FCE"/>
    <w:rsid w:val="0030203A"/>
    <w:rsid w:val="00302580"/>
    <w:rsid w:val="003029BE"/>
    <w:rsid w:val="003048CD"/>
    <w:rsid w:val="00304F42"/>
    <w:rsid w:val="00306933"/>
    <w:rsid w:val="0030693F"/>
    <w:rsid w:val="00307077"/>
    <w:rsid w:val="00310413"/>
    <w:rsid w:val="003106D3"/>
    <w:rsid w:val="00310859"/>
    <w:rsid w:val="00311CA9"/>
    <w:rsid w:val="00312080"/>
    <w:rsid w:val="00312E10"/>
    <w:rsid w:val="00313072"/>
    <w:rsid w:val="00313725"/>
    <w:rsid w:val="00313EE7"/>
    <w:rsid w:val="003144F7"/>
    <w:rsid w:val="00315C67"/>
    <w:rsid w:val="003202E7"/>
    <w:rsid w:val="003203D7"/>
    <w:rsid w:val="0032257B"/>
    <w:rsid w:val="003226E4"/>
    <w:rsid w:val="00323683"/>
    <w:rsid w:val="0032401C"/>
    <w:rsid w:val="0032497E"/>
    <w:rsid w:val="00324E9D"/>
    <w:rsid w:val="003268CA"/>
    <w:rsid w:val="00326934"/>
    <w:rsid w:val="003334FA"/>
    <w:rsid w:val="00333AEB"/>
    <w:rsid w:val="003352F6"/>
    <w:rsid w:val="00336D1C"/>
    <w:rsid w:val="00340014"/>
    <w:rsid w:val="003416A2"/>
    <w:rsid w:val="00342E17"/>
    <w:rsid w:val="00343ED9"/>
    <w:rsid w:val="0034534C"/>
    <w:rsid w:val="00345970"/>
    <w:rsid w:val="00346628"/>
    <w:rsid w:val="00347000"/>
    <w:rsid w:val="00347C53"/>
    <w:rsid w:val="003504DA"/>
    <w:rsid w:val="00352AB9"/>
    <w:rsid w:val="00353E39"/>
    <w:rsid w:val="00354C25"/>
    <w:rsid w:val="00355E84"/>
    <w:rsid w:val="003560BC"/>
    <w:rsid w:val="00356DDA"/>
    <w:rsid w:val="003575FC"/>
    <w:rsid w:val="00361333"/>
    <w:rsid w:val="0036178C"/>
    <w:rsid w:val="00361B6A"/>
    <w:rsid w:val="00362CD7"/>
    <w:rsid w:val="003651D2"/>
    <w:rsid w:val="00367FF4"/>
    <w:rsid w:val="00370FF9"/>
    <w:rsid w:val="00371EA9"/>
    <w:rsid w:val="003725BF"/>
    <w:rsid w:val="003727BC"/>
    <w:rsid w:val="0037306C"/>
    <w:rsid w:val="00373429"/>
    <w:rsid w:val="00373470"/>
    <w:rsid w:val="003742D0"/>
    <w:rsid w:val="00374E58"/>
    <w:rsid w:val="00375BA9"/>
    <w:rsid w:val="00376815"/>
    <w:rsid w:val="0037754A"/>
    <w:rsid w:val="0037754D"/>
    <w:rsid w:val="00381848"/>
    <w:rsid w:val="00381F7C"/>
    <w:rsid w:val="00382014"/>
    <w:rsid w:val="0038235C"/>
    <w:rsid w:val="00382652"/>
    <w:rsid w:val="0038493A"/>
    <w:rsid w:val="00384FE1"/>
    <w:rsid w:val="0038552A"/>
    <w:rsid w:val="003863EC"/>
    <w:rsid w:val="0038745E"/>
    <w:rsid w:val="00387E2B"/>
    <w:rsid w:val="00390D16"/>
    <w:rsid w:val="0039192E"/>
    <w:rsid w:val="00391D31"/>
    <w:rsid w:val="0039544D"/>
    <w:rsid w:val="00395F84"/>
    <w:rsid w:val="00396182"/>
    <w:rsid w:val="00396556"/>
    <w:rsid w:val="00396616"/>
    <w:rsid w:val="00396A34"/>
    <w:rsid w:val="003A1A15"/>
    <w:rsid w:val="003A56C3"/>
    <w:rsid w:val="003A5AD3"/>
    <w:rsid w:val="003A617C"/>
    <w:rsid w:val="003A7970"/>
    <w:rsid w:val="003B0DD4"/>
    <w:rsid w:val="003B3990"/>
    <w:rsid w:val="003B4D37"/>
    <w:rsid w:val="003B519F"/>
    <w:rsid w:val="003B53C3"/>
    <w:rsid w:val="003B69D8"/>
    <w:rsid w:val="003C0413"/>
    <w:rsid w:val="003C1280"/>
    <w:rsid w:val="003C3967"/>
    <w:rsid w:val="003C46D5"/>
    <w:rsid w:val="003C607E"/>
    <w:rsid w:val="003C6646"/>
    <w:rsid w:val="003C72A9"/>
    <w:rsid w:val="003C7820"/>
    <w:rsid w:val="003D0A40"/>
    <w:rsid w:val="003D1F6D"/>
    <w:rsid w:val="003D2872"/>
    <w:rsid w:val="003D5304"/>
    <w:rsid w:val="003D54CB"/>
    <w:rsid w:val="003D6BDB"/>
    <w:rsid w:val="003D6D50"/>
    <w:rsid w:val="003D6F81"/>
    <w:rsid w:val="003D7031"/>
    <w:rsid w:val="003D793E"/>
    <w:rsid w:val="003D7E48"/>
    <w:rsid w:val="003E0E38"/>
    <w:rsid w:val="003E123D"/>
    <w:rsid w:val="003E16F4"/>
    <w:rsid w:val="003E1CD8"/>
    <w:rsid w:val="003E1F6F"/>
    <w:rsid w:val="003E1FE9"/>
    <w:rsid w:val="003E2E37"/>
    <w:rsid w:val="003E48BB"/>
    <w:rsid w:val="003E4E9F"/>
    <w:rsid w:val="003E6248"/>
    <w:rsid w:val="003E6F13"/>
    <w:rsid w:val="003F0031"/>
    <w:rsid w:val="003F0D02"/>
    <w:rsid w:val="003F68AC"/>
    <w:rsid w:val="003F6A78"/>
    <w:rsid w:val="003F6D82"/>
    <w:rsid w:val="003F74A0"/>
    <w:rsid w:val="003F7842"/>
    <w:rsid w:val="003F7B74"/>
    <w:rsid w:val="003F7F9C"/>
    <w:rsid w:val="004036C3"/>
    <w:rsid w:val="00404B47"/>
    <w:rsid w:val="00405272"/>
    <w:rsid w:val="00406671"/>
    <w:rsid w:val="0041255A"/>
    <w:rsid w:val="004128B1"/>
    <w:rsid w:val="00412D4E"/>
    <w:rsid w:val="004131DF"/>
    <w:rsid w:val="00413278"/>
    <w:rsid w:val="00414659"/>
    <w:rsid w:val="00415455"/>
    <w:rsid w:val="00416288"/>
    <w:rsid w:val="004171E0"/>
    <w:rsid w:val="0042014A"/>
    <w:rsid w:val="00420F64"/>
    <w:rsid w:val="004210FA"/>
    <w:rsid w:val="004213C0"/>
    <w:rsid w:val="00421C3E"/>
    <w:rsid w:val="0042274C"/>
    <w:rsid w:val="004227AB"/>
    <w:rsid w:val="00426966"/>
    <w:rsid w:val="00426D8F"/>
    <w:rsid w:val="00427116"/>
    <w:rsid w:val="0042787C"/>
    <w:rsid w:val="00427B12"/>
    <w:rsid w:val="00430941"/>
    <w:rsid w:val="00431211"/>
    <w:rsid w:val="00431570"/>
    <w:rsid w:val="00432457"/>
    <w:rsid w:val="00433D84"/>
    <w:rsid w:val="00434AB3"/>
    <w:rsid w:val="0043505E"/>
    <w:rsid w:val="00435C7D"/>
    <w:rsid w:val="004367BD"/>
    <w:rsid w:val="00437102"/>
    <w:rsid w:val="00440730"/>
    <w:rsid w:val="00441670"/>
    <w:rsid w:val="004417D7"/>
    <w:rsid w:val="004421EC"/>
    <w:rsid w:val="0044369E"/>
    <w:rsid w:val="00443850"/>
    <w:rsid w:val="00443C71"/>
    <w:rsid w:val="00445564"/>
    <w:rsid w:val="00445A3E"/>
    <w:rsid w:val="00446688"/>
    <w:rsid w:val="004475FD"/>
    <w:rsid w:val="00450B8F"/>
    <w:rsid w:val="00450F0D"/>
    <w:rsid w:val="00452307"/>
    <w:rsid w:val="00452751"/>
    <w:rsid w:val="0045277D"/>
    <w:rsid w:val="00453D86"/>
    <w:rsid w:val="004558CD"/>
    <w:rsid w:val="004559A1"/>
    <w:rsid w:val="0045666C"/>
    <w:rsid w:val="00460323"/>
    <w:rsid w:val="00460CAF"/>
    <w:rsid w:val="004610B2"/>
    <w:rsid w:val="00463211"/>
    <w:rsid w:val="00463708"/>
    <w:rsid w:val="00463949"/>
    <w:rsid w:val="00463FAD"/>
    <w:rsid w:val="00464ADD"/>
    <w:rsid w:val="0046534E"/>
    <w:rsid w:val="00466E1F"/>
    <w:rsid w:val="00467143"/>
    <w:rsid w:val="00467197"/>
    <w:rsid w:val="004675FC"/>
    <w:rsid w:val="00467D04"/>
    <w:rsid w:val="004718CA"/>
    <w:rsid w:val="004730BF"/>
    <w:rsid w:val="00473C18"/>
    <w:rsid w:val="00474A55"/>
    <w:rsid w:val="0047542E"/>
    <w:rsid w:val="00475644"/>
    <w:rsid w:val="00475BC6"/>
    <w:rsid w:val="004764DA"/>
    <w:rsid w:val="00476ABB"/>
    <w:rsid w:val="00477351"/>
    <w:rsid w:val="00477860"/>
    <w:rsid w:val="0047789A"/>
    <w:rsid w:val="00477B28"/>
    <w:rsid w:val="00477CC0"/>
    <w:rsid w:val="00482FFB"/>
    <w:rsid w:val="00483F55"/>
    <w:rsid w:val="004845F9"/>
    <w:rsid w:val="00486331"/>
    <w:rsid w:val="004864C1"/>
    <w:rsid w:val="00490A66"/>
    <w:rsid w:val="00491002"/>
    <w:rsid w:val="00492473"/>
    <w:rsid w:val="0049269F"/>
    <w:rsid w:val="00493008"/>
    <w:rsid w:val="00493817"/>
    <w:rsid w:val="00494359"/>
    <w:rsid w:val="00495304"/>
    <w:rsid w:val="00496796"/>
    <w:rsid w:val="004969E8"/>
    <w:rsid w:val="00497BD0"/>
    <w:rsid w:val="004A26D8"/>
    <w:rsid w:val="004A41E5"/>
    <w:rsid w:val="004A4728"/>
    <w:rsid w:val="004A5DE4"/>
    <w:rsid w:val="004A729C"/>
    <w:rsid w:val="004A75A0"/>
    <w:rsid w:val="004A7D71"/>
    <w:rsid w:val="004B0936"/>
    <w:rsid w:val="004B12FC"/>
    <w:rsid w:val="004B1C79"/>
    <w:rsid w:val="004B1CD7"/>
    <w:rsid w:val="004B1F7C"/>
    <w:rsid w:val="004B2244"/>
    <w:rsid w:val="004B4381"/>
    <w:rsid w:val="004B57D8"/>
    <w:rsid w:val="004B693C"/>
    <w:rsid w:val="004B70F5"/>
    <w:rsid w:val="004B7535"/>
    <w:rsid w:val="004C0D93"/>
    <w:rsid w:val="004C1424"/>
    <w:rsid w:val="004C2A3B"/>
    <w:rsid w:val="004C45F9"/>
    <w:rsid w:val="004C4EBC"/>
    <w:rsid w:val="004C5039"/>
    <w:rsid w:val="004C7242"/>
    <w:rsid w:val="004C79B5"/>
    <w:rsid w:val="004D0FB3"/>
    <w:rsid w:val="004D143F"/>
    <w:rsid w:val="004D16AE"/>
    <w:rsid w:val="004D1ACE"/>
    <w:rsid w:val="004D1FE3"/>
    <w:rsid w:val="004D2798"/>
    <w:rsid w:val="004D2DE9"/>
    <w:rsid w:val="004D34D9"/>
    <w:rsid w:val="004D4349"/>
    <w:rsid w:val="004D5330"/>
    <w:rsid w:val="004D584E"/>
    <w:rsid w:val="004D6155"/>
    <w:rsid w:val="004D7A2B"/>
    <w:rsid w:val="004E13B6"/>
    <w:rsid w:val="004E17B5"/>
    <w:rsid w:val="004E3A25"/>
    <w:rsid w:val="004E4DC1"/>
    <w:rsid w:val="004E744F"/>
    <w:rsid w:val="004F0280"/>
    <w:rsid w:val="004F0F14"/>
    <w:rsid w:val="004F1185"/>
    <w:rsid w:val="004F1BEC"/>
    <w:rsid w:val="004F2BBD"/>
    <w:rsid w:val="004F32E3"/>
    <w:rsid w:val="004F35FB"/>
    <w:rsid w:val="004F424E"/>
    <w:rsid w:val="004F4990"/>
    <w:rsid w:val="004F5618"/>
    <w:rsid w:val="004F5713"/>
    <w:rsid w:val="004F61A4"/>
    <w:rsid w:val="004F64B3"/>
    <w:rsid w:val="004F77EB"/>
    <w:rsid w:val="004F78A7"/>
    <w:rsid w:val="005002D3"/>
    <w:rsid w:val="005004FD"/>
    <w:rsid w:val="00500A95"/>
    <w:rsid w:val="0050189F"/>
    <w:rsid w:val="0050321A"/>
    <w:rsid w:val="00503278"/>
    <w:rsid w:val="00503C89"/>
    <w:rsid w:val="00503DCA"/>
    <w:rsid w:val="00504011"/>
    <w:rsid w:val="00504871"/>
    <w:rsid w:val="005065B6"/>
    <w:rsid w:val="00507307"/>
    <w:rsid w:val="00507B36"/>
    <w:rsid w:val="00507CCE"/>
    <w:rsid w:val="005103CD"/>
    <w:rsid w:val="00510CC9"/>
    <w:rsid w:val="00510FFD"/>
    <w:rsid w:val="005120D9"/>
    <w:rsid w:val="005130C8"/>
    <w:rsid w:val="005140DA"/>
    <w:rsid w:val="00514E52"/>
    <w:rsid w:val="00516C0A"/>
    <w:rsid w:val="00520054"/>
    <w:rsid w:val="00521181"/>
    <w:rsid w:val="0052286F"/>
    <w:rsid w:val="00523E5E"/>
    <w:rsid w:val="005246B9"/>
    <w:rsid w:val="00525A88"/>
    <w:rsid w:val="00525CE2"/>
    <w:rsid w:val="00526685"/>
    <w:rsid w:val="00526891"/>
    <w:rsid w:val="0053088A"/>
    <w:rsid w:val="00530D89"/>
    <w:rsid w:val="00531F3C"/>
    <w:rsid w:val="00532FED"/>
    <w:rsid w:val="00533100"/>
    <w:rsid w:val="0053344F"/>
    <w:rsid w:val="005349C3"/>
    <w:rsid w:val="005361CB"/>
    <w:rsid w:val="005375F1"/>
    <w:rsid w:val="00540A4F"/>
    <w:rsid w:val="00540BD9"/>
    <w:rsid w:val="0054177F"/>
    <w:rsid w:val="00541AC3"/>
    <w:rsid w:val="00544570"/>
    <w:rsid w:val="00544B52"/>
    <w:rsid w:val="00544B8D"/>
    <w:rsid w:val="00544D33"/>
    <w:rsid w:val="00547502"/>
    <w:rsid w:val="00550A3E"/>
    <w:rsid w:val="00550B65"/>
    <w:rsid w:val="00552D9D"/>
    <w:rsid w:val="00554F80"/>
    <w:rsid w:val="00555818"/>
    <w:rsid w:val="00555A3D"/>
    <w:rsid w:val="005563FC"/>
    <w:rsid w:val="00557724"/>
    <w:rsid w:val="00557E72"/>
    <w:rsid w:val="005604CA"/>
    <w:rsid w:val="005607A5"/>
    <w:rsid w:val="00561FB5"/>
    <w:rsid w:val="00562B54"/>
    <w:rsid w:val="00562BDC"/>
    <w:rsid w:val="00563E2B"/>
    <w:rsid w:val="005650E9"/>
    <w:rsid w:val="0056703C"/>
    <w:rsid w:val="0056789A"/>
    <w:rsid w:val="00570507"/>
    <w:rsid w:val="00570E17"/>
    <w:rsid w:val="0057277D"/>
    <w:rsid w:val="00572F90"/>
    <w:rsid w:val="0057330F"/>
    <w:rsid w:val="00573EB2"/>
    <w:rsid w:val="0057452A"/>
    <w:rsid w:val="00575DC7"/>
    <w:rsid w:val="0057657D"/>
    <w:rsid w:val="005766CB"/>
    <w:rsid w:val="0057687F"/>
    <w:rsid w:val="00577902"/>
    <w:rsid w:val="00581343"/>
    <w:rsid w:val="0058331E"/>
    <w:rsid w:val="0058349E"/>
    <w:rsid w:val="00583729"/>
    <w:rsid w:val="00583F7A"/>
    <w:rsid w:val="00584833"/>
    <w:rsid w:val="00584D3A"/>
    <w:rsid w:val="00585562"/>
    <w:rsid w:val="00586B51"/>
    <w:rsid w:val="00586B7B"/>
    <w:rsid w:val="00587251"/>
    <w:rsid w:val="0058775F"/>
    <w:rsid w:val="00587A19"/>
    <w:rsid w:val="00590D9F"/>
    <w:rsid w:val="00591A4D"/>
    <w:rsid w:val="00591F0A"/>
    <w:rsid w:val="0059291B"/>
    <w:rsid w:val="00592A59"/>
    <w:rsid w:val="00592EE0"/>
    <w:rsid w:val="00596E1F"/>
    <w:rsid w:val="0059720E"/>
    <w:rsid w:val="005A0DA8"/>
    <w:rsid w:val="005A0E9C"/>
    <w:rsid w:val="005A2BFE"/>
    <w:rsid w:val="005A3CA6"/>
    <w:rsid w:val="005A3EA7"/>
    <w:rsid w:val="005A5173"/>
    <w:rsid w:val="005A56B7"/>
    <w:rsid w:val="005A57D5"/>
    <w:rsid w:val="005A5809"/>
    <w:rsid w:val="005A634F"/>
    <w:rsid w:val="005A67DE"/>
    <w:rsid w:val="005B0B88"/>
    <w:rsid w:val="005B1C0C"/>
    <w:rsid w:val="005B2D3C"/>
    <w:rsid w:val="005B3A13"/>
    <w:rsid w:val="005B4C6F"/>
    <w:rsid w:val="005B6AC9"/>
    <w:rsid w:val="005B6CE1"/>
    <w:rsid w:val="005C05EF"/>
    <w:rsid w:val="005C0AEE"/>
    <w:rsid w:val="005C2021"/>
    <w:rsid w:val="005C2376"/>
    <w:rsid w:val="005C3046"/>
    <w:rsid w:val="005C3344"/>
    <w:rsid w:val="005C4D61"/>
    <w:rsid w:val="005C6B15"/>
    <w:rsid w:val="005C6B38"/>
    <w:rsid w:val="005C7F11"/>
    <w:rsid w:val="005D1028"/>
    <w:rsid w:val="005D26F4"/>
    <w:rsid w:val="005D33BE"/>
    <w:rsid w:val="005D3B95"/>
    <w:rsid w:val="005D3E9A"/>
    <w:rsid w:val="005D5F74"/>
    <w:rsid w:val="005D60C4"/>
    <w:rsid w:val="005D6D0F"/>
    <w:rsid w:val="005D6DC9"/>
    <w:rsid w:val="005D6DF0"/>
    <w:rsid w:val="005D719F"/>
    <w:rsid w:val="005D79B2"/>
    <w:rsid w:val="005D7D2C"/>
    <w:rsid w:val="005D7F73"/>
    <w:rsid w:val="005E05A2"/>
    <w:rsid w:val="005E126B"/>
    <w:rsid w:val="005E17D6"/>
    <w:rsid w:val="005E2505"/>
    <w:rsid w:val="005E2978"/>
    <w:rsid w:val="005E4742"/>
    <w:rsid w:val="005E514C"/>
    <w:rsid w:val="005E5E4D"/>
    <w:rsid w:val="005E63FC"/>
    <w:rsid w:val="005E6894"/>
    <w:rsid w:val="005E68EC"/>
    <w:rsid w:val="005E7BA0"/>
    <w:rsid w:val="005E7F0B"/>
    <w:rsid w:val="005F0006"/>
    <w:rsid w:val="005F3367"/>
    <w:rsid w:val="005F35D4"/>
    <w:rsid w:val="005F3979"/>
    <w:rsid w:val="005F5199"/>
    <w:rsid w:val="005F5806"/>
    <w:rsid w:val="005F5EB0"/>
    <w:rsid w:val="005F62FE"/>
    <w:rsid w:val="005F72F8"/>
    <w:rsid w:val="005F781A"/>
    <w:rsid w:val="00600159"/>
    <w:rsid w:val="006007F6"/>
    <w:rsid w:val="00601348"/>
    <w:rsid w:val="0060136A"/>
    <w:rsid w:val="00601BAF"/>
    <w:rsid w:val="00602685"/>
    <w:rsid w:val="0060487E"/>
    <w:rsid w:val="00604912"/>
    <w:rsid w:val="006050BD"/>
    <w:rsid w:val="00606382"/>
    <w:rsid w:val="00611545"/>
    <w:rsid w:val="0061167D"/>
    <w:rsid w:val="0061222B"/>
    <w:rsid w:val="00612FFF"/>
    <w:rsid w:val="0061309A"/>
    <w:rsid w:val="00615052"/>
    <w:rsid w:val="00615734"/>
    <w:rsid w:val="006163D1"/>
    <w:rsid w:val="00617E4D"/>
    <w:rsid w:val="006207C9"/>
    <w:rsid w:val="00623735"/>
    <w:rsid w:val="00624279"/>
    <w:rsid w:val="006244F2"/>
    <w:rsid w:val="006260A6"/>
    <w:rsid w:val="00627656"/>
    <w:rsid w:val="0063123F"/>
    <w:rsid w:val="006348C7"/>
    <w:rsid w:val="00635637"/>
    <w:rsid w:val="00635D71"/>
    <w:rsid w:val="00636766"/>
    <w:rsid w:val="00636D24"/>
    <w:rsid w:val="00637B06"/>
    <w:rsid w:val="00640D14"/>
    <w:rsid w:val="006411B4"/>
    <w:rsid w:val="006411EC"/>
    <w:rsid w:val="006412FB"/>
    <w:rsid w:val="00642130"/>
    <w:rsid w:val="00642573"/>
    <w:rsid w:val="006430EF"/>
    <w:rsid w:val="00645A43"/>
    <w:rsid w:val="00647B37"/>
    <w:rsid w:val="006514A3"/>
    <w:rsid w:val="00652A4F"/>
    <w:rsid w:val="00653720"/>
    <w:rsid w:val="00654B73"/>
    <w:rsid w:val="006564C1"/>
    <w:rsid w:val="00657DDE"/>
    <w:rsid w:val="00661136"/>
    <w:rsid w:val="0066192A"/>
    <w:rsid w:val="006635B7"/>
    <w:rsid w:val="006648CD"/>
    <w:rsid w:val="00664FF5"/>
    <w:rsid w:val="0066521F"/>
    <w:rsid w:val="0066634C"/>
    <w:rsid w:val="0066798A"/>
    <w:rsid w:val="0067042D"/>
    <w:rsid w:val="00670C90"/>
    <w:rsid w:val="00672E52"/>
    <w:rsid w:val="00674525"/>
    <w:rsid w:val="006769E8"/>
    <w:rsid w:val="006819F7"/>
    <w:rsid w:val="00683B08"/>
    <w:rsid w:val="00683FE4"/>
    <w:rsid w:val="00684287"/>
    <w:rsid w:val="006849F6"/>
    <w:rsid w:val="00684A51"/>
    <w:rsid w:val="00684A9A"/>
    <w:rsid w:val="006850B7"/>
    <w:rsid w:val="00687216"/>
    <w:rsid w:val="0068792C"/>
    <w:rsid w:val="00687D53"/>
    <w:rsid w:val="006900E0"/>
    <w:rsid w:val="006903CD"/>
    <w:rsid w:val="00691A72"/>
    <w:rsid w:val="0069230F"/>
    <w:rsid w:val="006934D1"/>
    <w:rsid w:val="0069561F"/>
    <w:rsid w:val="00695FF0"/>
    <w:rsid w:val="006960D2"/>
    <w:rsid w:val="0069729A"/>
    <w:rsid w:val="00697697"/>
    <w:rsid w:val="00697851"/>
    <w:rsid w:val="00697935"/>
    <w:rsid w:val="006A0468"/>
    <w:rsid w:val="006A10F0"/>
    <w:rsid w:val="006A11C3"/>
    <w:rsid w:val="006A17E0"/>
    <w:rsid w:val="006A187D"/>
    <w:rsid w:val="006A1AC3"/>
    <w:rsid w:val="006A2BB8"/>
    <w:rsid w:val="006A2CD1"/>
    <w:rsid w:val="006A31A2"/>
    <w:rsid w:val="006A4CC4"/>
    <w:rsid w:val="006A5E1F"/>
    <w:rsid w:val="006A6219"/>
    <w:rsid w:val="006B059F"/>
    <w:rsid w:val="006B1D6E"/>
    <w:rsid w:val="006B23D3"/>
    <w:rsid w:val="006B30DB"/>
    <w:rsid w:val="006B3D34"/>
    <w:rsid w:val="006B3F0A"/>
    <w:rsid w:val="006B4D36"/>
    <w:rsid w:val="006B5179"/>
    <w:rsid w:val="006B5B89"/>
    <w:rsid w:val="006B65E5"/>
    <w:rsid w:val="006C0ABD"/>
    <w:rsid w:val="006C0F0B"/>
    <w:rsid w:val="006C1181"/>
    <w:rsid w:val="006C12F5"/>
    <w:rsid w:val="006C2415"/>
    <w:rsid w:val="006C2B83"/>
    <w:rsid w:val="006C4B36"/>
    <w:rsid w:val="006C4E47"/>
    <w:rsid w:val="006C6524"/>
    <w:rsid w:val="006D114E"/>
    <w:rsid w:val="006D270F"/>
    <w:rsid w:val="006D3C36"/>
    <w:rsid w:val="006D5790"/>
    <w:rsid w:val="006D6D39"/>
    <w:rsid w:val="006D6EF1"/>
    <w:rsid w:val="006D716B"/>
    <w:rsid w:val="006D7A58"/>
    <w:rsid w:val="006D7AF1"/>
    <w:rsid w:val="006D7C16"/>
    <w:rsid w:val="006E0D75"/>
    <w:rsid w:val="006E2947"/>
    <w:rsid w:val="006E3F19"/>
    <w:rsid w:val="006E44C5"/>
    <w:rsid w:val="006E4C39"/>
    <w:rsid w:val="006E59E2"/>
    <w:rsid w:val="006E6771"/>
    <w:rsid w:val="006E7380"/>
    <w:rsid w:val="006E7E03"/>
    <w:rsid w:val="006F3C02"/>
    <w:rsid w:val="006F3EB0"/>
    <w:rsid w:val="006F41D5"/>
    <w:rsid w:val="006F49C3"/>
    <w:rsid w:val="006F6783"/>
    <w:rsid w:val="006F7B32"/>
    <w:rsid w:val="007007B9"/>
    <w:rsid w:val="00700D9A"/>
    <w:rsid w:val="00701748"/>
    <w:rsid w:val="007017F4"/>
    <w:rsid w:val="00702273"/>
    <w:rsid w:val="007030E8"/>
    <w:rsid w:val="00703E19"/>
    <w:rsid w:val="00704667"/>
    <w:rsid w:val="00706F9D"/>
    <w:rsid w:val="00707020"/>
    <w:rsid w:val="007105E0"/>
    <w:rsid w:val="0071084E"/>
    <w:rsid w:val="00710CFD"/>
    <w:rsid w:val="00710F25"/>
    <w:rsid w:val="00711A13"/>
    <w:rsid w:val="00711F7F"/>
    <w:rsid w:val="00711FC5"/>
    <w:rsid w:val="0071287C"/>
    <w:rsid w:val="00712C2C"/>
    <w:rsid w:val="00713A62"/>
    <w:rsid w:val="00714B62"/>
    <w:rsid w:val="00717D9D"/>
    <w:rsid w:val="007216B8"/>
    <w:rsid w:val="007251B9"/>
    <w:rsid w:val="0072638A"/>
    <w:rsid w:val="00726AE6"/>
    <w:rsid w:val="00726DC8"/>
    <w:rsid w:val="007277A4"/>
    <w:rsid w:val="007315DA"/>
    <w:rsid w:val="00731A97"/>
    <w:rsid w:val="0073230A"/>
    <w:rsid w:val="00733E80"/>
    <w:rsid w:val="00734CB2"/>
    <w:rsid w:val="00736827"/>
    <w:rsid w:val="007368E2"/>
    <w:rsid w:val="007373CD"/>
    <w:rsid w:val="0074005C"/>
    <w:rsid w:val="007404C3"/>
    <w:rsid w:val="007411F3"/>
    <w:rsid w:val="00741FC6"/>
    <w:rsid w:val="007420EB"/>
    <w:rsid w:val="007427BC"/>
    <w:rsid w:val="007442F1"/>
    <w:rsid w:val="007445D7"/>
    <w:rsid w:val="00744680"/>
    <w:rsid w:val="00744E0E"/>
    <w:rsid w:val="007458F2"/>
    <w:rsid w:val="0074608E"/>
    <w:rsid w:val="00750A02"/>
    <w:rsid w:val="00750DE0"/>
    <w:rsid w:val="00750F22"/>
    <w:rsid w:val="00751117"/>
    <w:rsid w:val="00751335"/>
    <w:rsid w:val="00753B82"/>
    <w:rsid w:val="00754F87"/>
    <w:rsid w:val="00755208"/>
    <w:rsid w:val="00764704"/>
    <w:rsid w:val="00764809"/>
    <w:rsid w:val="0076496F"/>
    <w:rsid w:val="00766AE4"/>
    <w:rsid w:val="007673F1"/>
    <w:rsid w:val="00767628"/>
    <w:rsid w:val="00770562"/>
    <w:rsid w:val="0077141B"/>
    <w:rsid w:val="00771800"/>
    <w:rsid w:val="00771CD5"/>
    <w:rsid w:val="007729DE"/>
    <w:rsid w:val="00772E85"/>
    <w:rsid w:val="007741C8"/>
    <w:rsid w:val="00774C72"/>
    <w:rsid w:val="00775E2F"/>
    <w:rsid w:val="007761EA"/>
    <w:rsid w:val="0077666E"/>
    <w:rsid w:val="00776BAD"/>
    <w:rsid w:val="00780027"/>
    <w:rsid w:val="007814FE"/>
    <w:rsid w:val="007818CD"/>
    <w:rsid w:val="00782F7B"/>
    <w:rsid w:val="007854A2"/>
    <w:rsid w:val="007855B3"/>
    <w:rsid w:val="00786080"/>
    <w:rsid w:val="0078752B"/>
    <w:rsid w:val="00787774"/>
    <w:rsid w:val="00787920"/>
    <w:rsid w:val="00790564"/>
    <w:rsid w:val="007907EC"/>
    <w:rsid w:val="007915CD"/>
    <w:rsid w:val="00791D46"/>
    <w:rsid w:val="0079359B"/>
    <w:rsid w:val="00793E45"/>
    <w:rsid w:val="007949AA"/>
    <w:rsid w:val="00794B9D"/>
    <w:rsid w:val="007972E0"/>
    <w:rsid w:val="00797C32"/>
    <w:rsid w:val="007A0EEB"/>
    <w:rsid w:val="007A1A56"/>
    <w:rsid w:val="007A4FE2"/>
    <w:rsid w:val="007A68B2"/>
    <w:rsid w:val="007A6AB1"/>
    <w:rsid w:val="007A6F11"/>
    <w:rsid w:val="007A7DE9"/>
    <w:rsid w:val="007A7F64"/>
    <w:rsid w:val="007B07A8"/>
    <w:rsid w:val="007B08B3"/>
    <w:rsid w:val="007B2802"/>
    <w:rsid w:val="007B379B"/>
    <w:rsid w:val="007B433E"/>
    <w:rsid w:val="007B4F29"/>
    <w:rsid w:val="007B7D0B"/>
    <w:rsid w:val="007C05C4"/>
    <w:rsid w:val="007C1045"/>
    <w:rsid w:val="007C2614"/>
    <w:rsid w:val="007C3C30"/>
    <w:rsid w:val="007C49F1"/>
    <w:rsid w:val="007C597D"/>
    <w:rsid w:val="007C6595"/>
    <w:rsid w:val="007C705C"/>
    <w:rsid w:val="007C7F3C"/>
    <w:rsid w:val="007D13AF"/>
    <w:rsid w:val="007D2792"/>
    <w:rsid w:val="007D2BAC"/>
    <w:rsid w:val="007D2D60"/>
    <w:rsid w:val="007D50F2"/>
    <w:rsid w:val="007D5952"/>
    <w:rsid w:val="007D6220"/>
    <w:rsid w:val="007D651D"/>
    <w:rsid w:val="007D701C"/>
    <w:rsid w:val="007D73BA"/>
    <w:rsid w:val="007D75E0"/>
    <w:rsid w:val="007D7B1B"/>
    <w:rsid w:val="007E00D9"/>
    <w:rsid w:val="007E05F7"/>
    <w:rsid w:val="007E184F"/>
    <w:rsid w:val="007E5319"/>
    <w:rsid w:val="007E54F4"/>
    <w:rsid w:val="007E570D"/>
    <w:rsid w:val="007E573D"/>
    <w:rsid w:val="007E5B8A"/>
    <w:rsid w:val="007E616D"/>
    <w:rsid w:val="007E61E2"/>
    <w:rsid w:val="007F006E"/>
    <w:rsid w:val="007F1A0B"/>
    <w:rsid w:val="007F3F43"/>
    <w:rsid w:val="007F52CE"/>
    <w:rsid w:val="007F56CD"/>
    <w:rsid w:val="007F5BF2"/>
    <w:rsid w:val="007F6BA1"/>
    <w:rsid w:val="00801794"/>
    <w:rsid w:val="00801840"/>
    <w:rsid w:val="00801CBD"/>
    <w:rsid w:val="0080346A"/>
    <w:rsid w:val="00803934"/>
    <w:rsid w:val="008053F3"/>
    <w:rsid w:val="00806440"/>
    <w:rsid w:val="0080777B"/>
    <w:rsid w:val="0081036F"/>
    <w:rsid w:val="008111F1"/>
    <w:rsid w:val="008122FF"/>
    <w:rsid w:val="00812D00"/>
    <w:rsid w:val="00812D29"/>
    <w:rsid w:val="0081485D"/>
    <w:rsid w:val="008156B6"/>
    <w:rsid w:val="0081669F"/>
    <w:rsid w:val="0081688C"/>
    <w:rsid w:val="008175F6"/>
    <w:rsid w:val="00817F8B"/>
    <w:rsid w:val="00820181"/>
    <w:rsid w:val="00820616"/>
    <w:rsid w:val="00820FF4"/>
    <w:rsid w:val="0082127A"/>
    <w:rsid w:val="00821AF0"/>
    <w:rsid w:val="00823408"/>
    <w:rsid w:val="00823F86"/>
    <w:rsid w:val="0082432B"/>
    <w:rsid w:val="008248E4"/>
    <w:rsid w:val="00825C32"/>
    <w:rsid w:val="00825CC5"/>
    <w:rsid w:val="00826FEA"/>
    <w:rsid w:val="00827B69"/>
    <w:rsid w:val="0083059A"/>
    <w:rsid w:val="00832976"/>
    <w:rsid w:val="008333E3"/>
    <w:rsid w:val="008341C6"/>
    <w:rsid w:val="008341E8"/>
    <w:rsid w:val="00834B83"/>
    <w:rsid w:val="00834DD2"/>
    <w:rsid w:val="008360F9"/>
    <w:rsid w:val="00836D36"/>
    <w:rsid w:val="00837BB1"/>
    <w:rsid w:val="008406A8"/>
    <w:rsid w:val="008427AE"/>
    <w:rsid w:val="0084371D"/>
    <w:rsid w:val="00843A8A"/>
    <w:rsid w:val="00843EB7"/>
    <w:rsid w:val="00845831"/>
    <w:rsid w:val="008463D9"/>
    <w:rsid w:val="008474BC"/>
    <w:rsid w:val="008501D4"/>
    <w:rsid w:val="008503D8"/>
    <w:rsid w:val="00850417"/>
    <w:rsid w:val="00850D82"/>
    <w:rsid w:val="00852D90"/>
    <w:rsid w:val="00852F81"/>
    <w:rsid w:val="00856D06"/>
    <w:rsid w:val="008570EC"/>
    <w:rsid w:val="00857CA2"/>
    <w:rsid w:val="00857DB5"/>
    <w:rsid w:val="008602A6"/>
    <w:rsid w:val="008616B1"/>
    <w:rsid w:val="0086176F"/>
    <w:rsid w:val="00861AD1"/>
    <w:rsid w:val="00862615"/>
    <w:rsid w:val="00862AA7"/>
    <w:rsid w:val="00862DF1"/>
    <w:rsid w:val="008634BF"/>
    <w:rsid w:val="00863686"/>
    <w:rsid w:val="008638DD"/>
    <w:rsid w:val="0086397D"/>
    <w:rsid w:val="00864CE0"/>
    <w:rsid w:val="00864FCA"/>
    <w:rsid w:val="0086532C"/>
    <w:rsid w:val="00865A07"/>
    <w:rsid w:val="008660E0"/>
    <w:rsid w:val="008662D1"/>
    <w:rsid w:val="008662E7"/>
    <w:rsid w:val="00866D38"/>
    <w:rsid w:val="00871454"/>
    <w:rsid w:val="008714E7"/>
    <w:rsid w:val="008733E2"/>
    <w:rsid w:val="008746A8"/>
    <w:rsid w:val="00874796"/>
    <w:rsid w:val="0087595A"/>
    <w:rsid w:val="00875C7E"/>
    <w:rsid w:val="00877E9E"/>
    <w:rsid w:val="00881B23"/>
    <w:rsid w:val="00881C64"/>
    <w:rsid w:val="00881F70"/>
    <w:rsid w:val="00882918"/>
    <w:rsid w:val="008829AF"/>
    <w:rsid w:val="00882D75"/>
    <w:rsid w:val="008838A1"/>
    <w:rsid w:val="00884FC5"/>
    <w:rsid w:val="0088777A"/>
    <w:rsid w:val="0089062D"/>
    <w:rsid w:val="008938AC"/>
    <w:rsid w:val="00893C60"/>
    <w:rsid w:val="008951F9"/>
    <w:rsid w:val="00895BEC"/>
    <w:rsid w:val="00896BE2"/>
    <w:rsid w:val="008A0909"/>
    <w:rsid w:val="008A0BA5"/>
    <w:rsid w:val="008A191E"/>
    <w:rsid w:val="008A2AA7"/>
    <w:rsid w:val="008A2C92"/>
    <w:rsid w:val="008A48E6"/>
    <w:rsid w:val="008A4FF5"/>
    <w:rsid w:val="008A576E"/>
    <w:rsid w:val="008A5C16"/>
    <w:rsid w:val="008A701A"/>
    <w:rsid w:val="008A70AC"/>
    <w:rsid w:val="008B02C5"/>
    <w:rsid w:val="008B07EA"/>
    <w:rsid w:val="008B121A"/>
    <w:rsid w:val="008B6CB8"/>
    <w:rsid w:val="008B7A41"/>
    <w:rsid w:val="008B7A8D"/>
    <w:rsid w:val="008B7F5D"/>
    <w:rsid w:val="008C01A6"/>
    <w:rsid w:val="008C038F"/>
    <w:rsid w:val="008C1D62"/>
    <w:rsid w:val="008C49B4"/>
    <w:rsid w:val="008C4C39"/>
    <w:rsid w:val="008C5861"/>
    <w:rsid w:val="008C6A92"/>
    <w:rsid w:val="008C6FCC"/>
    <w:rsid w:val="008C7803"/>
    <w:rsid w:val="008D0880"/>
    <w:rsid w:val="008D0AFD"/>
    <w:rsid w:val="008D137E"/>
    <w:rsid w:val="008D1951"/>
    <w:rsid w:val="008D21EA"/>
    <w:rsid w:val="008D3BF7"/>
    <w:rsid w:val="008D3C91"/>
    <w:rsid w:val="008D42F7"/>
    <w:rsid w:val="008D5B7B"/>
    <w:rsid w:val="008D7BD4"/>
    <w:rsid w:val="008E010D"/>
    <w:rsid w:val="008E05C5"/>
    <w:rsid w:val="008E05E4"/>
    <w:rsid w:val="008E14DD"/>
    <w:rsid w:val="008E1D7D"/>
    <w:rsid w:val="008E2769"/>
    <w:rsid w:val="008E2ABA"/>
    <w:rsid w:val="008E3341"/>
    <w:rsid w:val="008E44DE"/>
    <w:rsid w:val="008E50CA"/>
    <w:rsid w:val="008E7020"/>
    <w:rsid w:val="008F0797"/>
    <w:rsid w:val="008F101B"/>
    <w:rsid w:val="008F19EC"/>
    <w:rsid w:val="008F3377"/>
    <w:rsid w:val="008F4AA4"/>
    <w:rsid w:val="008F4E35"/>
    <w:rsid w:val="008F5C57"/>
    <w:rsid w:val="008F666B"/>
    <w:rsid w:val="008F68C1"/>
    <w:rsid w:val="008F6DCF"/>
    <w:rsid w:val="008F6FDD"/>
    <w:rsid w:val="009000BA"/>
    <w:rsid w:val="00901470"/>
    <w:rsid w:val="00901FB2"/>
    <w:rsid w:val="00902148"/>
    <w:rsid w:val="0090437A"/>
    <w:rsid w:val="00905756"/>
    <w:rsid w:val="00906522"/>
    <w:rsid w:val="00906C88"/>
    <w:rsid w:val="00907B84"/>
    <w:rsid w:val="00912A91"/>
    <w:rsid w:val="00913585"/>
    <w:rsid w:val="009135BB"/>
    <w:rsid w:val="00913810"/>
    <w:rsid w:val="00913859"/>
    <w:rsid w:val="00916639"/>
    <w:rsid w:val="009171AB"/>
    <w:rsid w:val="00917853"/>
    <w:rsid w:val="00917861"/>
    <w:rsid w:val="009201E8"/>
    <w:rsid w:val="00920FC7"/>
    <w:rsid w:val="00921470"/>
    <w:rsid w:val="00921BCB"/>
    <w:rsid w:val="00922924"/>
    <w:rsid w:val="009230B5"/>
    <w:rsid w:val="00923E5F"/>
    <w:rsid w:val="00923EE5"/>
    <w:rsid w:val="009250FF"/>
    <w:rsid w:val="009259B3"/>
    <w:rsid w:val="00927184"/>
    <w:rsid w:val="009314EE"/>
    <w:rsid w:val="00931C2B"/>
    <w:rsid w:val="00932FF0"/>
    <w:rsid w:val="00933955"/>
    <w:rsid w:val="00933E7C"/>
    <w:rsid w:val="009345C4"/>
    <w:rsid w:val="00934D16"/>
    <w:rsid w:val="00935B95"/>
    <w:rsid w:val="00935D5B"/>
    <w:rsid w:val="00936F04"/>
    <w:rsid w:val="009371E7"/>
    <w:rsid w:val="00937BCE"/>
    <w:rsid w:val="009403FF"/>
    <w:rsid w:val="00940ADC"/>
    <w:rsid w:val="00941BAF"/>
    <w:rsid w:val="00942820"/>
    <w:rsid w:val="00942E11"/>
    <w:rsid w:val="00942E43"/>
    <w:rsid w:val="00942FBA"/>
    <w:rsid w:val="00944324"/>
    <w:rsid w:val="0094587B"/>
    <w:rsid w:val="00945C29"/>
    <w:rsid w:val="0095042D"/>
    <w:rsid w:val="009505C3"/>
    <w:rsid w:val="0095174A"/>
    <w:rsid w:val="009541A3"/>
    <w:rsid w:val="009549BC"/>
    <w:rsid w:val="00954D28"/>
    <w:rsid w:val="0095534E"/>
    <w:rsid w:val="009567D1"/>
    <w:rsid w:val="00957B63"/>
    <w:rsid w:val="009604D3"/>
    <w:rsid w:val="009604D5"/>
    <w:rsid w:val="00960C7C"/>
    <w:rsid w:val="009613C9"/>
    <w:rsid w:val="009650B6"/>
    <w:rsid w:val="009651FA"/>
    <w:rsid w:val="0096610F"/>
    <w:rsid w:val="009673C3"/>
    <w:rsid w:val="00967B31"/>
    <w:rsid w:val="00970010"/>
    <w:rsid w:val="0097061D"/>
    <w:rsid w:val="00970D83"/>
    <w:rsid w:val="00971439"/>
    <w:rsid w:val="009729D1"/>
    <w:rsid w:val="00974D13"/>
    <w:rsid w:val="00975C28"/>
    <w:rsid w:val="009775CE"/>
    <w:rsid w:val="00977F84"/>
    <w:rsid w:val="009802AA"/>
    <w:rsid w:val="009828CC"/>
    <w:rsid w:val="009834CE"/>
    <w:rsid w:val="00984F04"/>
    <w:rsid w:val="00985432"/>
    <w:rsid w:val="00985496"/>
    <w:rsid w:val="00986C07"/>
    <w:rsid w:val="00987B67"/>
    <w:rsid w:val="00990615"/>
    <w:rsid w:val="00991233"/>
    <w:rsid w:val="00992369"/>
    <w:rsid w:val="00993201"/>
    <w:rsid w:val="0099735D"/>
    <w:rsid w:val="009A0FBB"/>
    <w:rsid w:val="009A1B0F"/>
    <w:rsid w:val="009A20E8"/>
    <w:rsid w:val="009A29AA"/>
    <w:rsid w:val="009A2CE6"/>
    <w:rsid w:val="009A3096"/>
    <w:rsid w:val="009A346C"/>
    <w:rsid w:val="009A3BD0"/>
    <w:rsid w:val="009A477C"/>
    <w:rsid w:val="009A5070"/>
    <w:rsid w:val="009A668A"/>
    <w:rsid w:val="009A732B"/>
    <w:rsid w:val="009A739F"/>
    <w:rsid w:val="009A7BFF"/>
    <w:rsid w:val="009B030D"/>
    <w:rsid w:val="009B05EA"/>
    <w:rsid w:val="009B0FE9"/>
    <w:rsid w:val="009B37FB"/>
    <w:rsid w:val="009B4269"/>
    <w:rsid w:val="009B4872"/>
    <w:rsid w:val="009B5265"/>
    <w:rsid w:val="009B73C9"/>
    <w:rsid w:val="009B7759"/>
    <w:rsid w:val="009C141C"/>
    <w:rsid w:val="009C2506"/>
    <w:rsid w:val="009C3F35"/>
    <w:rsid w:val="009C4CD3"/>
    <w:rsid w:val="009C51A2"/>
    <w:rsid w:val="009C57B2"/>
    <w:rsid w:val="009C613B"/>
    <w:rsid w:val="009C63A7"/>
    <w:rsid w:val="009D11AF"/>
    <w:rsid w:val="009D28E0"/>
    <w:rsid w:val="009D6BD1"/>
    <w:rsid w:val="009D7563"/>
    <w:rsid w:val="009D7A46"/>
    <w:rsid w:val="009E0185"/>
    <w:rsid w:val="009E2128"/>
    <w:rsid w:val="009E29E0"/>
    <w:rsid w:val="009E36AD"/>
    <w:rsid w:val="009E41EE"/>
    <w:rsid w:val="009E4973"/>
    <w:rsid w:val="009E4CC5"/>
    <w:rsid w:val="009E4DFD"/>
    <w:rsid w:val="009E4E12"/>
    <w:rsid w:val="009E5156"/>
    <w:rsid w:val="009E5274"/>
    <w:rsid w:val="009E58C1"/>
    <w:rsid w:val="009E65B5"/>
    <w:rsid w:val="009E7A7D"/>
    <w:rsid w:val="009F02F6"/>
    <w:rsid w:val="009F039F"/>
    <w:rsid w:val="009F1334"/>
    <w:rsid w:val="009F199E"/>
    <w:rsid w:val="009F23F8"/>
    <w:rsid w:val="009F2925"/>
    <w:rsid w:val="009F3107"/>
    <w:rsid w:val="009F3E0C"/>
    <w:rsid w:val="009F4428"/>
    <w:rsid w:val="009F65A3"/>
    <w:rsid w:val="009F6A63"/>
    <w:rsid w:val="009F7308"/>
    <w:rsid w:val="009F75F9"/>
    <w:rsid w:val="00A01115"/>
    <w:rsid w:val="00A01A58"/>
    <w:rsid w:val="00A02CCB"/>
    <w:rsid w:val="00A04AF4"/>
    <w:rsid w:val="00A053A1"/>
    <w:rsid w:val="00A06A27"/>
    <w:rsid w:val="00A06EE2"/>
    <w:rsid w:val="00A07528"/>
    <w:rsid w:val="00A10DF3"/>
    <w:rsid w:val="00A1136C"/>
    <w:rsid w:val="00A12801"/>
    <w:rsid w:val="00A131F6"/>
    <w:rsid w:val="00A13C64"/>
    <w:rsid w:val="00A15569"/>
    <w:rsid w:val="00A1570F"/>
    <w:rsid w:val="00A15EB0"/>
    <w:rsid w:val="00A165D4"/>
    <w:rsid w:val="00A169F9"/>
    <w:rsid w:val="00A16FFC"/>
    <w:rsid w:val="00A20311"/>
    <w:rsid w:val="00A22C55"/>
    <w:rsid w:val="00A25469"/>
    <w:rsid w:val="00A257BA"/>
    <w:rsid w:val="00A2630B"/>
    <w:rsid w:val="00A26556"/>
    <w:rsid w:val="00A27316"/>
    <w:rsid w:val="00A273D9"/>
    <w:rsid w:val="00A31C7A"/>
    <w:rsid w:val="00A321DD"/>
    <w:rsid w:val="00A323BD"/>
    <w:rsid w:val="00A327E8"/>
    <w:rsid w:val="00A33410"/>
    <w:rsid w:val="00A3345B"/>
    <w:rsid w:val="00A33CB9"/>
    <w:rsid w:val="00A34DF3"/>
    <w:rsid w:val="00A34E07"/>
    <w:rsid w:val="00A36849"/>
    <w:rsid w:val="00A37F71"/>
    <w:rsid w:val="00A40F84"/>
    <w:rsid w:val="00A42C52"/>
    <w:rsid w:val="00A430B2"/>
    <w:rsid w:val="00A43B19"/>
    <w:rsid w:val="00A43D85"/>
    <w:rsid w:val="00A44495"/>
    <w:rsid w:val="00A47B99"/>
    <w:rsid w:val="00A5020F"/>
    <w:rsid w:val="00A528FE"/>
    <w:rsid w:val="00A52AF0"/>
    <w:rsid w:val="00A5573B"/>
    <w:rsid w:val="00A56729"/>
    <w:rsid w:val="00A56BCF"/>
    <w:rsid w:val="00A57509"/>
    <w:rsid w:val="00A57656"/>
    <w:rsid w:val="00A57AD8"/>
    <w:rsid w:val="00A62A42"/>
    <w:rsid w:val="00A6410D"/>
    <w:rsid w:val="00A644C3"/>
    <w:rsid w:val="00A6497F"/>
    <w:rsid w:val="00A66977"/>
    <w:rsid w:val="00A713BE"/>
    <w:rsid w:val="00A714E4"/>
    <w:rsid w:val="00A7446A"/>
    <w:rsid w:val="00A74C17"/>
    <w:rsid w:val="00A75507"/>
    <w:rsid w:val="00A7760C"/>
    <w:rsid w:val="00A77F70"/>
    <w:rsid w:val="00A80611"/>
    <w:rsid w:val="00A812C1"/>
    <w:rsid w:val="00A8267C"/>
    <w:rsid w:val="00A83249"/>
    <w:rsid w:val="00A83392"/>
    <w:rsid w:val="00A83C9D"/>
    <w:rsid w:val="00A857E9"/>
    <w:rsid w:val="00A86107"/>
    <w:rsid w:val="00A872AF"/>
    <w:rsid w:val="00A9010E"/>
    <w:rsid w:val="00A9180C"/>
    <w:rsid w:val="00A91B95"/>
    <w:rsid w:val="00A92B52"/>
    <w:rsid w:val="00A92DB1"/>
    <w:rsid w:val="00A94037"/>
    <w:rsid w:val="00A95063"/>
    <w:rsid w:val="00A95495"/>
    <w:rsid w:val="00A96080"/>
    <w:rsid w:val="00A96521"/>
    <w:rsid w:val="00A97666"/>
    <w:rsid w:val="00A979D2"/>
    <w:rsid w:val="00A97DCA"/>
    <w:rsid w:val="00AA1056"/>
    <w:rsid w:val="00AA10A7"/>
    <w:rsid w:val="00AA1CA3"/>
    <w:rsid w:val="00AA2373"/>
    <w:rsid w:val="00AA2458"/>
    <w:rsid w:val="00AA2CFD"/>
    <w:rsid w:val="00AA4022"/>
    <w:rsid w:val="00AA41B0"/>
    <w:rsid w:val="00AA6048"/>
    <w:rsid w:val="00AA6613"/>
    <w:rsid w:val="00AA69C7"/>
    <w:rsid w:val="00AB0E72"/>
    <w:rsid w:val="00AB101E"/>
    <w:rsid w:val="00AB2312"/>
    <w:rsid w:val="00AB3794"/>
    <w:rsid w:val="00AB4B3E"/>
    <w:rsid w:val="00AB5571"/>
    <w:rsid w:val="00AB58A1"/>
    <w:rsid w:val="00AB59C7"/>
    <w:rsid w:val="00AB6CDC"/>
    <w:rsid w:val="00AB78AE"/>
    <w:rsid w:val="00AB79BF"/>
    <w:rsid w:val="00AC1550"/>
    <w:rsid w:val="00AC1A76"/>
    <w:rsid w:val="00AC21DC"/>
    <w:rsid w:val="00AC23A7"/>
    <w:rsid w:val="00AC2575"/>
    <w:rsid w:val="00AC34EB"/>
    <w:rsid w:val="00AC3C89"/>
    <w:rsid w:val="00AC442A"/>
    <w:rsid w:val="00AC6856"/>
    <w:rsid w:val="00AC6D33"/>
    <w:rsid w:val="00AC7611"/>
    <w:rsid w:val="00AC7849"/>
    <w:rsid w:val="00AC7E5A"/>
    <w:rsid w:val="00AD0685"/>
    <w:rsid w:val="00AD1298"/>
    <w:rsid w:val="00AD3B49"/>
    <w:rsid w:val="00AD4B7C"/>
    <w:rsid w:val="00AD4DEF"/>
    <w:rsid w:val="00AD6385"/>
    <w:rsid w:val="00AD66BF"/>
    <w:rsid w:val="00AD73A9"/>
    <w:rsid w:val="00AD742A"/>
    <w:rsid w:val="00AE00AE"/>
    <w:rsid w:val="00AE10DD"/>
    <w:rsid w:val="00AE1656"/>
    <w:rsid w:val="00AE1EC7"/>
    <w:rsid w:val="00AE2F94"/>
    <w:rsid w:val="00AE31C0"/>
    <w:rsid w:val="00AE3C8B"/>
    <w:rsid w:val="00AE42F2"/>
    <w:rsid w:val="00AE526B"/>
    <w:rsid w:val="00AE6CC9"/>
    <w:rsid w:val="00AE7078"/>
    <w:rsid w:val="00AE7304"/>
    <w:rsid w:val="00AF08CF"/>
    <w:rsid w:val="00AF2028"/>
    <w:rsid w:val="00AF34E5"/>
    <w:rsid w:val="00AF3E14"/>
    <w:rsid w:val="00AF4A8D"/>
    <w:rsid w:val="00AF51BC"/>
    <w:rsid w:val="00AF59B5"/>
    <w:rsid w:val="00AF680B"/>
    <w:rsid w:val="00AF7131"/>
    <w:rsid w:val="00AF759C"/>
    <w:rsid w:val="00B00D60"/>
    <w:rsid w:val="00B011E0"/>
    <w:rsid w:val="00B058FD"/>
    <w:rsid w:val="00B06177"/>
    <w:rsid w:val="00B06C6A"/>
    <w:rsid w:val="00B0789E"/>
    <w:rsid w:val="00B1001F"/>
    <w:rsid w:val="00B1031F"/>
    <w:rsid w:val="00B1096F"/>
    <w:rsid w:val="00B10AE6"/>
    <w:rsid w:val="00B10E35"/>
    <w:rsid w:val="00B10F63"/>
    <w:rsid w:val="00B11D45"/>
    <w:rsid w:val="00B1224F"/>
    <w:rsid w:val="00B13304"/>
    <w:rsid w:val="00B13D22"/>
    <w:rsid w:val="00B14FD8"/>
    <w:rsid w:val="00B15090"/>
    <w:rsid w:val="00B162DB"/>
    <w:rsid w:val="00B166CD"/>
    <w:rsid w:val="00B16C34"/>
    <w:rsid w:val="00B21196"/>
    <w:rsid w:val="00B21526"/>
    <w:rsid w:val="00B22B1A"/>
    <w:rsid w:val="00B22CCE"/>
    <w:rsid w:val="00B23BB7"/>
    <w:rsid w:val="00B2572A"/>
    <w:rsid w:val="00B260A2"/>
    <w:rsid w:val="00B262C8"/>
    <w:rsid w:val="00B30488"/>
    <w:rsid w:val="00B31C92"/>
    <w:rsid w:val="00B34A0F"/>
    <w:rsid w:val="00B405B7"/>
    <w:rsid w:val="00B40954"/>
    <w:rsid w:val="00B41297"/>
    <w:rsid w:val="00B4217D"/>
    <w:rsid w:val="00B42374"/>
    <w:rsid w:val="00B430A7"/>
    <w:rsid w:val="00B433E9"/>
    <w:rsid w:val="00B43E39"/>
    <w:rsid w:val="00B444C8"/>
    <w:rsid w:val="00B45D30"/>
    <w:rsid w:val="00B46B88"/>
    <w:rsid w:val="00B50010"/>
    <w:rsid w:val="00B500D7"/>
    <w:rsid w:val="00B503EE"/>
    <w:rsid w:val="00B51A2B"/>
    <w:rsid w:val="00B5215F"/>
    <w:rsid w:val="00B5377A"/>
    <w:rsid w:val="00B53F2E"/>
    <w:rsid w:val="00B551D4"/>
    <w:rsid w:val="00B5644B"/>
    <w:rsid w:val="00B6123E"/>
    <w:rsid w:val="00B61787"/>
    <w:rsid w:val="00B61821"/>
    <w:rsid w:val="00B6193E"/>
    <w:rsid w:val="00B62690"/>
    <w:rsid w:val="00B62FBF"/>
    <w:rsid w:val="00B6354D"/>
    <w:rsid w:val="00B638EB"/>
    <w:rsid w:val="00B651AD"/>
    <w:rsid w:val="00B662F1"/>
    <w:rsid w:val="00B6683A"/>
    <w:rsid w:val="00B6733F"/>
    <w:rsid w:val="00B675A4"/>
    <w:rsid w:val="00B70267"/>
    <w:rsid w:val="00B70E5A"/>
    <w:rsid w:val="00B725AA"/>
    <w:rsid w:val="00B72DA3"/>
    <w:rsid w:val="00B73557"/>
    <w:rsid w:val="00B756B1"/>
    <w:rsid w:val="00B75739"/>
    <w:rsid w:val="00B75A5F"/>
    <w:rsid w:val="00B7690F"/>
    <w:rsid w:val="00B771EE"/>
    <w:rsid w:val="00B7755C"/>
    <w:rsid w:val="00B77F02"/>
    <w:rsid w:val="00B81CD8"/>
    <w:rsid w:val="00B81D04"/>
    <w:rsid w:val="00B821D3"/>
    <w:rsid w:val="00B82ADE"/>
    <w:rsid w:val="00B83DBD"/>
    <w:rsid w:val="00B8669A"/>
    <w:rsid w:val="00B87456"/>
    <w:rsid w:val="00B92562"/>
    <w:rsid w:val="00B92904"/>
    <w:rsid w:val="00B92C79"/>
    <w:rsid w:val="00B93B89"/>
    <w:rsid w:val="00B951B4"/>
    <w:rsid w:val="00B95672"/>
    <w:rsid w:val="00B95A97"/>
    <w:rsid w:val="00B96926"/>
    <w:rsid w:val="00B96ED6"/>
    <w:rsid w:val="00B96EFE"/>
    <w:rsid w:val="00BA2E11"/>
    <w:rsid w:val="00BA3417"/>
    <w:rsid w:val="00BA45E6"/>
    <w:rsid w:val="00BA4738"/>
    <w:rsid w:val="00BA49CC"/>
    <w:rsid w:val="00BA57BF"/>
    <w:rsid w:val="00BA6E9E"/>
    <w:rsid w:val="00BA7183"/>
    <w:rsid w:val="00BB041E"/>
    <w:rsid w:val="00BB0463"/>
    <w:rsid w:val="00BB1323"/>
    <w:rsid w:val="00BB1589"/>
    <w:rsid w:val="00BB19FD"/>
    <w:rsid w:val="00BB2179"/>
    <w:rsid w:val="00BB339D"/>
    <w:rsid w:val="00BB384A"/>
    <w:rsid w:val="00BB39DB"/>
    <w:rsid w:val="00BB3B6C"/>
    <w:rsid w:val="00BB4184"/>
    <w:rsid w:val="00BB47CF"/>
    <w:rsid w:val="00BB4985"/>
    <w:rsid w:val="00BB4D3B"/>
    <w:rsid w:val="00BC02D2"/>
    <w:rsid w:val="00BC1613"/>
    <w:rsid w:val="00BC2488"/>
    <w:rsid w:val="00BC33F6"/>
    <w:rsid w:val="00BC40FC"/>
    <w:rsid w:val="00BC5314"/>
    <w:rsid w:val="00BC6DD3"/>
    <w:rsid w:val="00BD1412"/>
    <w:rsid w:val="00BD27A4"/>
    <w:rsid w:val="00BD29B9"/>
    <w:rsid w:val="00BD3620"/>
    <w:rsid w:val="00BD55CB"/>
    <w:rsid w:val="00BD6965"/>
    <w:rsid w:val="00BD69FE"/>
    <w:rsid w:val="00BD7436"/>
    <w:rsid w:val="00BE02EB"/>
    <w:rsid w:val="00BE0DBE"/>
    <w:rsid w:val="00BE19FC"/>
    <w:rsid w:val="00BE2694"/>
    <w:rsid w:val="00BE26FE"/>
    <w:rsid w:val="00BE2762"/>
    <w:rsid w:val="00BE3074"/>
    <w:rsid w:val="00BE42E5"/>
    <w:rsid w:val="00BE57FC"/>
    <w:rsid w:val="00BE692A"/>
    <w:rsid w:val="00BE7324"/>
    <w:rsid w:val="00BE75B8"/>
    <w:rsid w:val="00BF5A7D"/>
    <w:rsid w:val="00BF7518"/>
    <w:rsid w:val="00C01045"/>
    <w:rsid w:val="00C013E0"/>
    <w:rsid w:val="00C018E5"/>
    <w:rsid w:val="00C01909"/>
    <w:rsid w:val="00C01C3F"/>
    <w:rsid w:val="00C01F63"/>
    <w:rsid w:val="00C0297E"/>
    <w:rsid w:val="00C02B51"/>
    <w:rsid w:val="00C0384A"/>
    <w:rsid w:val="00C04E98"/>
    <w:rsid w:val="00C052FF"/>
    <w:rsid w:val="00C064B0"/>
    <w:rsid w:val="00C06AA2"/>
    <w:rsid w:val="00C06B1A"/>
    <w:rsid w:val="00C077D0"/>
    <w:rsid w:val="00C07A42"/>
    <w:rsid w:val="00C10DE2"/>
    <w:rsid w:val="00C110E0"/>
    <w:rsid w:val="00C1117C"/>
    <w:rsid w:val="00C11359"/>
    <w:rsid w:val="00C12071"/>
    <w:rsid w:val="00C1231F"/>
    <w:rsid w:val="00C1361E"/>
    <w:rsid w:val="00C14359"/>
    <w:rsid w:val="00C14FD4"/>
    <w:rsid w:val="00C15D0C"/>
    <w:rsid w:val="00C220DE"/>
    <w:rsid w:val="00C22333"/>
    <w:rsid w:val="00C226FE"/>
    <w:rsid w:val="00C22EBC"/>
    <w:rsid w:val="00C23617"/>
    <w:rsid w:val="00C2391E"/>
    <w:rsid w:val="00C25CDE"/>
    <w:rsid w:val="00C25F06"/>
    <w:rsid w:val="00C3050E"/>
    <w:rsid w:val="00C30A9C"/>
    <w:rsid w:val="00C31CB6"/>
    <w:rsid w:val="00C32A48"/>
    <w:rsid w:val="00C35945"/>
    <w:rsid w:val="00C35B20"/>
    <w:rsid w:val="00C36A78"/>
    <w:rsid w:val="00C4002B"/>
    <w:rsid w:val="00C40D20"/>
    <w:rsid w:val="00C410BA"/>
    <w:rsid w:val="00C416DB"/>
    <w:rsid w:val="00C419BF"/>
    <w:rsid w:val="00C41E9D"/>
    <w:rsid w:val="00C43E8D"/>
    <w:rsid w:val="00C467F2"/>
    <w:rsid w:val="00C46C7B"/>
    <w:rsid w:val="00C532A5"/>
    <w:rsid w:val="00C535C6"/>
    <w:rsid w:val="00C55837"/>
    <w:rsid w:val="00C567B1"/>
    <w:rsid w:val="00C56F0B"/>
    <w:rsid w:val="00C60EE7"/>
    <w:rsid w:val="00C62379"/>
    <w:rsid w:val="00C628B0"/>
    <w:rsid w:val="00C62E47"/>
    <w:rsid w:val="00C6481C"/>
    <w:rsid w:val="00C6635A"/>
    <w:rsid w:val="00C67F62"/>
    <w:rsid w:val="00C70B7F"/>
    <w:rsid w:val="00C7322E"/>
    <w:rsid w:val="00C74124"/>
    <w:rsid w:val="00C751C9"/>
    <w:rsid w:val="00C75DF1"/>
    <w:rsid w:val="00C76F2E"/>
    <w:rsid w:val="00C7708C"/>
    <w:rsid w:val="00C80EC8"/>
    <w:rsid w:val="00C80F2C"/>
    <w:rsid w:val="00C8101D"/>
    <w:rsid w:val="00C82498"/>
    <w:rsid w:val="00C8317B"/>
    <w:rsid w:val="00C833E0"/>
    <w:rsid w:val="00C846C6"/>
    <w:rsid w:val="00C920BD"/>
    <w:rsid w:val="00C930EB"/>
    <w:rsid w:val="00C93706"/>
    <w:rsid w:val="00C93EE3"/>
    <w:rsid w:val="00C94145"/>
    <w:rsid w:val="00C94C8B"/>
    <w:rsid w:val="00CA1155"/>
    <w:rsid w:val="00CA3A97"/>
    <w:rsid w:val="00CA3DA6"/>
    <w:rsid w:val="00CA470F"/>
    <w:rsid w:val="00CA474A"/>
    <w:rsid w:val="00CA4ABF"/>
    <w:rsid w:val="00CA4D82"/>
    <w:rsid w:val="00CA7686"/>
    <w:rsid w:val="00CB13E2"/>
    <w:rsid w:val="00CB1A5E"/>
    <w:rsid w:val="00CB2B5B"/>
    <w:rsid w:val="00CB3653"/>
    <w:rsid w:val="00CB4639"/>
    <w:rsid w:val="00CB543C"/>
    <w:rsid w:val="00CB702B"/>
    <w:rsid w:val="00CB7881"/>
    <w:rsid w:val="00CB7996"/>
    <w:rsid w:val="00CB7FAC"/>
    <w:rsid w:val="00CC0986"/>
    <w:rsid w:val="00CC0993"/>
    <w:rsid w:val="00CC0B57"/>
    <w:rsid w:val="00CC17A2"/>
    <w:rsid w:val="00CC1D27"/>
    <w:rsid w:val="00CC2E33"/>
    <w:rsid w:val="00CC4AF7"/>
    <w:rsid w:val="00CC4F73"/>
    <w:rsid w:val="00CC6EE8"/>
    <w:rsid w:val="00CC7EAA"/>
    <w:rsid w:val="00CD2119"/>
    <w:rsid w:val="00CD278D"/>
    <w:rsid w:val="00CD2868"/>
    <w:rsid w:val="00CD28D0"/>
    <w:rsid w:val="00CD29C0"/>
    <w:rsid w:val="00CD33B1"/>
    <w:rsid w:val="00CD3E50"/>
    <w:rsid w:val="00CD4B0F"/>
    <w:rsid w:val="00CD53BE"/>
    <w:rsid w:val="00CD5DE7"/>
    <w:rsid w:val="00CD76BC"/>
    <w:rsid w:val="00CD77C9"/>
    <w:rsid w:val="00CE022E"/>
    <w:rsid w:val="00CE033A"/>
    <w:rsid w:val="00CE135B"/>
    <w:rsid w:val="00CE1AEB"/>
    <w:rsid w:val="00CE1DBD"/>
    <w:rsid w:val="00CE7045"/>
    <w:rsid w:val="00CE728F"/>
    <w:rsid w:val="00CF0696"/>
    <w:rsid w:val="00CF07A6"/>
    <w:rsid w:val="00CF104F"/>
    <w:rsid w:val="00CF19E2"/>
    <w:rsid w:val="00CF1CBA"/>
    <w:rsid w:val="00CF1E90"/>
    <w:rsid w:val="00CF2147"/>
    <w:rsid w:val="00CF2A70"/>
    <w:rsid w:val="00CF2B11"/>
    <w:rsid w:val="00CF47B1"/>
    <w:rsid w:val="00CF60A3"/>
    <w:rsid w:val="00CF6103"/>
    <w:rsid w:val="00CF6363"/>
    <w:rsid w:val="00CF6B28"/>
    <w:rsid w:val="00D01353"/>
    <w:rsid w:val="00D04872"/>
    <w:rsid w:val="00D06531"/>
    <w:rsid w:val="00D10C58"/>
    <w:rsid w:val="00D112BC"/>
    <w:rsid w:val="00D126AF"/>
    <w:rsid w:val="00D12C26"/>
    <w:rsid w:val="00D1468D"/>
    <w:rsid w:val="00D15133"/>
    <w:rsid w:val="00D151F5"/>
    <w:rsid w:val="00D16A1D"/>
    <w:rsid w:val="00D17379"/>
    <w:rsid w:val="00D245A8"/>
    <w:rsid w:val="00D24930"/>
    <w:rsid w:val="00D250F6"/>
    <w:rsid w:val="00D258D3"/>
    <w:rsid w:val="00D265C5"/>
    <w:rsid w:val="00D31854"/>
    <w:rsid w:val="00D33037"/>
    <w:rsid w:val="00D35C65"/>
    <w:rsid w:val="00D36BF6"/>
    <w:rsid w:val="00D36DF5"/>
    <w:rsid w:val="00D3715C"/>
    <w:rsid w:val="00D4015B"/>
    <w:rsid w:val="00D40947"/>
    <w:rsid w:val="00D41B3B"/>
    <w:rsid w:val="00D41EDB"/>
    <w:rsid w:val="00D4203A"/>
    <w:rsid w:val="00D42DC2"/>
    <w:rsid w:val="00D43DB2"/>
    <w:rsid w:val="00D4484B"/>
    <w:rsid w:val="00D4575D"/>
    <w:rsid w:val="00D46CBD"/>
    <w:rsid w:val="00D50024"/>
    <w:rsid w:val="00D5016C"/>
    <w:rsid w:val="00D50FC1"/>
    <w:rsid w:val="00D51371"/>
    <w:rsid w:val="00D51674"/>
    <w:rsid w:val="00D52CDE"/>
    <w:rsid w:val="00D53780"/>
    <w:rsid w:val="00D53A67"/>
    <w:rsid w:val="00D54BB6"/>
    <w:rsid w:val="00D566B2"/>
    <w:rsid w:val="00D56957"/>
    <w:rsid w:val="00D56D42"/>
    <w:rsid w:val="00D57CC7"/>
    <w:rsid w:val="00D57D25"/>
    <w:rsid w:val="00D6059A"/>
    <w:rsid w:val="00D61493"/>
    <w:rsid w:val="00D636C6"/>
    <w:rsid w:val="00D6380C"/>
    <w:rsid w:val="00D6515C"/>
    <w:rsid w:val="00D66523"/>
    <w:rsid w:val="00D67112"/>
    <w:rsid w:val="00D71D99"/>
    <w:rsid w:val="00D71FA0"/>
    <w:rsid w:val="00D720A6"/>
    <w:rsid w:val="00D73227"/>
    <w:rsid w:val="00D74C90"/>
    <w:rsid w:val="00D74D3E"/>
    <w:rsid w:val="00D74FB9"/>
    <w:rsid w:val="00D75511"/>
    <w:rsid w:val="00D75911"/>
    <w:rsid w:val="00D75F63"/>
    <w:rsid w:val="00D7602B"/>
    <w:rsid w:val="00D76CAE"/>
    <w:rsid w:val="00D77447"/>
    <w:rsid w:val="00D77FB9"/>
    <w:rsid w:val="00D83F73"/>
    <w:rsid w:val="00D84775"/>
    <w:rsid w:val="00D84835"/>
    <w:rsid w:val="00D85707"/>
    <w:rsid w:val="00D85CD2"/>
    <w:rsid w:val="00D864E2"/>
    <w:rsid w:val="00D86902"/>
    <w:rsid w:val="00D869A7"/>
    <w:rsid w:val="00D86CD0"/>
    <w:rsid w:val="00D870F3"/>
    <w:rsid w:val="00D878F8"/>
    <w:rsid w:val="00D90A6E"/>
    <w:rsid w:val="00D910E9"/>
    <w:rsid w:val="00D91670"/>
    <w:rsid w:val="00D92501"/>
    <w:rsid w:val="00D92AC4"/>
    <w:rsid w:val="00D94090"/>
    <w:rsid w:val="00D947BF"/>
    <w:rsid w:val="00D94819"/>
    <w:rsid w:val="00D95161"/>
    <w:rsid w:val="00D95CDA"/>
    <w:rsid w:val="00D96AC8"/>
    <w:rsid w:val="00D9757E"/>
    <w:rsid w:val="00D97A15"/>
    <w:rsid w:val="00DA0142"/>
    <w:rsid w:val="00DA0174"/>
    <w:rsid w:val="00DA0A9A"/>
    <w:rsid w:val="00DA104F"/>
    <w:rsid w:val="00DA1A75"/>
    <w:rsid w:val="00DA1F86"/>
    <w:rsid w:val="00DA303A"/>
    <w:rsid w:val="00DA3E12"/>
    <w:rsid w:val="00DA57D8"/>
    <w:rsid w:val="00DA5865"/>
    <w:rsid w:val="00DA619E"/>
    <w:rsid w:val="00DA7C00"/>
    <w:rsid w:val="00DB02CB"/>
    <w:rsid w:val="00DB235F"/>
    <w:rsid w:val="00DB299A"/>
    <w:rsid w:val="00DB4071"/>
    <w:rsid w:val="00DB5642"/>
    <w:rsid w:val="00DB5904"/>
    <w:rsid w:val="00DB6A80"/>
    <w:rsid w:val="00DC0051"/>
    <w:rsid w:val="00DC00DD"/>
    <w:rsid w:val="00DC162E"/>
    <w:rsid w:val="00DC211E"/>
    <w:rsid w:val="00DC3270"/>
    <w:rsid w:val="00DC36D6"/>
    <w:rsid w:val="00DC5321"/>
    <w:rsid w:val="00DC75BA"/>
    <w:rsid w:val="00DC7870"/>
    <w:rsid w:val="00DD022E"/>
    <w:rsid w:val="00DD1405"/>
    <w:rsid w:val="00DD35A0"/>
    <w:rsid w:val="00DD3E2D"/>
    <w:rsid w:val="00DD4248"/>
    <w:rsid w:val="00DD4D6D"/>
    <w:rsid w:val="00DE07D9"/>
    <w:rsid w:val="00DE1D34"/>
    <w:rsid w:val="00DE3091"/>
    <w:rsid w:val="00DE31C9"/>
    <w:rsid w:val="00DE4512"/>
    <w:rsid w:val="00DE5883"/>
    <w:rsid w:val="00DE5E6A"/>
    <w:rsid w:val="00DE6EBD"/>
    <w:rsid w:val="00DF12D8"/>
    <w:rsid w:val="00DF2ECC"/>
    <w:rsid w:val="00DF38F2"/>
    <w:rsid w:val="00DF5CF0"/>
    <w:rsid w:val="00DF5D74"/>
    <w:rsid w:val="00DF6551"/>
    <w:rsid w:val="00DF6562"/>
    <w:rsid w:val="00DF69E7"/>
    <w:rsid w:val="00DF6BFF"/>
    <w:rsid w:val="00DF7498"/>
    <w:rsid w:val="00E00D07"/>
    <w:rsid w:val="00E0200B"/>
    <w:rsid w:val="00E0268F"/>
    <w:rsid w:val="00E02E99"/>
    <w:rsid w:val="00E04078"/>
    <w:rsid w:val="00E04158"/>
    <w:rsid w:val="00E04237"/>
    <w:rsid w:val="00E0531F"/>
    <w:rsid w:val="00E05EFA"/>
    <w:rsid w:val="00E06326"/>
    <w:rsid w:val="00E06E11"/>
    <w:rsid w:val="00E06F89"/>
    <w:rsid w:val="00E075EA"/>
    <w:rsid w:val="00E07E17"/>
    <w:rsid w:val="00E108C5"/>
    <w:rsid w:val="00E11000"/>
    <w:rsid w:val="00E1227C"/>
    <w:rsid w:val="00E1310F"/>
    <w:rsid w:val="00E1479F"/>
    <w:rsid w:val="00E1594E"/>
    <w:rsid w:val="00E16FE3"/>
    <w:rsid w:val="00E20290"/>
    <w:rsid w:val="00E2220A"/>
    <w:rsid w:val="00E23B08"/>
    <w:rsid w:val="00E23BEB"/>
    <w:rsid w:val="00E245A4"/>
    <w:rsid w:val="00E25F3A"/>
    <w:rsid w:val="00E26024"/>
    <w:rsid w:val="00E26D4E"/>
    <w:rsid w:val="00E313F7"/>
    <w:rsid w:val="00E32B3D"/>
    <w:rsid w:val="00E337AF"/>
    <w:rsid w:val="00E33805"/>
    <w:rsid w:val="00E3459B"/>
    <w:rsid w:val="00E361EF"/>
    <w:rsid w:val="00E363E1"/>
    <w:rsid w:val="00E36779"/>
    <w:rsid w:val="00E374F5"/>
    <w:rsid w:val="00E405FD"/>
    <w:rsid w:val="00E4323D"/>
    <w:rsid w:val="00E43BE6"/>
    <w:rsid w:val="00E455B1"/>
    <w:rsid w:val="00E46861"/>
    <w:rsid w:val="00E46FE6"/>
    <w:rsid w:val="00E47F05"/>
    <w:rsid w:val="00E50221"/>
    <w:rsid w:val="00E512F5"/>
    <w:rsid w:val="00E52784"/>
    <w:rsid w:val="00E54BBD"/>
    <w:rsid w:val="00E5703F"/>
    <w:rsid w:val="00E57D30"/>
    <w:rsid w:val="00E608BE"/>
    <w:rsid w:val="00E60C31"/>
    <w:rsid w:val="00E61DBB"/>
    <w:rsid w:val="00E624FB"/>
    <w:rsid w:val="00E651DE"/>
    <w:rsid w:val="00E65FBA"/>
    <w:rsid w:val="00E67473"/>
    <w:rsid w:val="00E71DDD"/>
    <w:rsid w:val="00E72F64"/>
    <w:rsid w:val="00E7367D"/>
    <w:rsid w:val="00E737B6"/>
    <w:rsid w:val="00E757EB"/>
    <w:rsid w:val="00E758BF"/>
    <w:rsid w:val="00E75A3F"/>
    <w:rsid w:val="00E75C4A"/>
    <w:rsid w:val="00E76230"/>
    <w:rsid w:val="00E80317"/>
    <w:rsid w:val="00E80A95"/>
    <w:rsid w:val="00E81534"/>
    <w:rsid w:val="00E82642"/>
    <w:rsid w:val="00E82D9D"/>
    <w:rsid w:val="00E83E07"/>
    <w:rsid w:val="00E847AF"/>
    <w:rsid w:val="00E850E7"/>
    <w:rsid w:val="00E85C76"/>
    <w:rsid w:val="00E86170"/>
    <w:rsid w:val="00E8632B"/>
    <w:rsid w:val="00E86E3E"/>
    <w:rsid w:val="00E879B7"/>
    <w:rsid w:val="00E903F3"/>
    <w:rsid w:val="00E91B64"/>
    <w:rsid w:val="00E9268E"/>
    <w:rsid w:val="00E92976"/>
    <w:rsid w:val="00E95E3C"/>
    <w:rsid w:val="00E96551"/>
    <w:rsid w:val="00E96B56"/>
    <w:rsid w:val="00E979B2"/>
    <w:rsid w:val="00E97A50"/>
    <w:rsid w:val="00E97F50"/>
    <w:rsid w:val="00EA012D"/>
    <w:rsid w:val="00EA368E"/>
    <w:rsid w:val="00EA5E76"/>
    <w:rsid w:val="00EA7443"/>
    <w:rsid w:val="00EB0E98"/>
    <w:rsid w:val="00EB1314"/>
    <w:rsid w:val="00EB1E45"/>
    <w:rsid w:val="00EB39C3"/>
    <w:rsid w:val="00EB3B10"/>
    <w:rsid w:val="00EB3D4F"/>
    <w:rsid w:val="00EB42BD"/>
    <w:rsid w:val="00EB4E5F"/>
    <w:rsid w:val="00EB63FF"/>
    <w:rsid w:val="00EB66F0"/>
    <w:rsid w:val="00EC0BDF"/>
    <w:rsid w:val="00EC1C8B"/>
    <w:rsid w:val="00EC317A"/>
    <w:rsid w:val="00EC3764"/>
    <w:rsid w:val="00EC4E1F"/>
    <w:rsid w:val="00EC4F2F"/>
    <w:rsid w:val="00EC59E3"/>
    <w:rsid w:val="00EC6B58"/>
    <w:rsid w:val="00EC75FE"/>
    <w:rsid w:val="00EC76F9"/>
    <w:rsid w:val="00ED047B"/>
    <w:rsid w:val="00ED0A7D"/>
    <w:rsid w:val="00ED184E"/>
    <w:rsid w:val="00ED2F32"/>
    <w:rsid w:val="00ED3592"/>
    <w:rsid w:val="00ED3EC1"/>
    <w:rsid w:val="00ED566F"/>
    <w:rsid w:val="00EE0063"/>
    <w:rsid w:val="00EE2237"/>
    <w:rsid w:val="00EE23EB"/>
    <w:rsid w:val="00EE281B"/>
    <w:rsid w:val="00EE2A32"/>
    <w:rsid w:val="00EE3811"/>
    <w:rsid w:val="00EE3C8B"/>
    <w:rsid w:val="00EE4393"/>
    <w:rsid w:val="00EE47A8"/>
    <w:rsid w:val="00EE4C0F"/>
    <w:rsid w:val="00EE5364"/>
    <w:rsid w:val="00EE6186"/>
    <w:rsid w:val="00EE7AC9"/>
    <w:rsid w:val="00EF049F"/>
    <w:rsid w:val="00EF37EB"/>
    <w:rsid w:val="00EF4BCF"/>
    <w:rsid w:val="00EF5505"/>
    <w:rsid w:val="00EF5FF0"/>
    <w:rsid w:val="00EF66F5"/>
    <w:rsid w:val="00EF724C"/>
    <w:rsid w:val="00EF7637"/>
    <w:rsid w:val="00F004EA"/>
    <w:rsid w:val="00F00810"/>
    <w:rsid w:val="00F041DC"/>
    <w:rsid w:val="00F0434C"/>
    <w:rsid w:val="00F06A33"/>
    <w:rsid w:val="00F070DE"/>
    <w:rsid w:val="00F07A47"/>
    <w:rsid w:val="00F07E6C"/>
    <w:rsid w:val="00F1028F"/>
    <w:rsid w:val="00F1068C"/>
    <w:rsid w:val="00F10AC2"/>
    <w:rsid w:val="00F11188"/>
    <w:rsid w:val="00F11940"/>
    <w:rsid w:val="00F13302"/>
    <w:rsid w:val="00F14275"/>
    <w:rsid w:val="00F14DEA"/>
    <w:rsid w:val="00F1661E"/>
    <w:rsid w:val="00F174ED"/>
    <w:rsid w:val="00F21667"/>
    <w:rsid w:val="00F23060"/>
    <w:rsid w:val="00F24196"/>
    <w:rsid w:val="00F242C4"/>
    <w:rsid w:val="00F27360"/>
    <w:rsid w:val="00F30227"/>
    <w:rsid w:val="00F3087D"/>
    <w:rsid w:val="00F31637"/>
    <w:rsid w:val="00F32C2A"/>
    <w:rsid w:val="00F32EE3"/>
    <w:rsid w:val="00F3359C"/>
    <w:rsid w:val="00F335FA"/>
    <w:rsid w:val="00F34281"/>
    <w:rsid w:val="00F3474E"/>
    <w:rsid w:val="00F36EE3"/>
    <w:rsid w:val="00F37D97"/>
    <w:rsid w:val="00F401DE"/>
    <w:rsid w:val="00F4131E"/>
    <w:rsid w:val="00F42E22"/>
    <w:rsid w:val="00F43206"/>
    <w:rsid w:val="00F43E3E"/>
    <w:rsid w:val="00F44BE0"/>
    <w:rsid w:val="00F467C0"/>
    <w:rsid w:val="00F46909"/>
    <w:rsid w:val="00F4700B"/>
    <w:rsid w:val="00F47013"/>
    <w:rsid w:val="00F47D74"/>
    <w:rsid w:val="00F5079C"/>
    <w:rsid w:val="00F51F81"/>
    <w:rsid w:val="00F521D9"/>
    <w:rsid w:val="00F53F13"/>
    <w:rsid w:val="00F54E3D"/>
    <w:rsid w:val="00F557E3"/>
    <w:rsid w:val="00F55DA3"/>
    <w:rsid w:val="00F56CBA"/>
    <w:rsid w:val="00F62396"/>
    <w:rsid w:val="00F628B5"/>
    <w:rsid w:val="00F62FE0"/>
    <w:rsid w:val="00F66279"/>
    <w:rsid w:val="00F66E59"/>
    <w:rsid w:val="00F7016F"/>
    <w:rsid w:val="00F712CB"/>
    <w:rsid w:val="00F720CF"/>
    <w:rsid w:val="00F72CC7"/>
    <w:rsid w:val="00F74A06"/>
    <w:rsid w:val="00F765E4"/>
    <w:rsid w:val="00F769D1"/>
    <w:rsid w:val="00F80BB2"/>
    <w:rsid w:val="00F80C81"/>
    <w:rsid w:val="00F81524"/>
    <w:rsid w:val="00F82ADD"/>
    <w:rsid w:val="00F83E73"/>
    <w:rsid w:val="00F84C77"/>
    <w:rsid w:val="00F84F3F"/>
    <w:rsid w:val="00F860BF"/>
    <w:rsid w:val="00F864FF"/>
    <w:rsid w:val="00F869BB"/>
    <w:rsid w:val="00F86DAA"/>
    <w:rsid w:val="00F902FD"/>
    <w:rsid w:val="00F9321D"/>
    <w:rsid w:val="00F949FC"/>
    <w:rsid w:val="00F94EEC"/>
    <w:rsid w:val="00F96195"/>
    <w:rsid w:val="00F9649C"/>
    <w:rsid w:val="00FA0FA6"/>
    <w:rsid w:val="00FA122F"/>
    <w:rsid w:val="00FA2C61"/>
    <w:rsid w:val="00FA36FF"/>
    <w:rsid w:val="00FA56D8"/>
    <w:rsid w:val="00FA6145"/>
    <w:rsid w:val="00FA6CD4"/>
    <w:rsid w:val="00FA7068"/>
    <w:rsid w:val="00FA7595"/>
    <w:rsid w:val="00FA7CAF"/>
    <w:rsid w:val="00FA7D6F"/>
    <w:rsid w:val="00FB006A"/>
    <w:rsid w:val="00FB0C94"/>
    <w:rsid w:val="00FB1C89"/>
    <w:rsid w:val="00FB1E23"/>
    <w:rsid w:val="00FB34C3"/>
    <w:rsid w:val="00FB3AA1"/>
    <w:rsid w:val="00FB445C"/>
    <w:rsid w:val="00FB7A16"/>
    <w:rsid w:val="00FC0360"/>
    <w:rsid w:val="00FC0F05"/>
    <w:rsid w:val="00FC2044"/>
    <w:rsid w:val="00FC3976"/>
    <w:rsid w:val="00FC6167"/>
    <w:rsid w:val="00FC69FC"/>
    <w:rsid w:val="00FC7CAB"/>
    <w:rsid w:val="00FD1216"/>
    <w:rsid w:val="00FD1534"/>
    <w:rsid w:val="00FD2B3D"/>
    <w:rsid w:val="00FD30E7"/>
    <w:rsid w:val="00FD6DDD"/>
    <w:rsid w:val="00FE0407"/>
    <w:rsid w:val="00FE0CFC"/>
    <w:rsid w:val="00FE0D86"/>
    <w:rsid w:val="00FE3F60"/>
    <w:rsid w:val="00FE5879"/>
    <w:rsid w:val="00FE5BDB"/>
    <w:rsid w:val="00FE6263"/>
    <w:rsid w:val="00FE6503"/>
    <w:rsid w:val="00FE726D"/>
    <w:rsid w:val="00FE7641"/>
    <w:rsid w:val="00FE79B7"/>
    <w:rsid w:val="00FF0512"/>
    <w:rsid w:val="00FF1219"/>
    <w:rsid w:val="00FF25A1"/>
    <w:rsid w:val="00FF3CCE"/>
    <w:rsid w:val="00FF4626"/>
    <w:rsid w:val="00FF4BB2"/>
    <w:rsid w:val="00FF4DB8"/>
    <w:rsid w:val="00FF5346"/>
    <w:rsid w:val="00FF5357"/>
    <w:rsid w:val="00FF7A8D"/>
    <w:rsid w:val="00FF7AE1"/>
    <w:rsid w:val="00FF7E8B"/>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35169" fillcolor="white" stroke="f">
      <v:fill color="white"/>
      <v:stroke on="f"/>
    </o:shapedefaults>
    <o:shapelayout v:ext="edit">
      <o:idmap v:ext="edit" data="1"/>
    </o:shapelayout>
  </w:shapeDefaults>
  <w:decimalSymbol w:val="."/>
  <w:listSeparator w:val=","/>
  <w14:docId w14:val="1A0BC79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0" w:qFormat="1"/>
    <w:lsdException w:name="heading 4" w:uiPriority="0" w:qFormat="1"/>
    <w:lsdException w:name="heading 5" w:uiPriority="0" w:qFormat="1"/>
    <w:lsdException w:name="heading 6" w:uiPriority="0" w:qFormat="1"/>
    <w:lsdException w:name="heading 7" w:uiPriority="0" w:qFormat="1"/>
    <w:lsdException w:name="heading 8" w:uiPriority="0" w:qFormat="1"/>
    <w:lsdException w:name="heading 9"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84AFA"/>
    <w:rPr>
      <w:color w:val="000000"/>
      <w:sz w:val="22"/>
      <w:lang w:val="en-GB"/>
    </w:rPr>
  </w:style>
  <w:style w:type="paragraph" w:styleId="Heading1">
    <w:name w:val="heading 1"/>
    <w:basedOn w:val="Normal"/>
    <w:next w:val="Normal"/>
    <w:qFormat/>
    <w:pPr>
      <w:keepNext/>
      <w:ind w:left="567" w:hanging="567"/>
      <w:outlineLvl w:val="0"/>
    </w:pPr>
    <w:rPr>
      <w:u w:val="single"/>
      <w:lang w:val="nl"/>
    </w:rPr>
  </w:style>
  <w:style w:type="paragraph" w:styleId="Heading2">
    <w:name w:val="heading 2"/>
    <w:basedOn w:val="Normal"/>
    <w:next w:val="Normal"/>
    <w:qFormat/>
    <w:pPr>
      <w:keepNext/>
      <w:suppressAutoHyphens/>
      <w:spacing w:line="260" w:lineRule="exact"/>
      <w:jc w:val="both"/>
      <w:outlineLvl w:val="1"/>
    </w:pPr>
    <w:rPr>
      <w:u w:val="single"/>
      <w:lang w:val="nl"/>
    </w:rPr>
  </w:style>
  <w:style w:type="paragraph" w:styleId="Heading3">
    <w:name w:val="heading 3"/>
    <w:basedOn w:val="Normal"/>
    <w:next w:val="Normal"/>
    <w:qFormat/>
    <w:pPr>
      <w:keepNext/>
      <w:suppressAutoHyphens/>
      <w:spacing w:line="260" w:lineRule="exact"/>
      <w:jc w:val="both"/>
      <w:outlineLvl w:val="2"/>
    </w:pPr>
    <w:rPr>
      <w:lang w:val="nl"/>
    </w:rPr>
  </w:style>
  <w:style w:type="paragraph" w:styleId="Heading4">
    <w:name w:val="heading 4"/>
    <w:basedOn w:val="Normal"/>
    <w:next w:val="Normal"/>
    <w:qFormat/>
    <w:pPr>
      <w:keepNext/>
      <w:tabs>
        <w:tab w:val="left" w:pos="567"/>
      </w:tabs>
      <w:spacing w:line="260" w:lineRule="exact"/>
      <w:jc w:val="both"/>
      <w:outlineLvl w:val="3"/>
    </w:pPr>
    <w:rPr>
      <w:b/>
      <w:noProof/>
    </w:rPr>
  </w:style>
  <w:style w:type="paragraph" w:styleId="Heading5">
    <w:name w:val="heading 5"/>
    <w:basedOn w:val="Normal"/>
    <w:next w:val="Normal"/>
    <w:qFormat/>
    <w:pPr>
      <w:keepNext/>
      <w:suppressAutoHyphens/>
      <w:spacing w:line="260" w:lineRule="exact"/>
      <w:jc w:val="center"/>
      <w:outlineLvl w:val="4"/>
    </w:pPr>
    <w:rPr>
      <w:b/>
    </w:rPr>
  </w:style>
  <w:style w:type="paragraph" w:styleId="Heading6">
    <w:name w:val="heading 6"/>
    <w:basedOn w:val="Normal"/>
    <w:next w:val="Normal"/>
    <w:qFormat/>
    <w:pPr>
      <w:keepNext/>
      <w:tabs>
        <w:tab w:val="left" w:pos="-720"/>
        <w:tab w:val="left" w:pos="567"/>
        <w:tab w:val="left" w:pos="4536"/>
      </w:tabs>
      <w:suppressAutoHyphens/>
      <w:spacing w:line="260" w:lineRule="exact"/>
      <w:outlineLvl w:val="5"/>
    </w:pPr>
    <w:rPr>
      <w:i/>
    </w:rPr>
  </w:style>
  <w:style w:type="paragraph" w:styleId="Heading7">
    <w:name w:val="heading 7"/>
    <w:basedOn w:val="Normal"/>
    <w:next w:val="Normal"/>
    <w:qFormat/>
    <w:pPr>
      <w:keepNext/>
      <w:tabs>
        <w:tab w:val="left" w:pos="-720"/>
        <w:tab w:val="left" w:pos="567"/>
        <w:tab w:val="left" w:pos="4536"/>
      </w:tabs>
      <w:suppressAutoHyphens/>
      <w:spacing w:line="260" w:lineRule="exact"/>
      <w:jc w:val="both"/>
      <w:outlineLvl w:val="6"/>
    </w:pPr>
    <w:rPr>
      <w:i/>
    </w:rPr>
  </w:style>
  <w:style w:type="paragraph" w:styleId="Heading8">
    <w:name w:val="heading 8"/>
    <w:basedOn w:val="Normal"/>
    <w:next w:val="Normal"/>
    <w:qFormat/>
    <w:pPr>
      <w:keepNext/>
      <w:ind w:right="-2"/>
      <w:outlineLvl w:val="7"/>
    </w:pPr>
    <w:rPr>
      <w:b/>
    </w:rPr>
  </w:style>
  <w:style w:type="paragraph" w:styleId="Heading9">
    <w:name w:val="heading 9"/>
    <w:basedOn w:val="Normal"/>
    <w:next w:val="Normal"/>
    <w:qFormat/>
    <w:pPr>
      <w:keepNext/>
      <w:outlineLvl w:val="8"/>
    </w:pPr>
    <w:rPr>
      <w:b/>
      <w:lang w:val="de-D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ageNumber">
    <w:name w:val="page number"/>
    <w:basedOn w:val="DefaultParagraphFont"/>
  </w:style>
  <w:style w:type="paragraph" w:styleId="Footer">
    <w:name w:val="footer"/>
    <w:basedOn w:val="Normal"/>
    <w:pPr>
      <w:tabs>
        <w:tab w:val="center" w:pos="4536"/>
        <w:tab w:val="center" w:pos="8930"/>
      </w:tabs>
    </w:pPr>
    <w:rPr>
      <w:rFonts w:ascii="Helvetica" w:hAnsi="Helvetica"/>
      <w:sz w:val="16"/>
      <w:lang w:val="es-ES_tradnl"/>
    </w:rPr>
  </w:style>
  <w:style w:type="paragraph" w:styleId="Header">
    <w:name w:val="header"/>
    <w:basedOn w:val="Normal"/>
    <w:pPr>
      <w:tabs>
        <w:tab w:val="center" w:pos="4320"/>
        <w:tab w:val="right" w:pos="8640"/>
      </w:tabs>
    </w:pPr>
  </w:style>
  <w:style w:type="paragraph" w:customStyle="1" w:styleId="Ballontekst1">
    <w:name w:val="Ballontekst1"/>
    <w:basedOn w:val="Normal"/>
    <w:semiHidden/>
    <w:rPr>
      <w:rFonts w:ascii="Tahoma" w:hAnsi="Tahoma" w:cs="Tahoma"/>
      <w:sz w:val="16"/>
      <w:szCs w:val="16"/>
    </w:rPr>
  </w:style>
  <w:style w:type="paragraph" w:styleId="DocumentMap">
    <w:name w:val="Document Map"/>
    <w:basedOn w:val="Normal"/>
    <w:semiHidden/>
    <w:pPr>
      <w:shd w:val="clear" w:color="auto" w:fill="000080"/>
    </w:pPr>
    <w:rPr>
      <w:rFonts w:ascii="Tahoma" w:hAnsi="Tahoma" w:cs="Tahoma"/>
    </w:rPr>
  </w:style>
  <w:style w:type="character" w:styleId="Hyperlink">
    <w:name w:val="Hyperlink"/>
    <w:uiPriority w:val="99"/>
    <w:rPr>
      <w:color w:val="0000FF"/>
      <w:u w:val="single"/>
    </w:rPr>
  </w:style>
  <w:style w:type="paragraph" w:styleId="BodyTextIndent">
    <w:name w:val="Body Text Indent"/>
    <w:basedOn w:val="Normal"/>
    <w:pPr>
      <w:tabs>
        <w:tab w:val="left" w:pos="-720"/>
      </w:tabs>
      <w:suppressAutoHyphens/>
      <w:ind w:left="1134"/>
    </w:pPr>
    <w:rPr>
      <w:b/>
      <w:color w:val="FFFF00"/>
      <w:szCs w:val="22"/>
      <w:u w:val="single"/>
    </w:rPr>
  </w:style>
  <w:style w:type="paragraph" w:styleId="BodyText">
    <w:name w:val="Body Text"/>
    <w:basedOn w:val="Normal"/>
    <w:pPr>
      <w:ind w:right="-2"/>
      <w:outlineLvl w:val="0"/>
    </w:pPr>
    <w:rPr>
      <w:szCs w:val="22"/>
    </w:rPr>
  </w:style>
  <w:style w:type="character" w:styleId="FollowedHyperlink">
    <w:name w:val="FollowedHyperlink"/>
    <w:rPr>
      <w:color w:val="800080"/>
      <w:u w:val="single"/>
    </w:rPr>
  </w:style>
  <w:style w:type="paragraph" w:customStyle="1" w:styleId="Text">
    <w:name w:val="Text"/>
    <w:aliases w:val="Graphic,Graphic Char Char,Graphic Char Char Char Char Char,Graphic Char Char Char Char Char Char Char C,notic,Text_10394,non tochic"/>
    <w:basedOn w:val="Normal"/>
    <w:link w:val="TextChar1"/>
    <w:qFormat/>
    <w:pPr>
      <w:spacing w:before="120"/>
      <w:jc w:val="both"/>
    </w:pPr>
    <w:rPr>
      <w:color w:val="auto"/>
      <w:sz w:val="24"/>
      <w:lang w:val="en-US"/>
    </w:rPr>
  </w:style>
  <w:style w:type="character" w:customStyle="1" w:styleId="TextChar">
    <w:name w:val="Text Char"/>
    <w:rPr>
      <w:sz w:val="24"/>
      <w:lang w:val="en-US" w:eastAsia="en-US" w:bidi="ar-SA"/>
    </w:rPr>
  </w:style>
  <w:style w:type="paragraph" w:styleId="CommentText">
    <w:name w:val="annotation text"/>
    <w:aliases w:val="Comment Text Char1 Char,Comment Text Char Char Char,Comment Text Char1,Annotationtext"/>
    <w:basedOn w:val="Normal"/>
    <w:link w:val="CommentTextChar"/>
    <w:pPr>
      <w:tabs>
        <w:tab w:val="left" w:pos="567"/>
      </w:tabs>
      <w:spacing w:line="260" w:lineRule="exact"/>
    </w:pPr>
    <w:rPr>
      <w:sz w:val="20"/>
      <w:lang w:eastAsia="x-none"/>
    </w:rPr>
  </w:style>
  <w:style w:type="paragraph" w:styleId="BalloonText">
    <w:name w:val="Balloon Text"/>
    <w:basedOn w:val="Normal"/>
    <w:semiHidden/>
    <w:rPr>
      <w:rFonts w:ascii="Tahoma" w:hAnsi="Tahoma" w:cs="Tahoma"/>
      <w:sz w:val="16"/>
      <w:szCs w:val="16"/>
    </w:rPr>
  </w:style>
  <w:style w:type="character" w:styleId="CommentReference">
    <w:name w:val="annotation reference"/>
    <w:uiPriority w:val="99"/>
    <w:rPr>
      <w:sz w:val="16"/>
      <w:szCs w:val="16"/>
    </w:rPr>
  </w:style>
  <w:style w:type="paragraph" w:styleId="CommentSubject">
    <w:name w:val="annotation subject"/>
    <w:basedOn w:val="CommentText"/>
    <w:next w:val="CommentText"/>
    <w:semiHidden/>
    <w:pPr>
      <w:tabs>
        <w:tab w:val="clear" w:pos="567"/>
      </w:tabs>
      <w:spacing w:line="240" w:lineRule="auto"/>
    </w:pPr>
    <w:rPr>
      <w:b/>
      <w:bCs/>
    </w:rPr>
  </w:style>
  <w:style w:type="table" w:styleId="TableGrid">
    <w:name w:val="Table Grid"/>
    <w:basedOn w:val="TableNormal"/>
    <w:pPr>
      <w:tabs>
        <w:tab w:val="left" w:pos="567"/>
      </w:tabs>
      <w:spacing w:line="260" w:lineRule="exac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CharCharChar">
    <w:name w:val="Char Char Char"/>
    <w:basedOn w:val="Normal"/>
    <w:pPr>
      <w:spacing w:after="160" w:line="240" w:lineRule="exact"/>
    </w:pPr>
    <w:rPr>
      <w:rFonts w:ascii="Verdana" w:hAnsi="Verdana" w:cs="Verdana"/>
      <w:sz w:val="20"/>
    </w:rPr>
  </w:style>
  <w:style w:type="paragraph" w:customStyle="1" w:styleId="Style">
    <w:name w:val="Style"/>
    <w:basedOn w:val="Normal"/>
    <w:rsid w:val="000E5ED6"/>
    <w:pPr>
      <w:spacing w:after="160" w:line="240" w:lineRule="exact"/>
    </w:pPr>
    <w:rPr>
      <w:rFonts w:ascii="Verdana" w:hAnsi="Verdana" w:cs="Verdana"/>
      <w:sz w:val="20"/>
    </w:rPr>
  </w:style>
  <w:style w:type="paragraph" w:customStyle="1" w:styleId="Nottoc-headings">
    <w:name w:val="Not toc-headings"/>
    <w:basedOn w:val="Normal"/>
    <w:next w:val="Text"/>
    <w:rsid w:val="00382652"/>
    <w:pPr>
      <w:keepNext/>
      <w:keepLines/>
      <w:spacing w:before="240" w:after="60"/>
    </w:pPr>
    <w:rPr>
      <w:rFonts w:ascii="Arial" w:eastAsia="MS Gothic" w:hAnsi="Arial"/>
      <w:b/>
      <w:sz w:val="24"/>
      <w:szCs w:val="24"/>
      <w:lang w:val="en-US"/>
    </w:rPr>
  </w:style>
  <w:style w:type="paragraph" w:customStyle="1" w:styleId="Default">
    <w:name w:val="Default"/>
    <w:rsid w:val="000779DC"/>
    <w:pPr>
      <w:autoSpaceDE w:val="0"/>
      <w:autoSpaceDN w:val="0"/>
      <w:adjustRightInd w:val="0"/>
    </w:pPr>
    <w:rPr>
      <w:rFonts w:eastAsia="SimSun"/>
      <w:color w:val="000000"/>
      <w:sz w:val="24"/>
      <w:szCs w:val="24"/>
      <w:lang w:eastAsia="zh-CN"/>
    </w:rPr>
  </w:style>
  <w:style w:type="paragraph" w:customStyle="1" w:styleId="Table">
    <w:name w:val="Table"/>
    <w:aliases w:val="10 pt  Bold,9 pt,10 pt,9pt,table text 10 pt + Arial,Bold,Normal + (Latin) Arial,(Complex) Arial,legendpt,Table pt,Normal + Courier New,Courier New,Not Bold,Text + Courier New,legendt,9 pt Char Char,Table + (Latin) Courier New,Before:  0 pt,9,Auto"/>
    <w:basedOn w:val="Normal"/>
    <w:link w:val="TableChar"/>
    <w:qFormat/>
    <w:rsid w:val="003727BC"/>
    <w:pPr>
      <w:keepLines/>
      <w:tabs>
        <w:tab w:val="left" w:pos="284"/>
      </w:tabs>
      <w:spacing w:before="40" w:after="20"/>
    </w:pPr>
    <w:rPr>
      <w:rFonts w:ascii="Arial" w:eastAsia="MS Mincho" w:hAnsi="Arial"/>
      <w:sz w:val="20"/>
      <w:szCs w:val="24"/>
      <w:lang w:val="en-US"/>
    </w:rPr>
  </w:style>
  <w:style w:type="character" w:customStyle="1" w:styleId="TextChar1">
    <w:name w:val="Text Char1"/>
    <w:link w:val="Text"/>
    <w:rsid w:val="009259B3"/>
    <w:rPr>
      <w:sz w:val="24"/>
      <w:lang w:val="en-US" w:eastAsia="en-US" w:bidi="ar-SA"/>
    </w:rPr>
  </w:style>
  <w:style w:type="paragraph" w:customStyle="1" w:styleId="No-TOCheadingAgency">
    <w:name w:val="No-TOC heading (Agency)"/>
    <w:basedOn w:val="Normal"/>
    <w:next w:val="Normal"/>
    <w:rsid w:val="00D73227"/>
    <w:pPr>
      <w:keepNext/>
      <w:spacing w:before="280" w:after="220"/>
    </w:pPr>
    <w:rPr>
      <w:rFonts w:ascii="Verdana" w:hAnsi="Verdana" w:cs="Arial"/>
      <w:b/>
      <w:kern w:val="32"/>
      <w:sz w:val="27"/>
      <w:szCs w:val="27"/>
      <w:lang w:eastAsia="en-GB"/>
    </w:rPr>
  </w:style>
  <w:style w:type="paragraph" w:styleId="Revision">
    <w:name w:val="Revision"/>
    <w:hidden/>
    <w:uiPriority w:val="99"/>
    <w:semiHidden/>
    <w:rsid w:val="00563E2B"/>
    <w:rPr>
      <w:color w:val="000000"/>
      <w:sz w:val="22"/>
      <w:lang w:val="en-GB"/>
    </w:rPr>
  </w:style>
  <w:style w:type="paragraph" w:styleId="ListParagraph">
    <w:name w:val="List Paragraph"/>
    <w:basedOn w:val="Normal"/>
    <w:uiPriority w:val="34"/>
    <w:qFormat/>
    <w:rsid w:val="00F23060"/>
    <w:pPr>
      <w:ind w:left="720"/>
    </w:pPr>
  </w:style>
  <w:style w:type="character" w:customStyle="1" w:styleId="TableChar">
    <w:name w:val="Table Char"/>
    <w:aliases w:val="10 pt  Bold Char,9 pt Char,10 pt Char,9pt Char,9 Char,legendpt Char,table text 10 pt + Arial Char,Bold Char,Normal + (Latin) Arial Char,(Complex) Arial Char,Table pt Char,Normal + Courier New Char,Italic Char,Justified Char,Left:  0&quot; Char"/>
    <w:link w:val="Table"/>
    <w:rsid w:val="00CA3A97"/>
    <w:rPr>
      <w:rFonts w:ascii="Arial" w:eastAsia="MS Mincho" w:hAnsi="Arial"/>
      <w:color w:val="000000"/>
      <w:szCs w:val="24"/>
      <w:lang w:val="en-US" w:eastAsia="en-US"/>
    </w:rPr>
  </w:style>
  <w:style w:type="paragraph" w:customStyle="1" w:styleId="BodytextAgency">
    <w:name w:val="Body text (Agency)"/>
    <w:basedOn w:val="Normal"/>
    <w:rsid w:val="00B46B88"/>
    <w:pPr>
      <w:spacing w:after="140" w:line="280" w:lineRule="atLeast"/>
    </w:pPr>
    <w:rPr>
      <w:rFonts w:ascii="Verdana" w:eastAsia="SimSun" w:hAnsi="Verdana" w:cs="Verdana"/>
      <w:color w:val="auto"/>
      <w:sz w:val="18"/>
      <w:szCs w:val="18"/>
    </w:rPr>
  </w:style>
  <w:style w:type="paragraph" w:customStyle="1" w:styleId="DraftingNotesAgency">
    <w:name w:val="Drafting Notes (Agency)"/>
    <w:basedOn w:val="Normal"/>
    <w:next w:val="BodytextAgency"/>
    <w:rsid w:val="00B46B88"/>
    <w:pPr>
      <w:spacing w:after="140" w:line="280" w:lineRule="atLeast"/>
    </w:pPr>
    <w:rPr>
      <w:rFonts w:ascii="Courier New" w:eastAsia="SimSun" w:hAnsi="Courier New"/>
      <w:i/>
      <w:color w:val="339966"/>
      <w:szCs w:val="18"/>
    </w:rPr>
  </w:style>
  <w:style w:type="paragraph" w:customStyle="1" w:styleId="No-numheading3Agency">
    <w:name w:val="No-num heading 3 (Agency)"/>
    <w:rsid w:val="00B46B88"/>
    <w:pPr>
      <w:keepNext/>
      <w:spacing w:before="280" w:after="220"/>
      <w:outlineLvl w:val="2"/>
    </w:pPr>
    <w:rPr>
      <w:rFonts w:ascii="Verdana" w:eastAsia="SimSun" w:hAnsi="Verdana" w:cs="Arial"/>
      <w:b/>
      <w:bCs/>
      <w:kern w:val="32"/>
      <w:sz w:val="22"/>
      <w:szCs w:val="22"/>
      <w:lang w:val="en-GB"/>
    </w:rPr>
  </w:style>
  <w:style w:type="paragraph" w:customStyle="1" w:styleId="NormalAgency">
    <w:name w:val="Normal (Agency)"/>
    <w:rsid w:val="00B46B88"/>
    <w:rPr>
      <w:rFonts w:ascii="Verdana" w:eastAsia="SimSun" w:hAnsi="Verdana" w:cs="Verdana"/>
      <w:sz w:val="18"/>
      <w:szCs w:val="18"/>
      <w:lang w:val="en-GB"/>
    </w:rPr>
  </w:style>
  <w:style w:type="character" w:customStyle="1" w:styleId="DraftingNotesAgencyChar">
    <w:name w:val="Drafting Notes (Agency) Char"/>
    <w:locked/>
    <w:rsid w:val="00B46B88"/>
    <w:rPr>
      <w:rFonts w:ascii="Courier New" w:hAnsi="Courier New"/>
      <w:i/>
      <w:color w:val="339966"/>
      <w:sz w:val="18"/>
      <w:lang w:val="en-GB" w:eastAsia="x-none"/>
    </w:rPr>
  </w:style>
  <w:style w:type="character" w:customStyle="1" w:styleId="CommentTextChar">
    <w:name w:val="Comment Text Char"/>
    <w:aliases w:val="Comment Text Char1 Char Char,Comment Text Char Char Char Char,Comment Text Char1 Char1,Annotationtext Char"/>
    <w:link w:val="CommentText"/>
    <w:rsid w:val="001A5636"/>
    <w:rPr>
      <w:color w:val="000000"/>
      <w:lang w:val="en-GB"/>
    </w:rPr>
  </w:style>
  <w:style w:type="paragraph" w:styleId="NormalWeb">
    <w:name w:val="Normal (Web)"/>
    <w:basedOn w:val="Normal"/>
    <w:uiPriority w:val="99"/>
    <w:semiHidden/>
    <w:unhideWhenUsed/>
    <w:rsid w:val="00820181"/>
    <w:pPr>
      <w:spacing w:before="100" w:beforeAutospacing="1" w:after="100" w:afterAutospacing="1"/>
    </w:pPr>
    <w:rPr>
      <w:color w:val="auto"/>
      <w:sz w:val="24"/>
      <w:szCs w:val="24"/>
      <w:lang w:val="en-US"/>
    </w:rPr>
  </w:style>
  <w:style w:type="character" w:customStyle="1" w:styleId="hps">
    <w:name w:val="hps"/>
    <w:rsid w:val="00CE7045"/>
  </w:style>
  <w:style w:type="paragraph" w:styleId="HTMLPreformatted">
    <w:name w:val="HTML Preformatted"/>
    <w:basedOn w:val="Normal"/>
    <w:link w:val="HTMLPreformattedChar"/>
    <w:uiPriority w:val="99"/>
    <w:semiHidden/>
    <w:unhideWhenUsed/>
    <w:rsid w:val="009B0FE9"/>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color w:val="auto"/>
      <w:sz w:val="20"/>
      <w:lang w:val="en-US"/>
    </w:rPr>
  </w:style>
  <w:style w:type="character" w:customStyle="1" w:styleId="HTMLPreformattedChar">
    <w:name w:val="HTML Preformatted Char"/>
    <w:link w:val="HTMLPreformatted"/>
    <w:uiPriority w:val="99"/>
    <w:semiHidden/>
    <w:rsid w:val="009B0FE9"/>
    <w:rPr>
      <w:rFonts w:ascii="Courier New" w:hAnsi="Courier New" w:cs="Courier New"/>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5523386">
      <w:bodyDiv w:val="1"/>
      <w:marLeft w:val="0"/>
      <w:marRight w:val="0"/>
      <w:marTop w:val="0"/>
      <w:marBottom w:val="0"/>
      <w:divBdr>
        <w:top w:val="none" w:sz="0" w:space="0" w:color="auto"/>
        <w:left w:val="none" w:sz="0" w:space="0" w:color="auto"/>
        <w:bottom w:val="none" w:sz="0" w:space="0" w:color="auto"/>
        <w:right w:val="none" w:sz="0" w:space="0" w:color="auto"/>
      </w:divBdr>
      <w:divsChild>
        <w:div w:id="511574887">
          <w:marLeft w:val="0"/>
          <w:marRight w:val="0"/>
          <w:marTop w:val="0"/>
          <w:marBottom w:val="0"/>
          <w:divBdr>
            <w:top w:val="none" w:sz="0" w:space="0" w:color="auto"/>
            <w:left w:val="none" w:sz="0" w:space="0" w:color="auto"/>
            <w:bottom w:val="none" w:sz="0" w:space="0" w:color="auto"/>
            <w:right w:val="none" w:sz="0" w:space="0" w:color="auto"/>
          </w:divBdr>
          <w:divsChild>
            <w:div w:id="1250964698">
              <w:marLeft w:val="0"/>
              <w:marRight w:val="0"/>
              <w:marTop w:val="0"/>
              <w:marBottom w:val="0"/>
              <w:divBdr>
                <w:top w:val="none" w:sz="0" w:space="0" w:color="auto"/>
                <w:left w:val="none" w:sz="0" w:space="0" w:color="auto"/>
                <w:bottom w:val="none" w:sz="0" w:space="0" w:color="auto"/>
                <w:right w:val="none" w:sz="0" w:space="0" w:color="auto"/>
              </w:divBdr>
              <w:divsChild>
                <w:div w:id="1309893354">
                  <w:marLeft w:val="0"/>
                  <w:marRight w:val="0"/>
                  <w:marTop w:val="0"/>
                  <w:marBottom w:val="0"/>
                  <w:divBdr>
                    <w:top w:val="none" w:sz="0" w:space="0" w:color="auto"/>
                    <w:left w:val="none" w:sz="0" w:space="0" w:color="auto"/>
                    <w:bottom w:val="none" w:sz="0" w:space="0" w:color="auto"/>
                    <w:right w:val="none" w:sz="0" w:space="0" w:color="auto"/>
                  </w:divBdr>
                  <w:divsChild>
                    <w:div w:id="1872109012">
                      <w:marLeft w:val="0"/>
                      <w:marRight w:val="0"/>
                      <w:marTop w:val="0"/>
                      <w:marBottom w:val="0"/>
                      <w:divBdr>
                        <w:top w:val="none" w:sz="0" w:space="0" w:color="auto"/>
                        <w:left w:val="none" w:sz="0" w:space="0" w:color="auto"/>
                        <w:bottom w:val="none" w:sz="0" w:space="0" w:color="auto"/>
                        <w:right w:val="none" w:sz="0" w:space="0" w:color="auto"/>
                      </w:divBdr>
                      <w:divsChild>
                        <w:div w:id="303773369">
                          <w:marLeft w:val="0"/>
                          <w:marRight w:val="0"/>
                          <w:marTop w:val="0"/>
                          <w:marBottom w:val="0"/>
                          <w:divBdr>
                            <w:top w:val="none" w:sz="0" w:space="0" w:color="auto"/>
                            <w:left w:val="none" w:sz="0" w:space="0" w:color="auto"/>
                            <w:bottom w:val="none" w:sz="0" w:space="0" w:color="auto"/>
                            <w:right w:val="none" w:sz="0" w:space="0" w:color="auto"/>
                          </w:divBdr>
                          <w:divsChild>
                            <w:div w:id="347759223">
                              <w:marLeft w:val="2070"/>
                              <w:marRight w:val="3960"/>
                              <w:marTop w:val="0"/>
                              <w:marBottom w:val="0"/>
                              <w:divBdr>
                                <w:top w:val="none" w:sz="0" w:space="0" w:color="auto"/>
                                <w:left w:val="none" w:sz="0" w:space="0" w:color="auto"/>
                                <w:bottom w:val="none" w:sz="0" w:space="0" w:color="auto"/>
                                <w:right w:val="none" w:sz="0" w:space="0" w:color="auto"/>
                              </w:divBdr>
                              <w:divsChild>
                                <w:div w:id="1954701319">
                                  <w:marLeft w:val="0"/>
                                  <w:marRight w:val="0"/>
                                  <w:marTop w:val="0"/>
                                  <w:marBottom w:val="0"/>
                                  <w:divBdr>
                                    <w:top w:val="none" w:sz="0" w:space="0" w:color="auto"/>
                                    <w:left w:val="none" w:sz="0" w:space="0" w:color="auto"/>
                                    <w:bottom w:val="none" w:sz="0" w:space="0" w:color="auto"/>
                                    <w:right w:val="none" w:sz="0" w:space="0" w:color="auto"/>
                                  </w:divBdr>
                                  <w:divsChild>
                                    <w:div w:id="954990642">
                                      <w:marLeft w:val="0"/>
                                      <w:marRight w:val="0"/>
                                      <w:marTop w:val="0"/>
                                      <w:marBottom w:val="0"/>
                                      <w:divBdr>
                                        <w:top w:val="none" w:sz="0" w:space="0" w:color="auto"/>
                                        <w:left w:val="none" w:sz="0" w:space="0" w:color="auto"/>
                                        <w:bottom w:val="none" w:sz="0" w:space="0" w:color="auto"/>
                                        <w:right w:val="none" w:sz="0" w:space="0" w:color="auto"/>
                                      </w:divBdr>
                                      <w:divsChild>
                                        <w:div w:id="862016896">
                                          <w:marLeft w:val="0"/>
                                          <w:marRight w:val="0"/>
                                          <w:marTop w:val="0"/>
                                          <w:marBottom w:val="0"/>
                                          <w:divBdr>
                                            <w:top w:val="none" w:sz="0" w:space="0" w:color="auto"/>
                                            <w:left w:val="none" w:sz="0" w:space="0" w:color="auto"/>
                                            <w:bottom w:val="none" w:sz="0" w:space="0" w:color="auto"/>
                                            <w:right w:val="none" w:sz="0" w:space="0" w:color="auto"/>
                                          </w:divBdr>
                                          <w:divsChild>
                                            <w:div w:id="1210730445">
                                              <w:marLeft w:val="0"/>
                                              <w:marRight w:val="0"/>
                                              <w:marTop w:val="90"/>
                                              <w:marBottom w:val="0"/>
                                              <w:divBdr>
                                                <w:top w:val="none" w:sz="0" w:space="0" w:color="auto"/>
                                                <w:left w:val="none" w:sz="0" w:space="0" w:color="auto"/>
                                                <w:bottom w:val="none" w:sz="0" w:space="0" w:color="auto"/>
                                                <w:right w:val="none" w:sz="0" w:space="0" w:color="auto"/>
                                              </w:divBdr>
                                              <w:divsChild>
                                                <w:div w:id="1487210969">
                                                  <w:marLeft w:val="0"/>
                                                  <w:marRight w:val="0"/>
                                                  <w:marTop w:val="0"/>
                                                  <w:marBottom w:val="0"/>
                                                  <w:divBdr>
                                                    <w:top w:val="none" w:sz="0" w:space="0" w:color="auto"/>
                                                    <w:left w:val="none" w:sz="0" w:space="0" w:color="auto"/>
                                                    <w:bottom w:val="none" w:sz="0" w:space="0" w:color="auto"/>
                                                    <w:right w:val="none" w:sz="0" w:space="0" w:color="auto"/>
                                                  </w:divBdr>
                                                  <w:divsChild>
                                                    <w:div w:id="930889334">
                                                      <w:marLeft w:val="0"/>
                                                      <w:marRight w:val="0"/>
                                                      <w:marTop w:val="0"/>
                                                      <w:marBottom w:val="0"/>
                                                      <w:divBdr>
                                                        <w:top w:val="none" w:sz="0" w:space="0" w:color="auto"/>
                                                        <w:left w:val="none" w:sz="0" w:space="0" w:color="auto"/>
                                                        <w:bottom w:val="none" w:sz="0" w:space="0" w:color="auto"/>
                                                        <w:right w:val="none" w:sz="0" w:space="0" w:color="auto"/>
                                                      </w:divBdr>
                                                      <w:divsChild>
                                                        <w:div w:id="71050100">
                                                          <w:marLeft w:val="0"/>
                                                          <w:marRight w:val="0"/>
                                                          <w:marTop w:val="0"/>
                                                          <w:marBottom w:val="390"/>
                                                          <w:divBdr>
                                                            <w:top w:val="none" w:sz="0" w:space="0" w:color="auto"/>
                                                            <w:left w:val="none" w:sz="0" w:space="0" w:color="auto"/>
                                                            <w:bottom w:val="none" w:sz="0" w:space="0" w:color="auto"/>
                                                            <w:right w:val="none" w:sz="0" w:space="0" w:color="auto"/>
                                                          </w:divBdr>
                                                          <w:divsChild>
                                                            <w:div w:id="275526349">
                                                              <w:marLeft w:val="0"/>
                                                              <w:marRight w:val="0"/>
                                                              <w:marTop w:val="0"/>
                                                              <w:marBottom w:val="0"/>
                                                              <w:divBdr>
                                                                <w:top w:val="none" w:sz="0" w:space="0" w:color="auto"/>
                                                                <w:left w:val="none" w:sz="0" w:space="0" w:color="auto"/>
                                                                <w:bottom w:val="none" w:sz="0" w:space="0" w:color="auto"/>
                                                                <w:right w:val="none" w:sz="0" w:space="0" w:color="auto"/>
                                                              </w:divBdr>
                                                              <w:divsChild>
                                                                <w:div w:id="37360468">
                                                                  <w:marLeft w:val="0"/>
                                                                  <w:marRight w:val="0"/>
                                                                  <w:marTop w:val="0"/>
                                                                  <w:marBottom w:val="0"/>
                                                                  <w:divBdr>
                                                                    <w:top w:val="none" w:sz="0" w:space="0" w:color="auto"/>
                                                                    <w:left w:val="none" w:sz="0" w:space="0" w:color="auto"/>
                                                                    <w:bottom w:val="none" w:sz="0" w:space="0" w:color="auto"/>
                                                                    <w:right w:val="none" w:sz="0" w:space="0" w:color="auto"/>
                                                                  </w:divBdr>
                                                                  <w:divsChild>
                                                                    <w:div w:id="833761597">
                                                                      <w:marLeft w:val="0"/>
                                                                      <w:marRight w:val="0"/>
                                                                      <w:marTop w:val="0"/>
                                                                      <w:marBottom w:val="0"/>
                                                                      <w:divBdr>
                                                                        <w:top w:val="none" w:sz="0" w:space="0" w:color="auto"/>
                                                                        <w:left w:val="none" w:sz="0" w:space="0" w:color="auto"/>
                                                                        <w:bottom w:val="none" w:sz="0" w:space="0" w:color="auto"/>
                                                                        <w:right w:val="none" w:sz="0" w:space="0" w:color="auto"/>
                                                                      </w:divBdr>
                                                                      <w:divsChild>
                                                                        <w:div w:id="139619340">
                                                                          <w:marLeft w:val="0"/>
                                                                          <w:marRight w:val="0"/>
                                                                          <w:marTop w:val="0"/>
                                                                          <w:marBottom w:val="0"/>
                                                                          <w:divBdr>
                                                                            <w:top w:val="none" w:sz="0" w:space="0" w:color="auto"/>
                                                                            <w:left w:val="none" w:sz="0" w:space="0" w:color="auto"/>
                                                                            <w:bottom w:val="none" w:sz="0" w:space="0" w:color="auto"/>
                                                                            <w:right w:val="none" w:sz="0" w:space="0" w:color="auto"/>
                                                                          </w:divBdr>
                                                                          <w:divsChild>
                                                                            <w:div w:id="1493523436">
                                                                              <w:marLeft w:val="0"/>
                                                                              <w:marRight w:val="0"/>
                                                                              <w:marTop w:val="0"/>
                                                                              <w:marBottom w:val="0"/>
                                                                              <w:divBdr>
                                                                                <w:top w:val="none" w:sz="0" w:space="0" w:color="auto"/>
                                                                                <w:left w:val="none" w:sz="0" w:space="0" w:color="auto"/>
                                                                                <w:bottom w:val="none" w:sz="0" w:space="0" w:color="auto"/>
                                                                                <w:right w:val="none" w:sz="0" w:space="0" w:color="auto"/>
                                                                              </w:divBdr>
                                                                              <w:divsChild>
                                                                                <w:div w:id="414589723">
                                                                                  <w:marLeft w:val="0"/>
                                                                                  <w:marRight w:val="0"/>
                                                                                  <w:marTop w:val="0"/>
                                                                                  <w:marBottom w:val="0"/>
                                                                                  <w:divBdr>
                                                                                    <w:top w:val="none" w:sz="0" w:space="0" w:color="auto"/>
                                                                                    <w:left w:val="none" w:sz="0" w:space="0" w:color="auto"/>
                                                                                    <w:bottom w:val="none" w:sz="0" w:space="0" w:color="auto"/>
                                                                                    <w:right w:val="none" w:sz="0" w:space="0" w:color="auto"/>
                                                                                  </w:divBdr>
                                                                                  <w:divsChild>
                                                                                    <w:div w:id="1318533878">
                                                                                      <w:marLeft w:val="0"/>
                                                                                      <w:marRight w:val="0"/>
                                                                                      <w:marTop w:val="0"/>
                                                                                      <w:marBottom w:val="0"/>
                                                                                      <w:divBdr>
                                                                                        <w:top w:val="none" w:sz="0" w:space="0" w:color="auto"/>
                                                                                        <w:left w:val="none" w:sz="0" w:space="0" w:color="auto"/>
                                                                                        <w:bottom w:val="none" w:sz="0" w:space="0" w:color="auto"/>
                                                                                        <w:right w:val="none" w:sz="0" w:space="0" w:color="auto"/>
                                                                                      </w:divBdr>
                                                                                      <w:divsChild>
                                                                                        <w:div w:id="398359938">
                                                                                          <w:marLeft w:val="0"/>
                                                                                          <w:marRight w:val="0"/>
                                                                                          <w:marTop w:val="0"/>
                                                                                          <w:marBottom w:val="0"/>
                                                                                          <w:divBdr>
                                                                                            <w:top w:val="none" w:sz="0" w:space="0" w:color="auto"/>
                                                                                            <w:left w:val="none" w:sz="0" w:space="0" w:color="auto"/>
                                                                                            <w:bottom w:val="none" w:sz="0" w:space="0" w:color="auto"/>
                                                                                            <w:right w:val="none" w:sz="0" w:space="0" w:color="auto"/>
                                                                                          </w:divBdr>
                                                                                        </w:div>
                                                                                        <w:div w:id="1424764449">
                                                                                          <w:marLeft w:val="0"/>
                                                                                          <w:marRight w:val="0"/>
                                                                                          <w:marTop w:val="0"/>
                                                                                          <w:marBottom w:val="0"/>
                                                                                          <w:divBdr>
                                                                                            <w:top w:val="none" w:sz="0" w:space="0" w:color="auto"/>
                                                                                            <w:left w:val="none" w:sz="0" w:space="0" w:color="auto"/>
                                                                                            <w:bottom w:val="none" w:sz="0" w:space="0" w:color="auto"/>
                                                                                            <w:right w:val="none" w:sz="0" w:space="0" w:color="auto"/>
                                                                                          </w:divBdr>
                                                                                          <w:divsChild>
                                                                                            <w:div w:id="1787430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48654731">
      <w:bodyDiv w:val="1"/>
      <w:marLeft w:val="0"/>
      <w:marRight w:val="0"/>
      <w:marTop w:val="0"/>
      <w:marBottom w:val="0"/>
      <w:divBdr>
        <w:top w:val="none" w:sz="0" w:space="0" w:color="auto"/>
        <w:left w:val="none" w:sz="0" w:space="0" w:color="auto"/>
        <w:bottom w:val="none" w:sz="0" w:space="0" w:color="auto"/>
        <w:right w:val="none" w:sz="0" w:space="0" w:color="auto"/>
      </w:divBdr>
    </w:div>
    <w:div w:id="174004783">
      <w:bodyDiv w:val="1"/>
      <w:marLeft w:val="0"/>
      <w:marRight w:val="0"/>
      <w:marTop w:val="0"/>
      <w:marBottom w:val="0"/>
      <w:divBdr>
        <w:top w:val="none" w:sz="0" w:space="0" w:color="auto"/>
        <w:left w:val="none" w:sz="0" w:space="0" w:color="auto"/>
        <w:bottom w:val="none" w:sz="0" w:space="0" w:color="auto"/>
        <w:right w:val="none" w:sz="0" w:space="0" w:color="auto"/>
      </w:divBdr>
      <w:divsChild>
        <w:div w:id="2019968342">
          <w:marLeft w:val="0"/>
          <w:marRight w:val="0"/>
          <w:marTop w:val="0"/>
          <w:marBottom w:val="0"/>
          <w:divBdr>
            <w:top w:val="none" w:sz="0" w:space="0" w:color="auto"/>
            <w:left w:val="none" w:sz="0" w:space="0" w:color="auto"/>
            <w:bottom w:val="none" w:sz="0" w:space="0" w:color="auto"/>
            <w:right w:val="none" w:sz="0" w:space="0" w:color="auto"/>
          </w:divBdr>
          <w:divsChild>
            <w:div w:id="1003700999">
              <w:marLeft w:val="0"/>
              <w:marRight w:val="0"/>
              <w:marTop w:val="0"/>
              <w:marBottom w:val="0"/>
              <w:divBdr>
                <w:top w:val="none" w:sz="0" w:space="0" w:color="auto"/>
                <w:left w:val="none" w:sz="0" w:space="0" w:color="auto"/>
                <w:bottom w:val="none" w:sz="0" w:space="0" w:color="auto"/>
                <w:right w:val="none" w:sz="0" w:space="0" w:color="auto"/>
              </w:divBdr>
              <w:divsChild>
                <w:div w:id="1497067553">
                  <w:marLeft w:val="0"/>
                  <w:marRight w:val="0"/>
                  <w:marTop w:val="0"/>
                  <w:marBottom w:val="0"/>
                  <w:divBdr>
                    <w:top w:val="none" w:sz="0" w:space="0" w:color="auto"/>
                    <w:left w:val="none" w:sz="0" w:space="0" w:color="auto"/>
                    <w:bottom w:val="none" w:sz="0" w:space="0" w:color="auto"/>
                    <w:right w:val="none" w:sz="0" w:space="0" w:color="auto"/>
                  </w:divBdr>
                  <w:divsChild>
                    <w:div w:id="798916275">
                      <w:marLeft w:val="0"/>
                      <w:marRight w:val="0"/>
                      <w:marTop w:val="0"/>
                      <w:marBottom w:val="0"/>
                      <w:divBdr>
                        <w:top w:val="none" w:sz="0" w:space="0" w:color="auto"/>
                        <w:left w:val="none" w:sz="0" w:space="0" w:color="auto"/>
                        <w:bottom w:val="none" w:sz="0" w:space="0" w:color="auto"/>
                        <w:right w:val="none" w:sz="0" w:space="0" w:color="auto"/>
                      </w:divBdr>
                      <w:divsChild>
                        <w:div w:id="680471840">
                          <w:marLeft w:val="0"/>
                          <w:marRight w:val="0"/>
                          <w:marTop w:val="0"/>
                          <w:marBottom w:val="0"/>
                          <w:divBdr>
                            <w:top w:val="none" w:sz="0" w:space="0" w:color="auto"/>
                            <w:left w:val="none" w:sz="0" w:space="0" w:color="auto"/>
                            <w:bottom w:val="none" w:sz="0" w:space="0" w:color="auto"/>
                            <w:right w:val="none" w:sz="0" w:space="0" w:color="auto"/>
                          </w:divBdr>
                          <w:divsChild>
                            <w:div w:id="605428072">
                              <w:marLeft w:val="2070"/>
                              <w:marRight w:val="3960"/>
                              <w:marTop w:val="0"/>
                              <w:marBottom w:val="0"/>
                              <w:divBdr>
                                <w:top w:val="none" w:sz="0" w:space="0" w:color="auto"/>
                                <w:left w:val="none" w:sz="0" w:space="0" w:color="auto"/>
                                <w:bottom w:val="none" w:sz="0" w:space="0" w:color="auto"/>
                                <w:right w:val="none" w:sz="0" w:space="0" w:color="auto"/>
                              </w:divBdr>
                              <w:divsChild>
                                <w:div w:id="1647706580">
                                  <w:marLeft w:val="0"/>
                                  <w:marRight w:val="0"/>
                                  <w:marTop w:val="0"/>
                                  <w:marBottom w:val="0"/>
                                  <w:divBdr>
                                    <w:top w:val="none" w:sz="0" w:space="0" w:color="auto"/>
                                    <w:left w:val="none" w:sz="0" w:space="0" w:color="auto"/>
                                    <w:bottom w:val="none" w:sz="0" w:space="0" w:color="auto"/>
                                    <w:right w:val="none" w:sz="0" w:space="0" w:color="auto"/>
                                  </w:divBdr>
                                  <w:divsChild>
                                    <w:div w:id="1895698225">
                                      <w:marLeft w:val="0"/>
                                      <w:marRight w:val="0"/>
                                      <w:marTop w:val="0"/>
                                      <w:marBottom w:val="0"/>
                                      <w:divBdr>
                                        <w:top w:val="none" w:sz="0" w:space="0" w:color="auto"/>
                                        <w:left w:val="none" w:sz="0" w:space="0" w:color="auto"/>
                                        <w:bottom w:val="none" w:sz="0" w:space="0" w:color="auto"/>
                                        <w:right w:val="none" w:sz="0" w:space="0" w:color="auto"/>
                                      </w:divBdr>
                                      <w:divsChild>
                                        <w:div w:id="493301906">
                                          <w:marLeft w:val="0"/>
                                          <w:marRight w:val="0"/>
                                          <w:marTop w:val="0"/>
                                          <w:marBottom w:val="0"/>
                                          <w:divBdr>
                                            <w:top w:val="none" w:sz="0" w:space="0" w:color="auto"/>
                                            <w:left w:val="none" w:sz="0" w:space="0" w:color="auto"/>
                                            <w:bottom w:val="none" w:sz="0" w:space="0" w:color="auto"/>
                                            <w:right w:val="none" w:sz="0" w:space="0" w:color="auto"/>
                                          </w:divBdr>
                                          <w:divsChild>
                                            <w:div w:id="1944144542">
                                              <w:marLeft w:val="0"/>
                                              <w:marRight w:val="0"/>
                                              <w:marTop w:val="90"/>
                                              <w:marBottom w:val="0"/>
                                              <w:divBdr>
                                                <w:top w:val="none" w:sz="0" w:space="0" w:color="auto"/>
                                                <w:left w:val="none" w:sz="0" w:space="0" w:color="auto"/>
                                                <w:bottom w:val="none" w:sz="0" w:space="0" w:color="auto"/>
                                                <w:right w:val="none" w:sz="0" w:space="0" w:color="auto"/>
                                              </w:divBdr>
                                              <w:divsChild>
                                                <w:div w:id="1346635936">
                                                  <w:marLeft w:val="0"/>
                                                  <w:marRight w:val="0"/>
                                                  <w:marTop w:val="0"/>
                                                  <w:marBottom w:val="0"/>
                                                  <w:divBdr>
                                                    <w:top w:val="none" w:sz="0" w:space="0" w:color="auto"/>
                                                    <w:left w:val="none" w:sz="0" w:space="0" w:color="auto"/>
                                                    <w:bottom w:val="none" w:sz="0" w:space="0" w:color="auto"/>
                                                    <w:right w:val="none" w:sz="0" w:space="0" w:color="auto"/>
                                                  </w:divBdr>
                                                  <w:divsChild>
                                                    <w:div w:id="1517227988">
                                                      <w:marLeft w:val="0"/>
                                                      <w:marRight w:val="0"/>
                                                      <w:marTop w:val="0"/>
                                                      <w:marBottom w:val="0"/>
                                                      <w:divBdr>
                                                        <w:top w:val="none" w:sz="0" w:space="0" w:color="auto"/>
                                                        <w:left w:val="none" w:sz="0" w:space="0" w:color="auto"/>
                                                        <w:bottom w:val="none" w:sz="0" w:space="0" w:color="auto"/>
                                                        <w:right w:val="none" w:sz="0" w:space="0" w:color="auto"/>
                                                      </w:divBdr>
                                                      <w:divsChild>
                                                        <w:div w:id="1084761043">
                                                          <w:marLeft w:val="0"/>
                                                          <w:marRight w:val="0"/>
                                                          <w:marTop w:val="0"/>
                                                          <w:marBottom w:val="390"/>
                                                          <w:divBdr>
                                                            <w:top w:val="none" w:sz="0" w:space="0" w:color="auto"/>
                                                            <w:left w:val="none" w:sz="0" w:space="0" w:color="auto"/>
                                                            <w:bottom w:val="none" w:sz="0" w:space="0" w:color="auto"/>
                                                            <w:right w:val="none" w:sz="0" w:space="0" w:color="auto"/>
                                                          </w:divBdr>
                                                          <w:divsChild>
                                                            <w:div w:id="1770545190">
                                                              <w:marLeft w:val="0"/>
                                                              <w:marRight w:val="0"/>
                                                              <w:marTop w:val="0"/>
                                                              <w:marBottom w:val="0"/>
                                                              <w:divBdr>
                                                                <w:top w:val="none" w:sz="0" w:space="0" w:color="auto"/>
                                                                <w:left w:val="none" w:sz="0" w:space="0" w:color="auto"/>
                                                                <w:bottom w:val="none" w:sz="0" w:space="0" w:color="auto"/>
                                                                <w:right w:val="none" w:sz="0" w:space="0" w:color="auto"/>
                                                              </w:divBdr>
                                                              <w:divsChild>
                                                                <w:div w:id="54820836">
                                                                  <w:marLeft w:val="0"/>
                                                                  <w:marRight w:val="0"/>
                                                                  <w:marTop w:val="0"/>
                                                                  <w:marBottom w:val="0"/>
                                                                  <w:divBdr>
                                                                    <w:top w:val="none" w:sz="0" w:space="0" w:color="auto"/>
                                                                    <w:left w:val="none" w:sz="0" w:space="0" w:color="auto"/>
                                                                    <w:bottom w:val="none" w:sz="0" w:space="0" w:color="auto"/>
                                                                    <w:right w:val="none" w:sz="0" w:space="0" w:color="auto"/>
                                                                  </w:divBdr>
                                                                  <w:divsChild>
                                                                    <w:div w:id="1662535905">
                                                                      <w:marLeft w:val="0"/>
                                                                      <w:marRight w:val="0"/>
                                                                      <w:marTop w:val="0"/>
                                                                      <w:marBottom w:val="0"/>
                                                                      <w:divBdr>
                                                                        <w:top w:val="none" w:sz="0" w:space="0" w:color="auto"/>
                                                                        <w:left w:val="none" w:sz="0" w:space="0" w:color="auto"/>
                                                                        <w:bottom w:val="none" w:sz="0" w:space="0" w:color="auto"/>
                                                                        <w:right w:val="none" w:sz="0" w:space="0" w:color="auto"/>
                                                                      </w:divBdr>
                                                                      <w:divsChild>
                                                                        <w:div w:id="202791107">
                                                                          <w:marLeft w:val="0"/>
                                                                          <w:marRight w:val="0"/>
                                                                          <w:marTop w:val="0"/>
                                                                          <w:marBottom w:val="0"/>
                                                                          <w:divBdr>
                                                                            <w:top w:val="none" w:sz="0" w:space="0" w:color="auto"/>
                                                                            <w:left w:val="none" w:sz="0" w:space="0" w:color="auto"/>
                                                                            <w:bottom w:val="none" w:sz="0" w:space="0" w:color="auto"/>
                                                                            <w:right w:val="none" w:sz="0" w:space="0" w:color="auto"/>
                                                                          </w:divBdr>
                                                                          <w:divsChild>
                                                                            <w:div w:id="120154773">
                                                                              <w:marLeft w:val="0"/>
                                                                              <w:marRight w:val="0"/>
                                                                              <w:marTop w:val="0"/>
                                                                              <w:marBottom w:val="0"/>
                                                                              <w:divBdr>
                                                                                <w:top w:val="none" w:sz="0" w:space="0" w:color="auto"/>
                                                                                <w:left w:val="none" w:sz="0" w:space="0" w:color="auto"/>
                                                                                <w:bottom w:val="none" w:sz="0" w:space="0" w:color="auto"/>
                                                                                <w:right w:val="none" w:sz="0" w:space="0" w:color="auto"/>
                                                                              </w:divBdr>
                                                                              <w:divsChild>
                                                                                <w:div w:id="737098082">
                                                                                  <w:marLeft w:val="0"/>
                                                                                  <w:marRight w:val="0"/>
                                                                                  <w:marTop w:val="0"/>
                                                                                  <w:marBottom w:val="0"/>
                                                                                  <w:divBdr>
                                                                                    <w:top w:val="none" w:sz="0" w:space="0" w:color="auto"/>
                                                                                    <w:left w:val="none" w:sz="0" w:space="0" w:color="auto"/>
                                                                                    <w:bottom w:val="none" w:sz="0" w:space="0" w:color="auto"/>
                                                                                    <w:right w:val="none" w:sz="0" w:space="0" w:color="auto"/>
                                                                                  </w:divBdr>
                                                                                  <w:divsChild>
                                                                                    <w:div w:id="1403066911">
                                                                                      <w:marLeft w:val="0"/>
                                                                                      <w:marRight w:val="0"/>
                                                                                      <w:marTop w:val="0"/>
                                                                                      <w:marBottom w:val="0"/>
                                                                                      <w:divBdr>
                                                                                        <w:top w:val="none" w:sz="0" w:space="0" w:color="auto"/>
                                                                                        <w:left w:val="none" w:sz="0" w:space="0" w:color="auto"/>
                                                                                        <w:bottom w:val="none" w:sz="0" w:space="0" w:color="auto"/>
                                                                                        <w:right w:val="none" w:sz="0" w:space="0" w:color="auto"/>
                                                                                      </w:divBdr>
                                                                                      <w:divsChild>
                                                                                        <w:div w:id="949319003">
                                                                                          <w:marLeft w:val="0"/>
                                                                                          <w:marRight w:val="0"/>
                                                                                          <w:marTop w:val="0"/>
                                                                                          <w:marBottom w:val="0"/>
                                                                                          <w:divBdr>
                                                                                            <w:top w:val="none" w:sz="0" w:space="0" w:color="auto"/>
                                                                                            <w:left w:val="none" w:sz="0" w:space="0" w:color="auto"/>
                                                                                            <w:bottom w:val="none" w:sz="0" w:space="0" w:color="auto"/>
                                                                                            <w:right w:val="none" w:sz="0" w:space="0" w:color="auto"/>
                                                                                          </w:divBdr>
                                                                                          <w:divsChild>
                                                                                            <w:div w:id="3113764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03831813">
      <w:bodyDiv w:val="1"/>
      <w:marLeft w:val="0"/>
      <w:marRight w:val="0"/>
      <w:marTop w:val="0"/>
      <w:marBottom w:val="0"/>
      <w:divBdr>
        <w:top w:val="none" w:sz="0" w:space="0" w:color="auto"/>
        <w:left w:val="none" w:sz="0" w:space="0" w:color="auto"/>
        <w:bottom w:val="none" w:sz="0" w:space="0" w:color="auto"/>
        <w:right w:val="none" w:sz="0" w:space="0" w:color="auto"/>
      </w:divBdr>
      <w:divsChild>
        <w:div w:id="108747746">
          <w:marLeft w:val="0"/>
          <w:marRight w:val="0"/>
          <w:marTop w:val="0"/>
          <w:marBottom w:val="0"/>
          <w:divBdr>
            <w:top w:val="none" w:sz="0" w:space="0" w:color="auto"/>
            <w:left w:val="none" w:sz="0" w:space="0" w:color="auto"/>
            <w:bottom w:val="none" w:sz="0" w:space="0" w:color="auto"/>
            <w:right w:val="none" w:sz="0" w:space="0" w:color="auto"/>
          </w:divBdr>
          <w:divsChild>
            <w:div w:id="34357796">
              <w:marLeft w:val="0"/>
              <w:marRight w:val="0"/>
              <w:marTop w:val="0"/>
              <w:marBottom w:val="0"/>
              <w:divBdr>
                <w:top w:val="none" w:sz="0" w:space="0" w:color="auto"/>
                <w:left w:val="none" w:sz="0" w:space="0" w:color="auto"/>
                <w:bottom w:val="none" w:sz="0" w:space="0" w:color="auto"/>
                <w:right w:val="none" w:sz="0" w:space="0" w:color="auto"/>
              </w:divBdr>
              <w:divsChild>
                <w:div w:id="1327854363">
                  <w:marLeft w:val="0"/>
                  <w:marRight w:val="0"/>
                  <w:marTop w:val="0"/>
                  <w:marBottom w:val="0"/>
                  <w:divBdr>
                    <w:top w:val="none" w:sz="0" w:space="0" w:color="auto"/>
                    <w:left w:val="none" w:sz="0" w:space="0" w:color="auto"/>
                    <w:bottom w:val="none" w:sz="0" w:space="0" w:color="auto"/>
                    <w:right w:val="none" w:sz="0" w:space="0" w:color="auto"/>
                  </w:divBdr>
                  <w:divsChild>
                    <w:div w:id="30109933">
                      <w:marLeft w:val="0"/>
                      <w:marRight w:val="0"/>
                      <w:marTop w:val="0"/>
                      <w:marBottom w:val="0"/>
                      <w:divBdr>
                        <w:top w:val="none" w:sz="0" w:space="0" w:color="auto"/>
                        <w:left w:val="none" w:sz="0" w:space="0" w:color="auto"/>
                        <w:bottom w:val="none" w:sz="0" w:space="0" w:color="auto"/>
                        <w:right w:val="none" w:sz="0" w:space="0" w:color="auto"/>
                      </w:divBdr>
                      <w:divsChild>
                        <w:div w:id="1315375815">
                          <w:marLeft w:val="0"/>
                          <w:marRight w:val="0"/>
                          <w:marTop w:val="0"/>
                          <w:marBottom w:val="0"/>
                          <w:divBdr>
                            <w:top w:val="none" w:sz="0" w:space="0" w:color="auto"/>
                            <w:left w:val="none" w:sz="0" w:space="0" w:color="auto"/>
                            <w:bottom w:val="none" w:sz="0" w:space="0" w:color="auto"/>
                            <w:right w:val="none" w:sz="0" w:space="0" w:color="auto"/>
                          </w:divBdr>
                          <w:divsChild>
                            <w:div w:id="248657115">
                              <w:marLeft w:val="2070"/>
                              <w:marRight w:val="3960"/>
                              <w:marTop w:val="0"/>
                              <w:marBottom w:val="0"/>
                              <w:divBdr>
                                <w:top w:val="none" w:sz="0" w:space="0" w:color="auto"/>
                                <w:left w:val="none" w:sz="0" w:space="0" w:color="auto"/>
                                <w:bottom w:val="none" w:sz="0" w:space="0" w:color="auto"/>
                                <w:right w:val="none" w:sz="0" w:space="0" w:color="auto"/>
                              </w:divBdr>
                              <w:divsChild>
                                <w:div w:id="1188907107">
                                  <w:marLeft w:val="0"/>
                                  <w:marRight w:val="0"/>
                                  <w:marTop w:val="0"/>
                                  <w:marBottom w:val="0"/>
                                  <w:divBdr>
                                    <w:top w:val="none" w:sz="0" w:space="0" w:color="auto"/>
                                    <w:left w:val="none" w:sz="0" w:space="0" w:color="auto"/>
                                    <w:bottom w:val="none" w:sz="0" w:space="0" w:color="auto"/>
                                    <w:right w:val="none" w:sz="0" w:space="0" w:color="auto"/>
                                  </w:divBdr>
                                  <w:divsChild>
                                    <w:div w:id="303513596">
                                      <w:marLeft w:val="0"/>
                                      <w:marRight w:val="0"/>
                                      <w:marTop w:val="0"/>
                                      <w:marBottom w:val="0"/>
                                      <w:divBdr>
                                        <w:top w:val="none" w:sz="0" w:space="0" w:color="auto"/>
                                        <w:left w:val="none" w:sz="0" w:space="0" w:color="auto"/>
                                        <w:bottom w:val="none" w:sz="0" w:space="0" w:color="auto"/>
                                        <w:right w:val="none" w:sz="0" w:space="0" w:color="auto"/>
                                      </w:divBdr>
                                      <w:divsChild>
                                        <w:div w:id="2060667746">
                                          <w:marLeft w:val="0"/>
                                          <w:marRight w:val="0"/>
                                          <w:marTop w:val="0"/>
                                          <w:marBottom w:val="0"/>
                                          <w:divBdr>
                                            <w:top w:val="none" w:sz="0" w:space="0" w:color="auto"/>
                                            <w:left w:val="none" w:sz="0" w:space="0" w:color="auto"/>
                                            <w:bottom w:val="none" w:sz="0" w:space="0" w:color="auto"/>
                                            <w:right w:val="none" w:sz="0" w:space="0" w:color="auto"/>
                                          </w:divBdr>
                                          <w:divsChild>
                                            <w:div w:id="1400404283">
                                              <w:marLeft w:val="0"/>
                                              <w:marRight w:val="0"/>
                                              <w:marTop w:val="90"/>
                                              <w:marBottom w:val="0"/>
                                              <w:divBdr>
                                                <w:top w:val="none" w:sz="0" w:space="0" w:color="auto"/>
                                                <w:left w:val="none" w:sz="0" w:space="0" w:color="auto"/>
                                                <w:bottom w:val="none" w:sz="0" w:space="0" w:color="auto"/>
                                                <w:right w:val="none" w:sz="0" w:space="0" w:color="auto"/>
                                              </w:divBdr>
                                              <w:divsChild>
                                                <w:div w:id="1110861490">
                                                  <w:marLeft w:val="0"/>
                                                  <w:marRight w:val="0"/>
                                                  <w:marTop w:val="0"/>
                                                  <w:marBottom w:val="0"/>
                                                  <w:divBdr>
                                                    <w:top w:val="none" w:sz="0" w:space="0" w:color="auto"/>
                                                    <w:left w:val="none" w:sz="0" w:space="0" w:color="auto"/>
                                                    <w:bottom w:val="none" w:sz="0" w:space="0" w:color="auto"/>
                                                    <w:right w:val="none" w:sz="0" w:space="0" w:color="auto"/>
                                                  </w:divBdr>
                                                  <w:divsChild>
                                                    <w:div w:id="398406428">
                                                      <w:marLeft w:val="0"/>
                                                      <w:marRight w:val="0"/>
                                                      <w:marTop w:val="0"/>
                                                      <w:marBottom w:val="0"/>
                                                      <w:divBdr>
                                                        <w:top w:val="none" w:sz="0" w:space="0" w:color="auto"/>
                                                        <w:left w:val="none" w:sz="0" w:space="0" w:color="auto"/>
                                                        <w:bottom w:val="none" w:sz="0" w:space="0" w:color="auto"/>
                                                        <w:right w:val="none" w:sz="0" w:space="0" w:color="auto"/>
                                                      </w:divBdr>
                                                      <w:divsChild>
                                                        <w:div w:id="373576470">
                                                          <w:marLeft w:val="0"/>
                                                          <w:marRight w:val="0"/>
                                                          <w:marTop w:val="0"/>
                                                          <w:marBottom w:val="390"/>
                                                          <w:divBdr>
                                                            <w:top w:val="none" w:sz="0" w:space="0" w:color="auto"/>
                                                            <w:left w:val="none" w:sz="0" w:space="0" w:color="auto"/>
                                                            <w:bottom w:val="none" w:sz="0" w:space="0" w:color="auto"/>
                                                            <w:right w:val="none" w:sz="0" w:space="0" w:color="auto"/>
                                                          </w:divBdr>
                                                          <w:divsChild>
                                                            <w:div w:id="56976051">
                                                              <w:marLeft w:val="0"/>
                                                              <w:marRight w:val="0"/>
                                                              <w:marTop w:val="0"/>
                                                              <w:marBottom w:val="0"/>
                                                              <w:divBdr>
                                                                <w:top w:val="none" w:sz="0" w:space="0" w:color="auto"/>
                                                                <w:left w:val="none" w:sz="0" w:space="0" w:color="auto"/>
                                                                <w:bottom w:val="none" w:sz="0" w:space="0" w:color="auto"/>
                                                                <w:right w:val="none" w:sz="0" w:space="0" w:color="auto"/>
                                                              </w:divBdr>
                                                              <w:divsChild>
                                                                <w:div w:id="586230864">
                                                                  <w:marLeft w:val="0"/>
                                                                  <w:marRight w:val="0"/>
                                                                  <w:marTop w:val="0"/>
                                                                  <w:marBottom w:val="0"/>
                                                                  <w:divBdr>
                                                                    <w:top w:val="none" w:sz="0" w:space="0" w:color="auto"/>
                                                                    <w:left w:val="none" w:sz="0" w:space="0" w:color="auto"/>
                                                                    <w:bottom w:val="none" w:sz="0" w:space="0" w:color="auto"/>
                                                                    <w:right w:val="none" w:sz="0" w:space="0" w:color="auto"/>
                                                                  </w:divBdr>
                                                                  <w:divsChild>
                                                                    <w:div w:id="777021875">
                                                                      <w:marLeft w:val="0"/>
                                                                      <w:marRight w:val="0"/>
                                                                      <w:marTop w:val="0"/>
                                                                      <w:marBottom w:val="0"/>
                                                                      <w:divBdr>
                                                                        <w:top w:val="none" w:sz="0" w:space="0" w:color="auto"/>
                                                                        <w:left w:val="none" w:sz="0" w:space="0" w:color="auto"/>
                                                                        <w:bottom w:val="none" w:sz="0" w:space="0" w:color="auto"/>
                                                                        <w:right w:val="none" w:sz="0" w:space="0" w:color="auto"/>
                                                                      </w:divBdr>
                                                                      <w:divsChild>
                                                                        <w:div w:id="1292588106">
                                                                          <w:marLeft w:val="0"/>
                                                                          <w:marRight w:val="0"/>
                                                                          <w:marTop w:val="0"/>
                                                                          <w:marBottom w:val="0"/>
                                                                          <w:divBdr>
                                                                            <w:top w:val="none" w:sz="0" w:space="0" w:color="auto"/>
                                                                            <w:left w:val="none" w:sz="0" w:space="0" w:color="auto"/>
                                                                            <w:bottom w:val="none" w:sz="0" w:space="0" w:color="auto"/>
                                                                            <w:right w:val="none" w:sz="0" w:space="0" w:color="auto"/>
                                                                          </w:divBdr>
                                                                          <w:divsChild>
                                                                            <w:div w:id="230848279">
                                                                              <w:marLeft w:val="0"/>
                                                                              <w:marRight w:val="0"/>
                                                                              <w:marTop w:val="0"/>
                                                                              <w:marBottom w:val="0"/>
                                                                              <w:divBdr>
                                                                                <w:top w:val="none" w:sz="0" w:space="0" w:color="auto"/>
                                                                                <w:left w:val="none" w:sz="0" w:space="0" w:color="auto"/>
                                                                                <w:bottom w:val="none" w:sz="0" w:space="0" w:color="auto"/>
                                                                                <w:right w:val="none" w:sz="0" w:space="0" w:color="auto"/>
                                                                              </w:divBdr>
                                                                              <w:divsChild>
                                                                                <w:div w:id="730230125">
                                                                                  <w:marLeft w:val="0"/>
                                                                                  <w:marRight w:val="0"/>
                                                                                  <w:marTop w:val="0"/>
                                                                                  <w:marBottom w:val="0"/>
                                                                                  <w:divBdr>
                                                                                    <w:top w:val="none" w:sz="0" w:space="0" w:color="auto"/>
                                                                                    <w:left w:val="none" w:sz="0" w:space="0" w:color="auto"/>
                                                                                    <w:bottom w:val="none" w:sz="0" w:space="0" w:color="auto"/>
                                                                                    <w:right w:val="none" w:sz="0" w:space="0" w:color="auto"/>
                                                                                  </w:divBdr>
                                                                                  <w:divsChild>
                                                                                    <w:div w:id="277228001">
                                                                                      <w:marLeft w:val="0"/>
                                                                                      <w:marRight w:val="0"/>
                                                                                      <w:marTop w:val="0"/>
                                                                                      <w:marBottom w:val="0"/>
                                                                                      <w:divBdr>
                                                                                        <w:top w:val="none" w:sz="0" w:space="0" w:color="auto"/>
                                                                                        <w:left w:val="none" w:sz="0" w:space="0" w:color="auto"/>
                                                                                        <w:bottom w:val="none" w:sz="0" w:space="0" w:color="auto"/>
                                                                                        <w:right w:val="none" w:sz="0" w:space="0" w:color="auto"/>
                                                                                      </w:divBdr>
                                                                                      <w:divsChild>
                                                                                        <w:div w:id="1977561736">
                                                                                          <w:marLeft w:val="0"/>
                                                                                          <w:marRight w:val="0"/>
                                                                                          <w:marTop w:val="0"/>
                                                                                          <w:marBottom w:val="0"/>
                                                                                          <w:divBdr>
                                                                                            <w:top w:val="none" w:sz="0" w:space="0" w:color="auto"/>
                                                                                            <w:left w:val="none" w:sz="0" w:space="0" w:color="auto"/>
                                                                                            <w:bottom w:val="none" w:sz="0" w:space="0" w:color="auto"/>
                                                                                            <w:right w:val="none" w:sz="0" w:space="0" w:color="auto"/>
                                                                                          </w:divBdr>
                                                                                          <w:divsChild>
                                                                                            <w:div w:id="21259956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10698959">
      <w:bodyDiv w:val="1"/>
      <w:marLeft w:val="0"/>
      <w:marRight w:val="0"/>
      <w:marTop w:val="0"/>
      <w:marBottom w:val="0"/>
      <w:divBdr>
        <w:top w:val="none" w:sz="0" w:space="0" w:color="auto"/>
        <w:left w:val="none" w:sz="0" w:space="0" w:color="auto"/>
        <w:bottom w:val="none" w:sz="0" w:space="0" w:color="auto"/>
        <w:right w:val="none" w:sz="0" w:space="0" w:color="auto"/>
      </w:divBdr>
    </w:div>
    <w:div w:id="260453570">
      <w:bodyDiv w:val="1"/>
      <w:marLeft w:val="0"/>
      <w:marRight w:val="0"/>
      <w:marTop w:val="0"/>
      <w:marBottom w:val="0"/>
      <w:divBdr>
        <w:top w:val="none" w:sz="0" w:space="0" w:color="auto"/>
        <w:left w:val="none" w:sz="0" w:space="0" w:color="auto"/>
        <w:bottom w:val="none" w:sz="0" w:space="0" w:color="auto"/>
        <w:right w:val="none" w:sz="0" w:space="0" w:color="auto"/>
      </w:divBdr>
    </w:div>
    <w:div w:id="338584857">
      <w:bodyDiv w:val="1"/>
      <w:marLeft w:val="0"/>
      <w:marRight w:val="0"/>
      <w:marTop w:val="0"/>
      <w:marBottom w:val="0"/>
      <w:divBdr>
        <w:top w:val="none" w:sz="0" w:space="0" w:color="auto"/>
        <w:left w:val="none" w:sz="0" w:space="0" w:color="auto"/>
        <w:bottom w:val="none" w:sz="0" w:space="0" w:color="auto"/>
        <w:right w:val="none" w:sz="0" w:space="0" w:color="auto"/>
      </w:divBdr>
    </w:div>
    <w:div w:id="389808712">
      <w:bodyDiv w:val="1"/>
      <w:marLeft w:val="0"/>
      <w:marRight w:val="0"/>
      <w:marTop w:val="0"/>
      <w:marBottom w:val="0"/>
      <w:divBdr>
        <w:top w:val="none" w:sz="0" w:space="0" w:color="auto"/>
        <w:left w:val="none" w:sz="0" w:space="0" w:color="auto"/>
        <w:bottom w:val="none" w:sz="0" w:space="0" w:color="auto"/>
        <w:right w:val="none" w:sz="0" w:space="0" w:color="auto"/>
      </w:divBdr>
    </w:div>
    <w:div w:id="460853342">
      <w:bodyDiv w:val="1"/>
      <w:marLeft w:val="0"/>
      <w:marRight w:val="0"/>
      <w:marTop w:val="0"/>
      <w:marBottom w:val="0"/>
      <w:divBdr>
        <w:top w:val="none" w:sz="0" w:space="0" w:color="auto"/>
        <w:left w:val="none" w:sz="0" w:space="0" w:color="auto"/>
        <w:bottom w:val="none" w:sz="0" w:space="0" w:color="auto"/>
        <w:right w:val="none" w:sz="0" w:space="0" w:color="auto"/>
      </w:divBdr>
    </w:div>
    <w:div w:id="506678077">
      <w:bodyDiv w:val="1"/>
      <w:marLeft w:val="0"/>
      <w:marRight w:val="0"/>
      <w:marTop w:val="0"/>
      <w:marBottom w:val="0"/>
      <w:divBdr>
        <w:top w:val="none" w:sz="0" w:space="0" w:color="auto"/>
        <w:left w:val="none" w:sz="0" w:space="0" w:color="auto"/>
        <w:bottom w:val="none" w:sz="0" w:space="0" w:color="auto"/>
        <w:right w:val="none" w:sz="0" w:space="0" w:color="auto"/>
      </w:divBdr>
    </w:div>
    <w:div w:id="523984501">
      <w:bodyDiv w:val="1"/>
      <w:marLeft w:val="0"/>
      <w:marRight w:val="0"/>
      <w:marTop w:val="0"/>
      <w:marBottom w:val="0"/>
      <w:divBdr>
        <w:top w:val="none" w:sz="0" w:space="0" w:color="auto"/>
        <w:left w:val="none" w:sz="0" w:space="0" w:color="auto"/>
        <w:bottom w:val="none" w:sz="0" w:space="0" w:color="auto"/>
        <w:right w:val="none" w:sz="0" w:space="0" w:color="auto"/>
      </w:divBdr>
    </w:div>
    <w:div w:id="701521438">
      <w:bodyDiv w:val="1"/>
      <w:marLeft w:val="0"/>
      <w:marRight w:val="0"/>
      <w:marTop w:val="0"/>
      <w:marBottom w:val="0"/>
      <w:divBdr>
        <w:top w:val="none" w:sz="0" w:space="0" w:color="auto"/>
        <w:left w:val="none" w:sz="0" w:space="0" w:color="auto"/>
        <w:bottom w:val="none" w:sz="0" w:space="0" w:color="auto"/>
        <w:right w:val="none" w:sz="0" w:space="0" w:color="auto"/>
      </w:divBdr>
      <w:divsChild>
        <w:div w:id="1688602869">
          <w:marLeft w:val="0"/>
          <w:marRight w:val="0"/>
          <w:marTop w:val="0"/>
          <w:marBottom w:val="0"/>
          <w:divBdr>
            <w:top w:val="none" w:sz="0" w:space="0" w:color="auto"/>
            <w:left w:val="none" w:sz="0" w:space="0" w:color="auto"/>
            <w:bottom w:val="none" w:sz="0" w:space="0" w:color="auto"/>
            <w:right w:val="none" w:sz="0" w:space="0" w:color="auto"/>
          </w:divBdr>
          <w:divsChild>
            <w:div w:id="1146777410">
              <w:marLeft w:val="0"/>
              <w:marRight w:val="0"/>
              <w:marTop w:val="0"/>
              <w:marBottom w:val="0"/>
              <w:divBdr>
                <w:top w:val="none" w:sz="0" w:space="0" w:color="auto"/>
                <w:left w:val="none" w:sz="0" w:space="0" w:color="auto"/>
                <w:bottom w:val="none" w:sz="0" w:space="0" w:color="auto"/>
                <w:right w:val="none" w:sz="0" w:space="0" w:color="auto"/>
              </w:divBdr>
              <w:divsChild>
                <w:div w:id="1316109304">
                  <w:marLeft w:val="0"/>
                  <w:marRight w:val="0"/>
                  <w:marTop w:val="0"/>
                  <w:marBottom w:val="0"/>
                  <w:divBdr>
                    <w:top w:val="none" w:sz="0" w:space="0" w:color="auto"/>
                    <w:left w:val="none" w:sz="0" w:space="0" w:color="auto"/>
                    <w:bottom w:val="none" w:sz="0" w:space="0" w:color="auto"/>
                    <w:right w:val="none" w:sz="0" w:space="0" w:color="auto"/>
                  </w:divBdr>
                  <w:divsChild>
                    <w:div w:id="201207456">
                      <w:marLeft w:val="0"/>
                      <w:marRight w:val="0"/>
                      <w:marTop w:val="0"/>
                      <w:marBottom w:val="0"/>
                      <w:divBdr>
                        <w:top w:val="none" w:sz="0" w:space="0" w:color="auto"/>
                        <w:left w:val="none" w:sz="0" w:space="0" w:color="auto"/>
                        <w:bottom w:val="none" w:sz="0" w:space="0" w:color="auto"/>
                        <w:right w:val="none" w:sz="0" w:space="0" w:color="auto"/>
                      </w:divBdr>
                      <w:divsChild>
                        <w:div w:id="1534803249">
                          <w:marLeft w:val="0"/>
                          <w:marRight w:val="0"/>
                          <w:marTop w:val="0"/>
                          <w:marBottom w:val="0"/>
                          <w:divBdr>
                            <w:top w:val="none" w:sz="0" w:space="0" w:color="auto"/>
                            <w:left w:val="none" w:sz="0" w:space="0" w:color="auto"/>
                            <w:bottom w:val="none" w:sz="0" w:space="0" w:color="auto"/>
                            <w:right w:val="none" w:sz="0" w:space="0" w:color="auto"/>
                          </w:divBdr>
                          <w:divsChild>
                            <w:div w:id="281307863">
                              <w:marLeft w:val="2070"/>
                              <w:marRight w:val="3960"/>
                              <w:marTop w:val="0"/>
                              <w:marBottom w:val="0"/>
                              <w:divBdr>
                                <w:top w:val="none" w:sz="0" w:space="0" w:color="auto"/>
                                <w:left w:val="none" w:sz="0" w:space="0" w:color="auto"/>
                                <w:bottom w:val="none" w:sz="0" w:space="0" w:color="auto"/>
                                <w:right w:val="none" w:sz="0" w:space="0" w:color="auto"/>
                              </w:divBdr>
                              <w:divsChild>
                                <w:div w:id="1901941713">
                                  <w:marLeft w:val="0"/>
                                  <w:marRight w:val="0"/>
                                  <w:marTop w:val="0"/>
                                  <w:marBottom w:val="0"/>
                                  <w:divBdr>
                                    <w:top w:val="none" w:sz="0" w:space="0" w:color="auto"/>
                                    <w:left w:val="none" w:sz="0" w:space="0" w:color="auto"/>
                                    <w:bottom w:val="none" w:sz="0" w:space="0" w:color="auto"/>
                                    <w:right w:val="none" w:sz="0" w:space="0" w:color="auto"/>
                                  </w:divBdr>
                                  <w:divsChild>
                                    <w:div w:id="711619178">
                                      <w:marLeft w:val="0"/>
                                      <w:marRight w:val="0"/>
                                      <w:marTop w:val="0"/>
                                      <w:marBottom w:val="0"/>
                                      <w:divBdr>
                                        <w:top w:val="none" w:sz="0" w:space="0" w:color="auto"/>
                                        <w:left w:val="none" w:sz="0" w:space="0" w:color="auto"/>
                                        <w:bottom w:val="none" w:sz="0" w:space="0" w:color="auto"/>
                                        <w:right w:val="none" w:sz="0" w:space="0" w:color="auto"/>
                                      </w:divBdr>
                                      <w:divsChild>
                                        <w:div w:id="1573925819">
                                          <w:marLeft w:val="0"/>
                                          <w:marRight w:val="0"/>
                                          <w:marTop w:val="0"/>
                                          <w:marBottom w:val="0"/>
                                          <w:divBdr>
                                            <w:top w:val="none" w:sz="0" w:space="0" w:color="auto"/>
                                            <w:left w:val="none" w:sz="0" w:space="0" w:color="auto"/>
                                            <w:bottom w:val="none" w:sz="0" w:space="0" w:color="auto"/>
                                            <w:right w:val="none" w:sz="0" w:space="0" w:color="auto"/>
                                          </w:divBdr>
                                          <w:divsChild>
                                            <w:div w:id="694115834">
                                              <w:marLeft w:val="0"/>
                                              <w:marRight w:val="0"/>
                                              <w:marTop w:val="90"/>
                                              <w:marBottom w:val="0"/>
                                              <w:divBdr>
                                                <w:top w:val="none" w:sz="0" w:space="0" w:color="auto"/>
                                                <w:left w:val="none" w:sz="0" w:space="0" w:color="auto"/>
                                                <w:bottom w:val="none" w:sz="0" w:space="0" w:color="auto"/>
                                                <w:right w:val="none" w:sz="0" w:space="0" w:color="auto"/>
                                              </w:divBdr>
                                              <w:divsChild>
                                                <w:div w:id="468934377">
                                                  <w:marLeft w:val="0"/>
                                                  <w:marRight w:val="0"/>
                                                  <w:marTop w:val="0"/>
                                                  <w:marBottom w:val="0"/>
                                                  <w:divBdr>
                                                    <w:top w:val="none" w:sz="0" w:space="0" w:color="auto"/>
                                                    <w:left w:val="none" w:sz="0" w:space="0" w:color="auto"/>
                                                    <w:bottom w:val="none" w:sz="0" w:space="0" w:color="auto"/>
                                                    <w:right w:val="none" w:sz="0" w:space="0" w:color="auto"/>
                                                  </w:divBdr>
                                                  <w:divsChild>
                                                    <w:div w:id="1255356894">
                                                      <w:marLeft w:val="0"/>
                                                      <w:marRight w:val="0"/>
                                                      <w:marTop w:val="0"/>
                                                      <w:marBottom w:val="0"/>
                                                      <w:divBdr>
                                                        <w:top w:val="none" w:sz="0" w:space="0" w:color="auto"/>
                                                        <w:left w:val="none" w:sz="0" w:space="0" w:color="auto"/>
                                                        <w:bottom w:val="none" w:sz="0" w:space="0" w:color="auto"/>
                                                        <w:right w:val="none" w:sz="0" w:space="0" w:color="auto"/>
                                                      </w:divBdr>
                                                      <w:divsChild>
                                                        <w:div w:id="2111584592">
                                                          <w:marLeft w:val="0"/>
                                                          <w:marRight w:val="0"/>
                                                          <w:marTop w:val="0"/>
                                                          <w:marBottom w:val="390"/>
                                                          <w:divBdr>
                                                            <w:top w:val="none" w:sz="0" w:space="0" w:color="auto"/>
                                                            <w:left w:val="none" w:sz="0" w:space="0" w:color="auto"/>
                                                            <w:bottom w:val="none" w:sz="0" w:space="0" w:color="auto"/>
                                                            <w:right w:val="none" w:sz="0" w:space="0" w:color="auto"/>
                                                          </w:divBdr>
                                                          <w:divsChild>
                                                            <w:div w:id="1155419585">
                                                              <w:marLeft w:val="0"/>
                                                              <w:marRight w:val="0"/>
                                                              <w:marTop w:val="0"/>
                                                              <w:marBottom w:val="0"/>
                                                              <w:divBdr>
                                                                <w:top w:val="none" w:sz="0" w:space="0" w:color="auto"/>
                                                                <w:left w:val="none" w:sz="0" w:space="0" w:color="auto"/>
                                                                <w:bottom w:val="none" w:sz="0" w:space="0" w:color="auto"/>
                                                                <w:right w:val="none" w:sz="0" w:space="0" w:color="auto"/>
                                                              </w:divBdr>
                                                              <w:divsChild>
                                                                <w:div w:id="865675338">
                                                                  <w:marLeft w:val="0"/>
                                                                  <w:marRight w:val="0"/>
                                                                  <w:marTop w:val="0"/>
                                                                  <w:marBottom w:val="0"/>
                                                                  <w:divBdr>
                                                                    <w:top w:val="none" w:sz="0" w:space="0" w:color="auto"/>
                                                                    <w:left w:val="none" w:sz="0" w:space="0" w:color="auto"/>
                                                                    <w:bottom w:val="none" w:sz="0" w:space="0" w:color="auto"/>
                                                                    <w:right w:val="none" w:sz="0" w:space="0" w:color="auto"/>
                                                                  </w:divBdr>
                                                                  <w:divsChild>
                                                                    <w:div w:id="1947156576">
                                                                      <w:marLeft w:val="0"/>
                                                                      <w:marRight w:val="0"/>
                                                                      <w:marTop w:val="0"/>
                                                                      <w:marBottom w:val="0"/>
                                                                      <w:divBdr>
                                                                        <w:top w:val="none" w:sz="0" w:space="0" w:color="auto"/>
                                                                        <w:left w:val="none" w:sz="0" w:space="0" w:color="auto"/>
                                                                        <w:bottom w:val="none" w:sz="0" w:space="0" w:color="auto"/>
                                                                        <w:right w:val="none" w:sz="0" w:space="0" w:color="auto"/>
                                                                      </w:divBdr>
                                                                      <w:divsChild>
                                                                        <w:div w:id="496188320">
                                                                          <w:marLeft w:val="0"/>
                                                                          <w:marRight w:val="0"/>
                                                                          <w:marTop w:val="0"/>
                                                                          <w:marBottom w:val="0"/>
                                                                          <w:divBdr>
                                                                            <w:top w:val="none" w:sz="0" w:space="0" w:color="auto"/>
                                                                            <w:left w:val="none" w:sz="0" w:space="0" w:color="auto"/>
                                                                            <w:bottom w:val="none" w:sz="0" w:space="0" w:color="auto"/>
                                                                            <w:right w:val="none" w:sz="0" w:space="0" w:color="auto"/>
                                                                          </w:divBdr>
                                                                          <w:divsChild>
                                                                            <w:div w:id="993873613">
                                                                              <w:marLeft w:val="0"/>
                                                                              <w:marRight w:val="0"/>
                                                                              <w:marTop w:val="0"/>
                                                                              <w:marBottom w:val="0"/>
                                                                              <w:divBdr>
                                                                                <w:top w:val="none" w:sz="0" w:space="0" w:color="auto"/>
                                                                                <w:left w:val="none" w:sz="0" w:space="0" w:color="auto"/>
                                                                                <w:bottom w:val="none" w:sz="0" w:space="0" w:color="auto"/>
                                                                                <w:right w:val="none" w:sz="0" w:space="0" w:color="auto"/>
                                                                              </w:divBdr>
                                                                              <w:divsChild>
                                                                                <w:div w:id="691107319">
                                                                                  <w:marLeft w:val="0"/>
                                                                                  <w:marRight w:val="0"/>
                                                                                  <w:marTop w:val="0"/>
                                                                                  <w:marBottom w:val="0"/>
                                                                                  <w:divBdr>
                                                                                    <w:top w:val="none" w:sz="0" w:space="0" w:color="auto"/>
                                                                                    <w:left w:val="none" w:sz="0" w:space="0" w:color="auto"/>
                                                                                    <w:bottom w:val="none" w:sz="0" w:space="0" w:color="auto"/>
                                                                                    <w:right w:val="none" w:sz="0" w:space="0" w:color="auto"/>
                                                                                  </w:divBdr>
                                                                                  <w:divsChild>
                                                                                    <w:div w:id="2106655075">
                                                                                      <w:marLeft w:val="0"/>
                                                                                      <w:marRight w:val="0"/>
                                                                                      <w:marTop w:val="0"/>
                                                                                      <w:marBottom w:val="0"/>
                                                                                      <w:divBdr>
                                                                                        <w:top w:val="none" w:sz="0" w:space="0" w:color="auto"/>
                                                                                        <w:left w:val="none" w:sz="0" w:space="0" w:color="auto"/>
                                                                                        <w:bottom w:val="none" w:sz="0" w:space="0" w:color="auto"/>
                                                                                        <w:right w:val="none" w:sz="0" w:space="0" w:color="auto"/>
                                                                                      </w:divBdr>
                                                                                      <w:divsChild>
                                                                                        <w:div w:id="1722824014">
                                                                                          <w:marLeft w:val="0"/>
                                                                                          <w:marRight w:val="0"/>
                                                                                          <w:marTop w:val="0"/>
                                                                                          <w:marBottom w:val="0"/>
                                                                                          <w:divBdr>
                                                                                            <w:top w:val="none" w:sz="0" w:space="0" w:color="auto"/>
                                                                                            <w:left w:val="none" w:sz="0" w:space="0" w:color="auto"/>
                                                                                            <w:bottom w:val="none" w:sz="0" w:space="0" w:color="auto"/>
                                                                                            <w:right w:val="none" w:sz="0" w:space="0" w:color="auto"/>
                                                                                          </w:divBdr>
                                                                                          <w:divsChild>
                                                                                            <w:div w:id="832381196">
                                                                                              <w:marLeft w:val="0"/>
                                                                                              <w:marRight w:val="0"/>
                                                                                              <w:marTop w:val="0"/>
                                                                                              <w:marBottom w:val="0"/>
                                                                                              <w:divBdr>
                                                                                                <w:top w:val="none" w:sz="0" w:space="0" w:color="auto"/>
                                                                                                <w:left w:val="none" w:sz="0" w:space="0" w:color="auto"/>
                                                                                                <w:bottom w:val="none" w:sz="0" w:space="0" w:color="auto"/>
                                                                                                <w:right w:val="none" w:sz="0" w:space="0" w:color="auto"/>
                                                                                              </w:divBdr>
                                                                                            </w:div>
                                                                                          </w:divsChild>
                                                                                        </w:div>
                                                                                        <w:div w:id="20748927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741105831">
      <w:bodyDiv w:val="1"/>
      <w:marLeft w:val="0"/>
      <w:marRight w:val="0"/>
      <w:marTop w:val="0"/>
      <w:marBottom w:val="0"/>
      <w:divBdr>
        <w:top w:val="none" w:sz="0" w:space="0" w:color="auto"/>
        <w:left w:val="none" w:sz="0" w:space="0" w:color="auto"/>
        <w:bottom w:val="none" w:sz="0" w:space="0" w:color="auto"/>
        <w:right w:val="none" w:sz="0" w:space="0" w:color="auto"/>
      </w:divBdr>
    </w:div>
    <w:div w:id="779573120">
      <w:bodyDiv w:val="1"/>
      <w:marLeft w:val="0"/>
      <w:marRight w:val="0"/>
      <w:marTop w:val="0"/>
      <w:marBottom w:val="0"/>
      <w:divBdr>
        <w:top w:val="none" w:sz="0" w:space="0" w:color="auto"/>
        <w:left w:val="none" w:sz="0" w:space="0" w:color="auto"/>
        <w:bottom w:val="none" w:sz="0" w:space="0" w:color="auto"/>
        <w:right w:val="none" w:sz="0" w:space="0" w:color="auto"/>
      </w:divBdr>
    </w:div>
    <w:div w:id="1010065556">
      <w:bodyDiv w:val="1"/>
      <w:marLeft w:val="0"/>
      <w:marRight w:val="0"/>
      <w:marTop w:val="0"/>
      <w:marBottom w:val="0"/>
      <w:divBdr>
        <w:top w:val="none" w:sz="0" w:space="0" w:color="auto"/>
        <w:left w:val="none" w:sz="0" w:space="0" w:color="auto"/>
        <w:bottom w:val="none" w:sz="0" w:space="0" w:color="auto"/>
        <w:right w:val="none" w:sz="0" w:space="0" w:color="auto"/>
      </w:divBdr>
    </w:div>
    <w:div w:id="1019963745">
      <w:bodyDiv w:val="1"/>
      <w:marLeft w:val="0"/>
      <w:marRight w:val="0"/>
      <w:marTop w:val="0"/>
      <w:marBottom w:val="0"/>
      <w:divBdr>
        <w:top w:val="none" w:sz="0" w:space="0" w:color="auto"/>
        <w:left w:val="none" w:sz="0" w:space="0" w:color="auto"/>
        <w:bottom w:val="none" w:sz="0" w:space="0" w:color="auto"/>
        <w:right w:val="none" w:sz="0" w:space="0" w:color="auto"/>
      </w:divBdr>
      <w:divsChild>
        <w:div w:id="1821192897">
          <w:marLeft w:val="0"/>
          <w:marRight w:val="0"/>
          <w:marTop w:val="0"/>
          <w:marBottom w:val="0"/>
          <w:divBdr>
            <w:top w:val="none" w:sz="0" w:space="0" w:color="auto"/>
            <w:left w:val="none" w:sz="0" w:space="0" w:color="auto"/>
            <w:bottom w:val="none" w:sz="0" w:space="0" w:color="auto"/>
            <w:right w:val="none" w:sz="0" w:space="0" w:color="auto"/>
          </w:divBdr>
          <w:divsChild>
            <w:div w:id="1847938003">
              <w:marLeft w:val="0"/>
              <w:marRight w:val="0"/>
              <w:marTop w:val="0"/>
              <w:marBottom w:val="0"/>
              <w:divBdr>
                <w:top w:val="none" w:sz="0" w:space="0" w:color="auto"/>
                <w:left w:val="none" w:sz="0" w:space="0" w:color="auto"/>
                <w:bottom w:val="none" w:sz="0" w:space="0" w:color="auto"/>
                <w:right w:val="none" w:sz="0" w:space="0" w:color="auto"/>
              </w:divBdr>
              <w:divsChild>
                <w:div w:id="1426612824">
                  <w:marLeft w:val="0"/>
                  <w:marRight w:val="0"/>
                  <w:marTop w:val="0"/>
                  <w:marBottom w:val="0"/>
                  <w:divBdr>
                    <w:top w:val="none" w:sz="0" w:space="0" w:color="auto"/>
                    <w:left w:val="none" w:sz="0" w:space="0" w:color="auto"/>
                    <w:bottom w:val="none" w:sz="0" w:space="0" w:color="auto"/>
                    <w:right w:val="none" w:sz="0" w:space="0" w:color="auto"/>
                  </w:divBdr>
                  <w:divsChild>
                    <w:div w:id="1639339540">
                      <w:marLeft w:val="0"/>
                      <w:marRight w:val="0"/>
                      <w:marTop w:val="0"/>
                      <w:marBottom w:val="0"/>
                      <w:divBdr>
                        <w:top w:val="none" w:sz="0" w:space="0" w:color="auto"/>
                        <w:left w:val="none" w:sz="0" w:space="0" w:color="auto"/>
                        <w:bottom w:val="none" w:sz="0" w:space="0" w:color="auto"/>
                        <w:right w:val="none" w:sz="0" w:space="0" w:color="auto"/>
                      </w:divBdr>
                      <w:divsChild>
                        <w:div w:id="1908176763">
                          <w:marLeft w:val="0"/>
                          <w:marRight w:val="0"/>
                          <w:marTop w:val="0"/>
                          <w:marBottom w:val="0"/>
                          <w:divBdr>
                            <w:top w:val="none" w:sz="0" w:space="0" w:color="auto"/>
                            <w:left w:val="none" w:sz="0" w:space="0" w:color="auto"/>
                            <w:bottom w:val="none" w:sz="0" w:space="0" w:color="auto"/>
                            <w:right w:val="none" w:sz="0" w:space="0" w:color="auto"/>
                          </w:divBdr>
                          <w:divsChild>
                            <w:div w:id="1383947277">
                              <w:marLeft w:val="2070"/>
                              <w:marRight w:val="3960"/>
                              <w:marTop w:val="0"/>
                              <w:marBottom w:val="0"/>
                              <w:divBdr>
                                <w:top w:val="none" w:sz="0" w:space="0" w:color="auto"/>
                                <w:left w:val="none" w:sz="0" w:space="0" w:color="auto"/>
                                <w:bottom w:val="none" w:sz="0" w:space="0" w:color="auto"/>
                                <w:right w:val="none" w:sz="0" w:space="0" w:color="auto"/>
                              </w:divBdr>
                              <w:divsChild>
                                <w:div w:id="2072148619">
                                  <w:marLeft w:val="0"/>
                                  <w:marRight w:val="0"/>
                                  <w:marTop w:val="0"/>
                                  <w:marBottom w:val="0"/>
                                  <w:divBdr>
                                    <w:top w:val="none" w:sz="0" w:space="0" w:color="auto"/>
                                    <w:left w:val="none" w:sz="0" w:space="0" w:color="auto"/>
                                    <w:bottom w:val="none" w:sz="0" w:space="0" w:color="auto"/>
                                    <w:right w:val="none" w:sz="0" w:space="0" w:color="auto"/>
                                  </w:divBdr>
                                  <w:divsChild>
                                    <w:div w:id="321083368">
                                      <w:marLeft w:val="0"/>
                                      <w:marRight w:val="0"/>
                                      <w:marTop w:val="0"/>
                                      <w:marBottom w:val="0"/>
                                      <w:divBdr>
                                        <w:top w:val="none" w:sz="0" w:space="0" w:color="auto"/>
                                        <w:left w:val="none" w:sz="0" w:space="0" w:color="auto"/>
                                        <w:bottom w:val="none" w:sz="0" w:space="0" w:color="auto"/>
                                        <w:right w:val="none" w:sz="0" w:space="0" w:color="auto"/>
                                      </w:divBdr>
                                      <w:divsChild>
                                        <w:div w:id="500701660">
                                          <w:marLeft w:val="0"/>
                                          <w:marRight w:val="0"/>
                                          <w:marTop w:val="0"/>
                                          <w:marBottom w:val="0"/>
                                          <w:divBdr>
                                            <w:top w:val="none" w:sz="0" w:space="0" w:color="auto"/>
                                            <w:left w:val="none" w:sz="0" w:space="0" w:color="auto"/>
                                            <w:bottom w:val="none" w:sz="0" w:space="0" w:color="auto"/>
                                            <w:right w:val="none" w:sz="0" w:space="0" w:color="auto"/>
                                          </w:divBdr>
                                          <w:divsChild>
                                            <w:div w:id="260183589">
                                              <w:marLeft w:val="0"/>
                                              <w:marRight w:val="0"/>
                                              <w:marTop w:val="90"/>
                                              <w:marBottom w:val="0"/>
                                              <w:divBdr>
                                                <w:top w:val="none" w:sz="0" w:space="0" w:color="auto"/>
                                                <w:left w:val="none" w:sz="0" w:space="0" w:color="auto"/>
                                                <w:bottom w:val="none" w:sz="0" w:space="0" w:color="auto"/>
                                                <w:right w:val="none" w:sz="0" w:space="0" w:color="auto"/>
                                              </w:divBdr>
                                              <w:divsChild>
                                                <w:div w:id="1560364461">
                                                  <w:marLeft w:val="0"/>
                                                  <w:marRight w:val="0"/>
                                                  <w:marTop w:val="0"/>
                                                  <w:marBottom w:val="0"/>
                                                  <w:divBdr>
                                                    <w:top w:val="none" w:sz="0" w:space="0" w:color="auto"/>
                                                    <w:left w:val="none" w:sz="0" w:space="0" w:color="auto"/>
                                                    <w:bottom w:val="none" w:sz="0" w:space="0" w:color="auto"/>
                                                    <w:right w:val="none" w:sz="0" w:space="0" w:color="auto"/>
                                                  </w:divBdr>
                                                  <w:divsChild>
                                                    <w:div w:id="264921661">
                                                      <w:marLeft w:val="0"/>
                                                      <w:marRight w:val="0"/>
                                                      <w:marTop w:val="0"/>
                                                      <w:marBottom w:val="0"/>
                                                      <w:divBdr>
                                                        <w:top w:val="none" w:sz="0" w:space="0" w:color="auto"/>
                                                        <w:left w:val="none" w:sz="0" w:space="0" w:color="auto"/>
                                                        <w:bottom w:val="none" w:sz="0" w:space="0" w:color="auto"/>
                                                        <w:right w:val="none" w:sz="0" w:space="0" w:color="auto"/>
                                                      </w:divBdr>
                                                      <w:divsChild>
                                                        <w:div w:id="626930495">
                                                          <w:marLeft w:val="0"/>
                                                          <w:marRight w:val="0"/>
                                                          <w:marTop w:val="0"/>
                                                          <w:marBottom w:val="390"/>
                                                          <w:divBdr>
                                                            <w:top w:val="none" w:sz="0" w:space="0" w:color="auto"/>
                                                            <w:left w:val="none" w:sz="0" w:space="0" w:color="auto"/>
                                                            <w:bottom w:val="none" w:sz="0" w:space="0" w:color="auto"/>
                                                            <w:right w:val="none" w:sz="0" w:space="0" w:color="auto"/>
                                                          </w:divBdr>
                                                          <w:divsChild>
                                                            <w:div w:id="908149592">
                                                              <w:marLeft w:val="0"/>
                                                              <w:marRight w:val="0"/>
                                                              <w:marTop w:val="0"/>
                                                              <w:marBottom w:val="0"/>
                                                              <w:divBdr>
                                                                <w:top w:val="none" w:sz="0" w:space="0" w:color="auto"/>
                                                                <w:left w:val="none" w:sz="0" w:space="0" w:color="auto"/>
                                                                <w:bottom w:val="none" w:sz="0" w:space="0" w:color="auto"/>
                                                                <w:right w:val="none" w:sz="0" w:space="0" w:color="auto"/>
                                                              </w:divBdr>
                                                              <w:divsChild>
                                                                <w:div w:id="422723133">
                                                                  <w:marLeft w:val="0"/>
                                                                  <w:marRight w:val="0"/>
                                                                  <w:marTop w:val="0"/>
                                                                  <w:marBottom w:val="0"/>
                                                                  <w:divBdr>
                                                                    <w:top w:val="none" w:sz="0" w:space="0" w:color="auto"/>
                                                                    <w:left w:val="none" w:sz="0" w:space="0" w:color="auto"/>
                                                                    <w:bottom w:val="none" w:sz="0" w:space="0" w:color="auto"/>
                                                                    <w:right w:val="none" w:sz="0" w:space="0" w:color="auto"/>
                                                                  </w:divBdr>
                                                                  <w:divsChild>
                                                                    <w:div w:id="550967422">
                                                                      <w:marLeft w:val="0"/>
                                                                      <w:marRight w:val="0"/>
                                                                      <w:marTop w:val="0"/>
                                                                      <w:marBottom w:val="0"/>
                                                                      <w:divBdr>
                                                                        <w:top w:val="none" w:sz="0" w:space="0" w:color="auto"/>
                                                                        <w:left w:val="none" w:sz="0" w:space="0" w:color="auto"/>
                                                                        <w:bottom w:val="none" w:sz="0" w:space="0" w:color="auto"/>
                                                                        <w:right w:val="none" w:sz="0" w:space="0" w:color="auto"/>
                                                                      </w:divBdr>
                                                                      <w:divsChild>
                                                                        <w:div w:id="1854102582">
                                                                          <w:marLeft w:val="0"/>
                                                                          <w:marRight w:val="0"/>
                                                                          <w:marTop w:val="0"/>
                                                                          <w:marBottom w:val="0"/>
                                                                          <w:divBdr>
                                                                            <w:top w:val="none" w:sz="0" w:space="0" w:color="auto"/>
                                                                            <w:left w:val="none" w:sz="0" w:space="0" w:color="auto"/>
                                                                            <w:bottom w:val="none" w:sz="0" w:space="0" w:color="auto"/>
                                                                            <w:right w:val="none" w:sz="0" w:space="0" w:color="auto"/>
                                                                          </w:divBdr>
                                                                          <w:divsChild>
                                                                            <w:div w:id="738676030">
                                                                              <w:marLeft w:val="0"/>
                                                                              <w:marRight w:val="0"/>
                                                                              <w:marTop w:val="0"/>
                                                                              <w:marBottom w:val="0"/>
                                                                              <w:divBdr>
                                                                                <w:top w:val="none" w:sz="0" w:space="0" w:color="auto"/>
                                                                                <w:left w:val="none" w:sz="0" w:space="0" w:color="auto"/>
                                                                                <w:bottom w:val="none" w:sz="0" w:space="0" w:color="auto"/>
                                                                                <w:right w:val="none" w:sz="0" w:space="0" w:color="auto"/>
                                                                              </w:divBdr>
                                                                              <w:divsChild>
                                                                                <w:div w:id="686950001">
                                                                                  <w:marLeft w:val="0"/>
                                                                                  <w:marRight w:val="0"/>
                                                                                  <w:marTop w:val="0"/>
                                                                                  <w:marBottom w:val="0"/>
                                                                                  <w:divBdr>
                                                                                    <w:top w:val="none" w:sz="0" w:space="0" w:color="auto"/>
                                                                                    <w:left w:val="none" w:sz="0" w:space="0" w:color="auto"/>
                                                                                    <w:bottom w:val="none" w:sz="0" w:space="0" w:color="auto"/>
                                                                                    <w:right w:val="none" w:sz="0" w:space="0" w:color="auto"/>
                                                                                  </w:divBdr>
                                                                                  <w:divsChild>
                                                                                    <w:div w:id="1607693631">
                                                                                      <w:marLeft w:val="0"/>
                                                                                      <w:marRight w:val="0"/>
                                                                                      <w:marTop w:val="0"/>
                                                                                      <w:marBottom w:val="0"/>
                                                                                      <w:divBdr>
                                                                                        <w:top w:val="none" w:sz="0" w:space="0" w:color="auto"/>
                                                                                        <w:left w:val="none" w:sz="0" w:space="0" w:color="auto"/>
                                                                                        <w:bottom w:val="none" w:sz="0" w:space="0" w:color="auto"/>
                                                                                        <w:right w:val="none" w:sz="0" w:space="0" w:color="auto"/>
                                                                                      </w:divBdr>
                                                                                      <w:divsChild>
                                                                                        <w:div w:id="1746416012">
                                                                                          <w:marLeft w:val="0"/>
                                                                                          <w:marRight w:val="0"/>
                                                                                          <w:marTop w:val="0"/>
                                                                                          <w:marBottom w:val="0"/>
                                                                                          <w:divBdr>
                                                                                            <w:top w:val="none" w:sz="0" w:space="0" w:color="auto"/>
                                                                                            <w:left w:val="none" w:sz="0" w:space="0" w:color="auto"/>
                                                                                            <w:bottom w:val="none" w:sz="0" w:space="0" w:color="auto"/>
                                                                                            <w:right w:val="none" w:sz="0" w:space="0" w:color="auto"/>
                                                                                          </w:divBdr>
                                                                                          <w:divsChild>
                                                                                            <w:div w:id="11413118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237587523">
      <w:bodyDiv w:val="1"/>
      <w:marLeft w:val="0"/>
      <w:marRight w:val="0"/>
      <w:marTop w:val="0"/>
      <w:marBottom w:val="0"/>
      <w:divBdr>
        <w:top w:val="none" w:sz="0" w:space="0" w:color="auto"/>
        <w:left w:val="none" w:sz="0" w:space="0" w:color="auto"/>
        <w:bottom w:val="none" w:sz="0" w:space="0" w:color="auto"/>
        <w:right w:val="none" w:sz="0" w:space="0" w:color="auto"/>
      </w:divBdr>
      <w:divsChild>
        <w:div w:id="1251154884">
          <w:marLeft w:val="0"/>
          <w:marRight w:val="0"/>
          <w:marTop w:val="0"/>
          <w:marBottom w:val="0"/>
          <w:divBdr>
            <w:top w:val="none" w:sz="0" w:space="0" w:color="auto"/>
            <w:left w:val="none" w:sz="0" w:space="0" w:color="auto"/>
            <w:bottom w:val="none" w:sz="0" w:space="0" w:color="auto"/>
            <w:right w:val="none" w:sz="0" w:space="0" w:color="auto"/>
          </w:divBdr>
          <w:divsChild>
            <w:div w:id="1052926037">
              <w:marLeft w:val="0"/>
              <w:marRight w:val="0"/>
              <w:marTop w:val="0"/>
              <w:marBottom w:val="0"/>
              <w:divBdr>
                <w:top w:val="none" w:sz="0" w:space="0" w:color="auto"/>
                <w:left w:val="none" w:sz="0" w:space="0" w:color="auto"/>
                <w:bottom w:val="none" w:sz="0" w:space="0" w:color="auto"/>
                <w:right w:val="none" w:sz="0" w:space="0" w:color="auto"/>
              </w:divBdr>
              <w:divsChild>
                <w:div w:id="670530553">
                  <w:marLeft w:val="0"/>
                  <w:marRight w:val="0"/>
                  <w:marTop w:val="0"/>
                  <w:marBottom w:val="0"/>
                  <w:divBdr>
                    <w:top w:val="none" w:sz="0" w:space="0" w:color="auto"/>
                    <w:left w:val="none" w:sz="0" w:space="0" w:color="auto"/>
                    <w:bottom w:val="none" w:sz="0" w:space="0" w:color="auto"/>
                    <w:right w:val="none" w:sz="0" w:space="0" w:color="auto"/>
                  </w:divBdr>
                  <w:divsChild>
                    <w:div w:id="409236673">
                      <w:marLeft w:val="0"/>
                      <w:marRight w:val="0"/>
                      <w:marTop w:val="0"/>
                      <w:marBottom w:val="0"/>
                      <w:divBdr>
                        <w:top w:val="none" w:sz="0" w:space="0" w:color="auto"/>
                        <w:left w:val="none" w:sz="0" w:space="0" w:color="auto"/>
                        <w:bottom w:val="none" w:sz="0" w:space="0" w:color="auto"/>
                        <w:right w:val="none" w:sz="0" w:space="0" w:color="auto"/>
                      </w:divBdr>
                      <w:divsChild>
                        <w:div w:id="1407607592">
                          <w:marLeft w:val="0"/>
                          <w:marRight w:val="0"/>
                          <w:marTop w:val="0"/>
                          <w:marBottom w:val="0"/>
                          <w:divBdr>
                            <w:top w:val="none" w:sz="0" w:space="0" w:color="auto"/>
                            <w:left w:val="none" w:sz="0" w:space="0" w:color="auto"/>
                            <w:bottom w:val="none" w:sz="0" w:space="0" w:color="auto"/>
                            <w:right w:val="none" w:sz="0" w:space="0" w:color="auto"/>
                          </w:divBdr>
                          <w:divsChild>
                            <w:div w:id="869875835">
                              <w:marLeft w:val="2070"/>
                              <w:marRight w:val="3960"/>
                              <w:marTop w:val="0"/>
                              <w:marBottom w:val="0"/>
                              <w:divBdr>
                                <w:top w:val="none" w:sz="0" w:space="0" w:color="auto"/>
                                <w:left w:val="none" w:sz="0" w:space="0" w:color="auto"/>
                                <w:bottom w:val="none" w:sz="0" w:space="0" w:color="auto"/>
                                <w:right w:val="none" w:sz="0" w:space="0" w:color="auto"/>
                              </w:divBdr>
                              <w:divsChild>
                                <w:div w:id="1150751296">
                                  <w:marLeft w:val="0"/>
                                  <w:marRight w:val="0"/>
                                  <w:marTop w:val="0"/>
                                  <w:marBottom w:val="0"/>
                                  <w:divBdr>
                                    <w:top w:val="none" w:sz="0" w:space="0" w:color="auto"/>
                                    <w:left w:val="none" w:sz="0" w:space="0" w:color="auto"/>
                                    <w:bottom w:val="none" w:sz="0" w:space="0" w:color="auto"/>
                                    <w:right w:val="none" w:sz="0" w:space="0" w:color="auto"/>
                                  </w:divBdr>
                                  <w:divsChild>
                                    <w:div w:id="111753692">
                                      <w:marLeft w:val="0"/>
                                      <w:marRight w:val="0"/>
                                      <w:marTop w:val="0"/>
                                      <w:marBottom w:val="0"/>
                                      <w:divBdr>
                                        <w:top w:val="none" w:sz="0" w:space="0" w:color="auto"/>
                                        <w:left w:val="none" w:sz="0" w:space="0" w:color="auto"/>
                                        <w:bottom w:val="none" w:sz="0" w:space="0" w:color="auto"/>
                                        <w:right w:val="none" w:sz="0" w:space="0" w:color="auto"/>
                                      </w:divBdr>
                                      <w:divsChild>
                                        <w:div w:id="1881284073">
                                          <w:marLeft w:val="0"/>
                                          <w:marRight w:val="0"/>
                                          <w:marTop w:val="0"/>
                                          <w:marBottom w:val="0"/>
                                          <w:divBdr>
                                            <w:top w:val="none" w:sz="0" w:space="0" w:color="auto"/>
                                            <w:left w:val="none" w:sz="0" w:space="0" w:color="auto"/>
                                            <w:bottom w:val="none" w:sz="0" w:space="0" w:color="auto"/>
                                            <w:right w:val="none" w:sz="0" w:space="0" w:color="auto"/>
                                          </w:divBdr>
                                          <w:divsChild>
                                            <w:div w:id="47267193">
                                              <w:marLeft w:val="0"/>
                                              <w:marRight w:val="0"/>
                                              <w:marTop w:val="90"/>
                                              <w:marBottom w:val="0"/>
                                              <w:divBdr>
                                                <w:top w:val="none" w:sz="0" w:space="0" w:color="auto"/>
                                                <w:left w:val="none" w:sz="0" w:space="0" w:color="auto"/>
                                                <w:bottom w:val="none" w:sz="0" w:space="0" w:color="auto"/>
                                                <w:right w:val="none" w:sz="0" w:space="0" w:color="auto"/>
                                              </w:divBdr>
                                              <w:divsChild>
                                                <w:div w:id="1538929441">
                                                  <w:marLeft w:val="0"/>
                                                  <w:marRight w:val="0"/>
                                                  <w:marTop w:val="0"/>
                                                  <w:marBottom w:val="0"/>
                                                  <w:divBdr>
                                                    <w:top w:val="none" w:sz="0" w:space="0" w:color="auto"/>
                                                    <w:left w:val="none" w:sz="0" w:space="0" w:color="auto"/>
                                                    <w:bottom w:val="none" w:sz="0" w:space="0" w:color="auto"/>
                                                    <w:right w:val="none" w:sz="0" w:space="0" w:color="auto"/>
                                                  </w:divBdr>
                                                  <w:divsChild>
                                                    <w:div w:id="2098281438">
                                                      <w:marLeft w:val="0"/>
                                                      <w:marRight w:val="0"/>
                                                      <w:marTop w:val="0"/>
                                                      <w:marBottom w:val="0"/>
                                                      <w:divBdr>
                                                        <w:top w:val="none" w:sz="0" w:space="0" w:color="auto"/>
                                                        <w:left w:val="none" w:sz="0" w:space="0" w:color="auto"/>
                                                        <w:bottom w:val="none" w:sz="0" w:space="0" w:color="auto"/>
                                                        <w:right w:val="none" w:sz="0" w:space="0" w:color="auto"/>
                                                      </w:divBdr>
                                                      <w:divsChild>
                                                        <w:div w:id="1950157394">
                                                          <w:marLeft w:val="0"/>
                                                          <w:marRight w:val="0"/>
                                                          <w:marTop w:val="0"/>
                                                          <w:marBottom w:val="390"/>
                                                          <w:divBdr>
                                                            <w:top w:val="none" w:sz="0" w:space="0" w:color="auto"/>
                                                            <w:left w:val="none" w:sz="0" w:space="0" w:color="auto"/>
                                                            <w:bottom w:val="none" w:sz="0" w:space="0" w:color="auto"/>
                                                            <w:right w:val="none" w:sz="0" w:space="0" w:color="auto"/>
                                                          </w:divBdr>
                                                          <w:divsChild>
                                                            <w:div w:id="1495683875">
                                                              <w:marLeft w:val="0"/>
                                                              <w:marRight w:val="0"/>
                                                              <w:marTop w:val="0"/>
                                                              <w:marBottom w:val="0"/>
                                                              <w:divBdr>
                                                                <w:top w:val="none" w:sz="0" w:space="0" w:color="auto"/>
                                                                <w:left w:val="none" w:sz="0" w:space="0" w:color="auto"/>
                                                                <w:bottom w:val="none" w:sz="0" w:space="0" w:color="auto"/>
                                                                <w:right w:val="none" w:sz="0" w:space="0" w:color="auto"/>
                                                              </w:divBdr>
                                                              <w:divsChild>
                                                                <w:div w:id="1173564241">
                                                                  <w:marLeft w:val="0"/>
                                                                  <w:marRight w:val="0"/>
                                                                  <w:marTop w:val="0"/>
                                                                  <w:marBottom w:val="0"/>
                                                                  <w:divBdr>
                                                                    <w:top w:val="none" w:sz="0" w:space="0" w:color="auto"/>
                                                                    <w:left w:val="none" w:sz="0" w:space="0" w:color="auto"/>
                                                                    <w:bottom w:val="none" w:sz="0" w:space="0" w:color="auto"/>
                                                                    <w:right w:val="none" w:sz="0" w:space="0" w:color="auto"/>
                                                                  </w:divBdr>
                                                                  <w:divsChild>
                                                                    <w:div w:id="1003896081">
                                                                      <w:marLeft w:val="0"/>
                                                                      <w:marRight w:val="0"/>
                                                                      <w:marTop w:val="0"/>
                                                                      <w:marBottom w:val="0"/>
                                                                      <w:divBdr>
                                                                        <w:top w:val="none" w:sz="0" w:space="0" w:color="auto"/>
                                                                        <w:left w:val="none" w:sz="0" w:space="0" w:color="auto"/>
                                                                        <w:bottom w:val="none" w:sz="0" w:space="0" w:color="auto"/>
                                                                        <w:right w:val="none" w:sz="0" w:space="0" w:color="auto"/>
                                                                      </w:divBdr>
                                                                      <w:divsChild>
                                                                        <w:div w:id="1351907982">
                                                                          <w:marLeft w:val="0"/>
                                                                          <w:marRight w:val="0"/>
                                                                          <w:marTop w:val="0"/>
                                                                          <w:marBottom w:val="0"/>
                                                                          <w:divBdr>
                                                                            <w:top w:val="none" w:sz="0" w:space="0" w:color="auto"/>
                                                                            <w:left w:val="none" w:sz="0" w:space="0" w:color="auto"/>
                                                                            <w:bottom w:val="none" w:sz="0" w:space="0" w:color="auto"/>
                                                                            <w:right w:val="none" w:sz="0" w:space="0" w:color="auto"/>
                                                                          </w:divBdr>
                                                                          <w:divsChild>
                                                                            <w:div w:id="940145378">
                                                                              <w:marLeft w:val="0"/>
                                                                              <w:marRight w:val="0"/>
                                                                              <w:marTop w:val="0"/>
                                                                              <w:marBottom w:val="0"/>
                                                                              <w:divBdr>
                                                                                <w:top w:val="none" w:sz="0" w:space="0" w:color="auto"/>
                                                                                <w:left w:val="none" w:sz="0" w:space="0" w:color="auto"/>
                                                                                <w:bottom w:val="none" w:sz="0" w:space="0" w:color="auto"/>
                                                                                <w:right w:val="none" w:sz="0" w:space="0" w:color="auto"/>
                                                                              </w:divBdr>
                                                                              <w:divsChild>
                                                                                <w:div w:id="1287740450">
                                                                                  <w:marLeft w:val="0"/>
                                                                                  <w:marRight w:val="0"/>
                                                                                  <w:marTop w:val="0"/>
                                                                                  <w:marBottom w:val="0"/>
                                                                                  <w:divBdr>
                                                                                    <w:top w:val="none" w:sz="0" w:space="0" w:color="auto"/>
                                                                                    <w:left w:val="none" w:sz="0" w:space="0" w:color="auto"/>
                                                                                    <w:bottom w:val="none" w:sz="0" w:space="0" w:color="auto"/>
                                                                                    <w:right w:val="none" w:sz="0" w:space="0" w:color="auto"/>
                                                                                  </w:divBdr>
                                                                                  <w:divsChild>
                                                                                    <w:div w:id="1163088360">
                                                                                      <w:marLeft w:val="0"/>
                                                                                      <w:marRight w:val="0"/>
                                                                                      <w:marTop w:val="0"/>
                                                                                      <w:marBottom w:val="0"/>
                                                                                      <w:divBdr>
                                                                                        <w:top w:val="none" w:sz="0" w:space="0" w:color="auto"/>
                                                                                        <w:left w:val="none" w:sz="0" w:space="0" w:color="auto"/>
                                                                                        <w:bottom w:val="none" w:sz="0" w:space="0" w:color="auto"/>
                                                                                        <w:right w:val="none" w:sz="0" w:space="0" w:color="auto"/>
                                                                                      </w:divBdr>
                                                                                      <w:divsChild>
                                                                                        <w:div w:id="1797023986">
                                                                                          <w:marLeft w:val="0"/>
                                                                                          <w:marRight w:val="0"/>
                                                                                          <w:marTop w:val="0"/>
                                                                                          <w:marBottom w:val="0"/>
                                                                                          <w:divBdr>
                                                                                            <w:top w:val="none" w:sz="0" w:space="0" w:color="auto"/>
                                                                                            <w:left w:val="none" w:sz="0" w:space="0" w:color="auto"/>
                                                                                            <w:bottom w:val="none" w:sz="0" w:space="0" w:color="auto"/>
                                                                                            <w:right w:val="none" w:sz="0" w:space="0" w:color="auto"/>
                                                                                          </w:divBdr>
                                                                                          <w:divsChild>
                                                                                            <w:div w:id="1019184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259944994">
      <w:bodyDiv w:val="1"/>
      <w:marLeft w:val="0"/>
      <w:marRight w:val="0"/>
      <w:marTop w:val="0"/>
      <w:marBottom w:val="0"/>
      <w:divBdr>
        <w:top w:val="none" w:sz="0" w:space="0" w:color="auto"/>
        <w:left w:val="none" w:sz="0" w:space="0" w:color="auto"/>
        <w:bottom w:val="none" w:sz="0" w:space="0" w:color="auto"/>
        <w:right w:val="none" w:sz="0" w:space="0" w:color="auto"/>
      </w:divBdr>
      <w:divsChild>
        <w:div w:id="1964072995">
          <w:marLeft w:val="0"/>
          <w:marRight w:val="0"/>
          <w:marTop w:val="0"/>
          <w:marBottom w:val="0"/>
          <w:divBdr>
            <w:top w:val="none" w:sz="0" w:space="0" w:color="auto"/>
            <w:left w:val="none" w:sz="0" w:space="0" w:color="auto"/>
            <w:bottom w:val="none" w:sz="0" w:space="0" w:color="auto"/>
            <w:right w:val="none" w:sz="0" w:space="0" w:color="auto"/>
          </w:divBdr>
          <w:divsChild>
            <w:div w:id="558325896">
              <w:marLeft w:val="0"/>
              <w:marRight w:val="0"/>
              <w:marTop w:val="0"/>
              <w:marBottom w:val="0"/>
              <w:divBdr>
                <w:top w:val="none" w:sz="0" w:space="0" w:color="auto"/>
                <w:left w:val="none" w:sz="0" w:space="0" w:color="auto"/>
                <w:bottom w:val="none" w:sz="0" w:space="0" w:color="auto"/>
                <w:right w:val="none" w:sz="0" w:space="0" w:color="auto"/>
              </w:divBdr>
              <w:divsChild>
                <w:div w:id="892501949">
                  <w:marLeft w:val="0"/>
                  <w:marRight w:val="0"/>
                  <w:marTop w:val="0"/>
                  <w:marBottom w:val="0"/>
                  <w:divBdr>
                    <w:top w:val="none" w:sz="0" w:space="0" w:color="auto"/>
                    <w:left w:val="none" w:sz="0" w:space="0" w:color="auto"/>
                    <w:bottom w:val="none" w:sz="0" w:space="0" w:color="auto"/>
                    <w:right w:val="none" w:sz="0" w:space="0" w:color="auto"/>
                  </w:divBdr>
                  <w:divsChild>
                    <w:div w:id="1711568435">
                      <w:marLeft w:val="0"/>
                      <w:marRight w:val="0"/>
                      <w:marTop w:val="0"/>
                      <w:marBottom w:val="0"/>
                      <w:divBdr>
                        <w:top w:val="none" w:sz="0" w:space="0" w:color="auto"/>
                        <w:left w:val="none" w:sz="0" w:space="0" w:color="auto"/>
                        <w:bottom w:val="none" w:sz="0" w:space="0" w:color="auto"/>
                        <w:right w:val="none" w:sz="0" w:space="0" w:color="auto"/>
                      </w:divBdr>
                      <w:divsChild>
                        <w:div w:id="1629362427">
                          <w:marLeft w:val="0"/>
                          <w:marRight w:val="0"/>
                          <w:marTop w:val="0"/>
                          <w:marBottom w:val="0"/>
                          <w:divBdr>
                            <w:top w:val="none" w:sz="0" w:space="0" w:color="auto"/>
                            <w:left w:val="none" w:sz="0" w:space="0" w:color="auto"/>
                            <w:bottom w:val="none" w:sz="0" w:space="0" w:color="auto"/>
                            <w:right w:val="none" w:sz="0" w:space="0" w:color="auto"/>
                          </w:divBdr>
                          <w:divsChild>
                            <w:div w:id="1259563938">
                              <w:marLeft w:val="2070"/>
                              <w:marRight w:val="3960"/>
                              <w:marTop w:val="0"/>
                              <w:marBottom w:val="0"/>
                              <w:divBdr>
                                <w:top w:val="none" w:sz="0" w:space="0" w:color="auto"/>
                                <w:left w:val="none" w:sz="0" w:space="0" w:color="auto"/>
                                <w:bottom w:val="none" w:sz="0" w:space="0" w:color="auto"/>
                                <w:right w:val="none" w:sz="0" w:space="0" w:color="auto"/>
                              </w:divBdr>
                              <w:divsChild>
                                <w:div w:id="421491542">
                                  <w:marLeft w:val="0"/>
                                  <w:marRight w:val="0"/>
                                  <w:marTop w:val="0"/>
                                  <w:marBottom w:val="0"/>
                                  <w:divBdr>
                                    <w:top w:val="none" w:sz="0" w:space="0" w:color="auto"/>
                                    <w:left w:val="none" w:sz="0" w:space="0" w:color="auto"/>
                                    <w:bottom w:val="none" w:sz="0" w:space="0" w:color="auto"/>
                                    <w:right w:val="none" w:sz="0" w:space="0" w:color="auto"/>
                                  </w:divBdr>
                                  <w:divsChild>
                                    <w:div w:id="1176113067">
                                      <w:marLeft w:val="0"/>
                                      <w:marRight w:val="0"/>
                                      <w:marTop w:val="0"/>
                                      <w:marBottom w:val="0"/>
                                      <w:divBdr>
                                        <w:top w:val="none" w:sz="0" w:space="0" w:color="auto"/>
                                        <w:left w:val="none" w:sz="0" w:space="0" w:color="auto"/>
                                        <w:bottom w:val="none" w:sz="0" w:space="0" w:color="auto"/>
                                        <w:right w:val="none" w:sz="0" w:space="0" w:color="auto"/>
                                      </w:divBdr>
                                      <w:divsChild>
                                        <w:div w:id="1037120581">
                                          <w:marLeft w:val="0"/>
                                          <w:marRight w:val="0"/>
                                          <w:marTop w:val="0"/>
                                          <w:marBottom w:val="0"/>
                                          <w:divBdr>
                                            <w:top w:val="none" w:sz="0" w:space="0" w:color="auto"/>
                                            <w:left w:val="none" w:sz="0" w:space="0" w:color="auto"/>
                                            <w:bottom w:val="none" w:sz="0" w:space="0" w:color="auto"/>
                                            <w:right w:val="none" w:sz="0" w:space="0" w:color="auto"/>
                                          </w:divBdr>
                                          <w:divsChild>
                                            <w:div w:id="2135710908">
                                              <w:marLeft w:val="0"/>
                                              <w:marRight w:val="0"/>
                                              <w:marTop w:val="90"/>
                                              <w:marBottom w:val="0"/>
                                              <w:divBdr>
                                                <w:top w:val="none" w:sz="0" w:space="0" w:color="auto"/>
                                                <w:left w:val="none" w:sz="0" w:space="0" w:color="auto"/>
                                                <w:bottom w:val="none" w:sz="0" w:space="0" w:color="auto"/>
                                                <w:right w:val="none" w:sz="0" w:space="0" w:color="auto"/>
                                              </w:divBdr>
                                              <w:divsChild>
                                                <w:div w:id="2001274056">
                                                  <w:marLeft w:val="0"/>
                                                  <w:marRight w:val="0"/>
                                                  <w:marTop w:val="0"/>
                                                  <w:marBottom w:val="0"/>
                                                  <w:divBdr>
                                                    <w:top w:val="none" w:sz="0" w:space="0" w:color="auto"/>
                                                    <w:left w:val="none" w:sz="0" w:space="0" w:color="auto"/>
                                                    <w:bottom w:val="none" w:sz="0" w:space="0" w:color="auto"/>
                                                    <w:right w:val="none" w:sz="0" w:space="0" w:color="auto"/>
                                                  </w:divBdr>
                                                  <w:divsChild>
                                                    <w:div w:id="1332903681">
                                                      <w:marLeft w:val="0"/>
                                                      <w:marRight w:val="0"/>
                                                      <w:marTop w:val="0"/>
                                                      <w:marBottom w:val="0"/>
                                                      <w:divBdr>
                                                        <w:top w:val="none" w:sz="0" w:space="0" w:color="auto"/>
                                                        <w:left w:val="none" w:sz="0" w:space="0" w:color="auto"/>
                                                        <w:bottom w:val="none" w:sz="0" w:space="0" w:color="auto"/>
                                                        <w:right w:val="none" w:sz="0" w:space="0" w:color="auto"/>
                                                      </w:divBdr>
                                                      <w:divsChild>
                                                        <w:div w:id="1723867587">
                                                          <w:marLeft w:val="0"/>
                                                          <w:marRight w:val="0"/>
                                                          <w:marTop w:val="0"/>
                                                          <w:marBottom w:val="390"/>
                                                          <w:divBdr>
                                                            <w:top w:val="none" w:sz="0" w:space="0" w:color="auto"/>
                                                            <w:left w:val="none" w:sz="0" w:space="0" w:color="auto"/>
                                                            <w:bottom w:val="none" w:sz="0" w:space="0" w:color="auto"/>
                                                            <w:right w:val="none" w:sz="0" w:space="0" w:color="auto"/>
                                                          </w:divBdr>
                                                          <w:divsChild>
                                                            <w:div w:id="1925914395">
                                                              <w:marLeft w:val="0"/>
                                                              <w:marRight w:val="0"/>
                                                              <w:marTop w:val="0"/>
                                                              <w:marBottom w:val="0"/>
                                                              <w:divBdr>
                                                                <w:top w:val="none" w:sz="0" w:space="0" w:color="auto"/>
                                                                <w:left w:val="none" w:sz="0" w:space="0" w:color="auto"/>
                                                                <w:bottom w:val="none" w:sz="0" w:space="0" w:color="auto"/>
                                                                <w:right w:val="none" w:sz="0" w:space="0" w:color="auto"/>
                                                              </w:divBdr>
                                                              <w:divsChild>
                                                                <w:div w:id="1097674882">
                                                                  <w:marLeft w:val="0"/>
                                                                  <w:marRight w:val="0"/>
                                                                  <w:marTop w:val="0"/>
                                                                  <w:marBottom w:val="0"/>
                                                                  <w:divBdr>
                                                                    <w:top w:val="none" w:sz="0" w:space="0" w:color="auto"/>
                                                                    <w:left w:val="none" w:sz="0" w:space="0" w:color="auto"/>
                                                                    <w:bottom w:val="none" w:sz="0" w:space="0" w:color="auto"/>
                                                                    <w:right w:val="none" w:sz="0" w:space="0" w:color="auto"/>
                                                                  </w:divBdr>
                                                                  <w:divsChild>
                                                                    <w:div w:id="1041635792">
                                                                      <w:marLeft w:val="0"/>
                                                                      <w:marRight w:val="0"/>
                                                                      <w:marTop w:val="0"/>
                                                                      <w:marBottom w:val="0"/>
                                                                      <w:divBdr>
                                                                        <w:top w:val="none" w:sz="0" w:space="0" w:color="auto"/>
                                                                        <w:left w:val="none" w:sz="0" w:space="0" w:color="auto"/>
                                                                        <w:bottom w:val="none" w:sz="0" w:space="0" w:color="auto"/>
                                                                        <w:right w:val="none" w:sz="0" w:space="0" w:color="auto"/>
                                                                      </w:divBdr>
                                                                      <w:divsChild>
                                                                        <w:div w:id="554894291">
                                                                          <w:marLeft w:val="0"/>
                                                                          <w:marRight w:val="0"/>
                                                                          <w:marTop w:val="0"/>
                                                                          <w:marBottom w:val="0"/>
                                                                          <w:divBdr>
                                                                            <w:top w:val="none" w:sz="0" w:space="0" w:color="auto"/>
                                                                            <w:left w:val="none" w:sz="0" w:space="0" w:color="auto"/>
                                                                            <w:bottom w:val="none" w:sz="0" w:space="0" w:color="auto"/>
                                                                            <w:right w:val="none" w:sz="0" w:space="0" w:color="auto"/>
                                                                          </w:divBdr>
                                                                          <w:divsChild>
                                                                            <w:div w:id="27343703">
                                                                              <w:marLeft w:val="0"/>
                                                                              <w:marRight w:val="0"/>
                                                                              <w:marTop w:val="0"/>
                                                                              <w:marBottom w:val="0"/>
                                                                              <w:divBdr>
                                                                                <w:top w:val="none" w:sz="0" w:space="0" w:color="auto"/>
                                                                                <w:left w:val="none" w:sz="0" w:space="0" w:color="auto"/>
                                                                                <w:bottom w:val="none" w:sz="0" w:space="0" w:color="auto"/>
                                                                                <w:right w:val="none" w:sz="0" w:space="0" w:color="auto"/>
                                                                              </w:divBdr>
                                                                              <w:divsChild>
                                                                                <w:div w:id="948004441">
                                                                                  <w:marLeft w:val="0"/>
                                                                                  <w:marRight w:val="0"/>
                                                                                  <w:marTop w:val="0"/>
                                                                                  <w:marBottom w:val="0"/>
                                                                                  <w:divBdr>
                                                                                    <w:top w:val="none" w:sz="0" w:space="0" w:color="auto"/>
                                                                                    <w:left w:val="none" w:sz="0" w:space="0" w:color="auto"/>
                                                                                    <w:bottom w:val="none" w:sz="0" w:space="0" w:color="auto"/>
                                                                                    <w:right w:val="none" w:sz="0" w:space="0" w:color="auto"/>
                                                                                  </w:divBdr>
                                                                                  <w:divsChild>
                                                                                    <w:div w:id="200173733">
                                                                                      <w:marLeft w:val="0"/>
                                                                                      <w:marRight w:val="0"/>
                                                                                      <w:marTop w:val="0"/>
                                                                                      <w:marBottom w:val="0"/>
                                                                                      <w:divBdr>
                                                                                        <w:top w:val="none" w:sz="0" w:space="0" w:color="auto"/>
                                                                                        <w:left w:val="none" w:sz="0" w:space="0" w:color="auto"/>
                                                                                        <w:bottom w:val="none" w:sz="0" w:space="0" w:color="auto"/>
                                                                                        <w:right w:val="none" w:sz="0" w:space="0" w:color="auto"/>
                                                                                      </w:divBdr>
                                                                                      <w:divsChild>
                                                                                        <w:div w:id="1689479072">
                                                                                          <w:marLeft w:val="0"/>
                                                                                          <w:marRight w:val="0"/>
                                                                                          <w:marTop w:val="0"/>
                                                                                          <w:marBottom w:val="0"/>
                                                                                          <w:divBdr>
                                                                                            <w:top w:val="none" w:sz="0" w:space="0" w:color="auto"/>
                                                                                            <w:left w:val="none" w:sz="0" w:space="0" w:color="auto"/>
                                                                                            <w:bottom w:val="none" w:sz="0" w:space="0" w:color="auto"/>
                                                                                            <w:right w:val="none" w:sz="0" w:space="0" w:color="auto"/>
                                                                                          </w:divBdr>
                                                                                          <w:divsChild>
                                                                                            <w:div w:id="17976010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278180273">
      <w:bodyDiv w:val="1"/>
      <w:marLeft w:val="0"/>
      <w:marRight w:val="0"/>
      <w:marTop w:val="0"/>
      <w:marBottom w:val="0"/>
      <w:divBdr>
        <w:top w:val="none" w:sz="0" w:space="0" w:color="auto"/>
        <w:left w:val="none" w:sz="0" w:space="0" w:color="auto"/>
        <w:bottom w:val="none" w:sz="0" w:space="0" w:color="auto"/>
        <w:right w:val="none" w:sz="0" w:space="0" w:color="auto"/>
      </w:divBdr>
    </w:div>
    <w:div w:id="1319919039">
      <w:bodyDiv w:val="1"/>
      <w:marLeft w:val="0"/>
      <w:marRight w:val="0"/>
      <w:marTop w:val="0"/>
      <w:marBottom w:val="0"/>
      <w:divBdr>
        <w:top w:val="none" w:sz="0" w:space="0" w:color="auto"/>
        <w:left w:val="none" w:sz="0" w:space="0" w:color="auto"/>
        <w:bottom w:val="none" w:sz="0" w:space="0" w:color="auto"/>
        <w:right w:val="none" w:sz="0" w:space="0" w:color="auto"/>
      </w:divBdr>
      <w:divsChild>
        <w:div w:id="1660427498">
          <w:marLeft w:val="0"/>
          <w:marRight w:val="0"/>
          <w:marTop w:val="0"/>
          <w:marBottom w:val="0"/>
          <w:divBdr>
            <w:top w:val="none" w:sz="0" w:space="0" w:color="auto"/>
            <w:left w:val="none" w:sz="0" w:space="0" w:color="auto"/>
            <w:bottom w:val="none" w:sz="0" w:space="0" w:color="auto"/>
            <w:right w:val="none" w:sz="0" w:space="0" w:color="auto"/>
          </w:divBdr>
          <w:divsChild>
            <w:div w:id="1065838735">
              <w:marLeft w:val="0"/>
              <w:marRight w:val="0"/>
              <w:marTop w:val="0"/>
              <w:marBottom w:val="0"/>
              <w:divBdr>
                <w:top w:val="none" w:sz="0" w:space="0" w:color="auto"/>
                <w:left w:val="none" w:sz="0" w:space="0" w:color="auto"/>
                <w:bottom w:val="none" w:sz="0" w:space="0" w:color="auto"/>
                <w:right w:val="none" w:sz="0" w:space="0" w:color="auto"/>
              </w:divBdr>
              <w:divsChild>
                <w:div w:id="1914047270">
                  <w:marLeft w:val="0"/>
                  <w:marRight w:val="0"/>
                  <w:marTop w:val="0"/>
                  <w:marBottom w:val="0"/>
                  <w:divBdr>
                    <w:top w:val="none" w:sz="0" w:space="0" w:color="auto"/>
                    <w:left w:val="none" w:sz="0" w:space="0" w:color="auto"/>
                    <w:bottom w:val="none" w:sz="0" w:space="0" w:color="auto"/>
                    <w:right w:val="none" w:sz="0" w:space="0" w:color="auto"/>
                  </w:divBdr>
                  <w:divsChild>
                    <w:div w:id="405539423">
                      <w:marLeft w:val="0"/>
                      <w:marRight w:val="0"/>
                      <w:marTop w:val="0"/>
                      <w:marBottom w:val="0"/>
                      <w:divBdr>
                        <w:top w:val="none" w:sz="0" w:space="0" w:color="auto"/>
                        <w:left w:val="none" w:sz="0" w:space="0" w:color="auto"/>
                        <w:bottom w:val="none" w:sz="0" w:space="0" w:color="auto"/>
                        <w:right w:val="none" w:sz="0" w:space="0" w:color="auto"/>
                      </w:divBdr>
                      <w:divsChild>
                        <w:div w:id="311259608">
                          <w:marLeft w:val="0"/>
                          <w:marRight w:val="0"/>
                          <w:marTop w:val="0"/>
                          <w:marBottom w:val="0"/>
                          <w:divBdr>
                            <w:top w:val="none" w:sz="0" w:space="0" w:color="auto"/>
                            <w:left w:val="none" w:sz="0" w:space="0" w:color="auto"/>
                            <w:bottom w:val="none" w:sz="0" w:space="0" w:color="auto"/>
                            <w:right w:val="none" w:sz="0" w:space="0" w:color="auto"/>
                          </w:divBdr>
                          <w:divsChild>
                            <w:div w:id="1537888499">
                              <w:marLeft w:val="2070"/>
                              <w:marRight w:val="3960"/>
                              <w:marTop w:val="0"/>
                              <w:marBottom w:val="0"/>
                              <w:divBdr>
                                <w:top w:val="none" w:sz="0" w:space="0" w:color="auto"/>
                                <w:left w:val="none" w:sz="0" w:space="0" w:color="auto"/>
                                <w:bottom w:val="none" w:sz="0" w:space="0" w:color="auto"/>
                                <w:right w:val="none" w:sz="0" w:space="0" w:color="auto"/>
                              </w:divBdr>
                              <w:divsChild>
                                <w:div w:id="1400206937">
                                  <w:marLeft w:val="0"/>
                                  <w:marRight w:val="0"/>
                                  <w:marTop w:val="0"/>
                                  <w:marBottom w:val="0"/>
                                  <w:divBdr>
                                    <w:top w:val="none" w:sz="0" w:space="0" w:color="auto"/>
                                    <w:left w:val="none" w:sz="0" w:space="0" w:color="auto"/>
                                    <w:bottom w:val="none" w:sz="0" w:space="0" w:color="auto"/>
                                    <w:right w:val="none" w:sz="0" w:space="0" w:color="auto"/>
                                  </w:divBdr>
                                  <w:divsChild>
                                    <w:div w:id="599531114">
                                      <w:marLeft w:val="0"/>
                                      <w:marRight w:val="0"/>
                                      <w:marTop w:val="0"/>
                                      <w:marBottom w:val="0"/>
                                      <w:divBdr>
                                        <w:top w:val="none" w:sz="0" w:space="0" w:color="auto"/>
                                        <w:left w:val="none" w:sz="0" w:space="0" w:color="auto"/>
                                        <w:bottom w:val="none" w:sz="0" w:space="0" w:color="auto"/>
                                        <w:right w:val="none" w:sz="0" w:space="0" w:color="auto"/>
                                      </w:divBdr>
                                      <w:divsChild>
                                        <w:div w:id="1714773540">
                                          <w:marLeft w:val="0"/>
                                          <w:marRight w:val="0"/>
                                          <w:marTop w:val="0"/>
                                          <w:marBottom w:val="0"/>
                                          <w:divBdr>
                                            <w:top w:val="none" w:sz="0" w:space="0" w:color="auto"/>
                                            <w:left w:val="none" w:sz="0" w:space="0" w:color="auto"/>
                                            <w:bottom w:val="none" w:sz="0" w:space="0" w:color="auto"/>
                                            <w:right w:val="none" w:sz="0" w:space="0" w:color="auto"/>
                                          </w:divBdr>
                                          <w:divsChild>
                                            <w:div w:id="213737094">
                                              <w:marLeft w:val="0"/>
                                              <w:marRight w:val="0"/>
                                              <w:marTop w:val="90"/>
                                              <w:marBottom w:val="0"/>
                                              <w:divBdr>
                                                <w:top w:val="none" w:sz="0" w:space="0" w:color="auto"/>
                                                <w:left w:val="none" w:sz="0" w:space="0" w:color="auto"/>
                                                <w:bottom w:val="none" w:sz="0" w:space="0" w:color="auto"/>
                                                <w:right w:val="none" w:sz="0" w:space="0" w:color="auto"/>
                                              </w:divBdr>
                                              <w:divsChild>
                                                <w:div w:id="489711410">
                                                  <w:marLeft w:val="0"/>
                                                  <w:marRight w:val="0"/>
                                                  <w:marTop w:val="0"/>
                                                  <w:marBottom w:val="0"/>
                                                  <w:divBdr>
                                                    <w:top w:val="none" w:sz="0" w:space="0" w:color="auto"/>
                                                    <w:left w:val="none" w:sz="0" w:space="0" w:color="auto"/>
                                                    <w:bottom w:val="none" w:sz="0" w:space="0" w:color="auto"/>
                                                    <w:right w:val="none" w:sz="0" w:space="0" w:color="auto"/>
                                                  </w:divBdr>
                                                  <w:divsChild>
                                                    <w:div w:id="1484927097">
                                                      <w:marLeft w:val="0"/>
                                                      <w:marRight w:val="0"/>
                                                      <w:marTop w:val="0"/>
                                                      <w:marBottom w:val="0"/>
                                                      <w:divBdr>
                                                        <w:top w:val="none" w:sz="0" w:space="0" w:color="auto"/>
                                                        <w:left w:val="none" w:sz="0" w:space="0" w:color="auto"/>
                                                        <w:bottom w:val="none" w:sz="0" w:space="0" w:color="auto"/>
                                                        <w:right w:val="none" w:sz="0" w:space="0" w:color="auto"/>
                                                      </w:divBdr>
                                                      <w:divsChild>
                                                        <w:div w:id="2042658450">
                                                          <w:marLeft w:val="0"/>
                                                          <w:marRight w:val="0"/>
                                                          <w:marTop w:val="0"/>
                                                          <w:marBottom w:val="390"/>
                                                          <w:divBdr>
                                                            <w:top w:val="none" w:sz="0" w:space="0" w:color="auto"/>
                                                            <w:left w:val="none" w:sz="0" w:space="0" w:color="auto"/>
                                                            <w:bottom w:val="none" w:sz="0" w:space="0" w:color="auto"/>
                                                            <w:right w:val="none" w:sz="0" w:space="0" w:color="auto"/>
                                                          </w:divBdr>
                                                          <w:divsChild>
                                                            <w:div w:id="1110469162">
                                                              <w:marLeft w:val="0"/>
                                                              <w:marRight w:val="0"/>
                                                              <w:marTop w:val="0"/>
                                                              <w:marBottom w:val="0"/>
                                                              <w:divBdr>
                                                                <w:top w:val="none" w:sz="0" w:space="0" w:color="auto"/>
                                                                <w:left w:val="none" w:sz="0" w:space="0" w:color="auto"/>
                                                                <w:bottom w:val="none" w:sz="0" w:space="0" w:color="auto"/>
                                                                <w:right w:val="none" w:sz="0" w:space="0" w:color="auto"/>
                                                              </w:divBdr>
                                                              <w:divsChild>
                                                                <w:div w:id="1652296720">
                                                                  <w:marLeft w:val="0"/>
                                                                  <w:marRight w:val="0"/>
                                                                  <w:marTop w:val="0"/>
                                                                  <w:marBottom w:val="0"/>
                                                                  <w:divBdr>
                                                                    <w:top w:val="none" w:sz="0" w:space="0" w:color="auto"/>
                                                                    <w:left w:val="none" w:sz="0" w:space="0" w:color="auto"/>
                                                                    <w:bottom w:val="none" w:sz="0" w:space="0" w:color="auto"/>
                                                                    <w:right w:val="none" w:sz="0" w:space="0" w:color="auto"/>
                                                                  </w:divBdr>
                                                                  <w:divsChild>
                                                                    <w:div w:id="61173937">
                                                                      <w:marLeft w:val="0"/>
                                                                      <w:marRight w:val="0"/>
                                                                      <w:marTop w:val="0"/>
                                                                      <w:marBottom w:val="0"/>
                                                                      <w:divBdr>
                                                                        <w:top w:val="none" w:sz="0" w:space="0" w:color="auto"/>
                                                                        <w:left w:val="none" w:sz="0" w:space="0" w:color="auto"/>
                                                                        <w:bottom w:val="none" w:sz="0" w:space="0" w:color="auto"/>
                                                                        <w:right w:val="none" w:sz="0" w:space="0" w:color="auto"/>
                                                                      </w:divBdr>
                                                                      <w:divsChild>
                                                                        <w:div w:id="514923485">
                                                                          <w:marLeft w:val="0"/>
                                                                          <w:marRight w:val="0"/>
                                                                          <w:marTop w:val="0"/>
                                                                          <w:marBottom w:val="0"/>
                                                                          <w:divBdr>
                                                                            <w:top w:val="none" w:sz="0" w:space="0" w:color="auto"/>
                                                                            <w:left w:val="none" w:sz="0" w:space="0" w:color="auto"/>
                                                                            <w:bottom w:val="none" w:sz="0" w:space="0" w:color="auto"/>
                                                                            <w:right w:val="none" w:sz="0" w:space="0" w:color="auto"/>
                                                                          </w:divBdr>
                                                                          <w:divsChild>
                                                                            <w:div w:id="1870297294">
                                                                              <w:marLeft w:val="0"/>
                                                                              <w:marRight w:val="0"/>
                                                                              <w:marTop w:val="0"/>
                                                                              <w:marBottom w:val="0"/>
                                                                              <w:divBdr>
                                                                                <w:top w:val="none" w:sz="0" w:space="0" w:color="auto"/>
                                                                                <w:left w:val="none" w:sz="0" w:space="0" w:color="auto"/>
                                                                                <w:bottom w:val="none" w:sz="0" w:space="0" w:color="auto"/>
                                                                                <w:right w:val="none" w:sz="0" w:space="0" w:color="auto"/>
                                                                              </w:divBdr>
                                                                              <w:divsChild>
                                                                                <w:div w:id="992833717">
                                                                                  <w:marLeft w:val="0"/>
                                                                                  <w:marRight w:val="0"/>
                                                                                  <w:marTop w:val="0"/>
                                                                                  <w:marBottom w:val="0"/>
                                                                                  <w:divBdr>
                                                                                    <w:top w:val="none" w:sz="0" w:space="0" w:color="auto"/>
                                                                                    <w:left w:val="none" w:sz="0" w:space="0" w:color="auto"/>
                                                                                    <w:bottom w:val="none" w:sz="0" w:space="0" w:color="auto"/>
                                                                                    <w:right w:val="none" w:sz="0" w:space="0" w:color="auto"/>
                                                                                  </w:divBdr>
                                                                                  <w:divsChild>
                                                                                    <w:div w:id="283587082">
                                                                                      <w:marLeft w:val="0"/>
                                                                                      <w:marRight w:val="0"/>
                                                                                      <w:marTop w:val="0"/>
                                                                                      <w:marBottom w:val="0"/>
                                                                                      <w:divBdr>
                                                                                        <w:top w:val="none" w:sz="0" w:space="0" w:color="auto"/>
                                                                                        <w:left w:val="none" w:sz="0" w:space="0" w:color="auto"/>
                                                                                        <w:bottom w:val="none" w:sz="0" w:space="0" w:color="auto"/>
                                                                                        <w:right w:val="none" w:sz="0" w:space="0" w:color="auto"/>
                                                                                      </w:divBdr>
                                                                                      <w:divsChild>
                                                                                        <w:div w:id="610167755">
                                                                                          <w:marLeft w:val="0"/>
                                                                                          <w:marRight w:val="0"/>
                                                                                          <w:marTop w:val="0"/>
                                                                                          <w:marBottom w:val="0"/>
                                                                                          <w:divBdr>
                                                                                            <w:top w:val="none" w:sz="0" w:space="0" w:color="auto"/>
                                                                                            <w:left w:val="none" w:sz="0" w:space="0" w:color="auto"/>
                                                                                            <w:bottom w:val="none" w:sz="0" w:space="0" w:color="auto"/>
                                                                                            <w:right w:val="none" w:sz="0" w:space="0" w:color="auto"/>
                                                                                          </w:divBdr>
                                                                                        </w:div>
                                                                                        <w:div w:id="2132363640">
                                                                                          <w:marLeft w:val="0"/>
                                                                                          <w:marRight w:val="0"/>
                                                                                          <w:marTop w:val="0"/>
                                                                                          <w:marBottom w:val="0"/>
                                                                                          <w:divBdr>
                                                                                            <w:top w:val="none" w:sz="0" w:space="0" w:color="auto"/>
                                                                                            <w:left w:val="none" w:sz="0" w:space="0" w:color="auto"/>
                                                                                            <w:bottom w:val="none" w:sz="0" w:space="0" w:color="auto"/>
                                                                                            <w:right w:val="none" w:sz="0" w:space="0" w:color="auto"/>
                                                                                          </w:divBdr>
                                                                                          <w:divsChild>
                                                                                            <w:div w:id="136563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325428304">
      <w:bodyDiv w:val="1"/>
      <w:marLeft w:val="0"/>
      <w:marRight w:val="0"/>
      <w:marTop w:val="0"/>
      <w:marBottom w:val="0"/>
      <w:divBdr>
        <w:top w:val="none" w:sz="0" w:space="0" w:color="auto"/>
        <w:left w:val="none" w:sz="0" w:space="0" w:color="auto"/>
        <w:bottom w:val="none" w:sz="0" w:space="0" w:color="auto"/>
        <w:right w:val="none" w:sz="0" w:space="0" w:color="auto"/>
      </w:divBdr>
    </w:div>
    <w:div w:id="1334528199">
      <w:bodyDiv w:val="1"/>
      <w:marLeft w:val="0"/>
      <w:marRight w:val="0"/>
      <w:marTop w:val="0"/>
      <w:marBottom w:val="0"/>
      <w:divBdr>
        <w:top w:val="none" w:sz="0" w:space="0" w:color="auto"/>
        <w:left w:val="none" w:sz="0" w:space="0" w:color="auto"/>
        <w:bottom w:val="none" w:sz="0" w:space="0" w:color="auto"/>
        <w:right w:val="none" w:sz="0" w:space="0" w:color="auto"/>
      </w:divBdr>
    </w:div>
    <w:div w:id="1345086802">
      <w:bodyDiv w:val="1"/>
      <w:marLeft w:val="0"/>
      <w:marRight w:val="0"/>
      <w:marTop w:val="0"/>
      <w:marBottom w:val="0"/>
      <w:divBdr>
        <w:top w:val="none" w:sz="0" w:space="0" w:color="auto"/>
        <w:left w:val="none" w:sz="0" w:space="0" w:color="auto"/>
        <w:bottom w:val="none" w:sz="0" w:space="0" w:color="auto"/>
        <w:right w:val="none" w:sz="0" w:space="0" w:color="auto"/>
      </w:divBdr>
    </w:div>
    <w:div w:id="1390766395">
      <w:bodyDiv w:val="1"/>
      <w:marLeft w:val="0"/>
      <w:marRight w:val="0"/>
      <w:marTop w:val="0"/>
      <w:marBottom w:val="0"/>
      <w:divBdr>
        <w:top w:val="none" w:sz="0" w:space="0" w:color="auto"/>
        <w:left w:val="none" w:sz="0" w:space="0" w:color="auto"/>
        <w:bottom w:val="none" w:sz="0" w:space="0" w:color="auto"/>
        <w:right w:val="none" w:sz="0" w:space="0" w:color="auto"/>
      </w:divBdr>
    </w:div>
    <w:div w:id="1456874489">
      <w:bodyDiv w:val="1"/>
      <w:marLeft w:val="0"/>
      <w:marRight w:val="0"/>
      <w:marTop w:val="0"/>
      <w:marBottom w:val="0"/>
      <w:divBdr>
        <w:top w:val="none" w:sz="0" w:space="0" w:color="auto"/>
        <w:left w:val="none" w:sz="0" w:space="0" w:color="auto"/>
        <w:bottom w:val="none" w:sz="0" w:space="0" w:color="auto"/>
        <w:right w:val="none" w:sz="0" w:space="0" w:color="auto"/>
      </w:divBdr>
    </w:div>
    <w:div w:id="1538422077">
      <w:bodyDiv w:val="1"/>
      <w:marLeft w:val="0"/>
      <w:marRight w:val="0"/>
      <w:marTop w:val="0"/>
      <w:marBottom w:val="0"/>
      <w:divBdr>
        <w:top w:val="none" w:sz="0" w:space="0" w:color="auto"/>
        <w:left w:val="none" w:sz="0" w:space="0" w:color="auto"/>
        <w:bottom w:val="none" w:sz="0" w:space="0" w:color="auto"/>
        <w:right w:val="none" w:sz="0" w:space="0" w:color="auto"/>
      </w:divBdr>
    </w:div>
    <w:div w:id="1607886933">
      <w:bodyDiv w:val="1"/>
      <w:marLeft w:val="0"/>
      <w:marRight w:val="0"/>
      <w:marTop w:val="0"/>
      <w:marBottom w:val="0"/>
      <w:divBdr>
        <w:top w:val="none" w:sz="0" w:space="0" w:color="auto"/>
        <w:left w:val="none" w:sz="0" w:space="0" w:color="auto"/>
        <w:bottom w:val="none" w:sz="0" w:space="0" w:color="auto"/>
        <w:right w:val="none" w:sz="0" w:space="0" w:color="auto"/>
      </w:divBdr>
      <w:divsChild>
        <w:div w:id="1692148868">
          <w:marLeft w:val="0"/>
          <w:marRight w:val="0"/>
          <w:marTop w:val="0"/>
          <w:marBottom w:val="0"/>
          <w:divBdr>
            <w:top w:val="none" w:sz="0" w:space="0" w:color="auto"/>
            <w:left w:val="none" w:sz="0" w:space="0" w:color="auto"/>
            <w:bottom w:val="none" w:sz="0" w:space="0" w:color="auto"/>
            <w:right w:val="none" w:sz="0" w:space="0" w:color="auto"/>
          </w:divBdr>
          <w:divsChild>
            <w:div w:id="571283247">
              <w:marLeft w:val="0"/>
              <w:marRight w:val="0"/>
              <w:marTop w:val="0"/>
              <w:marBottom w:val="0"/>
              <w:divBdr>
                <w:top w:val="none" w:sz="0" w:space="0" w:color="auto"/>
                <w:left w:val="none" w:sz="0" w:space="0" w:color="auto"/>
                <w:bottom w:val="none" w:sz="0" w:space="0" w:color="auto"/>
                <w:right w:val="none" w:sz="0" w:space="0" w:color="auto"/>
              </w:divBdr>
              <w:divsChild>
                <w:div w:id="1953053257">
                  <w:marLeft w:val="0"/>
                  <w:marRight w:val="0"/>
                  <w:marTop w:val="0"/>
                  <w:marBottom w:val="0"/>
                  <w:divBdr>
                    <w:top w:val="none" w:sz="0" w:space="0" w:color="auto"/>
                    <w:left w:val="none" w:sz="0" w:space="0" w:color="auto"/>
                    <w:bottom w:val="none" w:sz="0" w:space="0" w:color="auto"/>
                    <w:right w:val="none" w:sz="0" w:space="0" w:color="auto"/>
                  </w:divBdr>
                  <w:divsChild>
                    <w:div w:id="1859004091">
                      <w:marLeft w:val="0"/>
                      <w:marRight w:val="0"/>
                      <w:marTop w:val="0"/>
                      <w:marBottom w:val="0"/>
                      <w:divBdr>
                        <w:top w:val="none" w:sz="0" w:space="0" w:color="auto"/>
                        <w:left w:val="none" w:sz="0" w:space="0" w:color="auto"/>
                        <w:bottom w:val="none" w:sz="0" w:space="0" w:color="auto"/>
                        <w:right w:val="none" w:sz="0" w:space="0" w:color="auto"/>
                      </w:divBdr>
                      <w:divsChild>
                        <w:div w:id="1421373100">
                          <w:marLeft w:val="0"/>
                          <w:marRight w:val="0"/>
                          <w:marTop w:val="0"/>
                          <w:marBottom w:val="0"/>
                          <w:divBdr>
                            <w:top w:val="none" w:sz="0" w:space="0" w:color="auto"/>
                            <w:left w:val="none" w:sz="0" w:space="0" w:color="auto"/>
                            <w:bottom w:val="none" w:sz="0" w:space="0" w:color="auto"/>
                            <w:right w:val="none" w:sz="0" w:space="0" w:color="auto"/>
                          </w:divBdr>
                          <w:divsChild>
                            <w:div w:id="204758318">
                              <w:marLeft w:val="2070"/>
                              <w:marRight w:val="3960"/>
                              <w:marTop w:val="0"/>
                              <w:marBottom w:val="0"/>
                              <w:divBdr>
                                <w:top w:val="none" w:sz="0" w:space="0" w:color="auto"/>
                                <w:left w:val="none" w:sz="0" w:space="0" w:color="auto"/>
                                <w:bottom w:val="none" w:sz="0" w:space="0" w:color="auto"/>
                                <w:right w:val="none" w:sz="0" w:space="0" w:color="auto"/>
                              </w:divBdr>
                              <w:divsChild>
                                <w:div w:id="1923945921">
                                  <w:marLeft w:val="0"/>
                                  <w:marRight w:val="0"/>
                                  <w:marTop w:val="0"/>
                                  <w:marBottom w:val="0"/>
                                  <w:divBdr>
                                    <w:top w:val="none" w:sz="0" w:space="0" w:color="auto"/>
                                    <w:left w:val="none" w:sz="0" w:space="0" w:color="auto"/>
                                    <w:bottom w:val="none" w:sz="0" w:space="0" w:color="auto"/>
                                    <w:right w:val="none" w:sz="0" w:space="0" w:color="auto"/>
                                  </w:divBdr>
                                  <w:divsChild>
                                    <w:div w:id="578173629">
                                      <w:marLeft w:val="0"/>
                                      <w:marRight w:val="0"/>
                                      <w:marTop w:val="0"/>
                                      <w:marBottom w:val="0"/>
                                      <w:divBdr>
                                        <w:top w:val="none" w:sz="0" w:space="0" w:color="auto"/>
                                        <w:left w:val="none" w:sz="0" w:space="0" w:color="auto"/>
                                        <w:bottom w:val="none" w:sz="0" w:space="0" w:color="auto"/>
                                        <w:right w:val="none" w:sz="0" w:space="0" w:color="auto"/>
                                      </w:divBdr>
                                      <w:divsChild>
                                        <w:div w:id="394360671">
                                          <w:marLeft w:val="0"/>
                                          <w:marRight w:val="0"/>
                                          <w:marTop w:val="0"/>
                                          <w:marBottom w:val="0"/>
                                          <w:divBdr>
                                            <w:top w:val="none" w:sz="0" w:space="0" w:color="auto"/>
                                            <w:left w:val="none" w:sz="0" w:space="0" w:color="auto"/>
                                            <w:bottom w:val="none" w:sz="0" w:space="0" w:color="auto"/>
                                            <w:right w:val="none" w:sz="0" w:space="0" w:color="auto"/>
                                          </w:divBdr>
                                          <w:divsChild>
                                            <w:div w:id="1729842235">
                                              <w:marLeft w:val="0"/>
                                              <w:marRight w:val="0"/>
                                              <w:marTop w:val="90"/>
                                              <w:marBottom w:val="0"/>
                                              <w:divBdr>
                                                <w:top w:val="none" w:sz="0" w:space="0" w:color="auto"/>
                                                <w:left w:val="none" w:sz="0" w:space="0" w:color="auto"/>
                                                <w:bottom w:val="none" w:sz="0" w:space="0" w:color="auto"/>
                                                <w:right w:val="none" w:sz="0" w:space="0" w:color="auto"/>
                                              </w:divBdr>
                                              <w:divsChild>
                                                <w:div w:id="1648583082">
                                                  <w:marLeft w:val="0"/>
                                                  <w:marRight w:val="0"/>
                                                  <w:marTop w:val="0"/>
                                                  <w:marBottom w:val="0"/>
                                                  <w:divBdr>
                                                    <w:top w:val="none" w:sz="0" w:space="0" w:color="auto"/>
                                                    <w:left w:val="none" w:sz="0" w:space="0" w:color="auto"/>
                                                    <w:bottom w:val="none" w:sz="0" w:space="0" w:color="auto"/>
                                                    <w:right w:val="none" w:sz="0" w:space="0" w:color="auto"/>
                                                  </w:divBdr>
                                                  <w:divsChild>
                                                    <w:div w:id="535506710">
                                                      <w:marLeft w:val="0"/>
                                                      <w:marRight w:val="0"/>
                                                      <w:marTop w:val="0"/>
                                                      <w:marBottom w:val="0"/>
                                                      <w:divBdr>
                                                        <w:top w:val="none" w:sz="0" w:space="0" w:color="auto"/>
                                                        <w:left w:val="none" w:sz="0" w:space="0" w:color="auto"/>
                                                        <w:bottom w:val="none" w:sz="0" w:space="0" w:color="auto"/>
                                                        <w:right w:val="none" w:sz="0" w:space="0" w:color="auto"/>
                                                      </w:divBdr>
                                                      <w:divsChild>
                                                        <w:div w:id="1548377839">
                                                          <w:marLeft w:val="0"/>
                                                          <w:marRight w:val="0"/>
                                                          <w:marTop w:val="0"/>
                                                          <w:marBottom w:val="390"/>
                                                          <w:divBdr>
                                                            <w:top w:val="none" w:sz="0" w:space="0" w:color="auto"/>
                                                            <w:left w:val="none" w:sz="0" w:space="0" w:color="auto"/>
                                                            <w:bottom w:val="none" w:sz="0" w:space="0" w:color="auto"/>
                                                            <w:right w:val="none" w:sz="0" w:space="0" w:color="auto"/>
                                                          </w:divBdr>
                                                          <w:divsChild>
                                                            <w:div w:id="1653170832">
                                                              <w:marLeft w:val="0"/>
                                                              <w:marRight w:val="0"/>
                                                              <w:marTop w:val="0"/>
                                                              <w:marBottom w:val="0"/>
                                                              <w:divBdr>
                                                                <w:top w:val="none" w:sz="0" w:space="0" w:color="auto"/>
                                                                <w:left w:val="none" w:sz="0" w:space="0" w:color="auto"/>
                                                                <w:bottom w:val="none" w:sz="0" w:space="0" w:color="auto"/>
                                                                <w:right w:val="none" w:sz="0" w:space="0" w:color="auto"/>
                                                              </w:divBdr>
                                                              <w:divsChild>
                                                                <w:div w:id="1571890678">
                                                                  <w:marLeft w:val="0"/>
                                                                  <w:marRight w:val="0"/>
                                                                  <w:marTop w:val="0"/>
                                                                  <w:marBottom w:val="0"/>
                                                                  <w:divBdr>
                                                                    <w:top w:val="none" w:sz="0" w:space="0" w:color="auto"/>
                                                                    <w:left w:val="none" w:sz="0" w:space="0" w:color="auto"/>
                                                                    <w:bottom w:val="none" w:sz="0" w:space="0" w:color="auto"/>
                                                                    <w:right w:val="none" w:sz="0" w:space="0" w:color="auto"/>
                                                                  </w:divBdr>
                                                                  <w:divsChild>
                                                                    <w:div w:id="448356378">
                                                                      <w:marLeft w:val="0"/>
                                                                      <w:marRight w:val="0"/>
                                                                      <w:marTop w:val="0"/>
                                                                      <w:marBottom w:val="0"/>
                                                                      <w:divBdr>
                                                                        <w:top w:val="none" w:sz="0" w:space="0" w:color="auto"/>
                                                                        <w:left w:val="none" w:sz="0" w:space="0" w:color="auto"/>
                                                                        <w:bottom w:val="none" w:sz="0" w:space="0" w:color="auto"/>
                                                                        <w:right w:val="none" w:sz="0" w:space="0" w:color="auto"/>
                                                                      </w:divBdr>
                                                                      <w:divsChild>
                                                                        <w:div w:id="597174966">
                                                                          <w:marLeft w:val="0"/>
                                                                          <w:marRight w:val="0"/>
                                                                          <w:marTop w:val="0"/>
                                                                          <w:marBottom w:val="0"/>
                                                                          <w:divBdr>
                                                                            <w:top w:val="none" w:sz="0" w:space="0" w:color="auto"/>
                                                                            <w:left w:val="none" w:sz="0" w:space="0" w:color="auto"/>
                                                                            <w:bottom w:val="none" w:sz="0" w:space="0" w:color="auto"/>
                                                                            <w:right w:val="none" w:sz="0" w:space="0" w:color="auto"/>
                                                                          </w:divBdr>
                                                                          <w:divsChild>
                                                                            <w:div w:id="144319331">
                                                                              <w:marLeft w:val="0"/>
                                                                              <w:marRight w:val="0"/>
                                                                              <w:marTop w:val="0"/>
                                                                              <w:marBottom w:val="0"/>
                                                                              <w:divBdr>
                                                                                <w:top w:val="none" w:sz="0" w:space="0" w:color="auto"/>
                                                                                <w:left w:val="none" w:sz="0" w:space="0" w:color="auto"/>
                                                                                <w:bottom w:val="none" w:sz="0" w:space="0" w:color="auto"/>
                                                                                <w:right w:val="none" w:sz="0" w:space="0" w:color="auto"/>
                                                                              </w:divBdr>
                                                                              <w:divsChild>
                                                                                <w:div w:id="278071183">
                                                                                  <w:marLeft w:val="0"/>
                                                                                  <w:marRight w:val="0"/>
                                                                                  <w:marTop w:val="0"/>
                                                                                  <w:marBottom w:val="0"/>
                                                                                  <w:divBdr>
                                                                                    <w:top w:val="none" w:sz="0" w:space="0" w:color="auto"/>
                                                                                    <w:left w:val="none" w:sz="0" w:space="0" w:color="auto"/>
                                                                                    <w:bottom w:val="none" w:sz="0" w:space="0" w:color="auto"/>
                                                                                    <w:right w:val="none" w:sz="0" w:space="0" w:color="auto"/>
                                                                                  </w:divBdr>
                                                                                  <w:divsChild>
                                                                                    <w:div w:id="1604074877">
                                                                                      <w:marLeft w:val="0"/>
                                                                                      <w:marRight w:val="0"/>
                                                                                      <w:marTop w:val="0"/>
                                                                                      <w:marBottom w:val="0"/>
                                                                                      <w:divBdr>
                                                                                        <w:top w:val="none" w:sz="0" w:space="0" w:color="auto"/>
                                                                                        <w:left w:val="none" w:sz="0" w:space="0" w:color="auto"/>
                                                                                        <w:bottom w:val="none" w:sz="0" w:space="0" w:color="auto"/>
                                                                                        <w:right w:val="none" w:sz="0" w:space="0" w:color="auto"/>
                                                                                      </w:divBdr>
                                                                                      <w:divsChild>
                                                                                        <w:div w:id="965043079">
                                                                                          <w:marLeft w:val="0"/>
                                                                                          <w:marRight w:val="0"/>
                                                                                          <w:marTop w:val="0"/>
                                                                                          <w:marBottom w:val="0"/>
                                                                                          <w:divBdr>
                                                                                            <w:top w:val="none" w:sz="0" w:space="0" w:color="auto"/>
                                                                                            <w:left w:val="none" w:sz="0" w:space="0" w:color="auto"/>
                                                                                            <w:bottom w:val="none" w:sz="0" w:space="0" w:color="auto"/>
                                                                                            <w:right w:val="none" w:sz="0" w:space="0" w:color="auto"/>
                                                                                          </w:divBdr>
                                                                                          <w:divsChild>
                                                                                            <w:div w:id="15684890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715081072">
      <w:bodyDiv w:val="1"/>
      <w:marLeft w:val="0"/>
      <w:marRight w:val="0"/>
      <w:marTop w:val="0"/>
      <w:marBottom w:val="0"/>
      <w:divBdr>
        <w:top w:val="none" w:sz="0" w:space="0" w:color="auto"/>
        <w:left w:val="none" w:sz="0" w:space="0" w:color="auto"/>
        <w:bottom w:val="none" w:sz="0" w:space="0" w:color="auto"/>
        <w:right w:val="none" w:sz="0" w:space="0" w:color="auto"/>
      </w:divBdr>
    </w:div>
    <w:div w:id="1727678375">
      <w:bodyDiv w:val="1"/>
      <w:marLeft w:val="0"/>
      <w:marRight w:val="0"/>
      <w:marTop w:val="0"/>
      <w:marBottom w:val="0"/>
      <w:divBdr>
        <w:top w:val="none" w:sz="0" w:space="0" w:color="auto"/>
        <w:left w:val="none" w:sz="0" w:space="0" w:color="auto"/>
        <w:bottom w:val="none" w:sz="0" w:space="0" w:color="auto"/>
        <w:right w:val="none" w:sz="0" w:space="0" w:color="auto"/>
      </w:divBdr>
    </w:div>
    <w:div w:id="1767532485">
      <w:bodyDiv w:val="1"/>
      <w:marLeft w:val="0"/>
      <w:marRight w:val="0"/>
      <w:marTop w:val="0"/>
      <w:marBottom w:val="0"/>
      <w:divBdr>
        <w:top w:val="none" w:sz="0" w:space="0" w:color="auto"/>
        <w:left w:val="none" w:sz="0" w:space="0" w:color="auto"/>
        <w:bottom w:val="none" w:sz="0" w:space="0" w:color="auto"/>
        <w:right w:val="none" w:sz="0" w:space="0" w:color="auto"/>
      </w:divBdr>
    </w:div>
    <w:div w:id="201749152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image" Target="media/image4.png"/><Relationship Id="rId18" Type="http://schemas.openxmlformats.org/officeDocument/2006/relationships/image" Target="media/image7.png"/><Relationship Id="rId26" Type="http://schemas.openxmlformats.org/officeDocument/2006/relationships/image" Target="media/image13.png"/><Relationship Id="rId39" Type="http://schemas.openxmlformats.org/officeDocument/2006/relationships/customXml" Target="../customXml/item4.xml"/><Relationship Id="rId21" Type="http://schemas.openxmlformats.org/officeDocument/2006/relationships/image" Target="media/image10.png"/><Relationship Id="rId34" Type="http://schemas.openxmlformats.org/officeDocument/2006/relationships/footer" Target="footer2.xml"/><Relationship Id="rId7" Type="http://schemas.openxmlformats.org/officeDocument/2006/relationships/footnotes" Target="footnotes.xml"/><Relationship Id="rId2" Type="http://schemas.openxmlformats.org/officeDocument/2006/relationships/customXml" Target="../customXml/item2.xml"/><Relationship Id="rId16" Type="http://schemas.openxmlformats.org/officeDocument/2006/relationships/hyperlink" Target="http://www.ema.europa.eu" TargetMode="External"/><Relationship Id="rId20" Type="http://schemas.openxmlformats.org/officeDocument/2006/relationships/image" Target="media/image9.emf"/><Relationship Id="rId29" Type="http://schemas.openxmlformats.org/officeDocument/2006/relationships/image" Target="media/image16.jpeg"/><Relationship Id="rId41" Type="http://schemas.openxmlformats.org/officeDocument/2006/relationships/customXml" Target="../customXml/item6.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2.png"/><Relationship Id="rId24" Type="http://schemas.openxmlformats.org/officeDocument/2006/relationships/hyperlink" Target="http://www.ema.europa.eu" TargetMode="External"/><Relationship Id="rId32" Type="http://schemas.openxmlformats.org/officeDocument/2006/relationships/hyperlink" Target="http://www.ema.europa.eu" TargetMode="External"/><Relationship Id="rId37" Type="http://schemas.openxmlformats.org/officeDocument/2006/relationships/theme" Target="theme/theme1.xml"/><Relationship Id="rId40" Type="http://schemas.openxmlformats.org/officeDocument/2006/relationships/customXml" Target="../customXml/item5.xml"/><Relationship Id="rId5" Type="http://schemas.openxmlformats.org/officeDocument/2006/relationships/settings" Target="settings.xml"/><Relationship Id="rId15" Type="http://schemas.openxmlformats.org/officeDocument/2006/relationships/image" Target="media/image6.png"/><Relationship Id="rId23" Type="http://schemas.openxmlformats.org/officeDocument/2006/relationships/image" Target="media/image12.png"/><Relationship Id="rId28" Type="http://schemas.openxmlformats.org/officeDocument/2006/relationships/image" Target="media/image15.png"/><Relationship Id="rId36" Type="http://schemas.microsoft.com/office/2011/relationships/people" Target="people.xml"/><Relationship Id="rId10" Type="http://schemas.openxmlformats.org/officeDocument/2006/relationships/image" Target="media/image1.png"/><Relationship Id="rId19" Type="http://schemas.openxmlformats.org/officeDocument/2006/relationships/image" Target="media/image8.emf"/><Relationship Id="rId31" Type="http://schemas.openxmlformats.org/officeDocument/2006/relationships/hyperlink" Target="http://www.ema.europa.eu/docs/en_GB/document_library/Template_or_form/2013/03/WC500139752.doc" TargetMode="External"/><Relationship Id="rId4" Type="http://schemas.openxmlformats.org/officeDocument/2006/relationships/styles" Target="styles.xml"/><Relationship Id="rId9" Type="http://schemas.openxmlformats.org/officeDocument/2006/relationships/hyperlink" Target="http://www.ema.europa.eu/docs/en_GB/document_library/Template_or_form/2013/03/WC500139752.doc" TargetMode="External"/><Relationship Id="rId14" Type="http://schemas.openxmlformats.org/officeDocument/2006/relationships/image" Target="media/image5.png"/><Relationship Id="rId22" Type="http://schemas.openxmlformats.org/officeDocument/2006/relationships/image" Target="media/image11.png"/><Relationship Id="rId27" Type="http://schemas.openxmlformats.org/officeDocument/2006/relationships/image" Target="media/image14.png"/><Relationship Id="rId30" Type="http://schemas.openxmlformats.org/officeDocument/2006/relationships/hyperlink" Target="http://www.ema.europa.eu/docs/en_GB/document_library/Template_or_form/2013/03/WC500139752.doc" TargetMode="External"/><Relationship Id="rId35" Type="http://schemas.openxmlformats.org/officeDocument/2006/relationships/fontTable" Target="fontTable.xml"/><Relationship Id="rId8" Type="http://schemas.openxmlformats.org/officeDocument/2006/relationships/endnotes" Target="endnotes.xml"/><Relationship Id="rId3" Type="http://schemas.openxmlformats.org/officeDocument/2006/relationships/numbering" Target="numbering.xml"/><Relationship Id="rId12" Type="http://schemas.openxmlformats.org/officeDocument/2006/relationships/image" Target="media/image3.png"/><Relationship Id="rId17" Type="http://schemas.openxmlformats.org/officeDocument/2006/relationships/hyperlink" Target="http://www.ema.europa.eu/docs/en_GB/document_library/Template_or_form/2013/03/WC500139752.doc" TargetMode="External"/><Relationship Id="rId25" Type="http://schemas.openxmlformats.org/officeDocument/2006/relationships/hyperlink" Target="http://www.ema.europa.eu/docs/en_GB/document_library/Template_or_form/2013/03/WC500139752.doc" TargetMode="External"/><Relationship Id="rId33" Type="http://schemas.openxmlformats.org/officeDocument/2006/relationships/footer" Target="footer1.xml"/><Relationship Id="rId38" Type="http://schemas.openxmlformats.org/officeDocument/2006/relationships/customXml" Target="../customXml/item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1" ma:contentTypeDescription="Create a new document." ma:contentTypeScope="" ma:versionID="4e31c5d67a2890bde20fb237a282fc8a">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425c44b69152ce8649c3fec59efc2eb4"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EMADOC-1700519818-2767350</_dlc_DocId>
    <_dlc_DocIdUrl xmlns="a034c160-bfb7-45f5-8632-2eb7e0508071">
      <Url>https://euema.sharepoint.com/sites/CRM/_layouts/15/DocIdRedir.aspx?ID=EMADOC-1700519818-2767350</Url>
      <Description>EMADOC-1700519818-2767350</Description>
    </_dlc_DocIdUrl>
  </documentManagement>
</p:properties>
</file>

<file path=customXml/itemProps1.xml><?xml version="1.0" encoding="utf-8"?>
<ds:datastoreItem xmlns:ds="http://schemas.openxmlformats.org/officeDocument/2006/customXml" ds:itemID="{6C21B2DD-668A-40CF-A811-E55ABF069815}">
  <ds:schemaRefs>
    <ds:schemaRef ds:uri="http://schemas.openxmlformats.org/officeDocument/2006/bibliography"/>
  </ds:schemaRefs>
</ds:datastoreItem>
</file>

<file path=customXml/itemProps2.xml><?xml version="1.0" encoding="utf-8"?>
<ds:datastoreItem xmlns:ds="http://schemas.openxmlformats.org/officeDocument/2006/customXml" ds:itemID="{61624A38-B22B-44DC-8C42-5055E349CB48}">
  <ds:schemaRefs>
    <ds:schemaRef ds:uri="http://schemas.openxmlformats.org/officeDocument/2006/bibliography"/>
  </ds:schemaRefs>
</ds:datastoreItem>
</file>

<file path=customXml/itemProps3.xml><?xml version="1.0" encoding="utf-8"?>
<ds:datastoreItem xmlns:ds="http://schemas.openxmlformats.org/officeDocument/2006/customXml" ds:itemID="{A9A6D484-078C-4AF6-A461-7E104CABE638}"/>
</file>

<file path=customXml/itemProps4.xml><?xml version="1.0" encoding="utf-8"?>
<ds:datastoreItem xmlns:ds="http://schemas.openxmlformats.org/officeDocument/2006/customXml" ds:itemID="{BDE86A00-84ED-4983-A7FD-E47465BAED60}"/>
</file>

<file path=customXml/itemProps5.xml><?xml version="1.0" encoding="utf-8"?>
<ds:datastoreItem xmlns:ds="http://schemas.openxmlformats.org/officeDocument/2006/customXml" ds:itemID="{36553DD4-8E09-477E-B066-301CD3F8DB38}"/>
</file>

<file path=customXml/itemProps6.xml><?xml version="1.0" encoding="utf-8"?>
<ds:datastoreItem xmlns:ds="http://schemas.openxmlformats.org/officeDocument/2006/customXml" ds:itemID="{5A0FE027-D8C0-46B5-9967-770A73CC1045}"/>
</file>

<file path=docMetadata/LabelInfo.xml><?xml version="1.0" encoding="utf-8"?>
<clbl:labelList xmlns:clbl="http://schemas.microsoft.com/office/2020/mipLabelMetadata">
  <clbl:label id="{3c9bec58-8084-492e-8360-0e1cfe36408c}" enabled="1" method="Standard" siteId="{f35a6974-607f-47d4-82d7-ff31d7dc53a5}"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99</Pages>
  <Words>29394</Words>
  <Characters>177308</Characters>
  <Application>Microsoft Office Word</Application>
  <DocSecurity>0</DocSecurity>
  <Lines>1477</Lines>
  <Paragraphs>412</Paragraphs>
  <ScaleCrop>false</ScaleCrop>
  <HeadingPairs>
    <vt:vector size="2" baseType="variant">
      <vt:variant>
        <vt:lpstr>Title</vt:lpstr>
      </vt:variant>
      <vt:variant>
        <vt:i4>1</vt:i4>
      </vt:variant>
    </vt:vector>
  </HeadingPairs>
  <TitlesOfParts>
    <vt:vector size="1" baseType="lpstr">
      <vt:lpstr>Lucentis: EPAR - Product information - tracked changes</vt:lpstr>
    </vt:vector>
  </TitlesOfParts>
  <Company/>
  <LinksUpToDate>false</LinksUpToDate>
  <CharactersWithSpaces>206290</CharactersWithSpaces>
  <SharedDoc>false</SharedDoc>
  <HLinks>
    <vt:vector size="36" baseType="variant">
      <vt:variant>
        <vt:i4>1245197</vt:i4>
      </vt:variant>
      <vt:variant>
        <vt:i4>48</vt:i4>
      </vt:variant>
      <vt:variant>
        <vt:i4>0</vt:i4>
      </vt:variant>
      <vt:variant>
        <vt:i4>5</vt:i4>
      </vt:variant>
      <vt:variant>
        <vt:lpwstr>http://www.ema.europa.eu/</vt:lpwstr>
      </vt:variant>
      <vt:variant>
        <vt:lpwstr/>
      </vt:variant>
      <vt:variant>
        <vt:i4>2359399</vt:i4>
      </vt:variant>
      <vt:variant>
        <vt:i4>45</vt:i4>
      </vt:variant>
      <vt:variant>
        <vt:i4>0</vt:i4>
      </vt:variant>
      <vt:variant>
        <vt:i4>5</vt:i4>
      </vt:variant>
      <vt:variant>
        <vt:lpwstr>http://www.ema.europa.eu/docs/en_GB/document_library/Template_or_form/2013/03/WC500139752.doc</vt:lpwstr>
      </vt:variant>
      <vt:variant>
        <vt:lpwstr/>
      </vt:variant>
      <vt:variant>
        <vt:i4>2359399</vt:i4>
      </vt:variant>
      <vt:variant>
        <vt:i4>39</vt:i4>
      </vt:variant>
      <vt:variant>
        <vt:i4>0</vt:i4>
      </vt:variant>
      <vt:variant>
        <vt:i4>5</vt:i4>
      </vt:variant>
      <vt:variant>
        <vt:lpwstr>http://www.ema.europa.eu/docs/en_GB/document_library/Template_or_form/2013/03/WC500139752.doc</vt:lpwstr>
      </vt:variant>
      <vt:variant>
        <vt:lpwstr/>
      </vt:variant>
      <vt:variant>
        <vt:i4>2359399</vt:i4>
      </vt:variant>
      <vt:variant>
        <vt:i4>36</vt:i4>
      </vt:variant>
      <vt:variant>
        <vt:i4>0</vt:i4>
      </vt:variant>
      <vt:variant>
        <vt:i4>5</vt:i4>
      </vt:variant>
      <vt:variant>
        <vt:lpwstr>http://www.ema.europa.eu/docs/en_GB/document_library/Template_or_form/2013/03/WC500139752.doc</vt:lpwstr>
      </vt:variant>
      <vt:variant>
        <vt:lpwstr/>
      </vt:variant>
      <vt:variant>
        <vt:i4>2359399</vt:i4>
      </vt:variant>
      <vt:variant>
        <vt:i4>15</vt:i4>
      </vt:variant>
      <vt:variant>
        <vt:i4>0</vt:i4>
      </vt:variant>
      <vt:variant>
        <vt:i4>5</vt:i4>
      </vt:variant>
      <vt:variant>
        <vt:lpwstr>http://www.ema.europa.eu/docs/en_GB/document_library/Template_or_form/2013/03/WC500139752.doc</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Lucentis: EPAR - Product information - tracked changes</dc:title>
  <dc:subject/>
  <dc:creator/>
  <cp:keywords/>
  <cp:lastModifiedBy/>
  <cp:revision>1</cp:revision>
  <dcterms:created xsi:type="dcterms:W3CDTF">2025-09-12T13:44:00Z</dcterms:created>
  <dcterms:modified xsi:type="dcterms:W3CDTF">2025-09-12T13:44:00Z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c9bec58-8084-492e-8360-0e1cfe36408c_Enabled">
    <vt:lpwstr>true</vt:lpwstr>
  </property>
  <property fmtid="{D5CDD505-2E9C-101B-9397-08002B2CF9AE}" pid="3" name="MSIP_Label_3c9bec58-8084-492e-8360-0e1cfe36408c_SetDate">
    <vt:lpwstr>2023-03-08T13:52:56Z</vt:lpwstr>
  </property>
  <property fmtid="{D5CDD505-2E9C-101B-9397-08002B2CF9AE}" pid="4" name="MSIP_Label_3c9bec58-8084-492e-8360-0e1cfe36408c_Method">
    <vt:lpwstr>Standard</vt:lpwstr>
  </property>
  <property fmtid="{D5CDD505-2E9C-101B-9397-08002B2CF9AE}" pid="5" name="MSIP_Label_3c9bec58-8084-492e-8360-0e1cfe36408c_Name">
    <vt:lpwstr>Not Protected -Pilot</vt:lpwstr>
  </property>
  <property fmtid="{D5CDD505-2E9C-101B-9397-08002B2CF9AE}" pid="6" name="MSIP_Label_3c9bec58-8084-492e-8360-0e1cfe36408c_SiteId">
    <vt:lpwstr>f35a6974-607f-47d4-82d7-ff31d7dc53a5</vt:lpwstr>
  </property>
  <property fmtid="{D5CDD505-2E9C-101B-9397-08002B2CF9AE}" pid="7" name="MSIP_Label_3c9bec58-8084-492e-8360-0e1cfe36408c_ActionId">
    <vt:lpwstr>74cc596d-8bd7-4dea-a727-1a2f03064a01</vt:lpwstr>
  </property>
  <property fmtid="{D5CDD505-2E9C-101B-9397-08002B2CF9AE}" pid="8" name="MSIP_Label_3c9bec58-8084-492e-8360-0e1cfe36408c_ContentBits">
    <vt:lpwstr>0</vt:lpwstr>
  </property>
  <property fmtid="{D5CDD505-2E9C-101B-9397-08002B2CF9AE}" pid="9" name="ContentTypeId">
    <vt:lpwstr>0x0101000DA6AD19014FF648A49316945EE786F90200176DED4FF78CD74995F64A0F46B59E48</vt:lpwstr>
  </property>
  <property fmtid="{D5CDD505-2E9C-101B-9397-08002B2CF9AE}" pid="10" name="_dlc_DocIdItemGuid">
    <vt:lpwstr>4b6d1f5a-5981-4783-bd2b-98c8c45b1d2d</vt:lpwstr>
  </property>
</Properties>
</file>